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-33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A5F27-4B4E-4167-8990-39EC09CCC04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D9E9C-9395-4F98-8A0D-F8BE7A77B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B7B77-6B05-4C85-9FC4-F925B3E3A76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3B4-5241-4DE2-9AA2-CE27EFBCB8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959C-79BC-4276-9CC9-B11ADFFA73EF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00007F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1305-81E9-4B45-9FEC-ACCBEFBD030E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00007F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30F6-DA5F-4FCE-8C6A-E98A0037417C}" type="datetime1">
              <a:rPr lang="en-US" smtClean="0"/>
              <a:t>8/1/2020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00007F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BFF2-ECF7-416F-A8BC-C7A86805469E}" type="datetime1">
              <a:rPr lang="en-US" smtClean="0"/>
              <a:t>8/1/2020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8CF1-B590-4725-B734-ABCE5EAAE5B4}" type="datetime1">
              <a:rPr lang="en-US" smtClean="0"/>
              <a:t>8/1/2020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0129"/>
            <a:ext cx="4419498" cy="23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00007F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752" y="552282"/>
            <a:ext cx="4117975" cy="1014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431" y="3355236"/>
            <a:ext cx="1343660" cy="9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" b="1" i="0">
                <a:solidFill>
                  <a:srgbClr val="F1F0EF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B473-5344-4F1F-BFA1-CCF046C4D8C5}" type="datetime1">
              <a:rPr lang="en-US" smtClean="0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59162" y="3355236"/>
            <a:ext cx="110236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" b="1" i="0">
                <a:solidFill>
                  <a:srgbClr val="925900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2015" algn="l"/>
              </a:tabLst>
            </a:pPr>
            <a:r>
              <a:rPr spc="15" dirty="0"/>
              <a:t>Academic</a:t>
            </a:r>
            <a:r>
              <a:rPr spc="45" dirty="0"/>
              <a:t> </a:t>
            </a:r>
            <a:r>
              <a:rPr spc="5" dirty="0"/>
              <a:t>year</a:t>
            </a:r>
            <a:r>
              <a:rPr spc="45" dirty="0"/>
              <a:t> </a:t>
            </a:r>
            <a:r>
              <a:rPr spc="10" dirty="0"/>
              <a:t>2010-2011	</a:t>
            </a:r>
            <a:fld id="{81D60167-4931-47E6-BA6A-407CBD079E47}" type="slidenum">
              <a:rPr spc="10" dirty="0"/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882015" algn="l"/>
                </a:tabLst>
              </a:pPr>
              <a:t>‹#›</a:t>
            </a:fld>
            <a:r>
              <a:rPr spc="10" dirty="0"/>
              <a:t> </a:t>
            </a:r>
            <a:r>
              <a:rPr b="1" i="1" spc="-5" dirty="0">
                <a:latin typeface="Lucida Sans"/>
                <a:cs typeface="Lucida Sans"/>
              </a:rPr>
              <a:t>/</a:t>
            </a:r>
            <a:r>
              <a:rPr b="1" i="1" spc="-50" dirty="0">
                <a:latin typeface="Lucida Sans"/>
                <a:cs typeface="Lucida Sans"/>
              </a:rPr>
              <a:t> </a:t>
            </a:r>
            <a:r>
              <a:rPr spc="10"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" Target="slide20.xml"/><Relationship Id="rId7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13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5.png"/><Relationship Id="rId4" Type="http://schemas.openxmlformats.org/officeDocument/2006/relationships/image" Target="../media/image8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6.xml"/><Relationship Id="rId7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" Target="slide7.xml"/><Relationship Id="rId7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5835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458" y="606234"/>
            <a:ext cx="4021454" cy="173990"/>
          </a:xfrm>
          <a:custGeom>
            <a:avLst/>
            <a:gdLst/>
            <a:ahLst/>
            <a:cxnLst/>
            <a:rect l="l" t="t" r="r" b="b"/>
            <a:pathLst>
              <a:path w="4021454" h="173990">
                <a:moveTo>
                  <a:pt x="397033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606"/>
                </a:lnTo>
                <a:lnTo>
                  <a:pt x="4021135" y="173606"/>
                </a:lnTo>
                <a:lnTo>
                  <a:pt x="4021135" y="50800"/>
                </a:lnTo>
                <a:lnTo>
                  <a:pt x="4017127" y="31075"/>
                </a:lnTo>
                <a:lnTo>
                  <a:pt x="4006212" y="14922"/>
                </a:lnTo>
                <a:lnTo>
                  <a:pt x="3990059" y="4008"/>
                </a:lnTo>
                <a:lnTo>
                  <a:pt x="397033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458" y="767181"/>
            <a:ext cx="402113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258" y="110089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059" y="1088199"/>
            <a:ext cx="3970286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4594" y="650468"/>
            <a:ext cx="50751" cy="4504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458" y="811462"/>
            <a:ext cx="4021454" cy="340360"/>
          </a:xfrm>
          <a:custGeom>
            <a:avLst/>
            <a:gdLst/>
            <a:ahLst/>
            <a:cxnLst/>
            <a:rect l="l" t="t" r="r" b="b"/>
            <a:pathLst>
              <a:path w="4021454" h="340359">
                <a:moveTo>
                  <a:pt x="4021135" y="0"/>
                </a:moveTo>
                <a:lnTo>
                  <a:pt x="0" y="0"/>
                </a:lnTo>
                <a:lnTo>
                  <a:pt x="0" y="289437"/>
                </a:lnTo>
                <a:lnTo>
                  <a:pt x="4008" y="309161"/>
                </a:lnTo>
                <a:lnTo>
                  <a:pt x="14922" y="325314"/>
                </a:lnTo>
                <a:lnTo>
                  <a:pt x="31075" y="336229"/>
                </a:lnTo>
                <a:lnTo>
                  <a:pt x="50800" y="340237"/>
                </a:lnTo>
                <a:lnTo>
                  <a:pt x="3970335" y="340237"/>
                </a:lnTo>
                <a:lnTo>
                  <a:pt x="3990059" y="336229"/>
                </a:lnTo>
                <a:lnTo>
                  <a:pt x="4006212" y="325314"/>
                </a:lnTo>
                <a:lnTo>
                  <a:pt x="4017127" y="309161"/>
                </a:lnTo>
                <a:lnTo>
                  <a:pt x="4021135" y="289437"/>
                </a:lnTo>
                <a:lnTo>
                  <a:pt x="402113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4594" y="68856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3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4594" y="6758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594" y="6631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4594" y="6504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300" y="160129"/>
            <a:ext cx="4181475" cy="956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Frequency</a:t>
            </a:r>
            <a:r>
              <a:rPr sz="1350" spc="40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response</a:t>
            </a:r>
            <a:endParaRPr sz="13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950" spc="-15" dirty="0">
                <a:solidFill>
                  <a:srgbClr val="3333B2"/>
                </a:solidFill>
                <a:latin typeface="Book Antiqua"/>
                <a:cs typeface="Book Antiqua"/>
              </a:rPr>
              <a:t>Definition</a:t>
            </a:r>
            <a:endParaRPr sz="950">
              <a:latin typeface="Book Antiqua"/>
              <a:cs typeface="Book Antiqua"/>
            </a:endParaRPr>
          </a:p>
          <a:p>
            <a:pPr marL="248920">
              <a:lnSpc>
                <a:spcPct val="100000"/>
              </a:lnSpc>
              <a:spcBef>
                <a:spcPts val="37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i="1" spc="-5" dirty="0">
                <a:latin typeface="Cambria"/>
                <a:cs typeface="Cambria"/>
              </a:rPr>
              <a:t>frequency </a:t>
            </a:r>
            <a:r>
              <a:rPr sz="950" i="1" spc="-10" dirty="0">
                <a:latin typeface="Cambria"/>
                <a:cs typeface="Cambria"/>
              </a:rPr>
              <a:t>response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linear </a:t>
            </a:r>
            <a:r>
              <a:rPr sz="950" spc="-15" dirty="0">
                <a:latin typeface="Book Antiqua"/>
                <a:cs typeface="Book Antiqua"/>
              </a:rPr>
              <a:t>dynamical </a:t>
            </a:r>
            <a:r>
              <a:rPr sz="950" spc="-20" dirty="0">
                <a:latin typeface="Book Antiqua"/>
                <a:cs typeface="Book Antiqua"/>
              </a:rPr>
              <a:t>system with </a:t>
            </a:r>
            <a:r>
              <a:rPr sz="950" spc="-5" dirty="0">
                <a:latin typeface="Book Antiqua"/>
                <a:cs typeface="Book Antiqua"/>
              </a:rPr>
              <a:t>transfer</a:t>
            </a:r>
            <a:r>
              <a:rPr sz="950" spc="17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function</a:t>
            </a:r>
            <a:endParaRPr sz="950">
              <a:latin typeface="Book Antiqua"/>
              <a:cs typeface="Book Antiqua"/>
            </a:endParaRPr>
          </a:p>
          <a:p>
            <a:pPr marL="248920">
              <a:lnSpc>
                <a:spcPct val="100000"/>
              </a:lnSpc>
              <a:spcBef>
                <a:spcPts val="60"/>
              </a:spcBef>
            </a:pP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complex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real </a:t>
            </a:r>
            <a:r>
              <a:rPr sz="950" spc="-10" dirty="0">
                <a:latin typeface="Book Antiqua"/>
                <a:cs typeface="Book Antiqua"/>
              </a:rPr>
              <a:t>angular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-10" dirty="0">
                <a:latin typeface="Lucida Sans Unicode"/>
                <a:cs typeface="Lucida Sans Unicode"/>
              </a:rPr>
              <a:t>≥</a:t>
            </a:r>
            <a:r>
              <a:rPr sz="950" spc="6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106" y="1264598"/>
            <a:ext cx="26670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60" dirty="0">
                <a:latin typeface="Times New Roman"/>
                <a:cs typeface="Times New Roman"/>
              </a:rPr>
              <a:t>y</a:t>
            </a:r>
            <a:r>
              <a:rPr sz="1150" spc="5" dirty="0">
                <a:latin typeface="Arial Black"/>
                <a:cs typeface="Arial Black"/>
              </a:rPr>
              <a:t>(</a:t>
            </a:r>
            <a:r>
              <a:rPr sz="1150" i="1" spc="100" dirty="0">
                <a:latin typeface="Times New Roman"/>
                <a:cs typeface="Times New Roman"/>
              </a:rPr>
              <a:t>t</a:t>
            </a:r>
            <a:r>
              <a:rPr sz="1150" spc="5" dirty="0">
                <a:latin typeface="Arial Black"/>
                <a:cs typeface="Arial Black"/>
              </a:rPr>
              <a:t>)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6685" y="1448363"/>
            <a:ext cx="1229836" cy="1938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411" y="1519606"/>
            <a:ext cx="1075055" cy="0"/>
          </a:xfrm>
          <a:custGeom>
            <a:avLst/>
            <a:gdLst/>
            <a:ahLst/>
            <a:cxnLst/>
            <a:rect l="l" t="t" r="r" b="b"/>
            <a:pathLst>
              <a:path w="1075055">
                <a:moveTo>
                  <a:pt x="1074717" y="6"/>
                </a:moveTo>
                <a:lnTo>
                  <a:pt x="1066164" y="6"/>
                </a:lnTo>
                <a:lnTo>
                  <a:pt x="0" y="0"/>
                </a:lnTo>
              </a:path>
            </a:pathLst>
          </a:custGeom>
          <a:ln w="17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6758" y="14819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18817" y="37634"/>
                </a:lnTo>
                <a:lnTo>
                  <a:pt x="0" y="75268"/>
                </a:lnTo>
                <a:lnTo>
                  <a:pt x="75269" y="376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5287" y="1213047"/>
            <a:ext cx="946560" cy="648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4911" y="1448363"/>
            <a:ext cx="726415" cy="193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1933" y="1519611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586080" y="0"/>
                </a:moveTo>
                <a:lnTo>
                  <a:pt x="577526" y="0"/>
                </a:lnTo>
                <a:lnTo>
                  <a:pt x="0" y="0"/>
                </a:lnTo>
              </a:path>
            </a:pathLst>
          </a:custGeom>
          <a:ln w="17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0642" y="148197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18817" y="37634"/>
                </a:lnTo>
                <a:lnTo>
                  <a:pt x="0" y="75268"/>
                </a:lnTo>
                <a:lnTo>
                  <a:pt x="75268" y="376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36607" y="1237382"/>
            <a:ext cx="804545" cy="570230"/>
          </a:xfrm>
          <a:prstGeom prst="rect">
            <a:avLst/>
          </a:prstGeom>
          <a:solidFill>
            <a:srgbClr val="FFFFFF"/>
          </a:solidFill>
          <a:ln w="11404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155"/>
              </a:spcBef>
            </a:pPr>
            <a:r>
              <a:rPr sz="1450" i="1" spc="65" dirty="0">
                <a:latin typeface="Times New Roman"/>
                <a:cs typeface="Times New Roman"/>
              </a:rPr>
              <a:t>G</a:t>
            </a:r>
            <a:r>
              <a:rPr sz="1450" spc="65" dirty="0">
                <a:latin typeface="Arial Black"/>
                <a:cs typeface="Arial Black"/>
              </a:rPr>
              <a:t>(</a:t>
            </a:r>
            <a:r>
              <a:rPr sz="1450" i="1" spc="65" dirty="0">
                <a:latin typeface="Times New Roman"/>
                <a:cs typeface="Times New Roman"/>
              </a:rPr>
              <a:t>s</a:t>
            </a:r>
            <a:r>
              <a:rPr sz="1450" spc="65" dirty="0">
                <a:latin typeface="Arial Black"/>
                <a:cs typeface="Arial Black"/>
              </a:rPr>
              <a:t>)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428" y="1277178"/>
            <a:ext cx="11144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50" b="0" i="1" spc="40" dirty="0">
                <a:latin typeface="Bookman Old Style"/>
                <a:cs typeface="Bookman Old Style"/>
              </a:rPr>
              <a:t>u</a:t>
            </a:r>
            <a:r>
              <a:rPr sz="1150" spc="40" dirty="0">
                <a:latin typeface="Arial"/>
                <a:cs typeface="Arial"/>
              </a:rPr>
              <a:t>(</a:t>
            </a:r>
            <a:r>
              <a:rPr sz="1150" b="0" i="1" spc="40" dirty="0">
                <a:latin typeface="Bookman Old Style"/>
                <a:cs typeface="Bookman Old Style"/>
              </a:rPr>
              <a:t>t</a:t>
            </a:r>
            <a:r>
              <a:rPr sz="1150" spc="40" dirty="0">
                <a:latin typeface="Arial"/>
                <a:cs typeface="Arial"/>
              </a:rPr>
              <a:t>) </a:t>
            </a:r>
            <a:r>
              <a:rPr sz="1150" spc="190" dirty="0">
                <a:latin typeface="Arial"/>
                <a:cs typeface="Arial"/>
              </a:rPr>
              <a:t>=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b="0" i="1" spc="-345" dirty="0">
                <a:latin typeface="Bookman Old Style"/>
                <a:cs typeface="Bookman Old Style"/>
              </a:rPr>
              <a:t>U</a:t>
            </a:r>
            <a:r>
              <a:rPr sz="1725" spc="-517" baseline="14492" dirty="0">
                <a:latin typeface="Arial"/>
                <a:cs typeface="Arial"/>
              </a:rPr>
              <a:t>¯</a:t>
            </a:r>
            <a:r>
              <a:rPr sz="1725" spc="-15" baseline="14492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sin(</a:t>
            </a:r>
            <a:r>
              <a:rPr sz="1150" i="1" spc="-5" dirty="0">
                <a:latin typeface="Arial"/>
                <a:cs typeface="Arial"/>
              </a:rPr>
              <a:t>ω</a:t>
            </a:r>
            <a:r>
              <a:rPr sz="1150" b="0" i="1" spc="-5" dirty="0">
                <a:latin typeface="Bookman Old Style"/>
                <a:cs typeface="Bookman Old Style"/>
              </a:rPr>
              <a:t>t</a:t>
            </a:r>
            <a:r>
              <a:rPr sz="1150" spc="-5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3458" y="1974976"/>
            <a:ext cx="4021454" cy="170180"/>
          </a:xfrm>
          <a:custGeom>
            <a:avLst/>
            <a:gdLst/>
            <a:ahLst/>
            <a:cxnLst/>
            <a:rect l="l" t="t" r="r" b="b"/>
            <a:pathLst>
              <a:path w="4021454" h="170180">
                <a:moveTo>
                  <a:pt x="397033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083"/>
                </a:lnTo>
                <a:lnTo>
                  <a:pt x="4021135" y="170083"/>
                </a:lnTo>
                <a:lnTo>
                  <a:pt x="4021135" y="50800"/>
                </a:lnTo>
                <a:lnTo>
                  <a:pt x="4017127" y="31075"/>
                </a:lnTo>
                <a:lnTo>
                  <a:pt x="4006212" y="14922"/>
                </a:lnTo>
                <a:lnTo>
                  <a:pt x="3990059" y="4008"/>
                </a:lnTo>
                <a:lnTo>
                  <a:pt x="397033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258" y="2747657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3458" y="2019211"/>
            <a:ext cx="4071886" cy="1638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059" y="2734957"/>
            <a:ext cx="3970286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14594" y="2070006"/>
            <a:ext cx="50751" cy="677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458" y="2176684"/>
            <a:ext cx="4021454" cy="622300"/>
          </a:xfrm>
          <a:custGeom>
            <a:avLst/>
            <a:gdLst/>
            <a:ahLst/>
            <a:cxnLst/>
            <a:rect l="l" t="t" r="r" b="b"/>
            <a:pathLst>
              <a:path w="4021454" h="622300">
                <a:moveTo>
                  <a:pt x="4021135" y="0"/>
                </a:moveTo>
                <a:lnTo>
                  <a:pt x="0" y="0"/>
                </a:lnTo>
                <a:lnTo>
                  <a:pt x="0" y="570973"/>
                </a:lnTo>
                <a:lnTo>
                  <a:pt x="4008" y="590698"/>
                </a:lnTo>
                <a:lnTo>
                  <a:pt x="14922" y="606851"/>
                </a:lnTo>
                <a:lnTo>
                  <a:pt x="31075" y="617765"/>
                </a:lnTo>
                <a:lnTo>
                  <a:pt x="50800" y="621773"/>
                </a:lnTo>
                <a:lnTo>
                  <a:pt x="3970335" y="621773"/>
                </a:lnTo>
                <a:lnTo>
                  <a:pt x="3990059" y="617765"/>
                </a:lnTo>
                <a:lnTo>
                  <a:pt x="4006212" y="606851"/>
                </a:lnTo>
                <a:lnTo>
                  <a:pt x="4017127" y="590698"/>
                </a:lnTo>
                <a:lnTo>
                  <a:pt x="4021135" y="570973"/>
                </a:lnTo>
                <a:lnTo>
                  <a:pt x="402113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4594" y="2057306"/>
            <a:ext cx="0" cy="709930"/>
          </a:xfrm>
          <a:custGeom>
            <a:avLst/>
            <a:gdLst/>
            <a:ahLst/>
            <a:cxnLst/>
            <a:rect l="l" t="t" r="r" b="b"/>
            <a:pathLst>
              <a:path h="709930">
                <a:moveTo>
                  <a:pt x="0" y="70940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4594" y="20446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4594" y="20319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14594" y="20192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1092" y="1917977"/>
            <a:ext cx="4406265" cy="136842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489"/>
              </a:spcBef>
            </a:pPr>
            <a:r>
              <a:rPr sz="950" spc="-10" dirty="0">
                <a:solidFill>
                  <a:srgbClr val="3333B2"/>
                </a:solidFill>
                <a:latin typeface="Book Antiqua"/>
                <a:cs typeface="Book Antiqua"/>
              </a:rPr>
              <a:t>Theorem</a:t>
            </a:r>
            <a:endParaRPr sz="950">
              <a:latin typeface="Book Antiqua"/>
              <a:cs typeface="Book Antiqua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</a:pP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spc="-5" dirty="0">
                <a:latin typeface="Book Antiqua"/>
                <a:cs typeface="Book Antiqua"/>
              </a:rPr>
              <a:t>stable </a:t>
            </a:r>
            <a:r>
              <a:rPr sz="950" dirty="0">
                <a:latin typeface="Book Antiqua"/>
                <a:cs typeface="Book Antiqua"/>
              </a:rPr>
              <a:t>(poles </a:t>
            </a:r>
            <a:r>
              <a:rPr sz="950" spc="-20" dirty="0">
                <a:latin typeface="Book Antiqua"/>
                <a:cs typeface="Book Antiqua"/>
              </a:rPr>
              <a:t>with </a:t>
            </a:r>
            <a:r>
              <a:rPr sz="950" spc="-10" dirty="0">
                <a:latin typeface="Book Antiqua"/>
                <a:cs typeface="Book Antiqua"/>
              </a:rPr>
              <a:t>negative </a:t>
            </a:r>
            <a:r>
              <a:rPr sz="950" dirty="0">
                <a:latin typeface="Book Antiqua"/>
                <a:cs typeface="Book Antiqua"/>
              </a:rPr>
              <a:t>real </a:t>
            </a:r>
            <a:r>
              <a:rPr sz="950" spc="10" dirty="0">
                <a:latin typeface="Book Antiqua"/>
                <a:cs typeface="Book Antiqua"/>
              </a:rPr>
              <a:t>part),</a:t>
            </a:r>
            <a:r>
              <a:rPr sz="950" spc="1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for</a:t>
            </a:r>
            <a:endParaRPr sz="950">
              <a:latin typeface="Book Antiqua"/>
              <a:cs typeface="Book Antiqua"/>
            </a:endParaRPr>
          </a:p>
          <a:p>
            <a:pPr marL="242570">
              <a:lnSpc>
                <a:spcPct val="100000"/>
              </a:lnSpc>
              <a:spcBef>
                <a:spcPts val="55"/>
              </a:spcBef>
            </a:pP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i="1" spc="-254" dirty="0">
                <a:latin typeface="Cambria"/>
                <a:cs typeface="Cambria"/>
              </a:rPr>
              <a:t>U</a:t>
            </a:r>
            <a:r>
              <a:rPr sz="1425" spc="-382" baseline="11695" dirty="0">
                <a:latin typeface="Book Antiqua"/>
                <a:cs typeface="Book Antiqua"/>
              </a:rPr>
              <a:t>¯</a:t>
            </a:r>
            <a:r>
              <a:rPr sz="1425" spc="-15" baseline="1169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in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steady-state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conditions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45" dirty="0">
                <a:latin typeface="Book Antiqua"/>
                <a:cs typeface="Book Antiqua"/>
              </a:rPr>
              <a:t>lim</a:t>
            </a:r>
            <a:r>
              <a:rPr sz="975" i="1" spc="67" baseline="-17094" dirty="0">
                <a:latin typeface="Cambria"/>
                <a:cs typeface="Cambria"/>
              </a:rPr>
              <a:t>t</a:t>
            </a:r>
            <a:r>
              <a:rPr sz="975" spc="67" baseline="-17094" dirty="0">
                <a:latin typeface="Lucida Sans Unicode"/>
                <a:cs typeface="Lucida Sans Unicode"/>
              </a:rPr>
              <a:t>→∞</a:t>
            </a:r>
            <a:r>
              <a:rPr sz="975" spc="-22" baseline="-17094" dirty="0">
                <a:latin typeface="Lucida Sans Unicode"/>
                <a:cs typeface="Lucida Sans Unicode"/>
              </a:rPr>
              <a:t> 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14" dirty="0">
                <a:latin typeface="Lucida Sans Unicode"/>
                <a:cs typeface="Lucida Sans Unicode"/>
              </a:rPr>
              <a:t> </a:t>
            </a:r>
            <a:r>
              <a:rPr sz="950" i="1" spc="10" dirty="0">
                <a:latin typeface="Cambria"/>
                <a:cs typeface="Cambria"/>
              </a:rPr>
              <a:t>y</a:t>
            </a:r>
            <a:r>
              <a:rPr sz="975" i="1" spc="15" baseline="-17094" dirty="0">
                <a:latin typeface="Cambria"/>
                <a:cs typeface="Cambria"/>
              </a:rPr>
              <a:t>ss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40" dirty="0">
                <a:latin typeface="Book Antiqua"/>
                <a:cs typeface="Book Antiqua"/>
              </a:rPr>
              <a:t>0,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where</a:t>
            </a:r>
            <a:endParaRPr sz="9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950" i="1" spc="10" dirty="0">
                <a:latin typeface="Cambria"/>
                <a:cs typeface="Cambria"/>
              </a:rPr>
              <a:t>y</a:t>
            </a:r>
            <a:r>
              <a:rPr sz="975" i="1" spc="15" baseline="-17094" dirty="0">
                <a:latin typeface="Cambria"/>
                <a:cs typeface="Cambria"/>
              </a:rPr>
              <a:t>ss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i="1" spc="-254" dirty="0">
                <a:latin typeface="Cambria"/>
                <a:cs typeface="Cambria"/>
              </a:rPr>
              <a:t>U</a:t>
            </a:r>
            <a:r>
              <a:rPr sz="1425" spc="-382" baseline="11695" dirty="0">
                <a:latin typeface="Book Antiqua"/>
                <a:cs typeface="Book Antiqua"/>
              </a:rPr>
              <a:t>¯</a:t>
            </a:r>
            <a:r>
              <a:rPr sz="1425" spc="-209" baseline="1169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spc="-1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i="1" spc="-30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5" dirty="0">
                <a:latin typeface="Tahoma"/>
                <a:cs typeface="Tahoma"/>
              </a:rPr>
              <a:t>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  <a:p>
            <a:pPr marL="25400" marR="17780">
              <a:lnSpc>
                <a:spcPct val="104900"/>
              </a:lnSpc>
              <a:spcBef>
                <a:spcPts val="173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spc="-10" dirty="0">
                <a:latin typeface="Book Antiqua"/>
                <a:cs typeface="Book Antiqua"/>
              </a:rPr>
              <a:t>response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5" dirty="0">
                <a:latin typeface="Book Antiqua"/>
                <a:cs typeface="Book Antiqua"/>
              </a:rPr>
              <a:t>allows </a:t>
            </a:r>
            <a:r>
              <a:rPr sz="950" spc="-25" dirty="0">
                <a:latin typeface="Book Antiqua"/>
                <a:cs typeface="Book Antiqua"/>
              </a:rPr>
              <a:t>us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0" dirty="0">
                <a:latin typeface="Book Antiqua"/>
                <a:cs typeface="Book Antiqua"/>
              </a:rPr>
              <a:t>analyze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response of </a:t>
            </a:r>
            <a:r>
              <a:rPr sz="950" dirty="0">
                <a:latin typeface="Book Antiqua"/>
                <a:cs typeface="Book Antiqua"/>
              </a:rPr>
              <a:t>the 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5" dirty="0">
                <a:latin typeface="Book Antiqua"/>
                <a:cs typeface="Book Antiqua"/>
              </a:rPr>
              <a:t>sinusoidal </a:t>
            </a:r>
            <a:r>
              <a:rPr sz="950" spc="-5" dirty="0">
                <a:latin typeface="Book Antiqua"/>
                <a:cs typeface="Book Antiqua"/>
              </a:rPr>
              <a:t>excitations </a:t>
            </a:r>
            <a:r>
              <a:rPr sz="950" spc="5" dirty="0">
                <a:latin typeface="Book Antiqua"/>
                <a:cs typeface="Book Antiqua"/>
              </a:rPr>
              <a:t>at </a:t>
            </a:r>
            <a:r>
              <a:rPr sz="950" spc="-10" dirty="0">
                <a:latin typeface="Book Antiqua"/>
                <a:cs typeface="Book Antiqua"/>
              </a:rPr>
              <a:t>different frequencies</a:t>
            </a:r>
            <a:r>
              <a:rPr sz="950" spc="5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6249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magnitude</a:t>
            </a:r>
            <a:r>
              <a:rPr sz="1350" spc="3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539" y="881051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4357" y="65901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409" y="817394"/>
            <a:ext cx="12001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425" spc="-7" baseline="2923" dirty="0">
                <a:latin typeface="Lucida Sans Unicode"/>
                <a:cs typeface="Lucida Sans Unicode"/>
              </a:rPr>
              <a:t>|</a:t>
            </a:r>
            <a:r>
              <a:rPr sz="1425" i="1" spc="-7" baseline="2923" dirty="0">
                <a:latin typeface="Cambria"/>
                <a:cs typeface="Cambria"/>
              </a:rPr>
              <a:t>G</a:t>
            </a:r>
            <a:r>
              <a:rPr sz="1425" spc="-7" baseline="2923" dirty="0">
                <a:latin typeface="Tahoma"/>
                <a:cs typeface="Tahoma"/>
              </a:rPr>
              <a:t>(</a:t>
            </a:r>
            <a:r>
              <a:rPr sz="1425" i="1" spc="-7" baseline="2923" dirty="0">
                <a:latin typeface="Cambria"/>
                <a:cs typeface="Cambria"/>
              </a:rPr>
              <a:t>j</a:t>
            </a:r>
            <a:r>
              <a:rPr sz="1425" i="1" spc="-7" baseline="2923" dirty="0">
                <a:latin typeface="Arial"/>
                <a:cs typeface="Arial"/>
              </a:rPr>
              <a:t>ω</a:t>
            </a:r>
            <a:r>
              <a:rPr sz="1425" spc="-7" baseline="2923" dirty="0">
                <a:latin typeface="Tahoma"/>
                <a:cs typeface="Tahoma"/>
              </a:rPr>
              <a:t>)</a:t>
            </a:r>
            <a:r>
              <a:rPr sz="1425" spc="-7" baseline="2923" dirty="0">
                <a:latin typeface="Lucida Sans Unicode"/>
                <a:cs typeface="Lucida Sans Unicode"/>
              </a:rPr>
              <a:t>|</a:t>
            </a:r>
            <a:r>
              <a:rPr sz="975" spc="-7" baseline="-17094" dirty="0">
                <a:latin typeface="Book Antiqua"/>
                <a:cs typeface="Book Antiqua"/>
              </a:rPr>
              <a:t>dB </a:t>
            </a:r>
            <a:r>
              <a:rPr sz="1425" spc="82" baseline="2923" dirty="0">
                <a:latin typeface="Tahoma"/>
                <a:cs typeface="Tahoma"/>
              </a:rPr>
              <a:t>= </a:t>
            </a:r>
            <a:r>
              <a:rPr sz="1425" spc="82" baseline="2923" dirty="0">
                <a:latin typeface="Book Antiqua"/>
                <a:cs typeface="Book Antiqua"/>
              </a:rPr>
              <a:t>20 </a:t>
            </a:r>
            <a:r>
              <a:rPr sz="1425" spc="-22" baseline="2923" dirty="0">
                <a:latin typeface="Book Antiqua"/>
                <a:cs typeface="Book Antiqua"/>
              </a:rPr>
              <a:t>log</a:t>
            </a:r>
            <a:r>
              <a:rPr sz="1425" spc="120" baseline="2923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4357" y="975789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3166" y="911961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4">
                <a:moveTo>
                  <a:pt x="0" y="0"/>
                </a:moveTo>
                <a:lnTo>
                  <a:pt x="283235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0526" y="906184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6602" y="727390"/>
            <a:ext cx="9512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49554" algn="l"/>
              </a:tabLst>
            </a:pPr>
            <a:r>
              <a:rPr sz="950" i="1" spc="20" dirty="0">
                <a:latin typeface="Cambria"/>
                <a:cs typeface="Cambria"/>
              </a:rPr>
              <a:t>K	</a:t>
            </a:r>
            <a:r>
              <a:rPr sz="1425" i="1" spc="60" baseline="2923" dirty="0">
                <a:latin typeface="Arial"/>
                <a:cs typeface="Arial"/>
              </a:rPr>
              <a:t>Π</a:t>
            </a:r>
            <a:r>
              <a:rPr sz="975" i="1" spc="60" baseline="-17094" dirty="0">
                <a:latin typeface="Cambria"/>
                <a:cs typeface="Cambria"/>
              </a:rPr>
              <a:t>i</a:t>
            </a:r>
            <a:r>
              <a:rPr sz="1425" spc="60" baseline="2923" dirty="0">
                <a:latin typeface="Tahoma"/>
                <a:cs typeface="Tahoma"/>
              </a:rPr>
              <a:t>(</a:t>
            </a:r>
            <a:r>
              <a:rPr sz="1425" spc="60" baseline="2923" dirty="0">
                <a:latin typeface="Book Antiqua"/>
                <a:cs typeface="Book Antiqua"/>
              </a:rPr>
              <a:t>1</a:t>
            </a:r>
            <a:r>
              <a:rPr sz="1425" spc="-127" baseline="2923" dirty="0">
                <a:latin typeface="Book Antiqua"/>
                <a:cs typeface="Book Antiqua"/>
              </a:rPr>
              <a:t> </a:t>
            </a:r>
            <a:r>
              <a:rPr sz="1425" spc="7" baseline="2923" dirty="0">
                <a:latin typeface="Tahoma"/>
                <a:cs typeface="Tahoma"/>
              </a:rPr>
              <a:t>+</a:t>
            </a:r>
            <a:r>
              <a:rPr sz="1425" spc="-217" baseline="2923" dirty="0">
                <a:latin typeface="Tahoma"/>
                <a:cs typeface="Tahoma"/>
              </a:rPr>
              <a:t> </a:t>
            </a:r>
            <a:r>
              <a:rPr sz="1425" i="1" spc="112" baseline="2923" dirty="0">
                <a:latin typeface="Cambria"/>
                <a:cs typeface="Cambria"/>
              </a:rPr>
              <a:t>j</a:t>
            </a:r>
            <a:r>
              <a:rPr sz="1425" i="1" spc="112" baseline="2923" dirty="0">
                <a:latin typeface="Arial"/>
                <a:cs typeface="Arial"/>
              </a:rPr>
              <a:t>ωτ</a:t>
            </a:r>
            <a:r>
              <a:rPr sz="975" i="1" spc="112" baseline="-17094" dirty="0">
                <a:latin typeface="Cambria"/>
                <a:cs typeface="Cambria"/>
              </a:rPr>
              <a:t>i</a:t>
            </a:r>
            <a:r>
              <a:rPr sz="1425" spc="112" baseline="2923" dirty="0">
                <a:latin typeface="Tahoma"/>
                <a:cs typeface="Tahoma"/>
              </a:rPr>
              <a:t>)</a:t>
            </a:r>
            <a:endParaRPr sz="1425" baseline="2923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6767" y="911961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47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99092" y="733159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6768" y="523326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1009" y="619504"/>
            <a:ext cx="33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450" spc="-145" dirty="0">
                <a:latin typeface="Lucida Sans Unicode"/>
                <a:cs typeface="Lucida Sans Unicode"/>
              </a:rPr>
              <a:t>’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1009" y="683093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1718" y="629133"/>
            <a:ext cx="24257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i="1" spc="45" dirty="0">
                <a:latin typeface="Cambria"/>
                <a:cs typeface="Cambria"/>
              </a:rPr>
              <a:t>j</a:t>
            </a:r>
            <a:r>
              <a:rPr sz="650" i="1" spc="45" dirty="0">
                <a:latin typeface="Arial"/>
                <a:cs typeface="Arial"/>
              </a:rPr>
              <a:t>ζ</a:t>
            </a:r>
            <a:r>
              <a:rPr sz="650" i="1" spc="-35" dirty="0">
                <a:latin typeface="Arial"/>
                <a:cs typeface="Arial"/>
              </a:rPr>
              <a:t> </a:t>
            </a: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44418" y="768337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1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50450" y="717678"/>
            <a:ext cx="1676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44" baseline="-21367" dirty="0">
                <a:latin typeface="Arial"/>
                <a:cs typeface="Arial"/>
              </a:rPr>
              <a:t>ω</a:t>
            </a:r>
            <a:r>
              <a:rPr sz="450" spc="30" dirty="0">
                <a:latin typeface="Lucida Sans Unicode"/>
                <a:cs typeface="Lucida Sans Unicode"/>
              </a:rPr>
              <a:t>’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7186" y="805559"/>
            <a:ext cx="768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20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6903" y="669274"/>
            <a:ext cx="7937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2150" algn="l"/>
              </a:tabLst>
            </a:pPr>
            <a:r>
              <a:rPr sz="950" i="1" spc="30" dirty="0">
                <a:latin typeface="Arial"/>
                <a:cs typeface="Arial"/>
              </a:rPr>
              <a:t>Π  </a:t>
            </a:r>
            <a:r>
              <a:rPr sz="950" i="1" spc="12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146" y="649352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6482" y="639723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25875" y="768337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4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87775" y="733769"/>
            <a:ext cx="20827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44" baseline="-17094" dirty="0">
                <a:latin typeface="Arial"/>
                <a:cs typeface="Arial"/>
              </a:rPr>
              <a:t>ω</a:t>
            </a:r>
            <a:r>
              <a:rPr sz="450" spc="30" dirty="0">
                <a:latin typeface="Lucida Sans Unicode"/>
                <a:cs typeface="Lucida Sans Unicode"/>
              </a:rPr>
              <a:t>’</a:t>
            </a:r>
            <a:r>
              <a:rPr sz="450" spc="-110" dirty="0">
                <a:latin typeface="Lucida Sans Unicode"/>
                <a:cs typeface="Lucida Sans Unicode"/>
              </a:rPr>
              <a:t> </a:t>
            </a:r>
            <a:r>
              <a:rPr sz="675" spc="60" baseline="12345" dirty="0">
                <a:latin typeface="Book Antiqua"/>
                <a:cs typeface="Book Antiqua"/>
              </a:rPr>
              <a:t>2</a:t>
            </a:r>
            <a:endParaRPr sz="675" baseline="12345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1003" y="810842"/>
            <a:ext cx="768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20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3710" y="523326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9603" y="911961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07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5066" y="902789"/>
            <a:ext cx="11912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i="1" spc="35" dirty="0">
                <a:latin typeface="Arial"/>
                <a:cs typeface="Arial"/>
              </a:rPr>
              <a:t>Π</a:t>
            </a:r>
            <a:r>
              <a:rPr sz="975" i="1" spc="52" baseline="-17094" dirty="0">
                <a:latin typeface="Cambria"/>
                <a:cs typeface="Cambria"/>
              </a:rPr>
              <a:t>j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i="1" spc="20" dirty="0">
                <a:latin typeface="Cambria"/>
                <a:cs typeface="Cambria"/>
              </a:rPr>
              <a:t>T</a:t>
            </a:r>
            <a:r>
              <a:rPr sz="975" i="1" spc="30" baseline="-17094" dirty="0">
                <a:latin typeface="Cambria"/>
                <a:cs typeface="Cambria"/>
              </a:rPr>
              <a:t>j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1425" i="1" spc="44" baseline="-23391" dirty="0">
                <a:latin typeface="Arial"/>
                <a:cs typeface="Arial"/>
              </a:rPr>
              <a:t>Π</a:t>
            </a:r>
            <a:endParaRPr sz="1425" baseline="-2339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5564" y="1020433"/>
            <a:ext cx="48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61703" y="810600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6666" y="913994"/>
            <a:ext cx="23876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i="1" spc="45" dirty="0">
                <a:latin typeface="Cambria"/>
                <a:cs typeface="Cambria"/>
              </a:rPr>
              <a:t>j</a:t>
            </a:r>
            <a:r>
              <a:rPr sz="650" i="1" spc="45" dirty="0">
                <a:latin typeface="Arial"/>
                <a:cs typeface="Arial"/>
              </a:rPr>
              <a:t>ζ</a:t>
            </a:r>
            <a:r>
              <a:rPr sz="650" i="1" spc="-65" dirty="0">
                <a:latin typeface="Arial"/>
                <a:cs typeface="Arial"/>
              </a:rPr>
              <a:t> </a:t>
            </a: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64027" y="1052513"/>
            <a:ext cx="1981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37" baseline="12820" dirty="0">
                <a:latin typeface="Arial"/>
                <a:cs typeface="Arial"/>
              </a:rPr>
              <a:t>ω</a:t>
            </a:r>
            <a:r>
              <a:rPr sz="450" i="1" spc="2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29966" y="956536"/>
            <a:ext cx="5816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0059" algn="l"/>
              </a:tabLst>
            </a:pP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3802" y="937779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5623" y="1098104"/>
            <a:ext cx="755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7162" y="65901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67239" y="817394"/>
            <a:ext cx="1663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25" spc="-82" baseline="2923" dirty="0">
                <a:latin typeface="Arial"/>
                <a:cs typeface="Arial"/>
              </a:rPr>
              <a:t>Σ</a:t>
            </a:r>
            <a:r>
              <a:rPr sz="1425" spc="-127" baseline="2923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46666" y="900173"/>
            <a:ext cx="6870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8145" algn="l"/>
                <a:tab pos="633095" algn="l"/>
              </a:tabLst>
            </a:pPr>
            <a:r>
              <a:rPr sz="675" u="sng" spc="7" baseline="61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   </a:t>
            </a:r>
            <a:r>
              <a:rPr sz="675" u="sng" spc="15" baseline="61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75" i="1" u="sng" spc="7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675" i="1" u="sng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   </a:t>
            </a:r>
            <a:r>
              <a:rPr sz="675" i="1" u="sng" spc="22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675" i="1" baseline="6172" dirty="0">
                <a:latin typeface="Cambria"/>
                <a:cs typeface="Cambria"/>
              </a:rPr>
              <a:t>	</a:t>
            </a:r>
            <a:r>
              <a:rPr sz="65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650" i="1" dirty="0">
                <a:latin typeface="Arial"/>
                <a:cs typeface="Arial"/>
              </a:rPr>
              <a:t>	</a:t>
            </a:r>
            <a:r>
              <a:rPr sz="1425" spc="82" baseline="2923" dirty="0">
                <a:latin typeface="Arial"/>
                <a:cs typeface="Arial"/>
              </a:rPr>
              <a:t>.</a:t>
            </a:r>
            <a:endParaRPr sz="1425" baseline="292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98888" y="975789"/>
            <a:ext cx="3600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0670" algn="l"/>
              </a:tabLst>
            </a:pPr>
            <a:r>
              <a:rPr sz="975" i="1" spc="67" baseline="-21367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	</a:t>
            </a: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4355" y="1389507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6852" y="1319794"/>
            <a:ext cx="24231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Recall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following properties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17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logarithms: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20455" y="1533014"/>
            <a:ext cx="1047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7178" y="1708414"/>
            <a:ext cx="1003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40" dirty="0">
                <a:latin typeface="Arial"/>
                <a:cs typeface="Arial"/>
              </a:rPr>
              <a:t>β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1629" y="1618536"/>
            <a:ext cx="24987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2390" algn="l"/>
                <a:tab pos="1667510" algn="l"/>
              </a:tabLst>
            </a:pP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i="1" spc="60" dirty="0">
                <a:latin typeface="Arial"/>
                <a:cs typeface="Arial"/>
              </a:rPr>
              <a:t>αβ</a:t>
            </a:r>
            <a:r>
              <a:rPr sz="950" i="1" spc="55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i="1" spc="80" dirty="0">
                <a:latin typeface="Arial"/>
                <a:cs typeface="Arial"/>
              </a:rPr>
              <a:t>α</a:t>
            </a:r>
            <a:r>
              <a:rPr sz="950" i="1" spc="-80" dirty="0">
                <a:latin typeface="Arial"/>
                <a:cs typeface="Arial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14" dirty="0">
                <a:latin typeface="Tahoma"/>
                <a:cs typeface="Tahom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i="1" spc="40" dirty="0">
                <a:latin typeface="Arial"/>
                <a:cs typeface="Arial"/>
              </a:rPr>
              <a:t>β</a:t>
            </a:r>
            <a:r>
              <a:rPr sz="950" i="1" spc="-170" dirty="0">
                <a:latin typeface="Arial"/>
                <a:cs typeface="Arial"/>
              </a:rPr>
              <a:t> </a:t>
            </a:r>
            <a:r>
              <a:rPr sz="950" spc="25" dirty="0">
                <a:latin typeface="Book Antiqua"/>
                <a:cs typeface="Book Antiqua"/>
              </a:rPr>
              <a:t>,	</a:t>
            </a:r>
            <a:r>
              <a:rPr sz="950" spc="-15" dirty="0">
                <a:latin typeface="Book Antiqua"/>
                <a:cs typeface="Book Antiqua"/>
              </a:rPr>
              <a:t>log	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90" dirty="0">
                <a:latin typeface="Tahoma"/>
                <a:cs typeface="Tahom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14" dirty="0">
                <a:latin typeface="Book Antiqua"/>
                <a:cs typeface="Book Antiqua"/>
              </a:rPr>
              <a:t> </a:t>
            </a:r>
            <a:r>
              <a:rPr sz="950" i="1" spc="80" dirty="0">
                <a:latin typeface="Arial"/>
                <a:cs typeface="Arial"/>
              </a:rPr>
              <a:t>α</a:t>
            </a:r>
            <a:r>
              <a:rPr sz="950" i="1" spc="-100" dirty="0">
                <a:latin typeface="Arial"/>
                <a:cs typeface="Arial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30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14" dirty="0">
                <a:latin typeface="Book Antiqua"/>
                <a:cs typeface="Book Antiqua"/>
              </a:rPr>
              <a:t> </a:t>
            </a:r>
            <a:r>
              <a:rPr sz="950" i="1" spc="40" dirty="0">
                <a:latin typeface="Arial"/>
                <a:cs typeface="Arial"/>
              </a:rPr>
              <a:t>β</a:t>
            </a:r>
            <a:r>
              <a:rPr sz="950" i="1" spc="-180" dirty="0">
                <a:latin typeface="Arial"/>
                <a:cs typeface="Arial"/>
              </a:rPr>
              <a:t> </a:t>
            </a:r>
            <a:r>
              <a:rPr sz="950" spc="25" dirty="0">
                <a:latin typeface="Book Antiqua"/>
                <a:cs typeface="Book Antiqua"/>
              </a:rPr>
              <a:t>,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7425" y="1618536"/>
            <a:ext cx="9175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14" dirty="0">
                <a:latin typeface="Book Antiqua"/>
                <a:cs typeface="Book Antiqua"/>
              </a:rPr>
              <a:t> </a:t>
            </a:r>
            <a:r>
              <a:rPr sz="950" i="1" spc="60" dirty="0">
                <a:latin typeface="Arial"/>
                <a:cs typeface="Arial"/>
              </a:rPr>
              <a:t>α</a:t>
            </a:r>
            <a:r>
              <a:rPr sz="975" i="1" spc="89" baseline="34188" dirty="0">
                <a:latin typeface="Arial"/>
                <a:cs typeface="Arial"/>
              </a:rPr>
              <a:t>β</a:t>
            </a:r>
            <a:r>
              <a:rPr sz="975" i="1" spc="202" baseline="34188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i="1" spc="40" dirty="0">
                <a:latin typeface="Arial"/>
                <a:cs typeface="Arial"/>
              </a:rPr>
              <a:t>β</a:t>
            </a:r>
            <a:r>
              <a:rPr sz="950" i="1" spc="-55" dirty="0">
                <a:latin typeface="Arial"/>
                <a:cs typeface="Arial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-110" dirty="0">
                <a:latin typeface="Book Antiqua"/>
                <a:cs typeface="Book Antiqua"/>
              </a:rPr>
              <a:t> </a:t>
            </a:r>
            <a:r>
              <a:rPr sz="950" i="1" spc="80" dirty="0">
                <a:latin typeface="Arial"/>
                <a:cs typeface="Arial"/>
              </a:rPr>
              <a:t>α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4355" y="2019109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66852" y="1949396"/>
            <a:ext cx="669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0" dirty="0">
                <a:latin typeface="Book Antiqua"/>
                <a:cs typeface="Book Antiqua"/>
              </a:rPr>
              <a:t>Thus </a:t>
            </a:r>
            <a:r>
              <a:rPr sz="950" spc="-25" dirty="0">
                <a:latin typeface="Book Antiqua"/>
                <a:cs typeface="Book Antiqua"/>
              </a:rPr>
              <a:t>we</a:t>
            </a:r>
            <a:r>
              <a:rPr sz="950" spc="1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get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2145" y="2215436"/>
            <a:ext cx="4044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0" dirty="0">
                <a:latin typeface="Lucida Sans Unicode"/>
                <a:cs typeface="Lucida Sans Unicode"/>
              </a:rPr>
              <a:t>|</a:t>
            </a:r>
            <a:r>
              <a:rPr sz="950" i="1" spc="75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1125" y="2279333"/>
            <a:ext cx="1250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Book Antiqua"/>
                <a:cs typeface="Book Antiqua"/>
              </a:rPr>
              <a:t>d</a:t>
            </a:r>
            <a:r>
              <a:rPr sz="650" spc="5" dirty="0">
                <a:latin typeface="Book Antiqua"/>
                <a:cs typeface="Book Antiqua"/>
              </a:rPr>
              <a:t>B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7970" y="2215436"/>
            <a:ext cx="169481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13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 </a:t>
            </a:r>
            <a:r>
              <a:rPr sz="950" spc="-40" dirty="0">
                <a:latin typeface="Lucida Sans Unicode"/>
                <a:cs typeface="Lucida Sans Unicode"/>
              </a:rPr>
              <a:t>|</a:t>
            </a:r>
            <a:r>
              <a:rPr sz="950" i="1" spc="-40" dirty="0">
                <a:latin typeface="Cambria"/>
                <a:cs typeface="Cambria"/>
              </a:rPr>
              <a:t>K</a:t>
            </a:r>
            <a:r>
              <a:rPr sz="950" spc="-40" dirty="0">
                <a:latin typeface="Lucida Sans Unicode"/>
                <a:cs typeface="Lucida Sans Unicode"/>
              </a:rPr>
              <a:t>|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20" dirty="0">
                <a:latin typeface="Cambria"/>
                <a:cs typeface="Cambria"/>
              </a:rPr>
              <a:t>h </a:t>
            </a:r>
            <a:r>
              <a:rPr sz="950" spc="-335" dirty="0">
                <a:latin typeface="Lucida Sans Unicode"/>
                <a:cs typeface="Lucida Sans Unicode"/>
              </a:rPr>
              <a:t>·</a:t>
            </a:r>
            <a:r>
              <a:rPr sz="950" spc="-13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1217" y="2298938"/>
            <a:ext cx="1828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24229" y="2612886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17978" y="2298938"/>
            <a:ext cx="195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1753" y="2612886"/>
            <a:ext cx="48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53845" y="2500517"/>
            <a:ext cx="18719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7850" algn="l"/>
                <a:tab pos="1278890" algn="l"/>
                <a:tab pos="1835785" algn="l"/>
              </a:tabLst>
            </a:pPr>
            <a:r>
              <a:rPr sz="650" spc="45" dirty="0">
                <a:latin typeface="Book Antiqua"/>
                <a:cs typeface="Book Antiqua"/>
              </a:rPr>
              <a:t>10	</a:t>
            </a:r>
            <a:r>
              <a:rPr sz="975" i="1" spc="22" baseline="4273" dirty="0">
                <a:latin typeface="Cambria"/>
                <a:cs typeface="Cambria"/>
              </a:rPr>
              <a:t>i	</a:t>
            </a:r>
            <a:r>
              <a:rPr sz="650" spc="45" dirty="0">
                <a:latin typeface="Book Antiqua"/>
                <a:cs typeface="Book Antiqua"/>
              </a:rPr>
              <a:t>10	</a:t>
            </a:r>
            <a:r>
              <a:rPr sz="975" i="1" spc="7" baseline="4273" dirty="0">
                <a:latin typeface="Cambria"/>
                <a:cs typeface="Cambria"/>
              </a:rPr>
              <a:t>j</a:t>
            </a:r>
            <a:endParaRPr sz="975" baseline="4273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5489" y="2432365"/>
            <a:ext cx="25209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  <a:tab pos="1572260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-15" dirty="0">
                <a:latin typeface="Book Antiqua"/>
                <a:cs typeface="Book Antiqua"/>
              </a:rPr>
              <a:t>log 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105" dirty="0">
                <a:latin typeface="Cambria"/>
                <a:cs typeface="Cambria"/>
              </a:rPr>
              <a:t>j</a:t>
            </a:r>
            <a:r>
              <a:rPr sz="950" i="1" spc="105" dirty="0">
                <a:latin typeface="Arial"/>
                <a:cs typeface="Arial"/>
              </a:rPr>
              <a:t>ωτ 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r>
              <a:rPr sz="950" spc="-125" dirty="0">
                <a:latin typeface="Lucida Sans Unicode"/>
                <a:cs typeface="Lucida Sans Unicode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8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i="1" spc="15" dirty="0">
                <a:latin typeface="Cambria"/>
                <a:cs typeface="Cambria"/>
              </a:rPr>
              <a:t>T 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1217" y="2755046"/>
            <a:ext cx="195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24229" y="3069007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53845" y="2956624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5489" y="2888485"/>
            <a:ext cx="9715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  <a:tab pos="77914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03895" y="2784485"/>
            <a:ext cx="3829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2</a:t>
            </a:r>
            <a:r>
              <a:rPr sz="950" i="1" spc="-10" dirty="0">
                <a:latin typeface="Cambria"/>
                <a:cs typeface="Cambria"/>
              </a:rPr>
              <a:t>j</a:t>
            </a:r>
            <a:r>
              <a:rPr sz="950" i="1" spc="-10" dirty="0">
                <a:latin typeface="Arial"/>
                <a:cs typeface="Arial"/>
              </a:rPr>
              <a:t>ζ</a:t>
            </a:r>
            <a:r>
              <a:rPr sz="975" spc="-15" baseline="34188" dirty="0">
                <a:latin typeface="Lucida Sans Unicode"/>
                <a:cs typeface="Lucida Sans Unicode"/>
              </a:rPr>
              <a:t>’</a:t>
            </a:r>
            <a:r>
              <a:rPr sz="975" i="1" spc="-15" baseline="-29914" dirty="0">
                <a:latin typeface="Cambria"/>
                <a:cs typeface="Cambria"/>
              </a:rPr>
              <a:t>i</a:t>
            </a:r>
            <a:r>
              <a:rPr sz="975" i="1" spc="-120" baseline="-29914" dirty="0">
                <a:latin typeface="Cambria"/>
                <a:cs typeface="Cambri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41995" y="2987548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88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546263" y="2932567"/>
            <a:ext cx="5276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8775" algn="l"/>
              </a:tabLst>
            </a:pPr>
            <a:r>
              <a:rPr sz="950" spc="55" dirty="0">
                <a:latin typeface="Arial"/>
                <a:cs typeface="Arial"/>
              </a:rPr>
              <a:t>.	</a:t>
            </a:r>
            <a:r>
              <a:rPr sz="1425" i="1" spc="52" baseline="-20467" dirty="0">
                <a:latin typeface="Arial"/>
                <a:cs typeface="Arial"/>
              </a:rPr>
              <a:t>ω</a:t>
            </a:r>
            <a:r>
              <a:rPr sz="650" spc="3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94687" y="3057475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73947" y="288848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29992" y="280296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31897" y="2790940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13216" y="29875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46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300516" y="298504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02420" y="2988451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36977" y="3063635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71663" y="2853382"/>
            <a:ext cx="10248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</a:tabLst>
            </a:pPr>
            <a:r>
              <a:rPr sz="950" spc="55" dirty="0">
                <a:latin typeface="Arial"/>
                <a:cs typeface="Arial"/>
              </a:rPr>
              <a:t>.	.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36977" y="2936872"/>
            <a:ext cx="1600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spc="120" dirty="0">
                <a:latin typeface="Book Antiqua"/>
                <a:cs typeface="Book Antiqua"/>
              </a:rPr>
              <a:t> </a:t>
            </a:r>
            <a:r>
              <a:rPr sz="1425" spc="82" baseline="2923" dirty="0">
                <a:latin typeface="Arial"/>
                <a:cs typeface="Arial"/>
                <a:hlinkClick r:id="rId2" action="ppaction://hlinksldjump"/>
              </a:rPr>
              <a:t>.</a:t>
            </a:r>
            <a:endParaRPr sz="1425" baseline="2923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05074" y="2755046"/>
            <a:ext cx="195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78848" y="3069007"/>
            <a:ext cx="48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07689" y="2956624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25507" y="2813784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25507" y="2972165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93682" y="2888485"/>
            <a:ext cx="9772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150" algn="l"/>
                <a:tab pos="784860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57739" y="2781208"/>
            <a:ext cx="3778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r>
              <a:rPr sz="950" i="1" spc="55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ζ</a:t>
            </a:r>
            <a:r>
              <a:rPr sz="975" i="1" spc="82" baseline="-17094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95839" y="2987548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5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644709" y="297836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46614" y="3042261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22433" y="288848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62348" y="2790940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061701" y="2987548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38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049001" y="2983811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150918" y="2973312"/>
            <a:ext cx="95885" cy="217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45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  <a:p>
            <a:pPr marL="12700">
              <a:lnSpc>
                <a:spcPts val="745"/>
              </a:lnSpc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060444" y="2813784"/>
            <a:ext cx="2489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25" i="1" spc="82" baseline="5847" dirty="0">
                <a:latin typeface="Arial"/>
                <a:cs typeface="Arial"/>
              </a:rPr>
              <a:t>ω</a:t>
            </a:r>
            <a:r>
              <a:rPr sz="1425" i="1" spc="427" baseline="5847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42561" y="2972165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6249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magnitude</a:t>
            </a:r>
            <a:r>
              <a:rPr sz="1350" spc="3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355" y="1002677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1126" y="1422768"/>
            <a:ext cx="166370" cy="0"/>
          </a:xfrm>
          <a:custGeom>
            <a:avLst/>
            <a:gdLst/>
            <a:ahLst/>
            <a:cxnLst/>
            <a:rect l="l" t="t" r="r" b="b"/>
            <a:pathLst>
              <a:path w="166369">
                <a:moveTo>
                  <a:pt x="0" y="0"/>
                </a:moveTo>
                <a:lnTo>
                  <a:pt x="166369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1491" y="1422768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185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452" y="932964"/>
            <a:ext cx="3258820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6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can </a:t>
            </a:r>
            <a:r>
              <a:rPr sz="950" spc="-5" dirty="0">
                <a:latin typeface="Book Antiqua"/>
                <a:cs typeface="Book Antiqua"/>
              </a:rPr>
              <a:t>restrict </a:t>
            </a:r>
            <a:r>
              <a:rPr sz="950" spc="-15" dirty="0">
                <a:latin typeface="Book Antiqua"/>
                <a:cs typeface="Book Antiqua"/>
              </a:rPr>
              <a:t>our </a:t>
            </a:r>
            <a:r>
              <a:rPr sz="950" dirty="0">
                <a:latin typeface="Book Antiqua"/>
                <a:cs typeface="Book Antiqua"/>
              </a:rPr>
              <a:t>attention to </a:t>
            </a:r>
            <a:r>
              <a:rPr sz="950" spc="-15" dirty="0">
                <a:latin typeface="Book Antiqua"/>
                <a:cs typeface="Book Antiqua"/>
              </a:rPr>
              <a:t>four </a:t>
            </a: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components</a:t>
            </a:r>
            <a:r>
              <a:rPr sz="950" spc="16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only:</a:t>
            </a:r>
            <a:endParaRPr sz="9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222885">
              <a:lnSpc>
                <a:spcPts val="900"/>
              </a:lnSpc>
              <a:tabLst>
                <a:tab pos="834390" algn="l"/>
              </a:tabLst>
            </a:pP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75" spc="-7" baseline="-17094" dirty="0">
                <a:latin typeface="Book Antiqua"/>
                <a:cs typeface="Book Antiqua"/>
              </a:rPr>
              <a:t>dB	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 </a:t>
            </a:r>
            <a:r>
              <a:rPr sz="950" spc="-40" dirty="0">
                <a:latin typeface="Lucida Sans Unicode"/>
                <a:cs typeface="Lucida Sans Unicode"/>
              </a:rPr>
              <a:t>|</a:t>
            </a:r>
            <a:r>
              <a:rPr sz="950" i="1" spc="-40" dirty="0">
                <a:latin typeface="Cambria"/>
                <a:cs typeface="Cambria"/>
              </a:rPr>
              <a:t>K</a:t>
            </a:r>
            <a:r>
              <a:rPr sz="950" spc="-40" dirty="0">
                <a:latin typeface="Lucida Sans Unicode"/>
                <a:cs typeface="Lucida Sans Unicode"/>
              </a:rPr>
              <a:t>| </a:t>
            </a:r>
            <a:r>
              <a:rPr sz="950" spc="-20" dirty="0">
                <a:latin typeface="Lucida Sans Unicode"/>
                <a:cs typeface="Lucida Sans Unicode"/>
              </a:rPr>
              <a:t>−</a:t>
            </a:r>
            <a:r>
              <a:rPr sz="950" i="1" spc="-20" dirty="0">
                <a:latin typeface="Cambria"/>
                <a:cs typeface="Cambria"/>
              </a:rPr>
              <a:t>h </a:t>
            </a:r>
            <a:r>
              <a:rPr sz="950" spc="-75" dirty="0">
                <a:latin typeface="Lucida Sans Unicode"/>
                <a:cs typeface="Lucida Sans Unicode"/>
              </a:rPr>
              <a:t>·</a:t>
            </a:r>
            <a:r>
              <a:rPr sz="950" spc="-75" dirty="0">
                <a:latin typeface="Book Antiqua"/>
                <a:cs typeface="Book Antiqua"/>
              </a:rPr>
              <a:t>20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</a:t>
            </a:r>
            <a:r>
              <a:rPr sz="975" spc="-112" baseline="-21367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  <a:p>
            <a:pPr marL="1056640">
              <a:lnSpc>
                <a:spcPts val="900"/>
              </a:lnSpc>
              <a:tabLst>
                <a:tab pos="1285240" algn="l"/>
                <a:tab pos="1575435" algn="l"/>
                <a:tab pos="1827530" algn="l"/>
                <a:tab pos="2049780" algn="l"/>
                <a:tab pos="2334260" algn="l"/>
                <a:tab pos="2606040" algn="l"/>
                <a:tab pos="2976245" algn="l"/>
              </a:tabLst>
            </a:pPr>
            <a:r>
              <a:rPr sz="950" spc="10" dirty="0">
                <a:latin typeface="Arial"/>
                <a:cs typeface="Arial"/>
              </a:rPr>
              <a:t>s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170" dirty="0">
                <a:latin typeface="Arial"/>
                <a:cs typeface="Arial"/>
              </a:rPr>
              <a:t>˛¸	</a:t>
            </a:r>
            <a:r>
              <a:rPr sz="950" spc="10" dirty="0">
                <a:latin typeface="Arial"/>
                <a:cs typeface="Arial"/>
              </a:rPr>
              <a:t>s	s	</a:t>
            </a:r>
            <a:r>
              <a:rPr sz="950" spc="170" dirty="0">
                <a:latin typeface="Arial"/>
                <a:cs typeface="Arial"/>
              </a:rPr>
              <a:t>˛¸</a:t>
            </a:r>
            <a:r>
              <a:rPr sz="950" u="heavy" spc="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spc="10" dirty="0">
                <a:latin typeface="Arial"/>
                <a:cs typeface="Arial"/>
              </a:rPr>
              <a:t>s	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7395" y="1451891"/>
            <a:ext cx="920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</a:tabLst>
            </a:pPr>
            <a:r>
              <a:rPr sz="700" spc="-5" dirty="0">
                <a:solidFill>
                  <a:srgbClr val="BC0000"/>
                </a:solidFill>
                <a:latin typeface="Arial Black"/>
                <a:cs typeface="Arial Black"/>
              </a:rPr>
              <a:t>#1	</a:t>
            </a:r>
            <a:r>
              <a:rPr sz="700" spc="105" dirty="0">
                <a:solidFill>
                  <a:srgbClr val="BC0000"/>
                </a:solidFill>
                <a:latin typeface="Arial Black"/>
                <a:cs typeface="Arial Black"/>
              </a:rPr>
              <a:t>#2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229" y="1794828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3845" y="1682459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489" y="1614307"/>
            <a:ext cx="102044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7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9134" y="1678204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217" y="1480881"/>
            <a:ext cx="14497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8890" algn="l"/>
              </a:tabLst>
            </a:pPr>
            <a:r>
              <a:rPr sz="950" spc="1070" dirty="0">
                <a:latin typeface="Arial"/>
                <a:cs typeface="Arial"/>
              </a:rPr>
              <a:t>.	</a:t>
            </a:r>
            <a:r>
              <a:rPr sz="950" spc="82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295" y="1794828"/>
            <a:ext cx="5111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  <a:tab pos="474980" algn="l"/>
              </a:tabLst>
            </a:pPr>
            <a:r>
              <a:rPr sz="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4576" y="1614307"/>
            <a:ext cx="15767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3250" algn="l"/>
              </a:tabLst>
            </a:pPr>
            <a:r>
              <a:rPr sz="950" i="1" spc="155" dirty="0">
                <a:latin typeface="Arial"/>
                <a:cs typeface="Arial"/>
              </a:rPr>
              <a:t>ωτ</a:t>
            </a:r>
            <a:r>
              <a:rPr sz="950" i="1" spc="-20" dirty="0">
                <a:latin typeface="Arial"/>
                <a:cs typeface="Arial"/>
              </a:rPr>
              <a:t> 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r>
              <a:rPr sz="950" spc="-125" dirty="0">
                <a:latin typeface="Lucida Sans Unicode"/>
                <a:cs typeface="Lucida Sans Unicode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14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 </a:t>
            </a:r>
            <a:r>
              <a:rPr sz="95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Book Antiqua"/>
                <a:cs typeface="Book Antiqua"/>
              </a:rPr>
              <a:t>1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75" i="1" baseline="-17094" dirty="0">
                <a:latin typeface="Cambria"/>
                <a:cs typeface="Cambria"/>
              </a:rPr>
              <a:t>j</a:t>
            </a:r>
            <a:r>
              <a:rPr sz="950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0221" y="183954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55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54541" y="1711817"/>
            <a:ext cx="19513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045"/>
              </a:lnSpc>
              <a:spcBef>
                <a:spcPts val="105"/>
              </a:spcBef>
              <a:tabLst>
                <a:tab pos="448309" algn="l"/>
                <a:tab pos="935990" algn="l"/>
              </a:tabLst>
            </a:pPr>
            <a:r>
              <a:rPr sz="950" spc="10" dirty="0">
                <a:latin typeface="Arial"/>
                <a:cs typeface="Arial"/>
              </a:rPr>
              <a:t>s	</a:t>
            </a:r>
            <a:r>
              <a:rPr sz="1050" spc="-104" baseline="-79365" dirty="0">
                <a:solidFill>
                  <a:srgbClr val="BC0000"/>
                </a:solidFill>
                <a:latin typeface="Arial Black"/>
                <a:cs typeface="Arial Black"/>
              </a:rPr>
              <a:t>#</a:t>
            </a:r>
            <a:r>
              <a:rPr sz="950" spc="-70" dirty="0">
                <a:latin typeface="Arial"/>
                <a:cs typeface="Arial"/>
              </a:rPr>
              <a:t>˛¸</a:t>
            </a:r>
            <a:r>
              <a:rPr sz="1050" spc="-104" baseline="-79365" dirty="0">
                <a:solidFill>
                  <a:srgbClr val="BC0000"/>
                </a:solidFill>
                <a:latin typeface="Arial Black"/>
                <a:cs typeface="Arial Black"/>
              </a:rPr>
              <a:t>3	</a:t>
            </a: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240790">
              <a:lnSpc>
                <a:spcPts val="95"/>
              </a:lnSpc>
              <a:tabLst>
                <a:tab pos="1569720" algn="l"/>
                <a:tab pos="1706880" algn="l"/>
                <a:tab pos="1912620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1217" y="1995446"/>
            <a:ext cx="195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229" y="2309407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3845" y="2197025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1663" y="209378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5489" y="2128885"/>
            <a:ext cx="9715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  <a:tab pos="77914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6263" y="2024885"/>
            <a:ext cx="653415" cy="319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2</a:t>
            </a:r>
            <a:r>
              <a:rPr sz="950" i="1" spc="-10" dirty="0">
                <a:latin typeface="Cambria"/>
                <a:cs typeface="Cambria"/>
              </a:rPr>
              <a:t>j</a:t>
            </a:r>
            <a:r>
              <a:rPr sz="950" i="1" spc="-10" dirty="0">
                <a:latin typeface="Arial"/>
                <a:cs typeface="Arial"/>
              </a:rPr>
              <a:t>ζ</a:t>
            </a:r>
            <a:r>
              <a:rPr sz="975" spc="-15" baseline="34188" dirty="0">
                <a:latin typeface="Lucida Sans Unicode"/>
                <a:cs typeface="Lucida Sans Unicode"/>
              </a:rPr>
              <a:t>’</a:t>
            </a:r>
            <a:r>
              <a:rPr sz="975" i="1" spc="-15" baseline="-29914" dirty="0">
                <a:latin typeface="Cambria"/>
                <a:cs typeface="Cambria"/>
              </a:rPr>
              <a:t>i</a:t>
            </a:r>
            <a:r>
              <a:rPr sz="975" i="1" spc="-120" baseline="-29914" dirty="0">
                <a:latin typeface="Cambria"/>
                <a:cs typeface="Cambri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358775" algn="l"/>
              </a:tabLst>
            </a:pPr>
            <a:r>
              <a:rPr sz="950" spc="55" dirty="0">
                <a:latin typeface="Arial"/>
                <a:cs typeface="Arial"/>
              </a:rPr>
              <a:t>.	</a:t>
            </a:r>
            <a:r>
              <a:rPr sz="1425" i="1" spc="52" baseline="-20467" dirty="0">
                <a:latin typeface="Arial"/>
                <a:cs typeface="Arial"/>
              </a:rPr>
              <a:t>ω</a:t>
            </a:r>
            <a:r>
              <a:rPr sz="650" spc="3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94687" y="2297875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3947" y="212888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9992" y="2043376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3216" y="22279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46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0516" y="2225444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2420" y="2228851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30157" y="209378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6977" y="2177272"/>
            <a:ext cx="1600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spc="120" dirty="0">
                <a:latin typeface="Book Antiqua"/>
                <a:cs typeface="Book Antiqua"/>
              </a:rPr>
              <a:t> </a:t>
            </a:r>
            <a:r>
              <a:rPr sz="1425" spc="82" baseline="2923" dirty="0">
                <a:latin typeface="Arial"/>
                <a:cs typeface="Arial"/>
              </a:rPr>
              <a:t>.</a:t>
            </a:r>
            <a:endParaRPr sz="1425" baseline="292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1897" y="1995446"/>
            <a:ext cx="4686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750" algn="l"/>
              </a:tabLst>
            </a:pPr>
            <a:r>
              <a:rPr sz="650" spc="45" dirty="0">
                <a:latin typeface="Book Antiqua"/>
                <a:cs typeface="Book Antiqua"/>
              </a:rPr>
              <a:t>2	</a:t>
            </a: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6977" y="2309407"/>
            <a:ext cx="3905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330" algn="l"/>
              </a:tabLst>
            </a:pPr>
            <a:r>
              <a:rPr sz="975" i="1" spc="30" baseline="4273" dirty="0">
                <a:latin typeface="Cambria"/>
                <a:cs typeface="Cambria"/>
              </a:rPr>
              <a:t>ni	</a:t>
            </a: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7689" y="2197025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5507" y="2212566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93682" y="2128885"/>
            <a:ext cx="9772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150" algn="l"/>
                <a:tab pos="784860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log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54616" y="2054184"/>
            <a:ext cx="8477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583565" algn="l"/>
                <a:tab pos="811530" algn="l"/>
              </a:tabLst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	</a:t>
            </a:r>
            <a:r>
              <a:rPr sz="950" spc="55" dirty="0">
                <a:latin typeface="Arial"/>
                <a:cs typeface="Arial"/>
              </a:rPr>
              <a:t>	</a:t>
            </a:r>
            <a:r>
              <a:rPr sz="975" i="1" spc="7" baseline="4273" dirty="0">
                <a:latin typeface="Cambria"/>
                <a:cs typeface="Cambria"/>
              </a:rPr>
              <a:t>j</a:t>
            </a:r>
            <a:endParaRPr sz="975" baseline="4273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3139" y="2021608"/>
            <a:ext cx="3270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r>
              <a:rPr sz="950" i="1" spc="55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ζ</a:t>
            </a:r>
            <a:r>
              <a:rPr sz="950" i="1" spc="-100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4709" y="221876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6614" y="2282661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22433" y="212888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62348" y="2031340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49001" y="2224212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50918" y="2213712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50918" y="2303324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60444" y="2054184"/>
            <a:ext cx="2489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25" i="1" spc="82" baseline="5847" dirty="0">
                <a:latin typeface="Arial"/>
                <a:cs typeface="Arial"/>
              </a:rPr>
              <a:t>ω</a:t>
            </a:r>
            <a:r>
              <a:rPr sz="1425" i="1" spc="427" baseline="5847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42561" y="2212566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2425" y="2342601"/>
            <a:ext cx="876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5990" y="2342601"/>
            <a:ext cx="85851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570"/>
              </a:lnSpc>
              <a:spcBef>
                <a:spcPts val="105"/>
              </a:spcBef>
              <a:tabLst>
                <a:tab pos="757555" algn="l"/>
              </a:tabLst>
            </a:pPr>
            <a:r>
              <a:rPr sz="1050" spc="-82" baseline="-79365" dirty="0">
                <a:solidFill>
                  <a:srgbClr val="BC0000"/>
                </a:solidFill>
                <a:latin typeface="Arial Black"/>
                <a:cs typeface="Arial Black"/>
              </a:rPr>
              <a:t>#</a:t>
            </a:r>
            <a:r>
              <a:rPr sz="950" spc="-55" dirty="0">
                <a:latin typeface="Arial"/>
                <a:cs typeface="Arial"/>
              </a:rPr>
              <a:t>˛¸</a:t>
            </a:r>
            <a:r>
              <a:rPr sz="1050" spc="-82" baseline="-79365" dirty="0">
                <a:solidFill>
                  <a:srgbClr val="BC0000"/>
                </a:solidFill>
                <a:latin typeface="Arial Black"/>
                <a:cs typeface="Arial Black"/>
              </a:rPr>
              <a:t>4	</a:t>
            </a: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86690">
              <a:lnSpc>
                <a:spcPts val="570"/>
              </a:lnSpc>
              <a:tabLst>
                <a:tab pos="757555" algn="l"/>
              </a:tabLst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16249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magnitude</a:t>
            </a:r>
            <a:r>
              <a:rPr sz="1350" spc="3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55" y="827049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852" y="757336"/>
            <a:ext cx="1115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#1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465" y="1234843"/>
            <a:ext cx="6578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20</a:t>
            </a:r>
            <a:r>
              <a:rPr sz="950" spc="-145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10" dirty="0">
                <a:solidFill>
                  <a:srgbClr val="BC0000"/>
                </a:solidFill>
                <a:latin typeface="Book Antiqua"/>
                <a:cs typeface="Book Antiqua"/>
              </a:rPr>
              <a:t>log</a:t>
            </a:r>
            <a:r>
              <a:rPr sz="975" spc="15" baseline="-21367" dirty="0">
                <a:solidFill>
                  <a:srgbClr val="BC0000"/>
                </a:solidFill>
                <a:latin typeface="Book Antiqua"/>
                <a:cs typeface="Book Antiqua"/>
              </a:rPr>
              <a:t>10 </a:t>
            </a:r>
            <a:r>
              <a:rPr sz="950" spc="-4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r>
              <a:rPr sz="950" i="1" spc="-40" dirty="0">
                <a:solidFill>
                  <a:srgbClr val="BC0000"/>
                </a:solidFill>
                <a:latin typeface="Cambria"/>
                <a:cs typeface="Cambria"/>
              </a:rPr>
              <a:t>K</a:t>
            </a:r>
            <a:r>
              <a:rPr sz="950" spc="-4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7150" y="1570038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6976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2128" y="1552286"/>
            <a:ext cx="27940" cy="35560"/>
          </a:xfrm>
          <a:custGeom>
            <a:avLst/>
            <a:gdLst/>
            <a:ahLst/>
            <a:cxnLst/>
            <a:rect l="l" t="t" r="r" b="b"/>
            <a:pathLst>
              <a:path w="27939" h="35559">
                <a:moveTo>
                  <a:pt x="0" y="0"/>
                </a:moveTo>
                <a:lnTo>
                  <a:pt x="27383" y="17752"/>
                </a:lnTo>
                <a:lnTo>
                  <a:pt x="0" y="35518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4516" y="954987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927329"/>
                </a:moveTo>
                <a:lnTo>
                  <a:pt x="0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6763" y="949602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40">
                <a:moveTo>
                  <a:pt x="0" y="27383"/>
                </a:moveTo>
                <a:lnTo>
                  <a:pt x="17752" y="0"/>
                </a:lnTo>
                <a:lnTo>
                  <a:pt x="35517" y="27383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7963" y="1545689"/>
            <a:ext cx="4889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7186" y="916360"/>
            <a:ext cx="708660" cy="2787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15"/>
              </a:spcBef>
            </a:pPr>
            <a:r>
              <a:rPr sz="825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825" i="1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25" spc="60" baseline="10101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825" i="1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j!</a:t>
            </a:r>
            <a:r>
              <a:rPr sz="825" spc="60" baseline="10101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r>
              <a:rPr sz="825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400" spc="40" dirty="0">
                <a:solidFill>
                  <a:srgbClr val="231F20"/>
                </a:solidFill>
                <a:latin typeface="Century Gothic"/>
                <a:cs typeface="Century Gothic"/>
              </a:rPr>
              <a:t>db</a:t>
            </a:r>
            <a:endParaRPr sz="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20</a:t>
            </a:r>
            <a:r>
              <a:rPr sz="550" spc="-5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550" spc="15" dirty="0">
                <a:solidFill>
                  <a:srgbClr val="231F20"/>
                </a:solidFill>
                <a:latin typeface="PMingLiU"/>
                <a:cs typeface="PMingLiU"/>
              </a:rPr>
              <a:t>lo</a:t>
            </a:r>
            <a:r>
              <a:rPr sz="550" spc="25" dirty="0">
                <a:solidFill>
                  <a:srgbClr val="231F20"/>
                </a:solidFill>
                <a:latin typeface="PMingLiU"/>
                <a:cs typeface="PMingLiU"/>
              </a:rPr>
              <a:t>g</a:t>
            </a:r>
            <a:r>
              <a:rPr sz="600" baseline="-20833" dirty="0">
                <a:solidFill>
                  <a:srgbClr val="231F20"/>
                </a:solidFill>
                <a:latin typeface="Century Gothic"/>
                <a:cs typeface="Century Gothic"/>
              </a:rPr>
              <a:t>1</a:t>
            </a:r>
            <a:r>
              <a:rPr sz="600" spc="-30" baseline="-20833" dirty="0">
                <a:solidFill>
                  <a:srgbClr val="231F20"/>
                </a:solidFill>
                <a:latin typeface="Century Gothic"/>
                <a:cs typeface="Century Gothic"/>
              </a:rPr>
              <a:t>0</a:t>
            </a:r>
            <a:r>
              <a:rPr sz="550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550" i="1" spc="150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r>
              <a:rPr sz="550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6798" y="1548097"/>
            <a:ext cx="3111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9077" y="1548097"/>
            <a:ext cx="3111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655" y="1548097"/>
            <a:ext cx="33782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1000</a:t>
            </a:r>
            <a:r>
              <a:rPr sz="550" spc="10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825" i="1" spc="247" baseline="5050" dirty="0">
                <a:solidFill>
                  <a:srgbClr val="231F20"/>
                </a:solidFill>
                <a:latin typeface="Times New Roman"/>
                <a:cs typeface="Times New Roman"/>
              </a:rPr>
              <a:t>!</a:t>
            </a:r>
            <a:endParaRPr sz="825" baseline="5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7150" y="1195304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39">
                <a:moveTo>
                  <a:pt x="0" y="0"/>
                </a:moveTo>
                <a:lnTo>
                  <a:pt x="1374027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7150" y="1819862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5">
                <a:moveTo>
                  <a:pt x="0" y="541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8530" y="1007936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4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0813" y="1007936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1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7150" y="1069847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4">
                <a:moveTo>
                  <a:pt x="0" y="544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6796" y="1007936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4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7150" y="1319670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4">
                <a:moveTo>
                  <a:pt x="0" y="544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2193" y="1225124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20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2193" y="977405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40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5442" y="1722330"/>
            <a:ext cx="12128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-20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4355" y="1956168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1452" y="1886455"/>
            <a:ext cx="1166495" cy="80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10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#2</a:t>
            </a:r>
            <a:endParaRPr sz="950">
              <a:latin typeface="Book Antiqua"/>
              <a:cs typeface="Book Antiqua"/>
            </a:endParaRPr>
          </a:p>
          <a:p>
            <a:pPr marL="60960" algn="ctr">
              <a:lnSpc>
                <a:spcPct val="100000"/>
              </a:lnSpc>
              <a:spcBef>
                <a:spcPts val="830"/>
              </a:spcBef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20</a:t>
            </a:r>
            <a:r>
              <a:rPr sz="950" spc="-110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10" dirty="0">
                <a:solidFill>
                  <a:srgbClr val="BC0000"/>
                </a:solidFill>
                <a:latin typeface="Book Antiqua"/>
                <a:cs typeface="Book Antiqua"/>
              </a:rPr>
              <a:t>log</a:t>
            </a:r>
            <a:r>
              <a:rPr sz="975" spc="15" baseline="-21367" dirty="0">
                <a:solidFill>
                  <a:srgbClr val="BC0000"/>
                </a:solidFill>
                <a:latin typeface="Book Antiqua"/>
                <a:cs typeface="Book Antiqua"/>
              </a:rPr>
              <a:t>10 </a:t>
            </a:r>
            <a:r>
              <a:rPr sz="950" spc="-4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r>
              <a:rPr sz="950" i="1" spc="-40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50" spc="-4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  <a:p>
            <a:pPr marL="60960" algn="ctr">
              <a:lnSpc>
                <a:spcPct val="100000"/>
              </a:lnSpc>
              <a:spcBef>
                <a:spcPts val="1850"/>
              </a:spcBef>
            </a:pPr>
            <a:r>
              <a:rPr sz="950" spc="15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950" spc="15" dirty="0">
                <a:solidFill>
                  <a:srgbClr val="007F00"/>
                </a:solidFill>
                <a:latin typeface="Book Antiqua"/>
                <a:cs typeface="Book Antiqua"/>
              </a:rPr>
              <a:t>20</a:t>
            </a:r>
            <a:r>
              <a:rPr sz="950" spc="-110" dirty="0">
                <a:solidFill>
                  <a:srgbClr val="007F00"/>
                </a:solidFill>
                <a:latin typeface="Book Antiqua"/>
                <a:cs typeface="Book Antiqua"/>
              </a:rPr>
              <a:t> </a:t>
            </a:r>
            <a:r>
              <a:rPr sz="950" spc="10" dirty="0">
                <a:solidFill>
                  <a:srgbClr val="007F00"/>
                </a:solidFill>
                <a:latin typeface="Book Antiqua"/>
                <a:cs typeface="Book Antiqua"/>
              </a:rPr>
              <a:t>log</a:t>
            </a:r>
            <a:r>
              <a:rPr sz="975" spc="15" baseline="-21367" dirty="0">
                <a:solidFill>
                  <a:srgbClr val="007F00"/>
                </a:solidFill>
                <a:latin typeface="Book Antiqua"/>
                <a:cs typeface="Book Antiqua"/>
              </a:rPr>
              <a:t>10 </a:t>
            </a:r>
            <a:r>
              <a:rPr sz="950" spc="-40" dirty="0">
                <a:solidFill>
                  <a:srgbClr val="007F00"/>
                </a:solidFill>
                <a:latin typeface="Lucida Sans Unicode"/>
                <a:cs typeface="Lucida Sans Unicode"/>
              </a:rPr>
              <a:t>|</a:t>
            </a:r>
            <a:r>
              <a:rPr sz="950" i="1" spc="-40" dirty="0">
                <a:solidFill>
                  <a:srgbClr val="007F00"/>
                </a:solidFill>
                <a:latin typeface="Arial"/>
                <a:cs typeface="Arial"/>
              </a:rPr>
              <a:t>ω</a:t>
            </a:r>
            <a:r>
              <a:rPr sz="950" spc="-40" dirty="0">
                <a:solidFill>
                  <a:srgbClr val="007F00"/>
                </a:solidFill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15024" y="2646929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190" y="0"/>
                </a:lnTo>
              </a:path>
            </a:pathLst>
          </a:custGeom>
          <a:ln w="63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5016" y="2630629"/>
            <a:ext cx="25400" cy="33020"/>
          </a:xfrm>
          <a:custGeom>
            <a:avLst/>
            <a:gdLst/>
            <a:ahLst/>
            <a:cxnLst/>
            <a:rect l="l" t="t" r="r" b="b"/>
            <a:pathLst>
              <a:path w="25400" h="33019">
                <a:moveTo>
                  <a:pt x="0" y="0"/>
                </a:moveTo>
                <a:lnTo>
                  <a:pt x="25142" y="16299"/>
                </a:lnTo>
                <a:lnTo>
                  <a:pt x="0" y="32612"/>
                </a:lnTo>
              </a:path>
            </a:pathLst>
          </a:custGeom>
          <a:ln w="63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7056" y="2082215"/>
            <a:ext cx="0" cy="851535"/>
          </a:xfrm>
          <a:custGeom>
            <a:avLst/>
            <a:gdLst/>
            <a:ahLst/>
            <a:cxnLst/>
            <a:rect l="l" t="t" r="r" b="b"/>
            <a:pathLst>
              <a:path h="851535">
                <a:moveTo>
                  <a:pt x="0" y="851435"/>
                </a:moveTo>
                <a:lnTo>
                  <a:pt x="0" y="0"/>
                </a:lnTo>
              </a:path>
            </a:pathLst>
          </a:custGeom>
          <a:ln w="63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0756" y="2077271"/>
            <a:ext cx="33020" cy="25400"/>
          </a:xfrm>
          <a:custGeom>
            <a:avLst/>
            <a:gdLst/>
            <a:ahLst/>
            <a:cxnLst/>
            <a:rect l="l" t="t" r="r" b="b"/>
            <a:pathLst>
              <a:path w="33019" h="25400">
                <a:moveTo>
                  <a:pt x="0" y="25142"/>
                </a:moveTo>
                <a:lnTo>
                  <a:pt x="16299" y="0"/>
                </a:lnTo>
                <a:lnTo>
                  <a:pt x="32610" y="25142"/>
                </a:lnTo>
              </a:path>
            </a:pathLst>
          </a:custGeom>
          <a:ln w="63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83364" y="2045710"/>
            <a:ext cx="34861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750" spc="75" baseline="1111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750" i="1" spc="75" baseline="11111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750" spc="75" baseline="11111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750" i="1" spc="75" baseline="11111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750" spc="75" baseline="11111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r>
              <a:rPr sz="750" spc="75" baseline="1111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3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3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90221" y="2623533"/>
            <a:ext cx="457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779" y="2625746"/>
            <a:ext cx="28575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10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0500" y="2625746"/>
            <a:ext cx="28575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100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4521" y="2625746"/>
            <a:ext cx="3124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1000</a:t>
            </a:r>
            <a:r>
              <a:rPr sz="500" spc="9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500" i="1" spc="18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00335" y="2130830"/>
            <a:ext cx="917575" cy="745490"/>
          </a:xfrm>
          <a:custGeom>
            <a:avLst/>
            <a:gdLst/>
            <a:ahLst/>
            <a:cxnLst/>
            <a:rect l="l" t="t" r="r" b="b"/>
            <a:pathLst>
              <a:path w="917575" h="745489">
                <a:moveTo>
                  <a:pt x="0" y="745476"/>
                </a:moveTo>
                <a:lnTo>
                  <a:pt x="917508" y="0"/>
                </a:lnTo>
              </a:path>
            </a:pathLst>
          </a:custGeom>
          <a:ln w="63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5024" y="2876306"/>
            <a:ext cx="1261745" cy="635"/>
          </a:xfrm>
          <a:custGeom>
            <a:avLst/>
            <a:gdLst/>
            <a:ahLst/>
            <a:cxnLst/>
            <a:rect l="l" t="t" r="r" b="b"/>
            <a:pathLst>
              <a:path w="1261745" h="635">
                <a:moveTo>
                  <a:pt x="0" y="497"/>
                </a:moveTo>
                <a:lnTo>
                  <a:pt x="1261574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60000" y="2130830"/>
            <a:ext cx="635" cy="803275"/>
          </a:xfrm>
          <a:custGeom>
            <a:avLst/>
            <a:gdLst/>
            <a:ahLst/>
            <a:cxnLst/>
            <a:rect l="l" t="t" r="r" b="b"/>
            <a:pathLst>
              <a:path w="635" h="803275">
                <a:moveTo>
                  <a:pt x="0" y="0"/>
                </a:moveTo>
                <a:lnTo>
                  <a:pt x="500" y="80282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46725" y="2130830"/>
            <a:ext cx="635" cy="803275"/>
          </a:xfrm>
          <a:custGeom>
            <a:avLst/>
            <a:gdLst/>
            <a:ahLst/>
            <a:cxnLst/>
            <a:rect l="l" t="t" r="r" b="b"/>
            <a:pathLst>
              <a:path w="635" h="803275">
                <a:moveTo>
                  <a:pt x="0" y="0"/>
                </a:moveTo>
                <a:lnTo>
                  <a:pt x="496" y="80282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5024" y="2187674"/>
            <a:ext cx="1261745" cy="635"/>
          </a:xfrm>
          <a:custGeom>
            <a:avLst/>
            <a:gdLst/>
            <a:ahLst/>
            <a:cxnLst/>
            <a:rect l="l" t="t" r="r" b="b"/>
            <a:pathLst>
              <a:path w="1261745" h="635">
                <a:moveTo>
                  <a:pt x="0" y="500"/>
                </a:moveTo>
                <a:lnTo>
                  <a:pt x="1261574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73779" y="2130830"/>
            <a:ext cx="635" cy="803275"/>
          </a:xfrm>
          <a:custGeom>
            <a:avLst/>
            <a:gdLst/>
            <a:ahLst/>
            <a:cxnLst/>
            <a:rect l="l" t="t" r="r" b="b"/>
            <a:pathLst>
              <a:path w="635" h="803275">
                <a:moveTo>
                  <a:pt x="0" y="0"/>
                </a:moveTo>
                <a:lnTo>
                  <a:pt x="500" y="80282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15024" y="2417052"/>
            <a:ext cx="1261745" cy="635"/>
          </a:xfrm>
          <a:custGeom>
            <a:avLst/>
            <a:gdLst/>
            <a:ahLst/>
            <a:cxnLst/>
            <a:rect l="l" t="t" r="r" b="b"/>
            <a:pathLst>
              <a:path w="1261745" h="635">
                <a:moveTo>
                  <a:pt x="0" y="500"/>
                </a:moveTo>
                <a:lnTo>
                  <a:pt x="1261574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01249" y="2329204"/>
            <a:ext cx="9144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20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1249" y="2101759"/>
            <a:ext cx="9144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40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76688" y="2785717"/>
            <a:ext cx="113664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20" dirty="0">
                <a:solidFill>
                  <a:srgbClr val="231F20"/>
                </a:solidFill>
                <a:latin typeface="PMingLiU"/>
                <a:cs typeface="PMingLiU"/>
              </a:rPr>
              <a:t>-20</a:t>
            </a:r>
            <a:endParaRPr sz="500">
              <a:latin typeface="PMingLiU"/>
              <a:cs typeface="PMingLiU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00335" y="2417552"/>
            <a:ext cx="631190" cy="516255"/>
          </a:xfrm>
          <a:custGeom>
            <a:avLst/>
            <a:gdLst/>
            <a:ahLst/>
            <a:cxnLst/>
            <a:rect l="l" t="t" r="r" b="b"/>
            <a:pathLst>
              <a:path w="631189" h="516255">
                <a:moveTo>
                  <a:pt x="0" y="0"/>
                </a:moveTo>
                <a:lnTo>
                  <a:pt x="630787" y="516098"/>
                </a:lnTo>
              </a:path>
            </a:pathLst>
          </a:custGeom>
          <a:ln w="3185">
            <a:solidFill>
              <a:srgbClr val="00A6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355" y="674382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624965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magnitude</a:t>
            </a:r>
            <a:r>
              <a:rPr sz="1350" spc="3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40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#3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454" y="994737"/>
            <a:ext cx="9880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20</a:t>
            </a:r>
            <a:r>
              <a:rPr sz="950" spc="-114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10" dirty="0">
                <a:solidFill>
                  <a:srgbClr val="BC0000"/>
                </a:solidFill>
                <a:latin typeface="Book Antiqua"/>
                <a:cs typeface="Book Antiqua"/>
              </a:rPr>
              <a:t>log</a:t>
            </a:r>
            <a:r>
              <a:rPr sz="975" spc="15" baseline="-21367" dirty="0">
                <a:solidFill>
                  <a:srgbClr val="BC0000"/>
                </a:solidFill>
                <a:latin typeface="Book Antiqua"/>
                <a:cs typeface="Book Antiqua"/>
              </a:rPr>
              <a:t>10</a:t>
            </a:r>
            <a:r>
              <a:rPr sz="975" spc="7" baseline="-21367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-2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r>
              <a:rPr sz="950" spc="-20" dirty="0">
                <a:solidFill>
                  <a:srgbClr val="BC0000"/>
                </a:solidFill>
                <a:latin typeface="Book Antiqua"/>
                <a:cs typeface="Book Antiqua"/>
              </a:rPr>
              <a:t>1</a:t>
            </a:r>
            <a:r>
              <a:rPr sz="950" spc="-70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5" dirty="0">
                <a:solidFill>
                  <a:srgbClr val="BC0000"/>
                </a:solidFill>
                <a:latin typeface="Tahoma"/>
                <a:cs typeface="Tahoma"/>
              </a:rPr>
              <a:t>+</a:t>
            </a:r>
            <a:r>
              <a:rPr sz="950" spc="-135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950" i="1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T</a:t>
            </a:r>
            <a:r>
              <a:rPr sz="950" dirty="0">
                <a:solidFill>
                  <a:srgbClr val="BC0000"/>
                </a:solidFill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7" y="1235273"/>
            <a:ext cx="1816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70" dirty="0">
                <a:latin typeface="Lucida Sans Unicode"/>
                <a:cs typeface="Lucida Sans Unicode"/>
              </a:rPr>
              <a:t>|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787" y="1235273"/>
            <a:ext cx="72517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dirty="0">
                <a:latin typeface="Arial"/>
                <a:cs typeface="Arial"/>
              </a:rPr>
              <a:t>ω</a:t>
            </a:r>
            <a:r>
              <a:rPr sz="750" dirty="0">
                <a:latin typeface="Tahoma"/>
                <a:cs typeface="Tahoma"/>
              </a:rPr>
              <a:t>)</a:t>
            </a:r>
            <a:r>
              <a:rPr sz="750" dirty="0">
                <a:latin typeface="Lucida Sans Unicode"/>
                <a:cs typeface="Lucida Sans Unicode"/>
              </a:rPr>
              <a:t>| ≈ </a:t>
            </a:r>
            <a:r>
              <a:rPr sz="750" spc="50" dirty="0">
                <a:latin typeface="Book Antiqua"/>
                <a:cs typeface="Book Antiqua"/>
              </a:rPr>
              <a:t>1</a:t>
            </a:r>
            <a:r>
              <a:rPr sz="750" spc="-105" dirty="0">
                <a:latin typeface="Book Antiqua"/>
                <a:cs typeface="Book Antiqua"/>
              </a:rPr>
              <a:t> 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-30" dirty="0">
                <a:latin typeface="Arial"/>
                <a:cs typeface="Arial"/>
              </a:rPr>
              <a:t> </a:t>
            </a:r>
            <a:r>
              <a:rPr sz="750" spc="530" dirty="0">
                <a:latin typeface="Lucida Sans Unicode"/>
                <a:cs typeface="Lucida Sans Unicode"/>
              </a:rPr>
              <a:t> 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8331" y="131706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5631" y="1214481"/>
            <a:ext cx="67945" cy="190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>
              <a:lnSpc>
                <a:spcPts val="635"/>
              </a:lnSpc>
              <a:spcBef>
                <a:spcPts val="120"/>
              </a:spcBef>
            </a:pPr>
            <a:r>
              <a:rPr sz="550" spc="40" dirty="0">
                <a:latin typeface="Book Antiqua"/>
                <a:cs typeface="Book Antiqua"/>
              </a:rPr>
              <a:t>1</a:t>
            </a:r>
            <a:endParaRPr sz="550">
              <a:latin typeface="Book Antiqua"/>
              <a:cs typeface="Book Antiqua"/>
            </a:endParaRPr>
          </a:p>
          <a:p>
            <a:pPr marL="12700">
              <a:lnSpc>
                <a:spcPts val="635"/>
              </a:lnSpc>
            </a:pPr>
            <a:r>
              <a:rPr sz="550" i="1" spc="5" dirty="0">
                <a:latin typeface="Cambria"/>
                <a:cs typeface="Cambria"/>
              </a:rPr>
              <a:t>T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7" y="1387114"/>
            <a:ext cx="1816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70" dirty="0">
                <a:latin typeface="Lucida Sans Unicode"/>
                <a:cs typeface="Lucida Sans Unicode"/>
              </a:rPr>
              <a:t>|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787" y="1387114"/>
            <a:ext cx="8121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dirty="0">
                <a:latin typeface="Arial"/>
                <a:cs typeface="Arial"/>
              </a:rPr>
              <a:t>ω</a:t>
            </a:r>
            <a:r>
              <a:rPr sz="750" dirty="0">
                <a:latin typeface="Tahoma"/>
                <a:cs typeface="Tahoma"/>
              </a:rPr>
              <a:t>)</a:t>
            </a:r>
            <a:r>
              <a:rPr sz="750" dirty="0">
                <a:latin typeface="Lucida Sans Unicode"/>
                <a:cs typeface="Lucida Sans Unicode"/>
              </a:rPr>
              <a:t>| ≈ </a:t>
            </a:r>
            <a:r>
              <a:rPr sz="750" i="1" spc="25" dirty="0">
                <a:latin typeface="Arial"/>
                <a:cs typeface="Arial"/>
              </a:rPr>
              <a:t>ω</a:t>
            </a:r>
            <a:r>
              <a:rPr sz="750" i="1" spc="25" dirty="0">
                <a:latin typeface="Cambria"/>
                <a:cs typeface="Cambria"/>
              </a:rPr>
              <a:t>T </a:t>
            </a:r>
            <a:r>
              <a:rPr sz="750" spc="-5" dirty="0">
                <a:latin typeface="Book Antiqua"/>
                <a:cs typeface="Book Antiqua"/>
              </a:rPr>
              <a:t>for</a:t>
            </a:r>
            <a:r>
              <a:rPr sz="750" spc="-75" dirty="0">
                <a:latin typeface="Book Antiqua"/>
                <a:cs typeface="Book Antiqua"/>
              </a:rPr>
              <a:t>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-30" dirty="0">
                <a:latin typeface="Arial"/>
                <a:cs typeface="Arial"/>
              </a:rPr>
              <a:t> </a:t>
            </a:r>
            <a:r>
              <a:rPr sz="750" spc="530" dirty="0">
                <a:latin typeface="Lucida Sans Unicode"/>
                <a:cs typeface="Lucida Sans Unicode"/>
              </a:rPr>
              <a:t> 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10" y="146889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410" y="1366310"/>
            <a:ext cx="67945" cy="190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>
              <a:lnSpc>
                <a:spcPts val="635"/>
              </a:lnSpc>
              <a:spcBef>
                <a:spcPts val="120"/>
              </a:spcBef>
            </a:pPr>
            <a:r>
              <a:rPr sz="550" spc="40" dirty="0">
                <a:latin typeface="Book Antiqua"/>
                <a:cs typeface="Book Antiqua"/>
              </a:rPr>
              <a:t>1</a:t>
            </a:r>
            <a:endParaRPr sz="550">
              <a:latin typeface="Book Antiqua"/>
              <a:cs typeface="Book Antiqua"/>
            </a:endParaRPr>
          </a:p>
          <a:p>
            <a:pPr marL="12700">
              <a:lnSpc>
                <a:spcPts val="635"/>
              </a:lnSpc>
            </a:pPr>
            <a:r>
              <a:rPr sz="550" i="1" spc="5" dirty="0">
                <a:latin typeface="Cambria"/>
                <a:cs typeface="Cambria"/>
              </a:rPr>
              <a:t>T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00611" y="1415840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>
                <a:moveTo>
                  <a:pt x="0" y="0"/>
                </a:moveTo>
                <a:lnTo>
                  <a:pt x="1423529" y="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2195" y="1398130"/>
            <a:ext cx="27940" cy="35560"/>
          </a:xfrm>
          <a:custGeom>
            <a:avLst/>
            <a:gdLst/>
            <a:ahLst/>
            <a:cxnLst/>
            <a:rect l="l" t="t" r="r" b="b"/>
            <a:pathLst>
              <a:path w="27939" h="35559">
                <a:moveTo>
                  <a:pt x="0" y="0"/>
                </a:moveTo>
                <a:lnTo>
                  <a:pt x="27317" y="17709"/>
                </a:lnTo>
                <a:lnTo>
                  <a:pt x="0" y="35433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87524" y="802275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4">
                <a:moveTo>
                  <a:pt x="0" y="925089"/>
                </a:moveTo>
                <a:lnTo>
                  <a:pt x="0" y="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9815" y="796903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40">
                <a:moveTo>
                  <a:pt x="0" y="27317"/>
                </a:moveTo>
                <a:lnTo>
                  <a:pt x="17709" y="0"/>
                </a:lnTo>
                <a:lnTo>
                  <a:pt x="35431" y="27317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90963" y="1391519"/>
            <a:ext cx="488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9051" y="1393923"/>
            <a:ext cx="18605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10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0575" y="1393923"/>
            <a:ext cx="3105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100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9399" y="1393923"/>
            <a:ext cx="33718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1000</a:t>
            </a:r>
            <a:r>
              <a:rPr sz="55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825" i="1" spc="292" baseline="505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5965" y="855096"/>
            <a:ext cx="685800" cy="561340"/>
          </a:xfrm>
          <a:custGeom>
            <a:avLst/>
            <a:gdLst/>
            <a:ahLst/>
            <a:cxnLst/>
            <a:rect l="l" t="t" r="r" b="b"/>
            <a:pathLst>
              <a:path w="685800" h="561340">
                <a:moveTo>
                  <a:pt x="0" y="560744"/>
                </a:moveTo>
                <a:lnTo>
                  <a:pt x="685354" y="0"/>
                </a:lnTo>
              </a:path>
            </a:pathLst>
          </a:custGeom>
          <a:ln w="692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00611" y="1665060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5">
                <a:moveTo>
                  <a:pt x="0" y="540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0032" y="855096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43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1560" y="855096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39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0611" y="916857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4">
                <a:moveTo>
                  <a:pt x="0" y="543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9051" y="855096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43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0611" y="1166077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4">
                <a:moveTo>
                  <a:pt x="0" y="543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95394" y="1071728"/>
            <a:ext cx="9715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20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2694" y="763710"/>
            <a:ext cx="48895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1605">
              <a:lnSpc>
                <a:spcPts val="570"/>
              </a:lnSpc>
              <a:spcBef>
                <a:spcPts val="110"/>
              </a:spcBef>
            </a:pPr>
            <a:r>
              <a:rPr sz="825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825" i="1" spc="60" baseline="10101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25" spc="60" baseline="10101" dirty="0">
                <a:solidFill>
                  <a:srgbClr val="231F20"/>
                </a:solidFill>
                <a:latin typeface="Cambria"/>
                <a:cs typeface="Cambria"/>
              </a:rPr>
              <a:t>(</a:t>
            </a:r>
            <a:r>
              <a:rPr sz="825" i="1" spc="60" baseline="10101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825" spc="60" baseline="10101" dirty="0">
                <a:solidFill>
                  <a:srgbClr val="231F20"/>
                </a:solidFill>
                <a:latin typeface="Cambria"/>
                <a:cs typeface="Cambria"/>
              </a:rPr>
              <a:t>)</a:t>
            </a:r>
            <a:r>
              <a:rPr sz="825" spc="60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40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400">
              <a:latin typeface="Lucida Sans Unicode"/>
              <a:cs typeface="Lucida Sans Unicode"/>
            </a:endParaRPr>
          </a:p>
          <a:p>
            <a:pPr marL="25400">
              <a:lnSpc>
                <a:spcPts val="570"/>
              </a:lnSpc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40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8707" y="1567733"/>
            <a:ext cx="12128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15" dirty="0">
                <a:solidFill>
                  <a:srgbClr val="231F20"/>
                </a:solidFill>
                <a:latin typeface="Cambria"/>
                <a:cs typeface="Cambria"/>
              </a:rPr>
              <a:t>-20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0611" y="141584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354" y="0"/>
                </a:lnTo>
              </a:path>
            </a:pathLst>
          </a:custGeom>
          <a:ln w="692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73720" y="1211070"/>
            <a:ext cx="6159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3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8843" y="1364106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4">
                <a:moveTo>
                  <a:pt x="0" y="539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9397" y="861427"/>
            <a:ext cx="1344295" cy="557530"/>
          </a:xfrm>
          <a:custGeom>
            <a:avLst/>
            <a:gdLst/>
            <a:ahLst/>
            <a:cxnLst/>
            <a:rect l="l" t="t" r="r" b="b"/>
            <a:pathLst>
              <a:path w="1344295" h="557530">
                <a:moveTo>
                  <a:pt x="0" y="556944"/>
                </a:moveTo>
                <a:lnTo>
                  <a:pt x="62402" y="556532"/>
                </a:lnTo>
                <a:lnTo>
                  <a:pt x="120844" y="556146"/>
                </a:lnTo>
                <a:lnTo>
                  <a:pt x="175558" y="555703"/>
                </a:lnTo>
                <a:lnTo>
                  <a:pt x="226776" y="555116"/>
                </a:lnTo>
                <a:lnTo>
                  <a:pt x="274728" y="554300"/>
                </a:lnTo>
                <a:lnTo>
                  <a:pt x="319647" y="553170"/>
                </a:lnTo>
                <a:lnTo>
                  <a:pt x="361764" y="551640"/>
                </a:lnTo>
                <a:lnTo>
                  <a:pt x="401311" y="549626"/>
                </a:lnTo>
                <a:lnTo>
                  <a:pt x="473619" y="543800"/>
                </a:lnTo>
                <a:lnTo>
                  <a:pt x="538426" y="535010"/>
                </a:lnTo>
                <a:lnTo>
                  <a:pt x="597584" y="522573"/>
                </a:lnTo>
                <a:lnTo>
                  <a:pt x="652945" y="505806"/>
                </a:lnTo>
                <a:lnTo>
                  <a:pt x="706362" y="484027"/>
                </a:lnTo>
                <a:lnTo>
                  <a:pt x="759688" y="456551"/>
                </a:lnTo>
                <a:lnTo>
                  <a:pt x="814776" y="422697"/>
                </a:lnTo>
                <a:lnTo>
                  <a:pt x="873478" y="381781"/>
                </a:lnTo>
                <a:lnTo>
                  <a:pt x="904764" y="358461"/>
                </a:lnTo>
                <a:lnTo>
                  <a:pt x="937648" y="333120"/>
                </a:lnTo>
                <a:lnTo>
                  <a:pt x="972362" y="305672"/>
                </a:lnTo>
                <a:lnTo>
                  <a:pt x="1009138" y="276032"/>
                </a:lnTo>
                <a:lnTo>
                  <a:pt x="1048207" y="244115"/>
                </a:lnTo>
                <a:lnTo>
                  <a:pt x="1089800" y="209834"/>
                </a:lnTo>
                <a:lnTo>
                  <a:pt x="1134150" y="173105"/>
                </a:lnTo>
                <a:lnTo>
                  <a:pt x="1181488" y="133843"/>
                </a:lnTo>
                <a:lnTo>
                  <a:pt x="1232046" y="91961"/>
                </a:lnTo>
                <a:lnTo>
                  <a:pt x="1286055" y="47375"/>
                </a:lnTo>
                <a:lnTo>
                  <a:pt x="1343746" y="0"/>
                </a:lnTo>
              </a:path>
            </a:pathLst>
          </a:custGeom>
          <a:ln w="3461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85422" y="855096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43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78766" y="1406942"/>
            <a:ext cx="13081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00" spc="-20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72961" y="1492712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40">
                <a:moveTo>
                  <a:pt x="0" y="2175"/>
                </a:moveTo>
                <a:lnTo>
                  <a:pt x="37716" y="2175"/>
                </a:lnTo>
                <a:lnTo>
                  <a:pt x="37716" y="0"/>
                </a:lnTo>
                <a:lnTo>
                  <a:pt x="0" y="0"/>
                </a:lnTo>
                <a:lnTo>
                  <a:pt x="0" y="21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60261" y="1477842"/>
            <a:ext cx="5588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0304" y="917129"/>
            <a:ext cx="337185" cy="249554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algn="r">
              <a:lnSpc>
                <a:spcPts val="575"/>
              </a:lnSpc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20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07489" y="1115117"/>
            <a:ext cx="33909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" spc="-37" baseline="41666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r>
              <a:rPr sz="825" spc="-37" baseline="10101" dirty="0">
                <a:solidFill>
                  <a:srgbClr val="231F20"/>
                </a:solidFill>
                <a:latin typeface="Cambria"/>
                <a:cs typeface="Cambria"/>
              </a:rPr>
              <a:t>/</a:t>
            </a:r>
            <a:r>
              <a:rPr sz="500" spc="-25" dirty="0">
                <a:solidFill>
                  <a:srgbClr val="231F20"/>
                </a:solidFill>
                <a:latin typeface="Cambria"/>
                <a:cs typeface="Cambria"/>
              </a:rPr>
              <a:t>decade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33738" y="1322276"/>
            <a:ext cx="6159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26415" y="1293664"/>
            <a:ext cx="45085" cy="51435"/>
          </a:xfrm>
          <a:custGeom>
            <a:avLst/>
            <a:gdLst/>
            <a:ahLst/>
            <a:cxnLst/>
            <a:rect l="l" t="t" r="r" b="b"/>
            <a:pathLst>
              <a:path w="45085" h="51434">
                <a:moveTo>
                  <a:pt x="0" y="0"/>
                </a:moveTo>
                <a:lnTo>
                  <a:pt x="44520" y="51117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56934" y="1330579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09">
                <a:moveTo>
                  <a:pt x="13465" y="0"/>
                </a:moveTo>
                <a:lnTo>
                  <a:pt x="15779" y="16240"/>
                </a:lnTo>
                <a:lnTo>
                  <a:pt x="0" y="11727"/>
                </a:lnTo>
              </a:path>
            </a:pathLst>
          </a:custGeom>
          <a:ln w="34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355" y="1801215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6852" y="1731515"/>
            <a:ext cx="1115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#4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1581" y="2351558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solidFill>
                  <a:srgbClr val="BC0000"/>
                </a:solidFill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9399" y="2169119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9399" y="232751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6316" y="2283419"/>
            <a:ext cx="11684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409" algn="l"/>
                <a:tab pos="1066800" algn="l"/>
              </a:tabLst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20</a:t>
            </a:r>
            <a:r>
              <a:rPr sz="950" spc="-105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-15" dirty="0">
                <a:solidFill>
                  <a:srgbClr val="BC0000"/>
                </a:solidFill>
                <a:latin typeface="Book Antiqua"/>
                <a:cs typeface="Book Antiqua"/>
              </a:rPr>
              <a:t>log</a:t>
            </a:r>
            <a:r>
              <a:rPr sz="950" dirty="0">
                <a:solidFill>
                  <a:srgbClr val="BC0000"/>
                </a:solidFill>
                <a:latin typeface="Book Antiqua"/>
                <a:cs typeface="Book Antiqua"/>
              </a:rPr>
              <a:t>	</a:t>
            </a: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1</a:t>
            </a:r>
            <a:r>
              <a:rPr sz="950" spc="-60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5" dirty="0">
                <a:solidFill>
                  <a:srgbClr val="BC0000"/>
                </a:solidFill>
                <a:latin typeface="Tahoma"/>
                <a:cs typeface="Tahoma"/>
              </a:rPr>
              <a:t>+</a:t>
            </a:r>
            <a:r>
              <a:rPr sz="950" spc="-12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950" i="1" spc="105" dirty="0">
                <a:solidFill>
                  <a:srgbClr val="BC0000"/>
                </a:solidFill>
                <a:latin typeface="Arial"/>
                <a:cs typeface="Arial"/>
              </a:rPr>
              <a:t>ζ</a:t>
            </a:r>
            <a:r>
              <a:rPr sz="950" i="1" dirty="0">
                <a:solidFill>
                  <a:srgbClr val="BC0000"/>
                </a:solidFill>
                <a:latin typeface="Arial"/>
                <a:cs typeface="Arial"/>
              </a:rPr>
              <a:t>	</a:t>
            </a:r>
            <a:r>
              <a:rPr sz="950" spc="-6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4236" y="2197910"/>
            <a:ext cx="4203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i="1" u="sng" spc="55" dirty="0">
                <a:solidFill>
                  <a:srgbClr val="BC0000"/>
                </a:solidFill>
                <a:uFill>
                  <a:solidFill>
                    <a:srgbClr val="BC0000"/>
                  </a:solidFill>
                </a:uFill>
                <a:latin typeface="Arial"/>
                <a:cs typeface="Arial"/>
              </a:rPr>
              <a:t>ω</a:t>
            </a:r>
            <a:r>
              <a:rPr sz="950" i="1" spc="55" dirty="0">
                <a:solidFill>
                  <a:srgbClr val="BC0000"/>
                </a:solidFill>
                <a:latin typeface="Arial"/>
                <a:cs typeface="Arial"/>
              </a:rPr>
              <a:t>	ω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9207" y="2185887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39989" y="238248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11" y="0"/>
                </a:lnTo>
              </a:path>
            </a:pathLst>
          </a:custGeom>
          <a:ln w="7289">
            <a:solidFill>
              <a:srgbClr val="B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29207" y="237670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82039" y="2373310"/>
            <a:ext cx="5454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7505" algn="l"/>
              </a:tabLst>
            </a:pPr>
            <a:r>
              <a:rPr sz="950" i="1" spc="40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75" i="1" spc="60" baseline="-17094" dirty="0">
                <a:solidFill>
                  <a:srgbClr val="BC0000"/>
                </a:solidFill>
                <a:latin typeface="Cambria"/>
                <a:cs typeface="Cambria"/>
              </a:rPr>
              <a:t>n	</a:t>
            </a:r>
            <a:r>
              <a:rPr sz="950" i="1" spc="40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75" i="1" spc="60" baseline="-29914" dirty="0">
                <a:solidFill>
                  <a:srgbClr val="BC0000"/>
                </a:solidFill>
                <a:latin typeface="Cambria"/>
                <a:cs typeface="Cambria"/>
              </a:rPr>
              <a:t>n</a:t>
            </a:r>
            <a:endParaRPr sz="975" baseline="-29914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97990" y="2169119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97990" y="2327513"/>
            <a:ext cx="66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627" y="2654688"/>
            <a:ext cx="1816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70" dirty="0">
                <a:latin typeface="Lucida Sans Unicode"/>
                <a:cs typeface="Lucida Sans Unicode"/>
              </a:rPr>
              <a:t>|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7787" y="2654688"/>
            <a:ext cx="8293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dirty="0">
                <a:latin typeface="Arial"/>
                <a:cs typeface="Arial"/>
              </a:rPr>
              <a:t>ω</a:t>
            </a:r>
            <a:r>
              <a:rPr sz="750" dirty="0">
                <a:latin typeface="Tahoma"/>
                <a:cs typeface="Tahoma"/>
              </a:rPr>
              <a:t>)</a:t>
            </a:r>
            <a:r>
              <a:rPr sz="750" dirty="0">
                <a:latin typeface="Lucida Sans Unicode"/>
                <a:cs typeface="Lucida Sans Unicode"/>
              </a:rPr>
              <a:t>| ≈ </a:t>
            </a:r>
            <a:r>
              <a:rPr sz="750" spc="50" dirty="0">
                <a:latin typeface="Book Antiqua"/>
                <a:cs typeface="Book Antiqua"/>
              </a:rPr>
              <a:t>1 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195" dirty="0">
                <a:latin typeface="Arial"/>
                <a:cs typeface="Arial"/>
              </a:rPr>
              <a:t> </a:t>
            </a:r>
            <a:r>
              <a:rPr sz="750" i="1" spc="55" dirty="0">
                <a:latin typeface="Arial"/>
                <a:cs typeface="Arial"/>
              </a:rPr>
              <a:t>ω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31976" y="2700940"/>
            <a:ext cx="6604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20" dirty="0">
                <a:latin typeface="Cambria"/>
                <a:cs typeface="Cambria"/>
              </a:rPr>
              <a:t>n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27" y="2806517"/>
            <a:ext cx="1816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70" dirty="0">
                <a:latin typeface="Lucida Sans Unicode"/>
                <a:cs typeface="Lucida Sans Unicode"/>
              </a:rPr>
              <a:t>|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6244" y="2756642"/>
            <a:ext cx="1714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25" i="1" spc="67" baseline="-25252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4344" y="288831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244" y="0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1644" y="2881052"/>
            <a:ext cx="863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50" dirty="0">
                <a:latin typeface="Arial"/>
                <a:cs typeface="Arial"/>
              </a:rPr>
              <a:t>ω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2795" y="2865042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2795" y="2912388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25" dirty="0">
                <a:latin typeface="Cambria"/>
                <a:cs typeface="Cambria"/>
              </a:rPr>
              <a:t>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7787" y="2806517"/>
            <a:ext cx="90741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9420" algn="l"/>
              </a:tabLst>
            </a:pPr>
            <a:r>
              <a:rPr sz="750" i="1" dirty="0">
                <a:latin typeface="Arial"/>
                <a:cs typeface="Arial"/>
              </a:rPr>
              <a:t>ω</a:t>
            </a:r>
            <a:r>
              <a:rPr sz="750" dirty="0">
                <a:latin typeface="Tahoma"/>
                <a:cs typeface="Tahoma"/>
              </a:rPr>
              <a:t>)</a:t>
            </a:r>
            <a:r>
              <a:rPr sz="750" dirty="0">
                <a:latin typeface="Lucida Sans Unicode"/>
                <a:cs typeface="Lucida Sans Unicode"/>
              </a:rPr>
              <a:t>|</a:t>
            </a:r>
            <a:r>
              <a:rPr sz="750" spc="-60" dirty="0">
                <a:latin typeface="Lucida Sans Unicode"/>
                <a:cs typeface="Lucida Sans Unicode"/>
              </a:rPr>
              <a:t> </a:t>
            </a:r>
            <a:r>
              <a:rPr sz="750" dirty="0">
                <a:latin typeface="Lucida Sans Unicode"/>
                <a:cs typeface="Lucida Sans Unicode"/>
              </a:rPr>
              <a:t>≈	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75" dirty="0">
                <a:latin typeface="Arial"/>
                <a:cs typeface="Arial"/>
              </a:rPr>
              <a:t> </a:t>
            </a:r>
            <a:r>
              <a:rPr sz="750" i="1" spc="55" dirty="0">
                <a:latin typeface="Arial"/>
                <a:cs typeface="Arial"/>
              </a:rPr>
              <a:t>ω</a:t>
            </a:r>
            <a:endParaRPr sz="7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9560" y="2852769"/>
            <a:ext cx="6604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20" dirty="0">
                <a:latin typeface="Cambria"/>
                <a:cs typeface="Cambria"/>
              </a:rPr>
              <a:t>n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17143" y="2486804"/>
            <a:ext cx="1299210" cy="0"/>
          </a:xfrm>
          <a:custGeom>
            <a:avLst/>
            <a:gdLst/>
            <a:ahLst/>
            <a:cxnLst/>
            <a:rect l="l" t="t" r="r" b="b"/>
            <a:pathLst>
              <a:path w="1299210">
                <a:moveTo>
                  <a:pt x="0" y="0"/>
                </a:moveTo>
                <a:lnTo>
                  <a:pt x="1298647" y="0"/>
                </a:lnTo>
              </a:path>
            </a:pathLst>
          </a:custGeom>
          <a:ln w="631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5771" y="2470648"/>
            <a:ext cx="25400" cy="32384"/>
          </a:xfrm>
          <a:custGeom>
            <a:avLst/>
            <a:gdLst/>
            <a:ahLst/>
            <a:cxnLst/>
            <a:rect l="l" t="t" r="r" b="b"/>
            <a:pathLst>
              <a:path w="25400" h="32385">
                <a:moveTo>
                  <a:pt x="0" y="0"/>
                </a:moveTo>
                <a:lnTo>
                  <a:pt x="24920" y="16156"/>
                </a:lnTo>
                <a:lnTo>
                  <a:pt x="0" y="32324"/>
                </a:lnTo>
              </a:path>
            </a:pathLst>
          </a:custGeom>
          <a:ln w="631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87659" y="1927066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843934"/>
                </a:moveTo>
                <a:lnTo>
                  <a:pt x="0" y="0"/>
                </a:lnTo>
              </a:path>
            </a:pathLst>
          </a:custGeom>
          <a:ln w="631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71503" y="1922165"/>
            <a:ext cx="32384" cy="25400"/>
          </a:xfrm>
          <a:custGeom>
            <a:avLst/>
            <a:gdLst/>
            <a:ahLst/>
            <a:cxnLst/>
            <a:rect l="l" t="t" r="r" b="b"/>
            <a:pathLst>
              <a:path w="32385" h="25400">
                <a:moveTo>
                  <a:pt x="0" y="24920"/>
                </a:moveTo>
                <a:lnTo>
                  <a:pt x="16156" y="0"/>
                </a:lnTo>
                <a:lnTo>
                  <a:pt x="32323" y="24920"/>
                </a:lnTo>
              </a:path>
            </a:pathLst>
          </a:custGeom>
          <a:ln w="631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790796" y="2463503"/>
            <a:ext cx="45720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1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71122" y="2462748"/>
            <a:ext cx="66040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i="1" spc="18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71856" y="2465696"/>
            <a:ext cx="283210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10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17143" y="2714161"/>
            <a:ext cx="1307465" cy="635"/>
          </a:xfrm>
          <a:custGeom>
            <a:avLst/>
            <a:gdLst/>
            <a:ahLst/>
            <a:cxnLst/>
            <a:rect l="l" t="t" r="r" b="b"/>
            <a:pathLst>
              <a:path w="1307464" h="635">
                <a:moveTo>
                  <a:pt x="0" y="493"/>
                </a:moveTo>
                <a:lnTo>
                  <a:pt x="130729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55556" y="1975252"/>
            <a:ext cx="635" cy="796290"/>
          </a:xfrm>
          <a:custGeom>
            <a:avLst/>
            <a:gdLst/>
            <a:ahLst/>
            <a:cxnLst/>
            <a:rect l="l" t="t" r="r" b="b"/>
            <a:pathLst>
              <a:path w="635" h="796289">
                <a:moveTo>
                  <a:pt x="0" y="0"/>
                </a:moveTo>
                <a:lnTo>
                  <a:pt x="495" y="79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39754" y="1975252"/>
            <a:ext cx="635" cy="796290"/>
          </a:xfrm>
          <a:custGeom>
            <a:avLst/>
            <a:gdLst/>
            <a:ahLst/>
            <a:cxnLst/>
            <a:rect l="l" t="t" r="r" b="b"/>
            <a:pathLst>
              <a:path w="635" h="796289">
                <a:moveTo>
                  <a:pt x="0" y="0"/>
                </a:moveTo>
                <a:lnTo>
                  <a:pt x="492" y="79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17143" y="2031596"/>
            <a:ext cx="1307465" cy="635"/>
          </a:xfrm>
          <a:custGeom>
            <a:avLst/>
            <a:gdLst/>
            <a:ahLst/>
            <a:cxnLst/>
            <a:rect l="l" t="t" r="r" b="b"/>
            <a:pathLst>
              <a:path w="1307464" h="635">
                <a:moveTo>
                  <a:pt x="0" y="495"/>
                </a:moveTo>
                <a:lnTo>
                  <a:pt x="130729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71856" y="1975252"/>
            <a:ext cx="635" cy="796290"/>
          </a:xfrm>
          <a:custGeom>
            <a:avLst/>
            <a:gdLst/>
            <a:ahLst/>
            <a:cxnLst/>
            <a:rect l="l" t="t" r="r" b="b"/>
            <a:pathLst>
              <a:path w="635" h="796289">
                <a:moveTo>
                  <a:pt x="0" y="0"/>
                </a:moveTo>
                <a:lnTo>
                  <a:pt x="495" y="79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17143" y="2258952"/>
            <a:ext cx="1307465" cy="635"/>
          </a:xfrm>
          <a:custGeom>
            <a:avLst/>
            <a:gdLst/>
            <a:ahLst/>
            <a:cxnLst/>
            <a:rect l="l" t="t" r="r" b="b"/>
            <a:pathLst>
              <a:path w="1307464" h="635">
                <a:moveTo>
                  <a:pt x="0" y="495"/>
                </a:moveTo>
                <a:lnTo>
                  <a:pt x="130729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702497" y="2171766"/>
            <a:ext cx="90805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20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89797" y="1890770"/>
            <a:ext cx="452755" cy="159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1445">
              <a:lnSpc>
                <a:spcPts val="520"/>
              </a:lnSpc>
              <a:spcBef>
                <a:spcPts val="110"/>
              </a:spcBef>
            </a:pPr>
            <a:r>
              <a:rPr sz="750" spc="82" baseline="11111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750" i="1" spc="82" baseline="11111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750" spc="82" baseline="11111" dirty="0">
                <a:solidFill>
                  <a:srgbClr val="231F20"/>
                </a:solidFill>
                <a:latin typeface="Garamond"/>
                <a:cs typeface="Garamond"/>
              </a:rPr>
              <a:t>(</a:t>
            </a:r>
            <a:r>
              <a:rPr sz="750" i="1" spc="82" baseline="11111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750" spc="82" baseline="11111" dirty="0">
                <a:solidFill>
                  <a:srgbClr val="231F20"/>
                </a:solidFill>
                <a:latin typeface="Garamond"/>
                <a:cs typeface="Garamond"/>
              </a:rPr>
              <a:t>)</a:t>
            </a:r>
            <a:r>
              <a:rPr sz="750" spc="82" baseline="11111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3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350">
              <a:latin typeface="Lucida Sans Unicode"/>
              <a:cs typeface="Lucida Sans Unicode"/>
            </a:endParaRPr>
          </a:p>
          <a:p>
            <a:pPr marL="25400">
              <a:lnSpc>
                <a:spcPts val="520"/>
              </a:lnSpc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40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78152" y="2624258"/>
            <a:ext cx="112395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15" dirty="0">
                <a:solidFill>
                  <a:srgbClr val="231F20"/>
                </a:solidFill>
                <a:latin typeface="Garamond"/>
                <a:cs typeface="Garamond"/>
              </a:rPr>
              <a:t>-20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17145" y="2486804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263" y="0"/>
                </a:lnTo>
              </a:path>
            </a:pathLst>
          </a:custGeom>
          <a:ln w="6315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2916" y="1975252"/>
            <a:ext cx="635" cy="796290"/>
          </a:xfrm>
          <a:custGeom>
            <a:avLst/>
            <a:gdLst/>
            <a:ahLst/>
            <a:cxnLst/>
            <a:rect l="l" t="t" r="r" b="b"/>
            <a:pathLst>
              <a:path w="635" h="796289">
                <a:moveTo>
                  <a:pt x="0" y="0"/>
                </a:moveTo>
                <a:lnTo>
                  <a:pt x="492" y="79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355804" y="2031844"/>
            <a:ext cx="227965" cy="227965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515"/>
              </a:lnSpc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40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31443" y="2039484"/>
            <a:ext cx="315595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25" spc="-7" baseline="39682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r>
              <a:rPr sz="750" spc="-7" baseline="11111" dirty="0">
                <a:solidFill>
                  <a:srgbClr val="231F20"/>
                </a:solidFill>
                <a:latin typeface="Garamond"/>
                <a:cs typeface="Garamond"/>
              </a:rPr>
              <a:t>/</a:t>
            </a:r>
            <a:r>
              <a:rPr sz="450" spc="-5" dirty="0">
                <a:solidFill>
                  <a:srgbClr val="231F20"/>
                </a:solidFill>
                <a:latin typeface="Garamond"/>
                <a:cs typeface="Garamond"/>
              </a:rPr>
              <a:t>decade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502545" y="1930662"/>
            <a:ext cx="1429385" cy="716280"/>
          </a:xfrm>
          <a:custGeom>
            <a:avLst/>
            <a:gdLst/>
            <a:ahLst/>
            <a:cxnLst/>
            <a:rect l="l" t="t" r="r" b="b"/>
            <a:pathLst>
              <a:path w="1429385" h="716280">
                <a:moveTo>
                  <a:pt x="0" y="556164"/>
                </a:moveTo>
                <a:lnTo>
                  <a:pt x="774661" y="556164"/>
                </a:lnTo>
                <a:lnTo>
                  <a:pt x="808341" y="557866"/>
                </a:lnTo>
                <a:lnTo>
                  <a:pt x="844428" y="557866"/>
                </a:lnTo>
                <a:lnTo>
                  <a:pt x="914198" y="562968"/>
                </a:lnTo>
                <a:lnTo>
                  <a:pt x="983965" y="579975"/>
                </a:lnTo>
                <a:lnTo>
                  <a:pt x="1017645" y="598685"/>
                </a:lnTo>
                <a:lnTo>
                  <a:pt x="1056138" y="659914"/>
                </a:lnTo>
                <a:lnTo>
                  <a:pt x="1070572" y="697332"/>
                </a:lnTo>
                <a:lnTo>
                  <a:pt x="1077790" y="716040"/>
                </a:lnTo>
                <a:lnTo>
                  <a:pt x="1087412" y="692229"/>
                </a:lnTo>
                <a:lnTo>
                  <a:pt x="1099443" y="634402"/>
                </a:lnTo>
                <a:lnTo>
                  <a:pt x="1116283" y="569770"/>
                </a:lnTo>
                <a:lnTo>
                  <a:pt x="1140342" y="503439"/>
                </a:lnTo>
                <a:lnTo>
                  <a:pt x="1171616" y="432005"/>
                </a:lnTo>
                <a:lnTo>
                  <a:pt x="1205296" y="370777"/>
                </a:lnTo>
                <a:lnTo>
                  <a:pt x="1236570" y="314648"/>
                </a:lnTo>
                <a:lnTo>
                  <a:pt x="1267844" y="260225"/>
                </a:lnTo>
                <a:lnTo>
                  <a:pt x="1301528" y="205798"/>
                </a:lnTo>
                <a:lnTo>
                  <a:pt x="1332802" y="154772"/>
                </a:lnTo>
                <a:lnTo>
                  <a:pt x="1364076" y="102048"/>
                </a:lnTo>
                <a:lnTo>
                  <a:pt x="1397756" y="51025"/>
                </a:lnTo>
                <a:lnTo>
                  <a:pt x="1429034" y="0"/>
                </a:lnTo>
              </a:path>
            </a:pathLst>
          </a:custGeom>
          <a:ln w="473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02545" y="1930662"/>
            <a:ext cx="1429385" cy="610870"/>
          </a:xfrm>
          <a:custGeom>
            <a:avLst/>
            <a:gdLst/>
            <a:ahLst/>
            <a:cxnLst/>
            <a:rect l="l" t="t" r="r" b="b"/>
            <a:pathLst>
              <a:path w="1429385" h="610869">
                <a:moveTo>
                  <a:pt x="0" y="556164"/>
                </a:moveTo>
                <a:lnTo>
                  <a:pt x="762630" y="556164"/>
                </a:lnTo>
                <a:lnTo>
                  <a:pt x="798720" y="557866"/>
                </a:lnTo>
                <a:lnTo>
                  <a:pt x="832400" y="557866"/>
                </a:lnTo>
                <a:lnTo>
                  <a:pt x="866080" y="559566"/>
                </a:lnTo>
                <a:lnTo>
                  <a:pt x="902167" y="561267"/>
                </a:lnTo>
                <a:lnTo>
                  <a:pt x="935850" y="564669"/>
                </a:lnTo>
                <a:lnTo>
                  <a:pt x="971934" y="571472"/>
                </a:lnTo>
                <a:lnTo>
                  <a:pt x="1005617" y="581676"/>
                </a:lnTo>
                <a:lnTo>
                  <a:pt x="1032079" y="595283"/>
                </a:lnTo>
                <a:lnTo>
                  <a:pt x="1051325" y="607188"/>
                </a:lnTo>
                <a:lnTo>
                  <a:pt x="1068165" y="610590"/>
                </a:lnTo>
                <a:lnTo>
                  <a:pt x="1082599" y="603788"/>
                </a:lnTo>
                <a:lnTo>
                  <a:pt x="1104252" y="569770"/>
                </a:lnTo>
                <a:lnTo>
                  <a:pt x="1130717" y="513645"/>
                </a:lnTo>
                <a:lnTo>
                  <a:pt x="1164397" y="443910"/>
                </a:lnTo>
                <a:lnTo>
                  <a:pt x="1198078" y="380983"/>
                </a:lnTo>
                <a:lnTo>
                  <a:pt x="1229355" y="323152"/>
                </a:lnTo>
                <a:lnTo>
                  <a:pt x="1263035" y="267026"/>
                </a:lnTo>
                <a:lnTo>
                  <a:pt x="1296715" y="212600"/>
                </a:lnTo>
                <a:lnTo>
                  <a:pt x="1330396" y="159875"/>
                </a:lnTo>
                <a:lnTo>
                  <a:pt x="1361670" y="105449"/>
                </a:lnTo>
                <a:lnTo>
                  <a:pt x="1395353" y="52727"/>
                </a:lnTo>
                <a:lnTo>
                  <a:pt x="1429034" y="0"/>
                </a:lnTo>
              </a:path>
            </a:pathLst>
          </a:custGeom>
          <a:ln w="473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02545" y="1930662"/>
            <a:ext cx="1429385" cy="570230"/>
          </a:xfrm>
          <a:custGeom>
            <a:avLst/>
            <a:gdLst/>
            <a:ahLst/>
            <a:cxnLst/>
            <a:rect l="l" t="t" r="r" b="b"/>
            <a:pathLst>
              <a:path w="1429385" h="570230">
                <a:moveTo>
                  <a:pt x="0" y="556164"/>
                </a:moveTo>
                <a:lnTo>
                  <a:pt x="789095" y="556164"/>
                </a:lnTo>
                <a:lnTo>
                  <a:pt x="837212" y="557866"/>
                </a:lnTo>
                <a:lnTo>
                  <a:pt x="887733" y="557866"/>
                </a:lnTo>
                <a:lnTo>
                  <a:pt x="935850" y="561267"/>
                </a:lnTo>
                <a:lnTo>
                  <a:pt x="986371" y="564669"/>
                </a:lnTo>
                <a:lnTo>
                  <a:pt x="1034485" y="569770"/>
                </a:lnTo>
                <a:lnTo>
                  <a:pt x="1085006" y="552763"/>
                </a:lnTo>
                <a:lnTo>
                  <a:pt x="1133123" y="484730"/>
                </a:lnTo>
                <a:lnTo>
                  <a:pt x="1183644" y="399689"/>
                </a:lnTo>
                <a:lnTo>
                  <a:pt x="1231758" y="318052"/>
                </a:lnTo>
                <a:lnTo>
                  <a:pt x="1282281" y="236412"/>
                </a:lnTo>
                <a:lnTo>
                  <a:pt x="1330396" y="156474"/>
                </a:lnTo>
                <a:lnTo>
                  <a:pt x="1380916" y="78239"/>
                </a:lnTo>
                <a:lnTo>
                  <a:pt x="1429034" y="0"/>
                </a:lnTo>
              </a:path>
            </a:pathLst>
          </a:custGeom>
          <a:ln w="473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02545" y="1930662"/>
            <a:ext cx="1429385" cy="556260"/>
          </a:xfrm>
          <a:custGeom>
            <a:avLst/>
            <a:gdLst/>
            <a:ahLst/>
            <a:cxnLst/>
            <a:rect l="l" t="t" r="r" b="b"/>
            <a:pathLst>
              <a:path w="1429385" h="556260">
                <a:moveTo>
                  <a:pt x="0" y="556164"/>
                </a:moveTo>
                <a:lnTo>
                  <a:pt x="935850" y="556164"/>
                </a:lnTo>
                <a:lnTo>
                  <a:pt x="986371" y="554463"/>
                </a:lnTo>
                <a:lnTo>
                  <a:pt x="1034485" y="545959"/>
                </a:lnTo>
                <a:lnTo>
                  <a:pt x="1085006" y="518748"/>
                </a:lnTo>
                <a:lnTo>
                  <a:pt x="1133123" y="462619"/>
                </a:lnTo>
                <a:lnTo>
                  <a:pt x="1183644" y="391185"/>
                </a:lnTo>
                <a:lnTo>
                  <a:pt x="1231758" y="312949"/>
                </a:lnTo>
                <a:lnTo>
                  <a:pt x="1282281" y="234713"/>
                </a:lnTo>
                <a:lnTo>
                  <a:pt x="1330396" y="156474"/>
                </a:lnTo>
                <a:lnTo>
                  <a:pt x="1380916" y="78239"/>
                </a:lnTo>
                <a:lnTo>
                  <a:pt x="1429034" y="0"/>
                </a:lnTo>
              </a:path>
            </a:pathLst>
          </a:custGeom>
          <a:ln w="473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02545" y="1928963"/>
            <a:ext cx="1429385" cy="558165"/>
          </a:xfrm>
          <a:custGeom>
            <a:avLst/>
            <a:gdLst/>
            <a:ahLst/>
            <a:cxnLst/>
            <a:rect l="l" t="t" r="r" b="b"/>
            <a:pathLst>
              <a:path w="1429385" h="558164">
                <a:moveTo>
                  <a:pt x="0" y="557863"/>
                </a:moveTo>
                <a:lnTo>
                  <a:pt x="789095" y="557863"/>
                </a:lnTo>
                <a:lnTo>
                  <a:pt x="837212" y="556162"/>
                </a:lnTo>
                <a:lnTo>
                  <a:pt x="887733" y="554462"/>
                </a:lnTo>
                <a:lnTo>
                  <a:pt x="935850" y="551060"/>
                </a:lnTo>
                <a:lnTo>
                  <a:pt x="986371" y="542640"/>
                </a:lnTo>
                <a:lnTo>
                  <a:pt x="1034485" y="524018"/>
                </a:lnTo>
                <a:lnTo>
                  <a:pt x="1081775" y="491787"/>
                </a:lnTo>
                <a:lnTo>
                  <a:pt x="1133123" y="445609"/>
                </a:lnTo>
                <a:lnTo>
                  <a:pt x="1183644" y="382681"/>
                </a:lnTo>
                <a:lnTo>
                  <a:pt x="1231758" y="309545"/>
                </a:lnTo>
                <a:lnTo>
                  <a:pt x="1282281" y="234710"/>
                </a:lnTo>
                <a:lnTo>
                  <a:pt x="1330396" y="156471"/>
                </a:lnTo>
                <a:lnTo>
                  <a:pt x="1380916" y="78235"/>
                </a:lnTo>
                <a:lnTo>
                  <a:pt x="1429034" y="0"/>
                </a:lnTo>
              </a:path>
            </a:pathLst>
          </a:custGeom>
          <a:ln w="473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83408" y="1975252"/>
            <a:ext cx="320040" cy="511809"/>
          </a:xfrm>
          <a:custGeom>
            <a:avLst/>
            <a:gdLst/>
            <a:ahLst/>
            <a:cxnLst/>
            <a:rect l="l" t="t" r="r" b="b"/>
            <a:pathLst>
              <a:path w="320039" h="511810">
                <a:moveTo>
                  <a:pt x="0" y="511551"/>
                </a:moveTo>
                <a:lnTo>
                  <a:pt x="319719" y="0"/>
                </a:lnTo>
              </a:path>
            </a:pathLst>
          </a:custGeom>
          <a:ln w="6315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356052" y="2436790"/>
            <a:ext cx="427990" cy="2400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100 </a:t>
            </a:r>
            <a:r>
              <a:rPr sz="750" i="1" spc="127" baseline="5555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r>
              <a:rPr sz="300" i="1" spc="8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300" i="1" spc="2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1000</a:t>
            </a:r>
            <a:endParaRPr sz="500">
              <a:latin typeface="Garamond"/>
              <a:cs typeface="Garamond"/>
            </a:endParaRPr>
          </a:p>
          <a:p>
            <a:pPr marL="15240">
              <a:lnSpc>
                <a:spcPct val="100000"/>
              </a:lnSpc>
              <a:spcBef>
                <a:spcPts val="245"/>
              </a:spcBef>
            </a:pPr>
            <a:r>
              <a:rPr sz="500" i="1" spc="55" dirty="0">
                <a:solidFill>
                  <a:srgbClr val="231F20"/>
                </a:solidFill>
                <a:latin typeface="Arial"/>
                <a:cs typeface="Arial"/>
              </a:rPr>
              <a:t>³ </a:t>
            </a:r>
            <a:r>
              <a:rPr sz="500" spc="229" dirty="0">
                <a:solidFill>
                  <a:srgbClr val="231F20"/>
                </a:solidFill>
                <a:latin typeface="Arial"/>
                <a:cs typeface="Arial"/>
              </a:rPr>
              <a:t>¸</a:t>
            </a:r>
            <a:r>
              <a:rPr sz="5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524817" y="2432387"/>
            <a:ext cx="153380" cy="15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606669" y="2569249"/>
            <a:ext cx="267970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i="1" spc="55" dirty="0">
                <a:solidFill>
                  <a:srgbClr val="231F20"/>
                </a:solidFill>
                <a:latin typeface="Arial"/>
                <a:cs typeface="Arial"/>
              </a:rPr>
              <a:t>³</a:t>
            </a:r>
            <a:r>
              <a:rPr sz="500" i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350" spc="30" dirty="0">
                <a:solidFill>
                  <a:srgbClr val="231F20"/>
                </a:solidFill>
                <a:latin typeface="Garamond"/>
                <a:cs typeface="Garamond"/>
              </a:rPr>
              <a:t>crescente</a:t>
            </a:r>
            <a:endParaRPr sz="350">
              <a:latin typeface="Garamond"/>
              <a:cs typeface="Garamond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34428" y="2327967"/>
            <a:ext cx="58419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6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37477" y="2400333"/>
            <a:ext cx="58419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0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09068" y="2418582"/>
            <a:ext cx="1309370" cy="635"/>
          </a:xfrm>
          <a:custGeom>
            <a:avLst/>
            <a:gdLst/>
            <a:ahLst/>
            <a:cxnLst/>
            <a:rect l="l" t="t" r="r" b="b"/>
            <a:pathLst>
              <a:path w="1309370" h="635">
                <a:moveTo>
                  <a:pt x="0" y="517"/>
                </a:moveTo>
                <a:lnTo>
                  <a:pt x="1308914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5804" y="2259200"/>
            <a:ext cx="253365" cy="160020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12065">
              <a:lnSpc>
                <a:spcPct val="100000"/>
              </a:lnSpc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500" i="1" spc="80" dirty="0">
                <a:solidFill>
                  <a:srgbClr val="231F20"/>
                </a:solidFill>
                <a:latin typeface="Arial"/>
                <a:cs typeface="Arial"/>
              </a:rPr>
              <a:t>³</a:t>
            </a:r>
            <a:r>
              <a:rPr sz="500" spc="65" dirty="0">
                <a:solidFill>
                  <a:srgbClr val="231F20"/>
                </a:solidFill>
                <a:latin typeface="Garamond"/>
                <a:cs typeface="Garamond"/>
              </a:rPr>
              <a:t>=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9466" y="2308401"/>
            <a:ext cx="58419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20" dirty="0">
                <a:solidFill>
                  <a:srgbClr val="231F20"/>
                </a:solidFill>
                <a:latin typeface="Garamond"/>
                <a:cs typeface="Garamond"/>
              </a:rPr>
              <a:t>1</a:t>
            </a:r>
            <a:endParaRPr sz="500">
              <a:latin typeface="Garamond"/>
              <a:cs typeface="Garamond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74328" y="2768753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351189" y="288772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48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338489" y="2811133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355" dirty="0">
                <a:latin typeface="Lucida Sans Unicode"/>
                <a:cs typeface="Lucida Sans Unicode"/>
              </a:rPr>
              <a:t>,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422867" y="2906318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69" y="0"/>
                </a:lnTo>
              </a:path>
            </a:pathLst>
          </a:custGeom>
          <a:ln w="5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410167" y="288136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97938" y="2788663"/>
            <a:ext cx="25419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030" algn="l"/>
              </a:tabLst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105" dirty="0">
                <a:latin typeface="Arial"/>
                <a:cs typeface="Arial"/>
              </a:rPr>
              <a:t>ζ</a:t>
            </a:r>
            <a:r>
              <a:rPr sz="950" i="1" spc="-35" dirty="0">
                <a:latin typeface="Arial"/>
                <a:cs typeface="Arial"/>
              </a:rPr>
              <a:t> </a:t>
            </a:r>
            <a:r>
              <a:rPr sz="950" i="1" spc="195" dirty="0">
                <a:latin typeface="Arial"/>
                <a:cs typeface="Arial"/>
              </a:rPr>
              <a:t>&lt;	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peak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response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r>
              <a:rPr sz="950" spc="13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obtained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830154" y="2878020"/>
            <a:ext cx="5689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4990" algn="l"/>
              </a:tabLst>
            </a:pPr>
            <a:r>
              <a:rPr sz="950" spc="700" dirty="0">
                <a:latin typeface="Arial"/>
                <a:cs typeface="Arial"/>
              </a:rPr>
              <a:t>,</a:t>
            </a:r>
            <a:r>
              <a:rPr sz="950" u="sng" spc="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872538" y="2985005"/>
            <a:ext cx="25184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092960" algn="l"/>
              </a:tabLst>
            </a:pPr>
            <a:r>
              <a:rPr sz="950" spc="5" dirty="0">
                <a:latin typeface="Book Antiqua"/>
                <a:cs typeface="Book Antiqua"/>
              </a:rPr>
              <a:t>at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resonant frequency </a:t>
            </a:r>
            <a:r>
              <a:rPr sz="950" i="1" spc="10" dirty="0">
                <a:latin typeface="Arial"/>
                <a:cs typeface="Arial"/>
              </a:rPr>
              <a:t>ω</a:t>
            </a:r>
            <a:r>
              <a:rPr sz="975" spc="15" baseline="-17094" dirty="0">
                <a:latin typeface="Book Antiqua"/>
                <a:cs typeface="Book Antiqua"/>
              </a:rPr>
              <a:t>peak </a:t>
            </a:r>
            <a:r>
              <a:rPr sz="975" spc="209" baseline="-17094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i="1" spc="40" dirty="0">
                <a:latin typeface="Arial"/>
                <a:cs typeface="Arial"/>
              </a:rPr>
              <a:t>ω</a:t>
            </a:r>
            <a:r>
              <a:rPr sz="975" i="1" spc="60" baseline="-17094" dirty="0">
                <a:latin typeface="Cambria"/>
                <a:cs typeface="Cambria"/>
              </a:rPr>
              <a:t>n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6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spc="65" dirty="0">
                <a:latin typeface="Book Antiqua"/>
                <a:cs typeface="Book Antiqua"/>
              </a:rPr>
              <a:t>2</a:t>
            </a:r>
            <a:r>
              <a:rPr sz="950" i="1" spc="65" dirty="0">
                <a:latin typeface="Arial"/>
                <a:cs typeface="Arial"/>
              </a:rPr>
              <a:t>ζ</a:t>
            </a:r>
            <a:r>
              <a:rPr sz="975" spc="97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681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96" y="1339263"/>
            <a:ext cx="1211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30" baseline="-38011" dirty="0">
                <a:latin typeface="Cambria"/>
                <a:cs typeface="Cambria"/>
              </a:rPr>
              <a:t>G</a:t>
            </a:r>
            <a:r>
              <a:rPr sz="1425" spc="30" baseline="-38011" dirty="0">
                <a:latin typeface="Tahoma"/>
                <a:cs typeface="Tahoma"/>
              </a:rPr>
              <a:t>(</a:t>
            </a:r>
            <a:r>
              <a:rPr sz="1425" i="1" spc="30" baseline="-38011" dirty="0">
                <a:latin typeface="Cambria"/>
                <a:cs typeface="Cambria"/>
              </a:rPr>
              <a:t>s</a:t>
            </a:r>
            <a:r>
              <a:rPr sz="1425" spc="30" baseline="-38011" dirty="0">
                <a:latin typeface="Tahoma"/>
                <a:cs typeface="Tahoma"/>
              </a:rPr>
              <a:t>)</a:t>
            </a:r>
            <a:r>
              <a:rPr sz="1425" spc="-127" baseline="-38011" dirty="0">
                <a:latin typeface="Tahoma"/>
                <a:cs typeface="Tahoma"/>
              </a:rPr>
              <a:t>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1425" spc="44" baseline="-38011" dirty="0">
                <a:latin typeface="Tahoma"/>
                <a:cs typeface="Tahoma"/>
              </a:rPr>
              <a:t> 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1000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950" u="sng" spc="-7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950" u="sng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5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</a:t>
            </a:r>
            <a:r>
              <a:rPr sz="950" i="1" u="sng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754" y="1514650"/>
            <a:ext cx="5645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Cambria"/>
                <a:cs typeface="Cambria"/>
              </a:rPr>
              <a:t>s</a:t>
            </a:r>
            <a:r>
              <a:rPr sz="975" spc="52" baseline="21367" dirty="0">
                <a:latin typeface="Book Antiqua"/>
                <a:cs typeface="Book Antiqua"/>
              </a:rPr>
              <a:t>2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1</a:t>
            </a:r>
            <a:r>
              <a:rPr sz="950" spc="-8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40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75" spc="22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2792" y="1861792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7996" y="0"/>
                </a:lnTo>
              </a:path>
            </a:pathLst>
          </a:custGeom>
          <a:ln w="7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8145" y="1843517"/>
            <a:ext cx="28575" cy="36830"/>
          </a:xfrm>
          <a:custGeom>
            <a:avLst/>
            <a:gdLst/>
            <a:ahLst/>
            <a:cxnLst/>
            <a:rect l="l" t="t" r="r" b="b"/>
            <a:pathLst>
              <a:path w="28575" h="36830">
                <a:moveTo>
                  <a:pt x="0" y="0"/>
                </a:moveTo>
                <a:lnTo>
                  <a:pt x="28186" y="18275"/>
                </a:lnTo>
                <a:lnTo>
                  <a:pt x="0" y="36561"/>
                </a:lnTo>
              </a:path>
            </a:pathLst>
          </a:custGeom>
          <a:ln w="7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0312" y="857449"/>
            <a:ext cx="0" cy="1332865"/>
          </a:xfrm>
          <a:custGeom>
            <a:avLst/>
            <a:gdLst/>
            <a:ahLst/>
            <a:cxnLst/>
            <a:rect l="l" t="t" r="r" b="b"/>
            <a:pathLst>
              <a:path h="1332864">
                <a:moveTo>
                  <a:pt x="0" y="1332247"/>
                </a:moveTo>
                <a:lnTo>
                  <a:pt x="0" y="0"/>
                </a:lnTo>
              </a:path>
            </a:pathLst>
          </a:custGeom>
          <a:ln w="7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2040" y="851906"/>
            <a:ext cx="36830" cy="28575"/>
          </a:xfrm>
          <a:custGeom>
            <a:avLst/>
            <a:gdLst/>
            <a:ahLst/>
            <a:cxnLst/>
            <a:rect l="l" t="t" r="r" b="b"/>
            <a:pathLst>
              <a:path w="36830" h="28575">
                <a:moveTo>
                  <a:pt x="0" y="28189"/>
                </a:moveTo>
                <a:lnTo>
                  <a:pt x="18271" y="0"/>
                </a:lnTo>
                <a:lnTo>
                  <a:pt x="36557" y="28189"/>
                </a:lnTo>
              </a:path>
            </a:pathLst>
          </a:custGeom>
          <a:ln w="7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6148" y="777782"/>
            <a:ext cx="38163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25" spc="75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825" i="1" spc="75" baseline="10101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25" spc="75" baseline="10101" dirty="0">
                <a:solidFill>
                  <a:srgbClr val="231F20"/>
                </a:solidFill>
                <a:latin typeface="Cambria"/>
                <a:cs typeface="Cambria"/>
              </a:rPr>
              <a:t>(</a:t>
            </a:r>
            <a:r>
              <a:rPr sz="825" i="1" spc="75" baseline="10101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825" spc="75" baseline="10101" dirty="0">
                <a:solidFill>
                  <a:srgbClr val="231F20"/>
                </a:solidFill>
                <a:latin typeface="Cambria"/>
                <a:cs typeface="Cambria"/>
              </a:rPr>
              <a:t>)</a:t>
            </a:r>
            <a:r>
              <a:rPr sz="825" spc="75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4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245" y="1844305"/>
            <a:ext cx="717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i="1" spc="204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4310" y="1673660"/>
            <a:ext cx="19939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solidFill>
                  <a:srgbClr val="231F20"/>
                </a:solidFill>
                <a:latin typeface="Cambria"/>
                <a:cs typeface="Cambria"/>
              </a:rPr>
              <a:t>deca</a:t>
            </a:r>
            <a:r>
              <a:rPr sz="500" spc="-5" dirty="0">
                <a:solidFill>
                  <a:srgbClr val="231F20"/>
                </a:solidFill>
                <a:latin typeface="Cambria"/>
                <a:cs typeface="Cambria"/>
              </a:rPr>
              <a:t>de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0075" y="1628708"/>
            <a:ext cx="30607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231F20"/>
                </a:solidFill>
                <a:latin typeface="Cambria"/>
                <a:cs typeface="Cambria"/>
              </a:rPr>
              <a:t>-60</a:t>
            </a:r>
            <a:r>
              <a:rPr sz="550" spc="-55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40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r>
              <a:rPr sz="825" spc="-52" baseline="-20202" dirty="0">
                <a:solidFill>
                  <a:srgbClr val="231F20"/>
                </a:solidFill>
                <a:latin typeface="Cambria"/>
                <a:cs typeface="Cambria"/>
              </a:rPr>
              <a:t>/</a:t>
            </a:r>
            <a:endParaRPr sz="825" baseline="-20202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9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438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161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8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3391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9833" y="2171831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9833" y="1859285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9833" y="1546736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9833" y="1231516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9833" y="918968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9833" y="918968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9833" y="918968"/>
            <a:ext cx="1583690" cy="1253490"/>
          </a:xfrm>
          <a:custGeom>
            <a:avLst/>
            <a:gdLst/>
            <a:ahLst/>
            <a:cxnLst/>
            <a:rect l="l" t="t" r="r" b="b"/>
            <a:pathLst>
              <a:path w="1583689" h="1253489">
                <a:moveTo>
                  <a:pt x="0" y="1252863"/>
                </a:moveTo>
                <a:lnTo>
                  <a:pt x="1583557" y="1252863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9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9833" y="2171831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9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9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9799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9799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9114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9114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7100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7100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7088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97088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29082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908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53071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3071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7065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77065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98394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98394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4387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1438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4387" y="2155803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4387" y="918968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34357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3435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03669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03669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4323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5432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1645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645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23635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3635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50293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029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74290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74290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2951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951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11612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1161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11612" y="2155803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11612" y="918968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1578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31578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00890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00890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8877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887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88867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8886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0857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0857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44850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44850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68843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6884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90172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9017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8833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08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08833" y="2155803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08833" y="918968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26132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2613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95448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95448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46102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46102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83424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83424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15414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15414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42075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42075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66069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6069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84726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84726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3391" y="91896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03391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3391" y="2155803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028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03391" y="918968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29209" y="2176298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3543"/>
                </a:moveTo>
                <a:lnTo>
                  <a:pt x="15111" y="3543"/>
                </a:lnTo>
                <a:lnTo>
                  <a:pt x="15111" y="0"/>
                </a:lnTo>
                <a:lnTo>
                  <a:pt x="0" y="0"/>
                </a:lnTo>
                <a:lnTo>
                  <a:pt x="0" y="35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50305" y="2152355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69">
                <a:moveTo>
                  <a:pt x="2109" y="31543"/>
                </a:moveTo>
                <a:lnTo>
                  <a:pt x="9066" y="37485"/>
                </a:lnTo>
                <a:lnTo>
                  <a:pt x="10265" y="37485"/>
                </a:lnTo>
                <a:lnTo>
                  <a:pt x="13002" y="37485"/>
                </a:lnTo>
                <a:lnTo>
                  <a:pt x="14884" y="36399"/>
                </a:lnTo>
                <a:lnTo>
                  <a:pt x="15967" y="34286"/>
                </a:lnTo>
                <a:lnTo>
                  <a:pt x="16993" y="32114"/>
                </a:lnTo>
                <a:lnTo>
                  <a:pt x="17507" y="29543"/>
                </a:lnTo>
                <a:lnTo>
                  <a:pt x="17507" y="26514"/>
                </a:lnTo>
                <a:lnTo>
                  <a:pt x="17507" y="25142"/>
                </a:lnTo>
                <a:lnTo>
                  <a:pt x="17507" y="24057"/>
                </a:lnTo>
                <a:lnTo>
                  <a:pt x="17450" y="23143"/>
                </a:lnTo>
                <a:lnTo>
                  <a:pt x="17392" y="22228"/>
                </a:lnTo>
                <a:lnTo>
                  <a:pt x="17279" y="21371"/>
                </a:lnTo>
                <a:lnTo>
                  <a:pt x="17050" y="20572"/>
                </a:lnTo>
                <a:lnTo>
                  <a:pt x="16709" y="19201"/>
                </a:lnTo>
                <a:lnTo>
                  <a:pt x="16081" y="18057"/>
                </a:lnTo>
                <a:lnTo>
                  <a:pt x="15226" y="17028"/>
                </a:lnTo>
                <a:lnTo>
                  <a:pt x="14313" y="16057"/>
                </a:lnTo>
                <a:lnTo>
                  <a:pt x="13229" y="15543"/>
                </a:lnTo>
                <a:lnTo>
                  <a:pt x="11975" y="15543"/>
                </a:lnTo>
                <a:lnTo>
                  <a:pt x="10664" y="15543"/>
                </a:lnTo>
                <a:lnTo>
                  <a:pt x="9580" y="15714"/>
                </a:lnTo>
                <a:lnTo>
                  <a:pt x="8667" y="16114"/>
                </a:lnTo>
                <a:lnTo>
                  <a:pt x="7755" y="16514"/>
                </a:lnTo>
                <a:lnTo>
                  <a:pt x="4903" y="19143"/>
                </a:lnTo>
                <a:lnTo>
                  <a:pt x="4447" y="19714"/>
                </a:lnTo>
                <a:lnTo>
                  <a:pt x="4162" y="20000"/>
                </a:lnTo>
                <a:lnTo>
                  <a:pt x="3364" y="20057"/>
                </a:lnTo>
                <a:lnTo>
                  <a:pt x="3193" y="20000"/>
                </a:lnTo>
                <a:lnTo>
                  <a:pt x="3021" y="19886"/>
                </a:lnTo>
                <a:lnTo>
                  <a:pt x="2851" y="19657"/>
                </a:lnTo>
                <a:lnTo>
                  <a:pt x="2851" y="457"/>
                </a:lnTo>
                <a:lnTo>
                  <a:pt x="2908" y="228"/>
                </a:lnTo>
                <a:lnTo>
                  <a:pt x="3136" y="57"/>
                </a:lnTo>
                <a:lnTo>
                  <a:pt x="3364" y="0"/>
                </a:lnTo>
                <a:lnTo>
                  <a:pt x="3535" y="0"/>
                </a:lnTo>
                <a:lnTo>
                  <a:pt x="6102" y="1257"/>
                </a:lnTo>
                <a:lnTo>
                  <a:pt x="8839" y="1828"/>
                </a:lnTo>
                <a:lnTo>
                  <a:pt x="11748" y="1828"/>
                </a:lnTo>
                <a:lnTo>
                  <a:pt x="14542" y="1828"/>
                </a:lnTo>
                <a:lnTo>
                  <a:pt x="17279" y="1257"/>
                </a:lnTo>
                <a:lnTo>
                  <a:pt x="19902" y="0"/>
                </a:lnTo>
                <a:lnTo>
                  <a:pt x="20074" y="0"/>
                </a:lnTo>
                <a:lnTo>
                  <a:pt x="20301" y="57"/>
                </a:lnTo>
                <a:lnTo>
                  <a:pt x="20530" y="228"/>
                </a:lnTo>
                <a:lnTo>
                  <a:pt x="20586" y="457"/>
                </a:lnTo>
                <a:lnTo>
                  <a:pt x="20586" y="972"/>
                </a:lnTo>
                <a:lnTo>
                  <a:pt x="20586" y="1142"/>
                </a:lnTo>
                <a:lnTo>
                  <a:pt x="19162" y="2971"/>
                </a:lnTo>
                <a:lnTo>
                  <a:pt x="17564" y="4343"/>
                </a:lnTo>
                <a:lnTo>
                  <a:pt x="15568" y="5315"/>
                </a:lnTo>
                <a:lnTo>
                  <a:pt x="13628" y="6286"/>
                </a:lnTo>
                <a:lnTo>
                  <a:pt x="11576" y="6742"/>
                </a:lnTo>
                <a:lnTo>
                  <a:pt x="9522" y="6742"/>
                </a:lnTo>
                <a:lnTo>
                  <a:pt x="7984" y="6742"/>
                </a:lnTo>
                <a:lnTo>
                  <a:pt x="6443" y="6515"/>
                </a:lnTo>
                <a:lnTo>
                  <a:pt x="4846" y="6114"/>
                </a:lnTo>
                <a:lnTo>
                  <a:pt x="4846" y="16914"/>
                </a:lnTo>
                <a:lnTo>
                  <a:pt x="10492" y="14057"/>
                </a:lnTo>
                <a:lnTo>
                  <a:pt x="12033" y="14057"/>
                </a:lnTo>
                <a:lnTo>
                  <a:pt x="14086" y="14057"/>
                </a:lnTo>
                <a:lnTo>
                  <a:pt x="15967" y="14629"/>
                </a:lnTo>
                <a:lnTo>
                  <a:pt x="17621" y="15886"/>
                </a:lnTo>
                <a:lnTo>
                  <a:pt x="19274" y="17086"/>
                </a:lnTo>
                <a:lnTo>
                  <a:pt x="20586" y="18629"/>
                </a:lnTo>
                <a:lnTo>
                  <a:pt x="21442" y="20572"/>
                </a:lnTo>
                <a:lnTo>
                  <a:pt x="22355" y="22514"/>
                </a:lnTo>
                <a:lnTo>
                  <a:pt x="22811" y="24515"/>
                </a:lnTo>
                <a:lnTo>
                  <a:pt x="22811" y="26571"/>
                </a:lnTo>
                <a:lnTo>
                  <a:pt x="22811" y="28858"/>
                </a:lnTo>
                <a:lnTo>
                  <a:pt x="22241" y="30971"/>
                </a:lnTo>
                <a:lnTo>
                  <a:pt x="21099" y="32915"/>
                </a:lnTo>
                <a:lnTo>
                  <a:pt x="20017" y="34857"/>
                </a:lnTo>
                <a:lnTo>
                  <a:pt x="18477" y="36399"/>
                </a:lnTo>
                <a:lnTo>
                  <a:pt x="16537" y="37599"/>
                </a:lnTo>
                <a:lnTo>
                  <a:pt x="14598" y="38743"/>
                </a:lnTo>
                <a:lnTo>
                  <a:pt x="12489" y="39314"/>
                </a:lnTo>
                <a:lnTo>
                  <a:pt x="10207" y="39314"/>
                </a:lnTo>
                <a:lnTo>
                  <a:pt x="8383" y="39314"/>
                </a:lnTo>
                <a:lnTo>
                  <a:pt x="6615" y="38856"/>
                </a:lnTo>
                <a:lnTo>
                  <a:pt x="5075" y="37828"/>
                </a:lnTo>
                <a:lnTo>
                  <a:pt x="3477" y="36914"/>
                </a:lnTo>
                <a:lnTo>
                  <a:pt x="2281" y="35600"/>
                </a:lnTo>
                <a:lnTo>
                  <a:pt x="1368" y="33943"/>
                </a:lnTo>
                <a:lnTo>
                  <a:pt x="456" y="32285"/>
                </a:lnTo>
                <a:lnTo>
                  <a:pt x="0" y="30571"/>
                </a:lnTo>
                <a:lnTo>
                  <a:pt x="0" y="28743"/>
                </a:lnTo>
                <a:lnTo>
                  <a:pt x="0" y="27885"/>
                </a:lnTo>
                <a:lnTo>
                  <a:pt x="284" y="27143"/>
                </a:lnTo>
                <a:lnTo>
                  <a:pt x="855" y="26628"/>
                </a:lnTo>
                <a:lnTo>
                  <a:pt x="1425" y="26115"/>
                </a:lnTo>
                <a:lnTo>
                  <a:pt x="2109" y="25829"/>
                </a:lnTo>
                <a:lnTo>
                  <a:pt x="2966" y="25829"/>
                </a:lnTo>
                <a:lnTo>
                  <a:pt x="3821" y="25829"/>
                </a:lnTo>
                <a:lnTo>
                  <a:pt x="4505" y="26115"/>
                </a:lnTo>
                <a:lnTo>
                  <a:pt x="5075" y="26628"/>
                </a:lnTo>
                <a:lnTo>
                  <a:pt x="5646" y="27200"/>
                </a:lnTo>
                <a:lnTo>
                  <a:pt x="5930" y="27885"/>
                </a:lnTo>
                <a:lnTo>
                  <a:pt x="5930" y="28743"/>
                </a:lnTo>
                <a:lnTo>
                  <a:pt x="5930" y="29543"/>
                </a:lnTo>
                <a:lnTo>
                  <a:pt x="5646" y="30229"/>
                </a:lnTo>
                <a:lnTo>
                  <a:pt x="5075" y="30800"/>
                </a:lnTo>
                <a:lnTo>
                  <a:pt x="4505" y="31372"/>
                </a:lnTo>
                <a:lnTo>
                  <a:pt x="3763" y="31658"/>
                </a:lnTo>
                <a:lnTo>
                  <a:pt x="2966" y="31658"/>
                </a:lnTo>
                <a:lnTo>
                  <a:pt x="2794" y="31658"/>
                </a:lnTo>
                <a:lnTo>
                  <a:pt x="2509" y="31600"/>
                </a:lnTo>
                <a:lnTo>
                  <a:pt x="2338" y="31600"/>
                </a:lnTo>
                <a:lnTo>
                  <a:pt x="2109" y="315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78306" y="2152355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4"/>
                </a:moveTo>
                <a:lnTo>
                  <a:pt x="7356" y="39314"/>
                </a:lnTo>
                <a:lnTo>
                  <a:pt x="4220" y="37371"/>
                </a:lnTo>
                <a:lnTo>
                  <a:pt x="2509" y="33542"/>
                </a:lnTo>
                <a:lnTo>
                  <a:pt x="855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2" y="10515"/>
                </a:lnTo>
                <a:lnTo>
                  <a:pt x="1482" y="7543"/>
                </a:lnTo>
                <a:lnTo>
                  <a:pt x="2679" y="5086"/>
                </a:lnTo>
                <a:lnTo>
                  <a:pt x="4504" y="3028"/>
                </a:lnTo>
                <a:lnTo>
                  <a:pt x="6273" y="1029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2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2"/>
                </a:lnTo>
                <a:lnTo>
                  <a:pt x="23096" y="29028"/>
                </a:lnTo>
                <a:lnTo>
                  <a:pt x="22469" y="31885"/>
                </a:lnTo>
                <a:lnTo>
                  <a:pt x="21328" y="34286"/>
                </a:lnTo>
                <a:lnTo>
                  <a:pt x="19560" y="36285"/>
                </a:lnTo>
                <a:lnTo>
                  <a:pt x="17793" y="38343"/>
                </a:lnTo>
                <a:lnTo>
                  <a:pt x="15283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83267" y="2153841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7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19833" y="1859285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599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87394" y="1859285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59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345144" y="1808196"/>
            <a:ext cx="5397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360092" y="1839849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5"/>
                </a:moveTo>
                <a:lnTo>
                  <a:pt x="7356" y="39315"/>
                </a:lnTo>
                <a:lnTo>
                  <a:pt x="4220" y="37372"/>
                </a:lnTo>
                <a:lnTo>
                  <a:pt x="2509" y="33543"/>
                </a:lnTo>
                <a:lnTo>
                  <a:pt x="855" y="29714"/>
                </a:lnTo>
                <a:lnTo>
                  <a:pt x="0" y="25143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8"/>
                </a:lnTo>
                <a:lnTo>
                  <a:pt x="912" y="10514"/>
                </a:lnTo>
                <a:lnTo>
                  <a:pt x="1482" y="7542"/>
                </a:lnTo>
                <a:lnTo>
                  <a:pt x="2679" y="5085"/>
                </a:lnTo>
                <a:lnTo>
                  <a:pt x="4504" y="3028"/>
                </a:lnTo>
                <a:lnTo>
                  <a:pt x="6273" y="1028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1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1"/>
                </a:lnTo>
                <a:lnTo>
                  <a:pt x="23096" y="29029"/>
                </a:lnTo>
                <a:lnTo>
                  <a:pt x="22469" y="31886"/>
                </a:lnTo>
                <a:lnTo>
                  <a:pt x="21328" y="34286"/>
                </a:lnTo>
                <a:lnTo>
                  <a:pt x="19560" y="36286"/>
                </a:lnTo>
                <a:lnTo>
                  <a:pt x="17793" y="38343"/>
                </a:lnTo>
                <a:lnTo>
                  <a:pt x="15283" y="39315"/>
                </a:lnTo>
                <a:lnTo>
                  <a:pt x="12032" y="3931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65052" y="1841335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3"/>
                </a:moveTo>
                <a:lnTo>
                  <a:pt x="9182" y="36343"/>
                </a:lnTo>
                <a:lnTo>
                  <a:pt x="10778" y="35257"/>
                </a:lnTo>
                <a:lnTo>
                  <a:pt x="11805" y="33086"/>
                </a:lnTo>
                <a:lnTo>
                  <a:pt x="12832" y="30914"/>
                </a:lnTo>
                <a:lnTo>
                  <a:pt x="13458" y="28514"/>
                </a:lnTo>
                <a:lnTo>
                  <a:pt x="13744" y="25829"/>
                </a:lnTo>
                <a:lnTo>
                  <a:pt x="13972" y="23200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1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3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3"/>
                </a:lnTo>
                <a:lnTo>
                  <a:pt x="57" y="21543"/>
                </a:lnTo>
                <a:lnTo>
                  <a:pt x="171" y="23429"/>
                </a:lnTo>
                <a:lnTo>
                  <a:pt x="228" y="253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3"/>
                </a:lnTo>
                <a:lnTo>
                  <a:pt x="7071" y="363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19833" y="154673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599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87394" y="154673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59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326483" y="1495648"/>
            <a:ext cx="82550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50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342090" y="1527343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69">
                <a:moveTo>
                  <a:pt x="2109" y="31543"/>
                </a:moveTo>
                <a:lnTo>
                  <a:pt x="9066" y="37486"/>
                </a:lnTo>
                <a:lnTo>
                  <a:pt x="10265" y="37486"/>
                </a:lnTo>
                <a:lnTo>
                  <a:pt x="13002" y="37486"/>
                </a:lnTo>
                <a:lnTo>
                  <a:pt x="14884" y="36400"/>
                </a:lnTo>
                <a:lnTo>
                  <a:pt x="15967" y="34286"/>
                </a:lnTo>
                <a:lnTo>
                  <a:pt x="16993" y="32114"/>
                </a:lnTo>
                <a:lnTo>
                  <a:pt x="17507" y="29543"/>
                </a:lnTo>
                <a:lnTo>
                  <a:pt x="17507" y="26514"/>
                </a:lnTo>
                <a:lnTo>
                  <a:pt x="17507" y="25143"/>
                </a:lnTo>
                <a:lnTo>
                  <a:pt x="17507" y="24057"/>
                </a:lnTo>
                <a:lnTo>
                  <a:pt x="17450" y="23143"/>
                </a:lnTo>
                <a:lnTo>
                  <a:pt x="17392" y="22228"/>
                </a:lnTo>
                <a:lnTo>
                  <a:pt x="17279" y="21371"/>
                </a:lnTo>
                <a:lnTo>
                  <a:pt x="17050" y="20571"/>
                </a:lnTo>
                <a:lnTo>
                  <a:pt x="16709" y="19200"/>
                </a:lnTo>
                <a:lnTo>
                  <a:pt x="16081" y="18057"/>
                </a:lnTo>
                <a:lnTo>
                  <a:pt x="15226" y="17028"/>
                </a:lnTo>
                <a:lnTo>
                  <a:pt x="14313" y="16057"/>
                </a:lnTo>
                <a:lnTo>
                  <a:pt x="13229" y="15543"/>
                </a:lnTo>
                <a:lnTo>
                  <a:pt x="11975" y="15543"/>
                </a:lnTo>
                <a:lnTo>
                  <a:pt x="10664" y="15543"/>
                </a:lnTo>
                <a:lnTo>
                  <a:pt x="9580" y="15714"/>
                </a:lnTo>
                <a:lnTo>
                  <a:pt x="8667" y="16114"/>
                </a:lnTo>
                <a:lnTo>
                  <a:pt x="7755" y="16514"/>
                </a:lnTo>
                <a:lnTo>
                  <a:pt x="4903" y="19143"/>
                </a:lnTo>
                <a:lnTo>
                  <a:pt x="4447" y="19714"/>
                </a:lnTo>
                <a:lnTo>
                  <a:pt x="4163" y="20000"/>
                </a:lnTo>
                <a:lnTo>
                  <a:pt x="3365" y="20057"/>
                </a:lnTo>
                <a:lnTo>
                  <a:pt x="3193" y="20000"/>
                </a:lnTo>
                <a:lnTo>
                  <a:pt x="3021" y="19886"/>
                </a:lnTo>
                <a:lnTo>
                  <a:pt x="2851" y="19657"/>
                </a:lnTo>
                <a:lnTo>
                  <a:pt x="2851" y="457"/>
                </a:lnTo>
                <a:lnTo>
                  <a:pt x="2908" y="228"/>
                </a:lnTo>
                <a:lnTo>
                  <a:pt x="3136" y="57"/>
                </a:lnTo>
                <a:lnTo>
                  <a:pt x="3365" y="0"/>
                </a:lnTo>
                <a:lnTo>
                  <a:pt x="3535" y="0"/>
                </a:lnTo>
                <a:lnTo>
                  <a:pt x="6102" y="1257"/>
                </a:lnTo>
                <a:lnTo>
                  <a:pt x="8839" y="1828"/>
                </a:lnTo>
                <a:lnTo>
                  <a:pt x="11748" y="1828"/>
                </a:lnTo>
                <a:lnTo>
                  <a:pt x="14542" y="1828"/>
                </a:lnTo>
                <a:lnTo>
                  <a:pt x="17279" y="1257"/>
                </a:lnTo>
                <a:lnTo>
                  <a:pt x="19902" y="0"/>
                </a:lnTo>
                <a:lnTo>
                  <a:pt x="20074" y="0"/>
                </a:lnTo>
                <a:lnTo>
                  <a:pt x="20301" y="57"/>
                </a:lnTo>
                <a:lnTo>
                  <a:pt x="20530" y="228"/>
                </a:lnTo>
                <a:lnTo>
                  <a:pt x="20586" y="457"/>
                </a:lnTo>
                <a:lnTo>
                  <a:pt x="20586" y="971"/>
                </a:lnTo>
                <a:lnTo>
                  <a:pt x="20586" y="1142"/>
                </a:lnTo>
                <a:lnTo>
                  <a:pt x="19162" y="2971"/>
                </a:lnTo>
                <a:lnTo>
                  <a:pt x="17564" y="4342"/>
                </a:lnTo>
                <a:lnTo>
                  <a:pt x="15568" y="5314"/>
                </a:lnTo>
                <a:lnTo>
                  <a:pt x="13628" y="6285"/>
                </a:lnTo>
                <a:lnTo>
                  <a:pt x="11576" y="6742"/>
                </a:lnTo>
                <a:lnTo>
                  <a:pt x="9523" y="6742"/>
                </a:lnTo>
                <a:lnTo>
                  <a:pt x="7984" y="6742"/>
                </a:lnTo>
                <a:lnTo>
                  <a:pt x="6444" y="6514"/>
                </a:lnTo>
                <a:lnTo>
                  <a:pt x="4846" y="6114"/>
                </a:lnTo>
                <a:lnTo>
                  <a:pt x="4846" y="16914"/>
                </a:lnTo>
                <a:lnTo>
                  <a:pt x="10492" y="14057"/>
                </a:lnTo>
                <a:lnTo>
                  <a:pt x="12033" y="14057"/>
                </a:lnTo>
                <a:lnTo>
                  <a:pt x="14086" y="14057"/>
                </a:lnTo>
                <a:lnTo>
                  <a:pt x="15967" y="14628"/>
                </a:lnTo>
                <a:lnTo>
                  <a:pt x="17621" y="15886"/>
                </a:lnTo>
                <a:lnTo>
                  <a:pt x="19274" y="17086"/>
                </a:lnTo>
                <a:lnTo>
                  <a:pt x="20586" y="18628"/>
                </a:lnTo>
                <a:lnTo>
                  <a:pt x="21442" y="20571"/>
                </a:lnTo>
                <a:lnTo>
                  <a:pt x="22355" y="22514"/>
                </a:lnTo>
                <a:lnTo>
                  <a:pt x="22811" y="24514"/>
                </a:lnTo>
                <a:lnTo>
                  <a:pt x="22811" y="26571"/>
                </a:lnTo>
                <a:lnTo>
                  <a:pt x="22811" y="28857"/>
                </a:lnTo>
                <a:lnTo>
                  <a:pt x="22241" y="30971"/>
                </a:lnTo>
                <a:lnTo>
                  <a:pt x="21099" y="32914"/>
                </a:lnTo>
                <a:lnTo>
                  <a:pt x="20017" y="34857"/>
                </a:lnTo>
                <a:lnTo>
                  <a:pt x="18477" y="36400"/>
                </a:lnTo>
                <a:lnTo>
                  <a:pt x="16537" y="37600"/>
                </a:lnTo>
                <a:lnTo>
                  <a:pt x="14598" y="38743"/>
                </a:lnTo>
                <a:lnTo>
                  <a:pt x="12489" y="39315"/>
                </a:lnTo>
                <a:lnTo>
                  <a:pt x="10208" y="39315"/>
                </a:lnTo>
                <a:lnTo>
                  <a:pt x="8383" y="39315"/>
                </a:lnTo>
                <a:lnTo>
                  <a:pt x="6615" y="38857"/>
                </a:lnTo>
                <a:lnTo>
                  <a:pt x="5075" y="37829"/>
                </a:lnTo>
                <a:lnTo>
                  <a:pt x="3478" y="36914"/>
                </a:lnTo>
                <a:lnTo>
                  <a:pt x="2281" y="35600"/>
                </a:lnTo>
                <a:lnTo>
                  <a:pt x="1368" y="33943"/>
                </a:lnTo>
                <a:lnTo>
                  <a:pt x="456" y="32286"/>
                </a:lnTo>
                <a:lnTo>
                  <a:pt x="0" y="30571"/>
                </a:lnTo>
                <a:lnTo>
                  <a:pt x="0" y="28743"/>
                </a:lnTo>
                <a:lnTo>
                  <a:pt x="0" y="27886"/>
                </a:lnTo>
                <a:lnTo>
                  <a:pt x="284" y="27143"/>
                </a:lnTo>
                <a:lnTo>
                  <a:pt x="855" y="26629"/>
                </a:lnTo>
                <a:lnTo>
                  <a:pt x="1425" y="26114"/>
                </a:lnTo>
                <a:lnTo>
                  <a:pt x="2109" y="25829"/>
                </a:lnTo>
                <a:lnTo>
                  <a:pt x="2966" y="25829"/>
                </a:lnTo>
                <a:lnTo>
                  <a:pt x="3821" y="25829"/>
                </a:lnTo>
                <a:lnTo>
                  <a:pt x="4504" y="26114"/>
                </a:lnTo>
                <a:lnTo>
                  <a:pt x="5075" y="26629"/>
                </a:lnTo>
                <a:lnTo>
                  <a:pt x="5646" y="27200"/>
                </a:lnTo>
                <a:lnTo>
                  <a:pt x="5930" y="27886"/>
                </a:lnTo>
                <a:lnTo>
                  <a:pt x="5930" y="28743"/>
                </a:lnTo>
                <a:lnTo>
                  <a:pt x="5930" y="29543"/>
                </a:lnTo>
                <a:lnTo>
                  <a:pt x="5646" y="30229"/>
                </a:lnTo>
                <a:lnTo>
                  <a:pt x="5075" y="30800"/>
                </a:lnTo>
                <a:lnTo>
                  <a:pt x="4504" y="31372"/>
                </a:lnTo>
                <a:lnTo>
                  <a:pt x="3764" y="31657"/>
                </a:lnTo>
                <a:lnTo>
                  <a:pt x="2966" y="31657"/>
                </a:lnTo>
                <a:lnTo>
                  <a:pt x="2794" y="31657"/>
                </a:lnTo>
                <a:lnTo>
                  <a:pt x="2509" y="31600"/>
                </a:lnTo>
                <a:lnTo>
                  <a:pt x="2338" y="31600"/>
                </a:lnTo>
                <a:lnTo>
                  <a:pt x="2109" y="315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70092" y="1527343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5"/>
                </a:moveTo>
                <a:lnTo>
                  <a:pt x="7356" y="39315"/>
                </a:lnTo>
                <a:lnTo>
                  <a:pt x="4220" y="37372"/>
                </a:lnTo>
                <a:lnTo>
                  <a:pt x="2509" y="33543"/>
                </a:lnTo>
                <a:lnTo>
                  <a:pt x="855" y="29714"/>
                </a:lnTo>
                <a:lnTo>
                  <a:pt x="0" y="25143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8"/>
                </a:lnTo>
                <a:lnTo>
                  <a:pt x="912" y="10514"/>
                </a:lnTo>
                <a:lnTo>
                  <a:pt x="1482" y="7542"/>
                </a:lnTo>
                <a:lnTo>
                  <a:pt x="2679" y="5085"/>
                </a:lnTo>
                <a:lnTo>
                  <a:pt x="4504" y="3028"/>
                </a:lnTo>
                <a:lnTo>
                  <a:pt x="6273" y="1028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1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1"/>
                </a:lnTo>
                <a:lnTo>
                  <a:pt x="23096" y="29029"/>
                </a:lnTo>
                <a:lnTo>
                  <a:pt x="22469" y="31886"/>
                </a:lnTo>
                <a:lnTo>
                  <a:pt x="21328" y="34286"/>
                </a:lnTo>
                <a:lnTo>
                  <a:pt x="19560" y="36286"/>
                </a:lnTo>
                <a:lnTo>
                  <a:pt x="17793" y="38343"/>
                </a:lnTo>
                <a:lnTo>
                  <a:pt x="15283" y="39315"/>
                </a:lnTo>
                <a:lnTo>
                  <a:pt x="12032" y="3931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75053" y="1528829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3"/>
                </a:moveTo>
                <a:lnTo>
                  <a:pt x="9182" y="36343"/>
                </a:lnTo>
                <a:lnTo>
                  <a:pt x="10778" y="35257"/>
                </a:lnTo>
                <a:lnTo>
                  <a:pt x="11805" y="33086"/>
                </a:lnTo>
                <a:lnTo>
                  <a:pt x="12832" y="30914"/>
                </a:lnTo>
                <a:lnTo>
                  <a:pt x="13458" y="28514"/>
                </a:lnTo>
                <a:lnTo>
                  <a:pt x="13744" y="25829"/>
                </a:lnTo>
                <a:lnTo>
                  <a:pt x="13972" y="23200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1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3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3"/>
                </a:lnTo>
                <a:lnTo>
                  <a:pt x="57" y="21543"/>
                </a:lnTo>
                <a:lnTo>
                  <a:pt x="171" y="23429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7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3"/>
                </a:lnTo>
                <a:lnTo>
                  <a:pt x="7071" y="363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19833" y="123151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599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87394" y="123151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59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307820" y="1180431"/>
            <a:ext cx="11112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100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325328" y="1212337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3" y="38057"/>
                </a:moveTo>
                <a:lnTo>
                  <a:pt x="343" y="36057"/>
                </a:lnTo>
                <a:lnTo>
                  <a:pt x="5075" y="36057"/>
                </a:lnTo>
                <a:lnTo>
                  <a:pt x="7470" y="35429"/>
                </a:lnTo>
                <a:lnTo>
                  <a:pt x="7470" y="34229"/>
                </a:lnTo>
                <a:lnTo>
                  <a:pt x="7470" y="4228"/>
                </a:lnTo>
                <a:lnTo>
                  <a:pt x="5474" y="5200"/>
                </a:lnTo>
                <a:lnTo>
                  <a:pt x="3023" y="5657"/>
                </a:lnTo>
                <a:lnTo>
                  <a:pt x="0" y="5657"/>
                </a:lnTo>
                <a:lnTo>
                  <a:pt x="0" y="3657"/>
                </a:lnTo>
                <a:lnTo>
                  <a:pt x="4676" y="3657"/>
                </a:lnTo>
                <a:lnTo>
                  <a:pt x="8155" y="2457"/>
                </a:lnTo>
                <a:lnTo>
                  <a:pt x="10549" y="0"/>
                </a:lnTo>
                <a:lnTo>
                  <a:pt x="11349" y="0"/>
                </a:lnTo>
                <a:lnTo>
                  <a:pt x="11633" y="57"/>
                </a:lnTo>
                <a:lnTo>
                  <a:pt x="11862" y="228"/>
                </a:lnTo>
                <a:lnTo>
                  <a:pt x="11919" y="514"/>
                </a:lnTo>
                <a:lnTo>
                  <a:pt x="11919" y="34229"/>
                </a:lnTo>
                <a:lnTo>
                  <a:pt x="11919" y="35429"/>
                </a:lnTo>
                <a:lnTo>
                  <a:pt x="14313" y="36057"/>
                </a:lnTo>
                <a:lnTo>
                  <a:pt x="19047" y="36057"/>
                </a:lnTo>
                <a:lnTo>
                  <a:pt x="19047" y="38057"/>
                </a:lnTo>
                <a:lnTo>
                  <a:pt x="343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51163" y="1212337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5"/>
                </a:moveTo>
                <a:lnTo>
                  <a:pt x="7356" y="39315"/>
                </a:lnTo>
                <a:lnTo>
                  <a:pt x="4220" y="37372"/>
                </a:lnTo>
                <a:lnTo>
                  <a:pt x="2509" y="33543"/>
                </a:lnTo>
                <a:lnTo>
                  <a:pt x="855" y="29714"/>
                </a:lnTo>
                <a:lnTo>
                  <a:pt x="0" y="25143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8"/>
                </a:lnTo>
                <a:lnTo>
                  <a:pt x="912" y="10514"/>
                </a:lnTo>
                <a:lnTo>
                  <a:pt x="1482" y="7542"/>
                </a:lnTo>
                <a:lnTo>
                  <a:pt x="2679" y="5085"/>
                </a:lnTo>
                <a:lnTo>
                  <a:pt x="4504" y="3028"/>
                </a:lnTo>
                <a:lnTo>
                  <a:pt x="6273" y="1028"/>
                </a:lnTo>
                <a:lnTo>
                  <a:pt x="8782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1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1"/>
                </a:lnTo>
                <a:lnTo>
                  <a:pt x="23096" y="29029"/>
                </a:lnTo>
                <a:lnTo>
                  <a:pt x="22469" y="31886"/>
                </a:lnTo>
                <a:lnTo>
                  <a:pt x="21328" y="34286"/>
                </a:lnTo>
                <a:lnTo>
                  <a:pt x="19560" y="36286"/>
                </a:lnTo>
                <a:lnTo>
                  <a:pt x="17793" y="38343"/>
                </a:lnTo>
                <a:lnTo>
                  <a:pt x="15283" y="39315"/>
                </a:lnTo>
                <a:lnTo>
                  <a:pt x="12032" y="3931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56124" y="1213823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3"/>
                </a:moveTo>
                <a:lnTo>
                  <a:pt x="9182" y="36343"/>
                </a:lnTo>
                <a:lnTo>
                  <a:pt x="10778" y="35257"/>
                </a:lnTo>
                <a:lnTo>
                  <a:pt x="11805" y="33086"/>
                </a:lnTo>
                <a:lnTo>
                  <a:pt x="12832" y="30914"/>
                </a:lnTo>
                <a:lnTo>
                  <a:pt x="13458" y="28514"/>
                </a:lnTo>
                <a:lnTo>
                  <a:pt x="13744" y="25829"/>
                </a:lnTo>
                <a:lnTo>
                  <a:pt x="13972" y="23200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1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3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3"/>
                </a:lnTo>
                <a:lnTo>
                  <a:pt x="57" y="21543"/>
                </a:lnTo>
                <a:lnTo>
                  <a:pt x="171" y="23429"/>
                </a:lnTo>
                <a:lnTo>
                  <a:pt x="228" y="253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3"/>
                </a:lnTo>
                <a:lnTo>
                  <a:pt x="7071" y="363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79735" y="1212337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5"/>
                </a:moveTo>
                <a:lnTo>
                  <a:pt x="7356" y="39315"/>
                </a:lnTo>
                <a:lnTo>
                  <a:pt x="4220" y="37372"/>
                </a:lnTo>
                <a:lnTo>
                  <a:pt x="2509" y="33543"/>
                </a:lnTo>
                <a:lnTo>
                  <a:pt x="855" y="29714"/>
                </a:lnTo>
                <a:lnTo>
                  <a:pt x="0" y="25143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8"/>
                </a:lnTo>
                <a:lnTo>
                  <a:pt x="912" y="10514"/>
                </a:lnTo>
                <a:lnTo>
                  <a:pt x="1482" y="7542"/>
                </a:lnTo>
                <a:lnTo>
                  <a:pt x="2679" y="5085"/>
                </a:lnTo>
                <a:lnTo>
                  <a:pt x="4504" y="3028"/>
                </a:lnTo>
                <a:lnTo>
                  <a:pt x="6273" y="1028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1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1"/>
                </a:lnTo>
                <a:lnTo>
                  <a:pt x="23096" y="29029"/>
                </a:lnTo>
                <a:lnTo>
                  <a:pt x="22469" y="31886"/>
                </a:lnTo>
                <a:lnTo>
                  <a:pt x="21328" y="34286"/>
                </a:lnTo>
                <a:lnTo>
                  <a:pt x="19560" y="36286"/>
                </a:lnTo>
                <a:lnTo>
                  <a:pt x="17793" y="38343"/>
                </a:lnTo>
                <a:lnTo>
                  <a:pt x="15283" y="39315"/>
                </a:lnTo>
                <a:lnTo>
                  <a:pt x="12032" y="3931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84696" y="1213823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3"/>
                </a:moveTo>
                <a:lnTo>
                  <a:pt x="9182" y="36343"/>
                </a:lnTo>
                <a:lnTo>
                  <a:pt x="10778" y="35257"/>
                </a:lnTo>
                <a:lnTo>
                  <a:pt x="11805" y="33086"/>
                </a:lnTo>
                <a:lnTo>
                  <a:pt x="12832" y="30914"/>
                </a:lnTo>
                <a:lnTo>
                  <a:pt x="13458" y="28514"/>
                </a:lnTo>
                <a:lnTo>
                  <a:pt x="13744" y="25829"/>
                </a:lnTo>
                <a:lnTo>
                  <a:pt x="13972" y="23200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1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3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3"/>
                </a:lnTo>
                <a:lnTo>
                  <a:pt x="57" y="21543"/>
                </a:lnTo>
                <a:lnTo>
                  <a:pt x="171" y="23429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7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3"/>
                </a:lnTo>
                <a:lnTo>
                  <a:pt x="7071" y="363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419833" y="918968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599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87394" y="918968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59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13792" y="620417"/>
            <a:ext cx="2316480" cy="34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Draw 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Bode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transfer</a:t>
            </a:r>
            <a:r>
              <a:rPr sz="950" spc="4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function</a:t>
            </a:r>
            <a:endParaRPr sz="950">
              <a:latin typeface="Book Antiqua"/>
              <a:cs typeface="Book Antiqua"/>
            </a:endParaRPr>
          </a:p>
          <a:p>
            <a:pPr marR="15875" algn="r">
              <a:lnSpc>
                <a:spcPct val="100000"/>
              </a:lnSpc>
              <a:spcBef>
                <a:spcPts val="8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150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325328" y="899832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3" y="38057"/>
                </a:moveTo>
                <a:lnTo>
                  <a:pt x="343" y="36057"/>
                </a:lnTo>
                <a:lnTo>
                  <a:pt x="5075" y="36057"/>
                </a:lnTo>
                <a:lnTo>
                  <a:pt x="7470" y="35429"/>
                </a:lnTo>
                <a:lnTo>
                  <a:pt x="7470" y="34229"/>
                </a:lnTo>
                <a:lnTo>
                  <a:pt x="7470" y="4228"/>
                </a:lnTo>
                <a:lnTo>
                  <a:pt x="5474" y="5200"/>
                </a:lnTo>
                <a:lnTo>
                  <a:pt x="3023" y="5657"/>
                </a:lnTo>
                <a:lnTo>
                  <a:pt x="0" y="5657"/>
                </a:lnTo>
                <a:lnTo>
                  <a:pt x="0" y="3657"/>
                </a:lnTo>
                <a:lnTo>
                  <a:pt x="4676" y="3657"/>
                </a:lnTo>
                <a:lnTo>
                  <a:pt x="8155" y="2457"/>
                </a:lnTo>
                <a:lnTo>
                  <a:pt x="10549" y="0"/>
                </a:lnTo>
                <a:lnTo>
                  <a:pt x="11349" y="0"/>
                </a:lnTo>
                <a:lnTo>
                  <a:pt x="11633" y="57"/>
                </a:lnTo>
                <a:lnTo>
                  <a:pt x="11862" y="228"/>
                </a:lnTo>
                <a:lnTo>
                  <a:pt x="11919" y="514"/>
                </a:lnTo>
                <a:lnTo>
                  <a:pt x="11919" y="34229"/>
                </a:lnTo>
                <a:lnTo>
                  <a:pt x="11919" y="35429"/>
                </a:lnTo>
                <a:lnTo>
                  <a:pt x="14313" y="36057"/>
                </a:lnTo>
                <a:lnTo>
                  <a:pt x="19047" y="36057"/>
                </a:lnTo>
                <a:lnTo>
                  <a:pt x="19047" y="38057"/>
                </a:lnTo>
                <a:lnTo>
                  <a:pt x="343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51733" y="899832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60" h="39369">
                <a:moveTo>
                  <a:pt x="2109" y="31543"/>
                </a:moveTo>
                <a:lnTo>
                  <a:pt x="9066" y="37486"/>
                </a:lnTo>
                <a:lnTo>
                  <a:pt x="10265" y="37486"/>
                </a:lnTo>
                <a:lnTo>
                  <a:pt x="13002" y="37486"/>
                </a:lnTo>
                <a:lnTo>
                  <a:pt x="14884" y="36400"/>
                </a:lnTo>
                <a:lnTo>
                  <a:pt x="15967" y="34286"/>
                </a:lnTo>
                <a:lnTo>
                  <a:pt x="16993" y="32114"/>
                </a:lnTo>
                <a:lnTo>
                  <a:pt x="17507" y="29543"/>
                </a:lnTo>
                <a:lnTo>
                  <a:pt x="17507" y="26514"/>
                </a:lnTo>
                <a:lnTo>
                  <a:pt x="17507" y="25143"/>
                </a:lnTo>
                <a:lnTo>
                  <a:pt x="17507" y="24057"/>
                </a:lnTo>
                <a:lnTo>
                  <a:pt x="17450" y="23143"/>
                </a:lnTo>
                <a:lnTo>
                  <a:pt x="17392" y="22228"/>
                </a:lnTo>
                <a:lnTo>
                  <a:pt x="17279" y="21371"/>
                </a:lnTo>
                <a:lnTo>
                  <a:pt x="17050" y="20571"/>
                </a:lnTo>
                <a:lnTo>
                  <a:pt x="16709" y="19200"/>
                </a:lnTo>
                <a:lnTo>
                  <a:pt x="16081" y="18057"/>
                </a:lnTo>
                <a:lnTo>
                  <a:pt x="15226" y="17028"/>
                </a:lnTo>
                <a:lnTo>
                  <a:pt x="14313" y="16057"/>
                </a:lnTo>
                <a:lnTo>
                  <a:pt x="13229" y="15543"/>
                </a:lnTo>
                <a:lnTo>
                  <a:pt x="11975" y="15543"/>
                </a:lnTo>
                <a:lnTo>
                  <a:pt x="10664" y="15543"/>
                </a:lnTo>
                <a:lnTo>
                  <a:pt x="9580" y="15714"/>
                </a:lnTo>
                <a:lnTo>
                  <a:pt x="8667" y="16114"/>
                </a:lnTo>
                <a:lnTo>
                  <a:pt x="7755" y="16514"/>
                </a:lnTo>
                <a:lnTo>
                  <a:pt x="4903" y="19143"/>
                </a:lnTo>
                <a:lnTo>
                  <a:pt x="4447" y="19714"/>
                </a:lnTo>
                <a:lnTo>
                  <a:pt x="4162" y="20000"/>
                </a:lnTo>
                <a:lnTo>
                  <a:pt x="3364" y="20057"/>
                </a:lnTo>
                <a:lnTo>
                  <a:pt x="3193" y="20000"/>
                </a:lnTo>
                <a:lnTo>
                  <a:pt x="3021" y="19886"/>
                </a:lnTo>
                <a:lnTo>
                  <a:pt x="2851" y="19657"/>
                </a:lnTo>
                <a:lnTo>
                  <a:pt x="2851" y="457"/>
                </a:lnTo>
                <a:lnTo>
                  <a:pt x="2908" y="228"/>
                </a:lnTo>
                <a:lnTo>
                  <a:pt x="3136" y="57"/>
                </a:lnTo>
                <a:lnTo>
                  <a:pt x="3364" y="0"/>
                </a:lnTo>
                <a:lnTo>
                  <a:pt x="3535" y="0"/>
                </a:lnTo>
                <a:lnTo>
                  <a:pt x="6102" y="1257"/>
                </a:lnTo>
                <a:lnTo>
                  <a:pt x="8839" y="1828"/>
                </a:lnTo>
                <a:lnTo>
                  <a:pt x="11748" y="1828"/>
                </a:lnTo>
                <a:lnTo>
                  <a:pt x="14542" y="1828"/>
                </a:lnTo>
                <a:lnTo>
                  <a:pt x="17279" y="1257"/>
                </a:lnTo>
                <a:lnTo>
                  <a:pt x="19902" y="0"/>
                </a:lnTo>
                <a:lnTo>
                  <a:pt x="20074" y="0"/>
                </a:lnTo>
                <a:lnTo>
                  <a:pt x="20301" y="57"/>
                </a:lnTo>
                <a:lnTo>
                  <a:pt x="20530" y="228"/>
                </a:lnTo>
                <a:lnTo>
                  <a:pt x="20586" y="457"/>
                </a:lnTo>
                <a:lnTo>
                  <a:pt x="20586" y="971"/>
                </a:lnTo>
                <a:lnTo>
                  <a:pt x="20586" y="1142"/>
                </a:lnTo>
                <a:lnTo>
                  <a:pt x="19162" y="2971"/>
                </a:lnTo>
                <a:lnTo>
                  <a:pt x="17564" y="4342"/>
                </a:lnTo>
                <a:lnTo>
                  <a:pt x="15568" y="5314"/>
                </a:lnTo>
                <a:lnTo>
                  <a:pt x="13628" y="6285"/>
                </a:lnTo>
                <a:lnTo>
                  <a:pt x="11576" y="6742"/>
                </a:lnTo>
                <a:lnTo>
                  <a:pt x="9522" y="6742"/>
                </a:lnTo>
                <a:lnTo>
                  <a:pt x="7984" y="6742"/>
                </a:lnTo>
                <a:lnTo>
                  <a:pt x="6443" y="6514"/>
                </a:lnTo>
                <a:lnTo>
                  <a:pt x="4846" y="6114"/>
                </a:lnTo>
                <a:lnTo>
                  <a:pt x="4846" y="16914"/>
                </a:lnTo>
                <a:lnTo>
                  <a:pt x="10492" y="14057"/>
                </a:lnTo>
                <a:lnTo>
                  <a:pt x="12033" y="14057"/>
                </a:lnTo>
                <a:lnTo>
                  <a:pt x="14086" y="14057"/>
                </a:lnTo>
                <a:lnTo>
                  <a:pt x="15967" y="14628"/>
                </a:lnTo>
                <a:lnTo>
                  <a:pt x="17621" y="15886"/>
                </a:lnTo>
                <a:lnTo>
                  <a:pt x="19274" y="17086"/>
                </a:lnTo>
                <a:lnTo>
                  <a:pt x="20586" y="18628"/>
                </a:lnTo>
                <a:lnTo>
                  <a:pt x="21442" y="20571"/>
                </a:lnTo>
                <a:lnTo>
                  <a:pt x="22355" y="22514"/>
                </a:lnTo>
                <a:lnTo>
                  <a:pt x="22811" y="24514"/>
                </a:lnTo>
                <a:lnTo>
                  <a:pt x="22811" y="26571"/>
                </a:lnTo>
                <a:lnTo>
                  <a:pt x="22811" y="28857"/>
                </a:lnTo>
                <a:lnTo>
                  <a:pt x="22241" y="30971"/>
                </a:lnTo>
                <a:lnTo>
                  <a:pt x="21099" y="32914"/>
                </a:lnTo>
                <a:lnTo>
                  <a:pt x="20017" y="34857"/>
                </a:lnTo>
                <a:lnTo>
                  <a:pt x="18477" y="36400"/>
                </a:lnTo>
                <a:lnTo>
                  <a:pt x="16537" y="37600"/>
                </a:lnTo>
                <a:lnTo>
                  <a:pt x="14598" y="38743"/>
                </a:lnTo>
                <a:lnTo>
                  <a:pt x="12489" y="39315"/>
                </a:lnTo>
                <a:lnTo>
                  <a:pt x="10207" y="39315"/>
                </a:lnTo>
                <a:lnTo>
                  <a:pt x="8383" y="39315"/>
                </a:lnTo>
                <a:lnTo>
                  <a:pt x="6615" y="38857"/>
                </a:lnTo>
                <a:lnTo>
                  <a:pt x="5075" y="37829"/>
                </a:lnTo>
                <a:lnTo>
                  <a:pt x="3477" y="36914"/>
                </a:lnTo>
                <a:lnTo>
                  <a:pt x="2281" y="35600"/>
                </a:lnTo>
                <a:lnTo>
                  <a:pt x="1368" y="33943"/>
                </a:lnTo>
                <a:lnTo>
                  <a:pt x="456" y="32286"/>
                </a:lnTo>
                <a:lnTo>
                  <a:pt x="0" y="30571"/>
                </a:lnTo>
                <a:lnTo>
                  <a:pt x="0" y="28743"/>
                </a:lnTo>
                <a:lnTo>
                  <a:pt x="0" y="27886"/>
                </a:lnTo>
                <a:lnTo>
                  <a:pt x="284" y="27143"/>
                </a:lnTo>
                <a:lnTo>
                  <a:pt x="855" y="26629"/>
                </a:lnTo>
                <a:lnTo>
                  <a:pt x="1425" y="26114"/>
                </a:lnTo>
                <a:lnTo>
                  <a:pt x="2109" y="25829"/>
                </a:lnTo>
                <a:lnTo>
                  <a:pt x="2966" y="25829"/>
                </a:lnTo>
                <a:lnTo>
                  <a:pt x="3821" y="25829"/>
                </a:lnTo>
                <a:lnTo>
                  <a:pt x="4505" y="26114"/>
                </a:lnTo>
                <a:lnTo>
                  <a:pt x="5075" y="26629"/>
                </a:lnTo>
                <a:lnTo>
                  <a:pt x="5646" y="27200"/>
                </a:lnTo>
                <a:lnTo>
                  <a:pt x="5930" y="27886"/>
                </a:lnTo>
                <a:lnTo>
                  <a:pt x="5930" y="28743"/>
                </a:lnTo>
                <a:lnTo>
                  <a:pt x="5930" y="29543"/>
                </a:lnTo>
                <a:lnTo>
                  <a:pt x="5646" y="30229"/>
                </a:lnTo>
                <a:lnTo>
                  <a:pt x="5075" y="30800"/>
                </a:lnTo>
                <a:lnTo>
                  <a:pt x="4505" y="31372"/>
                </a:lnTo>
                <a:lnTo>
                  <a:pt x="3763" y="31657"/>
                </a:lnTo>
                <a:lnTo>
                  <a:pt x="2966" y="31657"/>
                </a:lnTo>
                <a:lnTo>
                  <a:pt x="2794" y="31657"/>
                </a:lnTo>
                <a:lnTo>
                  <a:pt x="2509" y="31600"/>
                </a:lnTo>
                <a:lnTo>
                  <a:pt x="2338" y="31600"/>
                </a:lnTo>
                <a:lnTo>
                  <a:pt x="2109" y="315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79735" y="899832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5"/>
                </a:moveTo>
                <a:lnTo>
                  <a:pt x="7356" y="39315"/>
                </a:lnTo>
                <a:lnTo>
                  <a:pt x="4220" y="37372"/>
                </a:lnTo>
                <a:lnTo>
                  <a:pt x="2509" y="33543"/>
                </a:lnTo>
                <a:lnTo>
                  <a:pt x="855" y="29714"/>
                </a:lnTo>
                <a:lnTo>
                  <a:pt x="0" y="25143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8"/>
                </a:lnTo>
                <a:lnTo>
                  <a:pt x="912" y="10514"/>
                </a:lnTo>
                <a:lnTo>
                  <a:pt x="1482" y="7542"/>
                </a:lnTo>
                <a:lnTo>
                  <a:pt x="2679" y="5085"/>
                </a:lnTo>
                <a:lnTo>
                  <a:pt x="4504" y="3028"/>
                </a:lnTo>
                <a:lnTo>
                  <a:pt x="6273" y="1028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1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1"/>
                </a:lnTo>
                <a:lnTo>
                  <a:pt x="23096" y="29029"/>
                </a:lnTo>
                <a:lnTo>
                  <a:pt x="22469" y="31886"/>
                </a:lnTo>
                <a:lnTo>
                  <a:pt x="21328" y="34286"/>
                </a:lnTo>
                <a:lnTo>
                  <a:pt x="19560" y="36286"/>
                </a:lnTo>
                <a:lnTo>
                  <a:pt x="17793" y="38343"/>
                </a:lnTo>
                <a:lnTo>
                  <a:pt x="15283" y="39315"/>
                </a:lnTo>
                <a:lnTo>
                  <a:pt x="12032" y="3931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84696" y="901317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3"/>
                </a:moveTo>
                <a:lnTo>
                  <a:pt x="9182" y="36343"/>
                </a:lnTo>
                <a:lnTo>
                  <a:pt x="10778" y="35257"/>
                </a:lnTo>
                <a:lnTo>
                  <a:pt x="11805" y="33086"/>
                </a:lnTo>
                <a:lnTo>
                  <a:pt x="12832" y="30914"/>
                </a:lnTo>
                <a:lnTo>
                  <a:pt x="13458" y="28514"/>
                </a:lnTo>
                <a:lnTo>
                  <a:pt x="13744" y="25829"/>
                </a:lnTo>
                <a:lnTo>
                  <a:pt x="13972" y="23200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1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3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3"/>
                </a:lnTo>
                <a:lnTo>
                  <a:pt x="57" y="21543"/>
                </a:lnTo>
                <a:lnTo>
                  <a:pt x="171" y="23429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7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3"/>
                </a:lnTo>
                <a:lnTo>
                  <a:pt x="7071" y="363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19833" y="918968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19833" y="918968"/>
            <a:ext cx="1583690" cy="1253490"/>
          </a:xfrm>
          <a:custGeom>
            <a:avLst/>
            <a:gdLst/>
            <a:ahLst/>
            <a:cxnLst/>
            <a:rect l="l" t="t" r="r" b="b"/>
            <a:pathLst>
              <a:path w="1583689" h="1253489">
                <a:moveTo>
                  <a:pt x="0" y="1252863"/>
                </a:moveTo>
                <a:lnTo>
                  <a:pt x="1583557" y="1252863"/>
                </a:lnTo>
                <a:lnTo>
                  <a:pt x="15835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19833" y="980408"/>
            <a:ext cx="1583690" cy="1130300"/>
          </a:xfrm>
          <a:custGeom>
            <a:avLst/>
            <a:gdLst/>
            <a:ahLst/>
            <a:cxnLst/>
            <a:rect l="l" t="t" r="r" b="b"/>
            <a:pathLst>
              <a:path w="1583689" h="1130300">
                <a:moveTo>
                  <a:pt x="0" y="0"/>
                </a:moveTo>
                <a:lnTo>
                  <a:pt x="53318" y="34729"/>
                </a:lnTo>
                <a:lnTo>
                  <a:pt x="109301" y="69458"/>
                </a:lnTo>
                <a:lnTo>
                  <a:pt x="162620" y="104184"/>
                </a:lnTo>
                <a:lnTo>
                  <a:pt x="218604" y="136241"/>
                </a:lnTo>
                <a:lnTo>
                  <a:pt x="271922" y="168295"/>
                </a:lnTo>
                <a:lnTo>
                  <a:pt x="327906" y="197682"/>
                </a:lnTo>
                <a:lnTo>
                  <a:pt x="381224" y="227064"/>
                </a:lnTo>
                <a:lnTo>
                  <a:pt x="437211" y="253779"/>
                </a:lnTo>
                <a:lnTo>
                  <a:pt x="490526" y="275151"/>
                </a:lnTo>
                <a:lnTo>
                  <a:pt x="519855" y="288508"/>
                </a:lnTo>
                <a:lnTo>
                  <a:pt x="546513" y="299191"/>
                </a:lnTo>
                <a:lnTo>
                  <a:pt x="599832" y="320563"/>
                </a:lnTo>
                <a:lnTo>
                  <a:pt x="655815" y="341934"/>
                </a:lnTo>
                <a:lnTo>
                  <a:pt x="709134" y="368646"/>
                </a:lnTo>
                <a:lnTo>
                  <a:pt x="765117" y="398032"/>
                </a:lnTo>
                <a:lnTo>
                  <a:pt x="818436" y="432761"/>
                </a:lnTo>
                <a:lnTo>
                  <a:pt x="874423" y="472830"/>
                </a:lnTo>
                <a:lnTo>
                  <a:pt x="927738" y="515570"/>
                </a:lnTo>
                <a:lnTo>
                  <a:pt x="983725" y="563656"/>
                </a:lnTo>
                <a:lnTo>
                  <a:pt x="1037044" y="614411"/>
                </a:lnTo>
                <a:lnTo>
                  <a:pt x="1093027" y="662494"/>
                </a:lnTo>
                <a:lnTo>
                  <a:pt x="1146346" y="715920"/>
                </a:lnTo>
                <a:lnTo>
                  <a:pt x="1202329" y="766678"/>
                </a:lnTo>
                <a:lnTo>
                  <a:pt x="1255648" y="817432"/>
                </a:lnTo>
                <a:lnTo>
                  <a:pt x="1311631" y="870858"/>
                </a:lnTo>
                <a:lnTo>
                  <a:pt x="1364950" y="921615"/>
                </a:lnTo>
                <a:lnTo>
                  <a:pt x="1420936" y="972371"/>
                </a:lnTo>
                <a:lnTo>
                  <a:pt x="1474255" y="1025798"/>
                </a:lnTo>
                <a:lnTo>
                  <a:pt x="1530238" y="1076554"/>
                </a:lnTo>
                <a:lnTo>
                  <a:pt x="1583557" y="1129981"/>
                </a:lnTo>
              </a:path>
            </a:pathLst>
          </a:custGeom>
          <a:ln w="5357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19833" y="918968"/>
            <a:ext cx="0" cy="1253490"/>
          </a:xfrm>
          <a:custGeom>
            <a:avLst/>
            <a:gdLst/>
            <a:ahLst/>
            <a:cxnLst/>
            <a:rect l="l" t="t" r="r" b="b"/>
            <a:pathLst>
              <a:path h="1253489">
                <a:moveTo>
                  <a:pt x="0" y="125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21292" y="977969"/>
            <a:ext cx="396875" cy="260350"/>
          </a:xfrm>
          <a:custGeom>
            <a:avLst/>
            <a:gdLst/>
            <a:ahLst/>
            <a:cxnLst/>
            <a:rect l="l" t="t" r="r" b="b"/>
            <a:pathLst>
              <a:path w="396875" h="260350">
                <a:moveTo>
                  <a:pt x="0" y="0"/>
                </a:moveTo>
                <a:lnTo>
                  <a:pt x="396762" y="260036"/>
                </a:lnTo>
              </a:path>
            </a:pathLst>
          </a:custGeom>
          <a:ln w="714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18055" y="1235327"/>
            <a:ext cx="394335" cy="137160"/>
          </a:xfrm>
          <a:custGeom>
            <a:avLst/>
            <a:gdLst/>
            <a:ahLst/>
            <a:cxnLst/>
            <a:rect l="l" t="t" r="r" b="b"/>
            <a:pathLst>
              <a:path w="394335" h="137159">
                <a:moveTo>
                  <a:pt x="0" y="0"/>
                </a:moveTo>
                <a:lnTo>
                  <a:pt x="394078" y="136720"/>
                </a:lnTo>
              </a:path>
            </a:pathLst>
          </a:custGeom>
          <a:ln w="714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09451" y="1369369"/>
            <a:ext cx="791210" cy="732155"/>
          </a:xfrm>
          <a:custGeom>
            <a:avLst/>
            <a:gdLst/>
            <a:ahLst/>
            <a:cxnLst/>
            <a:rect l="l" t="t" r="r" b="b"/>
            <a:pathLst>
              <a:path w="791210" h="732155">
                <a:moveTo>
                  <a:pt x="0" y="0"/>
                </a:moveTo>
                <a:lnTo>
                  <a:pt x="790839" y="731860"/>
                </a:lnTo>
              </a:path>
            </a:pathLst>
          </a:custGeom>
          <a:ln w="714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2539799" y="918968"/>
            <a:ext cx="82550" cy="313055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95"/>
              </a:spcBef>
            </a:pPr>
            <a:r>
              <a:rPr sz="550" spc="-15" dirty="0">
                <a:solidFill>
                  <a:srgbClr val="231F20"/>
                </a:solidFill>
                <a:latin typeface="Cambria"/>
                <a:cs typeface="Cambria"/>
              </a:rPr>
              <a:t>40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419833" y="918968"/>
            <a:ext cx="132715" cy="313055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295"/>
              </a:spcBef>
            </a:pPr>
            <a:r>
              <a:rPr sz="550" spc="10" dirty="0">
                <a:solidFill>
                  <a:srgbClr val="231F20"/>
                </a:solidFill>
                <a:latin typeface="Cambria"/>
                <a:cs typeface="Cambria"/>
              </a:rPr>
              <a:t>-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10447" y="960847"/>
            <a:ext cx="8318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400" spc="-125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639455" y="977099"/>
            <a:ext cx="31940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25" spc="-15" baseline="10101" dirty="0">
                <a:solidFill>
                  <a:srgbClr val="231F20"/>
                </a:solidFill>
                <a:latin typeface="Cambria"/>
                <a:cs typeface="Cambria"/>
              </a:rPr>
              <a:t>/</a:t>
            </a:r>
            <a:r>
              <a:rPr sz="500" spc="-10" dirty="0">
                <a:solidFill>
                  <a:srgbClr val="231F20"/>
                </a:solidFill>
                <a:latin typeface="Cambria"/>
                <a:cs typeface="Cambria"/>
              </a:rPr>
              <a:t>decade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949964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19276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67263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07253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39243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63236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87229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08558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24555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24555" y="1136115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0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44518" y="1136115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014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2934357" y="918968"/>
            <a:ext cx="69850" cy="313055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ts val="455"/>
              </a:lnSpc>
              <a:spcBef>
                <a:spcPts val="5"/>
              </a:spcBef>
            </a:pPr>
            <a:r>
              <a:rPr sz="550" spc="-5" dirty="0">
                <a:solidFill>
                  <a:srgbClr val="231F20"/>
                </a:solidFill>
                <a:latin typeface="Cambria"/>
                <a:cs typeface="Cambria"/>
              </a:rPr>
              <a:t>-2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990397" y="1156885"/>
            <a:ext cx="11303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spc="-15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r>
              <a:rPr sz="550" spc="-8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40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049619" y="1194247"/>
            <a:ext cx="30607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25" spc="-15" baseline="10101" dirty="0">
                <a:solidFill>
                  <a:srgbClr val="231F20"/>
                </a:solidFill>
                <a:latin typeface="Cambria"/>
                <a:cs typeface="Cambria"/>
              </a:rPr>
              <a:t>/</a:t>
            </a:r>
            <a:r>
              <a:rPr sz="500" spc="-10" dirty="0">
                <a:solidFill>
                  <a:srgbClr val="231F20"/>
                </a:solidFill>
                <a:latin typeface="Cambria"/>
                <a:cs typeface="Cambria"/>
              </a:rPr>
              <a:t>decade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771393" y="2159383"/>
            <a:ext cx="9842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231F20"/>
                </a:solidFill>
                <a:latin typeface="Cambria"/>
                <a:cs typeface="Cambria"/>
              </a:rPr>
              <a:t>0.1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786172" y="219128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4"/>
                </a:moveTo>
                <a:lnTo>
                  <a:pt x="7353" y="39314"/>
                </a:lnTo>
                <a:lnTo>
                  <a:pt x="4217" y="37371"/>
                </a:lnTo>
                <a:lnTo>
                  <a:pt x="2507" y="33542"/>
                </a:lnTo>
                <a:lnTo>
                  <a:pt x="853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0" y="10515"/>
                </a:lnTo>
                <a:lnTo>
                  <a:pt x="1482" y="7543"/>
                </a:lnTo>
                <a:lnTo>
                  <a:pt x="2678" y="5086"/>
                </a:lnTo>
                <a:lnTo>
                  <a:pt x="4503" y="3028"/>
                </a:lnTo>
                <a:lnTo>
                  <a:pt x="6271" y="1029"/>
                </a:lnTo>
                <a:lnTo>
                  <a:pt x="8782" y="0"/>
                </a:lnTo>
                <a:lnTo>
                  <a:pt x="12032" y="0"/>
                </a:lnTo>
                <a:lnTo>
                  <a:pt x="14543" y="0"/>
                </a:lnTo>
                <a:lnTo>
                  <a:pt x="24007" y="17372"/>
                </a:lnTo>
                <a:lnTo>
                  <a:pt x="24007" y="19828"/>
                </a:lnTo>
                <a:lnTo>
                  <a:pt x="24007" y="23086"/>
                </a:lnTo>
                <a:lnTo>
                  <a:pt x="23721" y="26172"/>
                </a:lnTo>
                <a:lnTo>
                  <a:pt x="23093" y="29028"/>
                </a:lnTo>
                <a:lnTo>
                  <a:pt x="22468" y="31885"/>
                </a:lnTo>
                <a:lnTo>
                  <a:pt x="21328" y="34286"/>
                </a:lnTo>
                <a:lnTo>
                  <a:pt x="19561" y="36285"/>
                </a:lnTo>
                <a:lnTo>
                  <a:pt x="17793" y="38343"/>
                </a:lnTo>
                <a:lnTo>
                  <a:pt x="15282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91133" y="2192770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1803" y="33086"/>
                </a:lnTo>
                <a:lnTo>
                  <a:pt x="12832" y="30914"/>
                </a:lnTo>
                <a:lnTo>
                  <a:pt x="13457" y="28514"/>
                </a:lnTo>
                <a:lnTo>
                  <a:pt x="13743" y="25829"/>
                </a:lnTo>
                <a:lnTo>
                  <a:pt x="13971" y="23200"/>
                </a:lnTo>
                <a:lnTo>
                  <a:pt x="14085" y="20400"/>
                </a:lnTo>
                <a:lnTo>
                  <a:pt x="14085" y="17428"/>
                </a:lnTo>
                <a:lnTo>
                  <a:pt x="14085" y="14571"/>
                </a:lnTo>
                <a:lnTo>
                  <a:pt x="9182" y="0"/>
                </a:lnTo>
                <a:lnTo>
                  <a:pt x="7071" y="0"/>
                </a:lnTo>
                <a:lnTo>
                  <a:pt x="4903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3" y="4914"/>
                </a:lnTo>
                <a:lnTo>
                  <a:pt x="567" y="7085"/>
                </a:lnTo>
                <a:lnTo>
                  <a:pt x="342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0" y="27257"/>
                </a:lnTo>
                <a:lnTo>
                  <a:pt x="967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5" y="34286"/>
                </a:lnTo>
                <a:lnTo>
                  <a:pt x="4107" y="35657"/>
                </a:lnTo>
                <a:lnTo>
                  <a:pt x="5417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17308" y="222305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141"/>
                </a:moveTo>
                <a:lnTo>
                  <a:pt x="0" y="2285"/>
                </a:lnTo>
                <a:lnTo>
                  <a:pt x="285" y="1541"/>
                </a:lnTo>
                <a:lnTo>
                  <a:pt x="914" y="913"/>
                </a:lnTo>
                <a:lnTo>
                  <a:pt x="1539" y="284"/>
                </a:lnTo>
                <a:lnTo>
                  <a:pt x="2282" y="0"/>
                </a:lnTo>
                <a:lnTo>
                  <a:pt x="3139" y="0"/>
                </a:lnTo>
                <a:lnTo>
                  <a:pt x="3650" y="0"/>
                </a:lnTo>
                <a:lnTo>
                  <a:pt x="5817" y="1598"/>
                </a:lnTo>
                <a:lnTo>
                  <a:pt x="6103" y="2113"/>
                </a:lnTo>
                <a:lnTo>
                  <a:pt x="6275" y="2628"/>
                </a:lnTo>
                <a:lnTo>
                  <a:pt x="6275" y="3141"/>
                </a:lnTo>
                <a:lnTo>
                  <a:pt x="6275" y="3942"/>
                </a:lnTo>
                <a:lnTo>
                  <a:pt x="5932" y="4684"/>
                </a:lnTo>
                <a:lnTo>
                  <a:pt x="5360" y="5313"/>
                </a:lnTo>
                <a:lnTo>
                  <a:pt x="4732" y="5941"/>
                </a:lnTo>
                <a:lnTo>
                  <a:pt x="3992" y="6285"/>
                </a:lnTo>
                <a:lnTo>
                  <a:pt x="3139" y="6285"/>
                </a:lnTo>
                <a:lnTo>
                  <a:pt x="2282" y="6285"/>
                </a:lnTo>
                <a:lnTo>
                  <a:pt x="1539" y="5941"/>
                </a:lnTo>
                <a:lnTo>
                  <a:pt x="914" y="5313"/>
                </a:lnTo>
                <a:lnTo>
                  <a:pt x="285" y="4684"/>
                </a:lnTo>
                <a:lnTo>
                  <a:pt x="0" y="3942"/>
                </a:lnTo>
                <a:lnTo>
                  <a:pt x="0" y="314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33194" y="2191284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2" y="38057"/>
                </a:moveTo>
                <a:lnTo>
                  <a:pt x="342" y="36056"/>
                </a:lnTo>
                <a:lnTo>
                  <a:pt x="5075" y="36056"/>
                </a:lnTo>
                <a:lnTo>
                  <a:pt x="7471" y="35429"/>
                </a:lnTo>
                <a:lnTo>
                  <a:pt x="7471" y="34229"/>
                </a:lnTo>
                <a:lnTo>
                  <a:pt x="7471" y="4228"/>
                </a:lnTo>
                <a:lnTo>
                  <a:pt x="5475" y="5201"/>
                </a:lnTo>
                <a:lnTo>
                  <a:pt x="3025" y="5657"/>
                </a:lnTo>
                <a:lnTo>
                  <a:pt x="0" y="5657"/>
                </a:lnTo>
                <a:lnTo>
                  <a:pt x="0" y="3658"/>
                </a:lnTo>
                <a:lnTo>
                  <a:pt x="4675" y="3658"/>
                </a:lnTo>
                <a:lnTo>
                  <a:pt x="8157" y="2458"/>
                </a:lnTo>
                <a:lnTo>
                  <a:pt x="10550" y="0"/>
                </a:lnTo>
                <a:lnTo>
                  <a:pt x="11350" y="0"/>
                </a:lnTo>
                <a:lnTo>
                  <a:pt x="11632" y="57"/>
                </a:lnTo>
                <a:lnTo>
                  <a:pt x="11864" y="228"/>
                </a:lnTo>
                <a:lnTo>
                  <a:pt x="11921" y="515"/>
                </a:lnTo>
                <a:lnTo>
                  <a:pt x="11921" y="34229"/>
                </a:lnTo>
                <a:lnTo>
                  <a:pt x="11921" y="35429"/>
                </a:lnTo>
                <a:lnTo>
                  <a:pt x="14314" y="36056"/>
                </a:lnTo>
                <a:lnTo>
                  <a:pt x="19046" y="36056"/>
                </a:lnTo>
                <a:lnTo>
                  <a:pt x="19046" y="38057"/>
                </a:lnTo>
                <a:lnTo>
                  <a:pt x="342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2315819" y="2120744"/>
            <a:ext cx="20701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0"/>
              </a:lnSpc>
              <a:spcBef>
                <a:spcPts val="100"/>
              </a:spcBef>
            </a:pPr>
            <a:r>
              <a:rPr sz="450" spc="-20" dirty="0">
                <a:solidFill>
                  <a:srgbClr val="231F20"/>
                </a:solidFill>
                <a:latin typeface="Cambria"/>
                <a:cs typeface="Cambria"/>
              </a:rPr>
              <a:t>-50</a:t>
            </a:r>
            <a:endParaRPr sz="450">
              <a:latin typeface="Cambria"/>
              <a:cs typeface="Cambria"/>
            </a:endParaRPr>
          </a:p>
          <a:p>
            <a:pPr marL="92710">
              <a:lnSpc>
                <a:spcPts val="420"/>
              </a:lnSpc>
            </a:pPr>
            <a:r>
              <a:rPr sz="450" spc="-15" dirty="0">
                <a:solidFill>
                  <a:srgbClr val="231F20"/>
                </a:solidFill>
                <a:latin typeface="Cambria"/>
                <a:cs typeface="Cambria"/>
              </a:rPr>
              <a:t>0.01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411164" y="219128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4"/>
                </a:moveTo>
                <a:lnTo>
                  <a:pt x="7356" y="39314"/>
                </a:lnTo>
                <a:lnTo>
                  <a:pt x="4220" y="37371"/>
                </a:lnTo>
                <a:lnTo>
                  <a:pt x="2509" y="33542"/>
                </a:lnTo>
                <a:lnTo>
                  <a:pt x="855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2" y="10515"/>
                </a:lnTo>
                <a:lnTo>
                  <a:pt x="1482" y="7543"/>
                </a:lnTo>
                <a:lnTo>
                  <a:pt x="2679" y="5086"/>
                </a:lnTo>
                <a:lnTo>
                  <a:pt x="4504" y="3028"/>
                </a:lnTo>
                <a:lnTo>
                  <a:pt x="6273" y="1029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2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2"/>
                </a:lnTo>
                <a:lnTo>
                  <a:pt x="23096" y="29028"/>
                </a:lnTo>
                <a:lnTo>
                  <a:pt x="22469" y="31885"/>
                </a:lnTo>
                <a:lnTo>
                  <a:pt x="21328" y="34286"/>
                </a:lnTo>
                <a:lnTo>
                  <a:pt x="19560" y="36285"/>
                </a:lnTo>
                <a:lnTo>
                  <a:pt x="17793" y="38343"/>
                </a:lnTo>
                <a:lnTo>
                  <a:pt x="15283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16125" y="2192770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41946" y="222305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141"/>
                </a:moveTo>
                <a:lnTo>
                  <a:pt x="0" y="2285"/>
                </a:lnTo>
                <a:lnTo>
                  <a:pt x="284" y="1541"/>
                </a:lnTo>
                <a:lnTo>
                  <a:pt x="912" y="913"/>
                </a:lnTo>
                <a:lnTo>
                  <a:pt x="1538" y="284"/>
                </a:lnTo>
                <a:lnTo>
                  <a:pt x="2281" y="0"/>
                </a:lnTo>
                <a:lnTo>
                  <a:pt x="3136" y="0"/>
                </a:lnTo>
                <a:lnTo>
                  <a:pt x="3649" y="0"/>
                </a:lnTo>
                <a:lnTo>
                  <a:pt x="5816" y="1598"/>
                </a:lnTo>
                <a:lnTo>
                  <a:pt x="6100" y="2113"/>
                </a:lnTo>
                <a:lnTo>
                  <a:pt x="6272" y="2628"/>
                </a:lnTo>
                <a:lnTo>
                  <a:pt x="6272" y="3141"/>
                </a:lnTo>
                <a:lnTo>
                  <a:pt x="6272" y="3942"/>
                </a:lnTo>
                <a:lnTo>
                  <a:pt x="5930" y="4684"/>
                </a:lnTo>
                <a:lnTo>
                  <a:pt x="5360" y="5313"/>
                </a:lnTo>
                <a:lnTo>
                  <a:pt x="4732" y="5941"/>
                </a:lnTo>
                <a:lnTo>
                  <a:pt x="3991" y="6285"/>
                </a:lnTo>
                <a:lnTo>
                  <a:pt x="3136" y="6285"/>
                </a:lnTo>
                <a:lnTo>
                  <a:pt x="2281" y="6285"/>
                </a:lnTo>
                <a:lnTo>
                  <a:pt x="1538" y="5941"/>
                </a:lnTo>
                <a:lnTo>
                  <a:pt x="912" y="5313"/>
                </a:lnTo>
                <a:lnTo>
                  <a:pt x="284" y="4684"/>
                </a:lnTo>
                <a:lnTo>
                  <a:pt x="0" y="3942"/>
                </a:lnTo>
                <a:lnTo>
                  <a:pt x="0" y="314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55450" y="219128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2032" y="39314"/>
                </a:moveTo>
                <a:lnTo>
                  <a:pt x="7356" y="39314"/>
                </a:lnTo>
                <a:lnTo>
                  <a:pt x="4220" y="37371"/>
                </a:lnTo>
                <a:lnTo>
                  <a:pt x="2509" y="33542"/>
                </a:lnTo>
                <a:lnTo>
                  <a:pt x="855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2" y="10515"/>
                </a:lnTo>
                <a:lnTo>
                  <a:pt x="1482" y="7543"/>
                </a:lnTo>
                <a:lnTo>
                  <a:pt x="2679" y="5086"/>
                </a:lnTo>
                <a:lnTo>
                  <a:pt x="4504" y="3028"/>
                </a:lnTo>
                <a:lnTo>
                  <a:pt x="6273" y="1029"/>
                </a:lnTo>
                <a:lnTo>
                  <a:pt x="8781" y="0"/>
                </a:lnTo>
                <a:lnTo>
                  <a:pt x="12032" y="0"/>
                </a:lnTo>
                <a:lnTo>
                  <a:pt x="14542" y="0"/>
                </a:lnTo>
                <a:lnTo>
                  <a:pt x="24008" y="17372"/>
                </a:lnTo>
                <a:lnTo>
                  <a:pt x="24008" y="19828"/>
                </a:lnTo>
                <a:lnTo>
                  <a:pt x="24008" y="23086"/>
                </a:lnTo>
                <a:lnTo>
                  <a:pt x="23723" y="26172"/>
                </a:lnTo>
                <a:lnTo>
                  <a:pt x="23096" y="29028"/>
                </a:lnTo>
                <a:lnTo>
                  <a:pt x="22469" y="31885"/>
                </a:lnTo>
                <a:lnTo>
                  <a:pt x="21328" y="34286"/>
                </a:lnTo>
                <a:lnTo>
                  <a:pt x="19560" y="36285"/>
                </a:lnTo>
                <a:lnTo>
                  <a:pt x="17793" y="38343"/>
                </a:lnTo>
                <a:lnTo>
                  <a:pt x="15283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460411" y="2192770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5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4086" y="20400"/>
                </a:lnTo>
                <a:lnTo>
                  <a:pt x="14086" y="17428"/>
                </a:lnTo>
                <a:lnTo>
                  <a:pt x="14086" y="14571"/>
                </a:lnTo>
                <a:lnTo>
                  <a:pt x="9182" y="0"/>
                </a:lnTo>
                <a:lnTo>
                  <a:pt x="7071" y="0"/>
                </a:lnTo>
                <a:lnTo>
                  <a:pt x="4905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5" y="4914"/>
                </a:lnTo>
                <a:lnTo>
                  <a:pt x="570" y="7085"/>
                </a:lnTo>
                <a:lnTo>
                  <a:pt x="343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3" y="27257"/>
                </a:lnTo>
                <a:lnTo>
                  <a:pt x="969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7" y="34286"/>
                </a:lnTo>
                <a:lnTo>
                  <a:pt x="4107" y="35657"/>
                </a:lnTo>
                <a:lnTo>
                  <a:pt x="5418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86403" y="2191284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3" y="38057"/>
                </a:moveTo>
                <a:lnTo>
                  <a:pt x="343" y="36056"/>
                </a:lnTo>
                <a:lnTo>
                  <a:pt x="5075" y="36056"/>
                </a:lnTo>
                <a:lnTo>
                  <a:pt x="7470" y="35429"/>
                </a:lnTo>
                <a:lnTo>
                  <a:pt x="7470" y="34229"/>
                </a:lnTo>
                <a:lnTo>
                  <a:pt x="7470" y="4228"/>
                </a:lnTo>
                <a:lnTo>
                  <a:pt x="5474" y="5201"/>
                </a:lnTo>
                <a:lnTo>
                  <a:pt x="3022" y="5657"/>
                </a:lnTo>
                <a:lnTo>
                  <a:pt x="0" y="5657"/>
                </a:lnTo>
                <a:lnTo>
                  <a:pt x="0" y="3658"/>
                </a:lnTo>
                <a:lnTo>
                  <a:pt x="4676" y="3658"/>
                </a:lnTo>
                <a:lnTo>
                  <a:pt x="8155" y="2458"/>
                </a:lnTo>
                <a:lnTo>
                  <a:pt x="10549" y="0"/>
                </a:lnTo>
                <a:lnTo>
                  <a:pt x="11349" y="0"/>
                </a:lnTo>
                <a:lnTo>
                  <a:pt x="11633" y="57"/>
                </a:lnTo>
                <a:lnTo>
                  <a:pt x="11862" y="228"/>
                </a:lnTo>
                <a:lnTo>
                  <a:pt x="11919" y="515"/>
                </a:lnTo>
                <a:lnTo>
                  <a:pt x="11919" y="34229"/>
                </a:lnTo>
                <a:lnTo>
                  <a:pt x="11919" y="35429"/>
                </a:lnTo>
                <a:lnTo>
                  <a:pt x="14313" y="36056"/>
                </a:lnTo>
                <a:lnTo>
                  <a:pt x="19047" y="36056"/>
                </a:lnTo>
                <a:lnTo>
                  <a:pt x="19047" y="38057"/>
                </a:lnTo>
                <a:lnTo>
                  <a:pt x="343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3211048" y="2159383"/>
            <a:ext cx="5397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228559" y="2191284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2" y="38057"/>
                </a:moveTo>
                <a:lnTo>
                  <a:pt x="342" y="36056"/>
                </a:lnTo>
                <a:lnTo>
                  <a:pt x="5075" y="36056"/>
                </a:lnTo>
                <a:lnTo>
                  <a:pt x="7471" y="35429"/>
                </a:lnTo>
                <a:lnTo>
                  <a:pt x="7471" y="34229"/>
                </a:lnTo>
                <a:lnTo>
                  <a:pt x="7471" y="4228"/>
                </a:lnTo>
                <a:lnTo>
                  <a:pt x="5475" y="5201"/>
                </a:lnTo>
                <a:lnTo>
                  <a:pt x="3025" y="5657"/>
                </a:lnTo>
                <a:lnTo>
                  <a:pt x="0" y="5657"/>
                </a:lnTo>
                <a:lnTo>
                  <a:pt x="0" y="3658"/>
                </a:lnTo>
                <a:lnTo>
                  <a:pt x="4675" y="3658"/>
                </a:lnTo>
                <a:lnTo>
                  <a:pt x="8157" y="2458"/>
                </a:lnTo>
                <a:lnTo>
                  <a:pt x="10550" y="0"/>
                </a:lnTo>
                <a:lnTo>
                  <a:pt x="11350" y="0"/>
                </a:lnTo>
                <a:lnTo>
                  <a:pt x="11632" y="57"/>
                </a:lnTo>
                <a:lnTo>
                  <a:pt x="11864" y="228"/>
                </a:lnTo>
                <a:lnTo>
                  <a:pt x="11921" y="515"/>
                </a:lnTo>
                <a:lnTo>
                  <a:pt x="11921" y="34229"/>
                </a:lnTo>
                <a:lnTo>
                  <a:pt x="11921" y="35429"/>
                </a:lnTo>
                <a:lnTo>
                  <a:pt x="14314" y="36056"/>
                </a:lnTo>
                <a:lnTo>
                  <a:pt x="19046" y="36056"/>
                </a:lnTo>
                <a:lnTo>
                  <a:pt x="19046" y="38057"/>
                </a:lnTo>
                <a:lnTo>
                  <a:pt x="342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3583680" y="2156704"/>
            <a:ext cx="82550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10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601423" y="2188427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2" y="38057"/>
                </a:moveTo>
                <a:lnTo>
                  <a:pt x="342" y="36056"/>
                </a:lnTo>
                <a:lnTo>
                  <a:pt x="5075" y="36056"/>
                </a:lnTo>
                <a:lnTo>
                  <a:pt x="7471" y="35429"/>
                </a:lnTo>
                <a:lnTo>
                  <a:pt x="7471" y="34229"/>
                </a:lnTo>
                <a:lnTo>
                  <a:pt x="7471" y="4228"/>
                </a:lnTo>
                <a:lnTo>
                  <a:pt x="5475" y="5201"/>
                </a:lnTo>
                <a:lnTo>
                  <a:pt x="3025" y="5657"/>
                </a:lnTo>
                <a:lnTo>
                  <a:pt x="0" y="5657"/>
                </a:lnTo>
                <a:lnTo>
                  <a:pt x="0" y="3658"/>
                </a:lnTo>
                <a:lnTo>
                  <a:pt x="4675" y="3658"/>
                </a:lnTo>
                <a:lnTo>
                  <a:pt x="8157" y="2458"/>
                </a:lnTo>
                <a:lnTo>
                  <a:pt x="10550" y="0"/>
                </a:lnTo>
                <a:lnTo>
                  <a:pt x="11350" y="0"/>
                </a:lnTo>
                <a:lnTo>
                  <a:pt x="11632" y="57"/>
                </a:lnTo>
                <a:lnTo>
                  <a:pt x="11864" y="228"/>
                </a:lnTo>
                <a:lnTo>
                  <a:pt x="11921" y="515"/>
                </a:lnTo>
                <a:lnTo>
                  <a:pt x="11921" y="34229"/>
                </a:lnTo>
                <a:lnTo>
                  <a:pt x="11921" y="35429"/>
                </a:lnTo>
                <a:lnTo>
                  <a:pt x="14314" y="36056"/>
                </a:lnTo>
                <a:lnTo>
                  <a:pt x="19046" y="36056"/>
                </a:lnTo>
                <a:lnTo>
                  <a:pt x="19046" y="38057"/>
                </a:lnTo>
                <a:lnTo>
                  <a:pt x="342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27259" y="2188427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2032" y="39314"/>
                </a:moveTo>
                <a:lnTo>
                  <a:pt x="7353" y="39314"/>
                </a:lnTo>
                <a:lnTo>
                  <a:pt x="4217" y="37371"/>
                </a:lnTo>
                <a:lnTo>
                  <a:pt x="2507" y="33542"/>
                </a:lnTo>
                <a:lnTo>
                  <a:pt x="853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0" y="10515"/>
                </a:lnTo>
                <a:lnTo>
                  <a:pt x="1482" y="7543"/>
                </a:lnTo>
                <a:lnTo>
                  <a:pt x="2678" y="5086"/>
                </a:lnTo>
                <a:lnTo>
                  <a:pt x="4503" y="3028"/>
                </a:lnTo>
                <a:lnTo>
                  <a:pt x="6271" y="1029"/>
                </a:lnTo>
                <a:lnTo>
                  <a:pt x="8782" y="0"/>
                </a:lnTo>
                <a:lnTo>
                  <a:pt x="12032" y="0"/>
                </a:lnTo>
                <a:lnTo>
                  <a:pt x="14543" y="0"/>
                </a:lnTo>
                <a:lnTo>
                  <a:pt x="24007" y="17372"/>
                </a:lnTo>
                <a:lnTo>
                  <a:pt x="24007" y="19828"/>
                </a:lnTo>
                <a:lnTo>
                  <a:pt x="24007" y="23086"/>
                </a:lnTo>
                <a:lnTo>
                  <a:pt x="23721" y="26172"/>
                </a:lnTo>
                <a:lnTo>
                  <a:pt x="23093" y="29028"/>
                </a:lnTo>
                <a:lnTo>
                  <a:pt x="22468" y="31885"/>
                </a:lnTo>
                <a:lnTo>
                  <a:pt x="21328" y="34286"/>
                </a:lnTo>
                <a:lnTo>
                  <a:pt x="19561" y="36285"/>
                </a:lnTo>
                <a:lnTo>
                  <a:pt x="17793" y="38343"/>
                </a:lnTo>
                <a:lnTo>
                  <a:pt x="15282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32220" y="2189913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4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1803" y="33086"/>
                </a:lnTo>
                <a:lnTo>
                  <a:pt x="12832" y="30914"/>
                </a:lnTo>
                <a:lnTo>
                  <a:pt x="13457" y="28514"/>
                </a:lnTo>
                <a:lnTo>
                  <a:pt x="13743" y="25829"/>
                </a:lnTo>
                <a:lnTo>
                  <a:pt x="13971" y="23200"/>
                </a:lnTo>
                <a:lnTo>
                  <a:pt x="14085" y="20400"/>
                </a:lnTo>
                <a:lnTo>
                  <a:pt x="14085" y="17428"/>
                </a:lnTo>
                <a:lnTo>
                  <a:pt x="14085" y="14571"/>
                </a:lnTo>
                <a:lnTo>
                  <a:pt x="9182" y="0"/>
                </a:lnTo>
                <a:lnTo>
                  <a:pt x="7071" y="0"/>
                </a:lnTo>
                <a:lnTo>
                  <a:pt x="4903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3" y="4914"/>
                </a:lnTo>
                <a:lnTo>
                  <a:pt x="567" y="7085"/>
                </a:lnTo>
                <a:lnTo>
                  <a:pt x="342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0" y="27257"/>
                </a:lnTo>
                <a:lnTo>
                  <a:pt x="967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5" y="34286"/>
                </a:lnTo>
                <a:lnTo>
                  <a:pt x="4107" y="35657"/>
                </a:lnTo>
                <a:lnTo>
                  <a:pt x="5417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3942908" y="2159383"/>
            <a:ext cx="11112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31F20"/>
                </a:solidFill>
                <a:latin typeface="Cambria"/>
                <a:cs typeface="Cambria"/>
              </a:rPr>
              <a:t>100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960715" y="2191284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42" y="38057"/>
                </a:moveTo>
                <a:lnTo>
                  <a:pt x="342" y="36056"/>
                </a:lnTo>
                <a:lnTo>
                  <a:pt x="5075" y="36056"/>
                </a:lnTo>
                <a:lnTo>
                  <a:pt x="7471" y="35429"/>
                </a:lnTo>
                <a:lnTo>
                  <a:pt x="7471" y="34229"/>
                </a:lnTo>
                <a:lnTo>
                  <a:pt x="7471" y="4228"/>
                </a:lnTo>
                <a:lnTo>
                  <a:pt x="5475" y="5201"/>
                </a:lnTo>
                <a:lnTo>
                  <a:pt x="3025" y="5657"/>
                </a:lnTo>
                <a:lnTo>
                  <a:pt x="0" y="5657"/>
                </a:lnTo>
                <a:lnTo>
                  <a:pt x="0" y="3658"/>
                </a:lnTo>
                <a:lnTo>
                  <a:pt x="4675" y="3658"/>
                </a:lnTo>
                <a:lnTo>
                  <a:pt x="8157" y="2458"/>
                </a:lnTo>
                <a:lnTo>
                  <a:pt x="10550" y="0"/>
                </a:lnTo>
                <a:lnTo>
                  <a:pt x="11350" y="0"/>
                </a:lnTo>
                <a:lnTo>
                  <a:pt x="11632" y="57"/>
                </a:lnTo>
                <a:lnTo>
                  <a:pt x="11864" y="228"/>
                </a:lnTo>
                <a:lnTo>
                  <a:pt x="11921" y="515"/>
                </a:lnTo>
                <a:lnTo>
                  <a:pt x="11921" y="34229"/>
                </a:lnTo>
                <a:lnTo>
                  <a:pt x="11921" y="35429"/>
                </a:lnTo>
                <a:lnTo>
                  <a:pt x="14314" y="36056"/>
                </a:lnTo>
                <a:lnTo>
                  <a:pt x="19046" y="36056"/>
                </a:lnTo>
                <a:lnTo>
                  <a:pt x="19046" y="38057"/>
                </a:lnTo>
                <a:lnTo>
                  <a:pt x="342" y="380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986194" y="219128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2032" y="39314"/>
                </a:moveTo>
                <a:lnTo>
                  <a:pt x="7353" y="39314"/>
                </a:lnTo>
                <a:lnTo>
                  <a:pt x="4217" y="37371"/>
                </a:lnTo>
                <a:lnTo>
                  <a:pt x="2507" y="33542"/>
                </a:lnTo>
                <a:lnTo>
                  <a:pt x="853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0" y="10515"/>
                </a:lnTo>
                <a:lnTo>
                  <a:pt x="1482" y="7543"/>
                </a:lnTo>
                <a:lnTo>
                  <a:pt x="2678" y="5086"/>
                </a:lnTo>
                <a:lnTo>
                  <a:pt x="4503" y="3028"/>
                </a:lnTo>
                <a:lnTo>
                  <a:pt x="6271" y="1029"/>
                </a:lnTo>
                <a:lnTo>
                  <a:pt x="8782" y="0"/>
                </a:lnTo>
                <a:lnTo>
                  <a:pt x="12032" y="0"/>
                </a:lnTo>
                <a:lnTo>
                  <a:pt x="14543" y="0"/>
                </a:lnTo>
                <a:lnTo>
                  <a:pt x="24007" y="17372"/>
                </a:lnTo>
                <a:lnTo>
                  <a:pt x="24007" y="19828"/>
                </a:lnTo>
                <a:lnTo>
                  <a:pt x="24007" y="23086"/>
                </a:lnTo>
                <a:lnTo>
                  <a:pt x="23721" y="26172"/>
                </a:lnTo>
                <a:lnTo>
                  <a:pt x="23093" y="29028"/>
                </a:lnTo>
                <a:lnTo>
                  <a:pt x="22468" y="31885"/>
                </a:lnTo>
                <a:lnTo>
                  <a:pt x="21328" y="34286"/>
                </a:lnTo>
                <a:lnTo>
                  <a:pt x="19561" y="36285"/>
                </a:lnTo>
                <a:lnTo>
                  <a:pt x="17793" y="38343"/>
                </a:lnTo>
                <a:lnTo>
                  <a:pt x="15282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91155" y="2192770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4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1803" y="33086"/>
                </a:lnTo>
                <a:lnTo>
                  <a:pt x="12832" y="30914"/>
                </a:lnTo>
                <a:lnTo>
                  <a:pt x="13457" y="28514"/>
                </a:lnTo>
                <a:lnTo>
                  <a:pt x="13743" y="25829"/>
                </a:lnTo>
                <a:lnTo>
                  <a:pt x="13971" y="23200"/>
                </a:lnTo>
                <a:lnTo>
                  <a:pt x="14085" y="20400"/>
                </a:lnTo>
                <a:lnTo>
                  <a:pt x="14085" y="17428"/>
                </a:lnTo>
                <a:lnTo>
                  <a:pt x="14085" y="14571"/>
                </a:lnTo>
                <a:lnTo>
                  <a:pt x="9182" y="0"/>
                </a:lnTo>
                <a:lnTo>
                  <a:pt x="7071" y="0"/>
                </a:lnTo>
                <a:lnTo>
                  <a:pt x="4903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3" y="4914"/>
                </a:lnTo>
                <a:lnTo>
                  <a:pt x="567" y="7085"/>
                </a:lnTo>
                <a:lnTo>
                  <a:pt x="342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0" y="27257"/>
                </a:lnTo>
                <a:lnTo>
                  <a:pt x="967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5" y="34286"/>
                </a:lnTo>
                <a:lnTo>
                  <a:pt x="4107" y="35657"/>
                </a:lnTo>
                <a:lnTo>
                  <a:pt x="5417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14766" y="2191284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2032" y="39314"/>
                </a:moveTo>
                <a:lnTo>
                  <a:pt x="7353" y="39314"/>
                </a:lnTo>
                <a:lnTo>
                  <a:pt x="4217" y="37371"/>
                </a:lnTo>
                <a:lnTo>
                  <a:pt x="2507" y="33542"/>
                </a:lnTo>
                <a:lnTo>
                  <a:pt x="853" y="29714"/>
                </a:lnTo>
                <a:lnTo>
                  <a:pt x="0" y="25142"/>
                </a:lnTo>
                <a:lnTo>
                  <a:pt x="0" y="19828"/>
                </a:lnTo>
                <a:lnTo>
                  <a:pt x="0" y="16514"/>
                </a:lnTo>
                <a:lnTo>
                  <a:pt x="285" y="13429"/>
                </a:lnTo>
                <a:lnTo>
                  <a:pt x="910" y="10515"/>
                </a:lnTo>
                <a:lnTo>
                  <a:pt x="1482" y="7543"/>
                </a:lnTo>
                <a:lnTo>
                  <a:pt x="2678" y="5086"/>
                </a:lnTo>
                <a:lnTo>
                  <a:pt x="4503" y="3028"/>
                </a:lnTo>
                <a:lnTo>
                  <a:pt x="6271" y="1029"/>
                </a:lnTo>
                <a:lnTo>
                  <a:pt x="8782" y="0"/>
                </a:lnTo>
                <a:lnTo>
                  <a:pt x="12032" y="0"/>
                </a:lnTo>
                <a:lnTo>
                  <a:pt x="14543" y="0"/>
                </a:lnTo>
                <a:lnTo>
                  <a:pt x="24007" y="17372"/>
                </a:lnTo>
                <a:lnTo>
                  <a:pt x="24007" y="19828"/>
                </a:lnTo>
                <a:lnTo>
                  <a:pt x="24007" y="23086"/>
                </a:lnTo>
                <a:lnTo>
                  <a:pt x="23721" y="26172"/>
                </a:lnTo>
                <a:lnTo>
                  <a:pt x="23093" y="29028"/>
                </a:lnTo>
                <a:lnTo>
                  <a:pt x="22468" y="31885"/>
                </a:lnTo>
                <a:lnTo>
                  <a:pt x="21328" y="34286"/>
                </a:lnTo>
                <a:lnTo>
                  <a:pt x="19561" y="36285"/>
                </a:lnTo>
                <a:lnTo>
                  <a:pt x="17793" y="38343"/>
                </a:lnTo>
                <a:lnTo>
                  <a:pt x="15282" y="39314"/>
                </a:lnTo>
                <a:lnTo>
                  <a:pt x="12032" y="3931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19727" y="2192770"/>
            <a:ext cx="14604" cy="36830"/>
          </a:xfrm>
          <a:custGeom>
            <a:avLst/>
            <a:gdLst/>
            <a:ahLst/>
            <a:cxnLst/>
            <a:rect l="l" t="t" r="r" b="b"/>
            <a:pathLst>
              <a:path w="14604" h="36830">
                <a:moveTo>
                  <a:pt x="7071" y="36342"/>
                </a:moveTo>
                <a:lnTo>
                  <a:pt x="9182" y="36342"/>
                </a:lnTo>
                <a:lnTo>
                  <a:pt x="10778" y="35257"/>
                </a:lnTo>
                <a:lnTo>
                  <a:pt x="11803" y="33086"/>
                </a:lnTo>
                <a:lnTo>
                  <a:pt x="12832" y="30914"/>
                </a:lnTo>
                <a:lnTo>
                  <a:pt x="13457" y="28514"/>
                </a:lnTo>
                <a:lnTo>
                  <a:pt x="13743" y="25829"/>
                </a:lnTo>
                <a:lnTo>
                  <a:pt x="13971" y="23200"/>
                </a:lnTo>
                <a:lnTo>
                  <a:pt x="14085" y="20400"/>
                </a:lnTo>
                <a:lnTo>
                  <a:pt x="14085" y="17428"/>
                </a:lnTo>
                <a:lnTo>
                  <a:pt x="14085" y="14571"/>
                </a:lnTo>
                <a:lnTo>
                  <a:pt x="9182" y="0"/>
                </a:lnTo>
                <a:lnTo>
                  <a:pt x="7071" y="0"/>
                </a:lnTo>
                <a:lnTo>
                  <a:pt x="4903" y="0"/>
                </a:lnTo>
                <a:lnTo>
                  <a:pt x="3307" y="972"/>
                </a:lnTo>
                <a:lnTo>
                  <a:pt x="2282" y="2971"/>
                </a:lnTo>
                <a:lnTo>
                  <a:pt x="1253" y="4914"/>
                </a:lnTo>
                <a:lnTo>
                  <a:pt x="567" y="7085"/>
                </a:lnTo>
                <a:lnTo>
                  <a:pt x="342" y="9542"/>
                </a:lnTo>
                <a:lnTo>
                  <a:pt x="114" y="11943"/>
                </a:lnTo>
                <a:lnTo>
                  <a:pt x="0" y="14571"/>
                </a:lnTo>
                <a:lnTo>
                  <a:pt x="0" y="17428"/>
                </a:lnTo>
                <a:lnTo>
                  <a:pt x="0" y="19542"/>
                </a:lnTo>
                <a:lnTo>
                  <a:pt x="57" y="21543"/>
                </a:lnTo>
                <a:lnTo>
                  <a:pt x="171" y="23428"/>
                </a:lnTo>
                <a:lnTo>
                  <a:pt x="228" y="25314"/>
                </a:lnTo>
                <a:lnTo>
                  <a:pt x="510" y="27257"/>
                </a:lnTo>
                <a:lnTo>
                  <a:pt x="967" y="29256"/>
                </a:lnTo>
                <a:lnTo>
                  <a:pt x="1425" y="31257"/>
                </a:lnTo>
                <a:lnTo>
                  <a:pt x="2110" y="32914"/>
                </a:lnTo>
                <a:lnTo>
                  <a:pt x="3135" y="34286"/>
                </a:lnTo>
                <a:lnTo>
                  <a:pt x="4107" y="35657"/>
                </a:lnTo>
                <a:lnTo>
                  <a:pt x="5417" y="36342"/>
                </a:lnTo>
                <a:lnTo>
                  <a:pt x="7071" y="3634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54355" y="2370505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66852" y="2300805"/>
            <a:ext cx="12649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50" dirty="0">
                <a:latin typeface="Book Antiqua"/>
                <a:cs typeface="Book Antiqua"/>
              </a:rPr>
              <a:t>0.1: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spc="-18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≈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624723" y="2280883"/>
            <a:ext cx="265430" cy="201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1000</a:t>
            </a:r>
            <a:endParaRPr sz="650">
              <a:latin typeface="Book Antiqua"/>
              <a:cs typeface="Book Antiqua"/>
            </a:endParaRPr>
          </a:p>
          <a:p>
            <a:pPr marL="76835">
              <a:lnSpc>
                <a:spcPts val="680"/>
              </a:lnSpc>
            </a:pPr>
            <a:r>
              <a:rPr sz="975" i="1" spc="67" baseline="-17094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254355" y="2575839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37525" y="260520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10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1538262" y="2559826"/>
            <a:ext cx="18161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67" baseline="-17094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41452" y="2506139"/>
            <a:ext cx="25673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0" dirty="0">
                <a:latin typeface="Book Antiqua"/>
                <a:cs typeface="Book Antiqua"/>
              </a:rPr>
              <a:t>0.1:</a:t>
            </a:r>
            <a:r>
              <a:rPr sz="950" spc="11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</a:t>
            </a:r>
            <a:r>
              <a:rPr sz="975" spc="202" baseline="-21367" dirty="0">
                <a:latin typeface="Book Antiqua"/>
                <a:cs typeface="Book Antiqua"/>
              </a:rPr>
              <a:t> </a:t>
            </a:r>
            <a:r>
              <a:rPr sz="975" spc="67" baseline="38461" dirty="0">
                <a:latin typeface="Book Antiqua"/>
                <a:cs typeface="Book Antiqua"/>
              </a:rPr>
              <a:t>1000</a:t>
            </a:r>
            <a:r>
              <a:rPr sz="975" spc="262" baseline="38461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10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</a:t>
            </a:r>
            <a:r>
              <a:rPr sz="975" spc="30" baseline="-21367" dirty="0">
                <a:latin typeface="Book Antiqua"/>
                <a:cs typeface="Book Antiqua"/>
              </a:rPr>
              <a:t> </a:t>
            </a:r>
            <a:r>
              <a:rPr sz="950" spc="50" dirty="0">
                <a:latin typeface="Book Antiqua"/>
                <a:cs typeface="Book Antiqua"/>
              </a:rPr>
              <a:t>10</a:t>
            </a:r>
            <a:r>
              <a:rPr sz="975" spc="75" baseline="34188" dirty="0">
                <a:latin typeface="Book Antiqua"/>
                <a:cs typeface="Book Antiqua"/>
              </a:rPr>
              <a:t>5</a:t>
            </a:r>
            <a:r>
              <a:rPr sz="975" spc="157" baseline="34188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100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254355" y="2765628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4355" y="2955417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366852" y="2651910"/>
            <a:ext cx="3575050" cy="40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95"/>
              </a:spcBef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45" dirty="0">
                <a:latin typeface="Book Antiqua"/>
                <a:cs typeface="Book Antiqua"/>
              </a:rPr>
              <a:t>0.1</a:t>
            </a:r>
            <a:r>
              <a:rPr sz="950" spc="-20" dirty="0">
                <a:latin typeface="Book Antiqua"/>
                <a:cs typeface="Book Antiqua"/>
              </a:rPr>
              <a:t>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35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i="1" spc="-35" dirty="0">
                <a:latin typeface="Arial"/>
                <a:cs typeface="Arial"/>
              </a:rPr>
              <a:t>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35" dirty="0">
                <a:latin typeface="Arial"/>
                <a:cs typeface="Arial"/>
              </a:rPr>
              <a:t> </a:t>
            </a:r>
            <a:r>
              <a:rPr sz="950" spc="60" dirty="0">
                <a:latin typeface="Book Antiqua"/>
                <a:cs typeface="Book Antiqua"/>
              </a:rPr>
              <a:t>1:</a:t>
            </a:r>
            <a:r>
              <a:rPr sz="950" spc="12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effect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zero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15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spc="20" dirty="0">
                <a:latin typeface="Lucida Sans Unicode"/>
                <a:cs typeface="Lucida Sans Unicode"/>
              </a:rPr>
              <a:t>−</a:t>
            </a:r>
            <a:r>
              <a:rPr sz="950" spc="20" dirty="0">
                <a:latin typeface="Book Antiqua"/>
                <a:cs typeface="Book Antiqua"/>
              </a:rPr>
              <a:t>0.1,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increase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35" dirty="0">
                <a:latin typeface="Book Antiqua"/>
                <a:cs typeface="Book Antiqua"/>
              </a:rPr>
              <a:t>by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dB</a:t>
            </a:r>
            <a:r>
              <a:rPr sz="950" spc="-15" dirty="0">
                <a:latin typeface="Lucida Sans Unicode"/>
                <a:cs typeface="Lucida Sans Unicode"/>
              </a:rPr>
              <a:t>/</a:t>
            </a:r>
            <a:r>
              <a:rPr sz="950" spc="-15" dirty="0">
                <a:latin typeface="Book Antiqua"/>
                <a:cs typeface="Book Antiqua"/>
              </a:rPr>
              <a:t>decade  </a:t>
            </a: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&gt; </a:t>
            </a:r>
            <a:r>
              <a:rPr sz="950" spc="60" dirty="0">
                <a:latin typeface="Book Antiqua"/>
                <a:cs typeface="Book Antiqua"/>
              </a:rPr>
              <a:t>1: </a:t>
            </a:r>
            <a:r>
              <a:rPr sz="950" dirty="0">
                <a:latin typeface="Book Antiqua"/>
                <a:cs typeface="Book Antiqua"/>
              </a:rPr>
              <a:t>effect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double </a:t>
            </a:r>
            <a:r>
              <a:rPr sz="950" spc="-10" dirty="0">
                <a:latin typeface="Book Antiqua"/>
                <a:cs typeface="Book Antiqua"/>
              </a:rPr>
              <a:t>pole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spc="5" dirty="0">
                <a:latin typeface="Book Antiqua"/>
                <a:cs typeface="Book Antiqua"/>
              </a:rPr>
              <a:t>1, </a:t>
            </a:r>
            <a:r>
              <a:rPr sz="950" spc="-5" dirty="0">
                <a:latin typeface="Book Antiqua"/>
                <a:cs typeface="Book Antiqua"/>
              </a:rPr>
              <a:t>decrease </a:t>
            </a:r>
            <a:r>
              <a:rPr sz="950" spc="-35" dirty="0">
                <a:latin typeface="Book Antiqua"/>
                <a:cs typeface="Book Antiqua"/>
              </a:rPr>
              <a:t>by </a:t>
            </a:r>
            <a:r>
              <a:rPr sz="950" spc="55" dirty="0">
                <a:latin typeface="Book Antiqua"/>
                <a:cs typeface="Book Antiqua"/>
              </a:rPr>
              <a:t>40</a:t>
            </a:r>
            <a:r>
              <a:rPr sz="950" spc="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dB</a:t>
            </a:r>
            <a:r>
              <a:rPr sz="950" spc="-15" dirty="0">
                <a:latin typeface="Lucida Sans Unicode"/>
                <a:cs typeface="Lucida Sans Unicode"/>
              </a:rPr>
              <a:t>/</a:t>
            </a:r>
            <a:r>
              <a:rPr sz="950" spc="-15" dirty="0">
                <a:latin typeface="Book Antiqua"/>
                <a:cs typeface="Book Antiqua"/>
              </a:rPr>
              <a:t>decade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2458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phase</a:t>
            </a:r>
            <a:r>
              <a:rPr sz="1350" spc="4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718" y="797481"/>
            <a:ext cx="2755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i="1" spc="75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2565" y="797481"/>
            <a:ext cx="4159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Arial"/>
                <a:cs typeface="Arial"/>
              </a:rPr>
              <a:t>ω</a:t>
            </a:r>
            <a:r>
              <a:rPr sz="950" spc="35" dirty="0">
                <a:latin typeface="Tahoma"/>
                <a:cs typeface="Tahoma"/>
              </a:rPr>
              <a:t>)</a:t>
            </a:r>
            <a:r>
              <a:rPr sz="950" spc="-114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14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019" y="520176"/>
            <a:ext cx="1244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85" dirty="0">
                <a:latin typeface="Arial"/>
                <a:cs typeface="Arial"/>
              </a:rPr>
              <a:t>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0019" y="769668"/>
            <a:ext cx="1244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85" dirty="0">
                <a:latin typeface="Arial"/>
                <a:cs typeface="Arial"/>
              </a:rPr>
              <a:t>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905" y="896543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4">
                <a:moveTo>
                  <a:pt x="0" y="0"/>
                </a:moveTo>
                <a:lnTo>
                  <a:pt x="283235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4253" y="890766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329" y="711972"/>
            <a:ext cx="9512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49554" algn="l"/>
              </a:tabLst>
            </a:pPr>
            <a:r>
              <a:rPr sz="950" i="1" spc="20" dirty="0">
                <a:latin typeface="Cambria"/>
                <a:cs typeface="Cambria"/>
              </a:rPr>
              <a:t>K	</a:t>
            </a:r>
            <a:r>
              <a:rPr sz="1425" i="1" spc="60" baseline="2923" dirty="0">
                <a:latin typeface="Arial"/>
                <a:cs typeface="Arial"/>
              </a:rPr>
              <a:t>Π</a:t>
            </a:r>
            <a:r>
              <a:rPr sz="975" i="1" spc="60" baseline="-17094" dirty="0">
                <a:latin typeface="Cambria"/>
                <a:cs typeface="Cambria"/>
              </a:rPr>
              <a:t>i</a:t>
            </a:r>
            <a:r>
              <a:rPr sz="1425" spc="60" baseline="2923" dirty="0">
                <a:latin typeface="Tahoma"/>
                <a:cs typeface="Tahoma"/>
              </a:rPr>
              <a:t>(</a:t>
            </a:r>
            <a:r>
              <a:rPr sz="1425" spc="60" baseline="2923" dirty="0">
                <a:latin typeface="Book Antiqua"/>
                <a:cs typeface="Book Antiqua"/>
              </a:rPr>
              <a:t>1</a:t>
            </a:r>
            <a:r>
              <a:rPr sz="1425" spc="-127" baseline="2923" dirty="0">
                <a:latin typeface="Book Antiqua"/>
                <a:cs typeface="Book Antiqua"/>
              </a:rPr>
              <a:t> </a:t>
            </a:r>
            <a:r>
              <a:rPr sz="1425" spc="7" baseline="2923" dirty="0">
                <a:latin typeface="Tahoma"/>
                <a:cs typeface="Tahoma"/>
              </a:rPr>
              <a:t>+</a:t>
            </a:r>
            <a:r>
              <a:rPr sz="1425" spc="-209" baseline="2923" dirty="0">
                <a:latin typeface="Tahoma"/>
                <a:cs typeface="Tahoma"/>
              </a:rPr>
              <a:t> </a:t>
            </a:r>
            <a:r>
              <a:rPr sz="1425" i="1" spc="112" baseline="2923" dirty="0">
                <a:latin typeface="Cambria"/>
                <a:cs typeface="Cambria"/>
              </a:rPr>
              <a:t>j</a:t>
            </a:r>
            <a:r>
              <a:rPr sz="1425" i="1" spc="112" baseline="2923" dirty="0">
                <a:latin typeface="Arial"/>
                <a:cs typeface="Arial"/>
              </a:rPr>
              <a:t>ωτ</a:t>
            </a:r>
            <a:r>
              <a:rPr sz="975" i="1" spc="112" baseline="-17094" dirty="0">
                <a:latin typeface="Cambria"/>
                <a:cs typeface="Cambria"/>
              </a:rPr>
              <a:t>i</a:t>
            </a:r>
            <a:r>
              <a:rPr sz="1425" spc="112" baseline="2923" dirty="0">
                <a:latin typeface="Tahoma"/>
                <a:cs typeface="Tahoma"/>
              </a:rPr>
              <a:t>)</a:t>
            </a:r>
            <a:endParaRPr sz="1425" baseline="2923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0494" y="896543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47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5838" y="951256"/>
            <a:ext cx="5302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4030" algn="l"/>
              </a:tabLst>
            </a:pPr>
            <a:r>
              <a:rPr sz="650" i="1" spc="5" dirty="0">
                <a:latin typeface="Cambria"/>
                <a:cs typeface="Cambria"/>
              </a:rPr>
              <a:t>j	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4205" y="887359"/>
            <a:ext cx="9956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70" dirty="0">
                <a:latin typeface="Tahoma"/>
                <a:cs typeface="Tahoma"/>
              </a:rPr>
              <a:t> </a:t>
            </a: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spc="3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i="1" spc="15" dirty="0">
                <a:latin typeface="Cambria"/>
                <a:cs typeface="Cambria"/>
              </a:rPr>
              <a:t>T 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2819" y="717741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0494" y="507908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748" y="604074"/>
            <a:ext cx="33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450" spc="-145" dirty="0">
                <a:latin typeface="Lucida Sans Unicode"/>
                <a:cs typeface="Lucida Sans Unicode"/>
              </a:rPr>
              <a:t>’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4748" y="667663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5457" y="613703"/>
            <a:ext cx="24257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i="1" spc="45" dirty="0">
                <a:latin typeface="Cambria"/>
                <a:cs typeface="Cambria"/>
              </a:rPr>
              <a:t>j</a:t>
            </a:r>
            <a:r>
              <a:rPr sz="650" i="1" spc="45" dirty="0">
                <a:latin typeface="Arial"/>
                <a:cs typeface="Arial"/>
              </a:rPr>
              <a:t>ζ</a:t>
            </a:r>
            <a:r>
              <a:rPr sz="650" i="1" spc="-35" dirty="0">
                <a:latin typeface="Arial"/>
                <a:cs typeface="Arial"/>
              </a:rPr>
              <a:t> </a:t>
            </a: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8157" y="752906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1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44177" y="765836"/>
            <a:ext cx="1987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-22" baseline="21367" dirty="0">
                <a:latin typeface="Arial"/>
                <a:cs typeface="Arial"/>
              </a:rPr>
              <a:t>ω</a:t>
            </a:r>
            <a:r>
              <a:rPr sz="675" spc="-22" baseline="61728" dirty="0">
                <a:latin typeface="Lucida Sans Unicode"/>
                <a:cs typeface="Lucida Sans Unicode"/>
              </a:rPr>
              <a:t>’</a:t>
            </a:r>
            <a:r>
              <a:rPr sz="450" i="1" spc="-15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0629" y="653844"/>
            <a:ext cx="7937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2150" algn="l"/>
              </a:tabLst>
            </a:pPr>
            <a:r>
              <a:rPr sz="950" i="1" spc="30" dirty="0">
                <a:latin typeface="Arial"/>
                <a:cs typeface="Arial"/>
              </a:rPr>
              <a:t>Π  </a:t>
            </a:r>
            <a:r>
              <a:rPr sz="950" i="1" spc="12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8872" y="633921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19614" y="752906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4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06914" y="741465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8250" y="742631"/>
            <a:ext cx="457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Lucida Sans Unicode"/>
                <a:cs typeface="Lucida Sans Unicode"/>
              </a:rPr>
              <a:t>’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00208" y="589641"/>
            <a:ext cx="81280" cy="3041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  <a:p>
            <a:pPr marL="17145">
              <a:lnSpc>
                <a:spcPts val="520"/>
              </a:lnSpc>
              <a:spcBef>
                <a:spcPts val="30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  <a:p>
            <a:pPr marL="17145">
              <a:lnSpc>
                <a:spcPts val="520"/>
              </a:lnSpc>
            </a:pPr>
            <a:r>
              <a:rPr sz="450" i="1" spc="20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13329" y="896543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10">
                <a:moveTo>
                  <a:pt x="0" y="0"/>
                </a:moveTo>
                <a:lnTo>
                  <a:pt x="104507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55430" y="795169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4992" y="898577"/>
            <a:ext cx="28956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r>
              <a:rPr sz="65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650" i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ζ</a:t>
            </a:r>
            <a:r>
              <a:rPr sz="675" i="1" u="sng" spc="67" baseline="-1851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650" i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4489" y="1061388"/>
            <a:ext cx="755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1701" y="941105"/>
            <a:ext cx="83946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1835" algn="l"/>
              </a:tabLst>
            </a:pPr>
            <a:r>
              <a:rPr sz="950" i="1" spc="20" dirty="0">
                <a:latin typeface="Arial"/>
                <a:cs typeface="Arial"/>
              </a:rPr>
              <a:t>Π</a:t>
            </a:r>
            <a:r>
              <a:rPr sz="975" i="1" spc="30" baseline="-17094" dirty="0">
                <a:latin typeface="Cambria"/>
                <a:cs typeface="Cambria"/>
              </a:rPr>
              <a:t>j    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5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spc="35" dirty="0">
                <a:latin typeface="Tahoma"/>
                <a:cs typeface="Tahoma"/>
              </a:rPr>
              <a:t> </a:t>
            </a:r>
            <a:r>
              <a:rPr sz="975" i="1" spc="75" baseline="-25641" dirty="0">
                <a:latin typeface="Arial"/>
                <a:cs typeface="Arial"/>
              </a:rPr>
              <a:t>ω	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26193" y="921195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7529" y="922361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u="sng" spc="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18027" y="1027647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9362" y="1019084"/>
            <a:ext cx="75565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2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  <a:p>
            <a:pPr marL="12700">
              <a:lnSpc>
                <a:spcPts val="520"/>
              </a:lnSpc>
            </a:pPr>
            <a:r>
              <a:rPr sz="450" i="1" spc="1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60978" y="795169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52037" y="520176"/>
            <a:ext cx="2584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spc="-82" baseline="5847" dirty="0">
                <a:latin typeface="Arial"/>
                <a:cs typeface="Arial"/>
              </a:rPr>
              <a:t>Σ</a:t>
            </a:r>
            <a:r>
              <a:rPr sz="1425" spc="-322" baseline="5847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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60889" y="769655"/>
            <a:ext cx="1244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85" dirty="0">
                <a:latin typeface="Arial"/>
                <a:cs typeface="Arial"/>
              </a:rPr>
              <a:t>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4355" y="131478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4152" y="1175586"/>
            <a:ext cx="2760980" cy="4559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sz="950" spc="-5" dirty="0">
                <a:latin typeface="Book Antiqua"/>
                <a:cs typeface="Book Antiqua"/>
              </a:rPr>
              <a:t>Because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following properties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exponentials</a:t>
            </a:r>
            <a:endParaRPr sz="950">
              <a:latin typeface="Book Antiqua"/>
              <a:cs typeface="Book Antiqua"/>
            </a:endParaRPr>
          </a:p>
          <a:p>
            <a:pPr marL="303530">
              <a:lnSpc>
                <a:spcPct val="100000"/>
              </a:lnSpc>
              <a:spcBef>
                <a:spcPts val="555"/>
              </a:spcBef>
            </a:pP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Arial"/>
                <a:cs typeface="Arial"/>
              </a:rPr>
              <a:t>ρ</a:t>
            </a:r>
            <a:r>
              <a:rPr sz="950" i="1" spc="15" dirty="0">
                <a:latin typeface="Cambria"/>
                <a:cs typeface="Cambria"/>
              </a:rPr>
              <a:t>e</a:t>
            </a:r>
            <a:r>
              <a:rPr sz="975" i="1" spc="22" baseline="34188" dirty="0">
                <a:latin typeface="Cambria"/>
                <a:cs typeface="Cambria"/>
              </a:rPr>
              <a:t>j</a:t>
            </a:r>
            <a:r>
              <a:rPr sz="975" i="1" spc="22" baseline="34188" dirty="0">
                <a:latin typeface="Arial"/>
                <a:cs typeface="Arial"/>
              </a:rPr>
              <a:t>θ </a:t>
            </a:r>
            <a:r>
              <a:rPr sz="950" spc="1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229" dirty="0">
                <a:latin typeface="Tahoma"/>
                <a:cs typeface="Tahoma"/>
              </a:rPr>
              <a:t> </a:t>
            </a:r>
            <a:r>
              <a:rPr sz="950" i="1" spc="20" dirty="0">
                <a:latin typeface="Arial"/>
                <a:cs typeface="Arial"/>
              </a:rPr>
              <a:t>θ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9950" y="1619539"/>
            <a:ext cx="36099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60" dirty="0">
                <a:latin typeface="Arial"/>
                <a:cs typeface="Arial"/>
              </a:rPr>
              <a:t>α</a:t>
            </a:r>
            <a:r>
              <a:rPr sz="950" i="1" spc="150" dirty="0">
                <a:latin typeface="Arial"/>
                <a:cs typeface="Arial"/>
              </a:rPr>
              <a:t>β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5" dirty="0">
                <a:latin typeface="Arial"/>
                <a:cs typeface="Arial"/>
              </a:rPr>
              <a:t>ρ</a:t>
            </a:r>
            <a:r>
              <a:rPr sz="975" i="1" spc="172" baseline="-17094" dirty="0">
                <a:latin typeface="Arial"/>
                <a:cs typeface="Arial"/>
              </a:rPr>
              <a:t>α</a:t>
            </a:r>
            <a:r>
              <a:rPr sz="950" i="1" spc="-30" dirty="0">
                <a:latin typeface="Cambria"/>
                <a:cs typeface="Cambria"/>
              </a:rPr>
              <a:t>e</a:t>
            </a:r>
            <a:r>
              <a:rPr sz="975" i="1" baseline="34188" dirty="0">
                <a:latin typeface="Cambria"/>
                <a:cs typeface="Cambria"/>
              </a:rPr>
              <a:t>j</a:t>
            </a:r>
            <a:r>
              <a:rPr sz="975" i="1" spc="30" baseline="34188" dirty="0">
                <a:latin typeface="Arial"/>
                <a:cs typeface="Arial"/>
              </a:rPr>
              <a:t>θ</a:t>
            </a:r>
            <a:r>
              <a:rPr sz="675" i="1" spc="82" baseline="30864" dirty="0">
                <a:latin typeface="Arial"/>
                <a:cs typeface="Arial"/>
              </a:rPr>
              <a:t>α</a:t>
            </a:r>
            <a:r>
              <a:rPr sz="675" i="1" spc="-37" baseline="30864" dirty="0">
                <a:latin typeface="Arial"/>
                <a:cs typeface="Arial"/>
              </a:rPr>
              <a:t> </a:t>
            </a:r>
            <a:r>
              <a:rPr sz="950" i="1" spc="105" dirty="0">
                <a:latin typeface="Arial"/>
                <a:cs typeface="Arial"/>
              </a:rPr>
              <a:t>ρ</a:t>
            </a:r>
            <a:r>
              <a:rPr sz="975" i="1" spc="52" baseline="-17094" dirty="0">
                <a:latin typeface="Arial"/>
                <a:cs typeface="Arial"/>
              </a:rPr>
              <a:t>β</a:t>
            </a:r>
            <a:r>
              <a:rPr sz="975" i="1" spc="-104" baseline="-17094" dirty="0">
                <a:latin typeface="Arial"/>
                <a:cs typeface="Arial"/>
              </a:rPr>
              <a:t> </a:t>
            </a:r>
            <a:r>
              <a:rPr sz="950" i="1" spc="-30" dirty="0">
                <a:latin typeface="Cambria"/>
                <a:cs typeface="Cambria"/>
              </a:rPr>
              <a:t>e</a:t>
            </a:r>
            <a:r>
              <a:rPr sz="975" i="1" spc="7" baseline="34188" dirty="0">
                <a:latin typeface="Cambria"/>
                <a:cs typeface="Cambria"/>
              </a:rPr>
              <a:t>j</a:t>
            </a:r>
            <a:r>
              <a:rPr sz="975" i="1" spc="30" baseline="34188" dirty="0">
                <a:latin typeface="Arial"/>
                <a:cs typeface="Arial"/>
              </a:rPr>
              <a:t>θ</a:t>
            </a:r>
            <a:r>
              <a:rPr sz="675" i="1" spc="52" baseline="30864" dirty="0">
                <a:latin typeface="Arial"/>
                <a:cs typeface="Arial"/>
              </a:rPr>
              <a:t>β</a:t>
            </a:r>
            <a:r>
              <a:rPr sz="675" i="1" spc="30" baseline="30864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5" dirty="0">
                <a:latin typeface="Arial"/>
                <a:cs typeface="Arial"/>
              </a:rPr>
              <a:t>ρ</a:t>
            </a:r>
            <a:r>
              <a:rPr sz="975" i="1" spc="172" baseline="-17094" dirty="0">
                <a:latin typeface="Arial"/>
                <a:cs typeface="Arial"/>
              </a:rPr>
              <a:t>α</a:t>
            </a:r>
            <a:r>
              <a:rPr sz="950" i="1" spc="105" dirty="0">
                <a:latin typeface="Arial"/>
                <a:cs typeface="Arial"/>
              </a:rPr>
              <a:t>ρ</a:t>
            </a:r>
            <a:r>
              <a:rPr sz="975" i="1" spc="52" baseline="-17094" dirty="0">
                <a:latin typeface="Arial"/>
                <a:cs typeface="Arial"/>
              </a:rPr>
              <a:t>β</a:t>
            </a:r>
            <a:r>
              <a:rPr sz="975" i="1" spc="-104" baseline="-17094" dirty="0">
                <a:latin typeface="Arial"/>
                <a:cs typeface="Arial"/>
              </a:rPr>
              <a:t> </a:t>
            </a:r>
            <a:r>
              <a:rPr sz="950" i="1" spc="-30" dirty="0">
                <a:latin typeface="Cambria"/>
                <a:cs typeface="Cambria"/>
              </a:rPr>
              <a:t>e</a:t>
            </a:r>
            <a:r>
              <a:rPr sz="975" i="1" spc="7" baseline="34188" dirty="0">
                <a:latin typeface="Cambria"/>
                <a:cs typeface="Cambria"/>
              </a:rPr>
              <a:t>j</a:t>
            </a:r>
            <a:r>
              <a:rPr sz="975" spc="15" baseline="34188" dirty="0">
                <a:latin typeface="Tahoma"/>
                <a:cs typeface="Tahoma"/>
              </a:rPr>
              <a:t>(</a:t>
            </a:r>
            <a:r>
              <a:rPr sz="975" i="1" spc="30" baseline="34188" dirty="0">
                <a:latin typeface="Arial"/>
                <a:cs typeface="Arial"/>
              </a:rPr>
              <a:t>θ</a:t>
            </a:r>
            <a:r>
              <a:rPr sz="675" i="1" spc="82" baseline="30864" dirty="0">
                <a:latin typeface="Arial"/>
                <a:cs typeface="Arial"/>
              </a:rPr>
              <a:t>α</a:t>
            </a:r>
            <a:r>
              <a:rPr sz="675" i="1" spc="-112" baseline="30864" dirty="0">
                <a:latin typeface="Arial"/>
                <a:cs typeface="Arial"/>
              </a:rPr>
              <a:t> </a:t>
            </a:r>
            <a:r>
              <a:rPr sz="975" spc="15" baseline="34188" dirty="0">
                <a:latin typeface="Tahoma"/>
                <a:cs typeface="Tahoma"/>
              </a:rPr>
              <a:t>+</a:t>
            </a:r>
            <a:r>
              <a:rPr sz="975" i="1" spc="30" baseline="34188" dirty="0">
                <a:latin typeface="Arial"/>
                <a:cs typeface="Arial"/>
              </a:rPr>
              <a:t>θ</a:t>
            </a:r>
            <a:r>
              <a:rPr sz="675" i="1" spc="52" baseline="30864" dirty="0">
                <a:latin typeface="Arial"/>
                <a:cs typeface="Arial"/>
              </a:rPr>
              <a:t>β</a:t>
            </a:r>
            <a:r>
              <a:rPr sz="675" i="1" spc="-44" baseline="30864" dirty="0">
                <a:latin typeface="Arial"/>
                <a:cs typeface="Arial"/>
              </a:rPr>
              <a:t> </a:t>
            </a:r>
            <a:r>
              <a:rPr sz="975" spc="89" baseline="34188" dirty="0">
                <a:latin typeface="Tahoma"/>
                <a:cs typeface="Tahoma"/>
              </a:rPr>
              <a:t>)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i="1" spc="20" dirty="0">
                <a:latin typeface="Arial"/>
                <a:cs typeface="Arial"/>
              </a:rPr>
              <a:t>θ</a:t>
            </a:r>
            <a:r>
              <a:rPr sz="975" i="1" spc="97" baseline="-17094" dirty="0">
                <a:latin typeface="Arial"/>
                <a:cs typeface="Arial"/>
              </a:rPr>
              <a:t>α</a:t>
            </a:r>
            <a:r>
              <a:rPr sz="975" i="1" spc="67" baseline="-17094" dirty="0">
                <a:latin typeface="Arial"/>
                <a:cs typeface="Arial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20" dirty="0">
                <a:latin typeface="Arial"/>
                <a:cs typeface="Arial"/>
              </a:rPr>
              <a:t>θ</a:t>
            </a:r>
            <a:r>
              <a:rPr sz="975" i="1" spc="52" baseline="-17094" dirty="0">
                <a:latin typeface="Arial"/>
                <a:cs typeface="Arial"/>
              </a:rPr>
              <a:t>β</a:t>
            </a:r>
            <a:r>
              <a:rPr sz="975" i="1" baseline="-17094" dirty="0">
                <a:latin typeface="Arial"/>
                <a:cs typeface="Arial"/>
              </a:rPr>
              <a:t> </a:t>
            </a:r>
            <a:r>
              <a:rPr sz="975" i="1" spc="-37" baseline="-17094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i="1" spc="80" dirty="0">
                <a:latin typeface="Arial"/>
                <a:cs typeface="Arial"/>
              </a:rPr>
              <a:t>α</a:t>
            </a:r>
            <a:r>
              <a:rPr sz="950" i="1" spc="-85" dirty="0">
                <a:latin typeface="Arial"/>
                <a:cs typeface="Arial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i="1" spc="40" dirty="0">
                <a:latin typeface="Arial"/>
                <a:cs typeface="Arial"/>
              </a:rPr>
              <a:t>β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9325" y="1886306"/>
            <a:ext cx="7747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35" dirty="0">
                <a:latin typeface="Arial"/>
                <a:cs typeface="Arial"/>
              </a:rPr>
              <a:t>β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2111" y="1824226"/>
            <a:ext cx="654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55" dirty="0">
                <a:latin typeface="Arial"/>
                <a:cs typeface="Arial"/>
              </a:rPr>
              <a:t>α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6224" y="1789609"/>
            <a:ext cx="5492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70205" algn="l"/>
              </a:tabLst>
            </a:pPr>
            <a:r>
              <a:rPr sz="65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sz="650" i="1" spc="65" dirty="0">
                <a:latin typeface="Arial"/>
                <a:cs typeface="Arial"/>
              </a:rPr>
              <a:t>	</a:t>
            </a:r>
            <a:r>
              <a:rPr sz="975" i="1" spc="120" baseline="4273" dirty="0">
                <a:latin typeface="Arial"/>
                <a:cs typeface="Arial"/>
              </a:rPr>
              <a:t>ρ</a:t>
            </a:r>
            <a:r>
              <a:rPr sz="975" i="1" spc="187" baseline="4273" dirty="0">
                <a:latin typeface="Arial"/>
                <a:cs typeface="Arial"/>
              </a:rPr>
              <a:t> </a:t>
            </a:r>
            <a:r>
              <a:rPr sz="975" i="1" spc="-22" baseline="4273" dirty="0">
                <a:latin typeface="Cambria"/>
                <a:cs typeface="Cambria"/>
              </a:rPr>
              <a:t>e</a:t>
            </a:r>
            <a:endParaRPr sz="975" baseline="4273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24267" y="1771089"/>
            <a:ext cx="762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5" dirty="0">
                <a:latin typeface="Cambria"/>
                <a:cs typeface="Cambria"/>
              </a:rPr>
              <a:t>j</a:t>
            </a:r>
            <a:r>
              <a:rPr sz="450" i="1" spc="20" dirty="0">
                <a:latin typeface="Arial"/>
                <a:cs typeface="Arial"/>
              </a:rPr>
              <a:t>θ</a:t>
            </a:r>
            <a:endParaRPr sz="4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4737" y="1784818"/>
            <a:ext cx="654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55" dirty="0">
                <a:latin typeface="Arial"/>
                <a:cs typeface="Arial"/>
              </a:rPr>
              <a:t>α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93546" y="1908594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05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38834" y="1955087"/>
            <a:ext cx="628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35" dirty="0">
                <a:latin typeface="Arial"/>
                <a:cs typeface="Arial"/>
              </a:rPr>
              <a:t>β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80846" y="1911580"/>
            <a:ext cx="16891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80" dirty="0">
                <a:latin typeface="Arial"/>
                <a:cs typeface="Arial"/>
              </a:rPr>
              <a:t>ρ</a:t>
            </a:r>
            <a:r>
              <a:rPr sz="650" i="1" spc="130" dirty="0">
                <a:latin typeface="Arial"/>
                <a:cs typeface="Arial"/>
              </a:rPr>
              <a:t> </a:t>
            </a:r>
            <a:r>
              <a:rPr sz="650" i="1" spc="-15" dirty="0">
                <a:latin typeface="Cambria"/>
                <a:cs typeface="Cambria"/>
              </a:rPr>
              <a:t>e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24267" y="1890977"/>
            <a:ext cx="7620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5" dirty="0">
                <a:latin typeface="Cambria"/>
                <a:cs typeface="Cambria"/>
              </a:rPr>
              <a:t>j</a:t>
            </a:r>
            <a:r>
              <a:rPr sz="450" i="1" spc="20" dirty="0">
                <a:latin typeface="Arial"/>
                <a:cs typeface="Arial"/>
              </a:rPr>
              <a:t>θ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74737" y="1912390"/>
            <a:ext cx="628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35" dirty="0">
                <a:latin typeface="Arial"/>
                <a:cs typeface="Arial"/>
              </a:rPr>
              <a:t>β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80870" y="1780719"/>
            <a:ext cx="838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ρ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53832" y="1886306"/>
            <a:ext cx="1714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i="1" spc="55" dirty="0">
                <a:latin typeface="Arial"/>
                <a:cs typeface="Arial"/>
              </a:rPr>
              <a:t>ρ</a:t>
            </a:r>
            <a:r>
              <a:rPr sz="675" i="1" spc="82" baseline="-18518" dirty="0">
                <a:latin typeface="Arial"/>
                <a:cs typeface="Arial"/>
              </a:rPr>
              <a:t>β</a:t>
            </a:r>
            <a:endParaRPr sz="675" baseline="-18518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5350" y="1809531"/>
            <a:ext cx="12338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1045" algn="l"/>
                <a:tab pos="1169035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∠  </a:t>
            </a:r>
            <a:r>
              <a:rPr sz="950" spc="35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i="1" spc="-30" dirty="0">
                <a:latin typeface="Cambria"/>
                <a:cs typeface="Cambria"/>
              </a:rPr>
              <a:t>e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57362" y="1841016"/>
            <a:ext cx="21907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55" dirty="0">
                <a:latin typeface="Arial"/>
                <a:cs typeface="Arial"/>
              </a:rPr>
              <a:t>α</a:t>
            </a:r>
            <a:r>
              <a:rPr sz="450" i="1" spc="160" dirty="0">
                <a:latin typeface="Arial"/>
                <a:cs typeface="Arial"/>
              </a:rPr>
              <a:t> </a:t>
            </a:r>
            <a:r>
              <a:rPr sz="450" i="1" spc="35" dirty="0">
                <a:latin typeface="Arial"/>
                <a:cs typeface="Arial"/>
              </a:rPr>
              <a:t>β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38858" y="1799934"/>
            <a:ext cx="48323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sz="450" i="1" spc="55" dirty="0">
                <a:latin typeface="Arial"/>
                <a:cs typeface="Arial"/>
              </a:rPr>
              <a:t> </a:t>
            </a:r>
            <a:r>
              <a:rPr sz="650" i="1" spc="10" dirty="0">
                <a:latin typeface="Cambria"/>
                <a:cs typeface="Cambria"/>
              </a:rPr>
              <a:t>j</a:t>
            </a:r>
            <a:r>
              <a:rPr sz="650" spc="10" dirty="0">
                <a:latin typeface="Tahoma"/>
                <a:cs typeface="Tahoma"/>
              </a:rPr>
              <a:t>(</a:t>
            </a:r>
            <a:r>
              <a:rPr sz="650" i="1" spc="10" dirty="0">
                <a:latin typeface="Arial"/>
                <a:cs typeface="Arial"/>
              </a:rPr>
              <a:t>θ </a:t>
            </a:r>
            <a:r>
              <a:rPr sz="650" spc="-5" dirty="0">
                <a:latin typeface="Lucida Sans Unicode"/>
                <a:cs typeface="Lucida Sans Unicode"/>
              </a:rPr>
              <a:t>−</a:t>
            </a:r>
            <a:r>
              <a:rPr sz="650" i="1" spc="-5" dirty="0">
                <a:latin typeface="Arial"/>
                <a:cs typeface="Arial"/>
              </a:rPr>
              <a:t>θ</a:t>
            </a:r>
            <a:r>
              <a:rPr sz="650" i="1" spc="155" dirty="0">
                <a:latin typeface="Arial"/>
                <a:cs typeface="Arial"/>
              </a:rPr>
              <a:t> </a:t>
            </a:r>
            <a:r>
              <a:rPr sz="650" spc="10" dirty="0">
                <a:latin typeface="Tahoma"/>
                <a:cs typeface="Tahoma"/>
              </a:rPr>
              <a:t>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03438" y="1679750"/>
            <a:ext cx="6851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1505" algn="l"/>
              </a:tabLst>
            </a:pPr>
            <a:r>
              <a:rPr sz="950" spc="210" dirty="0">
                <a:latin typeface="Arial"/>
                <a:cs typeface="Arial"/>
              </a:rPr>
              <a:t>.	</a:t>
            </a:r>
            <a:r>
              <a:rPr sz="950" spc="-114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83485" y="1873429"/>
            <a:ext cx="3422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6860" algn="l"/>
              </a:tabLst>
            </a:pPr>
            <a:r>
              <a:rPr sz="650" i="1" spc="65" dirty="0">
                <a:latin typeface="Arial"/>
                <a:cs typeface="Arial"/>
              </a:rPr>
              <a:t>α	</a:t>
            </a:r>
            <a:r>
              <a:rPr sz="650" i="1" spc="35" dirty="0">
                <a:latin typeface="Arial"/>
                <a:cs typeface="Arial"/>
              </a:rPr>
              <a:t>β</a:t>
            </a:r>
            <a:endParaRPr sz="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91384" y="1809531"/>
            <a:ext cx="11664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20" dirty="0">
                <a:latin typeface="Arial"/>
                <a:cs typeface="Arial"/>
              </a:rPr>
              <a:t>θ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20" dirty="0">
                <a:latin typeface="Arial"/>
                <a:cs typeface="Arial"/>
              </a:rPr>
              <a:t>θ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225" dirty="0">
                <a:latin typeface="Tahoma"/>
                <a:cs typeface="Tahoma"/>
              </a:rPr>
              <a:t> </a:t>
            </a:r>
            <a:r>
              <a:rPr sz="950" spc="10" dirty="0">
                <a:latin typeface="Lucida Sans Unicode"/>
                <a:cs typeface="Lucida Sans Unicode"/>
              </a:rPr>
              <a:t>∠</a:t>
            </a:r>
            <a:r>
              <a:rPr sz="950" i="1" spc="10" dirty="0">
                <a:latin typeface="Arial"/>
                <a:cs typeface="Arial"/>
              </a:rPr>
              <a:t>α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spc="-10" dirty="0">
                <a:latin typeface="Lucida Sans Unicode"/>
                <a:cs typeface="Lucida Sans Unicode"/>
              </a:rPr>
              <a:t>∠</a:t>
            </a:r>
            <a:r>
              <a:rPr sz="950" i="1" spc="-10" dirty="0">
                <a:latin typeface="Arial"/>
                <a:cs typeface="Arial"/>
              </a:rPr>
              <a:t>β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54355" y="2122627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6852" y="2052914"/>
            <a:ext cx="3765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Book Antiqua"/>
                <a:cs typeface="Book Antiqua"/>
              </a:rPr>
              <a:t>we</a:t>
            </a:r>
            <a:r>
              <a:rPr sz="950" spc="-3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get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3854" y="2268585"/>
            <a:ext cx="16224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405" dirty="0">
                <a:latin typeface="Tahoma"/>
                <a:cs typeface="Tahoma"/>
              </a:rPr>
              <a:t> </a:t>
            </a:r>
            <a:r>
              <a:rPr sz="950" spc="-20" dirty="0">
                <a:latin typeface="Lucida Sans Unicode"/>
                <a:cs typeface="Lucida Sans Unicode"/>
              </a:rPr>
              <a:t>∠</a:t>
            </a:r>
            <a:r>
              <a:rPr sz="950" i="1" spc="-20" dirty="0">
                <a:latin typeface="Cambria"/>
                <a:cs typeface="Cambria"/>
              </a:rPr>
              <a:t>K </a:t>
            </a:r>
            <a:r>
              <a:rPr sz="950" spc="-60" dirty="0">
                <a:latin typeface="Lucida Sans Unicode"/>
                <a:cs typeface="Lucida Sans Unicode"/>
              </a:rPr>
              <a:t>− ∠</a:t>
            </a:r>
            <a:r>
              <a:rPr sz="950" spc="-240" dirty="0">
                <a:latin typeface="Lucida Sans Unicode"/>
                <a:cs typeface="Lucida Sans Unicode"/>
              </a:rPr>
              <a:t> </a:t>
            </a:r>
            <a:r>
              <a:rPr sz="1425" spc="22" baseline="49707" dirty="0">
                <a:latin typeface="Arial"/>
                <a:cs typeface="Arial"/>
              </a:rPr>
              <a:t>.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75" i="1" spc="22" baseline="34188" dirty="0">
                <a:latin typeface="Cambria"/>
                <a:cs typeface="Cambria"/>
              </a:rPr>
              <a:t>h</a:t>
            </a:r>
            <a:r>
              <a:rPr sz="1425" spc="22" baseline="49707" dirty="0">
                <a:latin typeface="Arial"/>
                <a:cs typeface="Arial"/>
              </a:rPr>
              <a:t>Σ</a:t>
            </a:r>
            <a:endParaRPr sz="1425" baseline="49707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26134" y="2678875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47394" y="2498354"/>
            <a:ext cx="6896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50" dirty="0">
                <a:latin typeface="Tahoma"/>
                <a:cs typeface="Tahoma"/>
              </a:rPr>
              <a:t> 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53134" y="2364928"/>
            <a:ext cx="11449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2025" algn="l"/>
              </a:tabLst>
            </a:pPr>
            <a:r>
              <a:rPr sz="950" spc="1070" dirty="0">
                <a:latin typeface="Arial"/>
                <a:cs typeface="Arial"/>
              </a:rPr>
              <a:t>.	.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76576" y="2678875"/>
            <a:ext cx="48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0369" y="2562251"/>
            <a:ext cx="9893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53135" algn="l"/>
              </a:tabLst>
            </a:pPr>
            <a:r>
              <a:rPr sz="650" i="1" spc="15" dirty="0">
                <a:latin typeface="Cambria"/>
                <a:cs typeface="Cambria"/>
              </a:rPr>
              <a:t>i	</a:t>
            </a: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11198" y="2498354"/>
            <a:ext cx="12230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185" algn="l"/>
              </a:tabLst>
            </a:pPr>
            <a:r>
              <a:rPr sz="950" i="1" spc="155" dirty="0">
                <a:latin typeface="Arial"/>
                <a:cs typeface="Arial"/>
              </a:rPr>
              <a:t>ωτ</a:t>
            </a:r>
            <a:r>
              <a:rPr sz="950" i="1" spc="-20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40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i="1" spc="15" dirty="0">
                <a:latin typeface="Cambria"/>
                <a:cs typeface="Cambria"/>
              </a:rPr>
              <a:t>T 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26134" y="3119375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7734" y="2747312"/>
            <a:ext cx="449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spc="1604" baseline="-26315" dirty="0">
                <a:latin typeface="Arial"/>
                <a:cs typeface="Arial"/>
              </a:rPr>
              <a:t>.</a:t>
            </a:r>
            <a:r>
              <a:rPr sz="1425" spc="944" baseline="-26315" dirty="0">
                <a:latin typeface="Arial"/>
                <a:cs typeface="Arial"/>
              </a:rPr>
              <a:t> </a:t>
            </a:r>
            <a:r>
              <a:rPr sz="950" spc="36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47394" y="2938853"/>
            <a:ext cx="6832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-60" dirty="0">
                <a:latin typeface="Lucida Sans Unicode"/>
                <a:cs typeface="Lucida Sans Unicode"/>
              </a:rPr>
              <a:t>∠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17687" y="2834866"/>
            <a:ext cx="3829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2</a:t>
            </a:r>
            <a:r>
              <a:rPr sz="950" i="1" spc="-10" dirty="0">
                <a:latin typeface="Cambria"/>
                <a:cs typeface="Cambria"/>
              </a:rPr>
              <a:t>j</a:t>
            </a:r>
            <a:r>
              <a:rPr sz="950" i="1" spc="-10" dirty="0">
                <a:latin typeface="Arial"/>
                <a:cs typeface="Arial"/>
              </a:rPr>
              <a:t>ζ</a:t>
            </a:r>
            <a:r>
              <a:rPr sz="975" spc="-15" baseline="34188" dirty="0">
                <a:latin typeface="Lucida Sans Unicode"/>
                <a:cs typeface="Lucida Sans Unicode"/>
              </a:rPr>
              <a:t>’</a:t>
            </a:r>
            <a:r>
              <a:rPr sz="975" i="1" spc="-15" baseline="-29914" dirty="0">
                <a:latin typeface="Cambria"/>
                <a:cs typeface="Cambria"/>
              </a:rPr>
              <a:t>i</a:t>
            </a:r>
            <a:r>
              <a:rPr sz="975" i="1" spc="-120" baseline="-29914" dirty="0">
                <a:latin typeface="Cambria"/>
                <a:cs typeface="Cambri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55787" y="3037916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88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781175" y="2981805"/>
            <a:ext cx="2063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52" baseline="-20467" dirty="0">
                <a:latin typeface="Arial"/>
                <a:cs typeface="Arial"/>
              </a:rPr>
              <a:t>ω</a:t>
            </a:r>
            <a:r>
              <a:rPr sz="650" spc="3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08479" y="3107856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87740" y="2938853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43785" y="2853344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27008" y="303791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46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214308" y="3035424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16213" y="3038819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50770" y="3023693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50770" y="3114015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43962" y="2747312"/>
            <a:ext cx="1054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40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345702" y="2805427"/>
            <a:ext cx="508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485" algn="l"/>
              </a:tabLst>
            </a:pPr>
            <a:r>
              <a:rPr sz="650" spc="45" dirty="0">
                <a:latin typeface="Book Antiqua"/>
                <a:cs typeface="Book Antiqua"/>
              </a:rPr>
              <a:t>2	</a:t>
            </a: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31871" y="3119375"/>
            <a:ext cx="48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51200" y="2728656"/>
            <a:ext cx="1098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9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46718" y="2938853"/>
            <a:ext cx="6934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150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−	∠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27031" y="2831576"/>
            <a:ext cx="3778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r>
              <a:rPr sz="950" i="1" spc="55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ζ</a:t>
            </a:r>
            <a:r>
              <a:rPr sz="975" i="1" spc="82" baseline="-17094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65131" y="3037916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5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314001" y="3028744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15906" y="3092629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591724" y="2938853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29723" y="2853344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31640" y="2841321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730993" y="3037916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38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718293" y="3034179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820198" y="3023693"/>
            <a:ext cx="95885" cy="217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45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  <a:p>
            <a:pPr marL="12700">
              <a:lnSpc>
                <a:spcPts val="745"/>
              </a:lnSpc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11853" y="2728656"/>
            <a:ext cx="1098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7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2458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phase</a:t>
            </a:r>
            <a:r>
              <a:rPr sz="1350" spc="4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355" y="1006056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852" y="936343"/>
            <a:ext cx="35318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can </a:t>
            </a:r>
            <a:r>
              <a:rPr sz="950" spc="-10" dirty="0">
                <a:latin typeface="Book Antiqua"/>
                <a:cs typeface="Book Antiqua"/>
              </a:rPr>
              <a:t>again </a:t>
            </a:r>
            <a:r>
              <a:rPr sz="950" spc="-5" dirty="0">
                <a:latin typeface="Book Antiqua"/>
                <a:cs typeface="Book Antiqua"/>
              </a:rPr>
              <a:t>restrict </a:t>
            </a:r>
            <a:r>
              <a:rPr sz="950" spc="-15" dirty="0">
                <a:latin typeface="Book Antiqua"/>
                <a:cs typeface="Book Antiqua"/>
              </a:rPr>
              <a:t>our </a:t>
            </a:r>
            <a:r>
              <a:rPr sz="950" dirty="0">
                <a:latin typeface="Book Antiqua"/>
                <a:cs typeface="Book Antiqua"/>
              </a:rPr>
              <a:t>attention to </a:t>
            </a:r>
            <a:r>
              <a:rPr sz="950" spc="-15" dirty="0">
                <a:latin typeface="Book Antiqua"/>
                <a:cs typeface="Book Antiqua"/>
              </a:rPr>
              <a:t>four </a:t>
            </a: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components </a:t>
            </a:r>
            <a:r>
              <a:rPr sz="950" spc="-5" dirty="0">
                <a:latin typeface="Book Antiqua"/>
                <a:cs typeface="Book Antiqua"/>
              </a:rPr>
              <a:t>only: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98" y="1279624"/>
            <a:ext cx="274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Arial"/>
                <a:cs typeface="Arial"/>
              </a:rPr>
              <a:t>s</a:t>
            </a:r>
            <a:r>
              <a:rPr sz="950" spc="170" dirty="0">
                <a:latin typeface="Arial"/>
                <a:cs typeface="Arial"/>
              </a:rPr>
              <a:t>˛¸</a:t>
            </a: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930" y="1436461"/>
            <a:ext cx="1435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BC0000"/>
                </a:solidFill>
                <a:latin typeface="Arial Black"/>
                <a:cs typeface="Arial Black"/>
              </a:rPr>
              <a:t>#1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254" y="1214701"/>
            <a:ext cx="15341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0100" algn="l"/>
              </a:tabLst>
            </a:pP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 </a:t>
            </a:r>
            <a:r>
              <a:rPr sz="950" spc="8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	</a:t>
            </a:r>
            <a:r>
              <a:rPr sz="950" spc="-20" dirty="0">
                <a:latin typeface="Lucida Sans Unicode"/>
                <a:cs typeface="Lucida Sans Unicode"/>
              </a:rPr>
              <a:t>∠</a:t>
            </a:r>
            <a:r>
              <a:rPr sz="950" i="1" spc="-20" dirty="0">
                <a:latin typeface="Cambria"/>
                <a:cs typeface="Cambria"/>
              </a:rPr>
              <a:t>K </a:t>
            </a:r>
            <a:r>
              <a:rPr sz="950" spc="-60" dirty="0">
                <a:latin typeface="Lucida Sans Unicode"/>
                <a:cs typeface="Lucida Sans Unicode"/>
              </a:rPr>
              <a:t>− ∠</a:t>
            </a:r>
            <a:r>
              <a:rPr sz="950" spc="-25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7582" y="1199516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4575" y="1106040"/>
            <a:ext cx="4146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8615" algn="l"/>
              </a:tabLst>
            </a:pPr>
            <a:r>
              <a:rPr sz="950" spc="150" dirty="0">
                <a:latin typeface="Arial"/>
                <a:cs typeface="Arial"/>
              </a:rPr>
              <a:t>.	</a:t>
            </a:r>
            <a:r>
              <a:rPr sz="950" spc="-17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3727" y="143898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062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1173" y="143898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3062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8835" y="1311259"/>
            <a:ext cx="9404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5010" algn="l"/>
                <a:tab pos="927100" algn="l"/>
              </a:tabLst>
            </a:pPr>
            <a:r>
              <a:rPr sz="950" spc="10" dirty="0">
                <a:latin typeface="Arial"/>
                <a:cs typeface="Arial"/>
              </a:rPr>
              <a:t>s    </a:t>
            </a:r>
            <a:r>
              <a:rPr sz="950" spc="170" dirty="0">
                <a:latin typeface="Arial"/>
                <a:cs typeface="Arial"/>
              </a:rPr>
              <a:t>˛¸</a:t>
            </a:r>
            <a:r>
              <a:rPr sz="950" spc="490" dirty="0">
                <a:latin typeface="Arial"/>
                <a:cs typeface="Arial"/>
              </a:rPr>
              <a:t> 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	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2093" y="1468110"/>
            <a:ext cx="1936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350" dirty="0">
                <a:solidFill>
                  <a:srgbClr val="BC0000"/>
                </a:solidFill>
                <a:latin typeface="Arial Black"/>
                <a:cs typeface="Arial Black"/>
              </a:rPr>
              <a:t>#</a:t>
            </a:r>
            <a:r>
              <a:rPr sz="700" spc="30" dirty="0">
                <a:solidFill>
                  <a:srgbClr val="BC0000"/>
                </a:solidFill>
                <a:latin typeface="Arial Black"/>
                <a:cs typeface="Arial Black"/>
              </a:rPr>
              <a:t>2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6134" y="1811046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3087" y="1811046"/>
            <a:ext cx="350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</a:tabLst>
            </a:pPr>
            <a:r>
              <a:rPr sz="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394" y="1630525"/>
            <a:ext cx="6896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50" dirty="0">
                <a:latin typeface="Tahoma"/>
                <a:cs typeface="Tahoma"/>
              </a:rPr>
              <a:t> 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0369" y="1694422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3134" y="1497099"/>
            <a:ext cx="11322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2025" algn="l"/>
              </a:tabLst>
            </a:pPr>
            <a:r>
              <a:rPr sz="950" spc="1070" dirty="0">
                <a:latin typeface="Arial"/>
                <a:cs typeface="Arial"/>
              </a:rPr>
              <a:t>.	</a:t>
            </a:r>
            <a:r>
              <a:rPr sz="950" spc="-12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5798" y="1630525"/>
            <a:ext cx="12738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16585" algn="l"/>
              </a:tabLst>
            </a:pPr>
            <a:r>
              <a:rPr sz="950" i="1" spc="155" dirty="0">
                <a:latin typeface="Arial"/>
                <a:cs typeface="Arial"/>
              </a:rPr>
              <a:t>ωτ</a:t>
            </a:r>
            <a:r>
              <a:rPr sz="950" i="1" spc="-20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dirty="0">
                <a:latin typeface="Lucida Sans Unicode"/>
                <a:cs typeface="Lucida Sans Unicode"/>
              </a:rPr>
              <a:t>∠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15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i="1" spc="20" dirty="0">
                <a:latin typeface="Cambria"/>
                <a:cs typeface="Cambria"/>
              </a:rPr>
              <a:t>T</a:t>
            </a:r>
            <a:r>
              <a:rPr sz="975" i="1" spc="30" baseline="-17094" dirty="0">
                <a:latin typeface="Cambria"/>
                <a:cs typeface="Cambria"/>
              </a:rPr>
              <a:t>j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1176" y="1712811"/>
            <a:ext cx="808355" cy="3041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  <a:tabLst>
                <a:tab pos="398145" algn="l"/>
                <a:tab pos="707390" algn="l"/>
              </a:tabLst>
            </a:pPr>
            <a:r>
              <a:rPr sz="975" i="1" spc="7" baseline="-29914" dirty="0">
                <a:latin typeface="Cambria"/>
                <a:cs typeface="Cambria"/>
              </a:rPr>
              <a:t>j </a:t>
            </a:r>
            <a:r>
              <a:rPr sz="65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650" i="1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5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	</a:t>
            </a:r>
            <a:r>
              <a:rPr sz="950" spc="170" dirty="0">
                <a:latin typeface="Arial"/>
                <a:cs typeface="Arial"/>
              </a:rPr>
              <a:t>˛¸	</a:t>
            </a: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85"/>
              </a:spcBef>
            </a:pPr>
            <a:r>
              <a:rPr sz="700" spc="180" dirty="0">
                <a:solidFill>
                  <a:srgbClr val="BC0000"/>
                </a:solidFill>
                <a:latin typeface="Arial Black"/>
                <a:cs typeface="Arial Black"/>
              </a:rPr>
              <a:t>#3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2431" y="1728023"/>
            <a:ext cx="697230" cy="1714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0995" algn="l"/>
                <a:tab pos="478155" algn="l"/>
                <a:tab pos="683895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6134" y="2310017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7734" y="1937941"/>
            <a:ext cx="449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spc="1604" baseline="-26315" dirty="0">
                <a:latin typeface="Arial"/>
                <a:cs typeface="Arial"/>
              </a:rPr>
              <a:t>.</a:t>
            </a:r>
            <a:r>
              <a:rPr sz="1425" spc="944" baseline="-26315" dirty="0">
                <a:latin typeface="Arial"/>
                <a:cs typeface="Arial"/>
              </a:rPr>
              <a:t> </a:t>
            </a:r>
            <a:r>
              <a:rPr sz="950" spc="36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7394" y="2129495"/>
            <a:ext cx="6832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spc="5" dirty="0">
                <a:latin typeface="Tahoma"/>
                <a:cs typeface="Tahoma"/>
              </a:rPr>
              <a:t>+	</a:t>
            </a:r>
            <a:r>
              <a:rPr sz="950" spc="-60" dirty="0">
                <a:latin typeface="Lucida Sans Unicode"/>
                <a:cs typeface="Lucida Sans Unicode"/>
              </a:rPr>
              <a:t>∠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7687" y="2025495"/>
            <a:ext cx="382905" cy="318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 marR="30480" indent="-63500">
              <a:lnSpc>
                <a:spcPct val="101499"/>
              </a:lnSpc>
              <a:spcBef>
                <a:spcPts val="90"/>
              </a:spcBef>
            </a:pPr>
            <a:r>
              <a:rPr sz="950" spc="-10" dirty="0">
                <a:latin typeface="Book Antiqua"/>
                <a:cs typeface="Book Antiqua"/>
              </a:rPr>
              <a:t>2</a:t>
            </a:r>
            <a:r>
              <a:rPr sz="950" i="1" spc="-10" dirty="0">
                <a:latin typeface="Cambria"/>
                <a:cs typeface="Cambria"/>
              </a:rPr>
              <a:t>j</a:t>
            </a:r>
            <a:r>
              <a:rPr sz="950" i="1" spc="-10" dirty="0">
                <a:latin typeface="Arial"/>
                <a:cs typeface="Arial"/>
              </a:rPr>
              <a:t>ζ</a:t>
            </a:r>
            <a:r>
              <a:rPr sz="975" spc="-15" baseline="34188" dirty="0">
                <a:latin typeface="Lucida Sans Unicode"/>
                <a:cs typeface="Lucida Sans Unicode"/>
              </a:rPr>
              <a:t>’</a:t>
            </a:r>
            <a:r>
              <a:rPr sz="975" i="1" spc="-15" baseline="-29914" dirty="0">
                <a:latin typeface="Cambria"/>
                <a:cs typeface="Cambria"/>
              </a:rPr>
              <a:t>i</a:t>
            </a:r>
            <a:r>
              <a:rPr sz="975" i="1" spc="-179" baseline="-29914" dirty="0">
                <a:latin typeface="Cambria"/>
                <a:cs typeface="Cambria"/>
              </a:rPr>
              <a:t>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20" dirty="0">
                <a:latin typeface="Arial"/>
                <a:cs typeface="Arial"/>
              </a:rPr>
              <a:t> </a:t>
            </a:r>
            <a:r>
              <a:rPr sz="1425" i="1" spc="52" baseline="-20467" dirty="0">
                <a:latin typeface="Arial"/>
                <a:cs typeface="Arial"/>
              </a:rPr>
              <a:t>ω</a:t>
            </a:r>
            <a:r>
              <a:rPr sz="650" spc="3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8479" y="2298485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7740" y="212949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3785" y="204397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4308" y="222605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6213" y="2229461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0770" y="2214322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43962" y="1937941"/>
            <a:ext cx="1054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40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45702" y="1996056"/>
            <a:ext cx="508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485" algn="l"/>
              </a:tabLst>
            </a:pPr>
            <a:r>
              <a:rPr sz="650" spc="45" dirty="0">
                <a:latin typeface="Book Antiqua"/>
                <a:cs typeface="Book Antiqua"/>
              </a:rPr>
              <a:t>2	</a:t>
            </a:r>
            <a:r>
              <a:rPr sz="950" spc="10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50770" y="2310017"/>
            <a:ext cx="4298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700" algn="l"/>
              </a:tabLst>
            </a:pPr>
            <a:r>
              <a:rPr sz="975" i="1" spc="30" baseline="4273" dirty="0">
                <a:latin typeface="Cambria"/>
                <a:cs typeface="Cambria"/>
              </a:rPr>
              <a:t>ni	</a:t>
            </a:r>
            <a:r>
              <a:rPr sz="650" i="1" spc="5" dirty="0">
                <a:latin typeface="Cambria"/>
                <a:cs typeface="Cambria"/>
              </a:rPr>
              <a:t>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1200" y="1919297"/>
            <a:ext cx="1098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9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46718" y="2129495"/>
            <a:ext cx="6934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1150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−	∠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27031" y="1970822"/>
            <a:ext cx="377825" cy="419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30480" indent="-61594">
              <a:lnSpc>
                <a:spcPct val="136200"/>
              </a:lnSpc>
              <a:spcBef>
                <a:spcPts val="95"/>
              </a:spcBef>
            </a:pPr>
            <a:r>
              <a:rPr sz="950" spc="50" dirty="0">
                <a:latin typeface="Book Antiqua"/>
                <a:cs typeface="Book Antiqua"/>
              </a:rPr>
              <a:t>2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spc="105" dirty="0">
                <a:latin typeface="Arial"/>
                <a:cs typeface="Arial"/>
              </a:rPr>
              <a:t>ζ</a:t>
            </a:r>
            <a:r>
              <a:rPr sz="975" i="1" spc="75" baseline="-17094" dirty="0">
                <a:latin typeface="Cambria"/>
                <a:cs typeface="Cambria"/>
              </a:rPr>
              <a:t>j</a:t>
            </a:r>
            <a:r>
              <a:rPr sz="950" i="1" spc="40" dirty="0">
                <a:latin typeface="Arial"/>
                <a:cs typeface="Arial"/>
              </a:rPr>
              <a:t>ω </a:t>
            </a:r>
            <a:r>
              <a:rPr sz="950" i="1" spc="20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15906" y="2283270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91724" y="212949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60" dirty="0"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9723" y="2043973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31640" y="2031950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18293" y="2224821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0198" y="2214322"/>
            <a:ext cx="95885" cy="217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45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  <a:p>
            <a:pPr marL="12700">
              <a:lnSpc>
                <a:spcPts val="745"/>
              </a:lnSpc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45460" y="2337534"/>
            <a:ext cx="876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20352" y="246526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091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95814" y="246526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091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1853" y="1919297"/>
            <a:ext cx="109855" cy="58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7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155"/>
              </a:spcBef>
            </a:pPr>
            <a:r>
              <a:rPr sz="950" spc="1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08959" y="2337534"/>
            <a:ext cx="24955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-82" baseline="-79365" dirty="0">
                <a:solidFill>
                  <a:srgbClr val="BC0000"/>
                </a:solidFill>
                <a:latin typeface="Arial Black"/>
                <a:cs typeface="Arial Black"/>
              </a:rPr>
              <a:t>#</a:t>
            </a:r>
            <a:r>
              <a:rPr sz="950" spc="-55" dirty="0">
                <a:latin typeface="Arial"/>
                <a:cs typeface="Arial"/>
              </a:rPr>
              <a:t>˛¸</a:t>
            </a:r>
            <a:r>
              <a:rPr sz="1050" spc="-82" baseline="-79365" dirty="0">
                <a:solidFill>
                  <a:srgbClr val="BC0000"/>
                </a:solidFill>
                <a:latin typeface="Arial Black"/>
                <a:cs typeface="Arial Black"/>
              </a:rPr>
              <a:t>4</a:t>
            </a:r>
            <a:endParaRPr sz="1050" baseline="-79365">
              <a:latin typeface="Arial Black"/>
              <a:cs typeface="Arial Black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12458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phase</a:t>
            </a:r>
            <a:r>
              <a:rPr sz="1350" spc="4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55" y="834161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852" y="764448"/>
            <a:ext cx="1115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#1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863" y="1280144"/>
            <a:ext cx="3181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0" dirty="0">
                <a:solidFill>
                  <a:srgbClr val="BC0000"/>
                </a:solidFill>
                <a:latin typeface="Lucida Sans Unicode"/>
                <a:cs typeface="Lucida Sans Unicode"/>
              </a:rPr>
              <a:t>∠</a:t>
            </a:r>
            <a:r>
              <a:rPr sz="950" i="1" spc="-20" dirty="0">
                <a:solidFill>
                  <a:srgbClr val="BC0000"/>
                </a:solidFill>
                <a:latin typeface="Cambria"/>
                <a:cs typeface="Cambria"/>
              </a:rPr>
              <a:t>K </a:t>
            </a:r>
            <a:r>
              <a:rPr sz="950" spc="55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894" y="1112225"/>
            <a:ext cx="1054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65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328" y="1199499"/>
            <a:ext cx="904240" cy="323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0 </a:t>
            </a:r>
            <a:r>
              <a:rPr sz="950" spc="345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-10" dirty="0">
                <a:solidFill>
                  <a:srgbClr val="BC0000"/>
                </a:solidFill>
                <a:latin typeface="Book Antiqua"/>
                <a:cs typeface="Book Antiqua"/>
              </a:rPr>
              <a:t>for    </a:t>
            </a:r>
            <a:r>
              <a:rPr sz="950" i="1" spc="20" dirty="0">
                <a:solidFill>
                  <a:srgbClr val="BC0000"/>
                </a:solidFill>
                <a:latin typeface="Cambria"/>
                <a:cs typeface="Cambria"/>
              </a:rPr>
              <a:t>K </a:t>
            </a:r>
            <a:r>
              <a:rPr sz="950" i="1" spc="195" dirty="0">
                <a:solidFill>
                  <a:srgbClr val="BC0000"/>
                </a:solidFill>
                <a:latin typeface="Arial"/>
                <a:cs typeface="Arial"/>
              </a:rPr>
              <a:t>&gt;</a:t>
            </a:r>
            <a:r>
              <a:rPr sz="950" i="1" spc="105" dirty="0">
                <a:solidFill>
                  <a:srgbClr val="BC0000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-1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r>
              <a:rPr sz="950" i="1" spc="-10" dirty="0">
                <a:solidFill>
                  <a:srgbClr val="BC0000"/>
                </a:solidFill>
                <a:latin typeface="Arial"/>
                <a:cs typeface="Arial"/>
              </a:rPr>
              <a:t>π    </a:t>
            </a:r>
            <a:r>
              <a:rPr sz="950" spc="-10" dirty="0">
                <a:solidFill>
                  <a:srgbClr val="BC0000"/>
                </a:solidFill>
                <a:latin typeface="Book Antiqua"/>
                <a:cs typeface="Book Antiqua"/>
              </a:rPr>
              <a:t>for    </a:t>
            </a:r>
            <a:r>
              <a:rPr sz="950" i="1" spc="20" dirty="0">
                <a:solidFill>
                  <a:srgbClr val="BC0000"/>
                </a:solidFill>
                <a:latin typeface="Cambria"/>
                <a:cs typeface="Cambria"/>
              </a:rPr>
              <a:t>K </a:t>
            </a:r>
            <a:r>
              <a:rPr sz="950" i="1" spc="195" dirty="0">
                <a:solidFill>
                  <a:srgbClr val="BC0000"/>
                </a:solidFill>
                <a:latin typeface="Arial"/>
                <a:cs typeface="Arial"/>
              </a:rPr>
              <a:t>&lt;</a:t>
            </a:r>
            <a:r>
              <a:rPr sz="950" i="1" spc="-35" dirty="0">
                <a:solidFill>
                  <a:srgbClr val="BC0000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0611" y="1281403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>
                <a:moveTo>
                  <a:pt x="0" y="0"/>
                </a:moveTo>
                <a:lnTo>
                  <a:pt x="1423529" y="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2195" y="1263694"/>
            <a:ext cx="27940" cy="35560"/>
          </a:xfrm>
          <a:custGeom>
            <a:avLst/>
            <a:gdLst/>
            <a:ahLst/>
            <a:cxnLst/>
            <a:rect l="l" t="t" r="r" b="b"/>
            <a:pathLst>
              <a:path w="27939" h="35559">
                <a:moveTo>
                  <a:pt x="0" y="0"/>
                </a:moveTo>
                <a:lnTo>
                  <a:pt x="27317" y="17708"/>
                </a:lnTo>
                <a:lnTo>
                  <a:pt x="0" y="3543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0611" y="1779844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708" y="0"/>
                </a:lnTo>
              </a:path>
            </a:pathLst>
          </a:custGeom>
          <a:ln w="692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7524" y="955344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881826"/>
                </a:moveTo>
                <a:lnTo>
                  <a:pt x="0" y="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9815" y="949972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40">
                <a:moveTo>
                  <a:pt x="0" y="27320"/>
                </a:moveTo>
                <a:lnTo>
                  <a:pt x="17709" y="0"/>
                </a:lnTo>
                <a:lnTo>
                  <a:pt x="35431" y="27320"/>
                </a:lnTo>
              </a:path>
            </a:pathLst>
          </a:custGeom>
          <a:ln w="692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90963" y="1257084"/>
            <a:ext cx="488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9050" y="1259488"/>
            <a:ext cx="3105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575" y="1259488"/>
            <a:ext cx="3105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100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9399" y="1259488"/>
            <a:ext cx="33718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1000</a:t>
            </a:r>
            <a:r>
              <a:rPr sz="550" spc="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25" b="0" i="1" spc="254" baseline="5050" dirty="0">
                <a:solidFill>
                  <a:srgbClr val="231F20"/>
                </a:solidFill>
                <a:latin typeface="Bookman Old Style"/>
                <a:cs typeface="Bookman Old Style"/>
              </a:rPr>
              <a:t>!</a:t>
            </a:r>
            <a:endParaRPr sz="825" baseline="505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0611" y="1281399"/>
            <a:ext cx="1370965" cy="0"/>
          </a:xfrm>
          <a:custGeom>
            <a:avLst/>
            <a:gdLst/>
            <a:ahLst/>
            <a:cxnLst/>
            <a:rect l="l" t="t" r="r" b="b"/>
            <a:pathLst>
              <a:path w="1370964">
                <a:moveTo>
                  <a:pt x="0" y="0"/>
                </a:moveTo>
                <a:lnTo>
                  <a:pt x="1370708" y="0"/>
                </a:lnTo>
              </a:path>
            </a:pathLst>
          </a:custGeom>
          <a:ln w="6923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0032" y="969878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43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1560" y="969878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39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9051" y="969878"/>
            <a:ext cx="635" cy="872490"/>
          </a:xfrm>
          <a:custGeom>
            <a:avLst/>
            <a:gdLst/>
            <a:ahLst/>
            <a:cxnLst/>
            <a:rect l="l" t="t" r="r" b="b"/>
            <a:pathLst>
              <a:path w="635" h="872489">
                <a:moveTo>
                  <a:pt x="0" y="0"/>
                </a:moveTo>
                <a:lnTo>
                  <a:pt x="543" y="872269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0611" y="1031640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4">
                <a:moveTo>
                  <a:pt x="0" y="543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15627" y="919949"/>
            <a:ext cx="48387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b="0" i="1" spc="-120" baseline="-15151" dirty="0">
                <a:solidFill>
                  <a:srgbClr val="231F20"/>
                </a:solidFill>
                <a:latin typeface="Bookman Old Style"/>
                <a:cs typeface="Bookman Old Style"/>
              </a:rPr>
              <a:t>¼=</a:t>
            </a:r>
            <a:r>
              <a:rPr sz="825" spc="-120" baseline="-15151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825" spc="-89" baseline="-1515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25" spc="97" baseline="-5050" dirty="0">
                <a:solidFill>
                  <a:srgbClr val="231F20"/>
                </a:solidFill>
                <a:latin typeface="Palatino Linotype"/>
                <a:cs typeface="Palatino Linotype"/>
              </a:rPr>
              <a:t>\</a:t>
            </a:r>
            <a:r>
              <a:rPr sz="550" b="0" i="1" spc="65" dirty="0">
                <a:solidFill>
                  <a:srgbClr val="231F20"/>
                </a:solidFill>
                <a:latin typeface="Bookman Old Style"/>
                <a:cs typeface="Bookman Old Style"/>
              </a:rPr>
              <a:t>G</a:t>
            </a:r>
            <a:r>
              <a:rPr sz="550" spc="65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550" b="0" i="1" spc="65" dirty="0">
                <a:solidFill>
                  <a:srgbClr val="231F20"/>
                </a:solidFill>
                <a:latin typeface="Bookman Old Style"/>
                <a:cs typeface="Bookman Old Style"/>
              </a:rPr>
              <a:t>j!</a:t>
            </a:r>
            <a:r>
              <a:rPr sz="550" spc="65" dirty="0">
                <a:solidFill>
                  <a:srgbClr val="231F20"/>
                </a:solidFill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7920" y="1423145"/>
            <a:ext cx="15176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15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550" b="0" i="1" spc="-280" dirty="0">
                <a:solidFill>
                  <a:srgbClr val="231F20"/>
                </a:solidFill>
                <a:latin typeface="Bookman Old Style"/>
                <a:cs typeface="Bookman Old Style"/>
              </a:rPr>
              <a:t>¼</a:t>
            </a:r>
            <a:r>
              <a:rPr sz="550" b="0" i="1" spc="-55" dirty="0">
                <a:solidFill>
                  <a:srgbClr val="231F20"/>
                </a:solidFill>
                <a:latin typeface="Bookman Old Style"/>
                <a:cs typeface="Bookman Old Style"/>
              </a:rPr>
              <a:t>=</a:t>
            </a: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27948" y="1182400"/>
            <a:ext cx="6159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10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0986" y="1188263"/>
            <a:ext cx="30734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10"/>
              </a:spcBef>
            </a:pPr>
            <a:r>
              <a:rPr sz="5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K&gt;</a:t>
            </a:r>
            <a:r>
              <a:rPr sz="550" spc="60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00611" y="1530623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4">
                <a:moveTo>
                  <a:pt x="0" y="540"/>
                </a:moveTo>
                <a:lnTo>
                  <a:pt x="1370708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94889" y="1682265"/>
            <a:ext cx="4038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105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550" b="0" i="1" spc="-105" dirty="0">
                <a:solidFill>
                  <a:srgbClr val="231F20"/>
                </a:solidFill>
                <a:latin typeface="Bookman Old Style"/>
                <a:cs typeface="Bookman Old Style"/>
              </a:rPr>
              <a:t>¼</a:t>
            </a:r>
            <a:r>
              <a:rPr sz="550" b="0" i="1" spc="-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55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K&lt;</a:t>
            </a:r>
            <a:r>
              <a:rPr sz="550" spc="60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98937" y="1781546"/>
            <a:ext cx="1370965" cy="635"/>
          </a:xfrm>
          <a:custGeom>
            <a:avLst/>
            <a:gdLst/>
            <a:ahLst/>
            <a:cxnLst/>
            <a:rect l="l" t="t" r="r" b="b"/>
            <a:pathLst>
              <a:path w="1370964" h="635">
                <a:moveTo>
                  <a:pt x="0" y="540"/>
                </a:moveTo>
                <a:lnTo>
                  <a:pt x="137070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355" y="1915998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6852" y="1846285"/>
            <a:ext cx="1115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6177" y="2304556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solidFill>
                  <a:srgbClr val="BC0000"/>
                </a:solidFill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171" y="2211092"/>
            <a:ext cx="4146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8615" algn="l"/>
              </a:tabLst>
            </a:pPr>
            <a:r>
              <a:rPr sz="950" spc="150" dirty="0">
                <a:solidFill>
                  <a:srgbClr val="BC0000"/>
                </a:solidFill>
                <a:latin typeface="Arial"/>
                <a:cs typeface="Arial"/>
              </a:rPr>
              <a:t>.	</a:t>
            </a:r>
            <a:r>
              <a:rPr sz="950" spc="-175" dirty="0">
                <a:solidFill>
                  <a:srgbClr val="BC0000"/>
                </a:solidFill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430" y="2319741"/>
            <a:ext cx="6438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305" algn="l"/>
              </a:tabLst>
            </a:pPr>
            <a:r>
              <a:rPr sz="950" spc="-60" dirty="0">
                <a:solidFill>
                  <a:srgbClr val="BC0000"/>
                </a:solidFill>
                <a:latin typeface="Lucida Sans Unicode"/>
                <a:cs typeface="Lucida Sans Unicode"/>
              </a:rPr>
              <a:t>∠ </a:t>
            </a:r>
            <a:r>
              <a:rPr sz="950" spc="-50" dirty="0">
                <a:solidFill>
                  <a:srgbClr val="BC0000"/>
                </a:solidFill>
                <a:latin typeface="Lucida Sans Unicode"/>
                <a:cs typeface="Lucida Sans Unicode"/>
              </a:rPr>
              <a:t> </a:t>
            </a:r>
            <a:r>
              <a:rPr sz="950" spc="10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950" i="1" spc="55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50" spc="10" dirty="0">
                <a:solidFill>
                  <a:srgbClr val="BC0000"/>
                </a:solidFill>
                <a:latin typeface="Tahoma"/>
                <a:cs typeface="Tahoma"/>
              </a:rPr>
              <a:t>)</a:t>
            </a:r>
            <a:r>
              <a:rPr sz="950" dirty="0">
                <a:solidFill>
                  <a:srgbClr val="BC0000"/>
                </a:solidFill>
                <a:latin typeface="Tahoma"/>
                <a:cs typeface="Tahoma"/>
              </a:rPr>
              <a:t>	</a:t>
            </a:r>
            <a:r>
              <a:rPr sz="950" spc="55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9570" y="2204591"/>
            <a:ext cx="178435" cy="376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50" i="1" u="sng" spc="20" dirty="0">
                <a:solidFill>
                  <a:srgbClr val="BC0000"/>
                </a:solidFill>
                <a:uFill>
                  <a:solidFill>
                    <a:srgbClr val="BC0000"/>
                  </a:solidFill>
                </a:uFill>
                <a:latin typeface="Cambria"/>
                <a:cs typeface="Cambria"/>
              </a:rPr>
              <a:t>h</a:t>
            </a:r>
            <a:r>
              <a:rPr sz="950" i="1" u="sng" spc="35" dirty="0">
                <a:solidFill>
                  <a:srgbClr val="BC0000"/>
                </a:solidFill>
                <a:uFill>
                  <a:solidFill>
                    <a:srgbClr val="BC0000"/>
                  </a:solidFill>
                </a:uFill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40"/>
              </a:spcBef>
            </a:pP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09641" y="2863714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39">
                <a:moveTo>
                  <a:pt x="0" y="0"/>
                </a:moveTo>
                <a:lnTo>
                  <a:pt x="1374027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7150" y="2613891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39">
                <a:moveTo>
                  <a:pt x="0" y="0"/>
                </a:moveTo>
                <a:lnTo>
                  <a:pt x="1374027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7150" y="2364066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6976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2128" y="2346315"/>
            <a:ext cx="27940" cy="35560"/>
          </a:xfrm>
          <a:custGeom>
            <a:avLst/>
            <a:gdLst/>
            <a:ahLst/>
            <a:cxnLst/>
            <a:rect l="l" t="t" r="r" b="b"/>
            <a:pathLst>
              <a:path w="27939" h="35560">
                <a:moveTo>
                  <a:pt x="0" y="0"/>
                </a:moveTo>
                <a:lnTo>
                  <a:pt x="27383" y="17751"/>
                </a:lnTo>
                <a:lnTo>
                  <a:pt x="0" y="35516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84516" y="2037218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5">
                <a:moveTo>
                  <a:pt x="0" y="883961"/>
                </a:moveTo>
                <a:lnTo>
                  <a:pt x="0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6763" y="2031833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39">
                <a:moveTo>
                  <a:pt x="0" y="27386"/>
                </a:moveTo>
                <a:lnTo>
                  <a:pt x="17752" y="0"/>
                </a:lnTo>
                <a:lnTo>
                  <a:pt x="35517" y="27386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87962" y="2339719"/>
            <a:ext cx="4889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6796" y="2342129"/>
            <a:ext cx="3111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09075" y="2342129"/>
            <a:ext cx="3111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100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8653" y="2342129"/>
            <a:ext cx="33782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1000</a:t>
            </a:r>
            <a:r>
              <a:rPr sz="550" spc="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25" i="1" spc="292" baseline="505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97150" y="2364063"/>
            <a:ext cx="1374140" cy="0"/>
          </a:xfrm>
          <a:custGeom>
            <a:avLst/>
            <a:gdLst/>
            <a:ahLst/>
            <a:cxnLst/>
            <a:rect l="l" t="t" r="r" b="b"/>
            <a:pathLst>
              <a:path w="1374139">
                <a:moveTo>
                  <a:pt x="0" y="0"/>
                </a:moveTo>
                <a:lnTo>
                  <a:pt x="1374027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8530" y="2051787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4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0813" y="2051787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1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96796" y="2051787"/>
            <a:ext cx="635" cy="874394"/>
          </a:xfrm>
          <a:custGeom>
            <a:avLst/>
            <a:gdLst/>
            <a:ahLst/>
            <a:cxnLst/>
            <a:rect l="l" t="t" r="r" b="b"/>
            <a:pathLst>
              <a:path w="635" h="874394">
                <a:moveTo>
                  <a:pt x="0" y="0"/>
                </a:moveTo>
                <a:lnTo>
                  <a:pt x="544" y="87438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97150" y="2113698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5">
                <a:moveTo>
                  <a:pt x="0" y="544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512294" y="2001768"/>
            <a:ext cx="4845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825" i="1" spc="-89" baseline="-15151" dirty="0">
                <a:solidFill>
                  <a:srgbClr val="231F20"/>
                </a:solidFill>
                <a:latin typeface="Arial"/>
                <a:cs typeface="Arial"/>
              </a:rPr>
              <a:t>¼=</a:t>
            </a:r>
            <a:r>
              <a:rPr sz="825" spc="-89" baseline="-15151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r>
              <a:rPr sz="825" spc="-52" baseline="-1515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25" spc="104" baseline="-5050" dirty="0">
                <a:solidFill>
                  <a:srgbClr val="231F20"/>
                </a:solidFill>
                <a:latin typeface="Palatino Linotype"/>
                <a:cs typeface="Palatino Linotype"/>
              </a:rPr>
              <a:t>\</a:t>
            </a:r>
            <a:r>
              <a:rPr sz="550" i="1" spc="7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550" spc="70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550" i="1" spc="70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550" spc="70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4579" y="2506182"/>
            <a:ext cx="1517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-15" dirty="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sz="550" i="1" spc="-22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4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24826" y="2264854"/>
            <a:ext cx="37147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-2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sz="550" spc="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50" i="1" spc="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550" spc="10" dirty="0">
                <a:solidFill>
                  <a:srgbClr val="231F20"/>
                </a:solidFill>
                <a:latin typeface="Tahoma"/>
                <a:cs typeface="Tahoma"/>
              </a:rPr>
              <a:t>=0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97150" y="2613889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5">
                <a:moveTo>
                  <a:pt x="0" y="541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97150" y="2863713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5">
                <a:moveTo>
                  <a:pt x="0" y="543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758026" y="2513724"/>
            <a:ext cx="1460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i="1" spc="1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550" spc="10" dirty="0">
                <a:solidFill>
                  <a:srgbClr val="231F20"/>
                </a:solidFill>
                <a:latin typeface="Tahoma"/>
                <a:cs typeface="Tahoma"/>
              </a:rPr>
              <a:t>=1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91687" y="2765930"/>
            <a:ext cx="40449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-75" dirty="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sz="550" i="1" spc="-7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50" i="1" spc="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550" spc="10" dirty="0">
                <a:solidFill>
                  <a:srgbClr val="231F20"/>
                </a:solidFill>
                <a:latin typeface="Tahoma"/>
                <a:cs typeface="Tahoma"/>
              </a:rPr>
              <a:t>=2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355" y="770305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497965" cy="903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phase</a:t>
            </a:r>
            <a:r>
              <a:rPr sz="1350" spc="7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#3</a:t>
            </a:r>
            <a:endParaRPr sz="950">
              <a:latin typeface="Book Antiqua"/>
              <a:cs typeface="Book Antiqua"/>
            </a:endParaRPr>
          </a:p>
          <a:p>
            <a:pPr marL="234315">
              <a:lnSpc>
                <a:spcPct val="100000"/>
              </a:lnSpc>
              <a:spcBef>
                <a:spcPts val="370"/>
              </a:spcBef>
            </a:pPr>
            <a:r>
              <a:rPr sz="950" dirty="0">
                <a:solidFill>
                  <a:srgbClr val="BC0000"/>
                </a:solidFill>
                <a:latin typeface="Lucida Sans Unicode"/>
                <a:cs typeface="Lucida Sans Unicode"/>
              </a:rPr>
              <a:t>∠</a:t>
            </a:r>
            <a:r>
              <a:rPr sz="950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950" dirty="0">
                <a:solidFill>
                  <a:srgbClr val="BC0000"/>
                </a:solidFill>
                <a:latin typeface="Book Antiqua"/>
                <a:cs typeface="Book Antiqua"/>
              </a:rPr>
              <a:t>1</a:t>
            </a:r>
            <a:r>
              <a:rPr sz="950" spc="-75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5" dirty="0">
                <a:solidFill>
                  <a:srgbClr val="BC0000"/>
                </a:solidFill>
                <a:latin typeface="Tahoma"/>
                <a:cs typeface="Tahoma"/>
              </a:rPr>
              <a:t>+</a:t>
            </a:r>
            <a:r>
              <a:rPr sz="950" spc="-13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i="1" spc="25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950" i="1" spc="25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50" i="1" spc="25" dirty="0">
                <a:solidFill>
                  <a:srgbClr val="BC0000"/>
                </a:solidFill>
                <a:latin typeface="Cambria"/>
                <a:cs typeface="Cambria"/>
              </a:rPr>
              <a:t>T</a:t>
            </a:r>
            <a:r>
              <a:rPr sz="950" spc="25" dirty="0">
                <a:solidFill>
                  <a:srgbClr val="BC0000"/>
                </a:solidFill>
                <a:latin typeface="Tahoma"/>
                <a:cs typeface="Tahoma"/>
              </a:rPr>
              <a:t>)</a:t>
            </a:r>
            <a:r>
              <a:rPr sz="950" spc="-9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spc="55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r>
              <a:rPr sz="950" spc="-9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rgbClr val="BC0000"/>
                </a:solidFill>
                <a:latin typeface="Book Antiqua"/>
                <a:cs typeface="Book Antiqua"/>
              </a:rPr>
              <a:t>atan</a:t>
            </a:r>
            <a:r>
              <a:rPr sz="950" spc="15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950" i="1" spc="15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50" i="1" spc="15" dirty="0">
                <a:solidFill>
                  <a:srgbClr val="BC0000"/>
                </a:solidFill>
                <a:latin typeface="Cambria"/>
                <a:cs typeface="Cambria"/>
              </a:rPr>
              <a:t>T</a:t>
            </a:r>
            <a:r>
              <a:rPr sz="950" spc="15" dirty="0">
                <a:solidFill>
                  <a:srgbClr val="BC0000"/>
                </a:solidFill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7" y="1127628"/>
            <a:ext cx="22542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40" dirty="0">
                <a:latin typeface="Lucida Sans Unicode"/>
                <a:cs typeface="Lucida Sans Unicode"/>
              </a:rPr>
              <a:t>∠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513" y="1127628"/>
            <a:ext cx="6978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spc="30" dirty="0">
                <a:latin typeface="Arial"/>
                <a:cs typeface="Arial"/>
              </a:rPr>
              <a:t>ω</a:t>
            </a:r>
            <a:r>
              <a:rPr sz="750" spc="30" dirty="0">
                <a:latin typeface="Tahoma"/>
                <a:cs typeface="Tahoma"/>
              </a:rPr>
              <a:t>) </a:t>
            </a:r>
            <a:r>
              <a:rPr sz="750" dirty="0">
                <a:latin typeface="Lucida Sans Unicode"/>
                <a:cs typeface="Lucida Sans Unicode"/>
              </a:rPr>
              <a:t>≈</a:t>
            </a:r>
            <a:r>
              <a:rPr sz="750" spc="-18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Book Antiqua"/>
                <a:cs typeface="Book Antiqua"/>
              </a:rPr>
              <a:t>0 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-30" dirty="0">
                <a:latin typeface="Arial"/>
                <a:cs typeface="Arial"/>
              </a:rPr>
              <a:t> </a:t>
            </a:r>
            <a:r>
              <a:rPr sz="750" spc="530" dirty="0">
                <a:latin typeface="Lucida Sans Unicode"/>
                <a:cs typeface="Lucida Sans Unicode"/>
              </a:rPr>
              <a:t> 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52" y="1106836"/>
            <a:ext cx="67945" cy="190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>
              <a:lnSpc>
                <a:spcPts val="635"/>
              </a:lnSpc>
              <a:spcBef>
                <a:spcPts val="120"/>
              </a:spcBef>
            </a:pPr>
            <a:r>
              <a:rPr sz="550" u="sng" spc="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550">
              <a:latin typeface="Book Antiqua"/>
              <a:cs typeface="Book Antiqua"/>
            </a:endParaRPr>
          </a:p>
          <a:p>
            <a:pPr marL="12700">
              <a:lnSpc>
                <a:spcPts val="635"/>
              </a:lnSpc>
            </a:pPr>
            <a:r>
              <a:rPr sz="550" i="1" spc="5" dirty="0">
                <a:latin typeface="Cambria"/>
                <a:cs typeface="Cambria"/>
              </a:rPr>
              <a:t>T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7" y="1279469"/>
            <a:ext cx="22542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-40" dirty="0">
                <a:latin typeface="Lucida Sans Unicode"/>
                <a:cs typeface="Lucida Sans Unicode"/>
              </a:rPr>
              <a:t>∠</a:t>
            </a:r>
            <a:r>
              <a:rPr sz="750" i="1" spc="65" dirty="0">
                <a:latin typeface="Cambria"/>
                <a:cs typeface="Cambria"/>
              </a:rPr>
              <a:t>G</a:t>
            </a:r>
            <a:r>
              <a:rPr sz="750" spc="10" dirty="0">
                <a:latin typeface="Tahoma"/>
                <a:cs typeface="Tahoma"/>
              </a:rPr>
              <a:t>(</a:t>
            </a:r>
            <a:r>
              <a:rPr sz="750" i="1" spc="5" dirty="0">
                <a:latin typeface="Cambria"/>
                <a:cs typeface="Cambria"/>
              </a:rPr>
              <a:t>j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66" y="1258665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2037" y="1258665"/>
            <a:ext cx="6604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u="sng" spc="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641" y="1336021"/>
            <a:ext cx="543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8950" algn="l"/>
              </a:tabLst>
            </a:pPr>
            <a:r>
              <a:rPr sz="550" spc="40" dirty="0">
                <a:latin typeface="Book Antiqua"/>
                <a:cs typeface="Book Antiqua"/>
              </a:rPr>
              <a:t>2	</a:t>
            </a:r>
            <a:r>
              <a:rPr sz="550" i="1" spc="5" dirty="0">
                <a:latin typeface="Cambria"/>
                <a:cs typeface="Cambria"/>
              </a:rPr>
              <a:t>T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513" y="1279469"/>
            <a:ext cx="111315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2585" algn="l"/>
              </a:tabLst>
            </a:pPr>
            <a:r>
              <a:rPr sz="750" i="1" spc="30" dirty="0">
                <a:latin typeface="Arial"/>
                <a:cs typeface="Arial"/>
              </a:rPr>
              <a:t>ω</a:t>
            </a:r>
            <a:r>
              <a:rPr sz="750" spc="30" dirty="0">
                <a:latin typeface="Tahoma"/>
                <a:cs typeface="Tahoma"/>
              </a:rPr>
              <a:t>)</a:t>
            </a:r>
            <a:r>
              <a:rPr sz="750" spc="-60" dirty="0">
                <a:latin typeface="Tahoma"/>
                <a:cs typeface="Tahoma"/>
              </a:rPr>
              <a:t> </a:t>
            </a:r>
            <a:r>
              <a:rPr sz="750" dirty="0">
                <a:latin typeface="Lucida Sans Unicode"/>
                <a:cs typeface="Lucida Sans Unicode"/>
              </a:rPr>
              <a:t>≈	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 </a:t>
            </a:r>
            <a:r>
              <a:rPr sz="750" spc="25" dirty="0">
                <a:latin typeface="Book Antiqua"/>
                <a:cs typeface="Book Antiqua"/>
              </a:rPr>
              <a:t>, </a:t>
            </a:r>
            <a:r>
              <a:rPr sz="750" i="1" dirty="0">
                <a:latin typeface="Cambria"/>
                <a:cs typeface="Cambria"/>
              </a:rPr>
              <a:t>T </a:t>
            </a:r>
            <a:r>
              <a:rPr sz="750" i="1" spc="160" dirty="0">
                <a:latin typeface="Arial"/>
                <a:cs typeface="Arial"/>
              </a:rPr>
              <a:t>&gt;</a:t>
            </a:r>
            <a:r>
              <a:rPr sz="750" i="1" spc="100" dirty="0">
                <a:latin typeface="Arial"/>
                <a:cs typeface="Arial"/>
              </a:rPr>
              <a:t> </a:t>
            </a:r>
            <a:r>
              <a:rPr sz="750" spc="50" dirty="0">
                <a:latin typeface="Book Antiqua"/>
                <a:cs typeface="Book Antiqua"/>
              </a:rPr>
              <a:t>0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59" y="1533522"/>
            <a:ext cx="13652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007F00"/>
                </a:solidFill>
                <a:latin typeface="Lucida Sans Unicode"/>
                <a:cs typeface="Lucida Sans Unicode"/>
              </a:rPr>
              <a:t>∠</a:t>
            </a:r>
            <a:r>
              <a:rPr sz="950" dirty="0">
                <a:solidFill>
                  <a:srgbClr val="007F00"/>
                </a:solidFill>
                <a:latin typeface="Tahoma"/>
                <a:cs typeface="Tahoma"/>
              </a:rPr>
              <a:t>(</a:t>
            </a:r>
            <a:r>
              <a:rPr sz="950" dirty="0">
                <a:solidFill>
                  <a:srgbClr val="007F00"/>
                </a:solidFill>
                <a:latin typeface="Book Antiqua"/>
                <a:cs typeface="Book Antiqua"/>
              </a:rPr>
              <a:t>1</a:t>
            </a:r>
            <a:r>
              <a:rPr sz="950" spc="-70" dirty="0">
                <a:solidFill>
                  <a:srgbClr val="007F00"/>
                </a:solidFill>
                <a:latin typeface="Book Antiqua"/>
                <a:cs typeface="Book Antiqua"/>
              </a:rPr>
              <a:t> </a:t>
            </a:r>
            <a:r>
              <a:rPr sz="950" spc="-60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950" spc="-130" dirty="0">
                <a:solidFill>
                  <a:srgbClr val="007F00"/>
                </a:solidFill>
                <a:latin typeface="Lucida Sans Unicode"/>
                <a:cs typeface="Lucida Sans Unicode"/>
              </a:rPr>
              <a:t> </a:t>
            </a:r>
            <a:r>
              <a:rPr sz="950" i="1" spc="25" dirty="0">
                <a:solidFill>
                  <a:srgbClr val="007F00"/>
                </a:solidFill>
                <a:latin typeface="Cambria"/>
                <a:cs typeface="Cambria"/>
              </a:rPr>
              <a:t>j</a:t>
            </a:r>
            <a:r>
              <a:rPr sz="950" i="1" spc="25" dirty="0">
                <a:solidFill>
                  <a:srgbClr val="007F00"/>
                </a:solidFill>
                <a:latin typeface="Arial"/>
                <a:cs typeface="Arial"/>
              </a:rPr>
              <a:t>ω</a:t>
            </a:r>
            <a:r>
              <a:rPr sz="950" i="1" spc="25" dirty="0">
                <a:solidFill>
                  <a:srgbClr val="007F00"/>
                </a:solidFill>
                <a:latin typeface="Cambria"/>
                <a:cs typeface="Cambria"/>
              </a:rPr>
              <a:t>T</a:t>
            </a:r>
            <a:r>
              <a:rPr sz="950" spc="25" dirty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r>
              <a:rPr sz="950" spc="-85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950" spc="55" dirty="0">
                <a:solidFill>
                  <a:srgbClr val="007F00"/>
                </a:solidFill>
                <a:latin typeface="Tahoma"/>
                <a:cs typeface="Tahoma"/>
              </a:rPr>
              <a:t>=</a:t>
            </a:r>
            <a:r>
              <a:rPr sz="950" spc="-85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950" spc="5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950" spc="5" dirty="0">
                <a:solidFill>
                  <a:srgbClr val="007F00"/>
                </a:solidFill>
                <a:latin typeface="Book Antiqua"/>
                <a:cs typeface="Book Antiqua"/>
              </a:rPr>
              <a:t>atan</a:t>
            </a:r>
            <a:r>
              <a:rPr sz="950" spc="5" dirty="0">
                <a:solidFill>
                  <a:srgbClr val="007F00"/>
                </a:solidFill>
                <a:latin typeface="Tahoma"/>
                <a:cs typeface="Tahoma"/>
              </a:rPr>
              <a:t>(</a:t>
            </a:r>
            <a:r>
              <a:rPr sz="950" i="1" spc="5" dirty="0">
                <a:solidFill>
                  <a:srgbClr val="007F00"/>
                </a:solidFill>
                <a:latin typeface="Arial"/>
                <a:cs typeface="Arial"/>
              </a:rPr>
              <a:t>ω</a:t>
            </a:r>
            <a:r>
              <a:rPr sz="950" i="1" spc="5" dirty="0">
                <a:solidFill>
                  <a:srgbClr val="007F00"/>
                </a:solidFill>
                <a:latin typeface="Cambria"/>
                <a:cs typeface="Cambria"/>
              </a:rPr>
              <a:t>T</a:t>
            </a:r>
            <a:r>
              <a:rPr sz="950" spc="5" dirty="0">
                <a:solidFill>
                  <a:srgbClr val="007F00"/>
                </a:solidFill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583" y="1395851"/>
            <a:ext cx="1293495" cy="247015"/>
          </a:xfrm>
          <a:custGeom>
            <a:avLst/>
            <a:gdLst/>
            <a:ahLst/>
            <a:cxnLst/>
            <a:rect l="l" t="t" r="r" b="b"/>
            <a:pathLst>
              <a:path w="1293495" h="247014">
                <a:moveTo>
                  <a:pt x="0" y="0"/>
                </a:moveTo>
                <a:lnTo>
                  <a:pt x="55200" y="0"/>
                </a:lnTo>
                <a:lnTo>
                  <a:pt x="107773" y="1061"/>
                </a:lnTo>
                <a:lnTo>
                  <a:pt x="162974" y="1596"/>
                </a:lnTo>
                <a:lnTo>
                  <a:pt x="215545" y="3195"/>
                </a:lnTo>
                <a:lnTo>
                  <a:pt x="270747" y="5326"/>
                </a:lnTo>
                <a:lnTo>
                  <a:pt x="323319" y="8521"/>
                </a:lnTo>
                <a:lnTo>
                  <a:pt x="378520" y="12782"/>
                </a:lnTo>
                <a:lnTo>
                  <a:pt x="431093" y="19708"/>
                </a:lnTo>
                <a:lnTo>
                  <a:pt x="486294" y="29828"/>
                </a:lnTo>
                <a:lnTo>
                  <a:pt x="538864" y="43679"/>
                </a:lnTo>
                <a:lnTo>
                  <a:pt x="594065" y="63919"/>
                </a:lnTo>
                <a:lnTo>
                  <a:pt x="646639" y="90021"/>
                </a:lnTo>
                <a:lnTo>
                  <a:pt x="701839" y="120382"/>
                </a:lnTo>
                <a:lnTo>
                  <a:pt x="754410" y="151277"/>
                </a:lnTo>
                <a:lnTo>
                  <a:pt x="809610" y="178444"/>
                </a:lnTo>
                <a:lnTo>
                  <a:pt x="862184" y="199749"/>
                </a:lnTo>
                <a:lnTo>
                  <a:pt x="917385" y="215198"/>
                </a:lnTo>
                <a:lnTo>
                  <a:pt x="969959" y="225851"/>
                </a:lnTo>
                <a:lnTo>
                  <a:pt x="1025159" y="233308"/>
                </a:lnTo>
                <a:lnTo>
                  <a:pt x="1077730" y="238636"/>
                </a:lnTo>
                <a:lnTo>
                  <a:pt x="1132930" y="241831"/>
                </a:lnTo>
                <a:lnTo>
                  <a:pt x="1185504" y="243962"/>
                </a:lnTo>
                <a:lnTo>
                  <a:pt x="1240705" y="245559"/>
                </a:lnTo>
                <a:lnTo>
                  <a:pt x="1293275" y="246625"/>
                </a:lnTo>
              </a:path>
            </a:pathLst>
          </a:custGeom>
          <a:ln w="3469">
            <a:solidFill>
              <a:srgbClr val="00A6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7150" y="1394845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6976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2128" y="1377093"/>
            <a:ext cx="27940" cy="35560"/>
          </a:xfrm>
          <a:custGeom>
            <a:avLst/>
            <a:gdLst/>
            <a:ahLst/>
            <a:cxnLst/>
            <a:rect l="l" t="t" r="r" b="b"/>
            <a:pathLst>
              <a:path w="27939" h="35559">
                <a:moveTo>
                  <a:pt x="0" y="0"/>
                </a:moveTo>
                <a:lnTo>
                  <a:pt x="27383" y="17751"/>
                </a:lnTo>
                <a:lnTo>
                  <a:pt x="0" y="35516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7407" y="1148706"/>
            <a:ext cx="0" cy="25019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49823"/>
                </a:moveTo>
                <a:lnTo>
                  <a:pt x="0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7150" y="1394841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437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4516" y="1067996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4">
                <a:moveTo>
                  <a:pt x="0" y="697632"/>
                </a:moveTo>
                <a:lnTo>
                  <a:pt x="0" y="0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6763" y="1062611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40">
                <a:moveTo>
                  <a:pt x="0" y="27386"/>
                </a:moveTo>
                <a:lnTo>
                  <a:pt x="17752" y="0"/>
                </a:lnTo>
                <a:lnTo>
                  <a:pt x="35517" y="27386"/>
                </a:lnTo>
              </a:path>
            </a:pathLst>
          </a:custGeom>
          <a:ln w="6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87962" y="1370498"/>
            <a:ext cx="30797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4096" y="1372908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9075" y="1372908"/>
            <a:ext cx="31115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653" y="1372908"/>
            <a:ext cx="33782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1000</a:t>
            </a:r>
            <a:r>
              <a:rPr sz="550" spc="10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825" spc="292" baseline="505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35745" y="1145021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432" y="0"/>
                </a:lnTo>
              </a:path>
            </a:pathLst>
          </a:custGeom>
          <a:ln w="693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8530" y="1077538"/>
            <a:ext cx="635" cy="692150"/>
          </a:xfrm>
          <a:custGeom>
            <a:avLst/>
            <a:gdLst/>
            <a:ahLst/>
            <a:cxnLst/>
            <a:rect l="l" t="t" r="r" b="b"/>
            <a:pathLst>
              <a:path w="635" h="692150">
                <a:moveTo>
                  <a:pt x="0" y="0"/>
                </a:moveTo>
                <a:lnTo>
                  <a:pt x="544" y="69204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20813" y="1077538"/>
            <a:ext cx="635" cy="692150"/>
          </a:xfrm>
          <a:custGeom>
            <a:avLst/>
            <a:gdLst/>
            <a:ahLst/>
            <a:cxnLst/>
            <a:rect l="l" t="t" r="r" b="b"/>
            <a:pathLst>
              <a:path w="635" h="692150">
                <a:moveTo>
                  <a:pt x="0" y="0"/>
                </a:moveTo>
                <a:lnTo>
                  <a:pt x="541" y="69204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96796" y="1077538"/>
            <a:ext cx="635" cy="692150"/>
          </a:xfrm>
          <a:custGeom>
            <a:avLst/>
            <a:gdLst/>
            <a:ahLst/>
            <a:cxnLst/>
            <a:rect l="l" t="t" r="r" b="b"/>
            <a:pathLst>
              <a:path w="635" h="692150">
                <a:moveTo>
                  <a:pt x="0" y="0"/>
                </a:moveTo>
                <a:lnTo>
                  <a:pt x="544" y="692041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12294" y="1032547"/>
            <a:ext cx="4845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825" spc="-75" baseline="-15151" dirty="0">
                <a:solidFill>
                  <a:srgbClr val="231F20"/>
                </a:solidFill>
                <a:latin typeface="Arial"/>
                <a:cs typeface="Arial"/>
              </a:rPr>
              <a:t>¼=</a:t>
            </a:r>
            <a:r>
              <a:rPr sz="825" spc="-75" baseline="-15151" dirty="0">
                <a:solidFill>
                  <a:srgbClr val="231F20"/>
                </a:solidFill>
                <a:latin typeface="PMingLiU"/>
                <a:cs typeface="PMingLiU"/>
              </a:rPr>
              <a:t>2</a:t>
            </a:r>
            <a:r>
              <a:rPr sz="825" spc="-67" baseline="-15151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825" spc="120" baseline="-5050" dirty="0">
                <a:solidFill>
                  <a:srgbClr val="231F20"/>
                </a:solidFill>
                <a:latin typeface="Palatino Linotype"/>
                <a:cs typeface="Palatino Linotype"/>
              </a:rPr>
              <a:t>\</a:t>
            </a:r>
            <a:r>
              <a:rPr sz="550" spc="8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550" spc="80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550" spc="80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550" spc="80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4579" y="1536960"/>
            <a:ext cx="1517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15" dirty="0">
                <a:solidFill>
                  <a:srgbClr val="231F20"/>
                </a:solidFill>
                <a:latin typeface="PMingLiU"/>
                <a:cs typeface="PMingLiU"/>
              </a:rPr>
              <a:t>-</a:t>
            </a:r>
            <a:r>
              <a:rPr sz="550" spc="-22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spc="-4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2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4826" y="1295632"/>
            <a:ext cx="61594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0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97150" y="1644668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5">
                <a:moveTo>
                  <a:pt x="0" y="541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6460" y="1176854"/>
            <a:ext cx="14097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-120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spc="-4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7150" y="1269933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4">
                <a:moveTo>
                  <a:pt x="0" y="544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34011" y="1422966"/>
            <a:ext cx="1517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15" dirty="0">
                <a:solidFill>
                  <a:srgbClr val="231F20"/>
                </a:solidFill>
                <a:latin typeface="PMingLiU"/>
                <a:cs typeface="PMingLiU"/>
              </a:rPr>
              <a:t>-</a:t>
            </a:r>
            <a:r>
              <a:rPr sz="550" spc="-22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spc="-4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550" spc="20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550">
              <a:latin typeface="PMingLiU"/>
              <a:cs typeface="PMingLiU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9429" y="1394841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158" y="0"/>
                </a:lnTo>
              </a:path>
            </a:pathLst>
          </a:custGeom>
          <a:ln w="3469">
            <a:solidFill>
              <a:srgbClr val="00A6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8396" y="1396687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49822"/>
                </a:moveTo>
                <a:lnTo>
                  <a:pt x="0" y="0"/>
                </a:lnTo>
              </a:path>
            </a:pathLst>
          </a:custGeom>
          <a:ln w="3469">
            <a:solidFill>
              <a:srgbClr val="00A6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7588" y="1644669"/>
            <a:ext cx="633730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589" y="0"/>
                </a:lnTo>
              </a:path>
            </a:pathLst>
          </a:custGeom>
          <a:ln w="3469">
            <a:solidFill>
              <a:srgbClr val="00A6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6724" y="1464243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40">
                <a:moveTo>
                  <a:pt x="0" y="2180"/>
                </a:moveTo>
                <a:lnTo>
                  <a:pt x="37806" y="2180"/>
                </a:lnTo>
                <a:lnTo>
                  <a:pt x="37806" y="0"/>
                </a:lnTo>
                <a:lnTo>
                  <a:pt x="0" y="0"/>
                </a:lnTo>
                <a:lnTo>
                  <a:pt x="0" y="2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84024" y="1369820"/>
            <a:ext cx="57785" cy="1676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75"/>
              </a:spcBef>
            </a:pPr>
            <a:r>
              <a:rPr sz="400" spc="15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endParaRPr sz="4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97150" y="1519756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4">
                <a:moveTo>
                  <a:pt x="0" y="541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2583" y="1147152"/>
            <a:ext cx="1293495" cy="247015"/>
          </a:xfrm>
          <a:custGeom>
            <a:avLst/>
            <a:gdLst/>
            <a:ahLst/>
            <a:cxnLst/>
            <a:rect l="l" t="t" r="r" b="b"/>
            <a:pathLst>
              <a:path w="1293495" h="247015">
                <a:moveTo>
                  <a:pt x="0" y="246627"/>
                </a:moveTo>
                <a:lnTo>
                  <a:pt x="55200" y="246627"/>
                </a:lnTo>
                <a:lnTo>
                  <a:pt x="107773" y="245562"/>
                </a:lnTo>
                <a:lnTo>
                  <a:pt x="162974" y="245028"/>
                </a:lnTo>
                <a:lnTo>
                  <a:pt x="215545" y="243431"/>
                </a:lnTo>
                <a:lnTo>
                  <a:pt x="270747" y="241301"/>
                </a:lnTo>
                <a:lnTo>
                  <a:pt x="323319" y="238105"/>
                </a:lnTo>
                <a:lnTo>
                  <a:pt x="378520" y="233844"/>
                </a:lnTo>
                <a:lnTo>
                  <a:pt x="431093" y="226919"/>
                </a:lnTo>
                <a:lnTo>
                  <a:pt x="486294" y="216797"/>
                </a:lnTo>
                <a:lnTo>
                  <a:pt x="538864" y="202946"/>
                </a:lnTo>
                <a:lnTo>
                  <a:pt x="594065" y="182707"/>
                </a:lnTo>
                <a:lnTo>
                  <a:pt x="646639" y="156604"/>
                </a:lnTo>
                <a:lnTo>
                  <a:pt x="701839" y="126244"/>
                </a:lnTo>
                <a:lnTo>
                  <a:pt x="754410" y="95349"/>
                </a:lnTo>
                <a:lnTo>
                  <a:pt x="809610" y="68180"/>
                </a:lnTo>
                <a:lnTo>
                  <a:pt x="862184" y="46876"/>
                </a:lnTo>
                <a:lnTo>
                  <a:pt x="917385" y="31429"/>
                </a:lnTo>
                <a:lnTo>
                  <a:pt x="969959" y="20773"/>
                </a:lnTo>
                <a:lnTo>
                  <a:pt x="1025159" y="13316"/>
                </a:lnTo>
                <a:lnTo>
                  <a:pt x="1077730" y="7990"/>
                </a:lnTo>
                <a:lnTo>
                  <a:pt x="1132930" y="4795"/>
                </a:lnTo>
                <a:lnTo>
                  <a:pt x="1185504" y="2664"/>
                </a:lnTo>
                <a:lnTo>
                  <a:pt x="1240705" y="1065"/>
                </a:lnTo>
                <a:lnTo>
                  <a:pt x="1293275" y="0"/>
                </a:lnTo>
              </a:path>
            </a:pathLst>
          </a:custGeom>
          <a:ln w="6939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97150" y="1144477"/>
            <a:ext cx="1374140" cy="635"/>
          </a:xfrm>
          <a:custGeom>
            <a:avLst/>
            <a:gdLst/>
            <a:ahLst/>
            <a:cxnLst/>
            <a:rect l="l" t="t" r="r" b="b"/>
            <a:pathLst>
              <a:path w="1374139" h="634">
                <a:moveTo>
                  <a:pt x="0" y="544"/>
                </a:moveTo>
                <a:lnTo>
                  <a:pt x="1374027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09943" y="1159857"/>
            <a:ext cx="31051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30"/>
              </a:spcBef>
            </a:pPr>
            <a:r>
              <a:rPr sz="450" spc="45" dirty="0">
                <a:solidFill>
                  <a:srgbClr val="231F20"/>
                </a:solidFill>
                <a:latin typeface="Arial"/>
                <a:cs typeface="Arial"/>
              </a:rPr>
              <a:t>T&gt;</a:t>
            </a:r>
            <a:r>
              <a:rPr sz="450" spc="45" dirty="0">
                <a:solidFill>
                  <a:srgbClr val="231F20"/>
                </a:solidFill>
                <a:latin typeface="PMingLiU"/>
                <a:cs typeface="PMingLiU"/>
              </a:rPr>
              <a:t>0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9943" y="1522770"/>
            <a:ext cx="31051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30"/>
              </a:spcBef>
            </a:pPr>
            <a:r>
              <a:rPr sz="450" spc="45" dirty="0">
                <a:solidFill>
                  <a:srgbClr val="231F20"/>
                </a:solidFill>
                <a:latin typeface="Arial"/>
                <a:cs typeface="Arial"/>
              </a:rPr>
              <a:t>T&lt;</a:t>
            </a:r>
            <a:r>
              <a:rPr sz="450" spc="45" dirty="0">
                <a:solidFill>
                  <a:srgbClr val="231F20"/>
                </a:solidFill>
                <a:latin typeface="PMingLiU"/>
                <a:cs typeface="PMingLiU"/>
              </a:rPr>
              <a:t>0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4355" y="2019897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6852" y="1950196"/>
            <a:ext cx="1115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Basic </a:t>
            </a:r>
            <a:r>
              <a:rPr sz="950" spc="-10" dirty="0">
                <a:latin typeface="Book Antiqua"/>
                <a:cs typeface="Book Antiqua"/>
              </a:rPr>
              <a:t>component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95" dirty="0">
                <a:latin typeface="Book Antiqua"/>
                <a:cs typeface="Book Antiqua"/>
              </a:rPr>
              <a:t>#4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8375" y="2291674"/>
            <a:ext cx="2254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40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975" i="1" spc="60" baseline="-17094" dirty="0">
                <a:solidFill>
                  <a:srgbClr val="BC0000"/>
                </a:solidFill>
                <a:latin typeface="Cambria"/>
                <a:cs typeface="Cambria"/>
              </a:rPr>
              <a:t>n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5363" y="2201783"/>
            <a:ext cx="93154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03910" algn="l"/>
              </a:tabLst>
            </a:pPr>
            <a:r>
              <a:rPr sz="950" spc="-60" dirty="0">
                <a:solidFill>
                  <a:srgbClr val="BC0000"/>
                </a:solidFill>
                <a:latin typeface="Lucida Sans Unicode"/>
                <a:cs typeface="Lucida Sans Unicode"/>
              </a:rPr>
              <a:t>∠ </a:t>
            </a:r>
            <a:r>
              <a:rPr sz="1425" spc="315" baseline="87719" dirty="0">
                <a:solidFill>
                  <a:srgbClr val="BC0000"/>
                </a:solidFill>
                <a:latin typeface="Arial"/>
                <a:cs typeface="Arial"/>
              </a:rPr>
              <a:t>.</a:t>
            </a:r>
            <a:r>
              <a:rPr sz="950" spc="210" dirty="0">
                <a:solidFill>
                  <a:srgbClr val="BC0000"/>
                </a:solidFill>
                <a:latin typeface="Book Antiqua"/>
                <a:cs typeface="Book Antiqua"/>
              </a:rPr>
              <a:t>1</a:t>
            </a:r>
            <a:r>
              <a:rPr sz="950" spc="-165" dirty="0">
                <a:solidFill>
                  <a:srgbClr val="BC0000"/>
                </a:solidFill>
                <a:latin typeface="Book Antiqua"/>
                <a:cs typeface="Book Antiqua"/>
              </a:rPr>
              <a:t> </a:t>
            </a:r>
            <a:r>
              <a:rPr sz="950" spc="5" dirty="0">
                <a:solidFill>
                  <a:srgbClr val="BC0000"/>
                </a:solidFill>
                <a:latin typeface="Tahoma"/>
                <a:cs typeface="Tahoma"/>
              </a:rPr>
              <a:t>+</a:t>
            </a:r>
            <a:r>
              <a:rPr sz="950" spc="-12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950" spc="5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950" i="1" spc="55" dirty="0">
                <a:solidFill>
                  <a:srgbClr val="BC0000"/>
                </a:solidFill>
                <a:latin typeface="Arial"/>
                <a:cs typeface="Arial"/>
              </a:rPr>
              <a:t>ζ	</a:t>
            </a:r>
            <a:r>
              <a:rPr sz="950" spc="-6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572" y="2116274"/>
            <a:ext cx="4203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sz="950" i="1" u="sng" spc="55" dirty="0">
                <a:solidFill>
                  <a:srgbClr val="BC0000"/>
                </a:solidFill>
                <a:uFill>
                  <a:solidFill>
                    <a:srgbClr val="BC0000"/>
                  </a:solidFill>
                </a:uFill>
                <a:latin typeface="Arial"/>
                <a:cs typeface="Arial"/>
              </a:rPr>
              <a:t>ω</a:t>
            </a:r>
            <a:r>
              <a:rPr sz="950" i="1" spc="55" dirty="0">
                <a:solidFill>
                  <a:srgbClr val="BC0000"/>
                </a:solidFill>
                <a:latin typeface="Arial"/>
                <a:cs typeface="Arial"/>
              </a:rPr>
              <a:t>	ω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65529" y="2104251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76324" y="2300846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11" y="0"/>
                </a:lnTo>
              </a:path>
            </a:pathLst>
          </a:custGeom>
          <a:ln w="7289">
            <a:solidFill>
              <a:srgbClr val="B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38224" y="2258628"/>
            <a:ext cx="2254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75" baseline="-14619" dirty="0">
                <a:solidFill>
                  <a:srgbClr val="BC0000"/>
                </a:solidFill>
                <a:latin typeface="Arial"/>
                <a:cs typeface="Arial"/>
              </a:rPr>
              <a:t>ω</a:t>
            </a:r>
            <a:r>
              <a:rPr sz="650" spc="50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65529" y="2370265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solidFill>
                  <a:srgbClr val="BC0000"/>
                </a:solidFill>
                <a:latin typeface="Cambria"/>
                <a:cs typeface="Cambria"/>
              </a:rPr>
              <a:t>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34312" y="2010242"/>
            <a:ext cx="1054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40" dirty="0">
                <a:solidFill>
                  <a:srgbClr val="BC0000"/>
                </a:solidFill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228" y="2522443"/>
            <a:ext cx="10941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750" spc="15" dirty="0">
                <a:latin typeface="Lucida Sans Unicode"/>
                <a:cs typeface="Lucida Sans Unicode"/>
              </a:rPr>
              <a:t>∠</a:t>
            </a:r>
            <a:r>
              <a:rPr sz="750" i="1" spc="15" dirty="0">
                <a:latin typeface="Cambria"/>
                <a:cs typeface="Cambria"/>
              </a:rPr>
              <a:t>G</a:t>
            </a:r>
            <a:r>
              <a:rPr sz="750" spc="15" dirty="0">
                <a:latin typeface="Tahoma"/>
                <a:cs typeface="Tahoma"/>
              </a:rPr>
              <a:t>(</a:t>
            </a:r>
            <a:r>
              <a:rPr sz="750" i="1" spc="15" dirty="0">
                <a:latin typeface="Cambria"/>
                <a:cs typeface="Cambria"/>
              </a:rPr>
              <a:t>j</a:t>
            </a:r>
            <a:r>
              <a:rPr sz="750" i="1" spc="15" dirty="0">
                <a:latin typeface="Arial"/>
                <a:cs typeface="Arial"/>
              </a:rPr>
              <a:t>ω</a:t>
            </a:r>
            <a:r>
              <a:rPr sz="750" spc="15" dirty="0">
                <a:latin typeface="Tahoma"/>
                <a:cs typeface="Tahoma"/>
              </a:rPr>
              <a:t>) </a:t>
            </a:r>
            <a:r>
              <a:rPr sz="750" dirty="0">
                <a:latin typeface="Lucida Sans Unicode"/>
                <a:cs typeface="Lucida Sans Unicode"/>
              </a:rPr>
              <a:t>≈ </a:t>
            </a:r>
            <a:r>
              <a:rPr sz="750" spc="50" dirty="0">
                <a:latin typeface="Book Antiqua"/>
                <a:cs typeface="Book Antiqua"/>
              </a:rPr>
              <a:t>0 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210" dirty="0">
                <a:latin typeface="Arial"/>
                <a:cs typeface="Arial"/>
              </a:rPr>
              <a:t> </a:t>
            </a:r>
            <a:r>
              <a:rPr sz="750" i="1" spc="40" dirty="0">
                <a:latin typeface="Arial"/>
                <a:cs typeface="Arial"/>
              </a:rPr>
              <a:t>ω</a:t>
            </a:r>
            <a:r>
              <a:rPr sz="825" i="1" spc="60" baseline="-15151" dirty="0">
                <a:latin typeface="Cambria"/>
                <a:cs typeface="Cambria"/>
              </a:rPr>
              <a:t>n</a:t>
            </a:r>
            <a:endParaRPr sz="825" baseline="-15151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2091" y="2730824"/>
            <a:ext cx="6604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40" dirty="0">
                <a:latin typeface="Book Antiqua"/>
                <a:cs typeface="Book Antiqua"/>
              </a:rPr>
              <a:t>2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228" y="2653480"/>
            <a:ext cx="1581785" cy="163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algn="ctr">
              <a:lnSpc>
                <a:spcPts val="405"/>
              </a:lnSpc>
              <a:spcBef>
                <a:spcPts val="120"/>
              </a:spcBef>
            </a:pPr>
            <a:r>
              <a:rPr sz="5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550">
              <a:latin typeface="Arial"/>
              <a:cs typeface="Arial"/>
            </a:endParaRPr>
          </a:p>
          <a:p>
            <a:pPr marL="38100">
              <a:lnSpc>
                <a:spcPts val="645"/>
              </a:lnSpc>
              <a:tabLst>
                <a:tab pos="1036319" algn="l"/>
              </a:tabLst>
            </a:pPr>
            <a:r>
              <a:rPr sz="750" spc="-20" dirty="0">
                <a:latin typeface="Book Antiqua"/>
                <a:cs typeface="Book Antiqua"/>
              </a:rPr>
              <a:t>For </a:t>
            </a:r>
            <a:r>
              <a:rPr sz="750" i="1" spc="90" dirty="0">
                <a:latin typeface="Arial"/>
                <a:cs typeface="Arial"/>
              </a:rPr>
              <a:t>ζ </a:t>
            </a:r>
            <a:r>
              <a:rPr sz="750" dirty="0">
                <a:latin typeface="Lucida Sans Unicode"/>
                <a:cs typeface="Lucida Sans Unicode"/>
              </a:rPr>
              <a:t>≥ </a:t>
            </a:r>
            <a:r>
              <a:rPr sz="750" spc="35" dirty="0">
                <a:latin typeface="Book Antiqua"/>
                <a:cs typeface="Book Antiqua"/>
              </a:rPr>
              <a:t>0,</a:t>
            </a:r>
            <a:r>
              <a:rPr sz="750" spc="-90" dirty="0">
                <a:latin typeface="Book Antiqua"/>
                <a:cs typeface="Book Antiqua"/>
              </a:rPr>
              <a:t> </a:t>
            </a:r>
            <a:r>
              <a:rPr sz="750" spc="15" dirty="0">
                <a:latin typeface="Lucida Sans Unicode"/>
                <a:cs typeface="Lucida Sans Unicode"/>
              </a:rPr>
              <a:t>∠</a:t>
            </a:r>
            <a:r>
              <a:rPr sz="750" i="1" spc="15" dirty="0">
                <a:latin typeface="Cambria"/>
                <a:cs typeface="Cambria"/>
              </a:rPr>
              <a:t>G</a:t>
            </a:r>
            <a:r>
              <a:rPr sz="750" spc="15" dirty="0">
                <a:latin typeface="Tahoma"/>
                <a:cs typeface="Tahoma"/>
              </a:rPr>
              <a:t>(</a:t>
            </a:r>
            <a:r>
              <a:rPr sz="750" i="1" spc="15" dirty="0">
                <a:latin typeface="Cambria"/>
                <a:cs typeface="Cambria"/>
              </a:rPr>
              <a:t>j</a:t>
            </a:r>
            <a:r>
              <a:rPr sz="750" i="1" spc="15" dirty="0">
                <a:latin typeface="Arial"/>
                <a:cs typeface="Arial"/>
              </a:rPr>
              <a:t>ω</a:t>
            </a:r>
            <a:r>
              <a:rPr sz="750" spc="15" dirty="0">
                <a:latin typeface="Tahoma"/>
                <a:cs typeface="Tahoma"/>
              </a:rPr>
              <a:t>)</a:t>
            </a:r>
            <a:r>
              <a:rPr sz="750" spc="-55" dirty="0">
                <a:latin typeface="Tahoma"/>
                <a:cs typeface="Tahoma"/>
              </a:rPr>
              <a:t> </a:t>
            </a:r>
            <a:r>
              <a:rPr sz="750" spc="50" dirty="0">
                <a:latin typeface="Tahoma"/>
                <a:cs typeface="Tahoma"/>
              </a:rPr>
              <a:t>=	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 </a:t>
            </a:r>
            <a:r>
              <a:rPr sz="750" spc="50" dirty="0">
                <a:latin typeface="Tahoma"/>
                <a:cs typeface="Tahoma"/>
              </a:rPr>
              <a:t>=</a:t>
            </a:r>
            <a:r>
              <a:rPr sz="750" spc="-165" dirty="0">
                <a:latin typeface="Tahoma"/>
                <a:cs typeface="Tahoma"/>
              </a:rPr>
              <a:t> </a:t>
            </a:r>
            <a:r>
              <a:rPr sz="750" i="1" spc="50" dirty="0">
                <a:latin typeface="Arial"/>
                <a:cs typeface="Arial"/>
              </a:rPr>
              <a:t>ω</a:t>
            </a:r>
            <a:r>
              <a:rPr sz="825" i="1" spc="75" baseline="-15151" dirty="0">
                <a:latin typeface="Cambria"/>
                <a:cs typeface="Cambria"/>
              </a:rPr>
              <a:t>n</a:t>
            </a:r>
            <a:r>
              <a:rPr sz="750" spc="50" dirty="0">
                <a:latin typeface="Book Antiqua"/>
                <a:cs typeface="Book Antiqua"/>
              </a:rPr>
              <a:t>,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8301" y="2820981"/>
            <a:ext cx="863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50" dirty="0">
                <a:latin typeface="Arial"/>
                <a:cs typeface="Arial"/>
              </a:rPr>
              <a:t>ω</a:t>
            </a:r>
            <a:endParaRPr sz="5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8301" y="2804044"/>
            <a:ext cx="12065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450" u="sng" spc="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9452" y="2900297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901" y="2916307"/>
            <a:ext cx="1714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50" i="1" spc="35" dirty="0">
                <a:latin typeface="Arial"/>
                <a:cs typeface="Arial"/>
              </a:rPr>
              <a:t>ω</a:t>
            </a:r>
            <a:r>
              <a:rPr sz="675" i="1" spc="52" baseline="-18518" dirty="0">
                <a:latin typeface="Cambria"/>
                <a:cs typeface="Cambria"/>
              </a:rPr>
              <a:t>n</a:t>
            </a:r>
            <a:endParaRPr sz="675" baseline="-18518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7471" y="2725021"/>
            <a:ext cx="33718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9875" algn="l"/>
              </a:tabLst>
            </a:pPr>
            <a:r>
              <a:rPr sz="750" spc="220" dirty="0">
                <a:latin typeface="Arial"/>
                <a:cs typeface="Arial"/>
              </a:rPr>
              <a:t>.	</a:t>
            </a:r>
            <a:r>
              <a:rPr sz="750" spc="-40" dirty="0">
                <a:latin typeface="Arial"/>
                <a:cs typeface="Arial"/>
              </a:rPr>
              <a:t>Σ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228" y="2841772"/>
            <a:ext cx="163957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97890" algn="l"/>
              </a:tabLst>
            </a:pPr>
            <a:r>
              <a:rPr sz="750" spc="15" dirty="0">
                <a:latin typeface="Lucida Sans Unicode"/>
                <a:cs typeface="Lucida Sans Unicode"/>
              </a:rPr>
              <a:t>∠</a:t>
            </a:r>
            <a:r>
              <a:rPr sz="750" i="1" spc="15" dirty="0">
                <a:latin typeface="Cambria"/>
                <a:cs typeface="Cambria"/>
              </a:rPr>
              <a:t>G</a:t>
            </a:r>
            <a:r>
              <a:rPr sz="750" spc="15" dirty="0">
                <a:latin typeface="Tahoma"/>
                <a:cs typeface="Tahoma"/>
              </a:rPr>
              <a:t>(</a:t>
            </a:r>
            <a:r>
              <a:rPr sz="750" i="1" spc="15" dirty="0">
                <a:latin typeface="Cambria"/>
                <a:cs typeface="Cambria"/>
              </a:rPr>
              <a:t>j</a:t>
            </a:r>
            <a:r>
              <a:rPr sz="750" i="1" spc="15" dirty="0">
                <a:latin typeface="Arial"/>
                <a:cs typeface="Arial"/>
              </a:rPr>
              <a:t>ω</a:t>
            </a:r>
            <a:r>
              <a:rPr sz="750" spc="15" dirty="0">
                <a:latin typeface="Tahoma"/>
                <a:cs typeface="Tahoma"/>
              </a:rPr>
              <a:t>) </a:t>
            </a:r>
            <a:r>
              <a:rPr sz="750" dirty="0">
                <a:latin typeface="Lucida Sans Unicode"/>
                <a:cs typeface="Lucida Sans Unicode"/>
              </a:rPr>
              <a:t>≈</a:t>
            </a:r>
            <a:r>
              <a:rPr sz="750" spc="-130" dirty="0">
                <a:latin typeface="Lucida Sans Unicode"/>
                <a:cs typeface="Lucida Sans Unicode"/>
              </a:rPr>
              <a:t> </a:t>
            </a:r>
            <a:r>
              <a:rPr sz="750" spc="-40" dirty="0">
                <a:latin typeface="Lucida Sans Unicode"/>
                <a:cs typeface="Lucida Sans Unicode"/>
              </a:rPr>
              <a:t>∠ </a:t>
            </a:r>
            <a:r>
              <a:rPr sz="750" spc="114" dirty="0">
                <a:latin typeface="Lucida Sans Unicode"/>
                <a:cs typeface="Lucida Sans Unicode"/>
              </a:rPr>
              <a:t> </a:t>
            </a:r>
            <a:r>
              <a:rPr sz="750" spc="-40" dirty="0">
                <a:latin typeface="Lucida Sans Unicode"/>
                <a:cs typeface="Lucida Sans Unicode"/>
              </a:rPr>
              <a:t>−	</a:t>
            </a:r>
            <a:r>
              <a:rPr sz="750" spc="50" dirty="0">
                <a:latin typeface="Tahoma"/>
                <a:cs typeface="Tahoma"/>
              </a:rPr>
              <a:t>= </a:t>
            </a:r>
            <a:r>
              <a:rPr sz="750" i="1" spc="35" dirty="0">
                <a:latin typeface="Arial"/>
                <a:cs typeface="Arial"/>
              </a:rPr>
              <a:t>π </a:t>
            </a:r>
            <a:r>
              <a:rPr sz="750" spc="-5" dirty="0">
                <a:latin typeface="Book Antiqua"/>
                <a:cs typeface="Book Antiqua"/>
              </a:rPr>
              <a:t>for </a:t>
            </a:r>
            <a:r>
              <a:rPr sz="750" i="1" spc="55" dirty="0">
                <a:latin typeface="Arial"/>
                <a:cs typeface="Arial"/>
              </a:rPr>
              <a:t>ω</a:t>
            </a:r>
            <a:r>
              <a:rPr sz="750" i="1" spc="220" dirty="0">
                <a:latin typeface="Arial"/>
                <a:cs typeface="Arial"/>
              </a:rPr>
              <a:t> </a:t>
            </a:r>
            <a:r>
              <a:rPr sz="750" i="1" spc="40" dirty="0">
                <a:latin typeface="Arial"/>
                <a:cs typeface="Arial"/>
              </a:rPr>
              <a:t>ω</a:t>
            </a:r>
            <a:r>
              <a:rPr sz="825" i="1" spc="60" baseline="-15151" dirty="0">
                <a:latin typeface="Cambria"/>
                <a:cs typeface="Cambria"/>
              </a:rPr>
              <a:t>n</a:t>
            </a:r>
            <a:endParaRPr sz="825" baseline="-15151">
              <a:latin typeface="Cambria"/>
              <a:cs typeface="Cambr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24255" y="2559124"/>
            <a:ext cx="1341755" cy="635"/>
          </a:xfrm>
          <a:custGeom>
            <a:avLst/>
            <a:gdLst/>
            <a:ahLst/>
            <a:cxnLst/>
            <a:rect l="l" t="t" r="r" b="b"/>
            <a:pathLst>
              <a:path w="1341754" h="635">
                <a:moveTo>
                  <a:pt x="0" y="531"/>
                </a:moveTo>
                <a:lnTo>
                  <a:pt x="134168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24255" y="280360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392" y="0"/>
                </a:lnTo>
              </a:path>
            </a:pathLst>
          </a:custGeom>
          <a:ln w="67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6166" y="2786265"/>
            <a:ext cx="27305" cy="34925"/>
          </a:xfrm>
          <a:custGeom>
            <a:avLst/>
            <a:gdLst/>
            <a:ahLst/>
            <a:cxnLst/>
            <a:rect l="l" t="t" r="r" b="b"/>
            <a:pathLst>
              <a:path w="27304" h="34925">
                <a:moveTo>
                  <a:pt x="0" y="0"/>
                </a:moveTo>
                <a:lnTo>
                  <a:pt x="26738" y="17334"/>
                </a:lnTo>
                <a:lnTo>
                  <a:pt x="0" y="34683"/>
                </a:lnTo>
              </a:path>
            </a:pathLst>
          </a:custGeom>
          <a:ln w="67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24255" y="280359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11" y="0"/>
                </a:lnTo>
              </a:path>
            </a:pathLst>
          </a:custGeom>
          <a:ln w="6776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7211" y="2240500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681215"/>
                </a:moveTo>
                <a:lnTo>
                  <a:pt x="0" y="0"/>
                </a:lnTo>
              </a:path>
            </a:pathLst>
          </a:custGeom>
          <a:ln w="67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89876" y="2235242"/>
            <a:ext cx="34925" cy="27305"/>
          </a:xfrm>
          <a:custGeom>
            <a:avLst/>
            <a:gdLst/>
            <a:ahLst/>
            <a:cxnLst/>
            <a:rect l="l" t="t" r="r" b="b"/>
            <a:pathLst>
              <a:path w="34925" h="27305">
                <a:moveTo>
                  <a:pt x="0" y="26742"/>
                </a:moveTo>
                <a:lnTo>
                  <a:pt x="17334" y="0"/>
                </a:lnTo>
                <a:lnTo>
                  <a:pt x="34681" y="26742"/>
                </a:lnTo>
              </a:path>
            </a:pathLst>
          </a:custGeom>
          <a:ln w="67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697876" y="277952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1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99442" y="2781877"/>
            <a:ext cx="9588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10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539" y="2249824"/>
            <a:ext cx="635" cy="676275"/>
          </a:xfrm>
          <a:custGeom>
            <a:avLst/>
            <a:gdLst/>
            <a:ahLst/>
            <a:cxnLst/>
            <a:rect l="l" t="t" r="r" b="b"/>
            <a:pathLst>
              <a:path w="635" h="676275">
                <a:moveTo>
                  <a:pt x="0" y="0"/>
                </a:moveTo>
                <a:lnTo>
                  <a:pt x="531" y="67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21472" y="2249824"/>
            <a:ext cx="635" cy="676275"/>
          </a:xfrm>
          <a:custGeom>
            <a:avLst/>
            <a:gdLst/>
            <a:ahLst/>
            <a:cxnLst/>
            <a:rect l="l" t="t" r="r" b="b"/>
            <a:pathLst>
              <a:path w="635" h="676275">
                <a:moveTo>
                  <a:pt x="0" y="0"/>
                </a:moveTo>
                <a:lnTo>
                  <a:pt x="528" y="67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12142" y="2249824"/>
            <a:ext cx="635" cy="676275"/>
          </a:xfrm>
          <a:custGeom>
            <a:avLst/>
            <a:gdLst/>
            <a:ahLst/>
            <a:cxnLst/>
            <a:rect l="l" t="t" r="r" b="b"/>
            <a:pathLst>
              <a:path w="635" h="676275">
                <a:moveTo>
                  <a:pt x="0" y="0"/>
                </a:moveTo>
                <a:lnTo>
                  <a:pt x="531" y="675747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563546" y="2466668"/>
            <a:ext cx="13779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5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2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48627" y="2706421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24255" y="2315181"/>
            <a:ext cx="1341755" cy="635"/>
          </a:xfrm>
          <a:custGeom>
            <a:avLst/>
            <a:gdLst/>
            <a:ahLst/>
            <a:cxnLst/>
            <a:rect l="l" t="t" r="r" b="b"/>
            <a:pathLst>
              <a:path w="1341754" h="635">
                <a:moveTo>
                  <a:pt x="0" y="531"/>
                </a:moveTo>
                <a:lnTo>
                  <a:pt x="134168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24255" y="2681628"/>
            <a:ext cx="1341755" cy="635"/>
          </a:xfrm>
          <a:custGeom>
            <a:avLst/>
            <a:gdLst/>
            <a:ahLst/>
            <a:cxnLst/>
            <a:rect l="l" t="t" r="r" b="b"/>
            <a:pathLst>
              <a:path w="1341754" h="635">
                <a:moveTo>
                  <a:pt x="0" y="530"/>
                </a:moveTo>
                <a:lnTo>
                  <a:pt x="134168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24255" y="2437152"/>
            <a:ext cx="1341755" cy="635"/>
          </a:xfrm>
          <a:custGeom>
            <a:avLst/>
            <a:gdLst/>
            <a:ahLst/>
            <a:cxnLst/>
            <a:rect l="l" t="t" r="r" b="b"/>
            <a:pathLst>
              <a:path w="1341754" h="635">
                <a:moveTo>
                  <a:pt x="0" y="531"/>
                </a:moveTo>
                <a:lnTo>
                  <a:pt x="1341689" y="0"/>
                </a:lnTo>
              </a:path>
            </a:pathLst>
          </a:custGeom>
          <a:ln w="3175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13297" y="2317152"/>
            <a:ext cx="1416050" cy="487680"/>
          </a:xfrm>
          <a:custGeom>
            <a:avLst/>
            <a:gdLst/>
            <a:ahLst/>
            <a:cxnLst/>
            <a:rect l="l" t="t" r="r" b="b"/>
            <a:pathLst>
              <a:path w="1416050" h="487680">
                <a:moveTo>
                  <a:pt x="0" y="487196"/>
                </a:moveTo>
                <a:lnTo>
                  <a:pt x="489069" y="487196"/>
                </a:lnTo>
                <a:lnTo>
                  <a:pt x="525105" y="486153"/>
                </a:lnTo>
                <a:lnTo>
                  <a:pt x="638366" y="486153"/>
                </a:lnTo>
                <a:lnTo>
                  <a:pt x="676977" y="485110"/>
                </a:lnTo>
                <a:lnTo>
                  <a:pt x="715584" y="484066"/>
                </a:lnTo>
                <a:lnTo>
                  <a:pt x="751624" y="484066"/>
                </a:lnTo>
                <a:lnTo>
                  <a:pt x="790234" y="481980"/>
                </a:lnTo>
                <a:lnTo>
                  <a:pt x="826270" y="480937"/>
                </a:lnTo>
                <a:lnTo>
                  <a:pt x="864881" y="478850"/>
                </a:lnTo>
                <a:lnTo>
                  <a:pt x="903492" y="474677"/>
                </a:lnTo>
                <a:lnTo>
                  <a:pt x="975567" y="457985"/>
                </a:lnTo>
                <a:lnTo>
                  <a:pt x="1016753" y="409995"/>
                </a:lnTo>
                <a:lnTo>
                  <a:pt x="1032196" y="351574"/>
                </a:lnTo>
                <a:lnTo>
                  <a:pt x="1039918" y="258725"/>
                </a:lnTo>
                <a:lnTo>
                  <a:pt x="1050214" y="154399"/>
                </a:lnTo>
                <a:lnTo>
                  <a:pt x="1063085" y="82415"/>
                </a:lnTo>
                <a:lnTo>
                  <a:pt x="1081103" y="46945"/>
                </a:lnTo>
                <a:lnTo>
                  <a:pt x="1140307" y="16693"/>
                </a:lnTo>
                <a:lnTo>
                  <a:pt x="1209807" y="7301"/>
                </a:lnTo>
                <a:lnTo>
                  <a:pt x="1279304" y="3127"/>
                </a:lnTo>
                <a:lnTo>
                  <a:pt x="1312769" y="2087"/>
                </a:lnTo>
                <a:lnTo>
                  <a:pt x="1346229" y="1043"/>
                </a:lnTo>
                <a:lnTo>
                  <a:pt x="1382269" y="0"/>
                </a:lnTo>
                <a:lnTo>
                  <a:pt x="1415730" y="0"/>
                </a:lnTo>
              </a:path>
            </a:pathLst>
          </a:custGeom>
          <a:ln w="677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10722" y="2320280"/>
            <a:ext cx="1418590" cy="484505"/>
          </a:xfrm>
          <a:custGeom>
            <a:avLst/>
            <a:gdLst/>
            <a:ahLst/>
            <a:cxnLst/>
            <a:rect l="l" t="t" r="r" b="b"/>
            <a:pathLst>
              <a:path w="1418589" h="484505">
                <a:moveTo>
                  <a:pt x="0" y="484069"/>
                </a:moveTo>
                <a:lnTo>
                  <a:pt x="334626" y="484069"/>
                </a:lnTo>
                <a:lnTo>
                  <a:pt x="370666" y="483026"/>
                </a:lnTo>
                <a:lnTo>
                  <a:pt x="483923" y="483026"/>
                </a:lnTo>
                <a:lnTo>
                  <a:pt x="519959" y="481983"/>
                </a:lnTo>
                <a:lnTo>
                  <a:pt x="555998" y="481983"/>
                </a:lnTo>
                <a:lnTo>
                  <a:pt x="594606" y="480939"/>
                </a:lnTo>
                <a:lnTo>
                  <a:pt x="630645" y="479896"/>
                </a:lnTo>
                <a:lnTo>
                  <a:pt x="669256" y="478853"/>
                </a:lnTo>
                <a:lnTo>
                  <a:pt x="705292" y="476766"/>
                </a:lnTo>
                <a:lnTo>
                  <a:pt x="743903" y="474680"/>
                </a:lnTo>
                <a:lnTo>
                  <a:pt x="779939" y="471550"/>
                </a:lnTo>
                <a:lnTo>
                  <a:pt x="815974" y="466334"/>
                </a:lnTo>
                <a:lnTo>
                  <a:pt x="854589" y="461118"/>
                </a:lnTo>
                <a:lnTo>
                  <a:pt x="929235" y="438166"/>
                </a:lnTo>
                <a:lnTo>
                  <a:pt x="965271" y="416257"/>
                </a:lnTo>
                <a:lnTo>
                  <a:pt x="993586" y="383917"/>
                </a:lnTo>
                <a:lnTo>
                  <a:pt x="1014179" y="341143"/>
                </a:lnTo>
                <a:lnTo>
                  <a:pt x="1032197" y="288981"/>
                </a:lnTo>
                <a:lnTo>
                  <a:pt x="1047640" y="225342"/>
                </a:lnTo>
                <a:lnTo>
                  <a:pt x="1070807" y="150228"/>
                </a:lnTo>
                <a:lnTo>
                  <a:pt x="1099122" y="91807"/>
                </a:lnTo>
                <a:lnTo>
                  <a:pt x="1135158" y="55293"/>
                </a:lnTo>
                <a:lnTo>
                  <a:pt x="1171194" y="36513"/>
                </a:lnTo>
                <a:lnTo>
                  <a:pt x="1240694" y="16693"/>
                </a:lnTo>
                <a:lnTo>
                  <a:pt x="1312769" y="7304"/>
                </a:lnTo>
                <a:lnTo>
                  <a:pt x="1382269" y="2087"/>
                </a:lnTo>
                <a:lnTo>
                  <a:pt x="1418305" y="0"/>
                </a:lnTo>
              </a:path>
            </a:pathLst>
          </a:custGeom>
          <a:ln w="677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05575" y="2324454"/>
            <a:ext cx="1423670" cy="480059"/>
          </a:xfrm>
          <a:custGeom>
            <a:avLst/>
            <a:gdLst/>
            <a:ahLst/>
            <a:cxnLst/>
            <a:rect l="l" t="t" r="r" b="b"/>
            <a:pathLst>
              <a:path w="1423670" h="480060">
                <a:moveTo>
                  <a:pt x="0" y="479895"/>
                </a:moveTo>
                <a:lnTo>
                  <a:pt x="262553" y="479895"/>
                </a:lnTo>
                <a:lnTo>
                  <a:pt x="316609" y="478852"/>
                </a:lnTo>
                <a:lnTo>
                  <a:pt x="422145" y="478852"/>
                </a:lnTo>
                <a:lnTo>
                  <a:pt x="473624" y="477809"/>
                </a:lnTo>
                <a:lnTo>
                  <a:pt x="527681" y="476765"/>
                </a:lnTo>
                <a:lnTo>
                  <a:pt x="579163" y="475722"/>
                </a:lnTo>
                <a:lnTo>
                  <a:pt x="633217" y="473636"/>
                </a:lnTo>
                <a:lnTo>
                  <a:pt x="684699" y="469462"/>
                </a:lnTo>
                <a:lnTo>
                  <a:pt x="738753" y="465290"/>
                </a:lnTo>
                <a:lnTo>
                  <a:pt x="790236" y="456944"/>
                </a:lnTo>
                <a:lnTo>
                  <a:pt x="844289" y="445467"/>
                </a:lnTo>
                <a:lnTo>
                  <a:pt x="895772" y="427732"/>
                </a:lnTo>
                <a:lnTo>
                  <a:pt x="949825" y="395390"/>
                </a:lnTo>
                <a:lnTo>
                  <a:pt x="1001308" y="334884"/>
                </a:lnTo>
                <a:lnTo>
                  <a:pt x="1055362" y="224299"/>
                </a:lnTo>
                <a:lnTo>
                  <a:pt x="1106844" y="122059"/>
                </a:lnTo>
                <a:lnTo>
                  <a:pt x="1160901" y="67812"/>
                </a:lnTo>
                <a:lnTo>
                  <a:pt x="1212380" y="38600"/>
                </a:lnTo>
                <a:lnTo>
                  <a:pt x="1266434" y="21907"/>
                </a:lnTo>
                <a:lnTo>
                  <a:pt x="1317916" y="11475"/>
                </a:lnTo>
                <a:lnTo>
                  <a:pt x="1371970" y="4174"/>
                </a:lnTo>
                <a:lnTo>
                  <a:pt x="1423452" y="0"/>
                </a:lnTo>
              </a:path>
            </a:pathLst>
          </a:custGeom>
          <a:ln w="677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05575" y="2328628"/>
            <a:ext cx="1423670" cy="476250"/>
          </a:xfrm>
          <a:custGeom>
            <a:avLst/>
            <a:gdLst/>
            <a:ahLst/>
            <a:cxnLst/>
            <a:rect l="l" t="t" r="r" b="b"/>
            <a:pathLst>
              <a:path w="1423670" h="476250">
                <a:moveTo>
                  <a:pt x="0" y="475720"/>
                </a:moveTo>
                <a:lnTo>
                  <a:pt x="211072" y="475720"/>
                </a:lnTo>
                <a:lnTo>
                  <a:pt x="262553" y="474678"/>
                </a:lnTo>
                <a:lnTo>
                  <a:pt x="368091" y="474678"/>
                </a:lnTo>
                <a:lnTo>
                  <a:pt x="422145" y="473635"/>
                </a:lnTo>
                <a:lnTo>
                  <a:pt x="473624" y="472590"/>
                </a:lnTo>
                <a:lnTo>
                  <a:pt x="527681" y="471548"/>
                </a:lnTo>
                <a:lnTo>
                  <a:pt x="579163" y="469462"/>
                </a:lnTo>
                <a:lnTo>
                  <a:pt x="633217" y="466332"/>
                </a:lnTo>
                <a:lnTo>
                  <a:pt x="684699" y="462159"/>
                </a:lnTo>
                <a:lnTo>
                  <a:pt x="738753" y="454856"/>
                </a:lnTo>
                <a:lnTo>
                  <a:pt x="790236" y="444423"/>
                </a:lnTo>
                <a:lnTo>
                  <a:pt x="844289" y="428774"/>
                </a:lnTo>
                <a:lnTo>
                  <a:pt x="895772" y="404779"/>
                </a:lnTo>
                <a:lnTo>
                  <a:pt x="949825" y="367222"/>
                </a:lnTo>
                <a:lnTo>
                  <a:pt x="1001308" y="306715"/>
                </a:lnTo>
                <a:lnTo>
                  <a:pt x="1055362" y="223252"/>
                </a:lnTo>
                <a:lnTo>
                  <a:pt x="1106844" y="142923"/>
                </a:lnTo>
                <a:lnTo>
                  <a:pt x="1160901" y="87633"/>
                </a:lnTo>
                <a:lnTo>
                  <a:pt x="1212380" y="52159"/>
                </a:lnTo>
                <a:lnTo>
                  <a:pt x="1266434" y="30252"/>
                </a:lnTo>
                <a:lnTo>
                  <a:pt x="1317916" y="15646"/>
                </a:lnTo>
                <a:lnTo>
                  <a:pt x="1371970" y="6257"/>
                </a:lnTo>
                <a:lnTo>
                  <a:pt x="1423452" y="0"/>
                </a:lnTo>
              </a:path>
            </a:pathLst>
          </a:custGeom>
          <a:ln w="677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05575" y="2331759"/>
            <a:ext cx="1423670" cy="473075"/>
          </a:xfrm>
          <a:custGeom>
            <a:avLst/>
            <a:gdLst/>
            <a:ahLst/>
            <a:cxnLst/>
            <a:rect l="l" t="t" r="r" b="b"/>
            <a:pathLst>
              <a:path w="1423670" h="473075">
                <a:moveTo>
                  <a:pt x="0" y="472590"/>
                </a:moveTo>
                <a:lnTo>
                  <a:pt x="211072" y="472590"/>
                </a:lnTo>
                <a:lnTo>
                  <a:pt x="262553" y="471547"/>
                </a:lnTo>
                <a:lnTo>
                  <a:pt x="316609" y="471547"/>
                </a:lnTo>
                <a:lnTo>
                  <a:pt x="368091" y="470504"/>
                </a:lnTo>
                <a:lnTo>
                  <a:pt x="422145" y="470504"/>
                </a:lnTo>
                <a:lnTo>
                  <a:pt x="473624" y="468417"/>
                </a:lnTo>
                <a:lnTo>
                  <a:pt x="527681" y="467374"/>
                </a:lnTo>
                <a:lnTo>
                  <a:pt x="579163" y="464244"/>
                </a:lnTo>
                <a:lnTo>
                  <a:pt x="633217" y="460071"/>
                </a:lnTo>
                <a:lnTo>
                  <a:pt x="684699" y="454855"/>
                </a:lnTo>
                <a:lnTo>
                  <a:pt x="738753" y="445465"/>
                </a:lnTo>
                <a:lnTo>
                  <a:pt x="790236" y="432946"/>
                </a:lnTo>
                <a:lnTo>
                  <a:pt x="844289" y="413124"/>
                </a:lnTo>
                <a:lnTo>
                  <a:pt x="895772" y="384956"/>
                </a:lnTo>
                <a:lnTo>
                  <a:pt x="949825" y="344271"/>
                </a:lnTo>
                <a:lnTo>
                  <a:pt x="1001308" y="288978"/>
                </a:lnTo>
                <a:lnTo>
                  <a:pt x="1055362" y="222208"/>
                </a:lnTo>
                <a:lnTo>
                  <a:pt x="1106844" y="156486"/>
                </a:lnTo>
                <a:lnTo>
                  <a:pt x="1160901" y="103279"/>
                </a:lnTo>
                <a:lnTo>
                  <a:pt x="1212380" y="64678"/>
                </a:lnTo>
                <a:lnTo>
                  <a:pt x="1266434" y="38597"/>
                </a:lnTo>
                <a:lnTo>
                  <a:pt x="1317916" y="20863"/>
                </a:lnTo>
                <a:lnTo>
                  <a:pt x="1371970" y="8344"/>
                </a:lnTo>
                <a:lnTo>
                  <a:pt x="1423452" y="0"/>
                </a:lnTo>
              </a:path>
            </a:pathLst>
          </a:custGeom>
          <a:ln w="677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53416" y="2315770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488577"/>
                </a:moveTo>
                <a:lnTo>
                  <a:pt x="0" y="0"/>
                </a:lnTo>
              </a:path>
            </a:pathLst>
          </a:custGeom>
          <a:ln w="6776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58538" y="2315713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392" y="0"/>
                </a:lnTo>
              </a:path>
            </a:pathLst>
          </a:custGeom>
          <a:ln w="6776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21875" y="2803680"/>
            <a:ext cx="1029335" cy="0"/>
          </a:xfrm>
          <a:custGeom>
            <a:avLst/>
            <a:gdLst/>
            <a:ahLst/>
            <a:cxnLst/>
            <a:rect l="l" t="t" r="r" b="b"/>
            <a:pathLst>
              <a:path w="1029335">
                <a:moveTo>
                  <a:pt x="0" y="0"/>
                </a:moveTo>
                <a:lnTo>
                  <a:pt x="1029090" y="0"/>
                </a:lnTo>
              </a:path>
            </a:pathLst>
          </a:custGeom>
          <a:ln w="6776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612564" y="2208777"/>
            <a:ext cx="38862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217" baseline="-10101" dirty="0">
                <a:solidFill>
                  <a:srgbClr val="231F20"/>
                </a:solidFill>
                <a:latin typeface="Arial"/>
                <a:cs typeface="Arial"/>
              </a:rPr>
              <a:t>¼ </a:t>
            </a:r>
            <a:r>
              <a:rPr sz="550" spc="60" dirty="0">
                <a:solidFill>
                  <a:srgbClr val="231F20"/>
                </a:solidFill>
                <a:latin typeface="Palatino Linotype"/>
                <a:cs typeface="Palatino Linotype"/>
              </a:rPr>
              <a:t>\</a:t>
            </a:r>
            <a:r>
              <a:rPr sz="825" i="1" spc="89" baseline="50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25" spc="89" baseline="5050" dirty="0">
                <a:solidFill>
                  <a:srgbClr val="231F20"/>
                </a:solidFill>
                <a:latin typeface="Cambria"/>
                <a:cs typeface="Cambria"/>
              </a:rPr>
              <a:t>(</a:t>
            </a:r>
            <a:r>
              <a:rPr sz="825" i="1" spc="89" baseline="5050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825" spc="89" baseline="5050" dirty="0">
                <a:solidFill>
                  <a:srgbClr val="231F20"/>
                </a:solidFill>
                <a:latin typeface="Cambria"/>
                <a:cs typeface="Cambria"/>
              </a:rPr>
              <a:t>)</a:t>
            </a:r>
            <a:endParaRPr sz="825" baseline="5050">
              <a:latin typeface="Cambria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304371" y="2781877"/>
            <a:ext cx="63563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100 </a:t>
            </a:r>
            <a:r>
              <a:rPr sz="825" i="1" spc="142" baseline="505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r>
              <a:rPr sz="300" i="1" spc="95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1000</a:t>
            </a:r>
            <a:r>
              <a:rPr sz="550" spc="-20" dirty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sz="550" i="1" spc="19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5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317918" y="2307498"/>
            <a:ext cx="2324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sz="550" i="1" spc="55" dirty="0">
                <a:solidFill>
                  <a:srgbClr val="231F20"/>
                </a:solidFill>
                <a:latin typeface="Arial"/>
                <a:cs typeface="Arial"/>
              </a:rPr>
              <a:t>³ </a:t>
            </a:r>
            <a:r>
              <a:rPr sz="550" spc="245" dirty="0">
                <a:solidFill>
                  <a:srgbClr val="231F20"/>
                </a:solidFill>
                <a:latin typeface="Times New Roman"/>
                <a:cs typeface="Times New Roman"/>
              </a:rPr>
              <a:t>¸</a:t>
            </a:r>
            <a:r>
              <a:rPr sz="55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550" spc="-30" dirty="0">
                <a:solidFill>
                  <a:srgbClr val="231F20"/>
                </a:solidFill>
                <a:latin typeface="Cambria"/>
                <a:cs typeface="Cambria"/>
              </a:rPr>
              <a:t>0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569746" y="2332267"/>
            <a:ext cx="159915" cy="177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647569" y="2466536"/>
            <a:ext cx="2857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55" dirty="0">
                <a:solidFill>
                  <a:srgbClr val="231F20"/>
                </a:solidFill>
                <a:latin typeface="Arial"/>
                <a:cs typeface="Arial"/>
              </a:rPr>
              <a:t>³</a:t>
            </a:r>
            <a:r>
              <a:rPr sz="5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00" dirty="0">
                <a:solidFill>
                  <a:srgbClr val="231F20"/>
                </a:solidFill>
                <a:latin typeface="Cambria"/>
                <a:cs typeface="Cambria"/>
              </a:rPr>
              <a:t>crescente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134112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r>
              <a:rPr sz="1350" spc="10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15" dirty="0">
                <a:solidFill>
                  <a:srgbClr val="00007F"/>
                </a:solidFill>
                <a:latin typeface="Book Antiqua"/>
                <a:cs typeface="Book Antiqua"/>
              </a:rPr>
              <a:t>(cont’d)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896" y="1316073"/>
            <a:ext cx="12115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30" baseline="-38011" dirty="0">
                <a:latin typeface="Cambria"/>
                <a:cs typeface="Cambria"/>
              </a:rPr>
              <a:t>G</a:t>
            </a:r>
            <a:r>
              <a:rPr sz="1425" spc="30" baseline="-38011" dirty="0">
                <a:latin typeface="Tahoma"/>
                <a:cs typeface="Tahoma"/>
              </a:rPr>
              <a:t>(</a:t>
            </a:r>
            <a:r>
              <a:rPr sz="1425" i="1" spc="30" baseline="-38011" dirty="0">
                <a:latin typeface="Cambria"/>
                <a:cs typeface="Cambria"/>
              </a:rPr>
              <a:t>s</a:t>
            </a:r>
            <a:r>
              <a:rPr sz="1425" spc="30" baseline="-38011" dirty="0">
                <a:latin typeface="Tahoma"/>
                <a:cs typeface="Tahoma"/>
              </a:rPr>
              <a:t>)</a:t>
            </a:r>
            <a:r>
              <a:rPr sz="1425" spc="-127" baseline="-38011" dirty="0">
                <a:latin typeface="Tahoma"/>
                <a:cs typeface="Tahoma"/>
              </a:rPr>
              <a:t>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1425" spc="44" baseline="-38011" dirty="0">
                <a:latin typeface="Tahoma"/>
                <a:cs typeface="Tahoma"/>
              </a:rPr>
              <a:t> 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1000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950" u="sng" spc="-7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950" u="sng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5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</a:t>
            </a:r>
            <a:r>
              <a:rPr sz="950" i="1" u="sng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754" y="1491460"/>
            <a:ext cx="5645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Cambria"/>
                <a:cs typeface="Cambria"/>
              </a:rPr>
              <a:t>s</a:t>
            </a:r>
            <a:r>
              <a:rPr sz="975" spc="52" baseline="21367" dirty="0">
                <a:latin typeface="Book Antiqua"/>
                <a:cs typeface="Book Antiqua"/>
              </a:rPr>
              <a:t>2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1</a:t>
            </a:r>
            <a:r>
              <a:rPr sz="950" spc="-8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40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75" spc="22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4716" y="1507490"/>
            <a:ext cx="1651635" cy="0"/>
          </a:xfrm>
          <a:custGeom>
            <a:avLst/>
            <a:gdLst/>
            <a:ahLst/>
            <a:cxnLst/>
            <a:rect l="l" t="t" r="r" b="b"/>
            <a:pathLst>
              <a:path w="1651635">
                <a:moveTo>
                  <a:pt x="0" y="0"/>
                </a:moveTo>
                <a:lnTo>
                  <a:pt x="1651510" y="0"/>
                </a:lnTo>
              </a:path>
            </a:pathLst>
          </a:custGeom>
          <a:ln w="70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3804" y="1489399"/>
            <a:ext cx="27940" cy="36195"/>
          </a:xfrm>
          <a:custGeom>
            <a:avLst/>
            <a:gdLst/>
            <a:ahLst/>
            <a:cxnLst/>
            <a:rect l="l" t="t" r="r" b="b"/>
            <a:pathLst>
              <a:path w="27939" h="36194">
                <a:moveTo>
                  <a:pt x="0" y="0"/>
                </a:moveTo>
                <a:lnTo>
                  <a:pt x="27911" y="18091"/>
                </a:lnTo>
                <a:lnTo>
                  <a:pt x="0" y="36199"/>
                </a:lnTo>
              </a:path>
            </a:pathLst>
          </a:custGeom>
          <a:ln w="70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865" y="847902"/>
            <a:ext cx="0" cy="1319530"/>
          </a:xfrm>
          <a:custGeom>
            <a:avLst/>
            <a:gdLst/>
            <a:ahLst/>
            <a:cxnLst/>
            <a:rect l="l" t="t" r="r" b="b"/>
            <a:pathLst>
              <a:path h="1319530">
                <a:moveTo>
                  <a:pt x="0" y="1319078"/>
                </a:moveTo>
                <a:lnTo>
                  <a:pt x="0" y="0"/>
                </a:lnTo>
              </a:path>
            </a:pathLst>
          </a:custGeom>
          <a:ln w="70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6774" y="842418"/>
            <a:ext cx="36195" cy="27940"/>
          </a:xfrm>
          <a:custGeom>
            <a:avLst/>
            <a:gdLst/>
            <a:ahLst/>
            <a:cxnLst/>
            <a:rect l="l" t="t" r="r" b="b"/>
            <a:pathLst>
              <a:path w="36195" h="27940">
                <a:moveTo>
                  <a:pt x="0" y="27907"/>
                </a:moveTo>
                <a:lnTo>
                  <a:pt x="18091" y="0"/>
                </a:lnTo>
                <a:lnTo>
                  <a:pt x="36196" y="27907"/>
                </a:lnTo>
              </a:path>
            </a:pathLst>
          </a:custGeom>
          <a:ln w="70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53732" y="760937"/>
            <a:ext cx="37846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25" spc="82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825" i="1" spc="82" baseline="10101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25" spc="82" baseline="10101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825" i="1" spc="82" baseline="10101" dirty="0">
                <a:solidFill>
                  <a:srgbClr val="231F20"/>
                </a:solidFill>
                <a:latin typeface="Arial"/>
                <a:cs typeface="Arial"/>
              </a:rPr>
              <a:t>j!</a:t>
            </a:r>
            <a:r>
              <a:rPr sz="825" spc="82" baseline="10101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r>
              <a:rPr sz="825" spc="82" baseline="10101" dirty="0">
                <a:solidFill>
                  <a:srgbClr val="231F20"/>
                </a:solidFill>
                <a:latin typeface="Times New Roman"/>
                <a:cs typeface="Times New Roman"/>
              </a:rPr>
              <a:t>j</a:t>
            </a:r>
            <a:r>
              <a:rPr sz="4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db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6589" y="1492705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i="1" spc="204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6893" y="2120923"/>
            <a:ext cx="9779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10" dirty="0">
                <a:solidFill>
                  <a:srgbClr val="231F20"/>
                </a:solidFill>
                <a:latin typeface="PMingLiU"/>
                <a:cs typeface="PMingLiU"/>
              </a:rPr>
              <a:t>0.1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1651" y="2152629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1913" y="38925"/>
                </a:moveTo>
                <a:lnTo>
                  <a:pt x="7281" y="38925"/>
                </a:lnTo>
                <a:lnTo>
                  <a:pt x="4176" y="37001"/>
                </a:lnTo>
                <a:lnTo>
                  <a:pt x="2482" y="33211"/>
                </a:lnTo>
                <a:lnTo>
                  <a:pt x="845" y="29420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1" y="10411"/>
                </a:lnTo>
                <a:lnTo>
                  <a:pt x="1467" y="7468"/>
                </a:lnTo>
                <a:lnTo>
                  <a:pt x="2652" y="5036"/>
                </a:lnTo>
                <a:lnTo>
                  <a:pt x="4459" y="2999"/>
                </a:lnTo>
                <a:lnTo>
                  <a:pt x="6209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9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7" y="25913"/>
                </a:lnTo>
                <a:lnTo>
                  <a:pt x="22864" y="28741"/>
                </a:lnTo>
                <a:lnTo>
                  <a:pt x="22246" y="31570"/>
                </a:lnTo>
                <a:lnTo>
                  <a:pt x="21118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1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562" y="2154100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69" h="36194">
                <a:moveTo>
                  <a:pt x="7001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1687" y="32759"/>
                </a:lnTo>
                <a:lnTo>
                  <a:pt x="12705" y="30608"/>
                </a:lnTo>
                <a:lnTo>
                  <a:pt x="13324" y="28232"/>
                </a:lnTo>
                <a:lnTo>
                  <a:pt x="13607" y="25573"/>
                </a:lnTo>
                <a:lnTo>
                  <a:pt x="13833" y="22971"/>
                </a:lnTo>
                <a:lnTo>
                  <a:pt x="13946" y="20199"/>
                </a:lnTo>
                <a:lnTo>
                  <a:pt x="13946" y="17256"/>
                </a:lnTo>
                <a:lnTo>
                  <a:pt x="13946" y="14427"/>
                </a:lnTo>
                <a:lnTo>
                  <a:pt x="9091" y="0"/>
                </a:lnTo>
                <a:lnTo>
                  <a:pt x="7001" y="0"/>
                </a:lnTo>
                <a:lnTo>
                  <a:pt x="4855" y="0"/>
                </a:lnTo>
                <a:lnTo>
                  <a:pt x="3274" y="962"/>
                </a:lnTo>
                <a:lnTo>
                  <a:pt x="2259" y="2942"/>
                </a:lnTo>
                <a:lnTo>
                  <a:pt x="1241" y="4866"/>
                </a:lnTo>
                <a:lnTo>
                  <a:pt x="562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69" y="23196"/>
                </a:lnTo>
                <a:lnTo>
                  <a:pt x="226" y="25063"/>
                </a:lnTo>
                <a:lnTo>
                  <a:pt x="505" y="26988"/>
                </a:lnTo>
                <a:lnTo>
                  <a:pt x="958" y="28967"/>
                </a:lnTo>
                <a:lnTo>
                  <a:pt x="1410" y="30948"/>
                </a:lnTo>
                <a:lnTo>
                  <a:pt x="2089" y="32589"/>
                </a:lnTo>
                <a:lnTo>
                  <a:pt x="3104" y="33947"/>
                </a:lnTo>
                <a:lnTo>
                  <a:pt x="4066" y="35305"/>
                </a:lnTo>
                <a:lnTo>
                  <a:pt x="5364" y="35983"/>
                </a:lnTo>
                <a:lnTo>
                  <a:pt x="7001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2479" y="218408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110"/>
                </a:moveTo>
                <a:lnTo>
                  <a:pt x="0" y="2262"/>
                </a:lnTo>
                <a:lnTo>
                  <a:pt x="282" y="1526"/>
                </a:lnTo>
                <a:lnTo>
                  <a:pt x="905" y="904"/>
                </a:lnTo>
                <a:lnTo>
                  <a:pt x="1524" y="281"/>
                </a:lnTo>
                <a:lnTo>
                  <a:pt x="2259" y="0"/>
                </a:lnTo>
                <a:lnTo>
                  <a:pt x="3108" y="0"/>
                </a:lnTo>
                <a:lnTo>
                  <a:pt x="3613" y="0"/>
                </a:lnTo>
                <a:lnTo>
                  <a:pt x="5760" y="1583"/>
                </a:lnTo>
                <a:lnTo>
                  <a:pt x="6043" y="2092"/>
                </a:lnTo>
                <a:lnTo>
                  <a:pt x="6213" y="2602"/>
                </a:lnTo>
                <a:lnTo>
                  <a:pt x="6213" y="3110"/>
                </a:lnTo>
                <a:lnTo>
                  <a:pt x="6213" y="3903"/>
                </a:lnTo>
                <a:lnTo>
                  <a:pt x="5873" y="4638"/>
                </a:lnTo>
                <a:lnTo>
                  <a:pt x="5307" y="5261"/>
                </a:lnTo>
                <a:lnTo>
                  <a:pt x="4685" y="5883"/>
                </a:lnTo>
                <a:lnTo>
                  <a:pt x="3953" y="6222"/>
                </a:lnTo>
                <a:lnTo>
                  <a:pt x="3108" y="6222"/>
                </a:lnTo>
                <a:lnTo>
                  <a:pt x="2259" y="6222"/>
                </a:lnTo>
                <a:lnTo>
                  <a:pt x="1524" y="5883"/>
                </a:lnTo>
                <a:lnTo>
                  <a:pt x="905" y="5261"/>
                </a:lnTo>
                <a:lnTo>
                  <a:pt x="282" y="4638"/>
                </a:lnTo>
                <a:lnTo>
                  <a:pt x="0" y="3903"/>
                </a:lnTo>
                <a:lnTo>
                  <a:pt x="0" y="311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8208" y="2152629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39" y="37681"/>
                </a:moveTo>
                <a:lnTo>
                  <a:pt x="339" y="35700"/>
                </a:lnTo>
                <a:lnTo>
                  <a:pt x="5024" y="35700"/>
                </a:lnTo>
                <a:lnTo>
                  <a:pt x="7397" y="35078"/>
                </a:lnTo>
                <a:lnTo>
                  <a:pt x="7397" y="33890"/>
                </a:lnTo>
                <a:lnTo>
                  <a:pt x="7397" y="4186"/>
                </a:lnTo>
                <a:lnTo>
                  <a:pt x="5420" y="5149"/>
                </a:lnTo>
                <a:lnTo>
                  <a:pt x="2995" y="5601"/>
                </a:lnTo>
                <a:lnTo>
                  <a:pt x="0" y="5601"/>
                </a:lnTo>
                <a:lnTo>
                  <a:pt x="0" y="3622"/>
                </a:lnTo>
                <a:lnTo>
                  <a:pt x="4628" y="3622"/>
                </a:lnTo>
                <a:lnTo>
                  <a:pt x="8076" y="2433"/>
                </a:lnTo>
                <a:lnTo>
                  <a:pt x="10445" y="0"/>
                </a:lnTo>
                <a:lnTo>
                  <a:pt x="11238" y="0"/>
                </a:lnTo>
                <a:lnTo>
                  <a:pt x="11517" y="56"/>
                </a:lnTo>
                <a:lnTo>
                  <a:pt x="11747" y="226"/>
                </a:lnTo>
                <a:lnTo>
                  <a:pt x="11803" y="509"/>
                </a:lnTo>
                <a:lnTo>
                  <a:pt x="11803" y="33890"/>
                </a:lnTo>
                <a:lnTo>
                  <a:pt x="11803" y="35078"/>
                </a:lnTo>
                <a:lnTo>
                  <a:pt x="14173" y="35700"/>
                </a:lnTo>
                <a:lnTo>
                  <a:pt x="18858" y="35700"/>
                </a:lnTo>
                <a:lnTo>
                  <a:pt x="18858" y="37681"/>
                </a:lnTo>
                <a:lnTo>
                  <a:pt x="339" y="376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39369" y="2118270"/>
            <a:ext cx="12573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10" dirty="0">
                <a:solidFill>
                  <a:srgbClr val="231F20"/>
                </a:solidFill>
                <a:latin typeface="PMingLiU"/>
                <a:cs typeface="PMingLiU"/>
              </a:rPr>
              <a:t>0.01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54437" y="2149800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1913" y="38925"/>
                </a:moveTo>
                <a:lnTo>
                  <a:pt x="7283" y="38925"/>
                </a:lnTo>
                <a:lnTo>
                  <a:pt x="4178" y="37001"/>
                </a:lnTo>
                <a:lnTo>
                  <a:pt x="2484" y="33211"/>
                </a:lnTo>
                <a:lnTo>
                  <a:pt x="846" y="29421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3" y="10411"/>
                </a:lnTo>
                <a:lnTo>
                  <a:pt x="1468" y="7468"/>
                </a:lnTo>
                <a:lnTo>
                  <a:pt x="2653" y="5036"/>
                </a:lnTo>
                <a:lnTo>
                  <a:pt x="4460" y="2999"/>
                </a:lnTo>
                <a:lnTo>
                  <a:pt x="6211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8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9" y="25913"/>
                </a:lnTo>
                <a:lnTo>
                  <a:pt x="22867" y="28741"/>
                </a:lnTo>
                <a:lnTo>
                  <a:pt x="22247" y="31570"/>
                </a:lnTo>
                <a:lnTo>
                  <a:pt x="21117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2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9349" y="2151271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69" h="36194">
                <a:moveTo>
                  <a:pt x="7002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3947" y="20199"/>
                </a:lnTo>
                <a:lnTo>
                  <a:pt x="13947" y="17256"/>
                </a:lnTo>
                <a:lnTo>
                  <a:pt x="13947" y="14427"/>
                </a:lnTo>
                <a:lnTo>
                  <a:pt x="9091" y="0"/>
                </a:lnTo>
                <a:lnTo>
                  <a:pt x="7002" y="0"/>
                </a:lnTo>
                <a:lnTo>
                  <a:pt x="4856" y="0"/>
                </a:lnTo>
                <a:lnTo>
                  <a:pt x="3275" y="962"/>
                </a:lnTo>
                <a:lnTo>
                  <a:pt x="2259" y="2942"/>
                </a:lnTo>
                <a:lnTo>
                  <a:pt x="1243" y="4866"/>
                </a:lnTo>
                <a:lnTo>
                  <a:pt x="565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70" y="23196"/>
                </a:lnTo>
                <a:lnTo>
                  <a:pt x="226" y="25063"/>
                </a:lnTo>
                <a:lnTo>
                  <a:pt x="508" y="26988"/>
                </a:lnTo>
                <a:lnTo>
                  <a:pt x="960" y="28967"/>
                </a:lnTo>
                <a:lnTo>
                  <a:pt x="1411" y="30948"/>
                </a:lnTo>
                <a:lnTo>
                  <a:pt x="2089" y="32589"/>
                </a:lnTo>
                <a:lnTo>
                  <a:pt x="3106" y="33947"/>
                </a:lnTo>
                <a:lnTo>
                  <a:pt x="4066" y="35305"/>
                </a:lnTo>
                <a:lnTo>
                  <a:pt x="5365" y="35983"/>
                </a:lnTo>
                <a:lnTo>
                  <a:pt x="7002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4914" y="218125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110"/>
                </a:moveTo>
                <a:lnTo>
                  <a:pt x="0" y="2262"/>
                </a:lnTo>
                <a:lnTo>
                  <a:pt x="281" y="1526"/>
                </a:lnTo>
                <a:lnTo>
                  <a:pt x="903" y="904"/>
                </a:lnTo>
                <a:lnTo>
                  <a:pt x="1523" y="281"/>
                </a:lnTo>
                <a:lnTo>
                  <a:pt x="2258" y="0"/>
                </a:lnTo>
                <a:lnTo>
                  <a:pt x="3105" y="0"/>
                </a:lnTo>
                <a:lnTo>
                  <a:pt x="3613" y="0"/>
                </a:lnTo>
                <a:lnTo>
                  <a:pt x="5758" y="1583"/>
                </a:lnTo>
                <a:lnTo>
                  <a:pt x="6040" y="2092"/>
                </a:lnTo>
                <a:lnTo>
                  <a:pt x="6210" y="2602"/>
                </a:lnTo>
                <a:lnTo>
                  <a:pt x="6210" y="3110"/>
                </a:lnTo>
                <a:lnTo>
                  <a:pt x="6210" y="3903"/>
                </a:lnTo>
                <a:lnTo>
                  <a:pt x="5872" y="4638"/>
                </a:lnTo>
                <a:lnTo>
                  <a:pt x="5307" y="5261"/>
                </a:lnTo>
                <a:lnTo>
                  <a:pt x="4685" y="5883"/>
                </a:lnTo>
                <a:lnTo>
                  <a:pt x="3952" y="6222"/>
                </a:lnTo>
                <a:lnTo>
                  <a:pt x="3105" y="6222"/>
                </a:lnTo>
                <a:lnTo>
                  <a:pt x="2258" y="6222"/>
                </a:lnTo>
                <a:lnTo>
                  <a:pt x="1523" y="5883"/>
                </a:lnTo>
                <a:lnTo>
                  <a:pt x="903" y="5261"/>
                </a:lnTo>
                <a:lnTo>
                  <a:pt x="281" y="4638"/>
                </a:lnTo>
                <a:lnTo>
                  <a:pt x="0" y="3903"/>
                </a:lnTo>
                <a:lnTo>
                  <a:pt x="0" y="311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8286" y="2149800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30" h="39369">
                <a:moveTo>
                  <a:pt x="11913" y="38925"/>
                </a:moveTo>
                <a:lnTo>
                  <a:pt x="7283" y="38925"/>
                </a:lnTo>
                <a:lnTo>
                  <a:pt x="4178" y="37001"/>
                </a:lnTo>
                <a:lnTo>
                  <a:pt x="2484" y="33211"/>
                </a:lnTo>
                <a:lnTo>
                  <a:pt x="846" y="29421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3" y="10411"/>
                </a:lnTo>
                <a:lnTo>
                  <a:pt x="1468" y="7468"/>
                </a:lnTo>
                <a:lnTo>
                  <a:pt x="2653" y="5036"/>
                </a:lnTo>
                <a:lnTo>
                  <a:pt x="4460" y="2999"/>
                </a:lnTo>
                <a:lnTo>
                  <a:pt x="6211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8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9" y="25913"/>
                </a:lnTo>
                <a:lnTo>
                  <a:pt x="22867" y="28741"/>
                </a:lnTo>
                <a:lnTo>
                  <a:pt x="22247" y="31570"/>
                </a:lnTo>
                <a:lnTo>
                  <a:pt x="21117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2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197" y="2151271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69" h="36194">
                <a:moveTo>
                  <a:pt x="7002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3947" y="20199"/>
                </a:lnTo>
                <a:lnTo>
                  <a:pt x="13947" y="17256"/>
                </a:lnTo>
                <a:lnTo>
                  <a:pt x="13947" y="14427"/>
                </a:lnTo>
                <a:lnTo>
                  <a:pt x="9091" y="0"/>
                </a:lnTo>
                <a:lnTo>
                  <a:pt x="7002" y="0"/>
                </a:lnTo>
                <a:lnTo>
                  <a:pt x="4856" y="0"/>
                </a:lnTo>
                <a:lnTo>
                  <a:pt x="3275" y="962"/>
                </a:lnTo>
                <a:lnTo>
                  <a:pt x="2259" y="2942"/>
                </a:lnTo>
                <a:lnTo>
                  <a:pt x="1243" y="4866"/>
                </a:lnTo>
                <a:lnTo>
                  <a:pt x="565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70" y="23196"/>
                </a:lnTo>
                <a:lnTo>
                  <a:pt x="226" y="25063"/>
                </a:lnTo>
                <a:lnTo>
                  <a:pt x="508" y="26988"/>
                </a:lnTo>
                <a:lnTo>
                  <a:pt x="960" y="28967"/>
                </a:lnTo>
                <a:lnTo>
                  <a:pt x="1411" y="30948"/>
                </a:lnTo>
                <a:lnTo>
                  <a:pt x="2089" y="32589"/>
                </a:lnTo>
                <a:lnTo>
                  <a:pt x="3106" y="33947"/>
                </a:lnTo>
                <a:lnTo>
                  <a:pt x="4066" y="35305"/>
                </a:lnTo>
                <a:lnTo>
                  <a:pt x="5365" y="35983"/>
                </a:lnTo>
                <a:lnTo>
                  <a:pt x="7002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8932" y="214980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39" y="37681"/>
                </a:moveTo>
                <a:lnTo>
                  <a:pt x="339" y="35700"/>
                </a:lnTo>
                <a:lnTo>
                  <a:pt x="5025" y="35700"/>
                </a:lnTo>
                <a:lnTo>
                  <a:pt x="7396" y="35078"/>
                </a:lnTo>
                <a:lnTo>
                  <a:pt x="7396" y="33890"/>
                </a:lnTo>
                <a:lnTo>
                  <a:pt x="7396" y="4186"/>
                </a:lnTo>
                <a:lnTo>
                  <a:pt x="5420" y="5149"/>
                </a:lnTo>
                <a:lnTo>
                  <a:pt x="2993" y="5601"/>
                </a:lnTo>
                <a:lnTo>
                  <a:pt x="0" y="5601"/>
                </a:lnTo>
                <a:lnTo>
                  <a:pt x="0" y="3622"/>
                </a:lnTo>
                <a:lnTo>
                  <a:pt x="4629" y="3622"/>
                </a:lnTo>
                <a:lnTo>
                  <a:pt x="8075" y="2433"/>
                </a:lnTo>
                <a:lnTo>
                  <a:pt x="10445" y="0"/>
                </a:lnTo>
                <a:lnTo>
                  <a:pt x="11236" y="0"/>
                </a:lnTo>
                <a:lnTo>
                  <a:pt x="11518" y="56"/>
                </a:lnTo>
                <a:lnTo>
                  <a:pt x="11745" y="226"/>
                </a:lnTo>
                <a:lnTo>
                  <a:pt x="11802" y="509"/>
                </a:lnTo>
                <a:lnTo>
                  <a:pt x="11802" y="33890"/>
                </a:lnTo>
                <a:lnTo>
                  <a:pt x="11802" y="35078"/>
                </a:lnTo>
                <a:lnTo>
                  <a:pt x="14172" y="35700"/>
                </a:lnTo>
                <a:lnTo>
                  <a:pt x="18859" y="35700"/>
                </a:lnTo>
                <a:lnTo>
                  <a:pt x="18859" y="37681"/>
                </a:lnTo>
                <a:lnTo>
                  <a:pt x="339" y="376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78121" y="2118270"/>
            <a:ext cx="5397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10" dirty="0">
                <a:solidFill>
                  <a:srgbClr val="231F20"/>
                </a:solidFill>
                <a:latin typeface="PMingLiU"/>
                <a:cs typeface="PMingLiU"/>
              </a:rPr>
              <a:t>1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95577" y="214980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39" y="37681"/>
                </a:moveTo>
                <a:lnTo>
                  <a:pt x="339" y="35700"/>
                </a:lnTo>
                <a:lnTo>
                  <a:pt x="5024" y="35700"/>
                </a:lnTo>
                <a:lnTo>
                  <a:pt x="7397" y="35078"/>
                </a:lnTo>
                <a:lnTo>
                  <a:pt x="7397" y="33890"/>
                </a:lnTo>
                <a:lnTo>
                  <a:pt x="7397" y="4186"/>
                </a:lnTo>
                <a:lnTo>
                  <a:pt x="5420" y="5149"/>
                </a:lnTo>
                <a:lnTo>
                  <a:pt x="2995" y="5601"/>
                </a:lnTo>
                <a:lnTo>
                  <a:pt x="0" y="5601"/>
                </a:lnTo>
                <a:lnTo>
                  <a:pt x="0" y="3622"/>
                </a:lnTo>
                <a:lnTo>
                  <a:pt x="4628" y="3622"/>
                </a:lnTo>
                <a:lnTo>
                  <a:pt x="8076" y="2433"/>
                </a:lnTo>
                <a:lnTo>
                  <a:pt x="10445" y="0"/>
                </a:lnTo>
                <a:lnTo>
                  <a:pt x="11238" y="0"/>
                </a:lnTo>
                <a:lnTo>
                  <a:pt x="11517" y="56"/>
                </a:lnTo>
                <a:lnTo>
                  <a:pt x="11747" y="226"/>
                </a:lnTo>
                <a:lnTo>
                  <a:pt x="11803" y="509"/>
                </a:lnTo>
                <a:lnTo>
                  <a:pt x="11803" y="33890"/>
                </a:lnTo>
                <a:lnTo>
                  <a:pt x="11803" y="35078"/>
                </a:lnTo>
                <a:lnTo>
                  <a:pt x="14173" y="35700"/>
                </a:lnTo>
                <a:lnTo>
                  <a:pt x="18858" y="35700"/>
                </a:lnTo>
                <a:lnTo>
                  <a:pt x="18858" y="37681"/>
                </a:lnTo>
                <a:lnTo>
                  <a:pt x="339" y="376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17881" y="2126229"/>
            <a:ext cx="8191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10" dirty="0">
                <a:solidFill>
                  <a:srgbClr val="231F20"/>
                </a:solidFill>
                <a:latin typeface="PMingLiU"/>
                <a:cs typeface="PMingLiU"/>
              </a:rPr>
              <a:t>10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35405" y="2157933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39" y="37681"/>
                </a:moveTo>
                <a:lnTo>
                  <a:pt x="339" y="35700"/>
                </a:lnTo>
                <a:lnTo>
                  <a:pt x="5024" y="35700"/>
                </a:lnTo>
                <a:lnTo>
                  <a:pt x="7397" y="35078"/>
                </a:lnTo>
                <a:lnTo>
                  <a:pt x="7397" y="33890"/>
                </a:lnTo>
                <a:lnTo>
                  <a:pt x="7397" y="4186"/>
                </a:lnTo>
                <a:lnTo>
                  <a:pt x="5420" y="5149"/>
                </a:lnTo>
                <a:lnTo>
                  <a:pt x="2995" y="5601"/>
                </a:lnTo>
                <a:lnTo>
                  <a:pt x="0" y="5601"/>
                </a:lnTo>
                <a:lnTo>
                  <a:pt x="0" y="3622"/>
                </a:lnTo>
                <a:lnTo>
                  <a:pt x="4628" y="3622"/>
                </a:lnTo>
                <a:lnTo>
                  <a:pt x="8076" y="2433"/>
                </a:lnTo>
                <a:lnTo>
                  <a:pt x="10445" y="0"/>
                </a:lnTo>
                <a:lnTo>
                  <a:pt x="11238" y="0"/>
                </a:lnTo>
                <a:lnTo>
                  <a:pt x="11517" y="56"/>
                </a:lnTo>
                <a:lnTo>
                  <a:pt x="11747" y="226"/>
                </a:lnTo>
                <a:lnTo>
                  <a:pt x="11803" y="509"/>
                </a:lnTo>
                <a:lnTo>
                  <a:pt x="11803" y="33890"/>
                </a:lnTo>
                <a:lnTo>
                  <a:pt x="11803" y="35078"/>
                </a:lnTo>
                <a:lnTo>
                  <a:pt x="14173" y="35700"/>
                </a:lnTo>
                <a:lnTo>
                  <a:pt x="18858" y="35700"/>
                </a:lnTo>
                <a:lnTo>
                  <a:pt x="18858" y="37681"/>
                </a:lnTo>
                <a:lnTo>
                  <a:pt x="339" y="376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0985" y="2157933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1913" y="38925"/>
                </a:moveTo>
                <a:lnTo>
                  <a:pt x="7281" y="38925"/>
                </a:lnTo>
                <a:lnTo>
                  <a:pt x="4176" y="37001"/>
                </a:lnTo>
                <a:lnTo>
                  <a:pt x="2482" y="33211"/>
                </a:lnTo>
                <a:lnTo>
                  <a:pt x="845" y="29420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1" y="10411"/>
                </a:lnTo>
                <a:lnTo>
                  <a:pt x="1467" y="7468"/>
                </a:lnTo>
                <a:lnTo>
                  <a:pt x="2652" y="5036"/>
                </a:lnTo>
                <a:lnTo>
                  <a:pt x="4459" y="2999"/>
                </a:lnTo>
                <a:lnTo>
                  <a:pt x="6209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9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7" y="25913"/>
                </a:lnTo>
                <a:lnTo>
                  <a:pt x="22864" y="28741"/>
                </a:lnTo>
                <a:lnTo>
                  <a:pt x="22246" y="31570"/>
                </a:lnTo>
                <a:lnTo>
                  <a:pt x="21118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1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5897" y="2159405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70" h="36194">
                <a:moveTo>
                  <a:pt x="7001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1687" y="32759"/>
                </a:lnTo>
                <a:lnTo>
                  <a:pt x="12705" y="30608"/>
                </a:lnTo>
                <a:lnTo>
                  <a:pt x="13324" y="28232"/>
                </a:lnTo>
                <a:lnTo>
                  <a:pt x="13607" y="25573"/>
                </a:lnTo>
                <a:lnTo>
                  <a:pt x="13833" y="22971"/>
                </a:lnTo>
                <a:lnTo>
                  <a:pt x="13946" y="20199"/>
                </a:lnTo>
                <a:lnTo>
                  <a:pt x="13946" y="17256"/>
                </a:lnTo>
                <a:lnTo>
                  <a:pt x="13946" y="14427"/>
                </a:lnTo>
                <a:lnTo>
                  <a:pt x="9091" y="0"/>
                </a:lnTo>
                <a:lnTo>
                  <a:pt x="7001" y="0"/>
                </a:lnTo>
                <a:lnTo>
                  <a:pt x="4855" y="0"/>
                </a:lnTo>
                <a:lnTo>
                  <a:pt x="3274" y="962"/>
                </a:lnTo>
                <a:lnTo>
                  <a:pt x="2259" y="2942"/>
                </a:lnTo>
                <a:lnTo>
                  <a:pt x="1241" y="4866"/>
                </a:lnTo>
                <a:lnTo>
                  <a:pt x="562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69" y="23196"/>
                </a:lnTo>
                <a:lnTo>
                  <a:pt x="226" y="25063"/>
                </a:lnTo>
                <a:lnTo>
                  <a:pt x="505" y="26988"/>
                </a:lnTo>
                <a:lnTo>
                  <a:pt x="958" y="28967"/>
                </a:lnTo>
                <a:lnTo>
                  <a:pt x="1410" y="30948"/>
                </a:lnTo>
                <a:lnTo>
                  <a:pt x="2089" y="32589"/>
                </a:lnTo>
                <a:lnTo>
                  <a:pt x="3104" y="33947"/>
                </a:lnTo>
                <a:lnTo>
                  <a:pt x="4066" y="35305"/>
                </a:lnTo>
                <a:lnTo>
                  <a:pt x="5364" y="35983"/>
                </a:lnTo>
                <a:lnTo>
                  <a:pt x="7001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3562" y="2128883"/>
            <a:ext cx="110489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10" dirty="0">
                <a:solidFill>
                  <a:srgbClr val="231F20"/>
                </a:solidFill>
                <a:latin typeface="PMingLiU"/>
                <a:cs typeface="PMingLiU"/>
              </a:rPr>
              <a:t>100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91145" y="2160408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339" y="37681"/>
                </a:moveTo>
                <a:lnTo>
                  <a:pt x="339" y="35700"/>
                </a:lnTo>
                <a:lnTo>
                  <a:pt x="5024" y="35700"/>
                </a:lnTo>
                <a:lnTo>
                  <a:pt x="7397" y="35078"/>
                </a:lnTo>
                <a:lnTo>
                  <a:pt x="7397" y="33890"/>
                </a:lnTo>
                <a:lnTo>
                  <a:pt x="7397" y="4186"/>
                </a:lnTo>
                <a:lnTo>
                  <a:pt x="5420" y="5149"/>
                </a:lnTo>
                <a:lnTo>
                  <a:pt x="2995" y="5601"/>
                </a:lnTo>
                <a:lnTo>
                  <a:pt x="0" y="5601"/>
                </a:lnTo>
                <a:lnTo>
                  <a:pt x="0" y="3622"/>
                </a:lnTo>
                <a:lnTo>
                  <a:pt x="4628" y="3622"/>
                </a:lnTo>
                <a:lnTo>
                  <a:pt x="8076" y="2433"/>
                </a:lnTo>
                <a:lnTo>
                  <a:pt x="10445" y="0"/>
                </a:lnTo>
                <a:lnTo>
                  <a:pt x="11238" y="0"/>
                </a:lnTo>
                <a:lnTo>
                  <a:pt x="11517" y="56"/>
                </a:lnTo>
                <a:lnTo>
                  <a:pt x="11747" y="226"/>
                </a:lnTo>
                <a:lnTo>
                  <a:pt x="11803" y="509"/>
                </a:lnTo>
                <a:lnTo>
                  <a:pt x="11803" y="33890"/>
                </a:lnTo>
                <a:lnTo>
                  <a:pt x="11803" y="35078"/>
                </a:lnTo>
                <a:lnTo>
                  <a:pt x="14173" y="35700"/>
                </a:lnTo>
                <a:lnTo>
                  <a:pt x="18858" y="35700"/>
                </a:lnTo>
                <a:lnTo>
                  <a:pt x="18858" y="37681"/>
                </a:lnTo>
                <a:lnTo>
                  <a:pt x="339" y="376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6726" y="2160408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1913" y="38925"/>
                </a:moveTo>
                <a:lnTo>
                  <a:pt x="7281" y="38925"/>
                </a:lnTo>
                <a:lnTo>
                  <a:pt x="4176" y="37001"/>
                </a:lnTo>
                <a:lnTo>
                  <a:pt x="2482" y="33211"/>
                </a:lnTo>
                <a:lnTo>
                  <a:pt x="845" y="29420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1" y="10411"/>
                </a:lnTo>
                <a:lnTo>
                  <a:pt x="1467" y="7468"/>
                </a:lnTo>
                <a:lnTo>
                  <a:pt x="2652" y="5036"/>
                </a:lnTo>
                <a:lnTo>
                  <a:pt x="4459" y="2999"/>
                </a:lnTo>
                <a:lnTo>
                  <a:pt x="6209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9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7" y="25913"/>
                </a:lnTo>
                <a:lnTo>
                  <a:pt x="22864" y="28741"/>
                </a:lnTo>
                <a:lnTo>
                  <a:pt x="22246" y="31570"/>
                </a:lnTo>
                <a:lnTo>
                  <a:pt x="21118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1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1638" y="2161880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70" h="36194">
                <a:moveTo>
                  <a:pt x="7001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1687" y="32759"/>
                </a:lnTo>
                <a:lnTo>
                  <a:pt x="12705" y="30608"/>
                </a:lnTo>
                <a:lnTo>
                  <a:pt x="13324" y="28232"/>
                </a:lnTo>
                <a:lnTo>
                  <a:pt x="13607" y="25573"/>
                </a:lnTo>
                <a:lnTo>
                  <a:pt x="13833" y="22971"/>
                </a:lnTo>
                <a:lnTo>
                  <a:pt x="13946" y="20198"/>
                </a:lnTo>
                <a:lnTo>
                  <a:pt x="13946" y="17256"/>
                </a:lnTo>
                <a:lnTo>
                  <a:pt x="13946" y="14427"/>
                </a:lnTo>
                <a:lnTo>
                  <a:pt x="9091" y="0"/>
                </a:lnTo>
                <a:lnTo>
                  <a:pt x="7001" y="0"/>
                </a:lnTo>
                <a:lnTo>
                  <a:pt x="4855" y="0"/>
                </a:lnTo>
                <a:lnTo>
                  <a:pt x="3274" y="962"/>
                </a:lnTo>
                <a:lnTo>
                  <a:pt x="2259" y="2942"/>
                </a:lnTo>
                <a:lnTo>
                  <a:pt x="1241" y="4866"/>
                </a:lnTo>
                <a:lnTo>
                  <a:pt x="562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69" y="23196"/>
                </a:lnTo>
                <a:lnTo>
                  <a:pt x="226" y="25063"/>
                </a:lnTo>
                <a:lnTo>
                  <a:pt x="505" y="26988"/>
                </a:lnTo>
                <a:lnTo>
                  <a:pt x="958" y="28967"/>
                </a:lnTo>
                <a:lnTo>
                  <a:pt x="1410" y="30948"/>
                </a:lnTo>
                <a:lnTo>
                  <a:pt x="2089" y="32589"/>
                </a:lnTo>
                <a:lnTo>
                  <a:pt x="3104" y="33947"/>
                </a:lnTo>
                <a:lnTo>
                  <a:pt x="4066" y="35305"/>
                </a:lnTo>
                <a:lnTo>
                  <a:pt x="5364" y="35983"/>
                </a:lnTo>
                <a:lnTo>
                  <a:pt x="7001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45015" y="2160408"/>
            <a:ext cx="24130" cy="39370"/>
          </a:xfrm>
          <a:custGeom>
            <a:avLst/>
            <a:gdLst/>
            <a:ahLst/>
            <a:cxnLst/>
            <a:rect l="l" t="t" r="r" b="b"/>
            <a:pathLst>
              <a:path w="24129" h="39369">
                <a:moveTo>
                  <a:pt x="11913" y="38925"/>
                </a:moveTo>
                <a:lnTo>
                  <a:pt x="7281" y="38925"/>
                </a:lnTo>
                <a:lnTo>
                  <a:pt x="4176" y="37001"/>
                </a:lnTo>
                <a:lnTo>
                  <a:pt x="2482" y="33211"/>
                </a:lnTo>
                <a:lnTo>
                  <a:pt x="845" y="29420"/>
                </a:lnTo>
                <a:lnTo>
                  <a:pt x="0" y="24894"/>
                </a:lnTo>
                <a:lnTo>
                  <a:pt x="0" y="19632"/>
                </a:lnTo>
                <a:lnTo>
                  <a:pt x="0" y="16350"/>
                </a:lnTo>
                <a:lnTo>
                  <a:pt x="282" y="13296"/>
                </a:lnTo>
                <a:lnTo>
                  <a:pt x="901" y="10411"/>
                </a:lnTo>
                <a:lnTo>
                  <a:pt x="1467" y="7468"/>
                </a:lnTo>
                <a:lnTo>
                  <a:pt x="2652" y="5036"/>
                </a:lnTo>
                <a:lnTo>
                  <a:pt x="4459" y="2999"/>
                </a:lnTo>
                <a:lnTo>
                  <a:pt x="6209" y="1019"/>
                </a:lnTo>
                <a:lnTo>
                  <a:pt x="8695" y="0"/>
                </a:lnTo>
                <a:lnTo>
                  <a:pt x="11913" y="0"/>
                </a:lnTo>
                <a:lnTo>
                  <a:pt x="14399" y="0"/>
                </a:lnTo>
                <a:lnTo>
                  <a:pt x="23770" y="17200"/>
                </a:lnTo>
                <a:lnTo>
                  <a:pt x="23770" y="19632"/>
                </a:lnTo>
                <a:lnTo>
                  <a:pt x="23770" y="22858"/>
                </a:lnTo>
                <a:lnTo>
                  <a:pt x="23487" y="25913"/>
                </a:lnTo>
                <a:lnTo>
                  <a:pt x="22864" y="28741"/>
                </a:lnTo>
                <a:lnTo>
                  <a:pt x="22246" y="31570"/>
                </a:lnTo>
                <a:lnTo>
                  <a:pt x="21118" y="33947"/>
                </a:lnTo>
                <a:lnTo>
                  <a:pt x="19367" y="35926"/>
                </a:lnTo>
                <a:lnTo>
                  <a:pt x="17617" y="37964"/>
                </a:lnTo>
                <a:lnTo>
                  <a:pt x="15131" y="38925"/>
                </a:lnTo>
                <a:lnTo>
                  <a:pt x="11913" y="389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49927" y="2161880"/>
            <a:ext cx="13970" cy="36195"/>
          </a:xfrm>
          <a:custGeom>
            <a:avLst/>
            <a:gdLst/>
            <a:ahLst/>
            <a:cxnLst/>
            <a:rect l="l" t="t" r="r" b="b"/>
            <a:pathLst>
              <a:path w="13970" h="36194">
                <a:moveTo>
                  <a:pt x="7001" y="35983"/>
                </a:moveTo>
                <a:lnTo>
                  <a:pt x="9091" y="35983"/>
                </a:lnTo>
                <a:lnTo>
                  <a:pt x="10672" y="34908"/>
                </a:lnTo>
                <a:lnTo>
                  <a:pt x="11687" y="32759"/>
                </a:lnTo>
                <a:lnTo>
                  <a:pt x="12705" y="30608"/>
                </a:lnTo>
                <a:lnTo>
                  <a:pt x="13324" y="28232"/>
                </a:lnTo>
                <a:lnTo>
                  <a:pt x="13607" y="25573"/>
                </a:lnTo>
                <a:lnTo>
                  <a:pt x="13833" y="22971"/>
                </a:lnTo>
                <a:lnTo>
                  <a:pt x="13946" y="20198"/>
                </a:lnTo>
                <a:lnTo>
                  <a:pt x="13946" y="17256"/>
                </a:lnTo>
                <a:lnTo>
                  <a:pt x="13946" y="14427"/>
                </a:lnTo>
                <a:lnTo>
                  <a:pt x="9091" y="0"/>
                </a:lnTo>
                <a:lnTo>
                  <a:pt x="7001" y="0"/>
                </a:lnTo>
                <a:lnTo>
                  <a:pt x="4855" y="0"/>
                </a:lnTo>
                <a:lnTo>
                  <a:pt x="3274" y="962"/>
                </a:lnTo>
                <a:lnTo>
                  <a:pt x="2259" y="2942"/>
                </a:lnTo>
                <a:lnTo>
                  <a:pt x="1241" y="4866"/>
                </a:lnTo>
                <a:lnTo>
                  <a:pt x="562" y="7015"/>
                </a:lnTo>
                <a:lnTo>
                  <a:pt x="339" y="9447"/>
                </a:lnTo>
                <a:lnTo>
                  <a:pt x="113" y="11825"/>
                </a:lnTo>
                <a:lnTo>
                  <a:pt x="0" y="14427"/>
                </a:lnTo>
                <a:lnTo>
                  <a:pt x="0" y="17256"/>
                </a:lnTo>
                <a:lnTo>
                  <a:pt x="0" y="19349"/>
                </a:lnTo>
                <a:lnTo>
                  <a:pt x="56" y="21330"/>
                </a:lnTo>
                <a:lnTo>
                  <a:pt x="169" y="23196"/>
                </a:lnTo>
                <a:lnTo>
                  <a:pt x="226" y="25063"/>
                </a:lnTo>
                <a:lnTo>
                  <a:pt x="505" y="26988"/>
                </a:lnTo>
                <a:lnTo>
                  <a:pt x="958" y="28967"/>
                </a:lnTo>
                <a:lnTo>
                  <a:pt x="1410" y="30948"/>
                </a:lnTo>
                <a:lnTo>
                  <a:pt x="2089" y="32589"/>
                </a:lnTo>
                <a:lnTo>
                  <a:pt x="3104" y="33947"/>
                </a:lnTo>
                <a:lnTo>
                  <a:pt x="4066" y="35305"/>
                </a:lnTo>
                <a:lnTo>
                  <a:pt x="5364" y="35983"/>
                </a:lnTo>
                <a:lnTo>
                  <a:pt x="7001" y="3598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01202" y="1411511"/>
            <a:ext cx="9144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solidFill>
                  <a:srgbClr val="231F20"/>
                </a:solidFill>
                <a:latin typeface="PMingLiU"/>
                <a:cs typeface="PMingLiU"/>
              </a:rPr>
              <a:t>-</a:t>
            </a:r>
            <a:r>
              <a:rPr sz="550" i="1" spc="-13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23809" y="820897"/>
            <a:ext cx="1955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25" spc="-104" baseline="5050" dirty="0">
                <a:solidFill>
                  <a:srgbClr val="231F20"/>
                </a:solidFill>
                <a:latin typeface="PMingLiU"/>
                <a:cs typeface="PMingLiU"/>
              </a:rPr>
              <a:t>-</a:t>
            </a:r>
            <a:r>
              <a:rPr sz="825" i="1" spc="-104" baseline="5050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7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25" spc="-104" baseline="-15151" dirty="0">
                <a:solidFill>
                  <a:srgbClr val="231F20"/>
                </a:solidFill>
                <a:latin typeface="PMingLiU"/>
                <a:cs typeface="PMingLiU"/>
              </a:rPr>
              <a:t>2</a:t>
            </a:r>
            <a:endParaRPr sz="825" baseline="-15151">
              <a:latin typeface="PMingLiU"/>
              <a:cs typeface="PMingLiU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8923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9887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3186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6481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713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89234" y="1187422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903" y="0"/>
                </a:lnTo>
                <a:lnTo>
                  <a:pt x="156790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9234" y="1507560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903" y="0"/>
                </a:lnTo>
                <a:lnTo>
                  <a:pt x="156790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9234" y="885998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90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5713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923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8923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923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8923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89234" y="211060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6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89234" y="88599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7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0801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0801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0801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76645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6645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6645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415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415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2415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63748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3748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6374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5422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95422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95422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9178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9178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1917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4293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293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293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64052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64052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64052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9887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79887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79887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79887" y="211060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6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79887" y="88599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7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98672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8672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98672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67298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67298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729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7449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17449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7449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54405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54405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54405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86079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86079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86079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12473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12473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12473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36233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36233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36233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54709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54709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54709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73186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73186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73186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73186" y="211060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6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73186" y="88599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7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91963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91963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91963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60593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60593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60593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08106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08106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08106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47700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47700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47700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7937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7937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7937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03130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03130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3130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26886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26886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26886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4800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4800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4800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66481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66481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66481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66481" y="211060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6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66481" y="88599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7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82620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82620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82620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51250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51250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51250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01404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01404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0140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38357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38357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38357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70030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70030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970030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996425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96425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96425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20181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20181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20181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38657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38657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38657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57138" y="2118539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793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57138" y="88599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7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5713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57138" y="211060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6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57138" y="88599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87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89234" y="150756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836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41299" y="150756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83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57138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89234" y="885998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89">
                <a:moveTo>
                  <a:pt x="0" y="124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89234" y="1821560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903" y="0"/>
                </a:lnTo>
                <a:lnTo>
                  <a:pt x="156790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2289316" y="1107451"/>
            <a:ext cx="2324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25" spc="-75" baseline="5050" dirty="0">
                <a:solidFill>
                  <a:srgbClr val="231F20"/>
                </a:solidFill>
                <a:latin typeface="PMingLiU"/>
                <a:cs typeface="PMingLiU"/>
              </a:rPr>
              <a:t>-3</a:t>
            </a:r>
            <a:r>
              <a:rPr sz="825" i="1" spc="-75" baseline="5050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5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25" spc="-75" baseline="-15151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825" baseline="-15151">
              <a:latin typeface="PMingLiU"/>
              <a:cs typeface="PMingLiU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268655" y="1741593"/>
            <a:ext cx="262890" cy="389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825" spc="-75" baseline="5050" dirty="0">
                <a:solidFill>
                  <a:srgbClr val="231F20"/>
                </a:solidFill>
                <a:latin typeface="PMingLiU"/>
                <a:cs typeface="PMingLiU"/>
              </a:rPr>
              <a:t>-5</a:t>
            </a:r>
            <a:r>
              <a:rPr sz="825" i="1" spc="-75" baseline="5050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550" i="1" spc="-5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25" spc="-75" baseline="-15151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825" baseline="-15151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550" spc="-55" dirty="0">
                <a:solidFill>
                  <a:srgbClr val="231F20"/>
                </a:solidFill>
                <a:latin typeface="PMingLiU"/>
                <a:cs typeface="PMingLiU"/>
              </a:rPr>
              <a:t>-3</a:t>
            </a:r>
            <a:r>
              <a:rPr sz="550" i="1" spc="-55" dirty="0">
                <a:solidFill>
                  <a:srgbClr val="231F20"/>
                </a:solidFill>
                <a:latin typeface="Arial"/>
                <a:cs typeface="Arial"/>
              </a:rPr>
              <a:t>¼</a:t>
            </a:r>
            <a:r>
              <a:rPr sz="825" i="1" spc="-82" baseline="-15151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25" spc="-82" baseline="-30303" dirty="0">
                <a:solidFill>
                  <a:srgbClr val="231F20"/>
                </a:solidFill>
                <a:latin typeface="PMingLiU"/>
                <a:cs typeface="PMingLiU"/>
              </a:rPr>
              <a:t>2</a:t>
            </a:r>
            <a:endParaRPr sz="825" baseline="-30303">
              <a:latin typeface="PMingLiU"/>
              <a:cs typeface="PMingLiU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489234" y="2126475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90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95733" y="1509000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606" y="0"/>
                </a:lnTo>
              </a:path>
            </a:pathLst>
          </a:custGeom>
          <a:ln w="70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83116" y="885471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565" y="0"/>
                </a:lnTo>
              </a:path>
            </a:pathLst>
          </a:custGeom>
          <a:ln w="70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75806" y="2127219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951" y="0"/>
                </a:lnTo>
              </a:path>
            </a:pathLst>
          </a:custGeom>
          <a:ln w="70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79902" y="883377"/>
            <a:ext cx="0" cy="622935"/>
          </a:xfrm>
          <a:custGeom>
            <a:avLst/>
            <a:gdLst/>
            <a:ahLst/>
            <a:cxnLst/>
            <a:rect l="l" t="t" r="r" b="b"/>
            <a:pathLst>
              <a:path h="622935">
                <a:moveTo>
                  <a:pt x="0" y="622768"/>
                </a:moveTo>
                <a:lnTo>
                  <a:pt x="0" y="0"/>
                </a:lnTo>
              </a:path>
            </a:pathLst>
          </a:custGeom>
          <a:ln w="70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75244" y="878073"/>
            <a:ext cx="0" cy="1243965"/>
          </a:xfrm>
          <a:custGeom>
            <a:avLst/>
            <a:gdLst/>
            <a:ahLst/>
            <a:cxnLst/>
            <a:rect l="l" t="t" r="r" b="b"/>
            <a:pathLst>
              <a:path h="1243964">
                <a:moveTo>
                  <a:pt x="0" y="1243639"/>
                </a:moveTo>
                <a:lnTo>
                  <a:pt x="0" y="0"/>
                </a:lnTo>
              </a:path>
            </a:pathLst>
          </a:custGeom>
          <a:ln w="707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489234" y="1224552"/>
            <a:ext cx="1568450" cy="894080"/>
          </a:xfrm>
          <a:custGeom>
            <a:avLst/>
            <a:gdLst/>
            <a:ahLst/>
            <a:cxnLst/>
            <a:rect l="l" t="t" r="r" b="b"/>
            <a:pathLst>
              <a:path w="1568450" h="894080">
                <a:moveTo>
                  <a:pt x="0" y="251267"/>
                </a:moveTo>
                <a:lnTo>
                  <a:pt x="52791" y="238042"/>
                </a:lnTo>
                <a:lnTo>
                  <a:pt x="108221" y="222171"/>
                </a:lnTo>
                <a:lnTo>
                  <a:pt x="161012" y="201014"/>
                </a:lnTo>
                <a:lnTo>
                  <a:pt x="216443" y="174563"/>
                </a:lnTo>
                <a:lnTo>
                  <a:pt x="269235" y="140178"/>
                </a:lnTo>
                <a:lnTo>
                  <a:pt x="324664" y="100505"/>
                </a:lnTo>
                <a:lnTo>
                  <a:pt x="377456" y="60833"/>
                </a:lnTo>
                <a:lnTo>
                  <a:pt x="432889" y="23802"/>
                </a:lnTo>
                <a:lnTo>
                  <a:pt x="485678" y="2641"/>
                </a:lnTo>
                <a:lnTo>
                  <a:pt x="514717" y="0"/>
                </a:lnTo>
                <a:lnTo>
                  <a:pt x="541111" y="2641"/>
                </a:lnTo>
                <a:lnTo>
                  <a:pt x="593899" y="29092"/>
                </a:lnTo>
                <a:lnTo>
                  <a:pt x="649332" y="81990"/>
                </a:lnTo>
                <a:lnTo>
                  <a:pt x="702124" y="163983"/>
                </a:lnTo>
                <a:lnTo>
                  <a:pt x="757554" y="264492"/>
                </a:lnTo>
                <a:lnTo>
                  <a:pt x="810346" y="378223"/>
                </a:lnTo>
                <a:lnTo>
                  <a:pt x="865775" y="486667"/>
                </a:lnTo>
                <a:lnTo>
                  <a:pt x="918567" y="584528"/>
                </a:lnTo>
                <a:lnTo>
                  <a:pt x="974000" y="663877"/>
                </a:lnTo>
                <a:lnTo>
                  <a:pt x="1026792" y="724711"/>
                </a:lnTo>
                <a:lnTo>
                  <a:pt x="1082222" y="772320"/>
                </a:lnTo>
                <a:lnTo>
                  <a:pt x="1135014" y="806705"/>
                </a:lnTo>
                <a:lnTo>
                  <a:pt x="1190443" y="833153"/>
                </a:lnTo>
                <a:lnTo>
                  <a:pt x="1243235" y="851668"/>
                </a:lnTo>
                <a:lnTo>
                  <a:pt x="1298665" y="864893"/>
                </a:lnTo>
                <a:lnTo>
                  <a:pt x="1351457" y="875473"/>
                </a:lnTo>
                <a:lnTo>
                  <a:pt x="1406890" y="883407"/>
                </a:lnTo>
                <a:lnTo>
                  <a:pt x="1459678" y="888697"/>
                </a:lnTo>
                <a:lnTo>
                  <a:pt x="1515108" y="891341"/>
                </a:lnTo>
                <a:lnTo>
                  <a:pt x="1567903" y="893986"/>
                </a:lnTo>
              </a:path>
            </a:pathLst>
          </a:custGeom>
          <a:ln w="7072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4355" y="2320747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366852" y="2251034"/>
            <a:ext cx="14890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50" dirty="0">
                <a:latin typeface="Book Antiqua"/>
                <a:cs typeface="Book Antiqua"/>
              </a:rPr>
              <a:t>0.1: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0" dirty="0">
                <a:latin typeface="Lucida Sans Unicode"/>
                <a:cs typeface="Lucida Sans Unicode"/>
              </a:rPr>
              <a:t>≈</a:t>
            </a:r>
            <a:r>
              <a:rPr sz="950" spc="4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−</a:t>
            </a:r>
            <a:r>
              <a:rPr sz="950" i="1" spc="-10" dirty="0"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254355" y="2510536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366852" y="2440823"/>
            <a:ext cx="25393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45" dirty="0">
                <a:latin typeface="Book Antiqua"/>
                <a:cs typeface="Book Antiqua"/>
              </a:rPr>
              <a:t>0.1</a:t>
            </a:r>
            <a:r>
              <a:rPr sz="950" spc="-20" dirty="0">
                <a:latin typeface="Book Antiqua"/>
                <a:cs typeface="Book Antiqua"/>
              </a:rPr>
              <a:t>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spc="60" dirty="0">
                <a:latin typeface="Book Antiqua"/>
                <a:cs typeface="Book Antiqua"/>
              </a:rPr>
              <a:t>1:</a:t>
            </a:r>
            <a:r>
              <a:rPr sz="950" spc="114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effect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zero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in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10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20" dirty="0">
                <a:latin typeface="Lucida Sans Unicode"/>
                <a:cs typeface="Lucida Sans Unicode"/>
              </a:rPr>
              <a:t>−</a:t>
            </a:r>
            <a:r>
              <a:rPr sz="950" spc="20" dirty="0">
                <a:latin typeface="Book Antiqua"/>
                <a:cs typeface="Book Antiqua"/>
              </a:rPr>
              <a:t>0.1,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add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194913" y="2420900"/>
            <a:ext cx="10413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929763" y="2216594"/>
            <a:ext cx="113030" cy="428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770"/>
              </a:lnSpc>
              <a:spcBef>
                <a:spcPts val="210"/>
              </a:spcBef>
            </a:pPr>
            <a:r>
              <a:rPr sz="650" i="1" spc="35" dirty="0">
                <a:latin typeface="Arial"/>
                <a:cs typeface="Arial"/>
              </a:rPr>
              <a:t>π</a:t>
            </a:r>
            <a:endParaRPr sz="650">
              <a:latin typeface="Arial"/>
              <a:cs typeface="Arial"/>
            </a:endParaRPr>
          </a:p>
          <a:p>
            <a:pPr marL="19050">
              <a:lnSpc>
                <a:spcPts val="770"/>
              </a:lnSpc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54355" y="2700324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194913" y="2610689"/>
            <a:ext cx="857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35" dirty="0">
                <a:latin typeface="Arial"/>
                <a:cs typeface="Arial"/>
              </a:rPr>
              <a:t>π</a:t>
            </a:r>
            <a:endParaRPr sz="6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201416" y="270737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66852" y="2630612"/>
            <a:ext cx="3167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Per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&gt; </a:t>
            </a:r>
            <a:r>
              <a:rPr sz="950" spc="60" dirty="0">
                <a:latin typeface="Book Antiqua"/>
                <a:cs typeface="Book Antiqua"/>
              </a:rPr>
              <a:t>1: </a:t>
            </a:r>
            <a:r>
              <a:rPr sz="950" dirty="0">
                <a:latin typeface="Book Antiqua"/>
                <a:cs typeface="Book Antiqua"/>
              </a:rPr>
              <a:t>effect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double </a:t>
            </a:r>
            <a:r>
              <a:rPr sz="950" spc="-10" dirty="0">
                <a:latin typeface="Book Antiqua"/>
                <a:cs typeface="Book Antiqua"/>
              </a:rPr>
              <a:t>pole in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spc="5" dirty="0">
                <a:latin typeface="Book Antiqua"/>
                <a:cs typeface="Book Antiqua"/>
              </a:rPr>
              <a:t>1, </a:t>
            </a:r>
            <a:r>
              <a:rPr sz="950" spc="-5" dirty="0">
                <a:latin typeface="Book Antiqua"/>
                <a:cs typeface="Book Antiqua"/>
              </a:rPr>
              <a:t>subtract </a:t>
            </a:r>
            <a:r>
              <a:rPr sz="950" spc="55" dirty="0">
                <a:latin typeface="Book Antiqua"/>
                <a:cs typeface="Book Antiqua"/>
              </a:rPr>
              <a:t>2 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35" dirty="0"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7195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21259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Frequency response </a:t>
            </a:r>
            <a:r>
              <a:rPr spc="10" dirty="0"/>
              <a:t>–</a:t>
            </a:r>
            <a:r>
              <a:rPr spc="140" dirty="0"/>
              <a:t> </a:t>
            </a:r>
            <a:r>
              <a:rPr spc="-15" dirty="0"/>
              <a:t>Proof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605078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4152" y="535366"/>
            <a:ext cx="399605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950" spc="15" dirty="0">
                <a:latin typeface="Book Antiqua"/>
                <a:cs typeface="Book Antiqua"/>
              </a:rPr>
              <a:t>Set </a:t>
            </a:r>
            <a:r>
              <a:rPr sz="950" i="1" spc="-254" dirty="0">
                <a:latin typeface="Cambria"/>
                <a:cs typeface="Cambria"/>
              </a:rPr>
              <a:t>U</a:t>
            </a:r>
            <a:r>
              <a:rPr sz="1425" spc="-382" baseline="11695" dirty="0">
                <a:latin typeface="Book Antiqua"/>
                <a:cs typeface="Book Antiqua"/>
              </a:rPr>
              <a:t>¯</a:t>
            </a:r>
            <a:r>
              <a:rPr sz="1425" spc="120" baseline="11695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-10" dirty="0">
                <a:latin typeface="Book Antiqua"/>
                <a:cs typeface="Book Antiqua"/>
              </a:rPr>
              <a:t>for </a:t>
            </a:r>
            <a:r>
              <a:rPr sz="950" spc="-25" dirty="0">
                <a:latin typeface="Book Antiqua"/>
                <a:cs typeface="Book Antiqua"/>
              </a:rPr>
              <a:t>simplicity. </a:t>
            </a: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input </a:t>
            </a: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50" dirty="0">
                <a:latin typeface="Tahoma"/>
                <a:cs typeface="Tahom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sin </a:t>
            </a:r>
            <a:r>
              <a:rPr sz="950" i="1" spc="25" dirty="0">
                <a:latin typeface="Arial"/>
                <a:cs typeface="Arial"/>
              </a:rPr>
              <a:t>ω</a:t>
            </a:r>
            <a:r>
              <a:rPr sz="950" i="1" spc="25" dirty="0">
                <a:latin typeface="Cambria"/>
                <a:cs typeface="Cambria"/>
              </a:rPr>
              <a:t>t </a:t>
            </a:r>
            <a:r>
              <a:rPr sz="950" spc="-35" dirty="0">
                <a:latin typeface="Book Antiqua"/>
                <a:cs typeface="Book Antiqua"/>
              </a:rPr>
              <a:t>1I</a:t>
            </a:r>
            <a:r>
              <a:rPr sz="950" spc="-35" dirty="0">
                <a:latin typeface="Tahoma"/>
                <a:cs typeface="Tahoma"/>
              </a:rPr>
              <a:t>(</a:t>
            </a:r>
            <a:r>
              <a:rPr sz="950" i="1" spc="-35" dirty="0">
                <a:latin typeface="Cambria"/>
                <a:cs typeface="Cambria"/>
              </a:rPr>
              <a:t>t</a:t>
            </a:r>
            <a:r>
              <a:rPr sz="950" spc="-35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has </a:t>
            </a:r>
            <a:r>
              <a:rPr sz="950" spc="-15" dirty="0">
                <a:latin typeface="Book Antiqua"/>
                <a:cs typeface="Book Antiqua"/>
              </a:rPr>
              <a:t>Laplace </a:t>
            </a:r>
            <a:r>
              <a:rPr sz="950" spc="-10" dirty="0">
                <a:latin typeface="Book Antiqua"/>
                <a:cs typeface="Book Antiqua"/>
              </a:rPr>
              <a:t>transform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9630" y="823770"/>
            <a:ext cx="3752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U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14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875" y="738261"/>
            <a:ext cx="127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5509" y="922832"/>
            <a:ext cx="388620" cy="0"/>
          </a:xfrm>
          <a:custGeom>
            <a:avLst/>
            <a:gdLst/>
            <a:ahLst/>
            <a:cxnLst/>
            <a:rect l="l" t="t" r="r" b="b"/>
            <a:pathLst>
              <a:path w="388619">
                <a:moveTo>
                  <a:pt x="0" y="0"/>
                </a:moveTo>
                <a:lnTo>
                  <a:pt x="3880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7409" y="913648"/>
            <a:ext cx="4584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s</a:t>
            </a:r>
            <a:r>
              <a:rPr sz="975" spc="22" baseline="21367" dirty="0">
                <a:latin typeface="Book Antiqua"/>
                <a:cs typeface="Book Antiqua"/>
              </a:rPr>
              <a:t>2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50" dirty="0">
                <a:latin typeface="Arial"/>
                <a:cs typeface="Arial"/>
              </a:rPr>
              <a:t>ω</a:t>
            </a:r>
            <a:r>
              <a:rPr sz="975" spc="75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355" y="1189951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452" y="1423908"/>
            <a:ext cx="1163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-10" dirty="0">
                <a:latin typeface="Cambria"/>
                <a:cs typeface="Cambria"/>
              </a:rPr>
              <a:t>y</a:t>
            </a:r>
            <a:r>
              <a:rPr sz="975" i="1" spc="-15" baseline="-17094" dirty="0">
                <a:latin typeface="Arial"/>
                <a:cs typeface="Arial"/>
              </a:rPr>
              <a:t>A</a:t>
            </a:r>
            <a:r>
              <a:rPr sz="950" spc="-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spc="-10" dirty="0">
                <a:latin typeface="Tahoma"/>
                <a:cs typeface="Tahoma"/>
              </a:rPr>
              <a:t>)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70" dirty="0">
                <a:latin typeface="Lucida Sans Unicode"/>
                <a:cs typeface="Lucida Sans Unicode"/>
              </a:rPr>
              <a:t>→</a:t>
            </a:r>
            <a:r>
              <a:rPr sz="950" spc="-85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r>
              <a:rPr sz="950" spc="1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for</a:t>
            </a:r>
            <a:r>
              <a:rPr sz="950" spc="15" dirty="0">
                <a:latin typeface="Book Antiqua"/>
                <a:cs typeface="Book Antiqua"/>
              </a:rPr>
              <a:t> 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i="1" spc="10" dirty="0">
                <a:latin typeface="Cambria"/>
                <a:cs typeface="Cambria"/>
              </a:rPr>
              <a:t> </a:t>
            </a:r>
            <a:r>
              <a:rPr sz="950" spc="70" dirty="0">
                <a:latin typeface="Lucida Sans Unicode"/>
                <a:cs typeface="Lucida Sans Unicode"/>
              </a:rPr>
              <a:t>→</a:t>
            </a:r>
            <a:r>
              <a:rPr sz="950" spc="-85" dirty="0">
                <a:latin typeface="Lucida Sans Unicode"/>
                <a:cs typeface="Lucida Sans Unicode"/>
              </a:rPr>
              <a:t> </a:t>
            </a:r>
            <a:r>
              <a:rPr sz="950" spc="360" dirty="0">
                <a:latin typeface="Lucida Sans Unicode"/>
                <a:cs typeface="Lucida Sans Unicode"/>
              </a:rPr>
              <a:t>∞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355" y="1669808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1452" y="1120239"/>
            <a:ext cx="4125595" cy="651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 marR="30480">
              <a:lnSpc>
                <a:spcPct val="104900"/>
              </a:lnSpc>
              <a:spcBef>
                <a:spcPts val="50"/>
              </a:spcBef>
            </a:pPr>
            <a:r>
              <a:rPr sz="950" spc="-75" dirty="0">
                <a:latin typeface="Book Antiqua"/>
                <a:cs typeface="Book Antiqua"/>
              </a:rPr>
              <a:t>As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are </a:t>
            </a:r>
            <a:r>
              <a:rPr sz="950" spc="-5" dirty="0">
                <a:latin typeface="Book Antiqua"/>
                <a:cs typeface="Book Antiqua"/>
              </a:rPr>
              <a:t>interested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steady-state response,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can </a:t>
            </a:r>
            <a:r>
              <a:rPr sz="950" spc="-5" dirty="0">
                <a:latin typeface="Book Antiqua"/>
                <a:cs typeface="Book Antiqua"/>
              </a:rPr>
              <a:t>neglect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natural  </a:t>
            </a:r>
            <a:r>
              <a:rPr sz="950" spc="-10" dirty="0">
                <a:latin typeface="Book Antiqua"/>
                <a:cs typeface="Book Antiqua"/>
              </a:rPr>
              <a:t>response </a:t>
            </a:r>
            <a:r>
              <a:rPr sz="950" i="1" spc="-10" dirty="0">
                <a:latin typeface="Cambria"/>
                <a:cs typeface="Cambria"/>
              </a:rPr>
              <a:t>y</a:t>
            </a:r>
            <a:r>
              <a:rPr sz="975" i="1" spc="-15" baseline="-17094" dirty="0">
                <a:latin typeface="Arial"/>
                <a:cs typeface="Arial"/>
              </a:rPr>
              <a:t>A</a:t>
            </a:r>
            <a:r>
              <a:rPr sz="950" spc="-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spc="-1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output. In </a:t>
            </a:r>
            <a:r>
              <a:rPr sz="950" spc="5" dirty="0">
                <a:latin typeface="Book Antiqua"/>
                <a:cs typeface="Book Antiqua"/>
              </a:rPr>
              <a:t>fact, </a:t>
            </a:r>
            <a:r>
              <a:rPr sz="950" spc="-10" dirty="0">
                <a:latin typeface="Book Antiqua"/>
                <a:cs typeface="Book Antiqua"/>
              </a:rPr>
              <a:t>as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</a:t>
            </a:r>
            <a:r>
              <a:rPr sz="950" spc="9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stable,</a:t>
            </a:r>
            <a:endParaRPr sz="9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forced response 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output 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has </a:t>
            </a:r>
            <a:r>
              <a:rPr sz="950" spc="-15" dirty="0">
                <a:latin typeface="Book Antiqua"/>
                <a:cs typeface="Book Antiqua"/>
              </a:rPr>
              <a:t>Laplace</a:t>
            </a:r>
            <a:r>
              <a:rPr sz="95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transform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5491" y="1986649"/>
            <a:ext cx="508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f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228" y="1922752"/>
            <a:ext cx="6477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Y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276" y="1922752"/>
            <a:ext cx="120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4819" y="1837243"/>
            <a:ext cx="14141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0050" algn="l"/>
                <a:tab pos="582930" algn="l"/>
                <a:tab pos="830580" algn="l"/>
                <a:tab pos="1400810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95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	</a:t>
            </a:r>
            <a:r>
              <a:rPr sz="950" i="1" spc="55" dirty="0">
                <a:latin typeface="Arial"/>
                <a:cs typeface="Arial"/>
              </a:rPr>
              <a:t>	</a:t>
            </a:r>
            <a:r>
              <a:rPr sz="95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	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9419" y="2012642"/>
            <a:ext cx="14649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8330" algn="l"/>
              </a:tabLst>
            </a:pPr>
            <a:r>
              <a:rPr sz="950" i="1" spc="15" dirty="0">
                <a:latin typeface="Cambria"/>
                <a:cs typeface="Cambria"/>
              </a:rPr>
              <a:t>s</a:t>
            </a:r>
            <a:r>
              <a:rPr sz="975" spc="22" baseline="21367" dirty="0">
                <a:latin typeface="Book Antiqua"/>
                <a:cs typeface="Book Antiqua"/>
              </a:rPr>
              <a:t>2</a:t>
            </a:r>
            <a:r>
              <a:rPr sz="975" spc="97" baseline="21367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14" dirty="0">
                <a:latin typeface="Tahoma"/>
                <a:cs typeface="Tahoma"/>
              </a:rPr>
              <a:t> </a:t>
            </a:r>
            <a:r>
              <a:rPr sz="950" i="1" spc="50" dirty="0">
                <a:latin typeface="Arial"/>
                <a:cs typeface="Arial"/>
              </a:rPr>
              <a:t>ω</a:t>
            </a:r>
            <a:r>
              <a:rPr sz="975" spc="75" baseline="21367" dirty="0">
                <a:latin typeface="Book Antiqua"/>
                <a:cs typeface="Book Antiqua"/>
              </a:rPr>
              <a:t>2	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i="1" spc="-5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35" dirty="0">
                <a:latin typeface="Lucida Sans Unicode"/>
                <a:cs typeface="Lucida Sans Unicode"/>
              </a:rPr>
              <a:t> 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i="1" spc="-50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i="1" spc="25" dirty="0">
                <a:latin typeface="Arial"/>
                <a:cs typeface="Arial"/>
              </a:rPr>
              <a:t>ω</a:t>
            </a:r>
            <a:r>
              <a:rPr sz="950" spc="2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355" y="231949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1452" y="2249777"/>
            <a:ext cx="30607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Let’s </a:t>
            </a:r>
            <a:r>
              <a:rPr sz="950" spc="-15" dirty="0">
                <a:latin typeface="Book Antiqua"/>
                <a:cs typeface="Book Antiqua"/>
              </a:rPr>
              <a:t>compute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partial </a:t>
            </a:r>
            <a:r>
              <a:rPr sz="950" spc="-5" dirty="0">
                <a:latin typeface="Book Antiqua"/>
                <a:cs typeface="Book Antiqua"/>
              </a:rPr>
              <a:t>fraction </a:t>
            </a:r>
            <a:r>
              <a:rPr sz="950" spc="-15" dirty="0">
                <a:latin typeface="Book Antiqua"/>
                <a:cs typeface="Book Antiqua"/>
              </a:rPr>
              <a:t>decomposition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10" dirty="0">
                <a:latin typeface="Cambria"/>
                <a:cs typeface="Cambria"/>
              </a:rPr>
              <a:t>Y</a:t>
            </a:r>
            <a:r>
              <a:rPr sz="975" i="1" spc="15" baseline="-17094" dirty="0">
                <a:latin typeface="Cambria"/>
                <a:cs typeface="Cambria"/>
              </a:rPr>
              <a:t>f</a:t>
            </a:r>
            <a:r>
              <a:rPr sz="975" i="1" spc="165" baseline="-17094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0911" y="2533660"/>
            <a:ext cx="15011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8035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u="sng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spc="35" dirty="0">
                <a:latin typeface="Tahoma"/>
                <a:cs typeface="Tahoma"/>
              </a:rPr>
              <a:t>	</a:t>
            </a:r>
            <a:r>
              <a:rPr sz="950" u="sng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60614" y="2917609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59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0335" y="2913466"/>
            <a:ext cx="15817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spc="15" baseline="55555" dirty="0">
                <a:latin typeface="Arial"/>
                <a:cs typeface="Arial"/>
              </a:rPr>
              <a:t>s </a:t>
            </a:r>
            <a:r>
              <a:rPr sz="650" i="1" spc="10" dirty="0">
                <a:solidFill>
                  <a:srgbClr val="BC0000"/>
                </a:solidFill>
                <a:latin typeface="Cambria"/>
                <a:cs typeface="Cambria"/>
              </a:rPr>
              <a:t>Y</a:t>
            </a:r>
            <a:r>
              <a:rPr sz="675" i="1" spc="15" baseline="-18518" dirty="0">
                <a:solidFill>
                  <a:srgbClr val="BC0000"/>
                </a:solidFill>
                <a:latin typeface="Cambria"/>
                <a:cs typeface="Cambria"/>
              </a:rPr>
              <a:t>ss </a:t>
            </a:r>
            <a:r>
              <a:rPr sz="650" spc="5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650" i="1" spc="5" dirty="0">
                <a:solidFill>
                  <a:srgbClr val="BC0000"/>
                </a:solidFill>
                <a:latin typeface="Cambria"/>
                <a:cs typeface="Cambria"/>
              </a:rPr>
              <a:t>s</a:t>
            </a:r>
            <a:r>
              <a:rPr sz="650" spc="5" dirty="0">
                <a:solidFill>
                  <a:srgbClr val="BC0000"/>
                </a:solidFill>
                <a:latin typeface="Tahoma"/>
                <a:cs typeface="Tahoma"/>
              </a:rPr>
              <a:t>) </a:t>
            </a:r>
            <a:r>
              <a:rPr sz="700" spc="114" dirty="0">
                <a:solidFill>
                  <a:srgbClr val="BC0000"/>
                </a:solidFill>
                <a:latin typeface="Arial Black"/>
                <a:cs typeface="Arial Black"/>
              </a:rPr>
              <a:t>= </a:t>
            </a:r>
            <a:r>
              <a:rPr sz="700" spc="-75" dirty="0">
                <a:solidFill>
                  <a:srgbClr val="BC0000"/>
                </a:solidFill>
                <a:latin typeface="Arial Black"/>
                <a:cs typeface="Arial Black"/>
              </a:rPr>
              <a:t>steady</a:t>
            </a:r>
            <a:r>
              <a:rPr sz="1425" spc="-112" baseline="55555" dirty="0">
                <a:latin typeface="Arial"/>
                <a:cs typeface="Arial"/>
              </a:rPr>
              <a:t>˛</a:t>
            </a:r>
            <a:r>
              <a:rPr sz="700" spc="-75" dirty="0">
                <a:solidFill>
                  <a:srgbClr val="BC0000"/>
                </a:solidFill>
                <a:latin typeface="Arial Black"/>
                <a:cs typeface="Arial Black"/>
              </a:rPr>
              <a:t>-s</a:t>
            </a:r>
            <a:r>
              <a:rPr sz="1425" spc="-112" baseline="55555" dirty="0">
                <a:latin typeface="Arial"/>
                <a:cs typeface="Arial"/>
              </a:rPr>
              <a:t>¸</a:t>
            </a:r>
            <a:r>
              <a:rPr sz="700" spc="-75" dirty="0">
                <a:solidFill>
                  <a:srgbClr val="BC0000"/>
                </a:solidFill>
                <a:latin typeface="Arial Black"/>
                <a:cs typeface="Arial Black"/>
              </a:rPr>
              <a:t>tate </a:t>
            </a:r>
            <a:r>
              <a:rPr sz="700" spc="-50" dirty="0">
                <a:solidFill>
                  <a:srgbClr val="BC0000"/>
                </a:solidFill>
                <a:latin typeface="Arial Black"/>
                <a:cs typeface="Arial Black"/>
              </a:rPr>
              <a:t>response</a:t>
            </a:r>
            <a:r>
              <a:rPr sz="700" spc="-125" dirty="0">
                <a:solidFill>
                  <a:srgbClr val="BC0000"/>
                </a:solidFill>
                <a:latin typeface="Arial Black"/>
                <a:cs typeface="Arial Black"/>
              </a:rPr>
              <a:t> </a:t>
            </a:r>
            <a:r>
              <a:rPr sz="1425" spc="15" baseline="55555" dirty="0">
                <a:latin typeface="Arial"/>
                <a:cs typeface="Arial"/>
              </a:rPr>
              <a:t>s</a:t>
            </a:r>
            <a:endParaRPr sz="1425" baseline="5555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8990" y="2711599"/>
            <a:ext cx="20891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15" baseline="40935" dirty="0">
                <a:latin typeface="Cambria"/>
                <a:cs typeface="Cambria"/>
              </a:rPr>
              <a:t>Y</a:t>
            </a:r>
            <a:r>
              <a:rPr sz="975" i="1" spc="15" baseline="42735" dirty="0">
                <a:latin typeface="Cambria"/>
                <a:cs typeface="Cambria"/>
              </a:rPr>
              <a:t>f</a:t>
            </a:r>
            <a:r>
              <a:rPr sz="975" i="1" spc="-37" baseline="42735" dirty="0">
                <a:latin typeface="Cambria"/>
                <a:cs typeface="Cambria"/>
              </a:rPr>
              <a:t> </a:t>
            </a:r>
            <a:r>
              <a:rPr sz="1425" baseline="40935" dirty="0">
                <a:latin typeface="Tahoma"/>
                <a:cs typeface="Tahoma"/>
              </a:rPr>
              <a:t>(</a:t>
            </a:r>
            <a:r>
              <a:rPr sz="1425" i="1" baseline="40935" dirty="0">
                <a:latin typeface="Cambria"/>
                <a:cs typeface="Cambria"/>
              </a:rPr>
              <a:t>s</a:t>
            </a:r>
            <a:r>
              <a:rPr sz="1425" baseline="40935" dirty="0">
                <a:latin typeface="Tahoma"/>
                <a:cs typeface="Tahoma"/>
              </a:rPr>
              <a:t>)</a:t>
            </a:r>
            <a:r>
              <a:rPr sz="1425" spc="-112" baseline="40935" dirty="0">
                <a:latin typeface="Tahoma"/>
                <a:cs typeface="Tahoma"/>
              </a:rPr>
              <a:t> </a:t>
            </a:r>
            <a:r>
              <a:rPr sz="1425" spc="82" baseline="40935" dirty="0">
                <a:latin typeface="Tahoma"/>
                <a:cs typeface="Tahoma"/>
              </a:rPr>
              <a:t>=</a:t>
            </a:r>
            <a:r>
              <a:rPr sz="1425" spc="60" baseline="40935" dirty="0">
                <a:latin typeface="Tahoma"/>
                <a:cs typeface="Tahoma"/>
              </a:rPr>
              <a:t> </a:t>
            </a:r>
            <a:r>
              <a:rPr sz="950" spc="20" dirty="0">
                <a:latin typeface="Book Antiqua"/>
                <a:cs typeface="Book Antiqua"/>
              </a:rPr>
              <a:t>2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i="1" spc="-40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5" dirty="0">
                <a:latin typeface="Tahoma"/>
                <a:cs typeface="Tahoma"/>
              </a:rPr>
              <a:t> </a:t>
            </a:r>
            <a:r>
              <a:rPr sz="1425" spc="7" baseline="40935" dirty="0">
                <a:latin typeface="Tahoma"/>
                <a:cs typeface="Tahoma"/>
              </a:rPr>
              <a:t>+</a:t>
            </a:r>
            <a:r>
              <a:rPr sz="1425" baseline="40935" dirty="0">
                <a:latin typeface="Tahoma"/>
                <a:cs typeface="Tahoma"/>
              </a:rPr>
              <a:t> 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r>
              <a:rPr sz="950" i="1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i="1" u="heavy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5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50" u="heavy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heavy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50" dirty="0">
                <a:latin typeface="Tahoma"/>
                <a:cs typeface="Tahoma"/>
              </a:rPr>
              <a:t> </a:t>
            </a:r>
            <a:r>
              <a:rPr sz="1425" spc="7" baseline="40935" dirty="0">
                <a:latin typeface="Tahoma"/>
                <a:cs typeface="Tahoma"/>
              </a:rPr>
              <a:t>+</a:t>
            </a:r>
            <a:endParaRPr sz="1425" baseline="40935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9218" y="2486749"/>
            <a:ext cx="173990" cy="3067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50" i="1" spc="20" dirty="0">
                <a:latin typeface="Cambria"/>
                <a:cs typeface="Cambria"/>
              </a:rPr>
              <a:t>n</a:t>
            </a:r>
            <a:endParaRPr sz="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87649" y="2488283"/>
            <a:ext cx="1828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3562" y="2802243"/>
            <a:ext cx="1644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r>
              <a:rPr sz="650" spc="50" dirty="0">
                <a:latin typeface="Tahoma"/>
                <a:cs typeface="Tahoma"/>
              </a:rPr>
              <a:t>=</a:t>
            </a:r>
            <a:r>
              <a:rPr sz="650" spc="4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9027" y="2532415"/>
            <a:ext cx="1739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R</a:t>
            </a:r>
            <a:r>
              <a:rPr sz="975" i="1" spc="22" baseline="-17094" dirty="0">
                <a:latin typeface="Cambria"/>
                <a:cs typeface="Cambria"/>
              </a:rPr>
              <a:t>i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02901" y="2720771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32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90201" y="2711599"/>
            <a:ext cx="2673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220" dirty="0">
                <a:latin typeface="Lucida Sans Unicode"/>
                <a:cs typeface="Lucida Sans Unicode"/>
              </a:rPr>
              <a:t> </a:t>
            </a:r>
            <a:r>
              <a:rPr sz="950" i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1793" y="2775497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7649" y="2826979"/>
            <a:ext cx="5029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Arial"/>
                <a:cs typeface="Arial"/>
              </a:rPr>
              <a:t>s </a:t>
            </a:r>
            <a:r>
              <a:rPr sz="950" spc="170" dirty="0">
                <a:latin typeface="Arial"/>
                <a:cs typeface="Arial"/>
              </a:rPr>
              <a:t>˛¸</a:t>
            </a:r>
            <a:r>
              <a:rPr sz="950" spc="455" dirty="0">
                <a:latin typeface="Arial"/>
                <a:cs typeface="Arial"/>
              </a:rPr>
              <a:t> </a:t>
            </a:r>
            <a:r>
              <a:rPr sz="950" spc="-15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14091" y="2993583"/>
            <a:ext cx="12223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BC0000"/>
                </a:solidFill>
                <a:latin typeface="Arial Black"/>
                <a:cs typeface="Arial Black"/>
              </a:rPr>
              <a:t>transient </a:t>
            </a:r>
            <a:r>
              <a:rPr sz="700" spc="-20" dirty="0">
                <a:solidFill>
                  <a:srgbClr val="BC0000"/>
                </a:solidFill>
                <a:latin typeface="Arial Black"/>
                <a:cs typeface="Arial Black"/>
              </a:rPr>
              <a:t>forced</a:t>
            </a:r>
            <a:r>
              <a:rPr sz="700" spc="35" dirty="0">
                <a:solidFill>
                  <a:srgbClr val="BC0000"/>
                </a:solidFill>
                <a:latin typeface="Arial Black"/>
                <a:cs typeface="Arial Black"/>
              </a:rPr>
              <a:t> </a:t>
            </a:r>
            <a:r>
              <a:rPr sz="700" spc="-50" dirty="0">
                <a:solidFill>
                  <a:srgbClr val="BC0000"/>
                </a:solidFill>
                <a:latin typeface="Arial Black"/>
                <a:cs typeface="Arial Black"/>
              </a:rPr>
              <a:t>response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1167" y="2987495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1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6492" y="3184017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39">
                <a:moveTo>
                  <a:pt x="0" y="0"/>
                </a:moveTo>
                <a:lnTo>
                  <a:pt x="1741982" y="0"/>
                </a:lnTo>
              </a:path>
            </a:pathLst>
          </a:custGeom>
          <a:ln w="7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1858" y="3184912"/>
            <a:ext cx="6604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40" dirty="0">
                <a:latin typeface="Book Antiqua"/>
                <a:cs typeface="Book Antiqua"/>
              </a:rPr>
              <a:t>1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05" y="3245643"/>
            <a:ext cx="4635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15" dirty="0">
                <a:latin typeface="Cambria"/>
                <a:cs typeface="Cambria"/>
              </a:rPr>
              <a:t>i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8709" y="3199391"/>
            <a:ext cx="77343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spc="15" dirty="0">
                <a:latin typeface="Cambria"/>
                <a:cs typeface="Cambria"/>
              </a:rPr>
              <a:t>R </a:t>
            </a:r>
            <a:r>
              <a:rPr sz="750" spc="-5" dirty="0">
                <a:latin typeface="Lucida Sans Unicode"/>
                <a:cs typeface="Lucida Sans Unicode"/>
              </a:rPr>
              <a:t>=</a:t>
            </a:r>
            <a:r>
              <a:rPr sz="750" spc="-5" dirty="0">
                <a:latin typeface="Book Antiqua"/>
                <a:cs typeface="Book Antiqua"/>
              </a:rPr>
              <a:t>residue of</a:t>
            </a:r>
            <a:r>
              <a:rPr sz="750" spc="25" dirty="0">
                <a:latin typeface="Book Antiqua"/>
                <a:cs typeface="Book Antiqua"/>
              </a:rPr>
              <a:t> </a:t>
            </a:r>
            <a:r>
              <a:rPr sz="750" i="1" spc="25" dirty="0">
                <a:latin typeface="Cambria"/>
                <a:cs typeface="Cambria"/>
              </a:rPr>
              <a:t>G</a:t>
            </a:r>
            <a:r>
              <a:rPr sz="750" spc="25" dirty="0">
                <a:latin typeface="Tahoma"/>
                <a:cs typeface="Tahoma"/>
              </a:rPr>
              <a:t>(</a:t>
            </a:r>
            <a:r>
              <a:rPr sz="750" i="1" spc="25" dirty="0">
                <a:latin typeface="Cambria"/>
                <a:cs typeface="Cambria"/>
              </a:rPr>
              <a:t>s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69771" y="3178600"/>
            <a:ext cx="863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50" dirty="0">
                <a:latin typeface="Arial"/>
                <a:cs typeface="Arial"/>
              </a:rPr>
              <a:t>ω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02258" y="3281184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576" y="0"/>
                </a:lnTo>
              </a:path>
            </a:pathLst>
          </a:custGeom>
          <a:ln w="5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89558" y="3265595"/>
            <a:ext cx="2070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dirty="0">
                <a:latin typeface="Cambria"/>
                <a:cs typeface="Cambria"/>
              </a:rPr>
              <a:t>s</a:t>
            </a:r>
            <a:r>
              <a:rPr sz="550" i="1" spc="5" dirty="0">
                <a:latin typeface="Cambria"/>
                <a:cs typeface="Cambria"/>
              </a:rPr>
              <a:t> </a:t>
            </a:r>
            <a:r>
              <a:rPr sz="550" spc="30" dirty="0">
                <a:latin typeface="Tahoma"/>
                <a:cs typeface="Tahoma"/>
              </a:rPr>
              <a:t>+</a:t>
            </a:r>
            <a:r>
              <a:rPr sz="550" i="1" spc="30" dirty="0">
                <a:latin typeface="Arial"/>
                <a:cs typeface="Arial"/>
              </a:rPr>
              <a:t>ω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520" y="3257917"/>
            <a:ext cx="2139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r>
              <a:rPr sz="450" spc="135" dirty="0">
                <a:latin typeface="Book Antiqua"/>
                <a:cs typeface="Book Antiqua"/>
              </a:rPr>
              <a:t> </a:t>
            </a: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70685" y="3245643"/>
            <a:ext cx="4635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15" dirty="0">
                <a:latin typeface="Cambria"/>
                <a:cs typeface="Cambria"/>
              </a:rPr>
              <a:t>i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6192" y="3199391"/>
            <a:ext cx="204216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9565" algn="l"/>
              </a:tabLst>
            </a:pPr>
            <a:r>
              <a:rPr sz="750" spc="10" dirty="0">
                <a:latin typeface="Tahoma"/>
                <a:cs typeface="Tahoma"/>
              </a:rPr>
              <a:t>)	</a:t>
            </a:r>
            <a:r>
              <a:rPr sz="750" spc="-5" dirty="0">
                <a:latin typeface="Book Antiqua"/>
                <a:cs typeface="Book Antiqua"/>
              </a:rPr>
              <a:t>in </a:t>
            </a:r>
            <a:r>
              <a:rPr sz="750" i="1" spc="-5" dirty="0">
                <a:latin typeface="Cambria"/>
                <a:cs typeface="Cambria"/>
              </a:rPr>
              <a:t>s </a:t>
            </a:r>
            <a:r>
              <a:rPr sz="750" spc="50" dirty="0">
                <a:latin typeface="Tahoma"/>
                <a:cs typeface="Tahoma"/>
              </a:rPr>
              <a:t>= </a:t>
            </a:r>
            <a:r>
              <a:rPr sz="750" i="1" spc="-5" dirty="0">
                <a:latin typeface="Cambria"/>
                <a:cs typeface="Cambria"/>
              </a:rPr>
              <a:t>p </a:t>
            </a:r>
            <a:r>
              <a:rPr sz="750" spc="25" dirty="0">
                <a:latin typeface="Book Antiqua"/>
                <a:cs typeface="Book Antiqua"/>
              </a:rPr>
              <a:t>. </a:t>
            </a:r>
            <a:r>
              <a:rPr sz="750" spc="-45" dirty="0">
                <a:latin typeface="Book Antiqua"/>
                <a:cs typeface="Book Antiqua"/>
              </a:rPr>
              <a:t>We </a:t>
            </a:r>
            <a:r>
              <a:rPr sz="750" spc="5" dirty="0">
                <a:latin typeface="Book Antiqua"/>
                <a:cs typeface="Book Antiqua"/>
              </a:rPr>
              <a:t>are </a:t>
            </a:r>
            <a:r>
              <a:rPr sz="750" spc="-10" dirty="0">
                <a:latin typeface="Book Antiqua"/>
                <a:cs typeface="Book Antiqua"/>
              </a:rPr>
              <a:t>assuming </a:t>
            </a:r>
            <a:r>
              <a:rPr sz="750" spc="5" dirty="0">
                <a:latin typeface="Book Antiqua"/>
                <a:cs typeface="Book Antiqua"/>
              </a:rPr>
              <a:t>here that</a:t>
            </a:r>
            <a:r>
              <a:rPr sz="750" spc="40" dirty="0">
                <a:latin typeface="Book Antiqua"/>
                <a:cs typeface="Book Antiqua"/>
              </a:rPr>
              <a:t> </a:t>
            </a:r>
            <a:r>
              <a:rPr sz="750" i="1" spc="25" dirty="0">
                <a:latin typeface="Cambria"/>
                <a:cs typeface="Cambria"/>
              </a:rPr>
              <a:t>G</a:t>
            </a:r>
            <a:r>
              <a:rPr sz="750" spc="25" dirty="0">
                <a:latin typeface="Tahoma"/>
                <a:cs typeface="Tahoma"/>
              </a:rPr>
              <a:t>(</a:t>
            </a:r>
            <a:r>
              <a:rPr sz="750" i="1" spc="25" dirty="0">
                <a:latin typeface="Cambria"/>
                <a:cs typeface="Cambria"/>
              </a:rPr>
              <a:t>s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2902" y="3199391"/>
            <a:ext cx="81978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10" dirty="0">
                <a:latin typeface="Tahoma"/>
                <a:cs typeface="Tahoma"/>
              </a:rPr>
              <a:t>) </a:t>
            </a:r>
            <a:r>
              <a:rPr sz="750" spc="-5" dirty="0">
                <a:latin typeface="Book Antiqua"/>
                <a:cs typeface="Book Antiqua"/>
              </a:rPr>
              <a:t>has distinct</a:t>
            </a:r>
            <a:r>
              <a:rPr sz="750" spc="-35" dirty="0">
                <a:latin typeface="Book Antiqua"/>
                <a:cs typeface="Book Antiqua"/>
              </a:rPr>
              <a:t> </a:t>
            </a:r>
            <a:r>
              <a:rPr sz="750" spc="-5" dirty="0">
                <a:latin typeface="Book Antiqua"/>
                <a:cs typeface="Book Antiqua"/>
              </a:rPr>
              <a:t>poles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681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13" y="1232367"/>
            <a:ext cx="1066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75" dirty="0">
                <a:latin typeface="Cambria"/>
                <a:cs typeface="Cambria"/>
              </a:rPr>
              <a:t>G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041" y="1146858"/>
            <a:ext cx="11118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865" algn="l"/>
                <a:tab pos="1098550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950" u="sng" spc="-1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950" u="sng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50" u="sng" spc="-1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	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971" y="1322245"/>
            <a:ext cx="14706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baseline="40935" dirty="0">
                <a:latin typeface="Tahoma"/>
                <a:cs typeface="Tahoma"/>
              </a:rPr>
              <a:t>(</a:t>
            </a:r>
            <a:r>
              <a:rPr sz="1425" i="1" baseline="40935" dirty="0">
                <a:latin typeface="Cambria"/>
                <a:cs typeface="Cambria"/>
              </a:rPr>
              <a:t>s</a:t>
            </a:r>
            <a:r>
              <a:rPr sz="1425" baseline="40935" dirty="0">
                <a:latin typeface="Tahoma"/>
                <a:cs typeface="Tahoma"/>
              </a:rPr>
              <a:t>)</a:t>
            </a:r>
            <a:r>
              <a:rPr sz="1425" spc="-127" baseline="40935" dirty="0">
                <a:latin typeface="Tahoma"/>
                <a:cs typeface="Tahoma"/>
              </a:rPr>
              <a:t> </a:t>
            </a:r>
            <a:r>
              <a:rPr sz="1425" spc="82" baseline="40935" dirty="0">
                <a:latin typeface="Tahoma"/>
                <a:cs typeface="Tahoma"/>
              </a:rPr>
              <a:t>=</a:t>
            </a:r>
            <a:r>
              <a:rPr sz="1425" spc="52" baseline="40935" dirty="0">
                <a:latin typeface="Tahoma"/>
                <a:cs typeface="Tahoma"/>
              </a:rPr>
              <a:t> </a:t>
            </a:r>
            <a:r>
              <a:rPr sz="950" i="1" spc="35" dirty="0">
                <a:latin typeface="Cambria"/>
                <a:cs typeface="Cambria"/>
              </a:rPr>
              <a:t>s</a:t>
            </a:r>
            <a:r>
              <a:rPr sz="975" spc="52" baseline="21367" dirty="0">
                <a:latin typeface="Book Antiqua"/>
                <a:cs typeface="Book Antiqua"/>
              </a:rPr>
              <a:t>2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1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Book Antiqua"/>
                <a:cs typeface="Book Antiqua"/>
              </a:rPr>
              <a:t>10</a:t>
            </a:r>
            <a:r>
              <a:rPr sz="950" i="1" spc="30" dirty="0">
                <a:latin typeface="Cambria"/>
                <a:cs typeface="Cambria"/>
              </a:rPr>
              <a:t>s</a:t>
            </a:r>
            <a:r>
              <a:rPr sz="950" spc="30" dirty="0">
                <a:latin typeface="Tahoma"/>
                <a:cs typeface="Tahoma"/>
              </a:rPr>
              <a:t>)(</a:t>
            </a:r>
            <a:r>
              <a:rPr sz="950" spc="30" dirty="0">
                <a:latin typeface="Book Antiqua"/>
                <a:cs typeface="Book Antiqua"/>
              </a:rPr>
              <a:t>1</a:t>
            </a:r>
            <a:r>
              <a:rPr sz="950" spc="-6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25" dirty="0">
                <a:latin typeface="Book Antiqua"/>
                <a:cs typeface="Book Antiqua"/>
              </a:rPr>
              <a:t>0.1</a:t>
            </a:r>
            <a:r>
              <a:rPr sz="950" i="1" spc="25" dirty="0">
                <a:latin typeface="Cambria"/>
                <a:cs typeface="Cambria"/>
              </a:rPr>
              <a:t>s</a:t>
            </a:r>
            <a:r>
              <a:rPr sz="950" spc="2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6317" y="641920"/>
            <a:ext cx="88265" cy="122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999" y="596886"/>
            <a:ext cx="73025" cy="137160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ts val="590"/>
              </a:lnSpc>
              <a:spcBef>
                <a:spcPts val="484"/>
              </a:spcBef>
            </a:pPr>
            <a:r>
              <a:rPr sz="600" spc="10" dirty="0">
                <a:solidFill>
                  <a:srgbClr val="231F20"/>
                </a:solidFill>
                <a:latin typeface="Times New Roman"/>
                <a:cs typeface="Times New Roman"/>
              </a:rPr>
              <a:t>-4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1788" y="1898465"/>
            <a:ext cx="326390" cy="7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Frequenza</a:t>
            </a:r>
            <a:r>
              <a:rPr sz="3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(rad/s)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7106" y="1920956"/>
            <a:ext cx="296891" cy="36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3228" y="1430090"/>
            <a:ext cx="63500" cy="20891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Fase</a:t>
            </a:r>
            <a:r>
              <a:rPr sz="3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(deg)</a:t>
            </a:r>
            <a:endParaRPr sz="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3254" y="668978"/>
            <a:ext cx="63500" cy="22796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Modulo</a:t>
            </a:r>
            <a:r>
              <a:rPr sz="3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231F20"/>
                </a:solidFill>
                <a:latin typeface="Arial"/>
                <a:cs typeface="Arial"/>
              </a:rPr>
              <a:t>(db)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8136" y="1604540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5" h="18415">
                <a:moveTo>
                  <a:pt x="27068" y="18319"/>
                </a:moveTo>
                <a:lnTo>
                  <a:pt x="0" y="18317"/>
                </a:lnTo>
                <a:lnTo>
                  <a:pt x="0" y="0"/>
                </a:lnTo>
                <a:lnTo>
                  <a:pt x="3214" y="0"/>
                </a:lnTo>
                <a:lnTo>
                  <a:pt x="3214" y="14715"/>
                </a:lnTo>
                <a:lnTo>
                  <a:pt x="11568" y="14715"/>
                </a:lnTo>
                <a:lnTo>
                  <a:pt x="11569" y="1972"/>
                </a:lnTo>
                <a:lnTo>
                  <a:pt x="14782" y="1972"/>
                </a:lnTo>
                <a:lnTo>
                  <a:pt x="14782" y="14715"/>
                </a:lnTo>
                <a:lnTo>
                  <a:pt x="27068" y="14715"/>
                </a:lnTo>
                <a:lnTo>
                  <a:pt x="27068" y="1831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5169" y="1583489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5" h="18415">
                <a:moveTo>
                  <a:pt x="17617" y="4171"/>
                </a:moveTo>
                <a:lnTo>
                  <a:pt x="20489" y="10087"/>
                </a:lnTo>
                <a:lnTo>
                  <a:pt x="20489" y="11414"/>
                </a:lnTo>
                <a:lnTo>
                  <a:pt x="20489" y="13576"/>
                </a:lnTo>
                <a:lnTo>
                  <a:pt x="19959" y="15206"/>
                </a:lnTo>
                <a:lnTo>
                  <a:pt x="18902" y="16383"/>
                </a:lnTo>
                <a:lnTo>
                  <a:pt x="17842" y="17558"/>
                </a:lnTo>
                <a:lnTo>
                  <a:pt x="16482" y="18127"/>
                </a:lnTo>
                <a:lnTo>
                  <a:pt x="14856" y="18127"/>
                </a:lnTo>
                <a:lnTo>
                  <a:pt x="13911" y="18127"/>
                </a:lnTo>
                <a:lnTo>
                  <a:pt x="8429" y="7697"/>
                </a:lnTo>
                <a:lnTo>
                  <a:pt x="8052" y="5725"/>
                </a:lnTo>
                <a:lnTo>
                  <a:pt x="7598" y="4436"/>
                </a:lnTo>
                <a:lnTo>
                  <a:pt x="7145" y="4436"/>
                </a:lnTo>
                <a:lnTo>
                  <a:pt x="6842" y="4436"/>
                </a:lnTo>
                <a:lnTo>
                  <a:pt x="5367" y="4436"/>
                </a:lnTo>
                <a:lnTo>
                  <a:pt x="4422" y="4739"/>
                </a:lnTo>
                <a:lnTo>
                  <a:pt x="3855" y="5384"/>
                </a:lnTo>
                <a:lnTo>
                  <a:pt x="3100" y="6218"/>
                </a:lnTo>
                <a:lnTo>
                  <a:pt x="2721" y="7469"/>
                </a:lnTo>
                <a:lnTo>
                  <a:pt x="2721" y="9176"/>
                </a:lnTo>
                <a:lnTo>
                  <a:pt x="2721" y="10731"/>
                </a:lnTo>
                <a:lnTo>
                  <a:pt x="3024" y="11869"/>
                </a:lnTo>
                <a:lnTo>
                  <a:pt x="3553" y="12627"/>
                </a:lnTo>
                <a:lnTo>
                  <a:pt x="4119" y="13386"/>
                </a:lnTo>
                <a:lnTo>
                  <a:pt x="5064" y="13917"/>
                </a:lnTo>
                <a:lnTo>
                  <a:pt x="6463" y="14296"/>
                </a:lnTo>
                <a:lnTo>
                  <a:pt x="6010" y="17558"/>
                </a:lnTo>
                <a:lnTo>
                  <a:pt x="0" y="10390"/>
                </a:lnTo>
                <a:lnTo>
                  <a:pt x="0" y="8684"/>
                </a:lnTo>
                <a:lnTo>
                  <a:pt x="0" y="7014"/>
                </a:lnTo>
                <a:lnTo>
                  <a:pt x="2078" y="2273"/>
                </a:lnTo>
                <a:lnTo>
                  <a:pt x="2646" y="1780"/>
                </a:lnTo>
                <a:lnTo>
                  <a:pt x="3401" y="1439"/>
                </a:lnTo>
                <a:lnTo>
                  <a:pt x="4310" y="1251"/>
                </a:lnTo>
                <a:lnTo>
                  <a:pt x="4876" y="1136"/>
                </a:lnTo>
                <a:lnTo>
                  <a:pt x="5897" y="1060"/>
                </a:lnTo>
                <a:lnTo>
                  <a:pt x="7372" y="1060"/>
                </a:lnTo>
                <a:lnTo>
                  <a:pt x="11832" y="1060"/>
                </a:lnTo>
                <a:lnTo>
                  <a:pt x="14895" y="1060"/>
                </a:lnTo>
                <a:lnTo>
                  <a:pt x="16861" y="984"/>
                </a:lnTo>
                <a:lnTo>
                  <a:pt x="17692" y="871"/>
                </a:lnTo>
                <a:lnTo>
                  <a:pt x="18486" y="719"/>
                </a:lnTo>
                <a:lnTo>
                  <a:pt x="19281" y="416"/>
                </a:lnTo>
                <a:lnTo>
                  <a:pt x="20036" y="0"/>
                </a:lnTo>
                <a:lnTo>
                  <a:pt x="20036" y="3488"/>
                </a:lnTo>
                <a:lnTo>
                  <a:pt x="19355" y="3829"/>
                </a:lnTo>
                <a:lnTo>
                  <a:pt x="18524" y="4057"/>
                </a:lnTo>
                <a:lnTo>
                  <a:pt x="17617" y="417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5376" y="1587925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5" h="10159">
                <a:moveTo>
                  <a:pt x="0" y="0"/>
                </a:moveTo>
                <a:lnTo>
                  <a:pt x="491" y="1213"/>
                </a:lnTo>
                <a:lnTo>
                  <a:pt x="907" y="3033"/>
                </a:lnTo>
                <a:lnTo>
                  <a:pt x="1246" y="5460"/>
                </a:lnTo>
                <a:lnTo>
                  <a:pt x="1436" y="6825"/>
                </a:lnTo>
                <a:lnTo>
                  <a:pt x="1663" y="7774"/>
                </a:lnTo>
                <a:lnTo>
                  <a:pt x="1890" y="8343"/>
                </a:lnTo>
                <a:lnTo>
                  <a:pt x="2153" y="8912"/>
                </a:lnTo>
                <a:lnTo>
                  <a:pt x="2494" y="9367"/>
                </a:lnTo>
                <a:lnTo>
                  <a:pt x="2986" y="9670"/>
                </a:lnTo>
                <a:lnTo>
                  <a:pt x="3477" y="9974"/>
                </a:lnTo>
                <a:lnTo>
                  <a:pt x="3969" y="10125"/>
                </a:lnTo>
                <a:lnTo>
                  <a:pt x="4573" y="10125"/>
                </a:lnTo>
                <a:lnTo>
                  <a:pt x="5443" y="10125"/>
                </a:lnTo>
                <a:lnTo>
                  <a:pt x="6198" y="9784"/>
                </a:lnTo>
                <a:lnTo>
                  <a:pt x="6766" y="9140"/>
                </a:lnTo>
                <a:lnTo>
                  <a:pt x="7370" y="8457"/>
                </a:lnTo>
                <a:lnTo>
                  <a:pt x="7673" y="7471"/>
                </a:lnTo>
                <a:lnTo>
                  <a:pt x="7673" y="6182"/>
                </a:lnTo>
                <a:lnTo>
                  <a:pt x="7673" y="4893"/>
                </a:lnTo>
                <a:lnTo>
                  <a:pt x="2683" y="0"/>
                </a:lnTo>
                <a:lnTo>
                  <a:pt x="120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5169" y="1564456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5" h="16509">
                <a:moveTo>
                  <a:pt x="14176" y="16309"/>
                </a:moveTo>
                <a:lnTo>
                  <a:pt x="13647" y="13009"/>
                </a:lnTo>
                <a:lnTo>
                  <a:pt x="14969" y="12859"/>
                </a:lnTo>
                <a:lnTo>
                  <a:pt x="15990" y="12328"/>
                </a:lnTo>
                <a:lnTo>
                  <a:pt x="16709" y="11493"/>
                </a:lnTo>
                <a:lnTo>
                  <a:pt x="17389" y="10621"/>
                </a:lnTo>
                <a:lnTo>
                  <a:pt x="17730" y="9445"/>
                </a:lnTo>
                <a:lnTo>
                  <a:pt x="17730" y="7928"/>
                </a:lnTo>
                <a:lnTo>
                  <a:pt x="17730" y="6412"/>
                </a:lnTo>
                <a:lnTo>
                  <a:pt x="17427" y="5273"/>
                </a:lnTo>
                <a:lnTo>
                  <a:pt x="16823" y="4515"/>
                </a:lnTo>
                <a:lnTo>
                  <a:pt x="16181" y="3794"/>
                </a:lnTo>
                <a:lnTo>
                  <a:pt x="15462" y="3416"/>
                </a:lnTo>
                <a:lnTo>
                  <a:pt x="14630" y="3416"/>
                </a:lnTo>
                <a:lnTo>
                  <a:pt x="13873" y="3416"/>
                </a:lnTo>
                <a:lnTo>
                  <a:pt x="13269" y="3756"/>
                </a:lnTo>
                <a:lnTo>
                  <a:pt x="12854" y="4401"/>
                </a:lnTo>
                <a:lnTo>
                  <a:pt x="12551" y="4856"/>
                </a:lnTo>
                <a:lnTo>
                  <a:pt x="12172" y="5993"/>
                </a:lnTo>
                <a:lnTo>
                  <a:pt x="11718" y="7814"/>
                </a:lnTo>
                <a:lnTo>
                  <a:pt x="11114" y="10241"/>
                </a:lnTo>
                <a:lnTo>
                  <a:pt x="10584" y="11948"/>
                </a:lnTo>
                <a:lnTo>
                  <a:pt x="10131" y="12897"/>
                </a:lnTo>
                <a:lnTo>
                  <a:pt x="9677" y="13845"/>
                </a:lnTo>
                <a:lnTo>
                  <a:pt x="9072" y="14565"/>
                </a:lnTo>
                <a:lnTo>
                  <a:pt x="8279" y="15020"/>
                </a:lnTo>
                <a:lnTo>
                  <a:pt x="7484" y="15513"/>
                </a:lnTo>
                <a:lnTo>
                  <a:pt x="6577" y="15778"/>
                </a:lnTo>
                <a:lnTo>
                  <a:pt x="5632" y="15778"/>
                </a:lnTo>
                <a:lnTo>
                  <a:pt x="4762" y="15778"/>
                </a:lnTo>
                <a:lnTo>
                  <a:pt x="0" y="9557"/>
                </a:lnTo>
                <a:lnTo>
                  <a:pt x="0" y="8535"/>
                </a:lnTo>
                <a:lnTo>
                  <a:pt x="0" y="6979"/>
                </a:lnTo>
                <a:lnTo>
                  <a:pt x="5481" y="720"/>
                </a:lnTo>
                <a:lnTo>
                  <a:pt x="5935" y="3983"/>
                </a:lnTo>
                <a:lnTo>
                  <a:pt x="4914" y="4135"/>
                </a:lnTo>
                <a:lnTo>
                  <a:pt x="4119" y="4552"/>
                </a:lnTo>
                <a:lnTo>
                  <a:pt x="3553" y="5273"/>
                </a:lnTo>
                <a:lnTo>
                  <a:pt x="2986" y="5993"/>
                </a:lnTo>
                <a:lnTo>
                  <a:pt x="2721" y="6979"/>
                </a:lnTo>
                <a:lnTo>
                  <a:pt x="2721" y="8269"/>
                </a:lnTo>
                <a:lnTo>
                  <a:pt x="2721" y="9824"/>
                </a:lnTo>
                <a:lnTo>
                  <a:pt x="2986" y="10924"/>
                </a:lnTo>
                <a:lnTo>
                  <a:pt x="3477" y="11568"/>
                </a:lnTo>
                <a:lnTo>
                  <a:pt x="3969" y="12213"/>
                </a:lnTo>
                <a:lnTo>
                  <a:pt x="4573" y="12554"/>
                </a:lnTo>
                <a:lnTo>
                  <a:pt x="5253" y="12554"/>
                </a:lnTo>
                <a:lnTo>
                  <a:pt x="5670" y="12554"/>
                </a:lnTo>
                <a:lnTo>
                  <a:pt x="6048" y="12404"/>
                </a:lnTo>
                <a:lnTo>
                  <a:pt x="8127" y="7928"/>
                </a:lnTo>
                <a:lnTo>
                  <a:pt x="8770" y="5538"/>
                </a:lnTo>
                <a:lnTo>
                  <a:pt x="13155" y="0"/>
                </a:lnTo>
                <a:lnTo>
                  <a:pt x="14290" y="0"/>
                </a:lnTo>
                <a:lnTo>
                  <a:pt x="15386" y="0"/>
                </a:lnTo>
                <a:lnTo>
                  <a:pt x="19658" y="3756"/>
                </a:lnTo>
                <a:lnTo>
                  <a:pt x="20224" y="4971"/>
                </a:lnTo>
                <a:lnTo>
                  <a:pt x="20489" y="6374"/>
                </a:lnTo>
                <a:lnTo>
                  <a:pt x="20489" y="7928"/>
                </a:lnTo>
                <a:lnTo>
                  <a:pt x="20489" y="10469"/>
                </a:lnTo>
                <a:lnTo>
                  <a:pt x="19959" y="12404"/>
                </a:lnTo>
                <a:lnTo>
                  <a:pt x="18902" y="13769"/>
                </a:lnTo>
                <a:lnTo>
                  <a:pt x="17842" y="15096"/>
                </a:lnTo>
                <a:lnTo>
                  <a:pt x="16255" y="15968"/>
                </a:lnTo>
                <a:lnTo>
                  <a:pt x="14176" y="1630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5169" y="1543320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5" h="18415">
                <a:moveTo>
                  <a:pt x="13723" y="3564"/>
                </a:moveTo>
                <a:lnTo>
                  <a:pt x="14138" y="112"/>
                </a:lnTo>
                <a:lnTo>
                  <a:pt x="16142" y="681"/>
                </a:lnTo>
                <a:lnTo>
                  <a:pt x="17692" y="1667"/>
                </a:lnTo>
                <a:lnTo>
                  <a:pt x="18826" y="3148"/>
                </a:lnTo>
                <a:lnTo>
                  <a:pt x="19923" y="4628"/>
                </a:lnTo>
                <a:lnTo>
                  <a:pt x="20489" y="6487"/>
                </a:lnTo>
                <a:lnTo>
                  <a:pt x="20489" y="8762"/>
                </a:lnTo>
                <a:lnTo>
                  <a:pt x="20489" y="11641"/>
                </a:lnTo>
                <a:lnTo>
                  <a:pt x="19582" y="13916"/>
                </a:lnTo>
                <a:lnTo>
                  <a:pt x="17842" y="15623"/>
                </a:lnTo>
                <a:lnTo>
                  <a:pt x="16066" y="17294"/>
                </a:lnTo>
                <a:lnTo>
                  <a:pt x="13570" y="18128"/>
                </a:lnTo>
                <a:lnTo>
                  <a:pt x="10396" y="18128"/>
                </a:lnTo>
                <a:lnTo>
                  <a:pt x="7105" y="18128"/>
                </a:lnTo>
                <a:lnTo>
                  <a:pt x="4535" y="17290"/>
                </a:lnTo>
                <a:lnTo>
                  <a:pt x="2721" y="15588"/>
                </a:lnTo>
                <a:lnTo>
                  <a:pt x="907" y="13881"/>
                </a:lnTo>
                <a:lnTo>
                  <a:pt x="0" y="11680"/>
                </a:lnTo>
                <a:lnTo>
                  <a:pt x="0" y="8949"/>
                </a:lnTo>
                <a:lnTo>
                  <a:pt x="0" y="6331"/>
                </a:lnTo>
                <a:lnTo>
                  <a:pt x="869" y="4168"/>
                </a:lnTo>
                <a:lnTo>
                  <a:pt x="2646" y="2501"/>
                </a:lnTo>
                <a:lnTo>
                  <a:pt x="4460" y="833"/>
                </a:lnTo>
                <a:lnTo>
                  <a:pt x="6956" y="0"/>
                </a:lnTo>
                <a:lnTo>
                  <a:pt x="10207" y="0"/>
                </a:lnTo>
                <a:lnTo>
                  <a:pt x="10396" y="0"/>
                </a:lnTo>
                <a:lnTo>
                  <a:pt x="10699" y="35"/>
                </a:lnTo>
                <a:lnTo>
                  <a:pt x="11076" y="35"/>
                </a:lnTo>
                <a:lnTo>
                  <a:pt x="11076" y="14715"/>
                </a:lnTo>
                <a:lnTo>
                  <a:pt x="13231" y="14563"/>
                </a:lnTo>
                <a:lnTo>
                  <a:pt x="14895" y="13955"/>
                </a:lnTo>
                <a:lnTo>
                  <a:pt x="16028" y="12857"/>
                </a:lnTo>
                <a:lnTo>
                  <a:pt x="17162" y="11758"/>
                </a:lnTo>
                <a:lnTo>
                  <a:pt x="17730" y="10390"/>
                </a:lnTo>
                <a:lnTo>
                  <a:pt x="17730" y="8762"/>
                </a:lnTo>
                <a:lnTo>
                  <a:pt x="17730" y="7546"/>
                </a:lnTo>
                <a:lnTo>
                  <a:pt x="17427" y="6487"/>
                </a:lnTo>
                <a:lnTo>
                  <a:pt x="16785" y="5614"/>
                </a:lnTo>
                <a:lnTo>
                  <a:pt x="16142" y="4776"/>
                </a:lnTo>
                <a:lnTo>
                  <a:pt x="15121" y="4094"/>
                </a:lnTo>
                <a:lnTo>
                  <a:pt x="13723" y="356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7890" y="1546846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632" y="10998"/>
                </a:moveTo>
                <a:lnTo>
                  <a:pt x="5634" y="0"/>
                </a:lnTo>
                <a:lnTo>
                  <a:pt x="3970" y="151"/>
                </a:lnTo>
                <a:lnTo>
                  <a:pt x="2722" y="568"/>
                </a:lnTo>
                <a:lnTo>
                  <a:pt x="1928" y="1250"/>
                </a:lnTo>
                <a:lnTo>
                  <a:pt x="643" y="2314"/>
                </a:lnTo>
                <a:lnTo>
                  <a:pt x="0" y="3716"/>
                </a:lnTo>
                <a:lnTo>
                  <a:pt x="0" y="5384"/>
                </a:lnTo>
                <a:lnTo>
                  <a:pt x="0" y="6938"/>
                </a:lnTo>
                <a:lnTo>
                  <a:pt x="491" y="8228"/>
                </a:lnTo>
                <a:lnTo>
                  <a:pt x="1512" y="9253"/>
                </a:lnTo>
                <a:lnTo>
                  <a:pt x="2532" y="10316"/>
                </a:lnTo>
                <a:lnTo>
                  <a:pt x="3931" y="10885"/>
                </a:lnTo>
                <a:lnTo>
                  <a:pt x="5632" y="1099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7682" y="1520029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35500" y="2388"/>
                </a:moveTo>
                <a:lnTo>
                  <a:pt x="33154" y="4246"/>
                </a:lnTo>
                <a:lnTo>
                  <a:pt x="30471" y="5801"/>
                </a:lnTo>
                <a:lnTo>
                  <a:pt x="27371" y="7055"/>
                </a:lnTo>
                <a:lnTo>
                  <a:pt x="24233" y="8341"/>
                </a:lnTo>
                <a:lnTo>
                  <a:pt x="21057" y="8988"/>
                </a:lnTo>
                <a:lnTo>
                  <a:pt x="17730" y="8988"/>
                </a:lnTo>
                <a:lnTo>
                  <a:pt x="14782" y="8988"/>
                </a:lnTo>
                <a:lnTo>
                  <a:pt x="0" y="2388"/>
                </a:lnTo>
                <a:lnTo>
                  <a:pt x="0" y="0"/>
                </a:lnTo>
                <a:lnTo>
                  <a:pt x="2570" y="1515"/>
                </a:lnTo>
                <a:lnTo>
                  <a:pt x="4386" y="2501"/>
                </a:lnTo>
                <a:lnTo>
                  <a:pt x="5481" y="2957"/>
                </a:lnTo>
                <a:lnTo>
                  <a:pt x="7183" y="3716"/>
                </a:lnTo>
                <a:lnTo>
                  <a:pt x="8959" y="4320"/>
                </a:lnTo>
                <a:lnTo>
                  <a:pt x="10813" y="4741"/>
                </a:lnTo>
                <a:lnTo>
                  <a:pt x="13080" y="5271"/>
                </a:lnTo>
                <a:lnTo>
                  <a:pt x="15424" y="5536"/>
                </a:lnTo>
                <a:lnTo>
                  <a:pt x="17730" y="5536"/>
                </a:lnTo>
                <a:lnTo>
                  <a:pt x="23665" y="5536"/>
                </a:lnTo>
                <a:lnTo>
                  <a:pt x="29564" y="3716"/>
                </a:lnTo>
                <a:lnTo>
                  <a:pt x="35500" y="0"/>
                </a:lnTo>
                <a:lnTo>
                  <a:pt x="35500" y="23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8136" y="1500471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39" h="17144">
                <a:moveTo>
                  <a:pt x="27068" y="3109"/>
                </a:moveTo>
                <a:lnTo>
                  <a:pt x="24574" y="3109"/>
                </a:lnTo>
                <a:lnTo>
                  <a:pt x="26540" y="4359"/>
                </a:lnTo>
                <a:lnTo>
                  <a:pt x="27522" y="6179"/>
                </a:lnTo>
                <a:lnTo>
                  <a:pt x="27522" y="8606"/>
                </a:lnTo>
                <a:lnTo>
                  <a:pt x="27522" y="10161"/>
                </a:lnTo>
                <a:lnTo>
                  <a:pt x="27068" y="11602"/>
                </a:lnTo>
                <a:lnTo>
                  <a:pt x="26199" y="12931"/>
                </a:lnTo>
                <a:lnTo>
                  <a:pt x="25367" y="14220"/>
                </a:lnTo>
                <a:lnTo>
                  <a:pt x="24157" y="15245"/>
                </a:lnTo>
                <a:lnTo>
                  <a:pt x="22608" y="15966"/>
                </a:lnTo>
                <a:lnTo>
                  <a:pt x="21057" y="16683"/>
                </a:lnTo>
                <a:lnTo>
                  <a:pt x="19281" y="17064"/>
                </a:lnTo>
                <a:lnTo>
                  <a:pt x="17276" y="17064"/>
                </a:lnTo>
                <a:lnTo>
                  <a:pt x="15311" y="17064"/>
                </a:lnTo>
                <a:lnTo>
                  <a:pt x="7032" y="10351"/>
                </a:lnTo>
                <a:lnTo>
                  <a:pt x="7032" y="8758"/>
                </a:lnTo>
                <a:lnTo>
                  <a:pt x="7032" y="7546"/>
                </a:lnTo>
                <a:lnTo>
                  <a:pt x="9715" y="3335"/>
                </a:lnTo>
                <a:lnTo>
                  <a:pt x="0" y="3335"/>
                </a:lnTo>
                <a:lnTo>
                  <a:pt x="0" y="0"/>
                </a:lnTo>
                <a:lnTo>
                  <a:pt x="27068" y="0"/>
                </a:lnTo>
                <a:lnTo>
                  <a:pt x="27068" y="310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7890" y="1503502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39" h="10794">
                <a:moveTo>
                  <a:pt x="7522" y="10620"/>
                </a:moveTo>
                <a:lnTo>
                  <a:pt x="10056" y="10620"/>
                </a:lnTo>
                <a:lnTo>
                  <a:pt x="11908" y="10090"/>
                </a:lnTo>
                <a:lnTo>
                  <a:pt x="13156" y="9027"/>
                </a:lnTo>
                <a:lnTo>
                  <a:pt x="14403" y="7967"/>
                </a:lnTo>
                <a:lnTo>
                  <a:pt x="15009" y="6712"/>
                </a:lnTo>
                <a:lnTo>
                  <a:pt x="15009" y="5236"/>
                </a:lnTo>
                <a:lnTo>
                  <a:pt x="15009" y="3794"/>
                </a:lnTo>
                <a:lnTo>
                  <a:pt x="14441" y="2544"/>
                </a:lnTo>
                <a:lnTo>
                  <a:pt x="13233" y="1554"/>
                </a:lnTo>
                <a:lnTo>
                  <a:pt x="12059" y="533"/>
                </a:lnTo>
                <a:lnTo>
                  <a:pt x="10245" y="3"/>
                </a:lnTo>
                <a:lnTo>
                  <a:pt x="7787" y="0"/>
                </a:lnTo>
                <a:lnTo>
                  <a:pt x="5104" y="0"/>
                </a:lnTo>
                <a:lnTo>
                  <a:pt x="3138" y="533"/>
                </a:lnTo>
                <a:lnTo>
                  <a:pt x="1890" y="1554"/>
                </a:lnTo>
                <a:lnTo>
                  <a:pt x="643" y="2618"/>
                </a:lnTo>
                <a:lnTo>
                  <a:pt x="0" y="3868"/>
                </a:lnTo>
                <a:lnTo>
                  <a:pt x="0" y="5388"/>
                </a:lnTo>
                <a:lnTo>
                  <a:pt x="0" y="6864"/>
                </a:lnTo>
                <a:lnTo>
                  <a:pt x="605" y="8115"/>
                </a:lnTo>
                <a:lnTo>
                  <a:pt x="1814" y="9105"/>
                </a:lnTo>
                <a:lnTo>
                  <a:pt x="3024" y="10090"/>
                </a:lnTo>
                <a:lnTo>
                  <a:pt x="4914" y="10620"/>
                </a:lnTo>
                <a:lnTo>
                  <a:pt x="7522" y="1062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5169" y="1478255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5" h="18415">
                <a:moveTo>
                  <a:pt x="13723" y="3564"/>
                </a:moveTo>
                <a:lnTo>
                  <a:pt x="14138" y="112"/>
                </a:lnTo>
                <a:lnTo>
                  <a:pt x="16142" y="681"/>
                </a:lnTo>
                <a:lnTo>
                  <a:pt x="17692" y="1667"/>
                </a:lnTo>
                <a:lnTo>
                  <a:pt x="18826" y="3148"/>
                </a:lnTo>
                <a:lnTo>
                  <a:pt x="19923" y="4628"/>
                </a:lnTo>
                <a:lnTo>
                  <a:pt x="20489" y="6487"/>
                </a:lnTo>
                <a:lnTo>
                  <a:pt x="20489" y="8762"/>
                </a:lnTo>
                <a:lnTo>
                  <a:pt x="20489" y="11641"/>
                </a:lnTo>
                <a:lnTo>
                  <a:pt x="19582" y="13916"/>
                </a:lnTo>
                <a:lnTo>
                  <a:pt x="17842" y="15623"/>
                </a:lnTo>
                <a:lnTo>
                  <a:pt x="16066" y="17294"/>
                </a:lnTo>
                <a:lnTo>
                  <a:pt x="13570" y="18128"/>
                </a:lnTo>
                <a:lnTo>
                  <a:pt x="10396" y="18128"/>
                </a:lnTo>
                <a:lnTo>
                  <a:pt x="7105" y="18128"/>
                </a:lnTo>
                <a:lnTo>
                  <a:pt x="4535" y="17290"/>
                </a:lnTo>
                <a:lnTo>
                  <a:pt x="2721" y="15588"/>
                </a:lnTo>
                <a:lnTo>
                  <a:pt x="907" y="13881"/>
                </a:lnTo>
                <a:lnTo>
                  <a:pt x="0" y="11680"/>
                </a:lnTo>
                <a:lnTo>
                  <a:pt x="0" y="8949"/>
                </a:lnTo>
                <a:lnTo>
                  <a:pt x="0" y="6331"/>
                </a:lnTo>
                <a:lnTo>
                  <a:pt x="869" y="4168"/>
                </a:lnTo>
                <a:lnTo>
                  <a:pt x="2646" y="2501"/>
                </a:lnTo>
                <a:lnTo>
                  <a:pt x="4460" y="833"/>
                </a:lnTo>
                <a:lnTo>
                  <a:pt x="6956" y="0"/>
                </a:lnTo>
                <a:lnTo>
                  <a:pt x="10207" y="0"/>
                </a:lnTo>
                <a:lnTo>
                  <a:pt x="10396" y="0"/>
                </a:lnTo>
                <a:lnTo>
                  <a:pt x="10699" y="35"/>
                </a:lnTo>
                <a:lnTo>
                  <a:pt x="11076" y="35"/>
                </a:lnTo>
                <a:lnTo>
                  <a:pt x="11076" y="14715"/>
                </a:lnTo>
                <a:lnTo>
                  <a:pt x="13231" y="14563"/>
                </a:lnTo>
                <a:lnTo>
                  <a:pt x="14895" y="13955"/>
                </a:lnTo>
                <a:lnTo>
                  <a:pt x="16028" y="12857"/>
                </a:lnTo>
                <a:lnTo>
                  <a:pt x="17162" y="11758"/>
                </a:lnTo>
                <a:lnTo>
                  <a:pt x="17730" y="10390"/>
                </a:lnTo>
                <a:lnTo>
                  <a:pt x="17730" y="8762"/>
                </a:lnTo>
                <a:lnTo>
                  <a:pt x="17730" y="7546"/>
                </a:lnTo>
                <a:lnTo>
                  <a:pt x="17427" y="6487"/>
                </a:lnTo>
                <a:lnTo>
                  <a:pt x="16785" y="5614"/>
                </a:lnTo>
                <a:lnTo>
                  <a:pt x="16142" y="4776"/>
                </a:lnTo>
                <a:lnTo>
                  <a:pt x="15121" y="4094"/>
                </a:lnTo>
                <a:lnTo>
                  <a:pt x="13723" y="356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27890" y="1481781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632" y="10998"/>
                </a:moveTo>
                <a:lnTo>
                  <a:pt x="5634" y="0"/>
                </a:lnTo>
                <a:lnTo>
                  <a:pt x="3970" y="151"/>
                </a:lnTo>
                <a:lnTo>
                  <a:pt x="2722" y="568"/>
                </a:lnTo>
                <a:lnTo>
                  <a:pt x="1928" y="1250"/>
                </a:lnTo>
                <a:lnTo>
                  <a:pt x="643" y="2314"/>
                </a:lnTo>
                <a:lnTo>
                  <a:pt x="0" y="3716"/>
                </a:lnTo>
                <a:lnTo>
                  <a:pt x="0" y="5384"/>
                </a:lnTo>
                <a:lnTo>
                  <a:pt x="0" y="6938"/>
                </a:lnTo>
                <a:lnTo>
                  <a:pt x="491" y="8228"/>
                </a:lnTo>
                <a:lnTo>
                  <a:pt x="1512" y="9253"/>
                </a:lnTo>
                <a:lnTo>
                  <a:pt x="2532" y="10316"/>
                </a:lnTo>
                <a:lnTo>
                  <a:pt x="3931" y="10885"/>
                </a:lnTo>
                <a:lnTo>
                  <a:pt x="5632" y="1099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5169" y="1457812"/>
            <a:ext cx="28575" cy="17780"/>
          </a:xfrm>
          <a:custGeom>
            <a:avLst/>
            <a:gdLst/>
            <a:ahLst/>
            <a:cxnLst/>
            <a:rect l="l" t="t" r="r" b="b"/>
            <a:pathLst>
              <a:path w="28575" h="17780">
                <a:moveTo>
                  <a:pt x="21661" y="16648"/>
                </a:moveTo>
                <a:lnTo>
                  <a:pt x="22153" y="13425"/>
                </a:lnTo>
                <a:lnTo>
                  <a:pt x="23136" y="13274"/>
                </a:lnTo>
                <a:lnTo>
                  <a:pt x="23854" y="12896"/>
                </a:lnTo>
                <a:lnTo>
                  <a:pt x="24308" y="12288"/>
                </a:lnTo>
                <a:lnTo>
                  <a:pt x="24950" y="11454"/>
                </a:lnTo>
                <a:lnTo>
                  <a:pt x="25253" y="10316"/>
                </a:lnTo>
                <a:lnTo>
                  <a:pt x="25253" y="8914"/>
                </a:lnTo>
                <a:lnTo>
                  <a:pt x="25253" y="7359"/>
                </a:lnTo>
                <a:lnTo>
                  <a:pt x="24951" y="6183"/>
                </a:lnTo>
                <a:lnTo>
                  <a:pt x="24308" y="5310"/>
                </a:lnTo>
                <a:lnTo>
                  <a:pt x="23703" y="4476"/>
                </a:lnTo>
                <a:lnTo>
                  <a:pt x="22834" y="3907"/>
                </a:lnTo>
                <a:lnTo>
                  <a:pt x="21737" y="3642"/>
                </a:lnTo>
                <a:lnTo>
                  <a:pt x="21057" y="3451"/>
                </a:lnTo>
                <a:lnTo>
                  <a:pt x="19620" y="3374"/>
                </a:lnTo>
                <a:lnTo>
                  <a:pt x="17465" y="3374"/>
                </a:lnTo>
                <a:lnTo>
                  <a:pt x="19167" y="4854"/>
                </a:lnTo>
                <a:lnTo>
                  <a:pt x="20036" y="6635"/>
                </a:lnTo>
                <a:lnTo>
                  <a:pt x="20036" y="8836"/>
                </a:lnTo>
                <a:lnTo>
                  <a:pt x="20036" y="11528"/>
                </a:lnTo>
                <a:lnTo>
                  <a:pt x="19052" y="13612"/>
                </a:lnTo>
                <a:lnTo>
                  <a:pt x="17124" y="15093"/>
                </a:lnTo>
                <a:lnTo>
                  <a:pt x="15159" y="16574"/>
                </a:lnTo>
                <a:lnTo>
                  <a:pt x="12852" y="17329"/>
                </a:lnTo>
                <a:lnTo>
                  <a:pt x="10131" y="17329"/>
                </a:lnTo>
                <a:lnTo>
                  <a:pt x="8241" y="17329"/>
                </a:lnTo>
                <a:lnTo>
                  <a:pt x="6539" y="16990"/>
                </a:lnTo>
                <a:lnTo>
                  <a:pt x="4952" y="16305"/>
                </a:lnTo>
                <a:lnTo>
                  <a:pt x="3363" y="15623"/>
                </a:lnTo>
                <a:lnTo>
                  <a:pt x="2153" y="14637"/>
                </a:lnTo>
                <a:lnTo>
                  <a:pt x="1284" y="13348"/>
                </a:lnTo>
                <a:lnTo>
                  <a:pt x="415" y="12058"/>
                </a:lnTo>
                <a:lnTo>
                  <a:pt x="0" y="10542"/>
                </a:lnTo>
                <a:lnTo>
                  <a:pt x="0" y="8797"/>
                </a:lnTo>
                <a:lnTo>
                  <a:pt x="0" y="6483"/>
                </a:lnTo>
                <a:lnTo>
                  <a:pt x="907" y="4589"/>
                </a:lnTo>
                <a:lnTo>
                  <a:pt x="2797" y="3074"/>
                </a:lnTo>
                <a:lnTo>
                  <a:pt x="415" y="3074"/>
                </a:lnTo>
                <a:lnTo>
                  <a:pt x="415" y="0"/>
                </a:lnTo>
                <a:lnTo>
                  <a:pt x="17390" y="0"/>
                </a:lnTo>
                <a:lnTo>
                  <a:pt x="20415" y="0"/>
                </a:lnTo>
                <a:lnTo>
                  <a:pt x="26880" y="3907"/>
                </a:lnTo>
                <a:lnTo>
                  <a:pt x="27634" y="5236"/>
                </a:lnTo>
                <a:lnTo>
                  <a:pt x="28013" y="6903"/>
                </a:lnTo>
                <a:lnTo>
                  <a:pt x="28013" y="8875"/>
                </a:lnTo>
                <a:lnTo>
                  <a:pt x="28013" y="11224"/>
                </a:lnTo>
                <a:lnTo>
                  <a:pt x="27484" y="13122"/>
                </a:lnTo>
                <a:lnTo>
                  <a:pt x="26425" y="14563"/>
                </a:lnTo>
                <a:lnTo>
                  <a:pt x="25367" y="16005"/>
                </a:lnTo>
                <a:lnTo>
                  <a:pt x="23778" y="16725"/>
                </a:lnTo>
                <a:lnTo>
                  <a:pt x="21661" y="1664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7890" y="1460921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5" h="11430">
                <a:moveTo>
                  <a:pt x="7145" y="10807"/>
                </a:moveTo>
                <a:lnTo>
                  <a:pt x="9715" y="10807"/>
                </a:lnTo>
                <a:lnTo>
                  <a:pt x="11606" y="10277"/>
                </a:lnTo>
                <a:lnTo>
                  <a:pt x="12778" y="9253"/>
                </a:lnTo>
                <a:lnTo>
                  <a:pt x="13987" y="8228"/>
                </a:lnTo>
                <a:lnTo>
                  <a:pt x="14555" y="6942"/>
                </a:lnTo>
                <a:lnTo>
                  <a:pt x="14555" y="5384"/>
                </a:lnTo>
                <a:lnTo>
                  <a:pt x="14555" y="3868"/>
                </a:lnTo>
                <a:lnTo>
                  <a:pt x="13987" y="2579"/>
                </a:lnTo>
                <a:lnTo>
                  <a:pt x="12816" y="1558"/>
                </a:lnTo>
                <a:lnTo>
                  <a:pt x="11606" y="533"/>
                </a:lnTo>
                <a:lnTo>
                  <a:pt x="9792" y="0"/>
                </a:lnTo>
                <a:lnTo>
                  <a:pt x="7259" y="0"/>
                </a:lnTo>
                <a:lnTo>
                  <a:pt x="4877" y="0"/>
                </a:lnTo>
                <a:lnTo>
                  <a:pt x="3062" y="529"/>
                </a:lnTo>
                <a:lnTo>
                  <a:pt x="1852" y="1593"/>
                </a:lnTo>
                <a:lnTo>
                  <a:pt x="643" y="2657"/>
                </a:lnTo>
                <a:lnTo>
                  <a:pt x="0" y="3942"/>
                </a:lnTo>
                <a:lnTo>
                  <a:pt x="0" y="5462"/>
                </a:lnTo>
                <a:lnTo>
                  <a:pt x="0" y="6942"/>
                </a:lnTo>
                <a:lnTo>
                  <a:pt x="605" y="8193"/>
                </a:lnTo>
                <a:lnTo>
                  <a:pt x="1814" y="9253"/>
                </a:lnTo>
                <a:lnTo>
                  <a:pt x="3024" y="10277"/>
                </a:lnTo>
                <a:lnTo>
                  <a:pt x="4801" y="10807"/>
                </a:lnTo>
                <a:lnTo>
                  <a:pt x="7145" y="10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7682" y="1444055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35500" y="6600"/>
                </a:moveTo>
                <a:lnTo>
                  <a:pt x="35498" y="8988"/>
                </a:lnTo>
                <a:lnTo>
                  <a:pt x="29564" y="5271"/>
                </a:lnTo>
                <a:lnTo>
                  <a:pt x="23665" y="3451"/>
                </a:lnTo>
                <a:lnTo>
                  <a:pt x="17730" y="3451"/>
                </a:lnTo>
                <a:lnTo>
                  <a:pt x="15424" y="3451"/>
                </a:lnTo>
                <a:lnTo>
                  <a:pt x="13118" y="3716"/>
                </a:lnTo>
                <a:lnTo>
                  <a:pt x="10849" y="4246"/>
                </a:lnTo>
                <a:lnTo>
                  <a:pt x="8997" y="4663"/>
                </a:lnTo>
                <a:lnTo>
                  <a:pt x="7221" y="5232"/>
                </a:lnTo>
                <a:lnTo>
                  <a:pt x="5519" y="5992"/>
                </a:lnTo>
                <a:lnTo>
                  <a:pt x="4422" y="6483"/>
                </a:lnTo>
                <a:lnTo>
                  <a:pt x="2570" y="7472"/>
                </a:lnTo>
                <a:lnTo>
                  <a:pt x="0" y="8988"/>
                </a:lnTo>
                <a:lnTo>
                  <a:pt x="0" y="6596"/>
                </a:lnTo>
                <a:lnTo>
                  <a:pt x="14782" y="0"/>
                </a:lnTo>
                <a:lnTo>
                  <a:pt x="17730" y="0"/>
                </a:lnTo>
                <a:lnTo>
                  <a:pt x="21057" y="0"/>
                </a:lnTo>
                <a:lnTo>
                  <a:pt x="24233" y="646"/>
                </a:lnTo>
                <a:lnTo>
                  <a:pt x="27371" y="1932"/>
                </a:lnTo>
                <a:lnTo>
                  <a:pt x="30471" y="3187"/>
                </a:lnTo>
                <a:lnTo>
                  <a:pt x="33154" y="4741"/>
                </a:lnTo>
                <a:lnTo>
                  <a:pt x="35500" y="660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8136" y="855439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5" h="26034">
                <a:moveTo>
                  <a:pt x="27068" y="25905"/>
                </a:moveTo>
                <a:lnTo>
                  <a:pt x="0" y="25901"/>
                </a:lnTo>
                <a:lnTo>
                  <a:pt x="0" y="20481"/>
                </a:lnTo>
                <a:lnTo>
                  <a:pt x="19168" y="14072"/>
                </a:lnTo>
                <a:lnTo>
                  <a:pt x="20944" y="13464"/>
                </a:lnTo>
                <a:lnTo>
                  <a:pt x="22268" y="13048"/>
                </a:lnTo>
                <a:lnTo>
                  <a:pt x="23175" y="12783"/>
                </a:lnTo>
                <a:lnTo>
                  <a:pt x="22192" y="12479"/>
                </a:lnTo>
                <a:lnTo>
                  <a:pt x="20755" y="11984"/>
                </a:lnTo>
                <a:lnTo>
                  <a:pt x="18827" y="11341"/>
                </a:lnTo>
                <a:lnTo>
                  <a:pt x="1" y="4815"/>
                </a:lnTo>
                <a:lnTo>
                  <a:pt x="1" y="0"/>
                </a:lnTo>
                <a:lnTo>
                  <a:pt x="27070" y="0"/>
                </a:lnTo>
                <a:lnTo>
                  <a:pt x="27070" y="3451"/>
                </a:lnTo>
                <a:lnTo>
                  <a:pt x="4424" y="3451"/>
                </a:lnTo>
                <a:lnTo>
                  <a:pt x="27068" y="11341"/>
                </a:lnTo>
                <a:lnTo>
                  <a:pt x="27068" y="14602"/>
                </a:lnTo>
                <a:lnTo>
                  <a:pt x="4045" y="22453"/>
                </a:lnTo>
                <a:lnTo>
                  <a:pt x="27068" y="22453"/>
                </a:lnTo>
                <a:lnTo>
                  <a:pt x="27068" y="2590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25169" y="832518"/>
            <a:ext cx="20955" cy="19050"/>
          </a:xfrm>
          <a:custGeom>
            <a:avLst/>
            <a:gdLst/>
            <a:ahLst/>
            <a:cxnLst/>
            <a:rect l="l" t="t" r="r" b="b"/>
            <a:pathLst>
              <a:path w="20955" h="19050">
                <a:moveTo>
                  <a:pt x="10244" y="18432"/>
                </a:moveTo>
                <a:lnTo>
                  <a:pt x="6615" y="18432"/>
                </a:lnTo>
                <a:lnTo>
                  <a:pt x="3893" y="17407"/>
                </a:lnTo>
                <a:lnTo>
                  <a:pt x="2153" y="15397"/>
                </a:lnTo>
                <a:lnTo>
                  <a:pt x="718" y="13690"/>
                </a:lnTo>
                <a:lnTo>
                  <a:pt x="0" y="11641"/>
                </a:lnTo>
                <a:lnTo>
                  <a:pt x="0" y="9214"/>
                </a:lnTo>
                <a:lnTo>
                  <a:pt x="0" y="6483"/>
                </a:lnTo>
                <a:lnTo>
                  <a:pt x="869" y="4285"/>
                </a:lnTo>
                <a:lnTo>
                  <a:pt x="2646" y="2579"/>
                </a:lnTo>
                <a:lnTo>
                  <a:pt x="4384" y="872"/>
                </a:lnTo>
                <a:lnTo>
                  <a:pt x="6842" y="0"/>
                </a:lnTo>
                <a:lnTo>
                  <a:pt x="9942" y="0"/>
                </a:lnTo>
                <a:lnTo>
                  <a:pt x="12475" y="0"/>
                </a:lnTo>
                <a:lnTo>
                  <a:pt x="14479" y="377"/>
                </a:lnTo>
                <a:lnTo>
                  <a:pt x="15916" y="1137"/>
                </a:lnTo>
                <a:lnTo>
                  <a:pt x="17352" y="1897"/>
                </a:lnTo>
                <a:lnTo>
                  <a:pt x="18486" y="2996"/>
                </a:lnTo>
                <a:lnTo>
                  <a:pt x="19281" y="4437"/>
                </a:lnTo>
                <a:lnTo>
                  <a:pt x="20074" y="5914"/>
                </a:lnTo>
                <a:lnTo>
                  <a:pt x="20489" y="7472"/>
                </a:lnTo>
                <a:lnTo>
                  <a:pt x="20489" y="9214"/>
                </a:lnTo>
                <a:lnTo>
                  <a:pt x="20489" y="11945"/>
                </a:lnTo>
                <a:lnTo>
                  <a:pt x="19582" y="14185"/>
                </a:lnTo>
                <a:lnTo>
                  <a:pt x="17842" y="15892"/>
                </a:lnTo>
                <a:lnTo>
                  <a:pt x="16066" y="17594"/>
                </a:lnTo>
                <a:lnTo>
                  <a:pt x="13532" y="18432"/>
                </a:lnTo>
                <a:lnTo>
                  <a:pt x="10244" y="1843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7890" y="835931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5">
                <a:moveTo>
                  <a:pt x="7522" y="11606"/>
                </a:moveTo>
                <a:lnTo>
                  <a:pt x="10018" y="11606"/>
                </a:lnTo>
                <a:lnTo>
                  <a:pt x="11908" y="11037"/>
                </a:lnTo>
                <a:lnTo>
                  <a:pt x="13156" y="9935"/>
                </a:lnTo>
                <a:lnTo>
                  <a:pt x="14403" y="8836"/>
                </a:lnTo>
                <a:lnTo>
                  <a:pt x="15009" y="7472"/>
                </a:lnTo>
                <a:lnTo>
                  <a:pt x="15009" y="5801"/>
                </a:lnTo>
                <a:lnTo>
                  <a:pt x="15009" y="4133"/>
                </a:lnTo>
                <a:lnTo>
                  <a:pt x="14404" y="2770"/>
                </a:lnTo>
                <a:lnTo>
                  <a:pt x="13156" y="1667"/>
                </a:lnTo>
                <a:lnTo>
                  <a:pt x="11870" y="568"/>
                </a:lnTo>
                <a:lnTo>
                  <a:pt x="9980" y="0"/>
                </a:lnTo>
                <a:lnTo>
                  <a:pt x="7410" y="0"/>
                </a:lnTo>
                <a:lnTo>
                  <a:pt x="4990" y="0"/>
                </a:lnTo>
                <a:lnTo>
                  <a:pt x="3138" y="568"/>
                </a:lnTo>
                <a:lnTo>
                  <a:pt x="1890" y="1667"/>
                </a:lnTo>
                <a:lnTo>
                  <a:pt x="643" y="2766"/>
                </a:lnTo>
                <a:lnTo>
                  <a:pt x="0" y="4133"/>
                </a:lnTo>
                <a:lnTo>
                  <a:pt x="0" y="5801"/>
                </a:lnTo>
                <a:lnTo>
                  <a:pt x="0" y="7468"/>
                </a:lnTo>
                <a:lnTo>
                  <a:pt x="642" y="8836"/>
                </a:lnTo>
                <a:lnTo>
                  <a:pt x="1890" y="9935"/>
                </a:lnTo>
                <a:lnTo>
                  <a:pt x="3138" y="11037"/>
                </a:lnTo>
                <a:lnTo>
                  <a:pt x="4990" y="11606"/>
                </a:lnTo>
                <a:lnTo>
                  <a:pt x="7522" y="1160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8136" y="812808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39" h="17144">
                <a:moveTo>
                  <a:pt x="27068" y="3109"/>
                </a:moveTo>
                <a:lnTo>
                  <a:pt x="24574" y="3109"/>
                </a:lnTo>
                <a:lnTo>
                  <a:pt x="26540" y="4359"/>
                </a:lnTo>
                <a:lnTo>
                  <a:pt x="27522" y="6179"/>
                </a:lnTo>
                <a:lnTo>
                  <a:pt x="27522" y="8606"/>
                </a:lnTo>
                <a:lnTo>
                  <a:pt x="27522" y="10161"/>
                </a:lnTo>
                <a:lnTo>
                  <a:pt x="27068" y="11602"/>
                </a:lnTo>
                <a:lnTo>
                  <a:pt x="26199" y="12931"/>
                </a:lnTo>
                <a:lnTo>
                  <a:pt x="25367" y="14220"/>
                </a:lnTo>
                <a:lnTo>
                  <a:pt x="24157" y="15245"/>
                </a:lnTo>
                <a:lnTo>
                  <a:pt x="22608" y="15966"/>
                </a:lnTo>
                <a:lnTo>
                  <a:pt x="21057" y="16683"/>
                </a:lnTo>
                <a:lnTo>
                  <a:pt x="19281" y="17064"/>
                </a:lnTo>
                <a:lnTo>
                  <a:pt x="17276" y="17064"/>
                </a:lnTo>
                <a:lnTo>
                  <a:pt x="15311" y="17064"/>
                </a:lnTo>
                <a:lnTo>
                  <a:pt x="7032" y="10351"/>
                </a:lnTo>
                <a:lnTo>
                  <a:pt x="7032" y="8758"/>
                </a:lnTo>
                <a:lnTo>
                  <a:pt x="7032" y="7546"/>
                </a:lnTo>
                <a:lnTo>
                  <a:pt x="9715" y="3335"/>
                </a:lnTo>
                <a:lnTo>
                  <a:pt x="0" y="3335"/>
                </a:lnTo>
                <a:lnTo>
                  <a:pt x="0" y="0"/>
                </a:lnTo>
                <a:lnTo>
                  <a:pt x="27068" y="0"/>
                </a:lnTo>
                <a:lnTo>
                  <a:pt x="27068" y="310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27890" y="815839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39" h="10794">
                <a:moveTo>
                  <a:pt x="7522" y="10620"/>
                </a:moveTo>
                <a:lnTo>
                  <a:pt x="10056" y="10620"/>
                </a:lnTo>
                <a:lnTo>
                  <a:pt x="11908" y="10090"/>
                </a:lnTo>
                <a:lnTo>
                  <a:pt x="13156" y="9027"/>
                </a:lnTo>
                <a:lnTo>
                  <a:pt x="14403" y="7967"/>
                </a:lnTo>
                <a:lnTo>
                  <a:pt x="15009" y="6712"/>
                </a:lnTo>
                <a:lnTo>
                  <a:pt x="15009" y="5236"/>
                </a:lnTo>
                <a:lnTo>
                  <a:pt x="15009" y="3794"/>
                </a:lnTo>
                <a:lnTo>
                  <a:pt x="14441" y="2544"/>
                </a:lnTo>
                <a:lnTo>
                  <a:pt x="13233" y="1554"/>
                </a:lnTo>
                <a:lnTo>
                  <a:pt x="12059" y="533"/>
                </a:lnTo>
                <a:lnTo>
                  <a:pt x="10245" y="3"/>
                </a:lnTo>
                <a:lnTo>
                  <a:pt x="7787" y="0"/>
                </a:lnTo>
                <a:lnTo>
                  <a:pt x="5104" y="0"/>
                </a:lnTo>
                <a:lnTo>
                  <a:pt x="3138" y="533"/>
                </a:lnTo>
                <a:lnTo>
                  <a:pt x="1890" y="1554"/>
                </a:lnTo>
                <a:lnTo>
                  <a:pt x="643" y="2618"/>
                </a:lnTo>
                <a:lnTo>
                  <a:pt x="0" y="3868"/>
                </a:lnTo>
                <a:lnTo>
                  <a:pt x="0" y="5388"/>
                </a:lnTo>
                <a:lnTo>
                  <a:pt x="0" y="6864"/>
                </a:lnTo>
                <a:lnTo>
                  <a:pt x="605" y="8115"/>
                </a:lnTo>
                <a:lnTo>
                  <a:pt x="1814" y="9105"/>
                </a:lnTo>
                <a:lnTo>
                  <a:pt x="3024" y="10090"/>
                </a:lnTo>
                <a:lnTo>
                  <a:pt x="4914" y="10620"/>
                </a:lnTo>
                <a:lnTo>
                  <a:pt x="7522" y="1062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25584" y="791769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9620" y="2957"/>
                </a:moveTo>
                <a:lnTo>
                  <a:pt x="16747" y="2957"/>
                </a:lnTo>
                <a:lnTo>
                  <a:pt x="18940" y="4511"/>
                </a:lnTo>
                <a:lnTo>
                  <a:pt x="20074" y="6596"/>
                </a:lnTo>
                <a:lnTo>
                  <a:pt x="20074" y="9214"/>
                </a:lnTo>
                <a:lnTo>
                  <a:pt x="20074" y="10351"/>
                </a:lnTo>
                <a:lnTo>
                  <a:pt x="19847" y="11454"/>
                </a:lnTo>
                <a:lnTo>
                  <a:pt x="13572" y="15927"/>
                </a:lnTo>
                <a:lnTo>
                  <a:pt x="12172" y="15927"/>
                </a:lnTo>
                <a:lnTo>
                  <a:pt x="0" y="15927"/>
                </a:lnTo>
                <a:lnTo>
                  <a:pt x="0" y="12588"/>
                </a:lnTo>
                <a:lnTo>
                  <a:pt x="10887" y="12588"/>
                </a:lnTo>
                <a:lnTo>
                  <a:pt x="12627" y="12588"/>
                </a:lnTo>
                <a:lnTo>
                  <a:pt x="17200" y="9557"/>
                </a:lnTo>
                <a:lnTo>
                  <a:pt x="17200" y="8532"/>
                </a:lnTo>
                <a:lnTo>
                  <a:pt x="17200" y="7546"/>
                </a:lnTo>
                <a:lnTo>
                  <a:pt x="12173" y="3335"/>
                </a:lnTo>
                <a:lnTo>
                  <a:pt x="10510" y="3335"/>
                </a:lnTo>
                <a:lnTo>
                  <a:pt x="0" y="3335"/>
                </a:lnTo>
                <a:lnTo>
                  <a:pt x="0" y="0"/>
                </a:lnTo>
                <a:lnTo>
                  <a:pt x="19620" y="0"/>
                </a:lnTo>
                <a:lnTo>
                  <a:pt x="19620" y="295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8136" y="783320"/>
            <a:ext cx="27305" cy="3810"/>
          </a:xfrm>
          <a:custGeom>
            <a:avLst/>
            <a:gdLst/>
            <a:ahLst/>
            <a:cxnLst/>
            <a:rect l="l" t="t" r="r" b="b"/>
            <a:pathLst>
              <a:path w="27305" h="3809">
                <a:moveTo>
                  <a:pt x="0" y="3337"/>
                </a:moveTo>
                <a:lnTo>
                  <a:pt x="27068" y="3337"/>
                </a:lnTo>
                <a:lnTo>
                  <a:pt x="27068" y="0"/>
                </a:lnTo>
                <a:lnTo>
                  <a:pt x="0" y="0"/>
                </a:lnTo>
                <a:lnTo>
                  <a:pt x="0" y="333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25169" y="760830"/>
            <a:ext cx="20955" cy="19050"/>
          </a:xfrm>
          <a:custGeom>
            <a:avLst/>
            <a:gdLst/>
            <a:ahLst/>
            <a:cxnLst/>
            <a:rect l="l" t="t" r="r" b="b"/>
            <a:pathLst>
              <a:path w="20955" h="19050">
                <a:moveTo>
                  <a:pt x="10244" y="18432"/>
                </a:moveTo>
                <a:lnTo>
                  <a:pt x="6615" y="18432"/>
                </a:lnTo>
                <a:lnTo>
                  <a:pt x="3893" y="17407"/>
                </a:lnTo>
                <a:lnTo>
                  <a:pt x="2153" y="15397"/>
                </a:lnTo>
                <a:lnTo>
                  <a:pt x="718" y="13690"/>
                </a:lnTo>
                <a:lnTo>
                  <a:pt x="0" y="11641"/>
                </a:lnTo>
                <a:lnTo>
                  <a:pt x="0" y="9214"/>
                </a:lnTo>
                <a:lnTo>
                  <a:pt x="0" y="6483"/>
                </a:lnTo>
                <a:lnTo>
                  <a:pt x="869" y="4285"/>
                </a:lnTo>
                <a:lnTo>
                  <a:pt x="2646" y="2579"/>
                </a:lnTo>
                <a:lnTo>
                  <a:pt x="4384" y="872"/>
                </a:lnTo>
                <a:lnTo>
                  <a:pt x="6842" y="0"/>
                </a:lnTo>
                <a:lnTo>
                  <a:pt x="9942" y="0"/>
                </a:lnTo>
                <a:lnTo>
                  <a:pt x="12475" y="0"/>
                </a:lnTo>
                <a:lnTo>
                  <a:pt x="14479" y="377"/>
                </a:lnTo>
                <a:lnTo>
                  <a:pt x="15916" y="1137"/>
                </a:lnTo>
                <a:lnTo>
                  <a:pt x="17352" y="1897"/>
                </a:lnTo>
                <a:lnTo>
                  <a:pt x="18486" y="2996"/>
                </a:lnTo>
                <a:lnTo>
                  <a:pt x="19281" y="4437"/>
                </a:lnTo>
                <a:lnTo>
                  <a:pt x="20074" y="5914"/>
                </a:lnTo>
                <a:lnTo>
                  <a:pt x="20489" y="7472"/>
                </a:lnTo>
                <a:lnTo>
                  <a:pt x="20489" y="9214"/>
                </a:lnTo>
                <a:lnTo>
                  <a:pt x="20489" y="11945"/>
                </a:lnTo>
                <a:lnTo>
                  <a:pt x="19582" y="14185"/>
                </a:lnTo>
                <a:lnTo>
                  <a:pt x="17842" y="15892"/>
                </a:lnTo>
                <a:lnTo>
                  <a:pt x="16066" y="17594"/>
                </a:lnTo>
                <a:lnTo>
                  <a:pt x="13532" y="18432"/>
                </a:lnTo>
                <a:lnTo>
                  <a:pt x="10244" y="1843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27890" y="764243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5">
                <a:moveTo>
                  <a:pt x="7522" y="11606"/>
                </a:moveTo>
                <a:lnTo>
                  <a:pt x="10018" y="11606"/>
                </a:lnTo>
                <a:lnTo>
                  <a:pt x="11908" y="11037"/>
                </a:lnTo>
                <a:lnTo>
                  <a:pt x="13156" y="9935"/>
                </a:lnTo>
                <a:lnTo>
                  <a:pt x="14403" y="8836"/>
                </a:lnTo>
                <a:lnTo>
                  <a:pt x="15009" y="7472"/>
                </a:lnTo>
                <a:lnTo>
                  <a:pt x="15009" y="5801"/>
                </a:lnTo>
                <a:lnTo>
                  <a:pt x="15009" y="4133"/>
                </a:lnTo>
                <a:lnTo>
                  <a:pt x="14404" y="2770"/>
                </a:lnTo>
                <a:lnTo>
                  <a:pt x="13156" y="1667"/>
                </a:lnTo>
                <a:lnTo>
                  <a:pt x="11870" y="568"/>
                </a:lnTo>
                <a:lnTo>
                  <a:pt x="9980" y="0"/>
                </a:lnTo>
                <a:lnTo>
                  <a:pt x="7410" y="0"/>
                </a:lnTo>
                <a:lnTo>
                  <a:pt x="4990" y="0"/>
                </a:lnTo>
                <a:lnTo>
                  <a:pt x="3138" y="568"/>
                </a:lnTo>
                <a:lnTo>
                  <a:pt x="1890" y="1667"/>
                </a:lnTo>
                <a:lnTo>
                  <a:pt x="643" y="2766"/>
                </a:lnTo>
                <a:lnTo>
                  <a:pt x="0" y="4133"/>
                </a:lnTo>
                <a:lnTo>
                  <a:pt x="0" y="5801"/>
                </a:lnTo>
                <a:lnTo>
                  <a:pt x="0" y="7468"/>
                </a:lnTo>
                <a:lnTo>
                  <a:pt x="642" y="8836"/>
                </a:lnTo>
                <a:lnTo>
                  <a:pt x="1890" y="9935"/>
                </a:lnTo>
                <a:lnTo>
                  <a:pt x="3138" y="11037"/>
                </a:lnTo>
                <a:lnTo>
                  <a:pt x="4990" y="11606"/>
                </a:lnTo>
                <a:lnTo>
                  <a:pt x="7522" y="1160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7682" y="737691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35500" y="2388"/>
                </a:moveTo>
                <a:lnTo>
                  <a:pt x="33154" y="4246"/>
                </a:lnTo>
                <a:lnTo>
                  <a:pt x="30471" y="5801"/>
                </a:lnTo>
                <a:lnTo>
                  <a:pt x="27371" y="7055"/>
                </a:lnTo>
                <a:lnTo>
                  <a:pt x="24233" y="8341"/>
                </a:lnTo>
                <a:lnTo>
                  <a:pt x="21057" y="8988"/>
                </a:lnTo>
                <a:lnTo>
                  <a:pt x="17730" y="8988"/>
                </a:lnTo>
                <a:lnTo>
                  <a:pt x="14782" y="8988"/>
                </a:lnTo>
                <a:lnTo>
                  <a:pt x="0" y="2388"/>
                </a:lnTo>
                <a:lnTo>
                  <a:pt x="0" y="0"/>
                </a:lnTo>
                <a:lnTo>
                  <a:pt x="2570" y="1515"/>
                </a:lnTo>
                <a:lnTo>
                  <a:pt x="4386" y="2501"/>
                </a:lnTo>
                <a:lnTo>
                  <a:pt x="5481" y="2957"/>
                </a:lnTo>
                <a:lnTo>
                  <a:pt x="7183" y="3716"/>
                </a:lnTo>
                <a:lnTo>
                  <a:pt x="8959" y="4320"/>
                </a:lnTo>
                <a:lnTo>
                  <a:pt x="10813" y="4741"/>
                </a:lnTo>
                <a:lnTo>
                  <a:pt x="13080" y="5271"/>
                </a:lnTo>
                <a:lnTo>
                  <a:pt x="15424" y="5536"/>
                </a:lnTo>
                <a:lnTo>
                  <a:pt x="17730" y="5536"/>
                </a:lnTo>
                <a:lnTo>
                  <a:pt x="23665" y="5536"/>
                </a:lnTo>
                <a:lnTo>
                  <a:pt x="29564" y="3716"/>
                </a:lnTo>
                <a:lnTo>
                  <a:pt x="35500" y="0"/>
                </a:lnTo>
                <a:lnTo>
                  <a:pt x="35500" y="23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8136" y="718133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39" h="17145">
                <a:moveTo>
                  <a:pt x="27068" y="3109"/>
                </a:moveTo>
                <a:lnTo>
                  <a:pt x="24574" y="3109"/>
                </a:lnTo>
                <a:lnTo>
                  <a:pt x="26540" y="4359"/>
                </a:lnTo>
                <a:lnTo>
                  <a:pt x="27522" y="6179"/>
                </a:lnTo>
                <a:lnTo>
                  <a:pt x="27522" y="8606"/>
                </a:lnTo>
                <a:lnTo>
                  <a:pt x="27522" y="10161"/>
                </a:lnTo>
                <a:lnTo>
                  <a:pt x="27068" y="11602"/>
                </a:lnTo>
                <a:lnTo>
                  <a:pt x="26199" y="12931"/>
                </a:lnTo>
                <a:lnTo>
                  <a:pt x="25367" y="14220"/>
                </a:lnTo>
                <a:lnTo>
                  <a:pt x="24157" y="15245"/>
                </a:lnTo>
                <a:lnTo>
                  <a:pt x="22608" y="15966"/>
                </a:lnTo>
                <a:lnTo>
                  <a:pt x="21057" y="16683"/>
                </a:lnTo>
                <a:lnTo>
                  <a:pt x="19281" y="17064"/>
                </a:lnTo>
                <a:lnTo>
                  <a:pt x="17276" y="17064"/>
                </a:lnTo>
                <a:lnTo>
                  <a:pt x="15311" y="17064"/>
                </a:lnTo>
                <a:lnTo>
                  <a:pt x="7032" y="10351"/>
                </a:lnTo>
                <a:lnTo>
                  <a:pt x="7032" y="8758"/>
                </a:lnTo>
                <a:lnTo>
                  <a:pt x="7032" y="7546"/>
                </a:lnTo>
                <a:lnTo>
                  <a:pt x="9715" y="3335"/>
                </a:lnTo>
                <a:lnTo>
                  <a:pt x="0" y="3335"/>
                </a:lnTo>
                <a:lnTo>
                  <a:pt x="0" y="0"/>
                </a:lnTo>
                <a:lnTo>
                  <a:pt x="27068" y="0"/>
                </a:lnTo>
                <a:lnTo>
                  <a:pt x="27068" y="310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27890" y="721164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39" h="10795">
                <a:moveTo>
                  <a:pt x="7522" y="10620"/>
                </a:moveTo>
                <a:lnTo>
                  <a:pt x="10056" y="10620"/>
                </a:lnTo>
                <a:lnTo>
                  <a:pt x="11908" y="10090"/>
                </a:lnTo>
                <a:lnTo>
                  <a:pt x="13156" y="9027"/>
                </a:lnTo>
                <a:lnTo>
                  <a:pt x="14403" y="7967"/>
                </a:lnTo>
                <a:lnTo>
                  <a:pt x="15009" y="6712"/>
                </a:lnTo>
                <a:lnTo>
                  <a:pt x="15009" y="5236"/>
                </a:lnTo>
                <a:lnTo>
                  <a:pt x="15009" y="3794"/>
                </a:lnTo>
                <a:lnTo>
                  <a:pt x="14441" y="2544"/>
                </a:lnTo>
                <a:lnTo>
                  <a:pt x="13233" y="1554"/>
                </a:lnTo>
                <a:lnTo>
                  <a:pt x="12059" y="533"/>
                </a:lnTo>
                <a:lnTo>
                  <a:pt x="10245" y="3"/>
                </a:lnTo>
                <a:lnTo>
                  <a:pt x="7787" y="0"/>
                </a:lnTo>
                <a:lnTo>
                  <a:pt x="5104" y="0"/>
                </a:lnTo>
                <a:lnTo>
                  <a:pt x="3138" y="533"/>
                </a:lnTo>
                <a:lnTo>
                  <a:pt x="1890" y="1554"/>
                </a:lnTo>
                <a:lnTo>
                  <a:pt x="643" y="2618"/>
                </a:lnTo>
                <a:lnTo>
                  <a:pt x="0" y="3868"/>
                </a:lnTo>
                <a:lnTo>
                  <a:pt x="0" y="5388"/>
                </a:lnTo>
                <a:lnTo>
                  <a:pt x="0" y="6864"/>
                </a:lnTo>
                <a:lnTo>
                  <a:pt x="605" y="8115"/>
                </a:lnTo>
                <a:lnTo>
                  <a:pt x="1814" y="9105"/>
                </a:lnTo>
                <a:lnTo>
                  <a:pt x="3024" y="10090"/>
                </a:lnTo>
                <a:lnTo>
                  <a:pt x="4914" y="10620"/>
                </a:lnTo>
                <a:lnTo>
                  <a:pt x="7522" y="1062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8136" y="695917"/>
            <a:ext cx="27940" cy="17145"/>
          </a:xfrm>
          <a:custGeom>
            <a:avLst/>
            <a:gdLst/>
            <a:ahLst/>
            <a:cxnLst/>
            <a:rect l="l" t="t" r="r" b="b"/>
            <a:pathLst>
              <a:path w="27939" h="17145">
                <a:moveTo>
                  <a:pt x="27068" y="13955"/>
                </a:moveTo>
                <a:lnTo>
                  <a:pt x="27068" y="17064"/>
                </a:lnTo>
                <a:lnTo>
                  <a:pt x="0" y="17064"/>
                </a:lnTo>
                <a:lnTo>
                  <a:pt x="0" y="13729"/>
                </a:lnTo>
                <a:lnTo>
                  <a:pt x="9641" y="13729"/>
                </a:lnTo>
                <a:lnTo>
                  <a:pt x="7901" y="12323"/>
                </a:lnTo>
                <a:lnTo>
                  <a:pt x="7032" y="10503"/>
                </a:lnTo>
                <a:lnTo>
                  <a:pt x="7032" y="8341"/>
                </a:lnTo>
                <a:lnTo>
                  <a:pt x="7032" y="7129"/>
                </a:lnTo>
                <a:lnTo>
                  <a:pt x="9791" y="2236"/>
                </a:lnTo>
                <a:lnTo>
                  <a:pt x="10662" y="1515"/>
                </a:lnTo>
                <a:lnTo>
                  <a:pt x="11720" y="985"/>
                </a:lnTo>
                <a:lnTo>
                  <a:pt x="12968" y="607"/>
                </a:lnTo>
                <a:lnTo>
                  <a:pt x="14216" y="190"/>
                </a:lnTo>
                <a:lnTo>
                  <a:pt x="15538" y="0"/>
                </a:lnTo>
                <a:lnTo>
                  <a:pt x="16975" y="0"/>
                </a:lnTo>
                <a:lnTo>
                  <a:pt x="20340" y="0"/>
                </a:lnTo>
                <a:lnTo>
                  <a:pt x="22910" y="833"/>
                </a:lnTo>
                <a:lnTo>
                  <a:pt x="24763" y="2501"/>
                </a:lnTo>
                <a:lnTo>
                  <a:pt x="26577" y="4172"/>
                </a:lnTo>
                <a:lnTo>
                  <a:pt x="27522" y="6179"/>
                </a:lnTo>
                <a:lnTo>
                  <a:pt x="27522" y="8497"/>
                </a:lnTo>
                <a:lnTo>
                  <a:pt x="27522" y="10807"/>
                </a:lnTo>
                <a:lnTo>
                  <a:pt x="26539" y="12631"/>
                </a:lnTo>
                <a:lnTo>
                  <a:pt x="24610" y="13955"/>
                </a:lnTo>
                <a:lnTo>
                  <a:pt x="27068" y="1395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27890" y="699330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39" h="10795">
                <a:moveTo>
                  <a:pt x="7372" y="10581"/>
                </a:moveTo>
                <a:lnTo>
                  <a:pt x="9715" y="10581"/>
                </a:lnTo>
                <a:lnTo>
                  <a:pt x="11417" y="10277"/>
                </a:lnTo>
                <a:lnTo>
                  <a:pt x="12438" y="9635"/>
                </a:lnTo>
                <a:lnTo>
                  <a:pt x="14176" y="8571"/>
                </a:lnTo>
                <a:lnTo>
                  <a:pt x="15009" y="7168"/>
                </a:lnTo>
                <a:lnTo>
                  <a:pt x="15009" y="5349"/>
                </a:lnTo>
                <a:lnTo>
                  <a:pt x="15009" y="3907"/>
                </a:lnTo>
                <a:lnTo>
                  <a:pt x="14404" y="2657"/>
                </a:lnTo>
                <a:lnTo>
                  <a:pt x="13118" y="1593"/>
                </a:lnTo>
                <a:lnTo>
                  <a:pt x="11870" y="529"/>
                </a:lnTo>
                <a:lnTo>
                  <a:pt x="9980" y="0"/>
                </a:lnTo>
                <a:lnTo>
                  <a:pt x="7486" y="0"/>
                </a:lnTo>
                <a:lnTo>
                  <a:pt x="4915" y="0"/>
                </a:lnTo>
                <a:lnTo>
                  <a:pt x="3025" y="490"/>
                </a:lnTo>
                <a:lnTo>
                  <a:pt x="1815" y="1515"/>
                </a:lnTo>
                <a:lnTo>
                  <a:pt x="605" y="2540"/>
                </a:lnTo>
                <a:lnTo>
                  <a:pt x="0" y="3755"/>
                </a:lnTo>
                <a:lnTo>
                  <a:pt x="0" y="5193"/>
                </a:lnTo>
                <a:lnTo>
                  <a:pt x="0" y="6674"/>
                </a:lnTo>
                <a:lnTo>
                  <a:pt x="642" y="7924"/>
                </a:lnTo>
                <a:lnTo>
                  <a:pt x="1890" y="8988"/>
                </a:lnTo>
                <a:lnTo>
                  <a:pt x="3138" y="10051"/>
                </a:lnTo>
                <a:lnTo>
                  <a:pt x="4990" y="10581"/>
                </a:lnTo>
                <a:lnTo>
                  <a:pt x="7372" y="1058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17682" y="683146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35500" y="6600"/>
                </a:moveTo>
                <a:lnTo>
                  <a:pt x="35498" y="8988"/>
                </a:lnTo>
                <a:lnTo>
                  <a:pt x="29564" y="5271"/>
                </a:lnTo>
                <a:lnTo>
                  <a:pt x="23665" y="3451"/>
                </a:lnTo>
                <a:lnTo>
                  <a:pt x="17730" y="3451"/>
                </a:lnTo>
                <a:lnTo>
                  <a:pt x="15424" y="3451"/>
                </a:lnTo>
                <a:lnTo>
                  <a:pt x="13118" y="3716"/>
                </a:lnTo>
                <a:lnTo>
                  <a:pt x="10849" y="4246"/>
                </a:lnTo>
                <a:lnTo>
                  <a:pt x="8997" y="4663"/>
                </a:lnTo>
                <a:lnTo>
                  <a:pt x="7221" y="5232"/>
                </a:lnTo>
                <a:lnTo>
                  <a:pt x="5519" y="5992"/>
                </a:lnTo>
                <a:lnTo>
                  <a:pt x="4422" y="6483"/>
                </a:lnTo>
                <a:lnTo>
                  <a:pt x="2570" y="7472"/>
                </a:lnTo>
                <a:lnTo>
                  <a:pt x="0" y="8988"/>
                </a:lnTo>
                <a:lnTo>
                  <a:pt x="0" y="6596"/>
                </a:lnTo>
                <a:lnTo>
                  <a:pt x="14782" y="0"/>
                </a:lnTo>
                <a:lnTo>
                  <a:pt x="17730" y="0"/>
                </a:lnTo>
                <a:lnTo>
                  <a:pt x="21057" y="0"/>
                </a:lnTo>
                <a:lnTo>
                  <a:pt x="24233" y="646"/>
                </a:lnTo>
                <a:lnTo>
                  <a:pt x="27371" y="1932"/>
                </a:lnTo>
                <a:lnTo>
                  <a:pt x="30471" y="3187"/>
                </a:lnTo>
                <a:lnTo>
                  <a:pt x="33154" y="4741"/>
                </a:lnTo>
                <a:lnTo>
                  <a:pt x="35500" y="6600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08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5800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5157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72308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945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0855" y="1147659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0855" y="1010691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0855" y="87372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0855" y="733849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0855" y="596886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0855" y="596886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0855" y="596886"/>
            <a:ext cx="1628775" cy="551180"/>
          </a:xfrm>
          <a:custGeom>
            <a:avLst/>
            <a:gdLst/>
            <a:ahLst/>
            <a:cxnLst/>
            <a:rect l="l" t="t" r="r" b="b"/>
            <a:pathLst>
              <a:path w="1628775" h="551180">
                <a:moveTo>
                  <a:pt x="0" y="550773"/>
                </a:moveTo>
                <a:lnTo>
                  <a:pt x="1628604" y="550773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08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0855" y="1147659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08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0855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0855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08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0855" y="113017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0855" y="59688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72999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299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45705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45705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4570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95145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95145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514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35859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35859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3585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67850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67850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7850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94024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94024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94024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7292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17292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7292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055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40556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055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5800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58006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5800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58006" y="113017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58006" y="59688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80153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80153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80153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52858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52858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2858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0229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2296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0229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43010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43010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43010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75001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75001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01179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0117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24443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24443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4770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4770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65157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65157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65157" y="113017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65157" y="59688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87304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87304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60009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60009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6000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09447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09447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09447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50165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50165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5016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8215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82156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8215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8330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08330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08330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31594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31594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31594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54861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54861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54861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72308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72308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72308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72308" y="113017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72308" y="59688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94455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944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67160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67160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67160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16602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16602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16602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57316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57316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57316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989307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989307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989307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15481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15481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15481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38744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38744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38744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62012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62012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62012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79459" y="113891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742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79459" y="596886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3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79459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79459" y="113017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79459" y="596886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50855" y="114765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62012" y="11476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351806" y="1099864"/>
            <a:ext cx="11112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-100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365198" y="1147666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83939" y="1128077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7"/>
                </a:moveTo>
                <a:lnTo>
                  <a:pt x="280" y="29501"/>
                </a:lnTo>
                <a:lnTo>
                  <a:pt x="4153" y="29501"/>
                </a:lnTo>
                <a:lnTo>
                  <a:pt x="6111" y="28987"/>
                </a:lnTo>
                <a:lnTo>
                  <a:pt x="6111" y="28005"/>
                </a:lnTo>
                <a:lnTo>
                  <a:pt x="6111" y="3459"/>
                </a:lnTo>
                <a:lnTo>
                  <a:pt x="4478" y="4254"/>
                </a:lnTo>
                <a:lnTo>
                  <a:pt x="2473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2" y="2010"/>
                </a:lnTo>
                <a:lnTo>
                  <a:pt x="8632" y="0"/>
                </a:lnTo>
                <a:lnTo>
                  <a:pt x="9285" y="0"/>
                </a:lnTo>
                <a:lnTo>
                  <a:pt x="9518" y="46"/>
                </a:lnTo>
                <a:lnTo>
                  <a:pt x="9705" y="187"/>
                </a:lnTo>
                <a:lnTo>
                  <a:pt x="9752" y="420"/>
                </a:lnTo>
                <a:lnTo>
                  <a:pt x="9752" y="28005"/>
                </a:lnTo>
                <a:lnTo>
                  <a:pt x="9752" y="28987"/>
                </a:lnTo>
                <a:lnTo>
                  <a:pt x="11711" y="29501"/>
                </a:lnTo>
                <a:lnTo>
                  <a:pt x="15584" y="29501"/>
                </a:lnTo>
                <a:lnTo>
                  <a:pt x="15584" y="31137"/>
                </a:lnTo>
                <a:lnTo>
                  <a:pt x="280" y="3113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405077" y="112807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09136" y="112929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9658" y="27070"/>
                </a:lnTo>
                <a:lnTo>
                  <a:pt x="10498" y="25293"/>
                </a:lnTo>
                <a:lnTo>
                  <a:pt x="11011" y="23329"/>
                </a:lnTo>
                <a:lnTo>
                  <a:pt x="11243" y="21132"/>
                </a:lnTo>
                <a:lnTo>
                  <a:pt x="11431" y="18981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28453" y="112807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432512" y="112929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9658" y="27070"/>
                </a:lnTo>
                <a:lnTo>
                  <a:pt x="10498" y="25293"/>
                </a:lnTo>
                <a:lnTo>
                  <a:pt x="11011" y="23329"/>
                </a:lnTo>
                <a:lnTo>
                  <a:pt x="11243" y="21132"/>
                </a:lnTo>
                <a:lnTo>
                  <a:pt x="11431" y="18981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450855" y="1010691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62012" y="101069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2369254" y="962896"/>
            <a:ext cx="8763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-50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382341" y="1010913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99698" y="991324"/>
            <a:ext cx="19050" cy="32384"/>
          </a:xfrm>
          <a:custGeom>
            <a:avLst/>
            <a:gdLst/>
            <a:ahLst/>
            <a:cxnLst/>
            <a:rect l="l" t="t" r="r" b="b"/>
            <a:pathLst>
              <a:path w="19050" h="32384">
                <a:moveTo>
                  <a:pt x="1727" y="25807"/>
                </a:moveTo>
                <a:lnTo>
                  <a:pt x="2053" y="26696"/>
                </a:lnTo>
                <a:lnTo>
                  <a:pt x="2565" y="27537"/>
                </a:lnTo>
                <a:lnTo>
                  <a:pt x="3220" y="28285"/>
                </a:lnTo>
                <a:lnTo>
                  <a:pt x="3873" y="29033"/>
                </a:lnTo>
                <a:lnTo>
                  <a:pt x="4666" y="29594"/>
                </a:lnTo>
                <a:lnTo>
                  <a:pt x="5551" y="30015"/>
                </a:lnTo>
                <a:lnTo>
                  <a:pt x="6486" y="30436"/>
                </a:lnTo>
                <a:lnTo>
                  <a:pt x="7419" y="30670"/>
                </a:lnTo>
                <a:lnTo>
                  <a:pt x="8399" y="30670"/>
                </a:lnTo>
                <a:lnTo>
                  <a:pt x="10638" y="30670"/>
                </a:lnTo>
                <a:lnTo>
                  <a:pt x="12178" y="29781"/>
                </a:lnTo>
                <a:lnTo>
                  <a:pt x="13064" y="28051"/>
                </a:lnTo>
                <a:lnTo>
                  <a:pt x="13904" y="26275"/>
                </a:lnTo>
                <a:lnTo>
                  <a:pt x="14324" y="24171"/>
                </a:lnTo>
                <a:lnTo>
                  <a:pt x="14324" y="21693"/>
                </a:lnTo>
                <a:lnTo>
                  <a:pt x="14324" y="20571"/>
                </a:lnTo>
                <a:lnTo>
                  <a:pt x="14324" y="19683"/>
                </a:lnTo>
                <a:lnTo>
                  <a:pt x="14277" y="18935"/>
                </a:lnTo>
                <a:lnTo>
                  <a:pt x="14231" y="18187"/>
                </a:lnTo>
                <a:lnTo>
                  <a:pt x="14137" y="17485"/>
                </a:lnTo>
                <a:lnTo>
                  <a:pt x="13951" y="16831"/>
                </a:lnTo>
                <a:lnTo>
                  <a:pt x="13671" y="15709"/>
                </a:lnTo>
                <a:lnTo>
                  <a:pt x="13158" y="14774"/>
                </a:lnTo>
                <a:lnTo>
                  <a:pt x="12458" y="13932"/>
                </a:lnTo>
                <a:lnTo>
                  <a:pt x="11711" y="13137"/>
                </a:lnTo>
                <a:lnTo>
                  <a:pt x="10825" y="12716"/>
                </a:lnTo>
                <a:lnTo>
                  <a:pt x="9798" y="12716"/>
                </a:lnTo>
                <a:lnTo>
                  <a:pt x="8725" y="12716"/>
                </a:lnTo>
                <a:lnTo>
                  <a:pt x="4013" y="15662"/>
                </a:lnTo>
                <a:lnTo>
                  <a:pt x="3638" y="16129"/>
                </a:lnTo>
                <a:lnTo>
                  <a:pt x="3405" y="16363"/>
                </a:lnTo>
                <a:lnTo>
                  <a:pt x="2753" y="16410"/>
                </a:lnTo>
                <a:lnTo>
                  <a:pt x="2613" y="16363"/>
                </a:lnTo>
                <a:lnTo>
                  <a:pt x="2473" y="16270"/>
                </a:lnTo>
                <a:lnTo>
                  <a:pt x="2332" y="16083"/>
                </a:lnTo>
                <a:lnTo>
                  <a:pt x="2332" y="374"/>
                </a:lnTo>
                <a:lnTo>
                  <a:pt x="2380" y="187"/>
                </a:lnTo>
                <a:lnTo>
                  <a:pt x="2565" y="46"/>
                </a:lnTo>
                <a:lnTo>
                  <a:pt x="2753" y="0"/>
                </a:lnTo>
                <a:lnTo>
                  <a:pt x="2893" y="0"/>
                </a:lnTo>
                <a:lnTo>
                  <a:pt x="4993" y="1028"/>
                </a:lnTo>
                <a:lnTo>
                  <a:pt x="7232" y="1496"/>
                </a:lnTo>
                <a:lnTo>
                  <a:pt x="9612" y="1496"/>
                </a:lnTo>
                <a:lnTo>
                  <a:pt x="11898" y="1496"/>
                </a:lnTo>
                <a:lnTo>
                  <a:pt x="14137" y="1028"/>
                </a:lnTo>
                <a:lnTo>
                  <a:pt x="16284" y="0"/>
                </a:lnTo>
                <a:lnTo>
                  <a:pt x="16424" y="0"/>
                </a:lnTo>
                <a:lnTo>
                  <a:pt x="16610" y="46"/>
                </a:lnTo>
                <a:lnTo>
                  <a:pt x="16797" y="187"/>
                </a:lnTo>
                <a:lnTo>
                  <a:pt x="16844" y="374"/>
                </a:lnTo>
                <a:lnTo>
                  <a:pt x="16844" y="794"/>
                </a:lnTo>
                <a:lnTo>
                  <a:pt x="16844" y="935"/>
                </a:lnTo>
                <a:lnTo>
                  <a:pt x="15677" y="2431"/>
                </a:lnTo>
                <a:lnTo>
                  <a:pt x="14371" y="3553"/>
                </a:lnTo>
                <a:lnTo>
                  <a:pt x="12738" y="4348"/>
                </a:lnTo>
                <a:lnTo>
                  <a:pt x="11151" y="5142"/>
                </a:lnTo>
                <a:lnTo>
                  <a:pt x="9472" y="5516"/>
                </a:lnTo>
                <a:lnTo>
                  <a:pt x="7792" y="5516"/>
                </a:lnTo>
                <a:lnTo>
                  <a:pt x="6532" y="5516"/>
                </a:lnTo>
                <a:lnTo>
                  <a:pt x="5273" y="5329"/>
                </a:lnTo>
                <a:lnTo>
                  <a:pt x="3966" y="5002"/>
                </a:lnTo>
                <a:lnTo>
                  <a:pt x="3966" y="13838"/>
                </a:lnTo>
                <a:lnTo>
                  <a:pt x="8585" y="11501"/>
                </a:lnTo>
                <a:lnTo>
                  <a:pt x="9845" y="11501"/>
                </a:lnTo>
                <a:lnTo>
                  <a:pt x="11525" y="11501"/>
                </a:lnTo>
                <a:lnTo>
                  <a:pt x="13064" y="11968"/>
                </a:lnTo>
                <a:lnTo>
                  <a:pt x="14417" y="12997"/>
                </a:lnTo>
                <a:lnTo>
                  <a:pt x="15770" y="13979"/>
                </a:lnTo>
                <a:lnTo>
                  <a:pt x="16844" y="15241"/>
                </a:lnTo>
                <a:lnTo>
                  <a:pt x="17543" y="16831"/>
                </a:lnTo>
                <a:lnTo>
                  <a:pt x="18290" y="18420"/>
                </a:lnTo>
                <a:lnTo>
                  <a:pt x="18663" y="20057"/>
                </a:lnTo>
                <a:lnTo>
                  <a:pt x="18663" y="21740"/>
                </a:lnTo>
                <a:lnTo>
                  <a:pt x="18663" y="23610"/>
                </a:lnTo>
                <a:lnTo>
                  <a:pt x="18197" y="25340"/>
                </a:lnTo>
                <a:lnTo>
                  <a:pt x="17263" y="26929"/>
                </a:lnTo>
                <a:lnTo>
                  <a:pt x="16377" y="28519"/>
                </a:lnTo>
                <a:lnTo>
                  <a:pt x="15117" y="29781"/>
                </a:lnTo>
                <a:lnTo>
                  <a:pt x="13531" y="30763"/>
                </a:lnTo>
                <a:lnTo>
                  <a:pt x="11945" y="31698"/>
                </a:lnTo>
                <a:lnTo>
                  <a:pt x="10218" y="32166"/>
                </a:lnTo>
                <a:lnTo>
                  <a:pt x="8352" y="32166"/>
                </a:lnTo>
                <a:lnTo>
                  <a:pt x="6859" y="32166"/>
                </a:lnTo>
                <a:lnTo>
                  <a:pt x="5412" y="31792"/>
                </a:lnTo>
                <a:lnTo>
                  <a:pt x="4153" y="30950"/>
                </a:lnTo>
                <a:lnTo>
                  <a:pt x="2846" y="30202"/>
                </a:lnTo>
                <a:lnTo>
                  <a:pt x="1867" y="29127"/>
                </a:lnTo>
                <a:lnTo>
                  <a:pt x="1120" y="27771"/>
                </a:lnTo>
                <a:lnTo>
                  <a:pt x="372" y="26415"/>
                </a:lnTo>
                <a:lnTo>
                  <a:pt x="0" y="25013"/>
                </a:lnTo>
                <a:lnTo>
                  <a:pt x="0" y="23516"/>
                </a:lnTo>
                <a:lnTo>
                  <a:pt x="0" y="22815"/>
                </a:lnTo>
                <a:lnTo>
                  <a:pt x="234" y="22207"/>
                </a:lnTo>
                <a:lnTo>
                  <a:pt x="700" y="21787"/>
                </a:lnTo>
                <a:lnTo>
                  <a:pt x="1167" y="21366"/>
                </a:lnTo>
                <a:lnTo>
                  <a:pt x="1727" y="21132"/>
                </a:lnTo>
                <a:lnTo>
                  <a:pt x="2426" y="21132"/>
                </a:lnTo>
                <a:lnTo>
                  <a:pt x="3126" y="21132"/>
                </a:lnTo>
                <a:lnTo>
                  <a:pt x="3686" y="21366"/>
                </a:lnTo>
                <a:lnTo>
                  <a:pt x="4153" y="21787"/>
                </a:lnTo>
                <a:lnTo>
                  <a:pt x="4619" y="22254"/>
                </a:lnTo>
                <a:lnTo>
                  <a:pt x="4853" y="22815"/>
                </a:lnTo>
                <a:lnTo>
                  <a:pt x="4853" y="23516"/>
                </a:lnTo>
                <a:lnTo>
                  <a:pt x="4853" y="24171"/>
                </a:lnTo>
                <a:lnTo>
                  <a:pt x="4619" y="24732"/>
                </a:lnTo>
                <a:lnTo>
                  <a:pt x="4153" y="25200"/>
                </a:lnTo>
                <a:lnTo>
                  <a:pt x="3686" y="25667"/>
                </a:lnTo>
                <a:lnTo>
                  <a:pt x="3080" y="25901"/>
                </a:lnTo>
                <a:lnTo>
                  <a:pt x="2426" y="25901"/>
                </a:lnTo>
                <a:lnTo>
                  <a:pt x="2285" y="25901"/>
                </a:lnTo>
                <a:lnTo>
                  <a:pt x="2053" y="25854"/>
                </a:lnTo>
                <a:lnTo>
                  <a:pt x="1912" y="25854"/>
                </a:lnTo>
                <a:lnTo>
                  <a:pt x="1727" y="2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22609" y="991324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26668" y="992539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50855" y="87372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62012" y="87372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2398337" y="825933"/>
            <a:ext cx="4889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412869" y="854181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416928" y="855396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450855" y="73384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62012" y="73384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2380888" y="686055"/>
            <a:ext cx="7239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50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2395802" y="714311"/>
            <a:ext cx="19050" cy="32384"/>
          </a:xfrm>
          <a:custGeom>
            <a:avLst/>
            <a:gdLst/>
            <a:ahLst/>
            <a:cxnLst/>
            <a:rect l="l" t="t" r="r" b="b"/>
            <a:pathLst>
              <a:path w="19050" h="32384">
                <a:moveTo>
                  <a:pt x="1727" y="25807"/>
                </a:moveTo>
                <a:lnTo>
                  <a:pt x="2053" y="26696"/>
                </a:lnTo>
                <a:lnTo>
                  <a:pt x="2565" y="27537"/>
                </a:lnTo>
                <a:lnTo>
                  <a:pt x="3220" y="28285"/>
                </a:lnTo>
                <a:lnTo>
                  <a:pt x="3873" y="29033"/>
                </a:lnTo>
                <a:lnTo>
                  <a:pt x="4666" y="29594"/>
                </a:lnTo>
                <a:lnTo>
                  <a:pt x="5551" y="30015"/>
                </a:lnTo>
                <a:lnTo>
                  <a:pt x="6486" y="30436"/>
                </a:lnTo>
                <a:lnTo>
                  <a:pt x="7419" y="30670"/>
                </a:lnTo>
                <a:lnTo>
                  <a:pt x="8399" y="30670"/>
                </a:lnTo>
                <a:lnTo>
                  <a:pt x="10638" y="30670"/>
                </a:lnTo>
                <a:lnTo>
                  <a:pt x="12178" y="29781"/>
                </a:lnTo>
                <a:lnTo>
                  <a:pt x="13064" y="28051"/>
                </a:lnTo>
                <a:lnTo>
                  <a:pt x="13904" y="26275"/>
                </a:lnTo>
                <a:lnTo>
                  <a:pt x="14324" y="24171"/>
                </a:lnTo>
                <a:lnTo>
                  <a:pt x="14324" y="21693"/>
                </a:lnTo>
                <a:lnTo>
                  <a:pt x="14324" y="20571"/>
                </a:lnTo>
                <a:lnTo>
                  <a:pt x="14324" y="19683"/>
                </a:lnTo>
                <a:lnTo>
                  <a:pt x="14277" y="18935"/>
                </a:lnTo>
                <a:lnTo>
                  <a:pt x="14231" y="18187"/>
                </a:lnTo>
                <a:lnTo>
                  <a:pt x="14137" y="17485"/>
                </a:lnTo>
                <a:lnTo>
                  <a:pt x="13951" y="16831"/>
                </a:lnTo>
                <a:lnTo>
                  <a:pt x="13671" y="15709"/>
                </a:lnTo>
                <a:lnTo>
                  <a:pt x="13158" y="14774"/>
                </a:lnTo>
                <a:lnTo>
                  <a:pt x="12458" y="13932"/>
                </a:lnTo>
                <a:lnTo>
                  <a:pt x="11711" y="13137"/>
                </a:lnTo>
                <a:lnTo>
                  <a:pt x="10825" y="12716"/>
                </a:lnTo>
                <a:lnTo>
                  <a:pt x="9798" y="12716"/>
                </a:lnTo>
                <a:lnTo>
                  <a:pt x="8725" y="12716"/>
                </a:lnTo>
                <a:lnTo>
                  <a:pt x="4013" y="15662"/>
                </a:lnTo>
                <a:lnTo>
                  <a:pt x="3638" y="16129"/>
                </a:lnTo>
                <a:lnTo>
                  <a:pt x="3405" y="16363"/>
                </a:lnTo>
                <a:lnTo>
                  <a:pt x="2753" y="16410"/>
                </a:lnTo>
                <a:lnTo>
                  <a:pt x="2613" y="16363"/>
                </a:lnTo>
                <a:lnTo>
                  <a:pt x="2473" y="16270"/>
                </a:lnTo>
                <a:lnTo>
                  <a:pt x="2332" y="16083"/>
                </a:lnTo>
                <a:lnTo>
                  <a:pt x="2332" y="374"/>
                </a:lnTo>
                <a:lnTo>
                  <a:pt x="2380" y="187"/>
                </a:lnTo>
                <a:lnTo>
                  <a:pt x="2565" y="46"/>
                </a:lnTo>
                <a:lnTo>
                  <a:pt x="2753" y="0"/>
                </a:lnTo>
                <a:lnTo>
                  <a:pt x="2893" y="0"/>
                </a:lnTo>
                <a:lnTo>
                  <a:pt x="4993" y="1028"/>
                </a:lnTo>
                <a:lnTo>
                  <a:pt x="7232" y="1496"/>
                </a:lnTo>
                <a:lnTo>
                  <a:pt x="9612" y="1496"/>
                </a:lnTo>
                <a:lnTo>
                  <a:pt x="11898" y="1496"/>
                </a:lnTo>
                <a:lnTo>
                  <a:pt x="14137" y="1028"/>
                </a:lnTo>
                <a:lnTo>
                  <a:pt x="16284" y="0"/>
                </a:lnTo>
                <a:lnTo>
                  <a:pt x="16424" y="0"/>
                </a:lnTo>
                <a:lnTo>
                  <a:pt x="16610" y="46"/>
                </a:lnTo>
                <a:lnTo>
                  <a:pt x="16797" y="187"/>
                </a:lnTo>
                <a:lnTo>
                  <a:pt x="16844" y="374"/>
                </a:lnTo>
                <a:lnTo>
                  <a:pt x="16844" y="794"/>
                </a:lnTo>
                <a:lnTo>
                  <a:pt x="16844" y="935"/>
                </a:lnTo>
                <a:lnTo>
                  <a:pt x="15677" y="2431"/>
                </a:lnTo>
                <a:lnTo>
                  <a:pt x="14371" y="3553"/>
                </a:lnTo>
                <a:lnTo>
                  <a:pt x="12738" y="4348"/>
                </a:lnTo>
                <a:lnTo>
                  <a:pt x="11151" y="5142"/>
                </a:lnTo>
                <a:lnTo>
                  <a:pt x="9472" y="5516"/>
                </a:lnTo>
                <a:lnTo>
                  <a:pt x="7792" y="5516"/>
                </a:lnTo>
                <a:lnTo>
                  <a:pt x="6532" y="5516"/>
                </a:lnTo>
                <a:lnTo>
                  <a:pt x="5273" y="5329"/>
                </a:lnTo>
                <a:lnTo>
                  <a:pt x="3966" y="5002"/>
                </a:lnTo>
                <a:lnTo>
                  <a:pt x="3966" y="13838"/>
                </a:lnTo>
                <a:lnTo>
                  <a:pt x="8585" y="11501"/>
                </a:lnTo>
                <a:lnTo>
                  <a:pt x="9845" y="11501"/>
                </a:lnTo>
                <a:lnTo>
                  <a:pt x="11525" y="11501"/>
                </a:lnTo>
                <a:lnTo>
                  <a:pt x="13064" y="11968"/>
                </a:lnTo>
                <a:lnTo>
                  <a:pt x="14417" y="12997"/>
                </a:lnTo>
                <a:lnTo>
                  <a:pt x="15770" y="13979"/>
                </a:lnTo>
                <a:lnTo>
                  <a:pt x="16844" y="15241"/>
                </a:lnTo>
                <a:lnTo>
                  <a:pt x="17543" y="16831"/>
                </a:lnTo>
                <a:lnTo>
                  <a:pt x="18290" y="18420"/>
                </a:lnTo>
                <a:lnTo>
                  <a:pt x="18663" y="20057"/>
                </a:lnTo>
                <a:lnTo>
                  <a:pt x="18663" y="21740"/>
                </a:lnTo>
                <a:lnTo>
                  <a:pt x="18663" y="23610"/>
                </a:lnTo>
                <a:lnTo>
                  <a:pt x="18197" y="25340"/>
                </a:lnTo>
                <a:lnTo>
                  <a:pt x="17263" y="26929"/>
                </a:lnTo>
                <a:lnTo>
                  <a:pt x="16377" y="28519"/>
                </a:lnTo>
                <a:lnTo>
                  <a:pt x="15117" y="29781"/>
                </a:lnTo>
                <a:lnTo>
                  <a:pt x="13531" y="30763"/>
                </a:lnTo>
                <a:lnTo>
                  <a:pt x="11945" y="31698"/>
                </a:lnTo>
                <a:lnTo>
                  <a:pt x="10218" y="32166"/>
                </a:lnTo>
                <a:lnTo>
                  <a:pt x="8352" y="32166"/>
                </a:lnTo>
                <a:lnTo>
                  <a:pt x="6859" y="32166"/>
                </a:lnTo>
                <a:lnTo>
                  <a:pt x="5412" y="31792"/>
                </a:lnTo>
                <a:lnTo>
                  <a:pt x="4153" y="30950"/>
                </a:lnTo>
                <a:lnTo>
                  <a:pt x="2846" y="30202"/>
                </a:lnTo>
                <a:lnTo>
                  <a:pt x="1867" y="29127"/>
                </a:lnTo>
                <a:lnTo>
                  <a:pt x="1120" y="27771"/>
                </a:lnTo>
                <a:lnTo>
                  <a:pt x="372" y="26415"/>
                </a:lnTo>
                <a:lnTo>
                  <a:pt x="0" y="25013"/>
                </a:lnTo>
                <a:lnTo>
                  <a:pt x="0" y="23516"/>
                </a:lnTo>
                <a:lnTo>
                  <a:pt x="0" y="22815"/>
                </a:lnTo>
                <a:lnTo>
                  <a:pt x="234" y="22207"/>
                </a:lnTo>
                <a:lnTo>
                  <a:pt x="700" y="21787"/>
                </a:lnTo>
                <a:lnTo>
                  <a:pt x="1167" y="21366"/>
                </a:lnTo>
                <a:lnTo>
                  <a:pt x="1727" y="21132"/>
                </a:lnTo>
                <a:lnTo>
                  <a:pt x="2426" y="21132"/>
                </a:lnTo>
                <a:lnTo>
                  <a:pt x="3126" y="21132"/>
                </a:lnTo>
                <a:lnTo>
                  <a:pt x="3686" y="21366"/>
                </a:lnTo>
                <a:lnTo>
                  <a:pt x="4153" y="21787"/>
                </a:lnTo>
                <a:lnTo>
                  <a:pt x="4619" y="22254"/>
                </a:lnTo>
                <a:lnTo>
                  <a:pt x="4853" y="22815"/>
                </a:lnTo>
                <a:lnTo>
                  <a:pt x="4853" y="23516"/>
                </a:lnTo>
                <a:lnTo>
                  <a:pt x="4853" y="24171"/>
                </a:lnTo>
                <a:lnTo>
                  <a:pt x="4619" y="24732"/>
                </a:lnTo>
                <a:lnTo>
                  <a:pt x="4153" y="25200"/>
                </a:lnTo>
                <a:lnTo>
                  <a:pt x="3686" y="25667"/>
                </a:lnTo>
                <a:lnTo>
                  <a:pt x="3080" y="25901"/>
                </a:lnTo>
                <a:lnTo>
                  <a:pt x="2426" y="25901"/>
                </a:lnTo>
                <a:lnTo>
                  <a:pt x="2285" y="25901"/>
                </a:lnTo>
                <a:lnTo>
                  <a:pt x="2053" y="25854"/>
                </a:lnTo>
                <a:lnTo>
                  <a:pt x="1912" y="25854"/>
                </a:lnTo>
                <a:lnTo>
                  <a:pt x="1727" y="2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418713" y="714311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422772" y="715526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5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450855" y="596886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62012" y="59688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2363438" y="549091"/>
            <a:ext cx="9588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100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380043" y="577557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7"/>
                </a:moveTo>
                <a:lnTo>
                  <a:pt x="280" y="29501"/>
                </a:lnTo>
                <a:lnTo>
                  <a:pt x="4153" y="29501"/>
                </a:lnTo>
                <a:lnTo>
                  <a:pt x="6111" y="28987"/>
                </a:lnTo>
                <a:lnTo>
                  <a:pt x="6111" y="28005"/>
                </a:lnTo>
                <a:lnTo>
                  <a:pt x="6111" y="3459"/>
                </a:lnTo>
                <a:lnTo>
                  <a:pt x="4478" y="4254"/>
                </a:lnTo>
                <a:lnTo>
                  <a:pt x="2473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2" y="2010"/>
                </a:lnTo>
                <a:lnTo>
                  <a:pt x="8632" y="0"/>
                </a:lnTo>
                <a:lnTo>
                  <a:pt x="9285" y="0"/>
                </a:lnTo>
                <a:lnTo>
                  <a:pt x="9518" y="46"/>
                </a:lnTo>
                <a:lnTo>
                  <a:pt x="9705" y="187"/>
                </a:lnTo>
                <a:lnTo>
                  <a:pt x="9752" y="420"/>
                </a:lnTo>
                <a:lnTo>
                  <a:pt x="9752" y="28005"/>
                </a:lnTo>
                <a:lnTo>
                  <a:pt x="9752" y="28987"/>
                </a:lnTo>
                <a:lnTo>
                  <a:pt x="11711" y="29501"/>
                </a:lnTo>
                <a:lnTo>
                  <a:pt x="15584" y="29501"/>
                </a:lnTo>
                <a:lnTo>
                  <a:pt x="15584" y="31137"/>
                </a:lnTo>
                <a:lnTo>
                  <a:pt x="280" y="3113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401181" y="57755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405240" y="57877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5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424557" y="57755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28616" y="57877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5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420" y="22301"/>
                </a:lnTo>
                <a:lnTo>
                  <a:pt x="792" y="23937"/>
                </a:lnTo>
                <a:lnTo>
                  <a:pt x="1165" y="25574"/>
                </a:lnTo>
                <a:lnTo>
                  <a:pt x="1725" y="26929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450855" y="596886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450855" y="596886"/>
            <a:ext cx="1628775" cy="551180"/>
          </a:xfrm>
          <a:custGeom>
            <a:avLst/>
            <a:gdLst/>
            <a:ahLst/>
            <a:cxnLst/>
            <a:rect l="l" t="t" r="r" b="b"/>
            <a:pathLst>
              <a:path w="1628775" h="551180">
                <a:moveTo>
                  <a:pt x="0" y="550773"/>
                </a:moveTo>
                <a:lnTo>
                  <a:pt x="1628604" y="550773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450855" y="596886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4508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5800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65157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672308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07945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450855" y="17975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450855" y="1660548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450855" y="152358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450855" y="1383704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50855" y="124673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450855" y="124673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450855" y="1246737"/>
            <a:ext cx="1628775" cy="551180"/>
          </a:xfrm>
          <a:custGeom>
            <a:avLst/>
            <a:gdLst/>
            <a:ahLst/>
            <a:cxnLst/>
            <a:rect l="l" t="t" r="r" b="b"/>
            <a:pathLst>
              <a:path w="1628775" h="551180">
                <a:moveTo>
                  <a:pt x="0" y="550775"/>
                </a:moveTo>
                <a:lnTo>
                  <a:pt x="1628604" y="550775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4508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450855" y="17975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4508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450855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450855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4508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450855" y="178002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450855" y="12467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2409296" y="1798106"/>
            <a:ext cx="7239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2426017" y="1826260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1" y="28986"/>
                </a:lnTo>
                <a:lnTo>
                  <a:pt x="6111" y="28004"/>
                </a:lnTo>
                <a:lnTo>
                  <a:pt x="6111" y="3459"/>
                </a:lnTo>
                <a:lnTo>
                  <a:pt x="4478" y="4253"/>
                </a:lnTo>
                <a:lnTo>
                  <a:pt x="2473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2" y="2010"/>
                </a:lnTo>
                <a:lnTo>
                  <a:pt x="8632" y="0"/>
                </a:lnTo>
                <a:lnTo>
                  <a:pt x="9285" y="0"/>
                </a:lnTo>
                <a:lnTo>
                  <a:pt x="9518" y="47"/>
                </a:lnTo>
                <a:lnTo>
                  <a:pt x="9705" y="187"/>
                </a:lnTo>
                <a:lnTo>
                  <a:pt x="9752" y="420"/>
                </a:lnTo>
                <a:lnTo>
                  <a:pt x="9752" y="28004"/>
                </a:lnTo>
                <a:lnTo>
                  <a:pt x="9752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447155" y="1826260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3" y="32165"/>
                </a:moveTo>
                <a:lnTo>
                  <a:pt x="6017" y="32165"/>
                </a:lnTo>
                <a:lnTo>
                  <a:pt x="3451" y="30575"/>
                </a:lnTo>
                <a:lnTo>
                  <a:pt x="2052" y="27443"/>
                </a:lnTo>
                <a:lnTo>
                  <a:pt x="700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6"/>
                </a:lnTo>
                <a:lnTo>
                  <a:pt x="745" y="8601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7"/>
                </a:lnTo>
                <a:lnTo>
                  <a:pt x="14557" y="31371"/>
                </a:lnTo>
                <a:lnTo>
                  <a:pt x="12504" y="32165"/>
                </a:lnTo>
                <a:lnTo>
                  <a:pt x="9843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51214" y="1827476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3"/>
                </a:moveTo>
                <a:lnTo>
                  <a:pt x="7512" y="29733"/>
                </a:lnTo>
                <a:lnTo>
                  <a:pt x="8818" y="28844"/>
                </a:lnTo>
                <a:lnTo>
                  <a:pt x="11523" y="16689"/>
                </a:lnTo>
                <a:lnTo>
                  <a:pt x="11523" y="14258"/>
                </a:lnTo>
                <a:lnTo>
                  <a:pt x="11523" y="11921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0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0"/>
                </a:lnTo>
                <a:lnTo>
                  <a:pt x="2565" y="28050"/>
                </a:lnTo>
                <a:lnTo>
                  <a:pt x="3358" y="29172"/>
                </a:lnTo>
                <a:lnTo>
                  <a:pt x="4431" y="29733"/>
                </a:lnTo>
                <a:lnTo>
                  <a:pt x="5784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460263" y="1815069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77231" y="1795481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31136"/>
                </a:moveTo>
                <a:lnTo>
                  <a:pt x="0" y="29875"/>
                </a:lnTo>
                <a:lnTo>
                  <a:pt x="47" y="29733"/>
                </a:lnTo>
                <a:lnTo>
                  <a:pt x="7372" y="21599"/>
                </a:lnTo>
                <a:lnTo>
                  <a:pt x="8445" y="20384"/>
                </a:lnTo>
                <a:lnTo>
                  <a:pt x="12038" y="15802"/>
                </a:lnTo>
                <a:lnTo>
                  <a:pt x="12738" y="14773"/>
                </a:lnTo>
                <a:lnTo>
                  <a:pt x="13251" y="13698"/>
                </a:lnTo>
                <a:lnTo>
                  <a:pt x="13624" y="12622"/>
                </a:lnTo>
                <a:lnTo>
                  <a:pt x="14044" y="11501"/>
                </a:lnTo>
                <a:lnTo>
                  <a:pt x="14231" y="10379"/>
                </a:lnTo>
                <a:lnTo>
                  <a:pt x="14231" y="9163"/>
                </a:lnTo>
                <a:lnTo>
                  <a:pt x="14231" y="7854"/>
                </a:lnTo>
                <a:lnTo>
                  <a:pt x="9332" y="1635"/>
                </a:lnTo>
                <a:lnTo>
                  <a:pt x="8025" y="1635"/>
                </a:lnTo>
                <a:lnTo>
                  <a:pt x="6672" y="1635"/>
                </a:lnTo>
                <a:lnTo>
                  <a:pt x="2100" y="6031"/>
                </a:lnTo>
                <a:lnTo>
                  <a:pt x="2380" y="5984"/>
                </a:lnTo>
                <a:lnTo>
                  <a:pt x="2613" y="5984"/>
                </a:lnTo>
                <a:lnTo>
                  <a:pt x="3313" y="5984"/>
                </a:lnTo>
                <a:lnTo>
                  <a:pt x="3873" y="6218"/>
                </a:lnTo>
                <a:lnTo>
                  <a:pt x="4386" y="6685"/>
                </a:lnTo>
                <a:lnTo>
                  <a:pt x="4898" y="7152"/>
                </a:lnTo>
                <a:lnTo>
                  <a:pt x="5133" y="7760"/>
                </a:lnTo>
                <a:lnTo>
                  <a:pt x="5133" y="8509"/>
                </a:lnTo>
                <a:lnTo>
                  <a:pt x="5133" y="9210"/>
                </a:lnTo>
                <a:lnTo>
                  <a:pt x="4898" y="9817"/>
                </a:lnTo>
                <a:lnTo>
                  <a:pt x="4386" y="10332"/>
                </a:lnTo>
                <a:lnTo>
                  <a:pt x="3873" y="10799"/>
                </a:lnTo>
                <a:lnTo>
                  <a:pt x="3313" y="11079"/>
                </a:lnTo>
                <a:lnTo>
                  <a:pt x="2613" y="11079"/>
                </a:lnTo>
                <a:lnTo>
                  <a:pt x="1867" y="11079"/>
                </a:lnTo>
                <a:lnTo>
                  <a:pt x="1260" y="10799"/>
                </a:lnTo>
                <a:lnTo>
                  <a:pt x="747" y="10284"/>
                </a:lnTo>
                <a:lnTo>
                  <a:pt x="234" y="9770"/>
                </a:lnTo>
                <a:lnTo>
                  <a:pt x="0" y="9210"/>
                </a:lnTo>
                <a:lnTo>
                  <a:pt x="0" y="8509"/>
                </a:lnTo>
                <a:lnTo>
                  <a:pt x="0" y="7340"/>
                </a:lnTo>
                <a:lnTo>
                  <a:pt x="5366" y="654"/>
                </a:lnTo>
                <a:lnTo>
                  <a:pt x="6439" y="187"/>
                </a:lnTo>
                <a:lnTo>
                  <a:pt x="7512" y="0"/>
                </a:lnTo>
                <a:lnTo>
                  <a:pt x="8679" y="0"/>
                </a:lnTo>
                <a:lnTo>
                  <a:pt x="10498" y="0"/>
                </a:lnTo>
                <a:lnTo>
                  <a:pt x="17310" y="4300"/>
                </a:lnTo>
                <a:lnTo>
                  <a:pt x="18243" y="5704"/>
                </a:lnTo>
                <a:lnTo>
                  <a:pt x="18663" y="7293"/>
                </a:lnTo>
                <a:lnTo>
                  <a:pt x="18663" y="9163"/>
                </a:lnTo>
                <a:lnTo>
                  <a:pt x="18663" y="10519"/>
                </a:lnTo>
                <a:lnTo>
                  <a:pt x="15490" y="16316"/>
                </a:lnTo>
                <a:lnTo>
                  <a:pt x="14557" y="17345"/>
                </a:lnTo>
                <a:lnTo>
                  <a:pt x="13391" y="18466"/>
                </a:lnTo>
                <a:lnTo>
                  <a:pt x="11945" y="19730"/>
                </a:lnTo>
                <a:lnTo>
                  <a:pt x="10498" y="20991"/>
                </a:lnTo>
                <a:lnTo>
                  <a:pt x="9565" y="21833"/>
                </a:lnTo>
                <a:lnTo>
                  <a:pt x="9098" y="22253"/>
                </a:lnTo>
                <a:lnTo>
                  <a:pt x="3826" y="27350"/>
                </a:lnTo>
                <a:lnTo>
                  <a:pt x="8305" y="27350"/>
                </a:lnTo>
                <a:lnTo>
                  <a:pt x="10498" y="27350"/>
                </a:lnTo>
                <a:lnTo>
                  <a:pt x="12364" y="27350"/>
                </a:lnTo>
                <a:lnTo>
                  <a:pt x="13811" y="27303"/>
                </a:lnTo>
                <a:lnTo>
                  <a:pt x="15304" y="27255"/>
                </a:lnTo>
                <a:lnTo>
                  <a:pt x="16097" y="27210"/>
                </a:lnTo>
                <a:lnTo>
                  <a:pt x="16564" y="26741"/>
                </a:lnTo>
                <a:lnTo>
                  <a:pt x="16937" y="25292"/>
                </a:lnTo>
                <a:lnTo>
                  <a:pt x="17310" y="22815"/>
                </a:lnTo>
                <a:lnTo>
                  <a:pt x="18663" y="22815"/>
                </a:lnTo>
                <a:lnTo>
                  <a:pt x="17357" y="31136"/>
                </a:lnTo>
                <a:lnTo>
                  <a:pt x="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72999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72999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7299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645705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645705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64570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695145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695145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69514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35859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735859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73585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767850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767850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767850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794024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794024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794024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17292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17292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17292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84055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4055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84055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85800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85800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5800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858006" y="178002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858006" y="12467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2819132" y="1796952"/>
            <a:ext cx="7239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2835888" y="1825091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2" y="28986"/>
                </a:lnTo>
                <a:lnTo>
                  <a:pt x="6112" y="28004"/>
                </a:lnTo>
                <a:lnTo>
                  <a:pt x="6112" y="3459"/>
                </a:lnTo>
                <a:lnTo>
                  <a:pt x="4476" y="4253"/>
                </a:lnTo>
                <a:lnTo>
                  <a:pt x="2474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0" y="2010"/>
                </a:lnTo>
                <a:lnTo>
                  <a:pt x="8629" y="0"/>
                </a:lnTo>
                <a:lnTo>
                  <a:pt x="9284" y="0"/>
                </a:lnTo>
                <a:lnTo>
                  <a:pt x="9518" y="47"/>
                </a:lnTo>
                <a:lnTo>
                  <a:pt x="9705" y="187"/>
                </a:lnTo>
                <a:lnTo>
                  <a:pt x="9751" y="420"/>
                </a:lnTo>
                <a:lnTo>
                  <a:pt x="9751" y="28004"/>
                </a:lnTo>
                <a:lnTo>
                  <a:pt x="9751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857024" y="1825091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5" y="32165"/>
                </a:moveTo>
                <a:lnTo>
                  <a:pt x="6019" y="32165"/>
                </a:lnTo>
                <a:lnTo>
                  <a:pt x="3451" y="30575"/>
                </a:lnTo>
                <a:lnTo>
                  <a:pt x="2053" y="27443"/>
                </a:lnTo>
                <a:lnTo>
                  <a:pt x="701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3" y="10986"/>
                </a:lnTo>
                <a:lnTo>
                  <a:pt x="748" y="8601"/>
                </a:lnTo>
                <a:lnTo>
                  <a:pt x="1215" y="6171"/>
                </a:lnTo>
                <a:lnTo>
                  <a:pt x="2193" y="4161"/>
                </a:lnTo>
                <a:lnTo>
                  <a:pt x="3685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5" y="0"/>
                </a:lnTo>
                <a:lnTo>
                  <a:pt x="11898" y="0"/>
                </a:lnTo>
                <a:lnTo>
                  <a:pt x="19644" y="14212"/>
                </a:lnTo>
                <a:lnTo>
                  <a:pt x="19644" y="16223"/>
                </a:lnTo>
                <a:lnTo>
                  <a:pt x="19644" y="18888"/>
                </a:lnTo>
                <a:lnTo>
                  <a:pt x="19410" y="21411"/>
                </a:lnTo>
                <a:lnTo>
                  <a:pt x="18896" y="23749"/>
                </a:lnTo>
                <a:lnTo>
                  <a:pt x="18385" y="26087"/>
                </a:lnTo>
                <a:lnTo>
                  <a:pt x="17450" y="28051"/>
                </a:lnTo>
                <a:lnTo>
                  <a:pt x="16005" y="29687"/>
                </a:lnTo>
                <a:lnTo>
                  <a:pt x="14559" y="31371"/>
                </a:lnTo>
                <a:lnTo>
                  <a:pt x="12506" y="32165"/>
                </a:lnTo>
                <a:lnTo>
                  <a:pt x="9845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861084" y="1826307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5" y="29733"/>
                </a:moveTo>
                <a:lnTo>
                  <a:pt x="7511" y="29733"/>
                </a:lnTo>
                <a:lnTo>
                  <a:pt x="8816" y="28844"/>
                </a:lnTo>
                <a:lnTo>
                  <a:pt x="11524" y="16689"/>
                </a:lnTo>
                <a:lnTo>
                  <a:pt x="11524" y="14258"/>
                </a:lnTo>
                <a:lnTo>
                  <a:pt x="11524" y="11921"/>
                </a:lnTo>
                <a:lnTo>
                  <a:pt x="7511" y="0"/>
                </a:lnTo>
                <a:lnTo>
                  <a:pt x="5785" y="0"/>
                </a:lnTo>
                <a:lnTo>
                  <a:pt x="4012" y="0"/>
                </a:lnTo>
                <a:lnTo>
                  <a:pt x="2707" y="794"/>
                </a:lnTo>
                <a:lnTo>
                  <a:pt x="1866" y="2430"/>
                </a:lnTo>
                <a:lnTo>
                  <a:pt x="1024" y="4020"/>
                </a:lnTo>
                <a:lnTo>
                  <a:pt x="467" y="5797"/>
                </a:lnTo>
                <a:lnTo>
                  <a:pt x="280" y="7807"/>
                </a:lnTo>
                <a:lnTo>
                  <a:pt x="93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6" y="17625"/>
                </a:lnTo>
                <a:lnTo>
                  <a:pt x="140" y="19168"/>
                </a:lnTo>
                <a:lnTo>
                  <a:pt x="187" y="20710"/>
                </a:lnTo>
                <a:lnTo>
                  <a:pt x="2567" y="28050"/>
                </a:lnTo>
                <a:lnTo>
                  <a:pt x="3358" y="29172"/>
                </a:lnTo>
                <a:lnTo>
                  <a:pt x="4429" y="29733"/>
                </a:lnTo>
                <a:lnTo>
                  <a:pt x="5785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2854030" y="1767202"/>
            <a:ext cx="64769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-1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2867407" y="1815069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886148" y="1795481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2" y="28986"/>
                </a:lnTo>
                <a:lnTo>
                  <a:pt x="6112" y="28004"/>
                </a:lnTo>
                <a:lnTo>
                  <a:pt x="6112" y="3459"/>
                </a:lnTo>
                <a:lnTo>
                  <a:pt x="4476" y="4253"/>
                </a:lnTo>
                <a:lnTo>
                  <a:pt x="2474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0" y="2010"/>
                </a:lnTo>
                <a:lnTo>
                  <a:pt x="8629" y="0"/>
                </a:lnTo>
                <a:lnTo>
                  <a:pt x="9284" y="0"/>
                </a:lnTo>
                <a:lnTo>
                  <a:pt x="9518" y="47"/>
                </a:lnTo>
                <a:lnTo>
                  <a:pt x="9705" y="187"/>
                </a:lnTo>
                <a:lnTo>
                  <a:pt x="9751" y="420"/>
                </a:lnTo>
                <a:lnTo>
                  <a:pt x="9751" y="28004"/>
                </a:lnTo>
                <a:lnTo>
                  <a:pt x="9751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980153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980153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980153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052858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052858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52858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10229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10229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0229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43010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43010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43010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75001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175001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175001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201179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201179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20117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224443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224443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224443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24770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24770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24770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265157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265157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65157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5157" y="178002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65157" y="12467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3245292" y="1783534"/>
            <a:ext cx="4889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3262122" y="1811844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2" y="28986"/>
                </a:lnTo>
                <a:lnTo>
                  <a:pt x="6112" y="28004"/>
                </a:lnTo>
                <a:lnTo>
                  <a:pt x="6112" y="3459"/>
                </a:lnTo>
                <a:lnTo>
                  <a:pt x="4476" y="4253"/>
                </a:lnTo>
                <a:lnTo>
                  <a:pt x="2474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0" y="2010"/>
                </a:lnTo>
                <a:lnTo>
                  <a:pt x="8629" y="0"/>
                </a:lnTo>
                <a:lnTo>
                  <a:pt x="9284" y="0"/>
                </a:lnTo>
                <a:lnTo>
                  <a:pt x="9518" y="47"/>
                </a:lnTo>
                <a:lnTo>
                  <a:pt x="9705" y="187"/>
                </a:lnTo>
                <a:lnTo>
                  <a:pt x="9751" y="420"/>
                </a:lnTo>
                <a:lnTo>
                  <a:pt x="9751" y="28004"/>
                </a:lnTo>
                <a:lnTo>
                  <a:pt x="9751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387304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387304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387304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460009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60009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46000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509447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09447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09447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50165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50165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5016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8215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8215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8215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08330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608330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608330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31594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631594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631594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54861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54861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54861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72308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72308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72308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72308" y="178002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672308" y="12467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3630976" y="1786218"/>
            <a:ext cx="7239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10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3647837" y="1814572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2" y="28986"/>
                </a:lnTo>
                <a:lnTo>
                  <a:pt x="6112" y="28004"/>
                </a:lnTo>
                <a:lnTo>
                  <a:pt x="6112" y="3459"/>
                </a:lnTo>
                <a:lnTo>
                  <a:pt x="4476" y="4253"/>
                </a:lnTo>
                <a:lnTo>
                  <a:pt x="2474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0" y="2010"/>
                </a:lnTo>
                <a:lnTo>
                  <a:pt x="8629" y="0"/>
                </a:lnTo>
                <a:lnTo>
                  <a:pt x="9284" y="0"/>
                </a:lnTo>
                <a:lnTo>
                  <a:pt x="9518" y="47"/>
                </a:lnTo>
                <a:lnTo>
                  <a:pt x="9705" y="187"/>
                </a:lnTo>
                <a:lnTo>
                  <a:pt x="9751" y="420"/>
                </a:lnTo>
                <a:lnTo>
                  <a:pt x="9751" y="28004"/>
                </a:lnTo>
                <a:lnTo>
                  <a:pt x="9751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668973" y="1814572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5" y="32165"/>
                </a:moveTo>
                <a:lnTo>
                  <a:pt x="6019" y="32165"/>
                </a:lnTo>
                <a:lnTo>
                  <a:pt x="3451" y="30575"/>
                </a:lnTo>
                <a:lnTo>
                  <a:pt x="2053" y="27443"/>
                </a:lnTo>
                <a:lnTo>
                  <a:pt x="701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3" y="10986"/>
                </a:lnTo>
                <a:lnTo>
                  <a:pt x="748" y="8601"/>
                </a:lnTo>
                <a:lnTo>
                  <a:pt x="1215" y="6171"/>
                </a:lnTo>
                <a:lnTo>
                  <a:pt x="2193" y="4161"/>
                </a:lnTo>
                <a:lnTo>
                  <a:pt x="3685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5" y="0"/>
                </a:lnTo>
                <a:lnTo>
                  <a:pt x="11898" y="0"/>
                </a:lnTo>
                <a:lnTo>
                  <a:pt x="19644" y="14212"/>
                </a:lnTo>
                <a:lnTo>
                  <a:pt x="19644" y="16223"/>
                </a:lnTo>
                <a:lnTo>
                  <a:pt x="19644" y="18888"/>
                </a:lnTo>
                <a:lnTo>
                  <a:pt x="19410" y="21411"/>
                </a:lnTo>
                <a:lnTo>
                  <a:pt x="18896" y="23749"/>
                </a:lnTo>
                <a:lnTo>
                  <a:pt x="18385" y="26087"/>
                </a:lnTo>
                <a:lnTo>
                  <a:pt x="17450" y="28051"/>
                </a:lnTo>
                <a:lnTo>
                  <a:pt x="16005" y="29687"/>
                </a:lnTo>
                <a:lnTo>
                  <a:pt x="14559" y="31371"/>
                </a:lnTo>
                <a:lnTo>
                  <a:pt x="12506" y="32165"/>
                </a:lnTo>
                <a:lnTo>
                  <a:pt x="9845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673033" y="1815788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5" y="29733"/>
                </a:moveTo>
                <a:lnTo>
                  <a:pt x="7511" y="29733"/>
                </a:lnTo>
                <a:lnTo>
                  <a:pt x="8816" y="28844"/>
                </a:lnTo>
                <a:lnTo>
                  <a:pt x="11524" y="16689"/>
                </a:lnTo>
                <a:lnTo>
                  <a:pt x="11524" y="14258"/>
                </a:lnTo>
                <a:lnTo>
                  <a:pt x="11524" y="11921"/>
                </a:lnTo>
                <a:lnTo>
                  <a:pt x="7511" y="0"/>
                </a:lnTo>
                <a:lnTo>
                  <a:pt x="5785" y="0"/>
                </a:lnTo>
                <a:lnTo>
                  <a:pt x="4012" y="0"/>
                </a:lnTo>
                <a:lnTo>
                  <a:pt x="2707" y="794"/>
                </a:lnTo>
                <a:lnTo>
                  <a:pt x="1866" y="2430"/>
                </a:lnTo>
                <a:lnTo>
                  <a:pt x="1024" y="4020"/>
                </a:lnTo>
                <a:lnTo>
                  <a:pt x="467" y="5797"/>
                </a:lnTo>
                <a:lnTo>
                  <a:pt x="280" y="7807"/>
                </a:lnTo>
                <a:lnTo>
                  <a:pt x="93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6" y="17625"/>
                </a:lnTo>
                <a:lnTo>
                  <a:pt x="140" y="19168"/>
                </a:lnTo>
                <a:lnTo>
                  <a:pt x="187" y="20710"/>
                </a:lnTo>
                <a:lnTo>
                  <a:pt x="2567" y="28050"/>
                </a:lnTo>
                <a:lnTo>
                  <a:pt x="3358" y="29172"/>
                </a:lnTo>
                <a:lnTo>
                  <a:pt x="4429" y="29733"/>
                </a:lnTo>
                <a:lnTo>
                  <a:pt x="5785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794455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794455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7944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867160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867160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867160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916602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16602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16602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957316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957316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957316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989307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989307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989307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015481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015481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015481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038744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038744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038744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062012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062012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062012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079459" y="17887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43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79459" y="1246737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0"/>
                </a:moveTo>
                <a:lnTo>
                  <a:pt x="0" y="874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079459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079459" y="178002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48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079459" y="1246737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48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041343" y="1817299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2" y="28986"/>
                </a:lnTo>
                <a:lnTo>
                  <a:pt x="6112" y="28004"/>
                </a:lnTo>
                <a:lnTo>
                  <a:pt x="6112" y="3459"/>
                </a:lnTo>
                <a:lnTo>
                  <a:pt x="4476" y="4253"/>
                </a:lnTo>
                <a:lnTo>
                  <a:pt x="2474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0" y="2010"/>
                </a:lnTo>
                <a:lnTo>
                  <a:pt x="8629" y="0"/>
                </a:lnTo>
                <a:lnTo>
                  <a:pt x="9284" y="0"/>
                </a:lnTo>
                <a:lnTo>
                  <a:pt x="9518" y="47"/>
                </a:lnTo>
                <a:lnTo>
                  <a:pt x="9705" y="187"/>
                </a:lnTo>
                <a:lnTo>
                  <a:pt x="9751" y="420"/>
                </a:lnTo>
                <a:lnTo>
                  <a:pt x="9751" y="28004"/>
                </a:lnTo>
                <a:lnTo>
                  <a:pt x="9751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062479" y="1817299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5" y="32165"/>
                </a:moveTo>
                <a:lnTo>
                  <a:pt x="6019" y="32165"/>
                </a:lnTo>
                <a:lnTo>
                  <a:pt x="3451" y="30575"/>
                </a:lnTo>
                <a:lnTo>
                  <a:pt x="2053" y="27443"/>
                </a:lnTo>
                <a:lnTo>
                  <a:pt x="701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3" y="10986"/>
                </a:lnTo>
                <a:lnTo>
                  <a:pt x="748" y="8601"/>
                </a:lnTo>
                <a:lnTo>
                  <a:pt x="1215" y="6171"/>
                </a:lnTo>
                <a:lnTo>
                  <a:pt x="2193" y="4161"/>
                </a:lnTo>
                <a:lnTo>
                  <a:pt x="3685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5" y="0"/>
                </a:lnTo>
                <a:lnTo>
                  <a:pt x="11898" y="0"/>
                </a:lnTo>
                <a:lnTo>
                  <a:pt x="19644" y="14212"/>
                </a:lnTo>
                <a:lnTo>
                  <a:pt x="19644" y="16223"/>
                </a:lnTo>
                <a:lnTo>
                  <a:pt x="19644" y="18888"/>
                </a:lnTo>
                <a:lnTo>
                  <a:pt x="19410" y="21411"/>
                </a:lnTo>
                <a:lnTo>
                  <a:pt x="18896" y="23749"/>
                </a:lnTo>
                <a:lnTo>
                  <a:pt x="18385" y="26087"/>
                </a:lnTo>
                <a:lnTo>
                  <a:pt x="17450" y="28051"/>
                </a:lnTo>
                <a:lnTo>
                  <a:pt x="16005" y="29687"/>
                </a:lnTo>
                <a:lnTo>
                  <a:pt x="14559" y="31371"/>
                </a:lnTo>
                <a:lnTo>
                  <a:pt x="12506" y="32165"/>
                </a:lnTo>
                <a:lnTo>
                  <a:pt x="9845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066539" y="1818515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5" y="29733"/>
                </a:moveTo>
                <a:lnTo>
                  <a:pt x="7511" y="29733"/>
                </a:lnTo>
                <a:lnTo>
                  <a:pt x="8816" y="28844"/>
                </a:lnTo>
                <a:lnTo>
                  <a:pt x="11524" y="16689"/>
                </a:lnTo>
                <a:lnTo>
                  <a:pt x="11524" y="14258"/>
                </a:lnTo>
                <a:lnTo>
                  <a:pt x="11524" y="11921"/>
                </a:lnTo>
                <a:lnTo>
                  <a:pt x="7511" y="0"/>
                </a:lnTo>
                <a:lnTo>
                  <a:pt x="5785" y="0"/>
                </a:lnTo>
                <a:lnTo>
                  <a:pt x="4012" y="0"/>
                </a:lnTo>
                <a:lnTo>
                  <a:pt x="2707" y="794"/>
                </a:lnTo>
                <a:lnTo>
                  <a:pt x="1866" y="2430"/>
                </a:lnTo>
                <a:lnTo>
                  <a:pt x="1024" y="4020"/>
                </a:lnTo>
                <a:lnTo>
                  <a:pt x="467" y="5797"/>
                </a:lnTo>
                <a:lnTo>
                  <a:pt x="280" y="7807"/>
                </a:lnTo>
                <a:lnTo>
                  <a:pt x="93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6" y="17625"/>
                </a:lnTo>
                <a:lnTo>
                  <a:pt x="140" y="19168"/>
                </a:lnTo>
                <a:lnTo>
                  <a:pt x="187" y="20710"/>
                </a:lnTo>
                <a:lnTo>
                  <a:pt x="2567" y="28050"/>
                </a:lnTo>
                <a:lnTo>
                  <a:pt x="3358" y="29172"/>
                </a:lnTo>
                <a:lnTo>
                  <a:pt x="4429" y="29733"/>
                </a:lnTo>
                <a:lnTo>
                  <a:pt x="5785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 txBox="1"/>
          <p:nvPr/>
        </p:nvSpPr>
        <p:spPr>
          <a:xfrm>
            <a:off x="3999308" y="1788902"/>
            <a:ext cx="15367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929394"/>
                </a:solidFill>
                <a:latin typeface="Times New Roman"/>
                <a:cs typeface="Times New Roman"/>
              </a:rPr>
              <a:t>10</a:t>
            </a:r>
            <a:r>
              <a:rPr sz="350" spc="-50" dirty="0">
                <a:solidFill>
                  <a:srgbClr val="929394"/>
                </a:solidFill>
                <a:latin typeface="Times New Roman"/>
                <a:cs typeface="Times New Roman"/>
              </a:rPr>
              <a:t> </a:t>
            </a:r>
            <a:r>
              <a:rPr sz="525" spc="7" baseline="23809" dirty="0">
                <a:solidFill>
                  <a:srgbClr val="929394"/>
                </a:solidFill>
                <a:latin typeface="Times New Roman"/>
                <a:cs typeface="Times New Roman"/>
              </a:rPr>
              <a:t>2</a:t>
            </a:r>
            <a:endParaRPr sz="525" baseline="23809">
              <a:latin typeface="Times New Roman"/>
              <a:cs typeface="Times New Roman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4093337" y="1795481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31136"/>
                </a:moveTo>
                <a:lnTo>
                  <a:pt x="0" y="29875"/>
                </a:lnTo>
                <a:lnTo>
                  <a:pt x="46" y="29733"/>
                </a:lnTo>
                <a:lnTo>
                  <a:pt x="7371" y="21599"/>
                </a:lnTo>
                <a:lnTo>
                  <a:pt x="8442" y="20384"/>
                </a:lnTo>
                <a:lnTo>
                  <a:pt x="12038" y="15802"/>
                </a:lnTo>
                <a:lnTo>
                  <a:pt x="12736" y="14773"/>
                </a:lnTo>
                <a:lnTo>
                  <a:pt x="13250" y="13698"/>
                </a:lnTo>
                <a:lnTo>
                  <a:pt x="13624" y="12622"/>
                </a:lnTo>
                <a:lnTo>
                  <a:pt x="14041" y="11501"/>
                </a:lnTo>
                <a:lnTo>
                  <a:pt x="14228" y="10379"/>
                </a:lnTo>
                <a:lnTo>
                  <a:pt x="14228" y="9163"/>
                </a:lnTo>
                <a:lnTo>
                  <a:pt x="14228" y="7854"/>
                </a:lnTo>
                <a:lnTo>
                  <a:pt x="9331" y="1635"/>
                </a:lnTo>
                <a:lnTo>
                  <a:pt x="8022" y="1635"/>
                </a:lnTo>
                <a:lnTo>
                  <a:pt x="6670" y="1635"/>
                </a:lnTo>
                <a:lnTo>
                  <a:pt x="2100" y="6031"/>
                </a:lnTo>
                <a:lnTo>
                  <a:pt x="2380" y="5984"/>
                </a:lnTo>
                <a:lnTo>
                  <a:pt x="2610" y="5984"/>
                </a:lnTo>
                <a:lnTo>
                  <a:pt x="3311" y="5984"/>
                </a:lnTo>
                <a:lnTo>
                  <a:pt x="3872" y="6218"/>
                </a:lnTo>
                <a:lnTo>
                  <a:pt x="4383" y="6685"/>
                </a:lnTo>
                <a:lnTo>
                  <a:pt x="4897" y="7152"/>
                </a:lnTo>
                <a:lnTo>
                  <a:pt x="5131" y="7760"/>
                </a:lnTo>
                <a:lnTo>
                  <a:pt x="5131" y="8509"/>
                </a:lnTo>
                <a:lnTo>
                  <a:pt x="5131" y="9210"/>
                </a:lnTo>
                <a:lnTo>
                  <a:pt x="4897" y="9817"/>
                </a:lnTo>
                <a:lnTo>
                  <a:pt x="4383" y="10332"/>
                </a:lnTo>
                <a:lnTo>
                  <a:pt x="3872" y="10799"/>
                </a:lnTo>
                <a:lnTo>
                  <a:pt x="3311" y="11079"/>
                </a:lnTo>
                <a:lnTo>
                  <a:pt x="2610" y="11079"/>
                </a:lnTo>
                <a:lnTo>
                  <a:pt x="1866" y="11079"/>
                </a:lnTo>
                <a:lnTo>
                  <a:pt x="1258" y="10799"/>
                </a:lnTo>
                <a:lnTo>
                  <a:pt x="748" y="10284"/>
                </a:lnTo>
                <a:lnTo>
                  <a:pt x="233" y="9770"/>
                </a:lnTo>
                <a:lnTo>
                  <a:pt x="0" y="9210"/>
                </a:lnTo>
                <a:lnTo>
                  <a:pt x="0" y="8509"/>
                </a:lnTo>
                <a:lnTo>
                  <a:pt x="0" y="7340"/>
                </a:lnTo>
                <a:lnTo>
                  <a:pt x="5364" y="654"/>
                </a:lnTo>
                <a:lnTo>
                  <a:pt x="6436" y="187"/>
                </a:lnTo>
                <a:lnTo>
                  <a:pt x="7511" y="0"/>
                </a:lnTo>
                <a:lnTo>
                  <a:pt x="8676" y="0"/>
                </a:lnTo>
                <a:lnTo>
                  <a:pt x="10496" y="0"/>
                </a:lnTo>
                <a:lnTo>
                  <a:pt x="17310" y="4300"/>
                </a:lnTo>
                <a:lnTo>
                  <a:pt x="18241" y="5704"/>
                </a:lnTo>
                <a:lnTo>
                  <a:pt x="18662" y="7293"/>
                </a:lnTo>
                <a:lnTo>
                  <a:pt x="18662" y="9163"/>
                </a:lnTo>
                <a:lnTo>
                  <a:pt x="18662" y="10519"/>
                </a:lnTo>
                <a:lnTo>
                  <a:pt x="15487" y="16316"/>
                </a:lnTo>
                <a:lnTo>
                  <a:pt x="14555" y="17345"/>
                </a:lnTo>
                <a:lnTo>
                  <a:pt x="13390" y="18466"/>
                </a:lnTo>
                <a:lnTo>
                  <a:pt x="11945" y="19730"/>
                </a:lnTo>
                <a:lnTo>
                  <a:pt x="10496" y="20991"/>
                </a:lnTo>
                <a:lnTo>
                  <a:pt x="9564" y="21833"/>
                </a:lnTo>
                <a:lnTo>
                  <a:pt x="9097" y="22253"/>
                </a:lnTo>
                <a:lnTo>
                  <a:pt x="3825" y="27350"/>
                </a:lnTo>
                <a:lnTo>
                  <a:pt x="8302" y="27350"/>
                </a:lnTo>
                <a:lnTo>
                  <a:pt x="10496" y="27350"/>
                </a:lnTo>
                <a:lnTo>
                  <a:pt x="12362" y="27350"/>
                </a:lnTo>
                <a:lnTo>
                  <a:pt x="13811" y="27303"/>
                </a:lnTo>
                <a:lnTo>
                  <a:pt x="15303" y="27255"/>
                </a:lnTo>
                <a:lnTo>
                  <a:pt x="16094" y="27210"/>
                </a:lnTo>
                <a:lnTo>
                  <a:pt x="16562" y="26741"/>
                </a:lnTo>
                <a:lnTo>
                  <a:pt x="16936" y="25292"/>
                </a:lnTo>
                <a:lnTo>
                  <a:pt x="17310" y="22815"/>
                </a:lnTo>
                <a:lnTo>
                  <a:pt x="18662" y="22815"/>
                </a:lnTo>
                <a:lnTo>
                  <a:pt x="17357" y="31136"/>
                </a:lnTo>
                <a:lnTo>
                  <a:pt x="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450855" y="179751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062012" y="179751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 txBox="1"/>
          <p:nvPr/>
        </p:nvSpPr>
        <p:spPr>
          <a:xfrm>
            <a:off x="2326406" y="1753932"/>
            <a:ext cx="21018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-200</a:t>
            </a:r>
            <a:r>
              <a:rPr sz="3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525" spc="7" baseline="-15873" dirty="0">
                <a:solidFill>
                  <a:srgbClr val="929394"/>
                </a:solidFill>
                <a:latin typeface="Times New Roman"/>
                <a:cs typeface="Times New Roman"/>
              </a:rPr>
              <a:t>-2</a:t>
            </a:r>
            <a:endParaRPr sz="525" baseline="-15873">
              <a:latin typeface="Times New Roman"/>
              <a:cs typeface="Times New Roman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2365198" y="1801823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382166" y="1782234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31136"/>
                </a:moveTo>
                <a:lnTo>
                  <a:pt x="0" y="29875"/>
                </a:lnTo>
                <a:lnTo>
                  <a:pt x="47" y="29733"/>
                </a:lnTo>
                <a:lnTo>
                  <a:pt x="7372" y="21599"/>
                </a:lnTo>
                <a:lnTo>
                  <a:pt x="8445" y="20384"/>
                </a:lnTo>
                <a:lnTo>
                  <a:pt x="12038" y="15802"/>
                </a:lnTo>
                <a:lnTo>
                  <a:pt x="12738" y="14773"/>
                </a:lnTo>
                <a:lnTo>
                  <a:pt x="13251" y="13698"/>
                </a:lnTo>
                <a:lnTo>
                  <a:pt x="13624" y="12622"/>
                </a:lnTo>
                <a:lnTo>
                  <a:pt x="14044" y="11501"/>
                </a:lnTo>
                <a:lnTo>
                  <a:pt x="14231" y="10379"/>
                </a:lnTo>
                <a:lnTo>
                  <a:pt x="14231" y="9163"/>
                </a:lnTo>
                <a:lnTo>
                  <a:pt x="14231" y="7854"/>
                </a:lnTo>
                <a:lnTo>
                  <a:pt x="9332" y="1635"/>
                </a:lnTo>
                <a:lnTo>
                  <a:pt x="8025" y="1635"/>
                </a:lnTo>
                <a:lnTo>
                  <a:pt x="6672" y="1635"/>
                </a:lnTo>
                <a:lnTo>
                  <a:pt x="2100" y="6031"/>
                </a:lnTo>
                <a:lnTo>
                  <a:pt x="2380" y="5984"/>
                </a:lnTo>
                <a:lnTo>
                  <a:pt x="2613" y="5984"/>
                </a:lnTo>
                <a:lnTo>
                  <a:pt x="3313" y="5984"/>
                </a:lnTo>
                <a:lnTo>
                  <a:pt x="3873" y="6218"/>
                </a:lnTo>
                <a:lnTo>
                  <a:pt x="4386" y="6685"/>
                </a:lnTo>
                <a:lnTo>
                  <a:pt x="4898" y="7152"/>
                </a:lnTo>
                <a:lnTo>
                  <a:pt x="5133" y="7760"/>
                </a:lnTo>
                <a:lnTo>
                  <a:pt x="5133" y="8509"/>
                </a:lnTo>
                <a:lnTo>
                  <a:pt x="5133" y="9210"/>
                </a:lnTo>
                <a:lnTo>
                  <a:pt x="4898" y="9817"/>
                </a:lnTo>
                <a:lnTo>
                  <a:pt x="4386" y="10332"/>
                </a:lnTo>
                <a:lnTo>
                  <a:pt x="3873" y="10799"/>
                </a:lnTo>
                <a:lnTo>
                  <a:pt x="3313" y="11079"/>
                </a:lnTo>
                <a:lnTo>
                  <a:pt x="2613" y="11079"/>
                </a:lnTo>
                <a:lnTo>
                  <a:pt x="1867" y="11079"/>
                </a:lnTo>
                <a:lnTo>
                  <a:pt x="1260" y="10799"/>
                </a:lnTo>
                <a:lnTo>
                  <a:pt x="747" y="10284"/>
                </a:lnTo>
                <a:lnTo>
                  <a:pt x="234" y="9770"/>
                </a:lnTo>
                <a:lnTo>
                  <a:pt x="0" y="9210"/>
                </a:lnTo>
                <a:lnTo>
                  <a:pt x="0" y="8509"/>
                </a:lnTo>
                <a:lnTo>
                  <a:pt x="0" y="7340"/>
                </a:lnTo>
                <a:lnTo>
                  <a:pt x="5366" y="654"/>
                </a:lnTo>
                <a:lnTo>
                  <a:pt x="6439" y="187"/>
                </a:lnTo>
                <a:lnTo>
                  <a:pt x="7512" y="0"/>
                </a:lnTo>
                <a:lnTo>
                  <a:pt x="8679" y="0"/>
                </a:lnTo>
                <a:lnTo>
                  <a:pt x="10498" y="0"/>
                </a:lnTo>
                <a:lnTo>
                  <a:pt x="17310" y="4300"/>
                </a:lnTo>
                <a:lnTo>
                  <a:pt x="18243" y="5704"/>
                </a:lnTo>
                <a:lnTo>
                  <a:pt x="18663" y="7293"/>
                </a:lnTo>
                <a:lnTo>
                  <a:pt x="18663" y="9163"/>
                </a:lnTo>
                <a:lnTo>
                  <a:pt x="18663" y="10519"/>
                </a:lnTo>
                <a:lnTo>
                  <a:pt x="15490" y="16316"/>
                </a:lnTo>
                <a:lnTo>
                  <a:pt x="14557" y="17345"/>
                </a:lnTo>
                <a:lnTo>
                  <a:pt x="13391" y="18466"/>
                </a:lnTo>
                <a:lnTo>
                  <a:pt x="11945" y="19730"/>
                </a:lnTo>
                <a:lnTo>
                  <a:pt x="10498" y="20991"/>
                </a:lnTo>
                <a:lnTo>
                  <a:pt x="9565" y="21833"/>
                </a:lnTo>
                <a:lnTo>
                  <a:pt x="9098" y="22253"/>
                </a:lnTo>
                <a:lnTo>
                  <a:pt x="3826" y="27350"/>
                </a:lnTo>
                <a:lnTo>
                  <a:pt x="8305" y="27350"/>
                </a:lnTo>
                <a:lnTo>
                  <a:pt x="10498" y="27350"/>
                </a:lnTo>
                <a:lnTo>
                  <a:pt x="12364" y="27350"/>
                </a:lnTo>
                <a:lnTo>
                  <a:pt x="13811" y="27303"/>
                </a:lnTo>
                <a:lnTo>
                  <a:pt x="15304" y="27255"/>
                </a:lnTo>
                <a:lnTo>
                  <a:pt x="16097" y="27210"/>
                </a:lnTo>
                <a:lnTo>
                  <a:pt x="16564" y="26741"/>
                </a:lnTo>
                <a:lnTo>
                  <a:pt x="16937" y="25292"/>
                </a:lnTo>
                <a:lnTo>
                  <a:pt x="17310" y="22815"/>
                </a:lnTo>
                <a:lnTo>
                  <a:pt x="18663" y="22815"/>
                </a:lnTo>
                <a:lnTo>
                  <a:pt x="17357" y="31136"/>
                </a:lnTo>
                <a:lnTo>
                  <a:pt x="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405077" y="1782234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3" y="32165"/>
                </a:moveTo>
                <a:lnTo>
                  <a:pt x="6017" y="32165"/>
                </a:lnTo>
                <a:lnTo>
                  <a:pt x="3451" y="30575"/>
                </a:lnTo>
                <a:lnTo>
                  <a:pt x="2052" y="27443"/>
                </a:lnTo>
                <a:lnTo>
                  <a:pt x="700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6"/>
                </a:lnTo>
                <a:lnTo>
                  <a:pt x="745" y="8601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7"/>
                </a:lnTo>
                <a:lnTo>
                  <a:pt x="14557" y="31371"/>
                </a:lnTo>
                <a:lnTo>
                  <a:pt x="12504" y="32165"/>
                </a:lnTo>
                <a:lnTo>
                  <a:pt x="9843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409136" y="1783450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3"/>
                </a:moveTo>
                <a:lnTo>
                  <a:pt x="7512" y="29733"/>
                </a:lnTo>
                <a:lnTo>
                  <a:pt x="8818" y="28844"/>
                </a:lnTo>
                <a:lnTo>
                  <a:pt x="11523" y="16689"/>
                </a:lnTo>
                <a:lnTo>
                  <a:pt x="11523" y="14258"/>
                </a:lnTo>
                <a:lnTo>
                  <a:pt x="11523" y="11921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0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0"/>
                </a:lnTo>
                <a:lnTo>
                  <a:pt x="2565" y="28050"/>
                </a:lnTo>
                <a:lnTo>
                  <a:pt x="3358" y="29172"/>
                </a:lnTo>
                <a:lnTo>
                  <a:pt x="4431" y="29733"/>
                </a:lnTo>
                <a:lnTo>
                  <a:pt x="5784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428453" y="1782234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3" y="32165"/>
                </a:moveTo>
                <a:lnTo>
                  <a:pt x="6017" y="32165"/>
                </a:lnTo>
                <a:lnTo>
                  <a:pt x="3451" y="30575"/>
                </a:lnTo>
                <a:lnTo>
                  <a:pt x="2052" y="27443"/>
                </a:lnTo>
                <a:lnTo>
                  <a:pt x="700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6"/>
                </a:lnTo>
                <a:lnTo>
                  <a:pt x="745" y="8601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7"/>
                </a:lnTo>
                <a:lnTo>
                  <a:pt x="14557" y="31371"/>
                </a:lnTo>
                <a:lnTo>
                  <a:pt x="12504" y="32165"/>
                </a:lnTo>
                <a:lnTo>
                  <a:pt x="9843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432512" y="1783450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3"/>
                </a:moveTo>
                <a:lnTo>
                  <a:pt x="7512" y="29733"/>
                </a:lnTo>
                <a:lnTo>
                  <a:pt x="8818" y="28844"/>
                </a:lnTo>
                <a:lnTo>
                  <a:pt x="11523" y="16689"/>
                </a:lnTo>
                <a:lnTo>
                  <a:pt x="11523" y="14258"/>
                </a:lnTo>
                <a:lnTo>
                  <a:pt x="11523" y="11921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0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0"/>
                </a:lnTo>
                <a:lnTo>
                  <a:pt x="2565" y="28050"/>
                </a:lnTo>
                <a:lnTo>
                  <a:pt x="3358" y="29172"/>
                </a:lnTo>
                <a:lnTo>
                  <a:pt x="4431" y="29733"/>
                </a:lnTo>
                <a:lnTo>
                  <a:pt x="5784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450855" y="166054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062012" y="166054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65198" y="1664680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383939" y="1645091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6"/>
                </a:moveTo>
                <a:lnTo>
                  <a:pt x="280" y="29500"/>
                </a:lnTo>
                <a:lnTo>
                  <a:pt x="4153" y="29500"/>
                </a:lnTo>
                <a:lnTo>
                  <a:pt x="6111" y="28986"/>
                </a:lnTo>
                <a:lnTo>
                  <a:pt x="6111" y="28004"/>
                </a:lnTo>
                <a:lnTo>
                  <a:pt x="6111" y="3459"/>
                </a:lnTo>
                <a:lnTo>
                  <a:pt x="4478" y="4253"/>
                </a:lnTo>
                <a:lnTo>
                  <a:pt x="2473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2" y="2010"/>
                </a:lnTo>
                <a:lnTo>
                  <a:pt x="8632" y="0"/>
                </a:lnTo>
                <a:lnTo>
                  <a:pt x="9285" y="0"/>
                </a:lnTo>
                <a:lnTo>
                  <a:pt x="9518" y="47"/>
                </a:lnTo>
                <a:lnTo>
                  <a:pt x="9705" y="187"/>
                </a:lnTo>
                <a:lnTo>
                  <a:pt x="9752" y="420"/>
                </a:lnTo>
                <a:lnTo>
                  <a:pt x="9752" y="28004"/>
                </a:lnTo>
                <a:lnTo>
                  <a:pt x="9752" y="28986"/>
                </a:lnTo>
                <a:lnTo>
                  <a:pt x="11711" y="29500"/>
                </a:lnTo>
                <a:lnTo>
                  <a:pt x="15584" y="29500"/>
                </a:lnTo>
                <a:lnTo>
                  <a:pt x="15584" y="31136"/>
                </a:lnTo>
                <a:lnTo>
                  <a:pt x="280" y="3113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405542" y="1645091"/>
            <a:ext cx="19050" cy="32384"/>
          </a:xfrm>
          <a:custGeom>
            <a:avLst/>
            <a:gdLst/>
            <a:ahLst/>
            <a:cxnLst/>
            <a:rect l="l" t="t" r="r" b="b"/>
            <a:pathLst>
              <a:path w="19050" h="32385">
                <a:moveTo>
                  <a:pt x="1727" y="25807"/>
                </a:moveTo>
                <a:lnTo>
                  <a:pt x="2053" y="26696"/>
                </a:lnTo>
                <a:lnTo>
                  <a:pt x="2565" y="27537"/>
                </a:lnTo>
                <a:lnTo>
                  <a:pt x="3220" y="28284"/>
                </a:lnTo>
                <a:lnTo>
                  <a:pt x="3873" y="29033"/>
                </a:lnTo>
                <a:lnTo>
                  <a:pt x="4666" y="29593"/>
                </a:lnTo>
                <a:lnTo>
                  <a:pt x="5551" y="30015"/>
                </a:lnTo>
                <a:lnTo>
                  <a:pt x="6486" y="30435"/>
                </a:lnTo>
                <a:lnTo>
                  <a:pt x="7419" y="30669"/>
                </a:lnTo>
                <a:lnTo>
                  <a:pt x="8399" y="30669"/>
                </a:lnTo>
                <a:lnTo>
                  <a:pt x="10638" y="30669"/>
                </a:lnTo>
                <a:lnTo>
                  <a:pt x="12178" y="29781"/>
                </a:lnTo>
                <a:lnTo>
                  <a:pt x="13064" y="28051"/>
                </a:lnTo>
                <a:lnTo>
                  <a:pt x="13904" y="26274"/>
                </a:lnTo>
                <a:lnTo>
                  <a:pt x="14324" y="24171"/>
                </a:lnTo>
                <a:lnTo>
                  <a:pt x="14324" y="21693"/>
                </a:lnTo>
                <a:lnTo>
                  <a:pt x="14324" y="20570"/>
                </a:lnTo>
                <a:lnTo>
                  <a:pt x="14324" y="19683"/>
                </a:lnTo>
                <a:lnTo>
                  <a:pt x="14277" y="18934"/>
                </a:lnTo>
                <a:lnTo>
                  <a:pt x="14231" y="18187"/>
                </a:lnTo>
                <a:lnTo>
                  <a:pt x="14137" y="17485"/>
                </a:lnTo>
                <a:lnTo>
                  <a:pt x="13951" y="16830"/>
                </a:lnTo>
                <a:lnTo>
                  <a:pt x="13671" y="15709"/>
                </a:lnTo>
                <a:lnTo>
                  <a:pt x="13158" y="14773"/>
                </a:lnTo>
                <a:lnTo>
                  <a:pt x="12458" y="13931"/>
                </a:lnTo>
                <a:lnTo>
                  <a:pt x="11711" y="13137"/>
                </a:lnTo>
                <a:lnTo>
                  <a:pt x="10825" y="12717"/>
                </a:lnTo>
                <a:lnTo>
                  <a:pt x="9798" y="12717"/>
                </a:lnTo>
                <a:lnTo>
                  <a:pt x="8725" y="12717"/>
                </a:lnTo>
                <a:lnTo>
                  <a:pt x="4013" y="15661"/>
                </a:lnTo>
                <a:lnTo>
                  <a:pt x="3638" y="16129"/>
                </a:lnTo>
                <a:lnTo>
                  <a:pt x="3405" y="16363"/>
                </a:lnTo>
                <a:lnTo>
                  <a:pt x="2753" y="16409"/>
                </a:lnTo>
                <a:lnTo>
                  <a:pt x="2613" y="16363"/>
                </a:lnTo>
                <a:lnTo>
                  <a:pt x="2473" y="16269"/>
                </a:lnTo>
                <a:lnTo>
                  <a:pt x="2332" y="16081"/>
                </a:lnTo>
                <a:lnTo>
                  <a:pt x="2332" y="374"/>
                </a:lnTo>
                <a:lnTo>
                  <a:pt x="2380" y="187"/>
                </a:lnTo>
                <a:lnTo>
                  <a:pt x="2565" y="47"/>
                </a:lnTo>
                <a:lnTo>
                  <a:pt x="2753" y="0"/>
                </a:lnTo>
                <a:lnTo>
                  <a:pt x="2893" y="0"/>
                </a:lnTo>
                <a:lnTo>
                  <a:pt x="4993" y="1028"/>
                </a:lnTo>
                <a:lnTo>
                  <a:pt x="7232" y="1496"/>
                </a:lnTo>
                <a:lnTo>
                  <a:pt x="9612" y="1496"/>
                </a:lnTo>
                <a:lnTo>
                  <a:pt x="11898" y="1496"/>
                </a:lnTo>
                <a:lnTo>
                  <a:pt x="14137" y="1028"/>
                </a:lnTo>
                <a:lnTo>
                  <a:pt x="16284" y="0"/>
                </a:lnTo>
                <a:lnTo>
                  <a:pt x="16424" y="0"/>
                </a:lnTo>
                <a:lnTo>
                  <a:pt x="16610" y="47"/>
                </a:lnTo>
                <a:lnTo>
                  <a:pt x="16797" y="187"/>
                </a:lnTo>
                <a:lnTo>
                  <a:pt x="16844" y="374"/>
                </a:lnTo>
                <a:lnTo>
                  <a:pt x="16844" y="794"/>
                </a:lnTo>
                <a:lnTo>
                  <a:pt x="16844" y="934"/>
                </a:lnTo>
                <a:lnTo>
                  <a:pt x="15677" y="2430"/>
                </a:lnTo>
                <a:lnTo>
                  <a:pt x="14371" y="3553"/>
                </a:lnTo>
                <a:lnTo>
                  <a:pt x="12738" y="4348"/>
                </a:lnTo>
                <a:lnTo>
                  <a:pt x="11151" y="5142"/>
                </a:lnTo>
                <a:lnTo>
                  <a:pt x="9472" y="5516"/>
                </a:lnTo>
                <a:lnTo>
                  <a:pt x="7792" y="5516"/>
                </a:lnTo>
                <a:lnTo>
                  <a:pt x="6532" y="5516"/>
                </a:lnTo>
                <a:lnTo>
                  <a:pt x="5273" y="5329"/>
                </a:lnTo>
                <a:lnTo>
                  <a:pt x="3966" y="5002"/>
                </a:lnTo>
                <a:lnTo>
                  <a:pt x="3966" y="13838"/>
                </a:lnTo>
                <a:lnTo>
                  <a:pt x="8585" y="11501"/>
                </a:lnTo>
                <a:lnTo>
                  <a:pt x="9845" y="11501"/>
                </a:lnTo>
                <a:lnTo>
                  <a:pt x="11525" y="11501"/>
                </a:lnTo>
                <a:lnTo>
                  <a:pt x="13064" y="11968"/>
                </a:lnTo>
                <a:lnTo>
                  <a:pt x="14417" y="12997"/>
                </a:lnTo>
                <a:lnTo>
                  <a:pt x="15770" y="13978"/>
                </a:lnTo>
                <a:lnTo>
                  <a:pt x="16844" y="15240"/>
                </a:lnTo>
                <a:lnTo>
                  <a:pt x="17543" y="16830"/>
                </a:lnTo>
                <a:lnTo>
                  <a:pt x="18290" y="18419"/>
                </a:lnTo>
                <a:lnTo>
                  <a:pt x="18663" y="20057"/>
                </a:lnTo>
                <a:lnTo>
                  <a:pt x="18663" y="21739"/>
                </a:lnTo>
                <a:lnTo>
                  <a:pt x="18663" y="23609"/>
                </a:lnTo>
                <a:lnTo>
                  <a:pt x="18197" y="25339"/>
                </a:lnTo>
                <a:lnTo>
                  <a:pt x="17263" y="26928"/>
                </a:lnTo>
                <a:lnTo>
                  <a:pt x="16377" y="28519"/>
                </a:lnTo>
                <a:lnTo>
                  <a:pt x="15117" y="29781"/>
                </a:lnTo>
                <a:lnTo>
                  <a:pt x="13531" y="30762"/>
                </a:lnTo>
                <a:lnTo>
                  <a:pt x="11945" y="31698"/>
                </a:lnTo>
                <a:lnTo>
                  <a:pt x="10218" y="32165"/>
                </a:lnTo>
                <a:lnTo>
                  <a:pt x="8352" y="32165"/>
                </a:lnTo>
                <a:lnTo>
                  <a:pt x="6859" y="32165"/>
                </a:lnTo>
                <a:lnTo>
                  <a:pt x="5412" y="31791"/>
                </a:lnTo>
                <a:lnTo>
                  <a:pt x="4153" y="30949"/>
                </a:lnTo>
                <a:lnTo>
                  <a:pt x="2846" y="30202"/>
                </a:lnTo>
                <a:lnTo>
                  <a:pt x="1867" y="29126"/>
                </a:lnTo>
                <a:lnTo>
                  <a:pt x="1120" y="27770"/>
                </a:lnTo>
                <a:lnTo>
                  <a:pt x="372" y="26414"/>
                </a:lnTo>
                <a:lnTo>
                  <a:pt x="0" y="25012"/>
                </a:lnTo>
                <a:lnTo>
                  <a:pt x="0" y="23516"/>
                </a:lnTo>
                <a:lnTo>
                  <a:pt x="0" y="22815"/>
                </a:lnTo>
                <a:lnTo>
                  <a:pt x="234" y="22207"/>
                </a:lnTo>
                <a:lnTo>
                  <a:pt x="700" y="21786"/>
                </a:lnTo>
                <a:lnTo>
                  <a:pt x="1167" y="21366"/>
                </a:lnTo>
                <a:lnTo>
                  <a:pt x="1727" y="21131"/>
                </a:lnTo>
                <a:lnTo>
                  <a:pt x="2426" y="21131"/>
                </a:lnTo>
                <a:lnTo>
                  <a:pt x="3126" y="21131"/>
                </a:lnTo>
                <a:lnTo>
                  <a:pt x="3686" y="21366"/>
                </a:lnTo>
                <a:lnTo>
                  <a:pt x="4153" y="21786"/>
                </a:lnTo>
                <a:lnTo>
                  <a:pt x="4619" y="22253"/>
                </a:lnTo>
                <a:lnTo>
                  <a:pt x="4853" y="22815"/>
                </a:lnTo>
                <a:lnTo>
                  <a:pt x="4853" y="23516"/>
                </a:lnTo>
                <a:lnTo>
                  <a:pt x="4853" y="24171"/>
                </a:lnTo>
                <a:lnTo>
                  <a:pt x="4619" y="24731"/>
                </a:lnTo>
                <a:lnTo>
                  <a:pt x="4153" y="25200"/>
                </a:lnTo>
                <a:lnTo>
                  <a:pt x="3686" y="25667"/>
                </a:lnTo>
                <a:lnTo>
                  <a:pt x="3080" y="25900"/>
                </a:lnTo>
                <a:lnTo>
                  <a:pt x="2426" y="25900"/>
                </a:lnTo>
                <a:lnTo>
                  <a:pt x="2285" y="25900"/>
                </a:lnTo>
                <a:lnTo>
                  <a:pt x="2053" y="25854"/>
                </a:lnTo>
                <a:lnTo>
                  <a:pt x="1912" y="25854"/>
                </a:lnTo>
                <a:lnTo>
                  <a:pt x="1727" y="2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428453" y="1645091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5">
                <a:moveTo>
                  <a:pt x="9843" y="32165"/>
                </a:moveTo>
                <a:lnTo>
                  <a:pt x="6017" y="32165"/>
                </a:lnTo>
                <a:lnTo>
                  <a:pt x="3451" y="30575"/>
                </a:lnTo>
                <a:lnTo>
                  <a:pt x="2052" y="27443"/>
                </a:lnTo>
                <a:lnTo>
                  <a:pt x="700" y="24310"/>
                </a:lnTo>
                <a:lnTo>
                  <a:pt x="0" y="20570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6"/>
                </a:lnTo>
                <a:lnTo>
                  <a:pt x="745" y="8601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7"/>
                </a:lnTo>
                <a:lnTo>
                  <a:pt x="14557" y="31371"/>
                </a:lnTo>
                <a:lnTo>
                  <a:pt x="12504" y="32165"/>
                </a:lnTo>
                <a:lnTo>
                  <a:pt x="9843" y="3216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432512" y="1646307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3"/>
                </a:moveTo>
                <a:lnTo>
                  <a:pt x="7512" y="29733"/>
                </a:lnTo>
                <a:lnTo>
                  <a:pt x="8818" y="28844"/>
                </a:lnTo>
                <a:lnTo>
                  <a:pt x="11523" y="16689"/>
                </a:lnTo>
                <a:lnTo>
                  <a:pt x="11523" y="14258"/>
                </a:lnTo>
                <a:lnTo>
                  <a:pt x="11523" y="11921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0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0"/>
                </a:lnTo>
                <a:lnTo>
                  <a:pt x="0" y="11921"/>
                </a:lnTo>
                <a:lnTo>
                  <a:pt x="0" y="14258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0"/>
                </a:lnTo>
                <a:lnTo>
                  <a:pt x="2565" y="28050"/>
                </a:lnTo>
                <a:lnTo>
                  <a:pt x="3358" y="29172"/>
                </a:lnTo>
                <a:lnTo>
                  <a:pt x="4431" y="29733"/>
                </a:lnTo>
                <a:lnTo>
                  <a:pt x="5784" y="2973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450855" y="152358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062012" y="152358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 txBox="1"/>
          <p:nvPr/>
        </p:nvSpPr>
        <p:spPr>
          <a:xfrm>
            <a:off x="2351806" y="1480003"/>
            <a:ext cx="11112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-100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-150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88" name="object 388"/>
          <p:cNvSpPr/>
          <p:nvPr/>
        </p:nvSpPr>
        <p:spPr>
          <a:xfrm>
            <a:off x="2365198" y="1527926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383939" y="1508337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280" y="31137"/>
                </a:moveTo>
                <a:lnTo>
                  <a:pt x="280" y="29501"/>
                </a:lnTo>
                <a:lnTo>
                  <a:pt x="4153" y="29501"/>
                </a:lnTo>
                <a:lnTo>
                  <a:pt x="6111" y="28987"/>
                </a:lnTo>
                <a:lnTo>
                  <a:pt x="6111" y="28005"/>
                </a:lnTo>
                <a:lnTo>
                  <a:pt x="6111" y="3459"/>
                </a:lnTo>
                <a:lnTo>
                  <a:pt x="4478" y="4254"/>
                </a:lnTo>
                <a:lnTo>
                  <a:pt x="2473" y="4628"/>
                </a:lnTo>
                <a:lnTo>
                  <a:pt x="0" y="4628"/>
                </a:lnTo>
                <a:lnTo>
                  <a:pt x="0" y="2992"/>
                </a:lnTo>
                <a:lnTo>
                  <a:pt x="3825" y="2992"/>
                </a:lnTo>
                <a:lnTo>
                  <a:pt x="6672" y="2010"/>
                </a:lnTo>
                <a:lnTo>
                  <a:pt x="8632" y="0"/>
                </a:lnTo>
                <a:lnTo>
                  <a:pt x="9285" y="0"/>
                </a:lnTo>
                <a:lnTo>
                  <a:pt x="9518" y="46"/>
                </a:lnTo>
                <a:lnTo>
                  <a:pt x="9705" y="187"/>
                </a:lnTo>
                <a:lnTo>
                  <a:pt x="9752" y="420"/>
                </a:lnTo>
                <a:lnTo>
                  <a:pt x="9752" y="28005"/>
                </a:lnTo>
                <a:lnTo>
                  <a:pt x="9752" y="28987"/>
                </a:lnTo>
                <a:lnTo>
                  <a:pt x="11711" y="29501"/>
                </a:lnTo>
                <a:lnTo>
                  <a:pt x="15584" y="29501"/>
                </a:lnTo>
                <a:lnTo>
                  <a:pt x="15584" y="31137"/>
                </a:lnTo>
                <a:lnTo>
                  <a:pt x="280" y="3113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405077" y="150833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409136" y="150955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428453" y="150833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432512" y="1509553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9658" y="27070"/>
                </a:lnTo>
                <a:lnTo>
                  <a:pt x="10498" y="25293"/>
                </a:lnTo>
                <a:lnTo>
                  <a:pt x="11011" y="23329"/>
                </a:lnTo>
                <a:lnTo>
                  <a:pt x="11243" y="21132"/>
                </a:lnTo>
                <a:lnTo>
                  <a:pt x="11431" y="18981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450855" y="138370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062012" y="138370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 txBox="1"/>
          <p:nvPr/>
        </p:nvSpPr>
        <p:spPr>
          <a:xfrm>
            <a:off x="2369254" y="1340125"/>
            <a:ext cx="87630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-50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2382341" y="1388056"/>
            <a:ext cx="12700" cy="3175"/>
          </a:xfrm>
          <a:custGeom>
            <a:avLst/>
            <a:gdLst/>
            <a:ahLst/>
            <a:cxnLst/>
            <a:rect l="l" t="t" r="r" b="b"/>
            <a:pathLst>
              <a:path w="12700" h="3175">
                <a:moveTo>
                  <a:pt x="0" y="2899"/>
                </a:moveTo>
                <a:lnTo>
                  <a:pt x="12364" y="2899"/>
                </a:lnTo>
                <a:lnTo>
                  <a:pt x="12364" y="0"/>
                </a:lnTo>
                <a:lnTo>
                  <a:pt x="0" y="0"/>
                </a:lnTo>
                <a:lnTo>
                  <a:pt x="0" y="2899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399698" y="1368467"/>
            <a:ext cx="19050" cy="32384"/>
          </a:xfrm>
          <a:custGeom>
            <a:avLst/>
            <a:gdLst/>
            <a:ahLst/>
            <a:cxnLst/>
            <a:rect l="l" t="t" r="r" b="b"/>
            <a:pathLst>
              <a:path w="19050" h="32384">
                <a:moveTo>
                  <a:pt x="1727" y="25807"/>
                </a:moveTo>
                <a:lnTo>
                  <a:pt x="2053" y="26696"/>
                </a:lnTo>
                <a:lnTo>
                  <a:pt x="2565" y="27537"/>
                </a:lnTo>
                <a:lnTo>
                  <a:pt x="3220" y="28285"/>
                </a:lnTo>
                <a:lnTo>
                  <a:pt x="3873" y="29033"/>
                </a:lnTo>
                <a:lnTo>
                  <a:pt x="4666" y="29594"/>
                </a:lnTo>
                <a:lnTo>
                  <a:pt x="5551" y="30015"/>
                </a:lnTo>
                <a:lnTo>
                  <a:pt x="6486" y="30436"/>
                </a:lnTo>
                <a:lnTo>
                  <a:pt x="7419" y="30670"/>
                </a:lnTo>
                <a:lnTo>
                  <a:pt x="8399" y="30670"/>
                </a:lnTo>
                <a:lnTo>
                  <a:pt x="10638" y="30670"/>
                </a:lnTo>
                <a:lnTo>
                  <a:pt x="12178" y="29781"/>
                </a:lnTo>
                <a:lnTo>
                  <a:pt x="13064" y="28051"/>
                </a:lnTo>
                <a:lnTo>
                  <a:pt x="13904" y="26275"/>
                </a:lnTo>
                <a:lnTo>
                  <a:pt x="14324" y="24171"/>
                </a:lnTo>
                <a:lnTo>
                  <a:pt x="14324" y="21693"/>
                </a:lnTo>
                <a:lnTo>
                  <a:pt x="14324" y="20571"/>
                </a:lnTo>
                <a:lnTo>
                  <a:pt x="14324" y="19683"/>
                </a:lnTo>
                <a:lnTo>
                  <a:pt x="14277" y="18935"/>
                </a:lnTo>
                <a:lnTo>
                  <a:pt x="14231" y="18187"/>
                </a:lnTo>
                <a:lnTo>
                  <a:pt x="14137" y="17485"/>
                </a:lnTo>
                <a:lnTo>
                  <a:pt x="13951" y="16831"/>
                </a:lnTo>
                <a:lnTo>
                  <a:pt x="13671" y="15709"/>
                </a:lnTo>
                <a:lnTo>
                  <a:pt x="13158" y="14774"/>
                </a:lnTo>
                <a:lnTo>
                  <a:pt x="12458" y="13932"/>
                </a:lnTo>
                <a:lnTo>
                  <a:pt x="11711" y="13137"/>
                </a:lnTo>
                <a:lnTo>
                  <a:pt x="10825" y="12716"/>
                </a:lnTo>
                <a:lnTo>
                  <a:pt x="9798" y="12716"/>
                </a:lnTo>
                <a:lnTo>
                  <a:pt x="8725" y="12716"/>
                </a:lnTo>
                <a:lnTo>
                  <a:pt x="4013" y="15662"/>
                </a:lnTo>
                <a:lnTo>
                  <a:pt x="3638" y="16129"/>
                </a:lnTo>
                <a:lnTo>
                  <a:pt x="3405" y="16363"/>
                </a:lnTo>
                <a:lnTo>
                  <a:pt x="2753" y="16410"/>
                </a:lnTo>
                <a:lnTo>
                  <a:pt x="2613" y="16363"/>
                </a:lnTo>
                <a:lnTo>
                  <a:pt x="2473" y="16270"/>
                </a:lnTo>
                <a:lnTo>
                  <a:pt x="2332" y="16083"/>
                </a:lnTo>
                <a:lnTo>
                  <a:pt x="2332" y="374"/>
                </a:lnTo>
                <a:lnTo>
                  <a:pt x="2380" y="187"/>
                </a:lnTo>
                <a:lnTo>
                  <a:pt x="2565" y="46"/>
                </a:lnTo>
                <a:lnTo>
                  <a:pt x="2753" y="0"/>
                </a:lnTo>
                <a:lnTo>
                  <a:pt x="2893" y="0"/>
                </a:lnTo>
                <a:lnTo>
                  <a:pt x="4993" y="1028"/>
                </a:lnTo>
                <a:lnTo>
                  <a:pt x="7232" y="1496"/>
                </a:lnTo>
                <a:lnTo>
                  <a:pt x="9612" y="1496"/>
                </a:lnTo>
                <a:lnTo>
                  <a:pt x="11898" y="1496"/>
                </a:lnTo>
                <a:lnTo>
                  <a:pt x="14137" y="1028"/>
                </a:lnTo>
                <a:lnTo>
                  <a:pt x="16284" y="0"/>
                </a:lnTo>
                <a:lnTo>
                  <a:pt x="16424" y="0"/>
                </a:lnTo>
                <a:lnTo>
                  <a:pt x="16610" y="46"/>
                </a:lnTo>
                <a:lnTo>
                  <a:pt x="16797" y="187"/>
                </a:lnTo>
                <a:lnTo>
                  <a:pt x="16844" y="374"/>
                </a:lnTo>
                <a:lnTo>
                  <a:pt x="16844" y="794"/>
                </a:lnTo>
                <a:lnTo>
                  <a:pt x="16844" y="935"/>
                </a:lnTo>
                <a:lnTo>
                  <a:pt x="15677" y="2431"/>
                </a:lnTo>
                <a:lnTo>
                  <a:pt x="14371" y="3553"/>
                </a:lnTo>
                <a:lnTo>
                  <a:pt x="12738" y="4348"/>
                </a:lnTo>
                <a:lnTo>
                  <a:pt x="11151" y="5142"/>
                </a:lnTo>
                <a:lnTo>
                  <a:pt x="9472" y="5516"/>
                </a:lnTo>
                <a:lnTo>
                  <a:pt x="7792" y="5516"/>
                </a:lnTo>
                <a:lnTo>
                  <a:pt x="6532" y="5516"/>
                </a:lnTo>
                <a:lnTo>
                  <a:pt x="5273" y="5329"/>
                </a:lnTo>
                <a:lnTo>
                  <a:pt x="3966" y="5002"/>
                </a:lnTo>
                <a:lnTo>
                  <a:pt x="3966" y="13838"/>
                </a:lnTo>
                <a:lnTo>
                  <a:pt x="8585" y="11501"/>
                </a:lnTo>
                <a:lnTo>
                  <a:pt x="9845" y="11501"/>
                </a:lnTo>
                <a:lnTo>
                  <a:pt x="11525" y="11501"/>
                </a:lnTo>
                <a:lnTo>
                  <a:pt x="13064" y="11968"/>
                </a:lnTo>
                <a:lnTo>
                  <a:pt x="14417" y="12997"/>
                </a:lnTo>
                <a:lnTo>
                  <a:pt x="15770" y="13979"/>
                </a:lnTo>
                <a:lnTo>
                  <a:pt x="16844" y="15241"/>
                </a:lnTo>
                <a:lnTo>
                  <a:pt x="17543" y="16831"/>
                </a:lnTo>
                <a:lnTo>
                  <a:pt x="18290" y="18420"/>
                </a:lnTo>
                <a:lnTo>
                  <a:pt x="18663" y="20057"/>
                </a:lnTo>
                <a:lnTo>
                  <a:pt x="18663" y="21740"/>
                </a:lnTo>
                <a:lnTo>
                  <a:pt x="18663" y="23610"/>
                </a:lnTo>
                <a:lnTo>
                  <a:pt x="18197" y="25340"/>
                </a:lnTo>
                <a:lnTo>
                  <a:pt x="17263" y="26929"/>
                </a:lnTo>
                <a:lnTo>
                  <a:pt x="16377" y="28519"/>
                </a:lnTo>
                <a:lnTo>
                  <a:pt x="15117" y="29781"/>
                </a:lnTo>
                <a:lnTo>
                  <a:pt x="13531" y="30763"/>
                </a:lnTo>
                <a:lnTo>
                  <a:pt x="11945" y="31698"/>
                </a:lnTo>
                <a:lnTo>
                  <a:pt x="10218" y="32166"/>
                </a:lnTo>
                <a:lnTo>
                  <a:pt x="8352" y="32166"/>
                </a:lnTo>
                <a:lnTo>
                  <a:pt x="6859" y="32166"/>
                </a:lnTo>
                <a:lnTo>
                  <a:pt x="5412" y="31792"/>
                </a:lnTo>
                <a:lnTo>
                  <a:pt x="4153" y="30950"/>
                </a:lnTo>
                <a:lnTo>
                  <a:pt x="2846" y="30202"/>
                </a:lnTo>
                <a:lnTo>
                  <a:pt x="1867" y="29127"/>
                </a:lnTo>
                <a:lnTo>
                  <a:pt x="1120" y="27771"/>
                </a:lnTo>
                <a:lnTo>
                  <a:pt x="372" y="26415"/>
                </a:lnTo>
                <a:lnTo>
                  <a:pt x="0" y="25013"/>
                </a:lnTo>
                <a:lnTo>
                  <a:pt x="0" y="23516"/>
                </a:lnTo>
                <a:lnTo>
                  <a:pt x="0" y="22815"/>
                </a:lnTo>
                <a:lnTo>
                  <a:pt x="234" y="22207"/>
                </a:lnTo>
                <a:lnTo>
                  <a:pt x="700" y="21787"/>
                </a:lnTo>
                <a:lnTo>
                  <a:pt x="1167" y="21366"/>
                </a:lnTo>
                <a:lnTo>
                  <a:pt x="1727" y="21132"/>
                </a:lnTo>
                <a:lnTo>
                  <a:pt x="2426" y="21132"/>
                </a:lnTo>
                <a:lnTo>
                  <a:pt x="3126" y="21132"/>
                </a:lnTo>
                <a:lnTo>
                  <a:pt x="3686" y="21366"/>
                </a:lnTo>
                <a:lnTo>
                  <a:pt x="4153" y="21787"/>
                </a:lnTo>
                <a:lnTo>
                  <a:pt x="4619" y="22254"/>
                </a:lnTo>
                <a:lnTo>
                  <a:pt x="4853" y="22815"/>
                </a:lnTo>
                <a:lnTo>
                  <a:pt x="4853" y="23516"/>
                </a:lnTo>
                <a:lnTo>
                  <a:pt x="4853" y="24171"/>
                </a:lnTo>
                <a:lnTo>
                  <a:pt x="4619" y="24732"/>
                </a:lnTo>
                <a:lnTo>
                  <a:pt x="4153" y="25200"/>
                </a:lnTo>
                <a:lnTo>
                  <a:pt x="3686" y="25667"/>
                </a:lnTo>
                <a:lnTo>
                  <a:pt x="3080" y="25901"/>
                </a:lnTo>
                <a:lnTo>
                  <a:pt x="2426" y="25901"/>
                </a:lnTo>
                <a:lnTo>
                  <a:pt x="2285" y="25901"/>
                </a:lnTo>
                <a:lnTo>
                  <a:pt x="2053" y="25854"/>
                </a:lnTo>
                <a:lnTo>
                  <a:pt x="1912" y="25854"/>
                </a:lnTo>
                <a:lnTo>
                  <a:pt x="1727" y="2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422609" y="1368467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426668" y="1369682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9658" y="27070"/>
                </a:lnTo>
                <a:lnTo>
                  <a:pt x="10498" y="25293"/>
                </a:lnTo>
                <a:lnTo>
                  <a:pt x="11011" y="23329"/>
                </a:lnTo>
                <a:lnTo>
                  <a:pt x="11243" y="21132"/>
                </a:lnTo>
                <a:lnTo>
                  <a:pt x="11431" y="18981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450855" y="124673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44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062012" y="124673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44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2398337" y="1203157"/>
            <a:ext cx="48895" cy="8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spc="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2412869" y="1231324"/>
            <a:ext cx="19685" cy="32384"/>
          </a:xfrm>
          <a:custGeom>
            <a:avLst/>
            <a:gdLst/>
            <a:ahLst/>
            <a:cxnLst/>
            <a:rect l="l" t="t" r="r" b="b"/>
            <a:pathLst>
              <a:path w="19685" h="32384">
                <a:moveTo>
                  <a:pt x="9843" y="32166"/>
                </a:moveTo>
                <a:lnTo>
                  <a:pt x="6017" y="32166"/>
                </a:lnTo>
                <a:lnTo>
                  <a:pt x="3451" y="30576"/>
                </a:lnTo>
                <a:lnTo>
                  <a:pt x="2052" y="27444"/>
                </a:lnTo>
                <a:lnTo>
                  <a:pt x="700" y="24311"/>
                </a:lnTo>
                <a:lnTo>
                  <a:pt x="0" y="20571"/>
                </a:lnTo>
                <a:lnTo>
                  <a:pt x="0" y="16223"/>
                </a:lnTo>
                <a:lnTo>
                  <a:pt x="0" y="13511"/>
                </a:lnTo>
                <a:lnTo>
                  <a:pt x="232" y="10987"/>
                </a:lnTo>
                <a:lnTo>
                  <a:pt x="745" y="8602"/>
                </a:lnTo>
                <a:lnTo>
                  <a:pt x="1212" y="6171"/>
                </a:lnTo>
                <a:lnTo>
                  <a:pt x="2193" y="4161"/>
                </a:lnTo>
                <a:lnTo>
                  <a:pt x="3686" y="2477"/>
                </a:lnTo>
                <a:lnTo>
                  <a:pt x="5131" y="841"/>
                </a:lnTo>
                <a:lnTo>
                  <a:pt x="7184" y="0"/>
                </a:lnTo>
                <a:lnTo>
                  <a:pt x="9843" y="0"/>
                </a:lnTo>
                <a:lnTo>
                  <a:pt x="11896" y="0"/>
                </a:lnTo>
                <a:lnTo>
                  <a:pt x="19641" y="14212"/>
                </a:lnTo>
                <a:lnTo>
                  <a:pt x="19641" y="16223"/>
                </a:lnTo>
                <a:lnTo>
                  <a:pt x="19641" y="18888"/>
                </a:lnTo>
                <a:lnTo>
                  <a:pt x="16002" y="29688"/>
                </a:lnTo>
                <a:lnTo>
                  <a:pt x="14557" y="31371"/>
                </a:lnTo>
                <a:lnTo>
                  <a:pt x="12504" y="32166"/>
                </a:lnTo>
                <a:lnTo>
                  <a:pt x="9843" y="3216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416928" y="1232539"/>
            <a:ext cx="12065" cy="29845"/>
          </a:xfrm>
          <a:custGeom>
            <a:avLst/>
            <a:gdLst/>
            <a:ahLst/>
            <a:cxnLst/>
            <a:rect l="l" t="t" r="r" b="b"/>
            <a:pathLst>
              <a:path w="12064" h="29844">
                <a:moveTo>
                  <a:pt x="5784" y="29735"/>
                </a:moveTo>
                <a:lnTo>
                  <a:pt x="7512" y="29735"/>
                </a:lnTo>
                <a:lnTo>
                  <a:pt x="8818" y="28846"/>
                </a:lnTo>
                <a:lnTo>
                  <a:pt x="9658" y="27070"/>
                </a:lnTo>
                <a:lnTo>
                  <a:pt x="10498" y="25293"/>
                </a:lnTo>
                <a:lnTo>
                  <a:pt x="11011" y="23329"/>
                </a:lnTo>
                <a:lnTo>
                  <a:pt x="11243" y="21132"/>
                </a:lnTo>
                <a:lnTo>
                  <a:pt x="11431" y="18981"/>
                </a:lnTo>
                <a:lnTo>
                  <a:pt x="11523" y="16690"/>
                </a:lnTo>
                <a:lnTo>
                  <a:pt x="11523" y="14259"/>
                </a:lnTo>
                <a:lnTo>
                  <a:pt x="11523" y="11922"/>
                </a:lnTo>
                <a:lnTo>
                  <a:pt x="7512" y="0"/>
                </a:lnTo>
                <a:lnTo>
                  <a:pt x="5784" y="0"/>
                </a:lnTo>
                <a:lnTo>
                  <a:pt x="4011" y="0"/>
                </a:lnTo>
                <a:lnTo>
                  <a:pt x="2705" y="794"/>
                </a:lnTo>
                <a:lnTo>
                  <a:pt x="1865" y="2431"/>
                </a:lnTo>
                <a:lnTo>
                  <a:pt x="1025" y="4020"/>
                </a:lnTo>
                <a:lnTo>
                  <a:pt x="465" y="5797"/>
                </a:lnTo>
                <a:lnTo>
                  <a:pt x="280" y="7807"/>
                </a:lnTo>
                <a:lnTo>
                  <a:pt x="92" y="9771"/>
                </a:lnTo>
                <a:lnTo>
                  <a:pt x="0" y="11922"/>
                </a:lnTo>
                <a:lnTo>
                  <a:pt x="0" y="14259"/>
                </a:lnTo>
                <a:lnTo>
                  <a:pt x="0" y="15989"/>
                </a:lnTo>
                <a:lnTo>
                  <a:pt x="45" y="17625"/>
                </a:lnTo>
                <a:lnTo>
                  <a:pt x="139" y="19168"/>
                </a:lnTo>
                <a:lnTo>
                  <a:pt x="185" y="20711"/>
                </a:lnTo>
                <a:lnTo>
                  <a:pt x="2565" y="28051"/>
                </a:lnTo>
                <a:lnTo>
                  <a:pt x="3358" y="29174"/>
                </a:lnTo>
                <a:lnTo>
                  <a:pt x="4431" y="29735"/>
                </a:lnTo>
                <a:lnTo>
                  <a:pt x="5784" y="2973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450855" y="124673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450855" y="1246737"/>
            <a:ext cx="1628775" cy="551180"/>
          </a:xfrm>
          <a:custGeom>
            <a:avLst/>
            <a:gdLst/>
            <a:ahLst/>
            <a:cxnLst/>
            <a:rect l="l" t="t" r="r" b="b"/>
            <a:pathLst>
              <a:path w="1628775" h="551180">
                <a:moveTo>
                  <a:pt x="0" y="550775"/>
                </a:moveTo>
                <a:lnTo>
                  <a:pt x="1628604" y="550775"/>
                </a:lnTo>
                <a:lnTo>
                  <a:pt x="16286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450855" y="1246737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550775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457219" y="597918"/>
            <a:ext cx="401955" cy="109855"/>
          </a:xfrm>
          <a:custGeom>
            <a:avLst/>
            <a:gdLst/>
            <a:ahLst/>
            <a:cxnLst/>
            <a:rect l="l" t="t" r="r" b="b"/>
            <a:pathLst>
              <a:path w="401955" h="109854">
                <a:moveTo>
                  <a:pt x="0" y="0"/>
                </a:moveTo>
                <a:lnTo>
                  <a:pt x="401920" y="109464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56810" y="707948"/>
            <a:ext cx="412115" cy="163195"/>
          </a:xfrm>
          <a:custGeom>
            <a:avLst/>
            <a:gdLst/>
            <a:ahLst/>
            <a:cxnLst/>
            <a:rect l="l" t="t" r="r" b="b"/>
            <a:pathLst>
              <a:path w="412114" h="163194">
                <a:moveTo>
                  <a:pt x="0" y="0"/>
                </a:moveTo>
                <a:lnTo>
                  <a:pt x="411853" y="163188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449168" y="1735811"/>
            <a:ext cx="410845" cy="1905"/>
          </a:xfrm>
          <a:custGeom>
            <a:avLst/>
            <a:gdLst/>
            <a:ahLst/>
            <a:cxnLst/>
            <a:rect l="l" t="t" r="r" b="b"/>
            <a:pathLst>
              <a:path w="410844" h="1905">
                <a:moveTo>
                  <a:pt x="0" y="0"/>
                </a:moveTo>
                <a:lnTo>
                  <a:pt x="410587" y="1317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266618" y="869816"/>
            <a:ext cx="405765" cy="119380"/>
          </a:xfrm>
          <a:custGeom>
            <a:avLst/>
            <a:gdLst/>
            <a:ahLst/>
            <a:cxnLst/>
            <a:rect l="l" t="t" r="r" b="b"/>
            <a:pathLst>
              <a:path w="405764" h="119380">
                <a:moveTo>
                  <a:pt x="0" y="0"/>
                </a:moveTo>
                <a:lnTo>
                  <a:pt x="405685" y="118881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671338" y="989177"/>
            <a:ext cx="408305" cy="158115"/>
          </a:xfrm>
          <a:custGeom>
            <a:avLst/>
            <a:gdLst/>
            <a:ahLst/>
            <a:cxnLst/>
            <a:rect l="l" t="t" r="r" b="b"/>
            <a:pathLst>
              <a:path w="408304" h="158115">
                <a:moveTo>
                  <a:pt x="0" y="0"/>
                </a:moveTo>
                <a:lnTo>
                  <a:pt x="408089" y="157535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62459" y="1494276"/>
            <a:ext cx="410845" cy="1905"/>
          </a:xfrm>
          <a:custGeom>
            <a:avLst/>
            <a:gdLst/>
            <a:ahLst/>
            <a:cxnLst/>
            <a:rect l="l" t="t" r="r" b="b"/>
            <a:pathLst>
              <a:path w="410845" h="1905">
                <a:moveTo>
                  <a:pt x="0" y="0"/>
                </a:moveTo>
                <a:lnTo>
                  <a:pt x="410587" y="1320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267701" y="1250060"/>
            <a:ext cx="410845" cy="1905"/>
          </a:xfrm>
          <a:custGeom>
            <a:avLst/>
            <a:gdLst/>
            <a:ahLst/>
            <a:cxnLst/>
            <a:rect l="l" t="t" r="r" b="b"/>
            <a:pathLst>
              <a:path w="410845" h="1905">
                <a:moveTo>
                  <a:pt x="0" y="0"/>
                </a:moveTo>
                <a:lnTo>
                  <a:pt x="410587" y="1316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670255" y="1496960"/>
            <a:ext cx="410845" cy="1905"/>
          </a:xfrm>
          <a:custGeom>
            <a:avLst/>
            <a:gdLst/>
            <a:ahLst/>
            <a:cxnLst/>
            <a:rect l="l" t="t" r="r" b="b"/>
            <a:pathLst>
              <a:path w="410845" h="1905">
                <a:moveTo>
                  <a:pt x="0" y="0"/>
                </a:moveTo>
                <a:lnTo>
                  <a:pt x="410587" y="1320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672246" y="1253119"/>
            <a:ext cx="635" cy="241935"/>
          </a:xfrm>
          <a:custGeom>
            <a:avLst/>
            <a:gdLst/>
            <a:ahLst/>
            <a:cxnLst/>
            <a:rect l="l" t="t" r="r" b="b"/>
            <a:pathLst>
              <a:path w="635" h="241934">
                <a:moveTo>
                  <a:pt x="533" y="241535"/>
                </a:moveTo>
                <a:lnTo>
                  <a:pt x="0" y="0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264323" y="1247754"/>
            <a:ext cx="635" cy="247015"/>
          </a:xfrm>
          <a:custGeom>
            <a:avLst/>
            <a:gdLst/>
            <a:ahLst/>
            <a:cxnLst/>
            <a:rect l="l" t="t" r="r" b="b"/>
            <a:pathLst>
              <a:path w="635" h="247015">
                <a:moveTo>
                  <a:pt x="529" y="246900"/>
                </a:moveTo>
                <a:lnTo>
                  <a:pt x="0" y="0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59081" y="1489289"/>
            <a:ext cx="635" cy="241935"/>
          </a:xfrm>
          <a:custGeom>
            <a:avLst/>
            <a:gdLst/>
            <a:ahLst/>
            <a:cxnLst/>
            <a:rect l="l" t="t" r="r" b="b"/>
            <a:pathLst>
              <a:path w="635" h="241935">
                <a:moveTo>
                  <a:pt x="533" y="241531"/>
                </a:moveTo>
                <a:lnTo>
                  <a:pt x="0" y="0"/>
                </a:lnTo>
              </a:path>
            </a:pathLst>
          </a:custGeom>
          <a:ln w="7792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450855" y="1348733"/>
            <a:ext cx="1628775" cy="375920"/>
          </a:xfrm>
          <a:custGeom>
            <a:avLst/>
            <a:gdLst/>
            <a:ahLst/>
            <a:cxnLst/>
            <a:rect l="l" t="t" r="r" b="b"/>
            <a:pathLst>
              <a:path w="1628775" h="375919">
                <a:moveTo>
                  <a:pt x="0" y="375925"/>
                </a:moveTo>
                <a:lnTo>
                  <a:pt x="55254" y="370098"/>
                </a:lnTo>
                <a:lnTo>
                  <a:pt x="113420" y="361354"/>
                </a:lnTo>
                <a:lnTo>
                  <a:pt x="168676" y="349698"/>
                </a:lnTo>
                <a:lnTo>
                  <a:pt x="223933" y="335127"/>
                </a:lnTo>
                <a:lnTo>
                  <a:pt x="282098" y="314727"/>
                </a:lnTo>
                <a:lnTo>
                  <a:pt x="337352" y="291415"/>
                </a:lnTo>
                <a:lnTo>
                  <a:pt x="392611" y="262274"/>
                </a:lnTo>
                <a:lnTo>
                  <a:pt x="447865" y="233133"/>
                </a:lnTo>
                <a:lnTo>
                  <a:pt x="506030" y="203992"/>
                </a:lnTo>
                <a:lnTo>
                  <a:pt x="561285" y="174849"/>
                </a:lnTo>
                <a:lnTo>
                  <a:pt x="616543" y="148620"/>
                </a:lnTo>
                <a:lnTo>
                  <a:pt x="674708" y="119481"/>
                </a:lnTo>
                <a:lnTo>
                  <a:pt x="729963" y="93253"/>
                </a:lnTo>
                <a:lnTo>
                  <a:pt x="785221" y="67024"/>
                </a:lnTo>
                <a:lnTo>
                  <a:pt x="843386" y="40796"/>
                </a:lnTo>
                <a:lnTo>
                  <a:pt x="898641" y="20400"/>
                </a:lnTo>
                <a:lnTo>
                  <a:pt x="953896" y="5828"/>
                </a:lnTo>
                <a:lnTo>
                  <a:pt x="1012061" y="0"/>
                </a:lnTo>
                <a:lnTo>
                  <a:pt x="1067319" y="0"/>
                </a:lnTo>
                <a:lnTo>
                  <a:pt x="1122574" y="8742"/>
                </a:lnTo>
                <a:lnTo>
                  <a:pt x="1180739" y="26228"/>
                </a:lnTo>
                <a:lnTo>
                  <a:pt x="1235993" y="43710"/>
                </a:lnTo>
                <a:lnTo>
                  <a:pt x="1291252" y="64110"/>
                </a:lnTo>
                <a:lnTo>
                  <a:pt x="1346506" y="81596"/>
                </a:lnTo>
                <a:lnTo>
                  <a:pt x="1404671" y="99081"/>
                </a:lnTo>
                <a:lnTo>
                  <a:pt x="1459930" y="110739"/>
                </a:lnTo>
                <a:lnTo>
                  <a:pt x="1515184" y="119481"/>
                </a:lnTo>
                <a:lnTo>
                  <a:pt x="1573349" y="125306"/>
                </a:lnTo>
                <a:lnTo>
                  <a:pt x="1628604" y="131139"/>
                </a:lnTo>
              </a:path>
            </a:pathLst>
          </a:custGeom>
          <a:ln w="389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 txBox="1"/>
          <p:nvPr/>
        </p:nvSpPr>
        <p:spPr>
          <a:xfrm>
            <a:off x="2980153" y="733849"/>
            <a:ext cx="73025" cy="140335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600" spc="15" dirty="0">
                <a:solidFill>
                  <a:srgbClr val="231F20"/>
                </a:solidFill>
                <a:latin typeface="Times New Roman"/>
                <a:cs typeface="Times New Roman"/>
              </a:rPr>
              <a:t>60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2850735" y="760003"/>
            <a:ext cx="128270" cy="122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3387304" y="873727"/>
            <a:ext cx="85725" cy="137160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ts val="700"/>
              </a:lnSpc>
              <a:spcBef>
                <a:spcPts val="380"/>
              </a:spcBef>
            </a:pPr>
            <a:r>
              <a:rPr sz="600" spc="15" dirty="0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3257886" y="904925"/>
            <a:ext cx="128270" cy="122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3794455" y="1010691"/>
            <a:ext cx="73025" cy="137160"/>
          </a:xfrm>
          <a:prstGeom prst="rect">
            <a:avLst/>
          </a:prstGeom>
          <a:ln w="3175">
            <a:solidFill>
              <a:srgbClr val="231F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</a:pPr>
            <a:r>
              <a:rPr sz="600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3665039" y="1028375"/>
            <a:ext cx="128270" cy="122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solidFill>
                  <a:srgbClr val="231F20"/>
                </a:solidFill>
                <a:latin typeface="Times New Roman"/>
                <a:cs typeface="Times New Roman"/>
              </a:rPr>
              <a:t>-6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2450855" y="596886"/>
            <a:ext cx="1628775" cy="551180"/>
          </a:xfrm>
          <a:custGeom>
            <a:avLst/>
            <a:gdLst/>
            <a:ahLst/>
            <a:cxnLst/>
            <a:rect l="l" t="t" r="r" b="b"/>
            <a:pathLst>
              <a:path w="1628775" h="551180">
                <a:moveTo>
                  <a:pt x="0" y="0"/>
                </a:moveTo>
                <a:lnTo>
                  <a:pt x="55254" y="14571"/>
                </a:lnTo>
                <a:lnTo>
                  <a:pt x="113420" y="32053"/>
                </a:lnTo>
                <a:lnTo>
                  <a:pt x="168676" y="46624"/>
                </a:lnTo>
                <a:lnTo>
                  <a:pt x="223933" y="61196"/>
                </a:lnTo>
                <a:lnTo>
                  <a:pt x="282098" y="78681"/>
                </a:lnTo>
                <a:lnTo>
                  <a:pt x="337352" y="96167"/>
                </a:lnTo>
                <a:lnTo>
                  <a:pt x="392611" y="113649"/>
                </a:lnTo>
                <a:lnTo>
                  <a:pt x="447865" y="134049"/>
                </a:lnTo>
                <a:lnTo>
                  <a:pt x="506030" y="154449"/>
                </a:lnTo>
                <a:lnTo>
                  <a:pt x="561285" y="174845"/>
                </a:lnTo>
                <a:lnTo>
                  <a:pt x="616543" y="195245"/>
                </a:lnTo>
                <a:lnTo>
                  <a:pt x="674708" y="215645"/>
                </a:lnTo>
                <a:lnTo>
                  <a:pt x="729963" y="238959"/>
                </a:lnTo>
                <a:lnTo>
                  <a:pt x="785221" y="256441"/>
                </a:lnTo>
                <a:lnTo>
                  <a:pt x="843386" y="276841"/>
                </a:lnTo>
                <a:lnTo>
                  <a:pt x="898641" y="294327"/>
                </a:lnTo>
                <a:lnTo>
                  <a:pt x="953896" y="311813"/>
                </a:lnTo>
                <a:lnTo>
                  <a:pt x="1012061" y="329298"/>
                </a:lnTo>
                <a:lnTo>
                  <a:pt x="1029511" y="335127"/>
                </a:lnTo>
                <a:lnTo>
                  <a:pt x="1067319" y="343870"/>
                </a:lnTo>
                <a:lnTo>
                  <a:pt x="1122574" y="361352"/>
                </a:lnTo>
                <a:lnTo>
                  <a:pt x="1180739" y="378837"/>
                </a:lnTo>
                <a:lnTo>
                  <a:pt x="1235993" y="399237"/>
                </a:lnTo>
                <a:lnTo>
                  <a:pt x="1291252" y="419633"/>
                </a:lnTo>
                <a:lnTo>
                  <a:pt x="1346506" y="440034"/>
                </a:lnTo>
                <a:lnTo>
                  <a:pt x="1404671" y="460434"/>
                </a:lnTo>
                <a:lnTo>
                  <a:pt x="1459930" y="483748"/>
                </a:lnTo>
                <a:lnTo>
                  <a:pt x="1515184" y="507058"/>
                </a:lnTo>
                <a:lnTo>
                  <a:pt x="1573349" y="527458"/>
                </a:lnTo>
                <a:lnTo>
                  <a:pt x="1628604" y="550773"/>
                </a:lnTo>
              </a:path>
            </a:pathLst>
          </a:custGeom>
          <a:ln w="3896">
            <a:solidFill>
              <a:srgbClr val="2E3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54355" y="2083333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 txBox="1"/>
          <p:nvPr/>
        </p:nvSpPr>
        <p:spPr>
          <a:xfrm>
            <a:off x="1658569" y="1993698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1624723" y="2067307"/>
            <a:ext cx="18161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67" baseline="-17094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366852" y="2013620"/>
            <a:ext cx="17951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6055" algn="l"/>
              </a:tabLst>
            </a:pPr>
            <a:r>
              <a:rPr sz="950" spc="-80" dirty="0">
                <a:latin typeface="Book Antiqua"/>
                <a:cs typeface="Book Antiqua"/>
              </a:rPr>
              <a:t>F</a:t>
            </a:r>
            <a:r>
              <a:rPr sz="950" spc="-10" dirty="0">
                <a:latin typeface="Book Antiqua"/>
                <a:cs typeface="Book Antiqua"/>
              </a:rPr>
              <a:t>or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spc="660" dirty="0">
                <a:latin typeface="Lucida Sans Unicode"/>
                <a:cs typeface="Lucida Sans Unicode"/>
              </a:rPr>
              <a:t> </a:t>
            </a:r>
            <a:r>
              <a:rPr sz="950" spc="-75" dirty="0">
                <a:latin typeface="Lucida Sans Unicode"/>
                <a:cs typeface="Lucida Sans Unicode"/>
              </a:rPr>
              <a:t> </a:t>
            </a:r>
            <a:r>
              <a:rPr sz="950" spc="50" dirty="0">
                <a:latin typeface="Book Antiqua"/>
                <a:cs typeface="Book Antiqua"/>
              </a:rPr>
              <a:t>0.1:</a:t>
            </a:r>
            <a:r>
              <a:rPr sz="950" spc="114" dirty="0">
                <a:latin typeface="Book Antiqua"/>
                <a:cs typeface="Book Antiqua"/>
              </a:rPr>
              <a:t> 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r>
              <a:rPr sz="950" i="1" spc="75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90" dirty="0">
                <a:latin typeface="Lucida Sans Unicode"/>
                <a:cs typeface="Lucida Sans Unicode"/>
              </a:rPr>
              <a:t>|</a:t>
            </a:r>
            <a:r>
              <a:rPr sz="950" spc="-80" dirty="0">
                <a:latin typeface="Lucida Sans Unicode"/>
                <a:cs typeface="Lucida Sans Unicode"/>
              </a:rPr>
              <a:t> </a:t>
            </a:r>
            <a:r>
              <a:rPr sz="950" u="sng" spc="-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≈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dirty="0">
                <a:latin typeface="Book Antiqua"/>
                <a:cs typeface="Book Antiqua"/>
              </a:rPr>
              <a:t>(slope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2136152" y="2013620"/>
            <a:ext cx="4711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0" dirty="0">
                <a:latin typeface="Lucida Sans Unicode"/>
                <a:cs typeface="Lucida Sans Unicode"/>
              </a:rPr>
              <a:t>=</a:t>
            </a:r>
            <a:r>
              <a:rPr sz="950" spc="20" dirty="0">
                <a:latin typeface="Book Antiqua"/>
                <a:cs typeface="Book Antiqua"/>
              </a:rPr>
              <a:t>-40</a:t>
            </a:r>
            <a:r>
              <a:rPr sz="950" spc="-30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dB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2581440" y="2013620"/>
            <a:ext cx="11144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Lucida Sans Unicode"/>
                <a:cs typeface="Lucida Sans Unicode"/>
              </a:rPr>
              <a:t>/</a:t>
            </a:r>
            <a:r>
              <a:rPr sz="950" spc="10" dirty="0">
                <a:latin typeface="Book Antiqua"/>
                <a:cs typeface="Book Antiqua"/>
              </a:rPr>
              <a:t>dec),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0" dirty="0">
                <a:latin typeface="Lucida Sans Unicode"/>
                <a:cs typeface="Lucida Sans Unicode"/>
              </a:rPr>
              <a:t>≈</a:t>
            </a:r>
            <a:r>
              <a:rPr sz="950" spc="-204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−</a:t>
            </a:r>
            <a:r>
              <a:rPr sz="950" i="1" spc="-10" dirty="0"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254355" y="2288667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 txBox="1"/>
          <p:nvPr/>
        </p:nvSpPr>
        <p:spPr>
          <a:xfrm>
            <a:off x="1499425" y="2272640"/>
            <a:ext cx="18161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67" baseline="-17094" dirty="0">
                <a:latin typeface="Arial"/>
                <a:cs typeface="Arial"/>
              </a:rPr>
              <a:t>ω</a:t>
            </a:r>
            <a:r>
              <a:rPr sz="450" spc="45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341452" y="2218954"/>
            <a:ext cx="18243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0" dirty="0">
                <a:latin typeface="Book Antiqua"/>
                <a:cs typeface="Book Antiqua"/>
              </a:rPr>
              <a:t>0.1:</a:t>
            </a:r>
            <a:r>
              <a:rPr sz="950" spc="11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</a:t>
            </a:r>
            <a:r>
              <a:rPr sz="975" spc="30" baseline="-21367" dirty="0">
                <a:latin typeface="Book Antiqua"/>
                <a:cs typeface="Book Antiqua"/>
              </a:rPr>
              <a:t> </a:t>
            </a:r>
            <a:r>
              <a:rPr sz="975" spc="67" baseline="38461" dirty="0">
                <a:latin typeface="Book Antiqua"/>
                <a:cs typeface="Book Antiqua"/>
              </a:rPr>
              <a:t>10</a:t>
            </a:r>
            <a:r>
              <a:rPr sz="975" spc="359" baseline="38461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60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dB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254355" y="2478455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366852" y="2408743"/>
            <a:ext cx="36461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spc="45" dirty="0">
                <a:latin typeface="Book Antiqua"/>
                <a:cs typeface="Book Antiqua"/>
              </a:rPr>
              <a:t>0.1 </a:t>
            </a:r>
            <a:r>
              <a:rPr sz="950" i="1" spc="195" dirty="0">
                <a:latin typeface="Arial"/>
                <a:cs typeface="Arial"/>
              </a:rPr>
              <a:t>&lt;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175" dirty="0">
                <a:latin typeface="Arial"/>
                <a:cs typeface="Arial"/>
              </a:rPr>
              <a:t> </a:t>
            </a:r>
            <a:r>
              <a:rPr sz="950" spc="60" dirty="0">
                <a:latin typeface="Book Antiqua"/>
                <a:cs typeface="Book Antiqua"/>
              </a:rPr>
              <a:t>1: </a:t>
            </a:r>
            <a:r>
              <a:rPr sz="950" dirty="0">
                <a:latin typeface="Book Antiqua"/>
                <a:cs typeface="Book Antiqua"/>
              </a:rPr>
              <a:t>effect </a:t>
            </a:r>
            <a:r>
              <a:rPr sz="950" spc="-10" dirty="0">
                <a:latin typeface="Book Antiqua"/>
                <a:cs typeface="Book Antiqua"/>
              </a:rPr>
              <a:t>of unstable pole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40" dirty="0">
                <a:latin typeface="Book Antiqua"/>
                <a:cs typeface="Book Antiqua"/>
              </a:rPr>
              <a:t>0.1, </a:t>
            </a:r>
            <a:r>
              <a:rPr sz="950" spc="-5" dirty="0">
                <a:latin typeface="Book Antiqua"/>
                <a:cs typeface="Book Antiqua"/>
              </a:rPr>
              <a:t>decrease </a:t>
            </a:r>
            <a:r>
              <a:rPr sz="950" spc="-20" dirty="0">
                <a:latin typeface="Book Antiqua"/>
                <a:cs typeface="Book Antiqua"/>
              </a:rPr>
              <a:t>module </a:t>
            </a:r>
            <a:r>
              <a:rPr sz="950" spc="-35" dirty="0">
                <a:latin typeface="Book Antiqua"/>
                <a:cs typeface="Book Antiqua"/>
              </a:rPr>
              <a:t>by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366852" y="2560571"/>
            <a:ext cx="15798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-10" dirty="0">
                <a:latin typeface="Book Antiqua"/>
                <a:cs typeface="Book Antiqua"/>
              </a:rPr>
              <a:t>dB</a:t>
            </a:r>
            <a:r>
              <a:rPr sz="950" spc="-10" dirty="0">
                <a:latin typeface="Lucida Sans Unicode"/>
                <a:cs typeface="Lucida Sans Unicode"/>
              </a:rPr>
              <a:t>/</a:t>
            </a:r>
            <a:r>
              <a:rPr sz="950" spc="-10" dirty="0">
                <a:latin typeface="Book Antiqua"/>
                <a:cs typeface="Book Antiqua"/>
              </a:rPr>
              <a:t>dec, </a:t>
            </a:r>
            <a:r>
              <a:rPr sz="950" spc="-5" dirty="0">
                <a:latin typeface="Book Antiqua"/>
                <a:cs typeface="Book Antiqua"/>
              </a:rPr>
              <a:t>increase </a:t>
            </a:r>
            <a:r>
              <a:rPr sz="950" spc="-15" dirty="0">
                <a:latin typeface="Book Antiqua"/>
                <a:cs typeface="Book Antiqua"/>
              </a:rPr>
              <a:t>phase</a:t>
            </a:r>
            <a:r>
              <a:rPr sz="950" spc="45" dirty="0">
                <a:latin typeface="Book Antiqua"/>
                <a:cs typeface="Book Antiqua"/>
              </a:rPr>
              <a:t> </a:t>
            </a:r>
            <a:r>
              <a:rPr sz="950" spc="-35" dirty="0">
                <a:latin typeface="Book Antiqua"/>
                <a:cs typeface="Book Antiqua"/>
              </a:rPr>
              <a:t>by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1970062" y="2540649"/>
            <a:ext cx="85725" cy="2241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20"/>
              </a:spcBef>
            </a:pPr>
            <a:r>
              <a:rPr sz="6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650">
              <a:latin typeface="Arial"/>
              <a:cs typeface="Arial"/>
            </a:endParaRPr>
          </a:p>
          <a:p>
            <a:pPr marL="19050">
              <a:lnSpc>
                <a:spcPts val="770"/>
              </a:lnSpc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254355" y="2820073"/>
            <a:ext cx="61925" cy="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 txBox="1"/>
          <p:nvPr/>
        </p:nvSpPr>
        <p:spPr>
          <a:xfrm>
            <a:off x="3658552" y="2730437"/>
            <a:ext cx="857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65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3665054" y="2827122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366852" y="2750360"/>
            <a:ext cx="37318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i="1" spc="195" dirty="0">
                <a:latin typeface="Arial"/>
                <a:cs typeface="Arial"/>
              </a:rPr>
              <a:t>&lt;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&lt; </a:t>
            </a:r>
            <a:r>
              <a:rPr sz="950" spc="60" dirty="0">
                <a:latin typeface="Book Antiqua"/>
                <a:cs typeface="Book Antiqua"/>
              </a:rPr>
              <a:t>10: </a:t>
            </a:r>
            <a:r>
              <a:rPr sz="950" dirty="0">
                <a:latin typeface="Book Antiqua"/>
                <a:cs typeface="Book Antiqua"/>
              </a:rPr>
              <a:t>effect </a:t>
            </a:r>
            <a:r>
              <a:rPr sz="950" spc="-10" dirty="0">
                <a:latin typeface="Book Antiqua"/>
                <a:cs typeface="Book Antiqua"/>
              </a:rPr>
              <a:t>of zero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spc="5" dirty="0">
                <a:latin typeface="Book Antiqua"/>
                <a:cs typeface="Book Antiqua"/>
              </a:rPr>
              <a:t>1, </a:t>
            </a:r>
            <a:r>
              <a:rPr sz="950" spc="15" dirty="0">
                <a:latin typeface="Lucida Sans Unicode"/>
                <a:cs typeface="Lucida Sans Unicode"/>
              </a:rPr>
              <a:t>+</a:t>
            </a:r>
            <a:r>
              <a:rPr sz="950" spc="15" dirty="0">
                <a:latin typeface="Book Antiqua"/>
                <a:cs typeface="Book Antiqua"/>
              </a:rPr>
              <a:t>20 </a:t>
            </a:r>
            <a:r>
              <a:rPr sz="950" spc="-15" dirty="0">
                <a:latin typeface="Book Antiqua"/>
                <a:cs typeface="Book Antiqua"/>
              </a:rPr>
              <a:t>dB</a:t>
            </a:r>
            <a:r>
              <a:rPr sz="950" spc="-15" dirty="0">
                <a:latin typeface="Lucida Sans Unicode"/>
                <a:cs typeface="Lucida Sans Unicode"/>
              </a:rPr>
              <a:t>/</a:t>
            </a:r>
            <a:r>
              <a:rPr sz="950" spc="-15" dirty="0">
                <a:latin typeface="Book Antiqua"/>
                <a:cs typeface="Book Antiqua"/>
              </a:rPr>
              <a:t>dec </a:t>
            </a:r>
            <a:r>
              <a:rPr sz="950" spc="-10" dirty="0">
                <a:latin typeface="Book Antiqua"/>
                <a:cs typeface="Book Antiqua"/>
              </a:rPr>
              <a:t>module, </a:t>
            </a:r>
            <a:r>
              <a:rPr sz="950" spc="-60" dirty="0">
                <a:latin typeface="Lucida Sans Unicode"/>
                <a:cs typeface="Lucida Sans Unicode"/>
              </a:rPr>
              <a:t>+</a:t>
            </a:r>
            <a:r>
              <a:rPr sz="950" spc="70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phase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254355" y="3009862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/>
          <p:nvPr/>
        </p:nvSpPr>
        <p:spPr>
          <a:xfrm>
            <a:off x="3404323" y="2920226"/>
            <a:ext cx="857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650">
              <a:latin typeface="Arial"/>
              <a:cs typeface="Arial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3410826" y="3016911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66852" y="2940149"/>
            <a:ext cx="34778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&gt; </a:t>
            </a:r>
            <a:r>
              <a:rPr sz="950" spc="60" dirty="0">
                <a:latin typeface="Book Antiqua"/>
                <a:cs typeface="Book Antiqua"/>
              </a:rPr>
              <a:t>10: </a:t>
            </a:r>
            <a:r>
              <a:rPr sz="950" dirty="0">
                <a:latin typeface="Book Antiqua"/>
                <a:cs typeface="Book Antiqua"/>
              </a:rPr>
              <a:t>effect </a:t>
            </a:r>
            <a:r>
              <a:rPr sz="950" spc="-10" dirty="0">
                <a:latin typeface="Book Antiqua"/>
                <a:cs typeface="Book Antiqua"/>
              </a:rPr>
              <a:t>of pole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20" dirty="0">
                <a:latin typeface="Lucida Sans Unicode"/>
                <a:cs typeface="Lucida Sans Unicode"/>
              </a:rPr>
              <a:t>−</a:t>
            </a:r>
            <a:r>
              <a:rPr sz="950" spc="20" dirty="0">
                <a:latin typeface="Book Antiqua"/>
                <a:cs typeface="Book Antiqua"/>
              </a:rPr>
              <a:t>10, </a:t>
            </a:r>
            <a:r>
              <a:rPr sz="950" spc="30" dirty="0">
                <a:latin typeface="Book Antiqua"/>
                <a:cs typeface="Book Antiqua"/>
              </a:rPr>
              <a:t>-20 </a:t>
            </a:r>
            <a:r>
              <a:rPr sz="950" spc="-15" dirty="0">
                <a:latin typeface="Book Antiqua"/>
                <a:cs typeface="Book Antiqua"/>
              </a:rPr>
              <a:t>dB</a:t>
            </a:r>
            <a:r>
              <a:rPr sz="950" spc="-15" dirty="0">
                <a:latin typeface="Lucida Sans Unicode"/>
                <a:cs typeface="Lucida Sans Unicode"/>
              </a:rPr>
              <a:t>/</a:t>
            </a:r>
            <a:r>
              <a:rPr sz="950" spc="-15" dirty="0">
                <a:latin typeface="Book Antiqua"/>
                <a:cs typeface="Book Antiqua"/>
              </a:rPr>
              <a:t>dec </a:t>
            </a:r>
            <a:r>
              <a:rPr sz="950" spc="-10" dirty="0">
                <a:latin typeface="Book Antiqua"/>
                <a:cs typeface="Book Antiqua"/>
              </a:rPr>
              <a:t>module, </a:t>
            </a:r>
            <a:r>
              <a:rPr sz="950" spc="-15" dirty="0">
                <a:latin typeface="Book Antiqua"/>
                <a:cs typeface="Book Antiqua"/>
              </a:rPr>
              <a:t>-</a:t>
            </a:r>
            <a:r>
              <a:rPr sz="950" spc="15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phase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0"/>
            <a:ext cx="3855085" cy="43560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38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9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Summary </a:t>
            </a:r>
            <a:r>
              <a:rPr sz="1350" spc="10" dirty="0">
                <a:solidFill>
                  <a:srgbClr val="00007F"/>
                </a:solidFill>
                <a:latin typeface="Book Antiqua"/>
                <a:cs typeface="Book Antiqua"/>
              </a:rPr>
              <a:t>table </a:t>
            </a: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for </a:t>
            </a:r>
            <a:r>
              <a:rPr sz="1350" spc="-20" dirty="0">
                <a:solidFill>
                  <a:srgbClr val="00007F"/>
                </a:solidFill>
                <a:latin typeface="Book Antiqua"/>
                <a:cs typeface="Book Antiqua"/>
              </a:rPr>
              <a:t>drawing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asymptotic </a:t>
            </a: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</a:t>
            </a:r>
            <a:r>
              <a:rPr sz="1350" spc="290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plots</a:t>
            </a:r>
            <a:endParaRPr sz="135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0824" y="1061199"/>
          <a:ext cx="3498850" cy="1436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745"/>
                <a:gridCol w="476250"/>
                <a:gridCol w="795655"/>
                <a:gridCol w="457200"/>
              </a:tblGrid>
              <a:tr h="15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magnitude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phase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5" dirty="0">
                          <a:latin typeface="Book Antiqua"/>
                          <a:cs typeface="Book Antiqua"/>
                        </a:rPr>
                        <a:t>stable 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real</a:t>
                      </a:r>
                      <a:r>
                        <a:rPr sz="950" spc="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pole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-5" dirty="0">
                          <a:latin typeface="Cambria"/>
                          <a:cs typeface="Cambria"/>
                        </a:rPr>
                        <a:t>T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1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spc="15" dirty="0">
                          <a:latin typeface="Book Antiqua"/>
                          <a:cs typeface="Book Antiqua"/>
                        </a:rPr>
                        <a:t>20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6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i="1" spc="60" dirty="0">
                          <a:latin typeface="Arial"/>
                          <a:cs typeface="Arial"/>
                        </a:rPr>
                        <a:t>π/</a:t>
                      </a:r>
                      <a:r>
                        <a:rPr sz="950" spc="60" dirty="0">
                          <a:latin typeface="Book Antiqua"/>
                          <a:cs typeface="Book Antiqua"/>
                        </a:rPr>
                        <a:t>2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0" dirty="0">
                          <a:latin typeface="Book Antiqua"/>
                          <a:cs typeface="Book Antiqua"/>
                        </a:rPr>
                        <a:t>unstable 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real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pole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-5" dirty="0">
                          <a:latin typeface="Cambria"/>
                          <a:cs typeface="Cambria"/>
                        </a:rPr>
                        <a:t>T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1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spc="15" dirty="0">
                          <a:latin typeface="Book Antiqua"/>
                          <a:cs typeface="Book Antiqua"/>
                        </a:rPr>
                        <a:t>20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100" dirty="0">
                          <a:latin typeface="Arial"/>
                          <a:cs typeface="Arial"/>
                        </a:rPr>
                        <a:t>π/</a:t>
                      </a:r>
                      <a:r>
                        <a:rPr sz="950" spc="100" dirty="0">
                          <a:latin typeface="Book Antiqua"/>
                          <a:cs typeface="Book Antiqua"/>
                        </a:rPr>
                        <a:t>2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5" dirty="0">
                          <a:latin typeface="Book Antiqua"/>
                          <a:cs typeface="Book Antiqua"/>
                        </a:rPr>
                        <a:t>stable 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real</a:t>
                      </a:r>
                      <a:r>
                        <a:rPr sz="950" spc="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zero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250" dirty="0">
                          <a:latin typeface="Arial"/>
                          <a:cs typeface="Arial"/>
                        </a:rPr>
                        <a:t>τ</a:t>
                      </a:r>
                      <a:r>
                        <a:rPr sz="950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5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3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950" spc="35" dirty="0">
                          <a:latin typeface="Book Antiqua"/>
                          <a:cs typeface="Book Antiqua"/>
                        </a:rPr>
                        <a:t>20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100" dirty="0">
                          <a:latin typeface="Arial"/>
                          <a:cs typeface="Arial"/>
                        </a:rPr>
                        <a:t>π/</a:t>
                      </a:r>
                      <a:r>
                        <a:rPr sz="950" spc="100" dirty="0">
                          <a:latin typeface="Book Antiqua"/>
                          <a:cs typeface="Book Antiqua"/>
                        </a:rPr>
                        <a:t>2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0" dirty="0">
                          <a:latin typeface="Book Antiqua"/>
                          <a:cs typeface="Book Antiqua"/>
                        </a:rPr>
                        <a:t>unstable 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real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zero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250" dirty="0">
                          <a:latin typeface="Arial"/>
                          <a:cs typeface="Arial"/>
                        </a:rPr>
                        <a:t>τ</a:t>
                      </a:r>
                      <a:r>
                        <a:rPr sz="950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5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3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950" spc="35" dirty="0">
                          <a:latin typeface="Book Antiqua"/>
                          <a:cs typeface="Book Antiqua"/>
                        </a:rPr>
                        <a:t>20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6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i="1" spc="60" dirty="0">
                          <a:latin typeface="Arial"/>
                          <a:cs typeface="Arial"/>
                        </a:rPr>
                        <a:t>π/</a:t>
                      </a:r>
                      <a:r>
                        <a:rPr sz="950" spc="60" dirty="0">
                          <a:latin typeface="Book Antiqua"/>
                          <a:cs typeface="Book Antiqua"/>
                        </a:rPr>
                        <a:t>2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pair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of </a:t>
                      </a:r>
                      <a:r>
                        <a:rPr sz="950" spc="-5" dirty="0">
                          <a:latin typeface="Book Antiqua"/>
                          <a:cs typeface="Book Antiqua"/>
                        </a:rPr>
                        <a:t>stable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complex</a:t>
                      </a:r>
                      <a:r>
                        <a:rPr sz="950" spc="12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poles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105" dirty="0">
                          <a:latin typeface="Arial"/>
                          <a:cs typeface="Arial"/>
                        </a:rPr>
                        <a:t>ζ</a:t>
                      </a:r>
                      <a:r>
                        <a:rPr sz="950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5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1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spc="15" dirty="0">
                          <a:latin typeface="Book Antiqua"/>
                          <a:cs typeface="Book Antiqua"/>
                        </a:rPr>
                        <a:t>40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i="1" spc="-10" dirty="0">
                          <a:latin typeface="Arial"/>
                          <a:cs typeface="Arial"/>
                        </a:rPr>
                        <a:t>π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pair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of unstable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complex</a:t>
                      </a:r>
                      <a:r>
                        <a:rPr sz="950" spc="13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poles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105" dirty="0">
                          <a:latin typeface="Arial"/>
                          <a:cs typeface="Arial"/>
                        </a:rPr>
                        <a:t>ζ</a:t>
                      </a:r>
                      <a:r>
                        <a:rPr sz="950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5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1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spc="15" dirty="0">
                          <a:latin typeface="Book Antiqua"/>
                          <a:cs typeface="Book Antiqua"/>
                        </a:rPr>
                        <a:t>40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dirty="0">
                          <a:latin typeface="Arial"/>
                          <a:cs typeface="Arial"/>
                        </a:rPr>
                        <a:t>π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88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pair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of </a:t>
                      </a:r>
                      <a:r>
                        <a:rPr sz="950" spc="-5" dirty="0">
                          <a:latin typeface="Book Antiqua"/>
                          <a:cs typeface="Book Antiqua"/>
                        </a:rPr>
                        <a:t>stable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complex</a:t>
                      </a:r>
                      <a:r>
                        <a:rPr sz="950" spc="12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zeros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60" dirty="0">
                          <a:latin typeface="Arial"/>
                          <a:cs typeface="Arial"/>
                        </a:rPr>
                        <a:t>ζ</a:t>
                      </a:r>
                      <a:r>
                        <a:rPr sz="975" spc="89" baseline="34188" dirty="0">
                          <a:latin typeface="Lucida Sans Unicode"/>
                          <a:cs typeface="Lucida Sans Unicode"/>
                        </a:rPr>
                        <a:t>’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5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3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950" spc="35" dirty="0">
                          <a:latin typeface="Book Antiqua"/>
                          <a:cs typeface="Book Antiqua"/>
                        </a:rPr>
                        <a:t>40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dirty="0">
                          <a:latin typeface="Arial"/>
                          <a:cs typeface="Arial"/>
                        </a:rPr>
                        <a:t>π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957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5" dirty="0">
                          <a:latin typeface="Book Antiqua"/>
                          <a:cs typeface="Book Antiqua"/>
                        </a:rPr>
                        <a:t>pair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of unstable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complex</a:t>
                      </a:r>
                      <a:r>
                        <a:rPr sz="950" spc="1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0" dirty="0">
                          <a:latin typeface="Book Antiqua"/>
                          <a:cs typeface="Book Antiqua"/>
                        </a:rPr>
                        <a:t>zeros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i="1" spc="60" dirty="0">
                          <a:latin typeface="Arial"/>
                          <a:cs typeface="Arial"/>
                        </a:rPr>
                        <a:t>ζ</a:t>
                      </a:r>
                      <a:r>
                        <a:rPr sz="975" spc="89" baseline="34188" dirty="0">
                          <a:latin typeface="Lucida Sans Unicode"/>
                          <a:cs typeface="Lucida Sans Unicode"/>
                        </a:rPr>
                        <a:t>’ </a:t>
                      </a:r>
                      <a:r>
                        <a:rPr sz="950" i="1" spc="19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5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5" dirty="0">
                          <a:latin typeface="Book Antiqua"/>
                          <a:cs typeface="Book Antiqua"/>
                        </a:rPr>
                        <a:t>0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50" spc="3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950" spc="35" dirty="0">
                          <a:latin typeface="Book Antiqua"/>
                          <a:cs typeface="Book Antiqua"/>
                        </a:rPr>
                        <a:t>40</a:t>
                      </a:r>
                      <a:r>
                        <a:rPr sz="9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dB</a:t>
                      </a:r>
                      <a:r>
                        <a:rPr sz="950" spc="-1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950" spc="-15" dirty="0">
                          <a:latin typeface="Book Antiqua"/>
                          <a:cs typeface="Book Antiqua"/>
                        </a:rPr>
                        <a:t>dec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950" spc="-1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950" i="1" spc="-10" dirty="0">
                          <a:latin typeface="Arial"/>
                          <a:cs typeface="Arial"/>
                        </a:rPr>
                        <a:t>π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303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27101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More </a:t>
            </a:r>
            <a:r>
              <a:rPr dirty="0"/>
              <a:t>on </a:t>
            </a:r>
            <a:r>
              <a:rPr spc="-25" dirty="0"/>
              <a:t>damped </a:t>
            </a:r>
            <a:r>
              <a:rPr spc="-5" dirty="0"/>
              <a:t>oscillatory</a:t>
            </a:r>
            <a:r>
              <a:rPr spc="175" dirty="0"/>
              <a:t> </a:t>
            </a:r>
            <a:r>
              <a:rPr spc="-15" dirty="0"/>
              <a:t>modes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771144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960932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152" y="657400"/>
            <a:ext cx="3766185" cy="4051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sz="950" spc="-20" dirty="0">
                <a:latin typeface="Book Antiqua"/>
                <a:cs typeface="Book Antiqua"/>
              </a:rPr>
              <a:t>Let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dirty="0">
                <a:latin typeface="Cambria"/>
                <a:cs typeface="Cambria"/>
              </a:rPr>
              <a:t>a </a:t>
            </a:r>
            <a:r>
              <a:rPr sz="950" spc="-60" dirty="0">
                <a:latin typeface="Lucida Sans Unicode"/>
                <a:cs typeface="Lucida Sans Unicode"/>
              </a:rPr>
              <a:t>± </a:t>
            </a:r>
            <a:r>
              <a:rPr sz="950" i="1" spc="-5" dirty="0">
                <a:latin typeface="Cambria"/>
                <a:cs typeface="Cambria"/>
              </a:rPr>
              <a:t>jb </a:t>
            </a:r>
            <a:r>
              <a:rPr sz="950" dirty="0">
                <a:latin typeface="Book Antiqua"/>
                <a:cs typeface="Book Antiqua"/>
              </a:rPr>
              <a:t>be </a:t>
            </a:r>
            <a:r>
              <a:rPr sz="950" spc="-15" dirty="0">
                <a:latin typeface="Book Antiqua"/>
                <a:cs typeface="Book Antiqua"/>
              </a:rPr>
              <a:t>complex </a:t>
            </a:r>
            <a:r>
              <a:rPr sz="950" spc="-10" dirty="0">
                <a:latin typeface="Book Antiqua"/>
                <a:cs typeface="Book Antiqua"/>
              </a:rPr>
              <a:t>poles, </a:t>
            </a:r>
            <a:r>
              <a:rPr sz="950" i="1" spc="-10" dirty="0">
                <a:latin typeface="Cambria"/>
                <a:cs typeface="Cambria"/>
              </a:rPr>
              <a:t>b </a:t>
            </a:r>
            <a:r>
              <a:rPr sz="950" spc="30" dirty="0">
                <a:latin typeface="Lucida Sans Unicode"/>
                <a:cs typeface="Lucida Sans Unicode"/>
              </a:rPr>
              <a:t>/</a:t>
            </a:r>
            <a:r>
              <a:rPr sz="950" spc="30" dirty="0">
                <a:latin typeface="Tahoma"/>
                <a:cs typeface="Tahoma"/>
              </a:rPr>
              <a:t>=</a:t>
            </a:r>
            <a:r>
              <a:rPr sz="950" spc="-6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sz="950" spc="5" dirty="0">
                <a:latin typeface="Book Antiqua"/>
                <a:cs typeface="Book Antiqua"/>
              </a:rPr>
              <a:t>Since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a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jb</a:t>
            </a:r>
            <a:r>
              <a:rPr sz="95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dirty="0">
                <a:latin typeface="Tahoma"/>
                <a:cs typeface="Tahoma"/>
              </a:rPr>
              <a:t>)(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a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dirty="0">
                <a:latin typeface="Cambria"/>
                <a:cs typeface="Cambria"/>
              </a:rPr>
              <a:t>jb</a:t>
            </a:r>
            <a:r>
              <a:rPr sz="950" dirty="0">
                <a:latin typeface="Tahoma"/>
                <a:cs typeface="Tahoma"/>
              </a:rPr>
              <a:t>))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spc="20" dirty="0">
                <a:latin typeface="Cambria"/>
                <a:cs typeface="Cambria"/>
              </a:rPr>
              <a:t>a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75" spc="30" baseline="34188" dirty="0">
                <a:latin typeface="Book Antiqua"/>
                <a:cs typeface="Book Antiqua"/>
              </a:rPr>
              <a:t>2</a:t>
            </a:r>
            <a:r>
              <a:rPr sz="975" spc="97" baseline="34188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b</a:t>
            </a:r>
            <a:r>
              <a:rPr sz="975" spc="22" baseline="34188" dirty="0">
                <a:latin typeface="Book Antiqua"/>
                <a:cs typeface="Book Antiqua"/>
              </a:rPr>
              <a:t>2</a:t>
            </a:r>
            <a:r>
              <a:rPr sz="975" spc="157" baseline="34188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75" spc="22" baseline="34188" dirty="0">
                <a:latin typeface="Book Antiqua"/>
                <a:cs typeface="Book Antiqua"/>
              </a:rPr>
              <a:t>2</a:t>
            </a:r>
            <a:r>
              <a:rPr sz="975" spc="97" baseline="34188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spc="15" dirty="0">
                <a:latin typeface="Book Antiqua"/>
                <a:cs typeface="Book Antiqua"/>
              </a:rPr>
              <a:t>2</a:t>
            </a:r>
            <a:r>
              <a:rPr sz="950" i="1" spc="15" dirty="0">
                <a:latin typeface="Cambria"/>
                <a:cs typeface="Cambria"/>
              </a:rPr>
              <a:t>as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a</a:t>
            </a:r>
            <a:r>
              <a:rPr sz="975" spc="30" baseline="34188" dirty="0">
                <a:latin typeface="Book Antiqua"/>
                <a:cs typeface="Book Antiqua"/>
              </a:rPr>
              <a:t>2</a:t>
            </a:r>
            <a:r>
              <a:rPr sz="975" spc="89" baseline="34188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b</a:t>
            </a:r>
            <a:r>
              <a:rPr sz="975" spc="44" baseline="34188" dirty="0">
                <a:latin typeface="Book Antiqua"/>
                <a:cs typeface="Book Antiqua"/>
              </a:rPr>
              <a:t>2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279" y="1119861"/>
            <a:ext cx="704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a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5348" y="1142111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085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2648" y="1119861"/>
            <a:ext cx="2159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a</a:t>
            </a:r>
            <a:r>
              <a:rPr sz="650" i="1" spc="130" dirty="0">
                <a:latin typeface="Cambria"/>
                <a:cs typeface="Cambria"/>
              </a:rPr>
              <a:t> </a:t>
            </a:r>
            <a:r>
              <a:rPr sz="650" i="1" dirty="0">
                <a:latin typeface="Cambria"/>
                <a:cs typeface="Cambria"/>
              </a:rPr>
              <a:t>b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2507" y="1096735"/>
            <a:ext cx="6953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76884" algn="l"/>
              </a:tabLst>
            </a:pPr>
            <a:r>
              <a:rPr sz="450" spc="40" dirty="0">
                <a:latin typeface="Book Antiqua"/>
                <a:cs typeface="Book Antiqua"/>
              </a:rPr>
              <a:t>2</a:t>
            </a:r>
            <a:r>
              <a:rPr sz="450" spc="-65" dirty="0">
                <a:latin typeface="Book Antiqua"/>
                <a:cs typeface="Book Antiqua"/>
              </a:rPr>
              <a:t> </a:t>
            </a:r>
            <a:r>
              <a:rPr sz="975" spc="22" baseline="-17094" dirty="0">
                <a:latin typeface="Tahoma"/>
                <a:cs typeface="Tahoma"/>
              </a:rPr>
              <a:t>+</a:t>
            </a:r>
            <a:r>
              <a:rPr sz="975" i="1" spc="22" baseline="-17094" dirty="0">
                <a:latin typeface="Cambria"/>
                <a:cs typeface="Cambria"/>
              </a:rPr>
              <a:t>b</a:t>
            </a:r>
            <a:r>
              <a:rPr sz="450" spc="15" dirty="0">
                <a:latin typeface="Book Antiqua"/>
                <a:cs typeface="Book Antiqua"/>
              </a:rPr>
              <a:t>2	</a:t>
            </a:r>
            <a:r>
              <a:rPr sz="450" spc="40" dirty="0">
                <a:latin typeface="Book Antiqua"/>
                <a:cs typeface="Book Antiqua"/>
              </a:rPr>
              <a:t>2 </a:t>
            </a:r>
            <a:r>
              <a:rPr sz="975" spc="15" baseline="-17094" dirty="0">
                <a:latin typeface="Tahoma"/>
                <a:cs typeface="Tahoma"/>
              </a:rPr>
              <a:t>+</a:t>
            </a:r>
            <a:r>
              <a:rPr sz="975" spc="-30" baseline="-17094" dirty="0">
                <a:latin typeface="Tahoma"/>
                <a:cs typeface="Tahoma"/>
              </a:rPr>
              <a:t> </a:t>
            </a:r>
            <a:r>
              <a:rPr sz="450" spc="40" dirty="0"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345" y="1031025"/>
            <a:ext cx="14173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1620" algn="l"/>
                <a:tab pos="696595" algn="l"/>
                <a:tab pos="1158240" algn="l"/>
                <a:tab pos="1356995" algn="l"/>
              </a:tabLst>
            </a:pPr>
            <a:r>
              <a:rPr sz="650" spc="45" dirty="0">
                <a:latin typeface="Book Antiqua"/>
                <a:cs typeface="Book Antiqua"/>
              </a:rPr>
              <a:t>2	2	</a:t>
            </a:r>
            <a:r>
              <a:rPr sz="975" spc="67" baseline="4273" dirty="0">
                <a:latin typeface="Book Antiqua"/>
                <a:cs typeface="Book Antiqua"/>
              </a:rPr>
              <a:t>2</a:t>
            </a:r>
            <a:r>
              <a:rPr sz="975" i="1" spc="7" baseline="4273" dirty="0">
                <a:latin typeface="Cambria"/>
                <a:cs typeface="Cambria"/>
              </a:rPr>
              <a:t>a	</a:t>
            </a:r>
            <a:r>
              <a:rPr sz="975" spc="67" baseline="4273" dirty="0">
                <a:latin typeface="Book Antiqua"/>
                <a:cs typeface="Book Antiqua"/>
              </a:rPr>
              <a:t>1	</a:t>
            </a: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852" y="1043048"/>
            <a:ext cx="20015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4250" algn="l"/>
                <a:tab pos="1423670" algn="l"/>
              </a:tabLst>
            </a:pP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a  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-10" dirty="0">
                <a:latin typeface="Cambria"/>
                <a:cs typeface="Cambria"/>
              </a:rPr>
              <a:t>b</a:t>
            </a:r>
            <a:r>
              <a:rPr sz="950" i="1" spc="40" dirty="0">
                <a:latin typeface="Cambria"/>
                <a:cs typeface="Cambria"/>
              </a:rPr>
              <a:t> </a:t>
            </a:r>
            <a:r>
              <a:rPr sz="950" spc="25" dirty="0">
                <a:latin typeface="Tahoma"/>
                <a:cs typeface="Tahoma"/>
              </a:rPr>
              <a:t>)(</a:t>
            </a:r>
            <a:r>
              <a:rPr sz="950" spc="25" dirty="0">
                <a:latin typeface="Book Antiqua"/>
                <a:cs typeface="Book Antiqua"/>
              </a:rPr>
              <a:t>1</a:t>
            </a:r>
            <a:r>
              <a:rPr sz="950" spc="-5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	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50" spc="15" dirty="0">
                <a:latin typeface="Book Antiqua"/>
                <a:cs typeface="Book Antiqua"/>
              </a:rPr>
              <a:t>, </a:t>
            </a:r>
            <a:r>
              <a:rPr sz="950" spc="-25" dirty="0">
                <a:latin typeface="Book Antiqua"/>
                <a:cs typeface="Book Antiqua"/>
              </a:rPr>
              <a:t>we</a:t>
            </a:r>
            <a:r>
              <a:rPr sz="950" spc="-1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get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158" y="1433361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9835" y="1245359"/>
            <a:ext cx="1479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700" dirty="0"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5458" y="1375879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53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6525" y="1372871"/>
            <a:ext cx="32194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1620" algn="l"/>
              </a:tabLst>
            </a:pPr>
            <a:r>
              <a:rPr sz="650" spc="45" dirty="0">
                <a:latin typeface="Book Antiqua"/>
                <a:cs typeface="Book Antiqua"/>
              </a:rPr>
              <a:t>2	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253" y="1369476"/>
            <a:ext cx="13690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2595" algn="l"/>
              </a:tabLst>
            </a:pP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60" dirty="0">
                <a:latin typeface="Arial"/>
                <a:cs typeface="Arial"/>
              </a:rPr>
              <a:t> </a:t>
            </a:r>
            <a:r>
              <a:rPr sz="950" spc="55" dirty="0">
                <a:latin typeface="Tahoma"/>
                <a:cs typeface="Tahoma"/>
              </a:rPr>
              <a:t>=	</a:t>
            </a:r>
            <a:r>
              <a:rPr sz="950" i="1" dirty="0">
                <a:latin typeface="Cambria"/>
                <a:cs typeface="Cambria"/>
              </a:rPr>
              <a:t>a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-10" dirty="0">
                <a:latin typeface="Cambria"/>
                <a:cs typeface="Cambria"/>
              </a:rPr>
              <a:t>b 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-45" dirty="0">
                <a:latin typeface="Lucida Sans Unicode"/>
                <a:cs typeface="Lucida Sans Unicode"/>
              </a:rPr>
              <a:t>|</a:t>
            </a:r>
            <a:r>
              <a:rPr sz="950" i="1" spc="-45" dirty="0">
                <a:latin typeface="Cambria"/>
                <a:cs typeface="Cambria"/>
              </a:rPr>
              <a:t>a </a:t>
            </a:r>
            <a:r>
              <a:rPr sz="950" spc="-60" dirty="0">
                <a:latin typeface="Lucida Sans Unicode"/>
                <a:cs typeface="Lucida Sans Unicode"/>
              </a:rPr>
              <a:t>±</a:t>
            </a:r>
            <a:r>
              <a:rPr sz="950" spc="-204" dirty="0">
                <a:latin typeface="Lucida Sans Unicode"/>
                <a:cs typeface="Lucida Sans Unicode"/>
              </a:rPr>
              <a:t> </a:t>
            </a:r>
            <a:r>
              <a:rPr sz="950" i="1" spc="-20" dirty="0">
                <a:latin typeface="Cambria"/>
                <a:cs typeface="Cambria"/>
              </a:rPr>
              <a:t>jb</a:t>
            </a:r>
            <a:r>
              <a:rPr sz="95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Book Antiqua"/>
                <a:cs typeface="Book Antiqua"/>
              </a:rPr>
              <a:t>,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2625" y="1283954"/>
            <a:ext cx="895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dirty="0">
                <a:latin typeface="Cambria"/>
                <a:cs typeface="Cambria"/>
              </a:rPr>
              <a:t>a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2748" y="146853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92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93797" y="1374454"/>
            <a:ext cx="4540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25" i="1" spc="157" baseline="2923" dirty="0">
                <a:latin typeface="Arial"/>
                <a:cs typeface="Arial"/>
              </a:rPr>
              <a:t>ζ</a:t>
            </a:r>
            <a:r>
              <a:rPr sz="1425" i="1" spc="-104" baseline="2923" dirty="0">
                <a:latin typeface="Arial"/>
                <a:cs typeface="Arial"/>
              </a:rPr>
              <a:t> </a:t>
            </a:r>
            <a:r>
              <a:rPr sz="1425" spc="82" baseline="2923" dirty="0">
                <a:latin typeface="Tahoma"/>
                <a:cs typeface="Tahoma"/>
              </a:rPr>
              <a:t>=</a:t>
            </a:r>
            <a:r>
              <a:rPr sz="1425" spc="-157" baseline="2923" dirty="0">
                <a:latin typeface="Tahoma"/>
                <a:cs typeface="Tahoma"/>
              </a:rPr>
              <a:t> </a:t>
            </a:r>
            <a:r>
              <a:rPr sz="1425" spc="-89" baseline="2923" dirty="0">
                <a:latin typeface="Lucida Sans Unicode"/>
                <a:cs typeface="Lucida Sans Unicode"/>
              </a:rPr>
              <a:t>−</a:t>
            </a:r>
            <a:r>
              <a:rPr sz="1425" spc="-292" baseline="2923" dirty="0">
                <a:latin typeface="Lucida Sans Unicode"/>
                <a:cs typeface="Lucida Sans Unicode"/>
              </a:rPr>
              <a:t> </a:t>
            </a:r>
            <a:r>
              <a:rPr sz="950" spc="500" dirty="0">
                <a:latin typeface="Lucida Sans Unicode"/>
                <a:cs typeface="Lucida Sans Unicode"/>
              </a:rPr>
              <a:t>,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35148" y="150497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53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97048" y="1477693"/>
            <a:ext cx="4368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a</a:t>
            </a:r>
            <a:r>
              <a:rPr sz="975" spc="30" baseline="21367" dirty="0">
                <a:latin typeface="Book Antiqua"/>
                <a:cs typeface="Book Antiqua"/>
              </a:rPr>
              <a:t>2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5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b</a:t>
            </a:r>
            <a:r>
              <a:rPr sz="975" spc="22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2404" y="1369476"/>
            <a:ext cx="9163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9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7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cos</a:t>
            </a:r>
            <a:r>
              <a:rPr sz="950" spc="-114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Lucida Sans Unicode"/>
                <a:cs typeface="Lucida Sans Unicode"/>
              </a:rPr>
              <a:t>∠</a:t>
            </a:r>
            <a:r>
              <a:rPr sz="950" spc="-15" dirty="0">
                <a:latin typeface="Tahoma"/>
                <a:cs typeface="Tahoma"/>
              </a:rPr>
              <a:t>(</a:t>
            </a:r>
            <a:r>
              <a:rPr sz="950" i="1" spc="-15" dirty="0">
                <a:latin typeface="Cambria"/>
                <a:cs typeface="Cambria"/>
              </a:rPr>
              <a:t>a</a:t>
            </a:r>
            <a:r>
              <a:rPr sz="950" i="1" spc="-50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±</a:t>
            </a:r>
            <a:r>
              <a:rPr sz="950" spc="-135" dirty="0">
                <a:latin typeface="Lucida Sans Unicode"/>
                <a:cs typeface="Lucida Sans Unicode"/>
              </a:rPr>
              <a:t> </a:t>
            </a:r>
            <a:r>
              <a:rPr sz="950" i="1" dirty="0">
                <a:latin typeface="Cambria"/>
                <a:cs typeface="Cambria"/>
              </a:rPr>
              <a:t>jb</a:t>
            </a:r>
            <a:r>
              <a:rPr sz="95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4355" y="178327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6852" y="1713557"/>
            <a:ext cx="18738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Book Antiqua"/>
                <a:cs typeface="Book Antiqua"/>
              </a:rPr>
              <a:t>Note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that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spc="105" dirty="0">
                <a:latin typeface="Arial"/>
                <a:cs typeface="Arial"/>
              </a:rPr>
              <a:t>ζ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i="1" spc="195" dirty="0">
                <a:latin typeface="Arial"/>
                <a:cs typeface="Arial"/>
              </a:rPr>
              <a:t>&gt;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if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and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only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if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dirty="0">
                <a:latin typeface="Cambria"/>
                <a:cs typeface="Cambria"/>
              </a:rPr>
              <a:t>a</a:t>
            </a:r>
            <a:r>
              <a:rPr sz="950" i="1" spc="10" dirty="0">
                <a:latin typeface="Cambria"/>
                <a:cs typeface="Cambria"/>
              </a:rPr>
              <a:t>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4355" y="1973059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40840" y="1967244"/>
            <a:ext cx="7429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1990" algn="l"/>
              </a:tabLst>
            </a:pPr>
            <a:r>
              <a:rPr sz="650" i="1" spc="20" dirty="0">
                <a:latin typeface="Cambria"/>
                <a:cs typeface="Cambria"/>
              </a:rPr>
              <a:t>n	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4359" y="1796374"/>
            <a:ext cx="1479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700" dirty="0"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99982" y="1926894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3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6852" y="1903346"/>
            <a:ext cx="22174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2939" algn="l"/>
              </a:tabLst>
            </a:pPr>
            <a:r>
              <a:rPr sz="950" spc="-30" dirty="0">
                <a:latin typeface="Book Antiqua"/>
                <a:cs typeface="Book Antiqua"/>
              </a:rPr>
              <a:t>Vice </a:t>
            </a:r>
            <a:r>
              <a:rPr sz="950" spc="-10" dirty="0">
                <a:latin typeface="Book Antiqua"/>
                <a:cs typeface="Book Antiqua"/>
              </a:rPr>
              <a:t>versa, </a:t>
            </a:r>
            <a:r>
              <a:rPr sz="950" i="1" dirty="0">
                <a:latin typeface="Cambria"/>
                <a:cs typeface="Cambria"/>
              </a:rPr>
              <a:t>a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35" dirty="0">
                <a:latin typeface="Lucida Sans Unicode"/>
                <a:cs typeface="Lucida Sans Unicode"/>
              </a:rPr>
              <a:t>−</a:t>
            </a:r>
            <a:r>
              <a:rPr sz="950" i="1" spc="35" dirty="0">
                <a:latin typeface="Arial"/>
                <a:cs typeface="Arial"/>
              </a:rPr>
              <a:t>ζω  </a:t>
            </a:r>
            <a:r>
              <a:rPr sz="950" spc="25" dirty="0">
                <a:latin typeface="Book Antiqua"/>
                <a:cs typeface="Book Antiqua"/>
              </a:rPr>
              <a:t>, </a:t>
            </a:r>
            <a:r>
              <a:rPr sz="950" spc="-15" dirty="0">
                <a:latin typeface="Book Antiqua"/>
                <a:cs typeface="Book Antiqua"/>
              </a:rPr>
              <a:t>and </a:t>
            </a:r>
            <a:r>
              <a:rPr sz="950" i="1" spc="-10" dirty="0">
                <a:latin typeface="Cambria"/>
                <a:cs typeface="Cambria"/>
              </a:rPr>
              <a:t>b</a:t>
            </a:r>
            <a:r>
              <a:rPr sz="950" i="1" spc="-120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i="1" spc="55" dirty="0">
                <a:latin typeface="Arial"/>
                <a:cs typeface="Arial"/>
              </a:rPr>
              <a:t>ω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19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105" dirty="0">
                <a:latin typeface="Arial"/>
                <a:cs typeface="Arial"/>
              </a:rPr>
              <a:t>ζ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8999" y="1906753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4355" y="2162848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6852" y="2093135"/>
            <a:ext cx="1257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natural </a:t>
            </a:r>
            <a:r>
              <a:rPr sz="950" spc="-10" dirty="0">
                <a:latin typeface="Book Antiqua"/>
                <a:cs typeface="Book Antiqua"/>
              </a:rPr>
              <a:t>response</a:t>
            </a:r>
            <a:r>
              <a:rPr sz="950" spc="1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8444" y="2416072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25" dirty="0">
                <a:latin typeface="Cambria"/>
                <a:cs typeface="Cambria"/>
              </a:rPr>
              <a:t>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5805" y="2372551"/>
            <a:ext cx="27686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35" dirty="0">
                <a:latin typeface="Lucida Sans Unicode"/>
                <a:cs typeface="Lucida Sans Unicode"/>
              </a:rPr>
              <a:t>−</a:t>
            </a:r>
            <a:r>
              <a:rPr sz="650" i="1" spc="35" dirty="0">
                <a:latin typeface="Arial"/>
                <a:cs typeface="Arial"/>
              </a:rPr>
              <a:t>ζω</a:t>
            </a:r>
            <a:r>
              <a:rPr sz="650" i="1" spc="65" dirty="0">
                <a:latin typeface="Arial"/>
                <a:cs typeface="Arial"/>
              </a:rPr>
              <a:t> 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1598" y="245163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25204" y="2274338"/>
            <a:ext cx="1479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700" dirty="0">
                <a:latin typeface="Arial"/>
                <a:cs typeface="Arial"/>
              </a:rPr>
              <a:t>,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60827" y="2404859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3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19844" y="239114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2389" y="2387737"/>
            <a:ext cx="15767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055" algn="l"/>
                <a:tab pos="918210" algn="l"/>
              </a:tabLst>
            </a:pPr>
            <a:r>
              <a:rPr sz="950" i="1" spc="10" dirty="0">
                <a:latin typeface="Cambria"/>
                <a:cs typeface="Cambria"/>
              </a:rPr>
              <a:t>Me	</a:t>
            </a:r>
            <a:r>
              <a:rPr sz="950" spc="5" dirty="0">
                <a:latin typeface="Book Antiqua"/>
                <a:cs typeface="Book Antiqua"/>
              </a:rPr>
              <a:t>sin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Arial"/>
                <a:cs typeface="Arial"/>
              </a:rPr>
              <a:t>ω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7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30" dirty="0">
                <a:latin typeface="Lucida Sans Unicode"/>
                <a:cs typeface="Lucida Sans Unicode"/>
              </a:rPr>
              <a:t> </a:t>
            </a:r>
            <a:r>
              <a:rPr sz="950" i="1" spc="105" dirty="0">
                <a:latin typeface="Arial"/>
                <a:cs typeface="Arial"/>
              </a:rPr>
              <a:t>ζ</a:t>
            </a:r>
            <a:r>
              <a:rPr sz="950" i="1" spc="130" dirty="0">
                <a:latin typeface="Arial"/>
                <a:cs typeface="Arial"/>
              </a:rPr>
              <a:t> 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i="1" spc="-4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i="1" spc="75" dirty="0">
                <a:latin typeface="Arial"/>
                <a:cs typeface="Arial"/>
              </a:rPr>
              <a:t>φ</a:t>
            </a:r>
            <a:r>
              <a:rPr sz="950" spc="7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4355" y="2925597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52765" y="2879432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5">
                <a:moveTo>
                  <a:pt x="0" y="0"/>
                </a:moveTo>
                <a:lnTo>
                  <a:pt x="325323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8752" y="2622065"/>
            <a:ext cx="3642995" cy="4051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50"/>
              </a:spcBef>
            </a:pPr>
            <a:r>
              <a:rPr sz="950" spc="-10" dirty="0">
                <a:latin typeface="Book Antiqua"/>
                <a:cs typeface="Book Antiqua"/>
              </a:rPr>
              <a:t>where </a:t>
            </a:r>
            <a:r>
              <a:rPr sz="950" i="1" spc="50" dirty="0">
                <a:latin typeface="Cambria"/>
                <a:cs typeface="Cambria"/>
              </a:rPr>
              <a:t>M</a:t>
            </a:r>
            <a:r>
              <a:rPr sz="950" spc="50" dirty="0">
                <a:latin typeface="Book Antiqua"/>
                <a:cs typeface="Book Antiqua"/>
              </a:rPr>
              <a:t>, </a:t>
            </a:r>
            <a:r>
              <a:rPr sz="950" i="1" spc="90" dirty="0">
                <a:latin typeface="Arial"/>
                <a:cs typeface="Arial"/>
              </a:rPr>
              <a:t>φ </a:t>
            </a:r>
            <a:r>
              <a:rPr sz="950" spc="-20" dirty="0">
                <a:latin typeface="Book Antiqua"/>
                <a:cs typeface="Book Antiqua"/>
              </a:rPr>
              <a:t>depend </a:t>
            </a:r>
            <a:r>
              <a:rPr sz="950" spc="-10" dirty="0">
                <a:latin typeface="Book Antiqua"/>
                <a:cs typeface="Book Antiqua"/>
              </a:rPr>
              <a:t>on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initial</a:t>
            </a:r>
            <a:r>
              <a:rPr sz="950" spc="9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conditions</a:t>
            </a:r>
            <a:endParaRPr sz="95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75" i="1" spc="44" baseline="-17094" dirty="0">
                <a:latin typeface="Cambria"/>
                <a:cs typeface="Cambria"/>
              </a:rPr>
              <a:t>d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220" dirty="0">
                <a:latin typeface="Arial"/>
                <a:cs typeface="Arial"/>
              </a:rPr>
              <a:t>ω</a:t>
            </a:r>
            <a:r>
              <a:rPr sz="975" i="1" spc="330" baseline="-17094" dirty="0">
                <a:latin typeface="Cambria"/>
                <a:cs typeface="Cambria"/>
              </a:rPr>
              <a:t>n</a:t>
            </a:r>
            <a:r>
              <a:rPr sz="1425" spc="330" baseline="49707" dirty="0">
                <a:latin typeface="Arial"/>
                <a:cs typeface="Arial"/>
              </a:rPr>
              <a:t>,</a:t>
            </a:r>
            <a:r>
              <a:rPr sz="950" spc="220" dirty="0">
                <a:latin typeface="Book Antiqua"/>
                <a:cs typeface="Book Antiqua"/>
              </a:rPr>
              <a:t>1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75" dirty="0">
                <a:latin typeface="Arial"/>
                <a:cs typeface="Arial"/>
              </a:rPr>
              <a:t>ζ</a:t>
            </a:r>
            <a:r>
              <a:rPr sz="975" spc="112" baseline="21367" dirty="0">
                <a:latin typeface="Book Antiqua"/>
                <a:cs typeface="Book Antiqua"/>
              </a:rPr>
              <a:t>2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5" dirty="0">
                <a:latin typeface="Book Antiqua"/>
                <a:cs typeface="Book Antiqua"/>
              </a:rPr>
              <a:t>called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damped </a:t>
            </a:r>
            <a:r>
              <a:rPr sz="950" i="1" spc="5" dirty="0">
                <a:solidFill>
                  <a:srgbClr val="BC0000"/>
                </a:solidFill>
                <a:latin typeface="Cambria"/>
                <a:cs typeface="Cambria"/>
              </a:rPr>
              <a:t>natural</a:t>
            </a:r>
            <a:r>
              <a:rPr sz="950" i="1" spc="-3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frequency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303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28028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Zero</a:t>
            </a:r>
            <a:r>
              <a:rPr spc="-10" dirty="0">
                <a:latin typeface="Lucida Sans Unicode"/>
                <a:cs typeface="Lucida Sans Unicode"/>
              </a:rPr>
              <a:t>/</a:t>
            </a:r>
            <a:r>
              <a:rPr spc="-10" dirty="0"/>
              <a:t>pole</a:t>
            </a:r>
            <a:r>
              <a:rPr spc="-10" dirty="0">
                <a:latin typeface="Lucida Sans Unicode"/>
                <a:cs typeface="Lucida Sans Unicode"/>
              </a:rPr>
              <a:t>/</a:t>
            </a:r>
            <a:r>
              <a:rPr spc="-10" dirty="0"/>
              <a:t>gain form and </a:t>
            </a:r>
            <a:r>
              <a:rPr spc="-5" dirty="0"/>
              <a:t>Bode</a:t>
            </a:r>
            <a:r>
              <a:rPr spc="140" dirty="0"/>
              <a:t> </a:t>
            </a:r>
            <a:r>
              <a:rPr spc="-10" dirty="0"/>
              <a:t>form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958011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852" y="888298"/>
            <a:ext cx="39865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Sometimes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20" dirty="0">
                <a:latin typeface="Book Antiqua"/>
                <a:cs typeface="Book Antiqua"/>
              </a:rPr>
              <a:t>given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zero</a:t>
            </a:r>
            <a:r>
              <a:rPr sz="950" i="1" spc="-10" dirty="0">
                <a:solidFill>
                  <a:srgbClr val="BC0000"/>
                </a:solidFill>
                <a:latin typeface="Trebuchet MS"/>
                <a:cs typeface="Trebuchet MS"/>
              </a:rPr>
              <a:t>/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pole</a:t>
            </a:r>
            <a:r>
              <a:rPr sz="950" i="1" spc="-10" dirty="0">
                <a:solidFill>
                  <a:srgbClr val="BC0000"/>
                </a:solidFill>
                <a:latin typeface="Trebuchet MS"/>
                <a:cs typeface="Trebuchet MS"/>
              </a:rPr>
              <a:t>/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gain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form</a:t>
            </a:r>
            <a:r>
              <a:rPr sz="950" i="1" spc="170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(ZPK)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78" y="1282862"/>
            <a:ext cx="3702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1068" y="1185330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3593" y="138192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4144" y="1376147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1266" y="1257453"/>
            <a:ext cx="3606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3215" algn="l"/>
              </a:tabLst>
            </a:pPr>
            <a:r>
              <a:rPr sz="650" i="1" spc="15" dirty="0">
                <a:latin typeface="Cambria"/>
                <a:cs typeface="Cambria"/>
              </a:rPr>
              <a:t>i	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893" y="1197353"/>
            <a:ext cx="655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K </a:t>
            </a:r>
            <a:r>
              <a:rPr sz="1425" i="1" spc="44" baseline="2923" dirty="0">
                <a:latin typeface="Arial"/>
                <a:cs typeface="Arial"/>
              </a:rPr>
              <a:t>Π </a:t>
            </a:r>
            <a:r>
              <a:rPr sz="1425" baseline="2923" dirty="0">
                <a:latin typeface="Tahoma"/>
                <a:cs typeface="Tahoma"/>
              </a:rPr>
              <a:t>(</a:t>
            </a:r>
            <a:r>
              <a:rPr sz="1425" i="1" baseline="2923" dirty="0">
                <a:latin typeface="Cambria"/>
                <a:cs typeface="Cambria"/>
              </a:rPr>
              <a:t>s </a:t>
            </a:r>
            <a:r>
              <a:rPr sz="1425" spc="-89" baseline="2923" dirty="0">
                <a:latin typeface="Lucida Sans Unicode"/>
                <a:cs typeface="Lucida Sans Unicode"/>
              </a:rPr>
              <a:t>− </a:t>
            </a:r>
            <a:r>
              <a:rPr sz="1425" i="1" spc="-15" baseline="2923" dirty="0">
                <a:latin typeface="Cambria"/>
                <a:cs typeface="Cambria"/>
              </a:rPr>
              <a:t>z</a:t>
            </a:r>
            <a:r>
              <a:rPr sz="1425" i="1" spc="-127" baseline="2923" dirty="0">
                <a:latin typeface="Cambria"/>
                <a:cs typeface="Cambria"/>
              </a:rPr>
              <a:t> </a:t>
            </a:r>
            <a:r>
              <a:rPr sz="1425" spc="15" baseline="2923" dirty="0">
                <a:latin typeface="Tahoma"/>
                <a:cs typeface="Tahoma"/>
              </a:rPr>
              <a:t>)</a:t>
            </a:r>
            <a:endParaRPr sz="1425" baseline="2923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8678" y="1381925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65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16200" y="1240410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7091" y="1255104"/>
            <a:ext cx="23367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 </a:t>
            </a: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3998" y="1176525"/>
            <a:ext cx="10839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18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spc="80" dirty="0">
                <a:latin typeface="Book Antiqua"/>
                <a:cs typeface="Book Antiqua"/>
              </a:rPr>
              <a:t>2</a:t>
            </a:r>
            <a:r>
              <a:rPr sz="950" i="1" spc="80" dirty="0">
                <a:latin typeface="Arial"/>
                <a:cs typeface="Arial"/>
              </a:rPr>
              <a:t>ζ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35" dirty="0">
                <a:latin typeface="Tahoma"/>
                <a:cs typeface="Tahom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1767" y="1164489"/>
            <a:ext cx="87439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820" algn="l"/>
                <a:tab pos="833119" algn="l"/>
              </a:tabLst>
            </a:pPr>
            <a:r>
              <a:rPr sz="650" spc="45" dirty="0">
                <a:latin typeface="Book Antiqua"/>
                <a:cs typeface="Book Antiqua"/>
              </a:rPr>
              <a:t>2	</a:t>
            </a:r>
            <a:r>
              <a:rPr sz="650" spc="15" dirty="0">
                <a:latin typeface="Lucida Sans Unicode"/>
                <a:cs typeface="Lucida Sans Unicode"/>
              </a:rPr>
              <a:t>’   </a:t>
            </a:r>
            <a:r>
              <a:rPr sz="650" spc="30" dirty="0">
                <a:latin typeface="Lucida Sans Unicode"/>
                <a:cs typeface="Lucida Sans Unicode"/>
              </a:rPr>
              <a:t> </a:t>
            </a:r>
            <a:r>
              <a:rPr sz="650" spc="15" dirty="0">
                <a:latin typeface="Lucida Sans Unicode"/>
                <a:cs typeface="Lucida Sans Unicode"/>
              </a:rPr>
              <a:t>’</a:t>
            </a:r>
            <a:r>
              <a:rPr sz="650" dirty="0">
                <a:latin typeface="Lucida Sans Unicode"/>
                <a:cs typeface="Lucida Sans Unicode"/>
              </a:rPr>
              <a:t>	</a:t>
            </a: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6934" y="1149364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6934" y="1255104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3863" y="1067864"/>
            <a:ext cx="1109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3305" algn="l"/>
              </a:tabLst>
            </a:pPr>
            <a:r>
              <a:rPr sz="950" spc="150" dirty="0">
                <a:latin typeface="Arial"/>
                <a:cs typeface="Arial"/>
              </a:rPr>
              <a:t>.	</a:t>
            </a:r>
            <a:r>
              <a:rPr sz="950" spc="-17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36698" y="1381925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76931" y="1280551"/>
            <a:ext cx="863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9199" y="1377299"/>
            <a:ext cx="9861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5830" algn="l"/>
              </a:tabLst>
            </a:pPr>
            <a:r>
              <a:rPr sz="1425" i="1" spc="-15" baseline="2923" dirty="0">
                <a:latin typeface="Cambria"/>
                <a:cs typeface="Cambria"/>
              </a:rPr>
              <a:t>s  </a:t>
            </a:r>
            <a:r>
              <a:rPr sz="1425" i="1" spc="142" baseline="2923" dirty="0">
                <a:latin typeface="Cambria"/>
                <a:cs typeface="Cambria"/>
              </a:rPr>
              <a:t> </a:t>
            </a:r>
            <a:r>
              <a:rPr sz="1425" i="1" spc="44" baseline="2923" dirty="0">
                <a:latin typeface="Arial"/>
                <a:cs typeface="Arial"/>
              </a:rPr>
              <a:t>Π</a:t>
            </a:r>
            <a:r>
              <a:rPr sz="1425" i="1" spc="-52" baseline="2923" dirty="0">
                <a:latin typeface="Arial"/>
                <a:cs typeface="Arial"/>
              </a:rPr>
              <a:t> </a:t>
            </a:r>
            <a:r>
              <a:rPr sz="1425" spc="15" baseline="2923" dirty="0">
                <a:latin typeface="Tahoma"/>
                <a:cs typeface="Tahoma"/>
              </a:rPr>
              <a:t>(</a:t>
            </a:r>
            <a:r>
              <a:rPr sz="1425" i="1" spc="-15" baseline="2923" dirty="0">
                <a:latin typeface="Cambria"/>
                <a:cs typeface="Cambria"/>
              </a:rPr>
              <a:t>s</a:t>
            </a:r>
            <a:r>
              <a:rPr sz="1425" i="1" spc="-52" baseline="2923" dirty="0">
                <a:latin typeface="Cambria"/>
                <a:cs typeface="Cambria"/>
              </a:rPr>
              <a:t> </a:t>
            </a:r>
            <a:r>
              <a:rPr sz="1425" spc="-89" baseline="2923" dirty="0">
                <a:latin typeface="Lucida Sans Unicode"/>
                <a:cs typeface="Lucida Sans Unicode"/>
              </a:rPr>
              <a:t>−</a:t>
            </a:r>
            <a:r>
              <a:rPr sz="1425" spc="-179" baseline="2923" dirty="0">
                <a:latin typeface="Lucida Sans Unicode"/>
                <a:cs typeface="Lucida Sans Unicode"/>
              </a:rPr>
              <a:t> </a:t>
            </a:r>
            <a:r>
              <a:rPr sz="1425" i="1" spc="-15" baseline="2923" dirty="0">
                <a:latin typeface="Cambria"/>
                <a:cs typeface="Cambria"/>
              </a:rPr>
              <a:t>p</a:t>
            </a:r>
            <a:r>
              <a:rPr sz="1425" i="1" spc="30" baseline="2923" dirty="0">
                <a:latin typeface="Cambria"/>
                <a:cs typeface="Cambria"/>
              </a:rPr>
              <a:t> </a:t>
            </a:r>
            <a:r>
              <a:rPr sz="1425" spc="15" baseline="2923" dirty="0">
                <a:latin typeface="Tahoma"/>
                <a:cs typeface="Tahoma"/>
              </a:rPr>
              <a:t>)</a:t>
            </a:r>
            <a:r>
              <a:rPr sz="1425" baseline="2923" dirty="0">
                <a:latin typeface="Tahoma"/>
                <a:cs typeface="Tahoma"/>
              </a:rPr>
              <a:t>	</a:t>
            </a: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0792" y="1474229"/>
            <a:ext cx="70421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9584" algn="l"/>
              </a:tabLst>
            </a:pPr>
            <a:r>
              <a:rPr sz="650" i="1" spc="5" dirty="0">
                <a:latin typeface="Cambria"/>
                <a:cs typeface="Cambria"/>
              </a:rPr>
              <a:t>j	j</a:t>
            </a:r>
            <a:r>
              <a:rPr sz="650" i="1" spc="25" dirty="0">
                <a:latin typeface="Cambria"/>
                <a:cs typeface="Cambria"/>
              </a:rPr>
              <a:t> </a:t>
            </a: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2780" y="1410345"/>
            <a:ext cx="15741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sz="975" i="1" spc="7" baseline="8547" dirty="0">
                <a:latin typeface="Cambria"/>
                <a:cs typeface="Cambria"/>
              </a:rPr>
              <a:t>j	j </a:t>
            </a: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i="1" spc="-10" dirty="0">
                <a:latin typeface="Cambria"/>
                <a:cs typeface="Cambria"/>
              </a:rPr>
              <a:t>s 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spc="80" dirty="0">
                <a:latin typeface="Book Antiqua"/>
                <a:cs typeface="Book Antiqua"/>
              </a:rPr>
              <a:t>2</a:t>
            </a:r>
            <a:r>
              <a:rPr sz="950" i="1" spc="80" dirty="0">
                <a:latin typeface="Arial"/>
                <a:cs typeface="Arial"/>
              </a:rPr>
              <a:t>ζ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114" dirty="0">
                <a:latin typeface="Tahoma"/>
                <a:cs typeface="Tahoma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6208" y="1399846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6208" y="1489457"/>
            <a:ext cx="958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nj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688" y="1280551"/>
            <a:ext cx="863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14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4355" y="1777314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6852" y="1707601"/>
            <a:ext cx="27584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relations between </a:t>
            </a:r>
            <a:r>
              <a:rPr sz="950" spc="-10" dirty="0">
                <a:latin typeface="Book Antiqua"/>
                <a:cs typeface="Book Antiqua"/>
              </a:rPr>
              <a:t>Bode </a:t>
            </a:r>
            <a:r>
              <a:rPr sz="950" spc="-15" dirty="0">
                <a:latin typeface="Book Antiqua"/>
                <a:cs typeface="Book Antiqua"/>
              </a:rPr>
              <a:t>form and </a:t>
            </a:r>
            <a:r>
              <a:rPr sz="950" spc="-75" dirty="0">
                <a:latin typeface="Book Antiqua"/>
                <a:cs typeface="Book Antiqua"/>
              </a:rPr>
              <a:t>ZPK </a:t>
            </a:r>
            <a:r>
              <a:rPr sz="950" spc="-15" dirty="0">
                <a:latin typeface="Book Antiqua"/>
                <a:cs typeface="Book Antiqua"/>
              </a:rPr>
              <a:t>form</a:t>
            </a:r>
            <a:r>
              <a:rPr sz="950" spc="15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are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983" y="2163950"/>
            <a:ext cx="1784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30" dirty="0">
                <a:latin typeface="Arial"/>
                <a:cs typeface="Arial"/>
              </a:rPr>
              <a:t>τ</a:t>
            </a:r>
            <a:r>
              <a:rPr sz="975" i="1" spc="195" baseline="-17094" dirty="0">
                <a:latin typeface="Cambria"/>
                <a:cs typeface="Cambria"/>
              </a:rPr>
              <a:t>i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40383" y="1988550"/>
            <a:ext cx="6921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4995" algn="l"/>
              </a:tabLst>
            </a:pPr>
            <a:r>
              <a:rPr sz="9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950" dirty="0">
                <a:latin typeface="Book Antiqua"/>
                <a:cs typeface="Book Antiqua"/>
              </a:rPr>
              <a:t>	</a:t>
            </a:r>
            <a:r>
              <a:rPr sz="9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7773" y="2163950"/>
            <a:ext cx="1695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5" dirty="0">
                <a:latin typeface="Cambria"/>
                <a:cs typeface="Cambria"/>
              </a:rPr>
              <a:t>T</a:t>
            </a:r>
            <a:r>
              <a:rPr sz="975" i="1" spc="7" baseline="-17094" dirty="0">
                <a:latin typeface="Cambria"/>
                <a:cs typeface="Cambria"/>
              </a:rPr>
              <a:t>i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4762" y="2074060"/>
            <a:ext cx="15665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01015" algn="l"/>
                <a:tab pos="1075055" algn="l"/>
              </a:tabLst>
            </a:pPr>
            <a:r>
              <a:rPr sz="950" i="1" dirty="0">
                <a:latin typeface="Cambria"/>
                <a:cs typeface="Cambria"/>
              </a:rPr>
              <a:t>z</a:t>
            </a:r>
            <a:r>
              <a:rPr sz="975" i="1" baseline="-17094" dirty="0">
                <a:latin typeface="Cambria"/>
                <a:cs typeface="Cambria"/>
              </a:rPr>
              <a:t>i</a:t>
            </a:r>
            <a:r>
              <a:rPr sz="975" i="1" spc="195" baseline="-17094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25" dirty="0">
                <a:latin typeface="Book Antiqua"/>
                <a:cs typeface="Book Antiqua"/>
              </a:rPr>
              <a:t>,   </a:t>
            </a:r>
            <a:r>
              <a:rPr sz="950" i="1" dirty="0">
                <a:latin typeface="Cambria"/>
                <a:cs typeface="Cambria"/>
              </a:rPr>
              <a:t>p</a:t>
            </a:r>
            <a:r>
              <a:rPr sz="975" i="1" baseline="-17094" dirty="0">
                <a:latin typeface="Cambria"/>
                <a:cs typeface="Cambria"/>
              </a:rPr>
              <a:t>j</a:t>
            </a:r>
            <a:r>
              <a:rPr sz="975" i="1" spc="-60" baseline="-17094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25" dirty="0">
                <a:latin typeface="Book Antiqua"/>
                <a:cs typeface="Book Antiqua"/>
              </a:rPr>
              <a:t>, </a:t>
            </a:r>
            <a:r>
              <a:rPr sz="950" i="1" spc="20" dirty="0">
                <a:latin typeface="Cambria"/>
                <a:cs typeface="Cambria"/>
              </a:rPr>
              <a:t>K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i="1" spc="35" dirty="0">
                <a:latin typeface="Cambria"/>
                <a:cs typeface="Cambria"/>
              </a:rPr>
              <a:t>K</a:t>
            </a:r>
            <a:r>
              <a:rPr sz="975" spc="52" baseline="34188" dirty="0">
                <a:latin typeface="Lucida Sans Unicode"/>
                <a:cs typeface="Lucida Sans Unicode"/>
              </a:rPr>
              <a:t>’</a:t>
            </a:r>
            <a:endParaRPr sz="975" baseline="34188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03766" y="2033957"/>
            <a:ext cx="4413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3045" algn="l"/>
                <a:tab pos="403860" algn="l"/>
              </a:tabLst>
            </a:pPr>
            <a:r>
              <a:rPr sz="650" i="1" spc="15" dirty="0">
                <a:latin typeface="Cambria"/>
                <a:cs typeface="Cambria"/>
              </a:rPr>
              <a:t>i	i	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1564" y="1970072"/>
            <a:ext cx="6413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spc="-20" dirty="0">
                <a:latin typeface="Tahoma"/>
                <a:cs typeface="Tahoma"/>
              </a:rPr>
              <a:t>(</a:t>
            </a:r>
            <a:r>
              <a:rPr sz="950" spc="-20" dirty="0">
                <a:latin typeface="Lucida Sans Unicode"/>
                <a:cs typeface="Lucida Sans Unicode"/>
              </a:rPr>
              <a:t>−</a:t>
            </a:r>
            <a:r>
              <a:rPr sz="950" i="1" spc="-20" dirty="0">
                <a:latin typeface="Cambria"/>
                <a:cs typeface="Cambria"/>
              </a:rPr>
              <a:t>z 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i="1" spc="20" dirty="0">
                <a:latin typeface="Arial"/>
                <a:cs typeface="Arial"/>
              </a:rPr>
              <a:t>Π</a:t>
            </a:r>
            <a:r>
              <a:rPr sz="950" i="1" spc="-90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7755" y="1958049"/>
            <a:ext cx="539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Lucida Sans Unicode"/>
                <a:cs typeface="Lucida Sans Unicode"/>
              </a:rPr>
              <a:t>’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62312" y="1942910"/>
            <a:ext cx="97155" cy="2336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24264" y="2173122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738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17952" y="2233283"/>
            <a:ext cx="4476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0665" algn="l"/>
                <a:tab pos="409575" algn="l"/>
              </a:tabLst>
            </a:pPr>
            <a:r>
              <a:rPr sz="650" i="1" spc="5" dirty="0">
                <a:latin typeface="Cambria"/>
                <a:cs typeface="Cambria"/>
              </a:rPr>
              <a:t>j	j	</a:t>
            </a: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25762" y="2169386"/>
            <a:ext cx="6477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spc="-20" dirty="0">
                <a:latin typeface="Tahoma"/>
                <a:cs typeface="Tahoma"/>
              </a:rPr>
              <a:t>(</a:t>
            </a:r>
            <a:r>
              <a:rPr sz="950" spc="-20" dirty="0">
                <a:latin typeface="Lucida Sans Unicode"/>
                <a:cs typeface="Lucida Sans Unicode"/>
              </a:rPr>
              <a:t>−</a:t>
            </a:r>
            <a:r>
              <a:rPr sz="950" i="1" spc="-20" dirty="0">
                <a:latin typeface="Cambria"/>
                <a:cs typeface="Cambria"/>
              </a:rPr>
              <a:t>p 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i="1" spc="20" dirty="0">
                <a:latin typeface="Arial"/>
                <a:cs typeface="Arial"/>
              </a:rPr>
              <a:t>Π</a:t>
            </a:r>
            <a:r>
              <a:rPr sz="950" i="1" spc="-114" dirty="0">
                <a:latin typeface="Arial"/>
                <a:cs typeface="Arial"/>
              </a:rPr>
              <a:t> </a:t>
            </a:r>
            <a:r>
              <a:rPr sz="950" i="1" spc="55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48113" y="2158899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48113" y="2248498"/>
            <a:ext cx="971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ni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6492" y="2493276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6492" y="2518575"/>
            <a:ext cx="612775" cy="128270"/>
          </a:xfrm>
          <a:prstGeom prst="rect">
            <a:avLst/>
          </a:prstGeom>
          <a:ln w="7746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750" b="1" spc="-10" dirty="0">
                <a:solidFill>
                  <a:srgbClr val="007F00"/>
                </a:solidFill>
                <a:latin typeface="Cambria"/>
                <a:cs typeface="Cambria"/>
              </a:rPr>
              <a:t>MATLAB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6492" y="2646527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492" y="265040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0365" y="2612115"/>
            <a:ext cx="60515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solidFill>
                  <a:srgbClr val="007F00"/>
                </a:solidFill>
                <a:latin typeface="Courier New"/>
                <a:cs typeface="Courier New"/>
              </a:rPr>
              <a:t>»zpk(G)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9165" y="2650401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6492" y="2774467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6492" y="2799778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3689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plot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55" y="651383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924687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55" y="1349806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55" y="1623110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355" y="2048230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900" y="160129"/>
            <a:ext cx="4453255" cy="19900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00007F"/>
                </a:solidFill>
                <a:latin typeface="Book Antiqua"/>
                <a:cs typeface="Book Antiqua"/>
              </a:rPr>
              <a:t>Nyquist </a:t>
            </a:r>
            <a:r>
              <a:rPr sz="1350" spc="40" dirty="0">
                <a:solidFill>
                  <a:srgbClr val="00007F"/>
                </a:solidFill>
                <a:latin typeface="Book Antiqua"/>
                <a:cs typeface="Book Antiqua"/>
              </a:rPr>
              <a:t>(or </a:t>
            </a:r>
            <a:r>
              <a:rPr sz="1350" spc="10" dirty="0">
                <a:solidFill>
                  <a:srgbClr val="00007F"/>
                </a:solidFill>
                <a:latin typeface="Book Antiqua"/>
                <a:cs typeface="Book Antiqua"/>
              </a:rPr>
              <a:t>polar)</a:t>
            </a:r>
            <a:r>
              <a:rPr sz="1350" spc="130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  <a:p>
            <a:pPr marL="309245" marR="55880">
              <a:lnSpc>
                <a:spcPct val="188800"/>
              </a:lnSpc>
              <a:spcBef>
                <a:spcPts val="665"/>
              </a:spcBef>
            </a:pPr>
            <a:r>
              <a:rPr sz="950" spc="-20" dirty="0">
                <a:latin typeface="Book Antiqua"/>
                <a:cs typeface="Book Antiqua"/>
              </a:rPr>
              <a:t>Let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dirty="0">
                <a:latin typeface="Book Antiqua"/>
                <a:cs typeface="Book Antiqua"/>
              </a:rPr>
              <a:t>be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of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linear </a:t>
            </a:r>
            <a:r>
              <a:rPr sz="950" spc="-10" dirty="0">
                <a:latin typeface="Book Antiqua"/>
                <a:cs typeface="Book Antiqua"/>
              </a:rPr>
              <a:t>time-invariant </a:t>
            </a:r>
            <a:r>
              <a:rPr sz="950" spc="-15" dirty="0">
                <a:latin typeface="Book Antiqua"/>
                <a:cs typeface="Book Antiqua"/>
              </a:rPr>
              <a:t>dynamical </a:t>
            </a:r>
            <a:r>
              <a:rPr sz="950" spc="-20" dirty="0">
                <a:latin typeface="Book Antiqua"/>
                <a:cs typeface="Book Antiqua"/>
              </a:rPr>
              <a:t>system  </a:t>
            </a: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i="1" spc="5" dirty="0">
                <a:solidFill>
                  <a:srgbClr val="BC0000"/>
                </a:solidFill>
                <a:latin typeface="Cambria"/>
                <a:cs typeface="Cambria"/>
              </a:rPr>
              <a:t>Nyquist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plot </a:t>
            </a:r>
            <a:r>
              <a:rPr sz="950" spc="20" dirty="0">
                <a:latin typeface="Book Antiqua"/>
                <a:cs typeface="Book Antiqua"/>
              </a:rPr>
              <a:t>(or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polar </a:t>
            </a:r>
            <a:r>
              <a:rPr sz="950" i="1" spc="10" dirty="0">
                <a:solidFill>
                  <a:srgbClr val="BC0000"/>
                </a:solidFill>
                <a:latin typeface="Cambria"/>
                <a:cs typeface="Cambria"/>
              </a:rPr>
              <a:t>plot</a:t>
            </a:r>
            <a:r>
              <a:rPr sz="950" spc="10" dirty="0">
                <a:latin typeface="Book Antiqua"/>
                <a:cs typeface="Book Antiqu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graph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b="1" spc="-5" dirty="0">
                <a:latin typeface="Cambria"/>
                <a:cs typeface="Cambria"/>
              </a:rPr>
              <a:t>polar </a:t>
            </a:r>
            <a:r>
              <a:rPr sz="950" spc="-5" dirty="0">
                <a:latin typeface="Book Antiqua"/>
                <a:cs typeface="Book Antiqua"/>
              </a:rPr>
              <a:t>coordinates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spc="-105" dirty="0">
                <a:latin typeface="Tahoma"/>
                <a:cs typeface="Tahom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for</a:t>
            </a:r>
            <a:endParaRPr sz="950">
              <a:latin typeface="Book Antiqua"/>
              <a:cs typeface="Book Antiqua"/>
            </a:endParaRPr>
          </a:p>
          <a:p>
            <a:pPr marL="309245">
              <a:lnSpc>
                <a:spcPct val="100000"/>
              </a:lnSpc>
              <a:spcBef>
                <a:spcPts val="55"/>
              </a:spcBef>
            </a:pP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-114" dirty="0">
                <a:latin typeface="Lucida Sans Unicode"/>
                <a:cs typeface="Lucida Sans Unicode"/>
              </a:rPr>
              <a:t>∈ </a:t>
            </a:r>
            <a:r>
              <a:rPr sz="950" spc="35" dirty="0">
                <a:latin typeface="Tahoma"/>
                <a:cs typeface="Tahoma"/>
              </a:rPr>
              <a:t>[</a:t>
            </a:r>
            <a:r>
              <a:rPr sz="950" spc="35" dirty="0">
                <a:latin typeface="Book Antiqua"/>
                <a:cs typeface="Book Antiqua"/>
              </a:rPr>
              <a:t>0, </a:t>
            </a:r>
            <a:r>
              <a:rPr sz="950" spc="125" dirty="0">
                <a:latin typeface="Tahoma"/>
                <a:cs typeface="Tahoma"/>
              </a:rPr>
              <a:t>+</a:t>
            </a:r>
            <a:r>
              <a:rPr sz="950" spc="125" dirty="0">
                <a:latin typeface="Lucida Sans Unicode"/>
                <a:cs typeface="Lucida Sans Unicode"/>
              </a:rPr>
              <a:t>∞</a:t>
            </a:r>
            <a:r>
              <a:rPr sz="950" spc="125" dirty="0">
                <a:latin typeface="Tahoma"/>
                <a:cs typeface="Tahoma"/>
              </a:rPr>
              <a:t>)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complex </a:t>
            </a:r>
            <a:r>
              <a:rPr sz="950" spc="-10" dirty="0">
                <a:latin typeface="Book Antiqua"/>
                <a:cs typeface="Book Antiqua"/>
              </a:rPr>
              <a:t>plane</a:t>
            </a:r>
            <a:endParaRPr sz="950">
              <a:latin typeface="Book Antiqua"/>
              <a:cs typeface="Book Antiqua"/>
            </a:endParaRPr>
          </a:p>
          <a:p>
            <a:pPr marL="309245">
              <a:lnSpc>
                <a:spcPct val="100000"/>
              </a:lnSpc>
              <a:spcBef>
                <a:spcPts val="1015"/>
              </a:spcBef>
            </a:pP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i="1" spc="40" dirty="0">
                <a:latin typeface="Arial"/>
                <a:cs typeface="Arial"/>
              </a:rPr>
              <a:t>ρ</a:t>
            </a:r>
            <a:r>
              <a:rPr sz="950" spc="40" dirty="0">
                <a:latin typeface="Tahoma"/>
                <a:cs typeface="Tahoma"/>
              </a:rPr>
              <a:t>(</a:t>
            </a:r>
            <a:r>
              <a:rPr sz="950" i="1" spc="40" dirty="0">
                <a:latin typeface="Arial"/>
                <a:cs typeface="Arial"/>
              </a:rPr>
              <a:t>ω</a:t>
            </a:r>
            <a:r>
              <a:rPr sz="950" spc="40" dirty="0">
                <a:latin typeface="Tahoma"/>
                <a:cs typeface="Tahoma"/>
              </a:rPr>
              <a:t>)</a:t>
            </a:r>
            <a:r>
              <a:rPr sz="950" i="1" spc="40" dirty="0">
                <a:latin typeface="Cambria"/>
                <a:cs typeface="Cambria"/>
              </a:rPr>
              <a:t>e</a:t>
            </a:r>
            <a:r>
              <a:rPr sz="975" i="1" spc="60" baseline="34188" dirty="0">
                <a:latin typeface="Cambria"/>
                <a:cs typeface="Cambria"/>
              </a:rPr>
              <a:t>j</a:t>
            </a:r>
            <a:r>
              <a:rPr sz="975" i="1" spc="60" baseline="34188" dirty="0">
                <a:latin typeface="Arial"/>
                <a:cs typeface="Arial"/>
              </a:rPr>
              <a:t>φ</a:t>
            </a:r>
            <a:r>
              <a:rPr sz="975" spc="60" baseline="34188" dirty="0">
                <a:latin typeface="Tahoma"/>
                <a:cs typeface="Tahoma"/>
              </a:rPr>
              <a:t>(</a:t>
            </a:r>
            <a:r>
              <a:rPr sz="975" i="1" spc="60" baseline="34188" dirty="0">
                <a:latin typeface="Arial"/>
                <a:cs typeface="Arial"/>
              </a:rPr>
              <a:t>ω</a:t>
            </a:r>
            <a:r>
              <a:rPr sz="975" spc="60" baseline="34188" dirty="0">
                <a:latin typeface="Tahoma"/>
                <a:cs typeface="Tahoma"/>
              </a:rPr>
              <a:t>)</a:t>
            </a:r>
            <a:r>
              <a:rPr sz="950" spc="40" dirty="0">
                <a:latin typeface="Book Antiqua"/>
                <a:cs typeface="Book Antiqua"/>
              </a:rPr>
              <a:t>,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where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ρ</a:t>
            </a:r>
            <a:r>
              <a:rPr sz="950" spc="55" dirty="0">
                <a:latin typeface="Tahoma"/>
                <a:cs typeface="Tahoma"/>
              </a:rPr>
              <a:t>(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55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spc="-3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and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55" dirty="0">
                <a:latin typeface="Arial"/>
                <a:cs typeface="Arial"/>
              </a:rPr>
              <a:t>φ</a:t>
            </a:r>
            <a:r>
              <a:rPr sz="950" spc="55" dirty="0">
                <a:latin typeface="Tahoma"/>
                <a:cs typeface="Tahoma"/>
              </a:rPr>
              <a:t>(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55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309245" marR="158115">
              <a:lnSpc>
                <a:spcPct val="104900"/>
              </a:lnSpc>
              <a:spcBef>
                <a:spcPts val="95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is </a:t>
            </a:r>
            <a:r>
              <a:rPr sz="950" dirty="0">
                <a:latin typeface="Book Antiqua"/>
                <a:cs typeface="Book Antiqua"/>
              </a:rPr>
              <a:t>one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classical </a:t>
            </a:r>
            <a:r>
              <a:rPr sz="950" spc="-15" dirty="0">
                <a:latin typeface="Book Antiqua"/>
                <a:cs typeface="Book Antiqua"/>
              </a:rPr>
              <a:t>methods </a:t>
            </a:r>
            <a:r>
              <a:rPr sz="950" spc="-20" dirty="0">
                <a:latin typeface="Book Antiqua"/>
                <a:cs typeface="Book Antiqua"/>
              </a:rPr>
              <a:t>used </a:t>
            </a:r>
            <a:r>
              <a:rPr sz="950" spc="-10" dirty="0">
                <a:latin typeface="Book Antiqua"/>
                <a:cs typeface="Book Antiqua"/>
              </a:rPr>
              <a:t>in stability </a:t>
            </a:r>
            <a:r>
              <a:rPr sz="950" spc="-15" dirty="0">
                <a:latin typeface="Book Antiqua"/>
                <a:cs typeface="Book Antiqua"/>
              </a:rPr>
              <a:t>analysis </a:t>
            </a:r>
            <a:r>
              <a:rPr sz="950" spc="-10" dirty="0">
                <a:latin typeface="Book Antiqua"/>
                <a:cs typeface="Book Antiqua"/>
              </a:rPr>
              <a:t>of  </a:t>
            </a:r>
            <a:r>
              <a:rPr sz="950" spc="-5" dirty="0">
                <a:latin typeface="Book Antiqua"/>
                <a:cs typeface="Book Antiqua"/>
              </a:rPr>
              <a:t>linear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systems</a:t>
            </a:r>
            <a:endParaRPr sz="9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combines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Bode </a:t>
            </a:r>
            <a:r>
              <a:rPr sz="950" spc="-15" dirty="0">
                <a:latin typeface="Book Antiqua"/>
                <a:cs typeface="Book Antiqua"/>
              </a:rPr>
              <a:t>magnitude </a:t>
            </a:r>
            <a:r>
              <a:rPr sz="950" spc="-70" dirty="0">
                <a:latin typeface="Book Antiqua"/>
                <a:cs typeface="Book Antiqua"/>
              </a:rPr>
              <a:t>&amp; </a:t>
            </a:r>
            <a:r>
              <a:rPr sz="950" spc="-15" dirty="0">
                <a:latin typeface="Book Antiqua"/>
                <a:cs typeface="Book Antiqua"/>
              </a:rPr>
              <a:t>phase plots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10" dirty="0">
                <a:latin typeface="Book Antiqua"/>
                <a:cs typeface="Book Antiqua"/>
              </a:rPr>
              <a:t>single</a:t>
            </a:r>
            <a:r>
              <a:rPr sz="950" spc="19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plot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0412" y="2329912"/>
            <a:ext cx="539985" cy="668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98176" y="2951759"/>
            <a:ext cx="5448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ct val="153300"/>
              </a:lnSpc>
              <a:spcBef>
                <a:spcPts val="95"/>
              </a:spcBef>
            </a:pPr>
            <a:r>
              <a:rPr sz="650" spc="-15" dirty="0">
                <a:latin typeface="Book Antiqua"/>
                <a:cs typeface="Book Antiqua"/>
              </a:rPr>
              <a:t>Harry</a:t>
            </a:r>
            <a:r>
              <a:rPr sz="650" spc="-35" dirty="0">
                <a:latin typeface="Book Antiqua"/>
                <a:cs typeface="Book Antiqua"/>
              </a:rPr>
              <a:t> </a:t>
            </a:r>
            <a:r>
              <a:rPr sz="650" spc="-20" dirty="0">
                <a:latin typeface="Book Antiqua"/>
                <a:cs typeface="Book Antiqua"/>
              </a:rPr>
              <a:t>Nyquist  </a:t>
            </a:r>
            <a:r>
              <a:rPr sz="650" spc="45" dirty="0">
                <a:latin typeface="Book Antiqua"/>
                <a:cs typeface="Book Antiqua"/>
              </a:rPr>
              <a:t>(1889–1976)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plot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95376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00007F"/>
                </a:solidFill>
                <a:latin typeface="Book Antiqua"/>
                <a:cs typeface="Book Antiqua"/>
              </a:rPr>
              <a:t>Nyquist</a:t>
            </a:r>
            <a:r>
              <a:rPr sz="1350" spc="-2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941" y="2276252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3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941" y="1103797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3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941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3262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941" y="2276252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3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941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941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941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914" y="2270914"/>
            <a:ext cx="6604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−1</a:t>
            </a:r>
            <a:endParaRPr sz="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344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344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745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745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9149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149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2553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2553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4595" y="2270914"/>
            <a:ext cx="5556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−0.8 −0.6 −0.4</a:t>
            </a:r>
            <a:r>
              <a:rPr sz="250" spc="3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−0.2</a:t>
            </a:r>
            <a:endParaRPr sz="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5953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5953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9357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9357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2217" y="2270914"/>
            <a:ext cx="7493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0.2</a:t>
            </a:r>
            <a:endParaRPr sz="2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42761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2761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05621" y="2270914"/>
            <a:ext cx="7493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0.4</a:t>
            </a:r>
            <a:endParaRPr sz="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96161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6161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9565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49565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262" y="226064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604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3262" y="110379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9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9025" y="2270914"/>
            <a:ext cx="36703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0.6 0.8</a:t>
            </a:r>
            <a:r>
              <a:rPr sz="250" spc="2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</a:t>
            </a:r>
            <a:endParaRPr sz="2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8941" y="227625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87655" y="227625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6448" y="2241175"/>
            <a:ext cx="9525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−0.8</a:t>
            </a:r>
            <a:endParaRPr sz="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8941" y="21296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7655" y="21296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6448" y="2094545"/>
            <a:ext cx="9525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−0.6</a:t>
            </a:r>
            <a:endParaRPr sz="2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8941" y="198299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87655" y="198299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6448" y="1947914"/>
            <a:ext cx="9525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−0.4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8941" y="183636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7655" y="183636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6448" y="1801284"/>
            <a:ext cx="9525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−0.2</a:t>
            </a:r>
            <a:endParaRPr sz="2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8941" y="169002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87655" y="169002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6502" y="1654946"/>
            <a:ext cx="4508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8941" y="154339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7655" y="154339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8941" y="13967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7655" y="13967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941" y="125013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7655" y="125013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941" y="1103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31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7655" y="1103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941" y="2276252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3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8941" y="1103797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3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941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03262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8941" y="1690026"/>
            <a:ext cx="1534795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614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8341" y="169002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199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8941" y="1679426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99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5540" y="1554289"/>
            <a:ext cx="1148080" cy="513080"/>
          </a:xfrm>
          <a:custGeom>
            <a:avLst/>
            <a:gdLst/>
            <a:ahLst/>
            <a:cxnLst/>
            <a:rect l="l" t="t" r="r" b="b"/>
            <a:pathLst>
              <a:path w="1148080" h="513080">
                <a:moveTo>
                  <a:pt x="1147721" y="135737"/>
                </a:moveTo>
                <a:lnTo>
                  <a:pt x="1147721" y="135440"/>
                </a:lnTo>
                <a:lnTo>
                  <a:pt x="1147721" y="135737"/>
                </a:lnTo>
                <a:lnTo>
                  <a:pt x="1147428" y="135737"/>
                </a:lnTo>
                <a:lnTo>
                  <a:pt x="1147428" y="137207"/>
                </a:lnTo>
                <a:lnTo>
                  <a:pt x="1147131" y="150457"/>
                </a:lnTo>
                <a:lnTo>
                  <a:pt x="1147131" y="153107"/>
                </a:lnTo>
                <a:lnTo>
                  <a:pt x="1146838" y="156347"/>
                </a:lnTo>
                <a:lnTo>
                  <a:pt x="1146838" y="160173"/>
                </a:lnTo>
                <a:lnTo>
                  <a:pt x="1146545" y="164590"/>
                </a:lnTo>
                <a:lnTo>
                  <a:pt x="1145955" y="169890"/>
                </a:lnTo>
                <a:lnTo>
                  <a:pt x="1145365" y="176073"/>
                </a:lnTo>
                <a:lnTo>
                  <a:pt x="1144481" y="183139"/>
                </a:lnTo>
                <a:lnTo>
                  <a:pt x="1135945" y="227012"/>
                </a:lnTo>
                <a:lnTo>
                  <a:pt x="1116512" y="282368"/>
                </a:lnTo>
                <a:lnTo>
                  <a:pt x="1089422" y="332717"/>
                </a:lnTo>
                <a:lnTo>
                  <a:pt x="1042016" y="392192"/>
                </a:lnTo>
                <a:lnTo>
                  <a:pt x="1007864" y="423401"/>
                </a:lnTo>
                <a:lnTo>
                  <a:pt x="965758" y="453141"/>
                </a:lnTo>
                <a:lnTo>
                  <a:pt x="915702" y="479347"/>
                </a:lnTo>
                <a:lnTo>
                  <a:pt x="858583" y="499073"/>
                </a:lnTo>
                <a:lnTo>
                  <a:pt x="796161" y="510851"/>
                </a:lnTo>
                <a:lnTo>
                  <a:pt x="731972" y="512617"/>
                </a:lnTo>
                <a:lnTo>
                  <a:pt x="669257" y="504667"/>
                </a:lnTo>
                <a:lnTo>
                  <a:pt x="610958" y="488474"/>
                </a:lnTo>
                <a:lnTo>
                  <a:pt x="559726" y="465801"/>
                </a:lnTo>
                <a:lnTo>
                  <a:pt x="516150" y="439598"/>
                </a:lnTo>
                <a:lnTo>
                  <a:pt x="480524" y="412508"/>
                </a:lnTo>
                <a:lnTo>
                  <a:pt x="452258" y="386009"/>
                </a:lnTo>
                <a:lnTo>
                  <a:pt x="411918" y="342433"/>
                </a:lnTo>
                <a:lnTo>
                  <a:pt x="396902" y="327710"/>
                </a:lnTo>
                <a:lnTo>
                  <a:pt x="382476" y="320643"/>
                </a:lnTo>
                <a:lnTo>
                  <a:pt x="379529" y="320350"/>
                </a:lnTo>
                <a:lnTo>
                  <a:pt x="360979" y="326237"/>
                </a:lnTo>
                <a:lnTo>
                  <a:pt x="341843" y="338017"/>
                </a:lnTo>
                <a:lnTo>
                  <a:pt x="321230" y="350676"/>
                </a:lnTo>
                <a:lnTo>
                  <a:pt x="274414" y="371583"/>
                </a:lnTo>
                <a:lnTo>
                  <a:pt x="222005" y="382182"/>
                </a:lnTo>
                <a:lnTo>
                  <a:pt x="194916" y="382769"/>
                </a:lnTo>
                <a:lnTo>
                  <a:pt x="167830" y="379826"/>
                </a:lnTo>
                <a:lnTo>
                  <a:pt x="116007" y="364219"/>
                </a:lnTo>
                <a:lnTo>
                  <a:pt x="70075" y="335660"/>
                </a:lnTo>
                <a:lnTo>
                  <a:pt x="33566" y="296501"/>
                </a:lnTo>
                <a:lnTo>
                  <a:pt x="9716" y="249388"/>
                </a:lnTo>
                <a:lnTo>
                  <a:pt x="883" y="209639"/>
                </a:lnTo>
                <a:lnTo>
                  <a:pt x="0" y="198156"/>
                </a:lnTo>
                <a:lnTo>
                  <a:pt x="586" y="171953"/>
                </a:lnTo>
                <a:lnTo>
                  <a:pt x="13249" y="121014"/>
                </a:lnTo>
                <a:lnTo>
                  <a:pt x="39749" y="75671"/>
                </a:lnTo>
                <a:lnTo>
                  <a:pt x="77731" y="38572"/>
                </a:lnTo>
                <a:lnTo>
                  <a:pt x="124840" y="13249"/>
                </a:lnTo>
                <a:lnTo>
                  <a:pt x="176956" y="883"/>
                </a:lnTo>
                <a:lnTo>
                  <a:pt x="203749" y="0"/>
                </a:lnTo>
                <a:lnTo>
                  <a:pt x="230248" y="2356"/>
                </a:lnTo>
                <a:lnTo>
                  <a:pt x="280597" y="17373"/>
                </a:lnTo>
                <a:lnTo>
                  <a:pt x="323587" y="43872"/>
                </a:lnTo>
                <a:lnTo>
                  <a:pt x="355976" y="78615"/>
                </a:lnTo>
                <a:lnTo>
                  <a:pt x="375112" y="114537"/>
                </a:lnTo>
                <a:lnTo>
                  <a:pt x="379529" y="130140"/>
                </a:lnTo>
                <a:lnTo>
                  <a:pt x="380119" y="132497"/>
                </a:lnTo>
                <a:lnTo>
                  <a:pt x="380119" y="133674"/>
                </a:lnTo>
                <a:lnTo>
                  <a:pt x="380412" y="134557"/>
                </a:lnTo>
                <a:lnTo>
                  <a:pt x="380412" y="135737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5540" y="1312850"/>
            <a:ext cx="1147445" cy="513080"/>
          </a:xfrm>
          <a:custGeom>
            <a:avLst/>
            <a:gdLst/>
            <a:ahLst/>
            <a:cxnLst/>
            <a:rect l="l" t="t" r="r" b="b"/>
            <a:pathLst>
              <a:path w="1147445" h="513080">
                <a:moveTo>
                  <a:pt x="1147428" y="376879"/>
                </a:moveTo>
                <a:lnTo>
                  <a:pt x="1147428" y="375409"/>
                </a:lnTo>
                <a:lnTo>
                  <a:pt x="1147131" y="362159"/>
                </a:lnTo>
                <a:lnTo>
                  <a:pt x="1147131" y="359509"/>
                </a:lnTo>
                <a:lnTo>
                  <a:pt x="1146838" y="356269"/>
                </a:lnTo>
                <a:lnTo>
                  <a:pt x="1146838" y="352443"/>
                </a:lnTo>
                <a:lnTo>
                  <a:pt x="1146545" y="348026"/>
                </a:lnTo>
                <a:lnTo>
                  <a:pt x="1145955" y="342726"/>
                </a:lnTo>
                <a:lnTo>
                  <a:pt x="1145365" y="336543"/>
                </a:lnTo>
                <a:lnTo>
                  <a:pt x="1144481" y="329477"/>
                </a:lnTo>
                <a:lnTo>
                  <a:pt x="1135945" y="285604"/>
                </a:lnTo>
                <a:lnTo>
                  <a:pt x="1116512" y="230248"/>
                </a:lnTo>
                <a:lnTo>
                  <a:pt x="1089422" y="179899"/>
                </a:lnTo>
                <a:lnTo>
                  <a:pt x="1042016" y="120424"/>
                </a:lnTo>
                <a:lnTo>
                  <a:pt x="1007864" y="89214"/>
                </a:lnTo>
                <a:lnTo>
                  <a:pt x="965758" y="59475"/>
                </a:lnTo>
                <a:lnTo>
                  <a:pt x="915702" y="33269"/>
                </a:lnTo>
                <a:lnTo>
                  <a:pt x="858583" y="13543"/>
                </a:lnTo>
                <a:lnTo>
                  <a:pt x="796161" y="1766"/>
                </a:lnTo>
                <a:lnTo>
                  <a:pt x="731972" y="0"/>
                </a:lnTo>
                <a:lnTo>
                  <a:pt x="669257" y="7949"/>
                </a:lnTo>
                <a:lnTo>
                  <a:pt x="610958" y="24142"/>
                </a:lnTo>
                <a:lnTo>
                  <a:pt x="559726" y="46815"/>
                </a:lnTo>
                <a:lnTo>
                  <a:pt x="516150" y="73018"/>
                </a:lnTo>
                <a:lnTo>
                  <a:pt x="480524" y="100108"/>
                </a:lnTo>
                <a:lnTo>
                  <a:pt x="452258" y="126607"/>
                </a:lnTo>
                <a:lnTo>
                  <a:pt x="411918" y="170183"/>
                </a:lnTo>
                <a:lnTo>
                  <a:pt x="396902" y="184906"/>
                </a:lnTo>
                <a:lnTo>
                  <a:pt x="382476" y="191973"/>
                </a:lnTo>
                <a:lnTo>
                  <a:pt x="379529" y="192266"/>
                </a:lnTo>
                <a:lnTo>
                  <a:pt x="360979" y="186379"/>
                </a:lnTo>
                <a:lnTo>
                  <a:pt x="341843" y="174599"/>
                </a:lnTo>
                <a:lnTo>
                  <a:pt x="321230" y="161940"/>
                </a:lnTo>
                <a:lnTo>
                  <a:pt x="274414" y="141033"/>
                </a:lnTo>
                <a:lnTo>
                  <a:pt x="222005" y="130434"/>
                </a:lnTo>
                <a:lnTo>
                  <a:pt x="194916" y="129847"/>
                </a:lnTo>
                <a:lnTo>
                  <a:pt x="167830" y="132790"/>
                </a:lnTo>
                <a:lnTo>
                  <a:pt x="116007" y="148397"/>
                </a:lnTo>
                <a:lnTo>
                  <a:pt x="70075" y="176956"/>
                </a:lnTo>
                <a:lnTo>
                  <a:pt x="33566" y="216115"/>
                </a:lnTo>
                <a:lnTo>
                  <a:pt x="9716" y="263228"/>
                </a:lnTo>
                <a:lnTo>
                  <a:pt x="883" y="302977"/>
                </a:lnTo>
                <a:lnTo>
                  <a:pt x="0" y="314460"/>
                </a:lnTo>
                <a:lnTo>
                  <a:pt x="586" y="340663"/>
                </a:lnTo>
                <a:lnTo>
                  <a:pt x="13249" y="391602"/>
                </a:lnTo>
                <a:lnTo>
                  <a:pt x="39749" y="436945"/>
                </a:lnTo>
                <a:lnTo>
                  <a:pt x="77731" y="474044"/>
                </a:lnTo>
                <a:lnTo>
                  <a:pt x="124840" y="499367"/>
                </a:lnTo>
                <a:lnTo>
                  <a:pt x="176956" y="511733"/>
                </a:lnTo>
                <a:lnTo>
                  <a:pt x="203749" y="512616"/>
                </a:lnTo>
                <a:lnTo>
                  <a:pt x="230248" y="510260"/>
                </a:lnTo>
                <a:lnTo>
                  <a:pt x="280597" y="495243"/>
                </a:lnTo>
                <a:lnTo>
                  <a:pt x="323587" y="468744"/>
                </a:lnTo>
                <a:lnTo>
                  <a:pt x="355976" y="434001"/>
                </a:lnTo>
                <a:lnTo>
                  <a:pt x="375112" y="398079"/>
                </a:lnTo>
                <a:lnTo>
                  <a:pt x="379529" y="382476"/>
                </a:lnTo>
                <a:lnTo>
                  <a:pt x="380119" y="380119"/>
                </a:lnTo>
                <a:lnTo>
                  <a:pt x="380119" y="378942"/>
                </a:lnTo>
                <a:lnTo>
                  <a:pt x="380412" y="378059"/>
                </a:lnTo>
                <a:lnTo>
                  <a:pt x="380412" y="3771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87513" y="205218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30916" y="0"/>
                </a:moveTo>
                <a:lnTo>
                  <a:pt x="0" y="14721"/>
                </a:lnTo>
                <a:lnTo>
                  <a:pt x="32096" y="27676"/>
                </a:lnTo>
                <a:lnTo>
                  <a:pt x="3091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87513" y="205218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32096" y="27676"/>
                </a:moveTo>
                <a:lnTo>
                  <a:pt x="0" y="14721"/>
                </a:lnTo>
                <a:lnTo>
                  <a:pt x="30916" y="0"/>
                </a:lnTo>
                <a:lnTo>
                  <a:pt x="32096" y="2767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5127" y="1298127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4" h="27940">
                <a:moveTo>
                  <a:pt x="1469" y="0"/>
                </a:moveTo>
                <a:lnTo>
                  <a:pt x="0" y="27676"/>
                </a:lnTo>
                <a:lnTo>
                  <a:pt x="32385" y="14723"/>
                </a:lnTo>
                <a:lnTo>
                  <a:pt x="146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5127" y="1298127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4" h="27940">
                <a:moveTo>
                  <a:pt x="1469" y="0"/>
                </a:moveTo>
                <a:lnTo>
                  <a:pt x="32385" y="14723"/>
                </a:lnTo>
                <a:lnTo>
                  <a:pt x="0" y="27676"/>
                </a:lnTo>
                <a:lnTo>
                  <a:pt x="1469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2300" y="1103797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1172455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5288" y="1614944"/>
            <a:ext cx="156937" cy="1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74377" y="1559845"/>
            <a:ext cx="13843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−20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1636" y="1432391"/>
            <a:ext cx="539115" cy="514984"/>
          </a:xfrm>
          <a:custGeom>
            <a:avLst/>
            <a:gdLst/>
            <a:ahLst/>
            <a:cxnLst/>
            <a:rect l="l" t="t" r="r" b="b"/>
            <a:pathLst>
              <a:path w="539115" h="514985">
                <a:moveTo>
                  <a:pt x="536173" y="219652"/>
                </a:moveTo>
                <a:lnTo>
                  <a:pt x="537939" y="232312"/>
                </a:lnTo>
                <a:lnTo>
                  <a:pt x="538823" y="244972"/>
                </a:lnTo>
                <a:lnTo>
                  <a:pt x="539116" y="257635"/>
                </a:lnTo>
                <a:lnTo>
                  <a:pt x="538823" y="270001"/>
                </a:lnTo>
                <a:lnTo>
                  <a:pt x="531166" y="320053"/>
                </a:lnTo>
                <a:lnTo>
                  <a:pt x="513207" y="367459"/>
                </a:lnTo>
                <a:lnTo>
                  <a:pt x="493774" y="400435"/>
                </a:lnTo>
                <a:lnTo>
                  <a:pt x="469334" y="430468"/>
                </a:lnTo>
                <a:lnTo>
                  <a:pt x="440478" y="456381"/>
                </a:lnTo>
                <a:lnTo>
                  <a:pt x="408092" y="478464"/>
                </a:lnTo>
                <a:lnTo>
                  <a:pt x="372759" y="495247"/>
                </a:lnTo>
                <a:lnTo>
                  <a:pt x="335070" y="507317"/>
                </a:lnTo>
                <a:lnTo>
                  <a:pt x="295911" y="513797"/>
                </a:lnTo>
                <a:lnTo>
                  <a:pt x="269704" y="514973"/>
                </a:lnTo>
                <a:lnTo>
                  <a:pt x="256455" y="514680"/>
                </a:lnTo>
                <a:lnTo>
                  <a:pt x="216999" y="509967"/>
                </a:lnTo>
                <a:lnTo>
                  <a:pt x="178723" y="499957"/>
                </a:lnTo>
                <a:lnTo>
                  <a:pt x="142507" y="484647"/>
                </a:lnTo>
                <a:lnTo>
                  <a:pt x="108941" y="464331"/>
                </a:lnTo>
                <a:lnTo>
                  <a:pt x="78908" y="439598"/>
                </a:lnTo>
                <a:lnTo>
                  <a:pt x="52999" y="410742"/>
                </a:lnTo>
                <a:lnTo>
                  <a:pt x="31799" y="378942"/>
                </a:lnTo>
                <a:lnTo>
                  <a:pt x="15899" y="344200"/>
                </a:lnTo>
                <a:lnTo>
                  <a:pt x="2943" y="295321"/>
                </a:lnTo>
                <a:lnTo>
                  <a:pt x="0" y="257635"/>
                </a:lnTo>
                <a:lnTo>
                  <a:pt x="293" y="244972"/>
                </a:lnTo>
                <a:lnTo>
                  <a:pt x="7949" y="194919"/>
                </a:lnTo>
                <a:lnTo>
                  <a:pt x="25909" y="147513"/>
                </a:lnTo>
                <a:lnTo>
                  <a:pt x="45342" y="114537"/>
                </a:lnTo>
                <a:lnTo>
                  <a:pt x="69782" y="84505"/>
                </a:lnTo>
                <a:lnTo>
                  <a:pt x="98634" y="58592"/>
                </a:lnTo>
                <a:lnTo>
                  <a:pt x="131024" y="36509"/>
                </a:lnTo>
                <a:lnTo>
                  <a:pt x="166356" y="19726"/>
                </a:lnTo>
                <a:lnTo>
                  <a:pt x="204046" y="7656"/>
                </a:lnTo>
                <a:lnTo>
                  <a:pt x="243205" y="1176"/>
                </a:lnTo>
                <a:lnTo>
                  <a:pt x="256455" y="293"/>
                </a:lnTo>
                <a:lnTo>
                  <a:pt x="269411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1341" y="1432391"/>
            <a:ext cx="266700" cy="219710"/>
          </a:xfrm>
          <a:custGeom>
            <a:avLst/>
            <a:gdLst/>
            <a:ahLst/>
            <a:cxnLst/>
            <a:rect l="l" t="t" r="r" b="b"/>
            <a:pathLst>
              <a:path w="266700" h="219710">
                <a:moveTo>
                  <a:pt x="0" y="0"/>
                </a:moveTo>
                <a:lnTo>
                  <a:pt x="39455" y="2943"/>
                </a:lnTo>
                <a:lnTo>
                  <a:pt x="78025" y="11189"/>
                </a:lnTo>
                <a:lnTo>
                  <a:pt x="115124" y="24732"/>
                </a:lnTo>
                <a:lnTo>
                  <a:pt x="149573" y="43282"/>
                </a:lnTo>
                <a:lnTo>
                  <a:pt x="180786" y="66838"/>
                </a:lnTo>
                <a:lnTo>
                  <a:pt x="208169" y="94221"/>
                </a:lnTo>
                <a:lnTo>
                  <a:pt x="231135" y="125137"/>
                </a:lnTo>
                <a:lnTo>
                  <a:pt x="248802" y="158997"/>
                </a:lnTo>
                <a:lnTo>
                  <a:pt x="264111" y="207286"/>
                </a:lnTo>
                <a:lnTo>
                  <a:pt x="266468" y="219652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52109" y="1376408"/>
            <a:ext cx="13843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−10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93295" y="1199489"/>
            <a:ext cx="510540" cy="435609"/>
          </a:xfrm>
          <a:custGeom>
            <a:avLst/>
            <a:gdLst/>
            <a:ahLst/>
            <a:cxnLst/>
            <a:rect l="l" t="t" r="r" b="b"/>
            <a:pathLst>
              <a:path w="510539" h="435610">
                <a:moveTo>
                  <a:pt x="0" y="0"/>
                </a:moveTo>
                <a:lnTo>
                  <a:pt x="50349" y="2356"/>
                </a:lnTo>
                <a:lnTo>
                  <a:pt x="100108" y="9423"/>
                </a:lnTo>
                <a:lnTo>
                  <a:pt x="148983" y="20906"/>
                </a:lnTo>
                <a:lnTo>
                  <a:pt x="196389" y="37396"/>
                </a:lnTo>
                <a:lnTo>
                  <a:pt x="242028" y="57712"/>
                </a:lnTo>
                <a:lnTo>
                  <a:pt x="285311" y="82445"/>
                </a:lnTo>
                <a:lnTo>
                  <a:pt x="325647" y="111297"/>
                </a:lnTo>
                <a:lnTo>
                  <a:pt x="363043" y="143687"/>
                </a:lnTo>
                <a:lnTo>
                  <a:pt x="396902" y="179313"/>
                </a:lnTo>
                <a:lnTo>
                  <a:pt x="426935" y="217885"/>
                </a:lnTo>
                <a:lnTo>
                  <a:pt x="452844" y="259108"/>
                </a:lnTo>
                <a:lnTo>
                  <a:pt x="474341" y="302684"/>
                </a:lnTo>
                <a:lnTo>
                  <a:pt x="491417" y="348026"/>
                </a:lnTo>
                <a:lnTo>
                  <a:pt x="503490" y="394842"/>
                </a:lnTo>
                <a:lnTo>
                  <a:pt x="507907" y="418398"/>
                </a:lnTo>
                <a:lnTo>
                  <a:pt x="510260" y="435475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91" y="1199489"/>
            <a:ext cx="1024255" cy="981075"/>
          </a:xfrm>
          <a:custGeom>
            <a:avLst/>
            <a:gdLst/>
            <a:ahLst/>
            <a:cxnLst/>
            <a:rect l="l" t="t" r="r" b="b"/>
            <a:pathLst>
              <a:path w="1024255" h="981075">
                <a:moveTo>
                  <a:pt x="1023764" y="545303"/>
                </a:moveTo>
                <a:lnTo>
                  <a:pt x="1016994" y="585935"/>
                </a:lnTo>
                <a:lnTo>
                  <a:pt x="1004921" y="632751"/>
                </a:lnTo>
                <a:lnTo>
                  <a:pt x="987844" y="678094"/>
                </a:lnTo>
                <a:lnTo>
                  <a:pt x="966348" y="721669"/>
                </a:lnTo>
                <a:lnTo>
                  <a:pt x="940439" y="762892"/>
                </a:lnTo>
                <a:lnTo>
                  <a:pt x="910406" y="801465"/>
                </a:lnTo>
                <a:lnTo>
                  <a:pt x="876547" y="837091"/>
                </a:lnTo>
                <a:lnTo>
                  <a:pt x="839150" y="869479"/>
                </a:lnTo>
                <a:lnTo>
                  <a:pt x="798815" y="898333"/>
                </a:lnTo>
                <a:lnTo>
                  <a:pt x="755532" y="923066"/>
                </a:lnTo>
                <a:lnTo>
                  <a:pt x="709893" y="943383"/>
                </a:lnTo>
                <a:lnTo>
                  <a:pt x="662487" y="959872"/>
                </a:lnTo>
                <a:lnTo>
                  <a:pt x="613611" y="971355"/>
                </a:lnTo>
                <a:lnTo>
                  <a:pt x="563852" y="978421"/>
                </a:lnTo>
                <a:lnTo>
                  <a:pt x="513503" y="980777"/>
                </a:lnTo>
                <a:lnTo>
                  <a:pt x="488180" y="980188"/>
                </a:lnTo>
                <a:lnTo>
                  <a:pt x="438125" y="975477"/>
                </a:lnTo>
                <a:lnTo>
                  <a:pt x="388659" y="966055"/>
                </a:lnTo>
                <a:lnTo>
                  <a:pt x="340667" y="952216"/>
                </a:lnTo>
                <a:lnTo>
                  <a:pt x="293851" y="933666"/>
                </a:lnTo>
                <a:lnTo>
                  <a:pt x="249392" y="910995"/>
                </a:lnTo>
                <a:lnTo>
                  <a:pt x="207579" y="884200"/>
                </a:lnTo>
                <a:lnTo>
                  <a:pt x="168713" y="853874"/>
                </a:lnTo>
                <a:lnTo>
                  <a:pt x="133087" y="819717"/>
                </a:lnTo>
                <a:lnTo>
                  <a:pt x="100994" y="782618"/>
                </a:lnTo>
                <a:lnTo>
                  <a:pt x="73022" y="742576"/>
                </a:lnTo>
                <a:lnTo>
                  <a:pt x="49465" y="700176"/>
                </a:lnTo>
                <a:lnTo>
                  <a:pt x="30032" y="655717"/>
                </a:lnTo>
                <a:lnTo>
                  <a:pt x="15313" y="609488"/>
                </a:lnTo>
                <a:lnTo>
                  <a:pt x="5596" y="562379"/>
                </a:lnTo>
                <a:lnTo>
                  <a:pt x="590" y="514387"/>
                </a:lnTo>
                <a:lnTo>
                  <a:pt x="0" y="490537"/>
                </a:lnTo>
                <a:lnTo>
                  <a:pt x="590" y="466391"/>
                </a:lnTo>
                <a:lnTo>
                  <a:pt x="5596" y="418398"/>
                </a:lnTo>
                <a:lnTo>
                  <a:pt x="15313" y="371289"/>
                </a:lnTo>
                <a:lnTo>
                  <a:pt x="30032" y="325060"/>
                </a:lnTo>
                <a:lnTo>
                  <a:pt x="49465" y="280601"/>
                </a:lnTo>
                <a:lnTo>
                  <a:pt x="73022" y="238202"/>
                </a:lnTo>
                <a:lnTo>
                  <a:pt x="100994" y="198159"/>
                </a:lnTo>
                <a:lnTo>
                  <a:pt x="133087" y="161060"/>
                </a:lnTo>
                <a:lnTo>
                  <a:pt x="168713" y="126904"/>
                </a:lnTo>
                <a:lnTo>
                  <a:pt x="207579" y="96578"/>
                </a:lnTo>
                <a:lnTo>
                  <a:pt x="249392" y="69782"/>
                </a:lnTo>
                <a:lnTo>
                  <a:pt x="293851" y="47112"/>
                </a:lnTo>
                <a:lnTo>
                  <a:pt x="340667" y="28562"/>
                </a:lnTo>
                <a:lnTo>
                  <a:pt x="388659" y="14723"/>
                </a:lnTo>
                <a:lnTo>
                  <a:pt x="438125" y="5299"/>
                </a:lnTo>
                <a:lnTo>
                  <a:pt x="488180" y="590"/>
                </a:lnTo>
                <a:lnTo>
                  <a:pt x="5135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34072" y="1143506"/>
            <a:ext cx="11874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−6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9159" y="1103797"/>
            <a:ext cx="285750" cy="1172845"/>
          </a:xfrm>
          <a:custGeom>
            <a:avLst/>
            <a:gdLst/>
            <a:ahLst/>
            <a:cxnLst/>
            <a:rect l="l" t="t" r="r" b="b"/>
            <a:pathLst>
              <a:path w="285750" h="1172845">
                <a:moveTo>
                  <a:pt x="285311" y="1172750"/>
                </a:moveTo>
                <a:lnTo>
                  <a:pt x="235552" y="1129172"/>
                </a:lnTo>
                <a:lnTo>
                  <a:pt x="208462" y="1102085"/>
                </a:lnTo>
                <a:lnTo>
                  <a:pt x="182553" y="1073523"/>
                </a:lnTo>
                <a:lnTo>
                  <a:pt x="158410" y="1043786"/>
                </a:lnTo>
                <a:lnTo>
                  <a:pt x="135444" y="1012870"/>
                </a:lnTo>
                <a:lnTo>
                  <a:pt x="95104" y="948092"/>
                </a:lnTo>
                <a:lnTo>
                  <a:pt x="61245" y="880076"/>
                </a:lnTo>
                <a:lnTo>
                  <a:pt x="34746" y="809118"/>
                </a:lnTo>
                <a:lnTo>
                  <a:pt x="15606" y="735802"/>
                </a:lnTo>
                <a:lnTo>
                  <a:pt x="3830" y="661311"/>
                </a:lnTo>
                <a:lnTo>
                  <a:pt x="0" y="586229"/>
                </a:lnTo>
                <a:lnTo>
                  <a:pt x="883" y="548246"/>
                </a:lnTo>
                <a:lnTo>
                  <a:pt x="8833" y="473457"/>
                </a:lnTo>
                <a:lnTo>
                  <a:pt x="24146" y="399552"/>
                </a:lnTo>
                <a:lnTo>
                  <a:pt x="47112" y="327417"/>
                </a:lnTo>
                <a:lnTo>
                  <a:pt x="77145" y="257635"/>
                </a:lnTo>
                <a:lnTo>
                  <a:pt x="114537" y="191089"/>
                </a:lnTo>
                <a:lnTo>
                  <a:pt x="158410" y="128374"/>
                </a:lnTo>
                <a:lnTo>
                  <a:pt x="182553" y="98638"/>
                </a:lnTo>
                <a:lnTo>
                  <a:pt x="208462" y="70075"/>
                </a:lnTo>
                <a:lnTo>
                  <a:pt x="235552" y="42989"/>
                </a:lnTo>
                <a:lnTo>
                  <a:pt x="264111" y="16783"/>
                </a:lnTo>
                <a:lnTo>
                  <a:pt x="284724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64367" y="1113770"/>
            <a:ext cx="11874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−4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96466" y="1103797"/>
            <a:ext cx="118745" cy="1172845"/>
          </a:xfrm>
          <a:custGeom>
            <a:avLst/>
            <a:gdLst/>
            <a:ahLst/>
            <a:cxnLst/>
            <a:rect l="l" t="t" r="r" b="b"/>
            <a:pathLst>
              <a:path w="118744" h="1172845">
                <a:moveTo>
                  <a:pt x="118657" y="1172750"/>
                </a:moveTo>
                <a:lnTo>
                  <a:pt x="96281" y="1117395"/>
                </a:lnTo>
                <a:lnTo>
                  <a:pt x="70958" y="1043786"/>
                </a:lnTo>
                <a:lnTo>
                  <a:pt x="49465" y="969292"/>
                </a:lnTo>
                <a:lnTo>
                  <a:pt x="31506" y="893916"/>
                </a:lnTo>
                <a:lnTo>
                  <a:pt x="17666" y="817658"/>
                </a:lnTo>
                <a:lnTo>
                  <a:pt x="7949" y="740809"/>
                </a:lnTo>
                <a:lnTo>
                  <a:pt x="1766" y="663370"/>
                </a:lnTo>
                <a:lnTo>
                  <a:pt x="0" y="586229"/>
                </a:lnTo>
                <a:lnTo>
                  <a:pt x="1766" y="508790"/>
                </a:lnTo>
                <a:lnTo>
                  <a:pt x="7949" y="431351"/>
                </a:lnTo>
                <a:lnTo>
                  <a:pt x="17666" y="354503"/>
                </a:lnTo>
                <a:lnTo>
                  <a:pt x="31506" y="278244"/>
                </a:lnTo>
                <a:lnTo>
                  <a:pt x="49465" y="202869"/>
                </a:lnTo>
                <a:lnTo>
                  <a:pt x="70958" y="128374"/>
                </a:lnTo>
                <a:lnTo>
                  <a:pt x="96281" y="54765"/>
                </a:lnTo>
                <a:lnTo>
                  <a:pt x="118657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03384" y="1113770"/>
            <a:ext cx="27114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0 dB −2</a:t>
            </a:r>
            <a:r>
              <a:rPr sz="25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8057" y="1615237"/>
            <a:ext cx="71254" cy="149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97058" y="1498893"/>
            <a:ext cx="199390" cy="1295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0.2</a:t>
            </a:r>
            <a:endParaRPr sz="25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20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68941" y="1445641"/>
            <a:ext cx="184150" cy="488950"/>
          </a:xfrm>
          <a:custGeom>
            <a:avLst/>
            <a:gdLst/>
            <a:ahLst/>
            <a:cxnLst/>
            <a:rect l="l" t="t" r="r" b="b"/>
            <a:pathLst>
              <a:path w="184150" h="488950">
                <a:moveTo>
                  <a:pt x="0" y="0"/>
                </a:moveTo>
                <a:lnTo>
                  <a:pt x="41809" y="17076"/>
                </a:lnTo>
                <a:lnTo>
                  <a:pt x="75081" y="37392"/>
                </a:lnTo>
                <a:lnTo>
                  <a:pt x="105114" y="62125"/>
                </a:lnTo>
                <a:lnTo>
                  <a:pt x="131024" y="90981"/>
                </a:lnTo>
                <a:lnTo>
                  <a:pt x="152224" y="122781"/>
                </a:lnTo>
                <a:lnTo>
                  <a:pt x="168419" y="157523"/>
                </a:lnTo>
                <a:lnTo>
                  <a:pt x="181373" y="206402"/>
                </a:lnTo>
                <a:lnTo>
                  <a:pt x="184023" y="244385"/>
                </a:lnTo>
                <a:lnTo>
                  <a:pt x="183729" y="256751"/>
                </a:lnTo>
                <a:lnTo>
                  <a:pt x="176073" y="306804"/>
                </a:lnTo>
                <a:lnTo>
                  <a:pt x="158407" y="354210"/>
                </a:lnTo>
                <a:lnTo>
                  <a:pt x="138680" y="387186"/>
                </a:lnTo>
                <a:lnTo>
                  <a:pt x="114241" y="417218"/>
                </a:lnTo>
                <a:lnTo>
                  <a:pt x="85681" y="443131"/>
                </a:lnTo>
                <a:lnTo>
                  <a:pt x="53292" y="465214"/>
                </a:lnTo>
                <a:lnTo>
                  <a:pt x="17666" y="481997"/>
                </a:lnTo>
                <a:lnTo>
                  <a:pt x="5299" y="486707"/>
                </a:lnTo>
                <a:lnTo>
                  <a:pt x="0" y="488474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97058" y="1361685"/>
            <a:ext cx="199390" cy="95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6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0.4</a:t>
            </a:r>
            <a:endParaRPr sz="250">
              <a:latin typeface="Arial"/>
              <a:cs typeface="Arial"/>
            </a:endParaRPr>
          </a:p>
          <a:p>
            <a:pPr marL="93980">
              <a:lnSpc>
                <a:spcPts val="260"/>
              </a:lnSpc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10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941" y="1265737"/>
            <a:ext cx="255904" cy="848360"/>
          </a:xfrm>
          <a:custGeom>
            <a:avLst/>
            <a:gdLst/>
            <a:ahLst/>
            <a:cxnLst/>
            <a:rect l="l" t="t" r="r" b="b"/>
            <a:pathLst>
              <a:path w="255904" h="848360">
                <a:moveTo>
                  <a:pt x="0" y="0"/>
                </a:moveTo>
                <a:lnTo>
                  <a:pt x="48288" y="30329"/>
                </a:lnTo>
                <a:lnTo>
                  <a:pt x="87448" y="60655"/>
                </a:lnTo>
                <a:lnTo>
                  <a:pt x="123074" y="94811"/>
                </a:lnTo>
                <a:lnTo>
                  <a:pt x="154874" y="131910"/>
                </a:lnTo>
                <a:lnTo>
                  <a:pt x="182846" y="171953"/>
                </a:lnTo>
                <a:lnTo>
                  <a:pt x="206696" y="214352"/>
                </a:lnTo>
                <a:lnTo>
                  <a:pt x="225835" y="258811"/>
                </a:lnTo>
                <a:lnTo>
                  <a:pt x="240555" y="305041"/>
                </a:lnTo>
                <a:lnTo>
                  <a:pt x="250271" y="352150"/>
                </a:lnTo>
                <a:lnTo>
                  <a:pt x="255278" y="400142"/>
                </a:lnTo>
                <a:lnTo>
                  <a:pt x="255868" y="424288"/>
                </a:lnTo>
                <a:lnTo>
                  <a:pt x="255278" y="448138"/>
                </a:lnTo>
                <a:lnTo>
                  <a:pt x="250271" y="496130"/>
                </a:lnTo>
                <a:lnTo>
                  <a:pt x="240555" y="543239"/>
                </a:lnTo>
                <a:lnTo>
                  <a:pt x="225835" y="589469"/>
                </a:lnTo>
                <a:lnTo>
                  <a:pt x="206696" y="633928"/>
                </a:lnTo>
                <a:lnTo>
                  <a:pt x="182846" y="676327"/>
                </a:lnTo>
                <a:lnTo>
                  <a:pt x="154874" y="716369"/>
                </a:lnTo>
                <a:lnTo>
                  <a:pt x="123074" y="753469"/>
                </a:lnTo>
                <a:lnTo>
                  <a:pt x="87448" y="787625"/>
                </a:lnTo>
                <a:lnTo>
                  <a:pt x="48288" y="817952"/>
                </a:lnTo>
                <a:lnTo>
                  <a:pt x="6477" y="844746"/>
                </a:lnTo>
                <a:lnTo>
                  <a:pt x="0" y="84828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71658" y="1215055"/>
            <a:ext cx="22606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0.6 </a:t>
            </a:r>
            <a:r>
              <a:rPr sz="375" spc="22" baseline="11111" dirty="0">
                <a:solidFill>
                  <a:srgbClr val="323232"/>
                </a:solidFill>
                <a:latin typeface="Arial"/>
                <a:cs typeface="Arial"/>
              </a:rPr>
              <a:t>6</a:t>
            </a:r>
            <a:r>
              <a:rPr sz="375" spc="30" baseline="1111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375" spc="22" baseline="11111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375" baseline="11111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80424" y="1103797"/>
            <a:ext cx="285115" cy="1172845"/>
          </a:xfrm>
          <a:custGeom>
            <a:avLst/>
            <a:gdLst/>
            <a:ahLst/>
            <a:cxnLst/>
            <a:rect l="l" t="t" r="r" b="b"/>
            <a:pathLst>
              <a:path w="285115" h="1172845">
                <a:moveTo>
                  <a:pt x="293" y="0"/>
                </a:moveTo>
                <a:lnTo>
                  <a:pt x="49465" y="42989"/>
                </a:lnTo>
                <a:lnTo>
                  <a:pt x="76848" y="70075"/>
                </a:lnTo>
                <a:lnTo>
                  <a:pt x="102464" y="98638"/>
                </a:lnTo>
                <a:lnTo>
                  <a:pt x="126903" y="128374"/>
                </a:lnTo>
                <a:lnTo>
                  <a:pt x="149574" y="159290"/>
                </a:lnTo>
                <a:lnTo>
                  <a:pt x="170773" y="191089"/>
                </a:lnTo>
                <a:lnTo>
                  <a:pt x="190206" y="224069"/>
                </a:lnTo>
                <a:lnTo>
                  <a:pt x="224069" y="292084"/>
                </a:lnTo>
                <a:lnTo>
                  <a:pt x="250568" y="363043"/>
                </a:lnTo>
                <a:lnTo>
                  <a:pt x="269704" y="436358"/>
                </a:lnTo>
                <a:lnTo>
                  <a:pt x="281187" y="510850"/>
                </a:lnTo>
                <a:lnTo>
                  <a:pt x="285018" y="585932"/>
                </a:lnTo>
                <a:lnTo>
                  <a:pt x="284134" y="623914"/>
                </a:lnTo>
                <a:lnTo>
                  <a:pt x="276478" y="698703"/>
                </a:lnTo>
                <a:lnTo>
                  <a:pt x="261168" y="772608"/>
                </a:lnTo>
                <a:lnTo>
                  <a:pt x="238202" y="844744"/>
                </a:lnTo>
                <a:lnTo>
                  <a:pt x="207872" y="914526"/>
                </a:lnTo>
                <a:lnTo>
                  <a:pt x="170773" y="981070"/>
                </a:lnTo>
                <a:lnTo>
                  <a:pt x="149574" y="1012870"/>
                </a:lnTo>
                <a:lnTo>
                  <a:pt x="126903" y="1043786"/>
                </a:lnTo>
                <a:lnTo>
                  <a:pt x="102464" y="1073523"/>
                </a:lnTo>
                <a:lnTo>
                  <a:pt x="76848" y="1102085"/>
                </a:lnTo>
                <a:lnTo>
                  <a:pt x="49465" y="1129172"/>
                </a:lnTo>
                <a:lnTo>
                  <a:pt x="20905" y="1155378"/>
                </a:lnTo>
                <a:lnTo>
                  <a:pt x="0" y="117275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9477" y="1103797"/>
            <a:ext cx="119380" cy="1172845"/>
          </a:xfrm>
          <a:custGeom>
            <a:avLst/>
            <a:gdLst/>
            <a:ahLst/>
            <a:cxnLst/>
            <a:rect l="l" t="t" r="r" b="b"/>
            <a:pathLst>
              <a:path w="119379" h="1172845">
                <a:moveTo>
                  <a:pt x="293" y="0"/>
                </a:moveTo>
                <a:lnTo>
                  <a:pt x="22376" y="54765"/>
                </a:lnTo>
                <a:lnTo>
                  <a:pt x="47699" y="128374"/>
                </a:lnTo>
                <a:lnTo>
                  <a:pt x="69485" y="202869"/>
                </a:lnTo>
                <a:lnTo>
                  <a:pt x="87151" y="278244"/>
                </a:lnTo>
                <a:lnTo>
                  <a:pt x="100991" y="354503"/>
                </a:lnTo>
                <a:lnTo>
                  <a:pt x="111001" y="431351"/>
                </a:lnTo>
                <a:lnTo>
                  <a:pt x="116891" y="508790"/>
                </a:lnTo>
                <a:lnTo>
                  <a:pt x="118950" y="585932"/>
                </a:lnTo>
                <a:lnTo>
                  <a:pt x="116891" y="663370"/>
                </a:lnTo>
                <a:lnTo>
                  <a:pt x="111001" y="740809"/>
                </a:lnTo>
                <a:lnTo>
                  <a:pt x="100991" y="817658"/>
                </a:lnTo>
                <a:lnTo>
                  <a:pt x="87151" y="893916"/>
                </a:lnTo>
                <a:lnTo>
                  <a:pt x="69485" y="969292"/>
                </a:lnTo>
                <a:lnTo>
                  <a:pt x="47699" y="1043786"/>
                </a:lnTo>
                <a:lnTo>
                  <a:pt x="22376" y="1117395"/>
                </a:lnTo>
                <a:lnTo>
                  <a:pt x="0" y="117275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97058" y="1066071"/>
            <a:ext cx="342265" cy="11557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50" spc="10" dirty="0">
                <a:solidFill>
                  <a:srgbClr val="656565"/>
                </a:solidFill>
                <a:latin typeface="Arial"/>
                <a:cs typeface="Arial"/>
              </a:rPr>
              <a:t>0.8</a:t>
            </a:r>
            <a:endParaRPr sz="2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0"/>
              </a:spcBef>
            </a:pP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4 dB 2</a:t>
            </a:r>
            <a:r>
              <a:rPr sz="2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50" spc="15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endParaRPr sz="25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5540" y="1554879"/>
            <a:ext cx="455295" cy="388620"/>
          </a:xfrm>
          <a:custGeom>
            <a:avLst/>
            <a:gdLst/>
            <a:ahLst/>
            <a:cxnLst/>
            <a:rect l="l" t="t" r="r" b="b"/>
            <a:pathLst>
              <a:path w="455294" h="388619">
                <a:moveTo>
                  <a:pt x="454908" y="388069"/>
                </a:moveTo>
                <a:lnTo>
                  <a:pt x="451374" y="384536"/>
                </a:lnTo>
                <a:lnTo>
                  <a:pt x="447841" y="381002"/>
                </a:lnTo>
                <a:lnTo>
                  <a:pt x="444601" y="377762"/>
                </a:lnTo>
                <a:lnTo>
                  <a:pt x="441361" y="374229"/>
                </a:lnTo>
                <a:lnTo>
                  <a:pt x="438418" y="370993"/>
                </a:lnTo>
                <a:lnTo>
                  <a:pt x="435475" y="367753"/>
                </a:lnTo>
                <a:lnTo>
                  <a:pt x="432528" y="364513"/>
                </a:lnTo>
                <a:lnTo>
                  <a:pt x="429585" y="361569"/>
                </a:lnTo>
                <a:lnTo>
                  <a:pt x="426935" y="358329"/>
                </a:lnTo>
                <a:lnTo>
                  <a:pt x="424285" y="355386"/>
                </a:lnTo>
                <a:lnTo>
                  <a:pt x="421928" y="352736"/>
                </a:lnTo>
                <a:lnTo>
                  <a:pt x="419278" y="349793"/>
                </a:lnTo>
                <a:lnTo>
                  <a:pt x="416925" y="347143"/>
                </a:lnTo>
                <a:lnTo>
                  <a:pt x="414568" y="344493"/>
                </a:lnTo>
                <a:lnTo>
                  <a:pt x="412212" y="342136"/>
                </a:lnTo>
                <a:lnTo>
                  <a:pt x="410152" y="339780"/>
                </a:lnTo>
                <a:lnTo>
                  <a:pt x="408092" y="337427"/>
                </a:lnTo>
                <a:lnTo>
                  <a:pt x="405735" y="335363"/>
                </a:lnTo>
                <a:lnTo>
                  <a:pt x="403675" y="333303"/>
                </a:lnTo>
                <a:lnTo>
                  <a:pt x="401612" y="331243"/>
                </a:lnTo>
                <a:lnTo>
                  <a:pt x="399552" y="329477"/>
                </a:lnTo>
                <a:lnTo>
                  <a:pt x="397785" y="327710"/>
                </a:lnTo>
                <a:lnTo>
                  <a:pt x="385712" y="320937"/>
                </a:lnTo>
                <a:lnTo>
                  <a:pt x="383652" y="320347"/>
                </a:lnTo>
                <a:lnTo>
                  <a:pt x="381592" y="320053"/>
                </a:lnTo>
                <a:lnTo>
                  <a:pt x="379236" y="319760"/>
                </a:lnTo>
                <a:lnTo>
                  <a:pt x="376879" y="320053"/>
                </a:lnTo>
                <a:lnTo>
                  <a:pt x="374229" y="320347"/>
                </a:lnTo>
                <a:lnTo>
                  <a:pt x="343020" y="336836"/>
                </a:lnTo>
                <a:lnTo>
                  <a:pt x="335953" y="341253"/>
                </a:lnTo>
                <a:lnTo>
                  <a:pt x="290021" y="365103"/>
                </a:lnTo>
                <a:lnTo>
                  <a:pt x="245562" y="378352"/>
                </a:lnTo>
                <a:lnTo>
                  <a:pt x="213762" y="382179"/>
                </a:lnTo>
                <a:lnTo>
                  <a:pt x="173130" y="380119"/>
                </a:lnTo>
                <a:lnTo>
                  <a:pt x="123957" y="367162"/>
                </a:lnTo>
                <a:lnTo>
                  <a:pt x="69485" y="335070"/>
                </a:lnTo>
                <a:lnTo>
                  <a:pt x="22082" y="277361"/>
                </a:lnTo>
                <a:lnTo>
                  <a:pt x="0" y="197272"/>
                </a:lnTo>
                <a:lnTo>
                  <a:pt x="16192" y="113357"/>
                </a:lnTo>
                <a:lnTo>
                  <a:pt x="64185" y="48875"/>
                </a:lnTo>
                <a:lnTo>
                  <a:pt x="124250" y="12952"/>
                </a:lnTo>
                <a:lnTo>
                  <a:pt x="180489" y="0"/>
                </a:lnTo>
                <a:lnTo>
                  <a:pt x="226129" y="1176"/>
                </a:lnTo>
                <a:lnTo>
                  <a:pt x="287371" y="20019"/>
                </a:lnTo>
                <a:lnTo>
                  <a:pt x="321820" y="42102"/>
                </a:lnTo>
                <a:lnTo>
                  <a:pt x="353913" y="75081"/>
                </a:lnTo>
                <a:lnTo>
                  <a:pt x="364513" y="91274"/>
                </a:lnTo>
                <a:lnTo>
                  <a:pt x="366869" y="95398"/>
                </a:lnTo>
                <a:lnTo>
                  <a:pt x="368929" y="99224"/>
                </a:lnTo>
                <a:lnTo>
                  <a:pt x="370402" y="102464"/>
                </a:lnTo>
                <a:lnTo>
                  <a:pt x="371876" y="105407"/>
                </a:lnTo>
                <a:lnTo>
                  <a:pt x="372759" y="108057"/>
                </a:lnTo>
                <a:lnTo>
                  <a:pt x="373936" y="110414"/>
                </a:lnTo>
                <a:lnTo>
                  <a:pt x="374819" y="112474"/>
                </a:lnTo>
                <a:lnTo>
                  <a:pt x="375409" y="114534"/>
                </a:lnTo>
                <a:lnTo>
                  <a:pt x="375996" y="116301"/>
                </a:lnTo>
                <a:lnTo>
                  <a:pt x="376586" y="117774"/>
                </a:lnTo>
                <a:lnTo>
                  <a:pt x="376879" y="119247"/>
                </a:lnTo>
                <a:lnTo>
                  <a:pt x="377469" y="120424"/>
                </a:lnTo>
                <a:lnTo>
                  <a:pt x="377762" y="121600"/>
                </a:lnTo>
                <a:lnTo>
                  <a:pt x="378059" y="122781"/>
                </a:lnTo>
                <a:lnTo>
                  <a:pt x="378352" y="123664"/>
                </a:lnTo>
                <a:lnTo>
                  <a:pt x="378646" y="124547"/>
                </a:lnTo>
                <a:lnTo>
                  <a:pt x="378646" y="125430"/>
                </a:lnTo>
                <a:lnTo>
                  <a:pt x="378942" y="126017"/>
                </a:lnTo>
                <a:lnTo>
                  <a:pt x="378942" y="126900"/>
                </a:lnTo>
                <a:lnTo>
                  <a:pt x="379236" y="127490"/>
                </a:lnTo>
                <a:lnTo>
                  <a:pt x="379236" y="128080"/>
                </a:lnTo>
                <a:lnTo>
                  <a:pt x="379529" y="128667"/>
                </a:lnTo>
                <a:lnTo>
                  <a:pt x="379529" y="129550"/>
                </a:lnTo>
                <a:lnTo>
                  <a:pt x="379826" y="129847"/>
                </a:lnTo>
                <a:lnTo>
                  <a:pt x="379826" y="131317"/>
                </a:lnTo>
                <a:lnTo>
                  <a:pt x="380119" y="131614"/>
                </a:lnTo>
                <a:lnTo>
                  <a:pt x="380119" y="133380"/>
                </a:lnTo>
                <a:lnTo>
                  <a:pt x="380412" y="133674"/>
                </a:lnTo>
                <a:lnTo>
                  <a:pt x="380412" y="134850"/>
                </a:lnTo>
              </a:path>
            </a:pathLst>
          </a:custGeom>
          <a:ln w="105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10448" y="1891126"/>
            <a:ext cx="632460" cy="176530"/>
          </a:xfrm>
          <a:custGeom>
            <a:avLst/>
            <a:gdLst/>
            <a:ahLst/>
            <a:cxnLst/>
            <a:rect l="l" t="t" r="r" b="b"/>
            <a:pathLst>
              <a:path w="632460" h="176530">
                <a:moveTo>
                  <a:pt x="631864" y="0"/>
                </a:moveTo>
                <a:lnTo>
                  <a:pt x="629214" y="4123"/>
                </a:lnTo>
                <a:lnTo>
                  <a:pt x="626271" y="7949"/>
                </a:lnTo>
                <a:lnTo>
                  <a:pt x="623621" y="12073"/>
                </a:lnTo>
                <a:lnTo>
                  <a:pt x="620674" y="16196"/>
                </a:lnTo>
                <a:lnTo>
                  <a:pt x="617438" y="20316"/>
                </a:lnTo>
                <a:lnTo>
                  <a:pt x="614198" y="24439"/>
                </a:lnTo>
                <a:lnTo>
                  <a:pt x="610958" y="28562"/>
                </a:lnTo>
                <a:lnTo>
                  <a:pt x="607425" y="32682"/>
                </a:lnTo>
                <a:lnTo>
                  <a:pt x="603891" y="36806"/>
                </a:lnTo>
                <a:lnTo>
                  <a:pt x="600358" y="41222"/>
                </a:lnTo>
                <a:lnTo>
                  <a:pt x="596532" y="45345"/>
                </a:lnTo>
                <a:lnTo>
                  <a:pt x="592408" y="49762"/>
                </a:lnTo>
                <a:lnTo>
                  <a:pt x="588582" y="54179"/>
                </a:lnTo>
                <a:lnTo>
                  <a:pt x="584165" y="58298"/>
                </a:lnTo>
                <a:lnTo>
                  <a:pt x="579749" y="62715"/>
                </a:lnTo>
                <a:lnTo>
                  <a:pt x="575332" y="67132"/>
                </a:lnTo>
                <a:lnTo>
                  <a:pt x="570622" y="71548"/>
                </a:lnTo>
                <a:lnTo>
                  <a:pt x="565909" y="75671"/>
                </a:lnTo>
                <a:lnTo>
                  <a:pt x="560906" y="80088"/>
                </a:lnTo>
                <a:lnTo>
                  <a:pt x="555899" y="84505"/>
                </a:lnTo>
                <a:lnTo>
                  <a:pt x="550599" y="88628"/>
                </a:lnTo>
                <a:lnTo>
                  <a:pt x="545006" y="92748"/>
                </a:lnTo>
                <a:lnTo>
                  <a:pt x="539409" y="97164"/>
                </a:lnTo>
                <a:lnTo>
                  <a:pt x="533816" y="101288"/>
                </a:lnTo>
                <a:lnTo>
                  <a:pt x="527926" y="105411"/>
                </a:lnTo>
                <a:lnTo>
                  <a:pt x="521743" y="109531"/>
                </a:lnTo>
                <a:lnTo>
                  <a:pt x="515560" y="113361"/>
                </a:lnTo>
                <a:lnTo>
                  <a:pt x="509083" y="117481"/>
                </a:lnTo>
                <a:lnTo>
                  <a:pt x="502607" y="121311"/>
                </a:lnTo>
                <a:lnTo>
                  <a:pt x="495833" y="125137"/>
                </a:lnTo>
                <a:lnTo>
                  <a:pt x="489060" y="128670"/>
                </a:lnTo>
                <a:lnTo>
                  <a:pt x="481994" y="132497"/>
                </a:lnTo>
                <a:lnTo>
                  <a:pt x="474927" y="136031"/>
                </a:lnTo>
                <a:lnTo>
                  <a:pt x="467567" y="139270"/>
                </a:lnTo>
                <a:lnTo>
                  <a:pt x="460208" y="142510"/>
                </a:lnTo>
                <a:lnTo>
                  <a:pt x="452551" y="145747"/>
                </a:lnTo>
                <a:lnTo>
                  <a:pt x="444894" y="148987"/>
                </a:lnTo>
                <a:lnTo>
                  <a:pt x="437241" y="151931"/>
                </a:lnTo>
                <a:lnTo>
                  <a:pt x="429291" y="154581"/>
                </a:lnTo>
                <a:lnTo>
                  <a:pt x="421045" y="157231"/>
                </a:lnTo>
                <a:lnTo>
                  <a:pt x="412802" y="159587"/>
                </a:lnTo>
                <a:lnTo>
                  <a:pt x="404559" y="161943"/>
                </a:lnTo>
                <a:lnTo>
                  <a:pt x="396312" y="164297"/>
                </a:lnTo>
                <a:lnTo>
                  <a:pt x="387776" y="166064"/>
                </a:lnTo>
                <a:lnTo>
                  <a:pt x="379236" y="168126"/>
                </a:lnTo>
                <a:lnTo>
                  <a:pt x="370402" y="169597"/>
                </a:lnTo>
                <a:lnTo>
                  <a:pt x="361863" y="171070"/>
                </a:lnTo>
                <a:lnTo>
                  <a:pt x="353029" y="172542"/>
                </a:lnTo>
                <a:lnTo>
                  <a:pt x="344196" y="173426"/>
                </a:lnTo>
                <a:lnTo>
                  <a:pt x="335363" y="174603"/>
                </a:lnTo>
                <a:lnTo>
                  <a:pt x="326530" y="175192"/>
                </a:lnTo>
                <a:lnTo>
                  <a:pt x="317403" y="175780"/>
                </a:lnTo>
                <a:lnTo>
                  <a:pt x="308570" y="176076"/>
                </a:lnTo>
                <a:lnTo>
                  <a:pt x="299737" y="176370"/>
                </a:lnTo>
                <a:lnTo>
                  <a:pt x="290611" y="176076"/>
                </a:lnTo>
                <a:lnTo>
                  <a:pt x="281778" y="176076"/>
                </a:lnTo>
                <a:lnTo>
                  <a:pt x="272944" y="175486"/>
                </a:lnTo>
                <a:lnTo>
                  <a:pt x="264111" y="174897"/>
                </a:lnTo>
                <a:lnTo>
                  <a:pt x="255278" y="174014"/>
                </a:lnTo>
                <a:lnTo>
                  <a:pt x="246445" y="173130"/>
                </a:lnTo>
                <a:lnTo>
                  <a:pt x="237612" y="171953"/>
                </a:lnTo>
                <a:lnTo>
                  <a:pt x="229072" y="170776"/>
                </a:lnTo>
                <a:lnTo>
                  <a:pt x="220532" y="169009"/>
                </a:lnTo>
                <a:lnTo>
                  <a:pt x="211996" y="167536"/>
                </a:lnTo>
                <a:lnTo>
                  <a:pt x="203749" y="165770"/>
                </a:lnTo>
                <a:lnTo>
                  <a:pt x="195213" y="163709"/>
                </a:lnTo>
                <a:lnTo>
                  <a:pt x="187263" y="161353"/>
                </a:lnTo>
                <a:lnTo>
                  <a:pt x="179016" y="159293"/>
                </a:lnTo>
                <a:lnTo>
                  <a:pt x="171066" y="156643"/>
                </a:lnTo>
                <a:lnTo>
                  <a:pt x="163413" y="154287"/>
                </a:lnTo>
                <a:lnTo>
                  <a:pt x="155463" y="151343"/>
                </a:lnTo>
                <a:lnTo>
                  <a:pt x="148100" y="148693"/>
                </a:lnTo>
                <a:lnTo>
                  <a:pt x="140740" y="145747"/>
                </a:lnTo>
                <a:lnTo>
                  <a:pt x="133380" y="142804"/>
                </a:lnTo>
                <a:lnTo>
                  <a:pt x="126314" y="139564"/>
                </a:lnTo>
                <a:lnTo>
                  <a:pt x="119247" y="136326"/>
                </a:lnTo>
                <a:lnTo>
                  <a:pt x="112474" y="133087"/>
                </a:lnTo>
                <a:lnTo>
                  <a:pt x="105701" y="129554"/>
                </a:lnTo>
                <a:lnTo>
                  <a:pt x="99224" y="126021"/>
                </a:lnTo>
                <a:lnTo>
                  <a:pt x="92748" y="122487"/>
                </a:lnTo>
                <a:lnTo>
                  <a:pt x="86565" y="118954"/>
                </a:lnTo>
                <a:lnTo>
                  <a:pt x="80381" y="115421"/>
                </a:lnTo>
                <a:lnTo>
                  <a:pt x="74491" y="111594"/>
                </a:lnTo>
                <a:lnTo>
                  <a:pt x="68601" y="108061"/>
                </a:lnTo>
                <a:lnTo>
                  <a:pt x="63008" y="104231"/>
                </a:lnTo>
                <a:lnTo>
                  <a:pt x="57708" y="100404"/>
                </a:lnTo>
                <a:lnTo>
                  <a:pt x="52408" y="96578"/>
                </a:lnTo>
                <a:lnTo>
                  <a:pt x="47109" y="92748"/>
                </a:lnTo>
                <a:lnTo>
                  <a:pt x="42102" y="88921"/>
                </a:lnTo>
                <a:lnTo>
                  <a:pt x="37392" y="85095"/>
                </a:lnTo>
                <a:lnTo>
                  <a:pt x="32682" y="81265"/>
                </a:lnTo>
                <a:lnTo>
                  <a:pt x="28266" y="77731"/>
                </a:lnTo>
                <a:lnTo>
                  <a:pt x="23849" y="73905"/>
                </a:lnTo>
                <a:lnTo>
                  <a:pt x="19432" y="70078"/>
                </a:lnTo>
                <a:lnTo>
                  <a:pt x="15309" y="66248"/>
                </a:lnTo>
                <a:lnTo>
                  <a:pt x="11186" y="62715"/>
                </a:lnTo>
                <a:lnTo>
                  <a:pt x="7359" y="58888"/>
                </a:lnTo>
                <a:lnTo>
                  <a:pt x="3533" y="55355"/>
                </a:lnTo>
                <a:lnTo>
                  <a:pt x="0" y="51822"/>
                </a:lnTo>
              </a:path>
            </a:pathLst>
          </a:custGeom>
          <a:ln w="105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37013" y="1684726"/>
            <a:ext cx="71255" cy="211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13792" y="677326"/>
            <a:ext cx="39719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5" dirty="0">
                <a:latin typeface="Book Antiqua"/>
                <a:cs typeface="Book Antiqua"/>
              </a:rPr>
              <a:t>To </a:t>
            </a:r>
            <a:r>
              <a:rPr sz="950" spc="-25" dirty="0">
                <a:latin typeface="Book Antiqua"/>
                <a:cs typeface="Book Antiqua"/>
              </a:rPr>
              <a:t>draw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20" dirty="0">
                <a:latin typeface="Book Antiqua"/>
                <a:cs typeface="Book Antiqua"/>
              </a:rPr>
              <a:t>,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can </a:t>
            </a:r>
            <a:r>
              <a:rPr sz="950" spc="-25" dirty="0">
                <a:latin typeface="Book Antiqua"/>
                <a:cs typeface="Book Antiqua"/>
              </a:rPr>
              <a:t>give </a:t>
            </a:r>
            <a:r>
              <a:rPr sz="950" spc="-15" dirty="0">
                <a:latin typeface="Book Antiqua"/>
                <a:cs typeface="Book Antiqua"/>
              </a:rPr>
              <a:t>some</a:t>
            </a:r>
            <a:r>
              <a:rPr sz="950" spc="-1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hints:</a:t>
            </a:r>
            <a:endParaRPr sz="9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750570">
              <a:lnSpc>
                <a:spcPct val="100000"/>
              </a:lnSpc>
            </a:pPr>
            <a:r>
              <a:rPr sz="250" spc="10" dirty="0">
                <a:latin typeface="Arial"/>
                <a:cs typeface="Arial"/>
              </a:rPr>
              <a:t>Nyquist plot of</a:t>
            </a:r>
            <a:r>
              <a:rPr sz="250" spc="-1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G(s)</a:t>
            </a:r>
            <a:endParaRPr sz="2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28739" y="2270914"/>
            <a:ext cx="175260" cy="111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9530" algn="r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250" spc="10" dirty="0">
                <a:latin typeface="Arial"/>
                <a:cs typeface="Arial"/>
              </a:rPr>
              <a:t>Real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9980" y="1528953"/>
            <a:ext cx="65405" cy="2571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10" dirty="0">
                <a:latin typeface="Arial"/>
                <a:cs typeface="Arial"/>
              </a:rPr>
              <a:t>Imaginary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79362" y="2518360"/>
            <a:ext cx="2667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G</a:t>
            </a:r>
            <a:r>
              <a:rPr sz="650" spc="20" dirty="0">
                <a:latin typeface="Tahoma"/>
                <a:cs typeface="Tahoma"/>
              </a:rPr>
              <a:t>(</a:t>
            </a:r>
            <a:r>
              <a:rPr sz="650" i="1" spc="20" dirty="0">
                <a:latin typeface="Cambria"/>
                <a:cs typeface="Cambria"/>
              </a:rPr>
              <a:t>s</a:t>
            </a:r>
            <a:r>
              <a:rPr sz="650" spc="20" dirty="0">
                <a:latin typeface="Tahoma"/>
                <a:cs typeface="Tahoma"/>
              </a:rPr>
              <a:t>)</a:t>
            </a:r>
            <a:r>
              <a:rPr sz="650" spc="-105" dirty="0">
                <a:latin typeface="Tahoma"/>
                <a:cs typeface="Tahoma"/>
              </a:rPr>
              <a:t> </a:t>
            </a:r>
            <a:r>
              <a:rPr sz="650" spc="50" dirty="0">
                <a:latin typeface="Tahoma"/>
                <a:cs typeface="Tahoma"/>
              </a:rPr>
              <a:t>=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49578" y="2458505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68439" y="2591523"/>
            <a:ext cx="1235075" cy="0"/>
          </a:xfrm>
          <a:custGeom>
            <a:avLst/>
            <a:gdLst/>
            <a:ahLst/>
            <a:cxnLst/>
            <a:rect l="l" t="t" r="r" b="b"/>
            <a:pathLst>
              <a:path w="1235075">
                <a:moveTo>
                  <a:pt x="0" y="0"/>
                </a:moveTo>
                <a:lnTo>
                  <a:pt x="1234960" y="0"/>
                </a:lnTo>
              </a:path>
            </a:pathLst>
          </a:custGeom>
          <a:ln w="5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30339" y="2581289"/>
            <a:ext cx="13112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30" dirty="0">
                <a:latin typeface="Tahoma"/>
                <a:cs typeface="Tahoma"/>
              </a:rPr>
              <a:t>(</a:t>
            </a:r>
            <a:r>
              <a:rPr sz="650" spc="30" dirty="0">
                <a:latin typeface="Book Antiqua"/>
                <a:cs typeface="Book Antiqua"/>
              </a:rPr>
              <a:t>1</a:t>
            </a:r>
            <a:r>
              <a:rPr sz="650" spc="-45" dirty="0">
                <a:latin typeface="Book Antiqua"/>
                <a:cs typeface="Book Antiqua"/>
              </a:rPr>
              <a:t> </a:t>
            </a:r>
            <a:r>
              <a:rPr sz="650" spc="10" dirty="0">
                <a:latin typeface="Tahoma"/>
                <a:cs typeface="Tahoma"/>
              </a:rPr>
              <a:t>+</a:t>
            </a:r>
            <a:r>
              <a:rPr sz="650" spc="-85" dirty="0">
                <a:latin typeface="Tahoma"/>
                <a:cs typeface="Tahoma"/>
              </a:rPr>
              <a:t> </a:t>
            </a:r>
            <a:r>
              <a:rPr sz="650" spc="25" dirty="0">
                <a:latin typeface="Book Antiqua"/>
                <a:cs typeface="Book Antiqua"/>
              </a:rPr>
              <a:t>0.1</a:t>
            </a:r>
            <a:r>
              <a:rPr sz="650" i="1" spc="25" dirty="0">
                <a:latin typeface="Cambria"/>
                <a:cs typeface="Cambria"/>
              </a:rPr>
              <a:t>s</a:t>
            </a:r>
            <a:r>
              <a:rPr sz="650" spc="25" dirty="0">
                <a:latin typeface="Tahoma"/>
                <a:cs typeface="Tahoma"/>
              </a:rPr>
              <a:t>)(</a:t>
            </a:r>
            <a:r>
              <a:rPr sz="650" spc="25" dirty="0">
                <a:latin typeface="Book Antiqua"/>
                <a:cs typeface="Book Antiqua"/>
              </a:rPr>
              <a:t>1</a:t>
            </a:r>
            <a:r>
              <a:rPr sz="650" spc="-45" dirty="0">
                <a:latin typeface="Book Antiqua"/>
                <a:cs typeface="Book Antiqua"/>
              </a:rPr>
              <a:t> </a:t>
            </a:r>
            <a:r>
              <a:rPr sz="650" spc="10" dirty="0">
                <a:latin typeface="Tahoma"/>
                <a:cs typeface="Tahoma"/>
              </a:rPr>
              <a:t>+</a:t>
            </a:r>
            <a:r>
              <a:rPr sz="650" spc="-85" dirty="0">
                <a:latin typeface="Tahoma"/>
                <a:cs typeface="Tahoma"/>
              </a:rPr>
              <a:t> </a:t>
            </a:r>
            <a:r>
              <a:rPr sz="650" spc="35" dirty="0">
                <a:latin typeface="Book Antiqua"/>
                <a:cs typeface="Book Antiqua"/>
              </a:rPr>
              <a:t>0.002</a:t>
            </a:r>
            <a:r>
              <a:rPr sz="650" i="1" spc="35" dirty="0">
                <a:latin typeface="Cambria"/>
                <a:cs typeface="Cambria"/>
              </a:rPr>
              <a:t>s</a:t>
            </a:r>
            <a:r>
              <a:rPr sz="650" i="1" spc="-25" dirty="0">
                <a:latin typeface="Cambria"/>
                <a:cs typeface="Cambria"/>
              </a:rPr>
              <a:t> </a:t>
            </a:r>
            <a:r>
              <a:rPr sz="650" spc="10" dirty="0">
                <a:latin typeface="Tahoma"/>
                <a:cs typeface="Tahoma"/>
              </a:rPr>
              <a:t>+</a:t>
            </a:r>
            <a:r>
              <a:rPr sz="650" spc="-85" dirty="0">
                <a:latin typeface="Tahoma"/>
                <a:cs typeface="Tahoma"/>
              </a:rPr>
              <a:t> </a:t>
            </a:r>
            <a:r>
              <a:rPr sz="650" spc="35" dirty="0">
                <a:latin typeface="Book Antiqua"/>
                <a:cs typeface="Book Antiqua"/>
              </a:rPr>
              <a:t>0.0001</a:t>
            </a:r>
            <a:r>
              <a:rPr sz="650" i="1" spc="35" dirty="0">
                <a:latin typeface="Cambria"/>
                <a:cs typeface="Cambria"/>
              </a:rPr>
              <a:t>s</a:t>
            </a:r>
            <a:r>
              <a:rPr sz="675" spc="52" baseline="24691" dirty="0">
                <a:latin typeface="Book Antiqua"/>
                <a:cs typeface="Book Antiqua"/>
              </a:rPr>
              <a:t>2</a:t>
            </a:r>
            <a:r>
              <a:rPr sz="675" spc="-104" baseline="24691" dirty="0">
                <a:latin typeface="Book Antiqua"/>
                <a:cs typeface="Book Antiqua"/>
              </a:rPr>
              <a:t> </a:t>
            </a:r>
            <a:r>
              <a:rPr sz="650" spc="10" dirty="0">
                <a:latin typeface="Tahoma"/>
                <a:cs typeface="Tahoma"/>
              </a:rPr>
              <a:t>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038502" y="1131278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2150986" y="1061577"/>
            <a:ext cx="2233930" cy="3232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0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40" dirty="0">
                <a:latin typeface="Book Antiqua"/>
                <a:cs typeface="Book Antiqua"/>
              </a:rPr>
              <a:t>0,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equals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75" dirty="0">
                <a:latin typeface="Book Antiqua"/>
                <a:cs typeface="Book Antiqua"/>
              </a:rPr>
              <a:t>DC  </a:t>
            </a:r>
            <a:r>
              <a:rPr sz="950" spc="-10" dirty="0">
                <a:latin typeface="Book Antiqua"/>
                <a:cs typeface="Book Antiqua"/>
              </a:rPr>
              <a:t>gain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spc="35" dirty="0">
                <a:latin typeface="Cambria"/>
                <a:cs typeface="Cambria"/>
              </a:rPr>
              <a:t>G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0</a:t>
            </a:r>
            <a:r>
              <a:rPr sz="950" spc="3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038502" y="1556410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125586" y="1486697"/>
            <a:ext cx="235267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10" dirty="0">
                <a:latin typeface="Book Antiqua"/>
                <a:cs typeface="Book Antiqua"/>
              </a:rPr>
              <a:t>strictly </a:t>
            </a:r>
            <a:r>
              <a:rPr sz="950" spc="-30" dirty="0">
                <a:latin typeface="Book Antiqua"/>
                <a:cs typeface="Book Antiqua"/>
              </a:rPr>
              <a:t>proper, </a:t>
            </a:r>
            <a:r>
              <a:rPr sz="950" spc="55" dirty="0">
                <a:latin typeface="Book Antiqua"/>
                <a:cs typeface="Book Antiqua"/>
              </a:rPr>
              <a:t>lim</a:t>
            </a:r>
            <a:r>
              <a:rPr sz="975" i="1" spc="82" baseline="-17094" dirty="0">
                <a:latin typeface="Arial"/>
                <a:cs typeface="Arial"/>
              </a:rPr>
              <a:t>ω</a:t>
            </a:r>
            <a:r>
              <a:rPr sz="975" spc="82" baseline="-17094" dirty="0">
                <a:latin typeface="Lucida Sans Unicode"/>
                <a:cs typeface="Lucida Sans Unicode"/>
              </a:rPr>
              <a:t>→∞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7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038502" y="1829701"/>
            <a:ext cx="61925" cy="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150986" y="1760001"/>
            <a:ext cx="20300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In this </a:t>
            </a:r>
            <a:r>
              <a:rPr sz="950" dirty="0">
                <a:latin typeface="Book Antiqua"/>
                <a:cs typeface="Book Antiqua"/>
              </a:rPr>
              <a:t>case the </a:t>
            </a:r>
            <a:r>
              <a:rPr sz="950" spc="-5" dirty="0">
                <a:latin typeface="Book Antiqua"/>
                <a:cs typeface="Book Antiqua"/>
              </a:rPr>
              <a:t>angle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arrival</a:t>
            </a:r>
            <a:r>
              <a:rPr sz="950" spc="18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equals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50986" y="1928314"/>
            <a:ext cx="4108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n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65" dirty="0">
                <a:latin typeface="Lucida Sans Unicode"/>
                <a:cs typeface="Lucida Sans Unicode"/>
              </a:rPr>
              <a:t> </a:t>
            </a:r>
            <a:r>
              <a:rPr sz="950" i="1" spc="20" dirty="0">
                <a:latin typeface="Cambria"/>
                <a:cs typeface="Cambria"/>
              </a:rPr>
              <a:t>n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240864" y="1916291"/>
            <a:ext cx="16871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07975" algn="l"/>
                <a:tab pos="577850" algn="l"/>
                <a:tab pos="847725" algn="l"/>
                <a:tab pos="1551305" algn="l"/>
              </a:tabLst>
            </a:pPr>
            <a:r>
              <a:rPr sz="650" spc="-30" dirty="0">
                <a:latin typeface="Lucida Sans Unicode"/>
                <a:cs typeface="Lucida Sans Unicode"/>
              </a:rPr>
              <a:t>−	</a:t>
            </a:r>
            <a:r>
              <a:rPr sz="650" spc="10" dirty="0">
                <a:latin typeface="Tahoma"/>
                <a:cs typeface="Tahoma"/>
              </a:rPr>
              <a:t>+	</a:t>
            </a:r>
            <a:r>
              <a:rPr sz="650" spc="-30" dirty="0">
                <a:latin typeface="Lucida Sans Unicode"/>
                <a:cs typeface="Lucida Sans Unicode"/>
              </a:rPr>
              <a:t>−	</a:t>
            </a:r>
            <a:r>
              <a:rPr sz="650" spc="10" dirty="0">
                <a:latin typeface="Tahoma"/>
                <a:cs typeface="Tahoma"/>
              </a:rPr>
              <a:t>+ </a:t>
            </a:r>
            <a:r>
              <a:rPr sz="650" spc="130" dirty="0">
                <a:latin typeface="Tahoma"/>
                <a:cs typeface="Tahoma"/>
              </a:rPr>
              <a:t> </a:t>
            </a:r>
            <a:r>
              <a:rPr sz="975" i="1" u="sng" spc="52" baseline="427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r>
              <a:rPr sz="975" i="1" spc="52" baseline="4273" dirty="0">
                <a:latin typeface="Arial"/>
                <a:cs typeface="Arial"/>
              </a:rPr>
              <a:t>	</a:t>
            </a:r>
            <a:r>
              <a:rPr sz="975" spc="22" baseline="8547" dirty="0">
                <a:latin typeface="Tahoma"/>
                <a:cs typeface="Tahoma"/>
              </a:rPr>
              <a:t>+[</a:t>
            </a:r>
            <a:endParaRPr sz="975" baseline="8547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876763" y="1901750"/>
            <a:ext cx="1225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30" dirty="0">
                <a:latin typeface="Lucida Sans Unicode"/>
                <a:cs typeface="Lucida Sans Unicode"/>
              </a:rPr>
              <a:t>−</a:t>
            </a:r>
            <a:r>
              <a:rPr sz="650" spc="20" dirty="0">
                <a:latin typeface="Tahoma"/>
                <a:cs typeface="Tahoma"/>
              </a:rPr>
              <a:t>]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266264" y="2012189"/>
            <a:ext cx="168973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2575" algn="l"/>
                <a:tab pos="552450" algn="l"/>
                <a:tab pos="822325" algn="l"/>
                <a:tab pos="1525905" algn="l"/>
              </a:tabLst>
            </a:pPr>
            <a:r>
              <a:rPr sz="975" i="1" baseline="4273" dirty="0">
                <a:latin typeface="Cambria"/>
                <a:cs typeface="Cambria"/>
              </a:rPr>
              <a:t>z	z	p	p    </a:t>
            </a:r>
            <a:r>
              <a:rPr sz="975" i="1" spc="30" baseline="4273" dirty="0">
                <a:latin typeface="Cambria"/>
                <a:cs typeface="Cambria"/>
              </a:rPr>
              <a:t> </a:t>
            </a:r>
            <a:r>
              <a:rPr sz="975" spc="67" baseline="4273" dirty="0">
                <a:latin typeface="Book Antiqua"/>
                <a:cs typeface="Book Antiqua"/>
              </a:rPr>
              <a:t>2</a:t>
            </a:r>
            <a:r>
              <a:rPr sz="975" baseline="4273" dirty="0">
                <a:latin typeface="Book Antiqua"/>
                <a:cs typeface="Book Antiqua"/>
              </a:rPr>
              <a:t>	</a:t>
            </a:r>
            <a:r>
              <a:rPr sz="650" i="1" spc="-5" dirty="0">
                <a:latin typeface="Cambria"/>
                <a:cs typeface="Cambria"/>
              </a:rPr>
              <a:t>z</a:t>
            </a:r>
            <a:r>
              <a:rPr sz="650" spc="20" dirty="0">
                <a:latin typeface="Tahoma"/>
                <a:cs typeface="Tahoma"/>
              </a:rPr>
              <a:t>[</a:t>
            </a:r>
            <a:r>
              <a:rPr sz="650" i="1" dirty="0">
                <a:latin typeface="Cambria"/>
                <a:cs typeface="Cambria"/>
              </a:rPr>
              <a:t>p</a:t>
            </a:r>
            <a:r>
              <a:rPr sz="650" spc="20" dirty="0">
                <a:latin typeface="Tahoma"/>
                <a:cs typeface="Tahoma"/>
              </a:rPr>
              <a:t>]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627325" y="1928314"/>
            <a:ext cx="182181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8905" algn="l"/>
              </a:tabLst>
            </a:pP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20" dirty="0">
                <a:latin typeface="Cambria"/>
                <a:cs typeface="Cambria"/>
              </a:rPr>
              <a:t>n  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0" dirty="0">
                <a:latin typeface="Cambria"/>
                <a:cs typeface="Cambria"/>
              </a:rPr>
              <a:t>n  </a:t>
            </a:r>
            <a:r>
              <a:rPr sz="950" spc="10" dirty="0">
                <a:latin typeface="Tahoma"/>
                <a:cs typeface="Tahoma"/>
              </a:rPr>
              <a:t>)  </a:t>
            </a:r>
            <a:r>
              <a:rPr sz="950" spc="25" dirty="0">
                <a:latin typeface="Book Antiqua"/>
                <a:cs typeface="Book Antiqua"/>
              </a:rPr>
              <a:t>,</a:t>
            </a:r>
            <a:r>
              <a:rPr sz="950" spc="5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where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20" dirty="0">
                <a:latin typeface="Cambria"/>
                <a:cs typeface="Cambria"/>
              </a:rPr>
              <a:t>n	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</a:t>
            </a:r>
            <a:r>
              <a:rPr sz="950" spc="-5" dirty="0">
                <a:latin typeface="Book Antiqua"/>
                <a:cs typeface="Book Antiqua"/>
              </a:rPr>
              <a:t> </a:t>
            </a:r>
            <a:r>
              <a:rPr sz="950" spc="135" dirty="0">
                <a:latin typeface="Book Antiqua"/>
                <a:cs typeface="Book Antiqua"/>
              </a:rPr>
              <a:t>#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150986" y="2102241"/>
            <a:ext cx="23787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of zeros </a:t>
            </a:r>
            <a:r>
              <a:rPr sz="950" spc="10" dirty="0">
                <a:latin typeface="Lucida Sans Unicode"/>
                <a:cs typeface="Lucida Sans Unicode"/>
              </a:rPr>
              <a:t>[</a:t>
            </a:r>
            <a:r>
              <a:rPr sz="950" spc="10" dirty="0">
                <a:latin typeface="Book Antiqua"/>
                <a:cs typeface="Book Antiqua"/>
              </a:rPr>
              <a:t>poles</a:t>
            </a:r>
            <a:r>
              <a:rPr sz="950" spc="10" dirty="0">
                <a:latin typeface="Lucida Sans Unicode"/>
                <a:cs typeface="Lucida Sans Unicode"/>
              </a:rPr>
              <a:t>] </a:t>
            </a:r>
            <a:r>
              <a:rPr sz="950" spc="-20" dirty="0">
                <a:latin typeface="Book Antiqua"/>
                <a:cs typeface="Book Antiqua"/>
              </a:rPr>
              <a:t>with positive </a:t>
            </a:r>
            <a:r>
              <a:rPr sz="950" spc="5" dirty="0">
                <a:latin typeface="Lucida Sans Unicode"/>
                <a:cs typeface="Lucida Sans Unicode"/>
              </a:rPr>
              <a:t>[</a:t>
            </a:r>
            <a:r>
              <a:rPr sz="950" spc="5" dirty="0">
                <a:latin typeface="Book Antiqua"/>
                <a:cs typeface="Book Antiqua"/>
              </a:rPr>
              <a:t>negative</a:t>
            </a:r>
            <a:r>
              <a:rPr sz="950" spc="5" dirty="0">
                <a:latin typeface="Lucida Sans Unicode"/>
                <a:cs typeface="Lucida Sans Unicode"/>
              </a:rPr>
              <a:t>]</a:t>
            </a:r>
            <a:r>
              <a:rPr sz="950" spc="11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Book Antiqua"/>
                <a:cs typeface="Book Antiqua"/>
              </a:rPr>
              <a:t>real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50986" y="2254069"/>
            <a:ext cx="241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part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038502" y="2614955"/>
            <a:ext cx="61925" cy="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15260" y="2560739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705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150986" y="2545242"/>
            <a:ext cx="8877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spc="15" dirty="0">
                <a:latin typeface="Lucida Sans Unicode"/>
                <a:cs typeface="Lucida Sans Unicode"/>
              </a:rPr>
              <a:t>−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220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13792" y="2863606"/>
            <a:ext cx="39503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30" dirty="0">
                <a:latin typeface="Book Antiqua"/>
                <a:cs typeface="Book Antiqua"/>
              </a:rPr>
              <a:t>A</a:t>
            </a:r>
            <a:r>
              <a:rPr sz="950" spc="-8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system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without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any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zero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with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positive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real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part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called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i="1" spc="20" dirty="0">
                <a:solidFill>
                  <a:srgbClr val="BC0000"/>
                </a:solidFill>
                <a:latin typeface="Cambria"/>
                <a:cs typeface="Cambria"/>
              </a:rPr>
              <a:t>minimum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phase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6363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-6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130302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Nyquist</a:t>
            </a:r>
            <a:r>
              <a:rPr dirty="0"/>
              <a:t> criterion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576656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880313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458" y="1554352"/>
            <a:ext cx="4021454" cy="179070"/>
          </a:xfrm>
          <a:custGeom>
            <a:avLst/>
            <a:gdLst/>
            <a:ahLst/>
            <a:cxnLst/>
            <a:rect l="l" t="t" r="r" b="b"/>
            <a:pathLst>
              <a:path w="4021454" h="179069">
                <a:moveTo>
                  <a:pt x="397033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56"/>
                </a:lnTo>
                <a:lnTo>
                  <a:pt x="4021135" y="178556"/>
                </a:lnTo>
                <a:lnTo>
                  <a:pt x="4021135" y="50800"/>
                </a:lnTo>
                <a:lnTo>
                  <a:pt x="4017127" y="31075"/>
                </a:lnTo>
                <a:lnTo>
                  <a:pt x="4006212" y="14922"/>
                </a:lnTo>
                <a:lnTo>
                  <a:pt x="3990059" y="4008"/>
                </a:lnTo>
                <a:lnTo>
                  <a:pt x="397033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458" y="1720253"/>
            <a:ext cx="4021134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258" y="220897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059" y="2196274"/>
            <a:ext cx="397028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4594" y="1598587"/>
            <a:ext cx="50751" cy="6103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458" y="1764528"/>
            <a:ext cx="4021454" cy="495300"/>
          </a:xfrm>
          <a:custGeom>
            <a:avLst/>
            <a:gdLst/>
            <a:ahLst/>
            <a:cxnLst/>
            <a:rect l="l" t="t" r="r" b="b"/>
            <a:pathLst>
              <a:path w="4021454" h="495300">
                <a:moveTo>
                  <a:pt x="4021135" y="0"/>
                </a:moveTo>
                <a:lnTo>
                  <a:pt x="0" y="0"/>
                </a:lnTo>
                <a:lnTo>
                  <a:pt x="0" y="444446"/>
                </a:lnTo>
                <a:lnTo>
                  <a:pt x="4008" y="464170"/>
                </a:lnTo>
                <a:lnTo>
                  <a:pt x="14922" y="480323"/>
                </a:lnTo>
                <a:lnTo>
                  <a:pt x="31075" y="491238"/>
                </a:lnTo>
                <a:lnTo>
                  <a:pt x="50800" y="495246"/>
                </a:lnTo>
                <a:lnTo>
                  <a:pt x="3970335" y="495246"/>
                </a:lnTo>
                <a:lnTo>
                  <a:pt x="3990059" y="491238"/>
                </a:lnTo>
                <a:lnTo>
                  <a:pt x="4006212" y="480323"/>
                </a:lnTo>
                <a:lnTo>
                  <a:pt x="4017127" y="464170"/>
                </a:lnTo>
                <a:lnTo>
                  <a:pt x="4021135" y="444446"/>
                </a:lnTo>
                <a:lnTo>
                  <a:pt x="402113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594" y="1636678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59134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4594" y="16239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4594" y="16112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4594" y="15985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058" y="506943"/>
            <a:ext cx="4292600" cy="1717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950" spc="-20" dirty="0">
                <a:latin typeface="Book Antiqua"/>
                <a:cs typeface="Book Antiqua"/>
              </a:rPr>
              <a:t>Consider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35" dirty="0">
                <a:latin typeface="Cambria"/>
                <a:cs typeface="Cambria"/>
              </a:rPr>
              <a:t>N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i="1" spc="35" dirty="0">
                <a:latin typeface="Cambria"/>
                <a:cs typeface="Cambria"/>
              </a:rPr>
              <a:t>s</a:t>
            </a:r>
            <a:r>
              <a:rPr sz="950" spc="35" dirty="0">
                <a:latin typeface="Tahoma"/>
                <a:cs typeface="Tahoma"/>
              </a:rPr>
              <a:t>)</a:t>
            </a:r>
            <a:r>
              <a:rPr sz="950" i="1" spc="35" dirty="0">
                <a:latin typeface="Arial"/>
                <a:cs typeface="Arial"/>
              </a:rPr>
              <a:t>/</a:t>
            </a:r>
            <a:r>
              <a:rPr sz="950" i="1" spc="35" dirty="0">
                <a:latin typeface="Cambria"/>
                <a:cs typeface="Cambria"/>
              </a:rPr>
              <a:t>D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i="1" spc="35" dirty="0">
                <a:latin typeface="Cambria"/>
                <a:cs typeface="Cambria"/>
              </a:rPr>
              <a:t>s</a:t>
            </a:r>
            <a:r>
              <a:rPr sz="950" spc="35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under </a:t>
            </a:r>
            <a:r>
              <a:rPr sz="950" spc="-10" dirty="0">
                <a:latin typeface="Book Antiqua"/>
                <a:cs typeface="Book Antiqua"/>
              </a:rPr>
              <a:t>unit </a:t>
            </a:r>
            <a:r>
              <a:rPr sz="950" dirty="0">
                <a:latin typeface="Book Antiqua"/>
                <a:cs typeface="Book Antiqua"/>
              </a:rPr>
              <a:t>static</a:t>
            </a:r>
            <a:r>
              <a:rPr sz="950" spc="-5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feedback</a:t>
            </a:r>
            <a:endParaRPr sz="950">
              <a:latin typeface="Book Antiqua"/>
              <a:cs typeface="Book Antiqua"/>
            </a:endParaRPr>
          </a:p>
          <a:p>
            <a:pPr marL="111125">
              <a:lnSpc>
                <a:spcPct val="100000"/>
              </a:lnSpc>
              <a:spcBef>
                <a:spcPts val="55"/>
              </a:spcBef>
            </a:pP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y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t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dirty="0">
                <a:latin typeface="Cambria"/>
                <a:cs typeface="Cambria"/>
              </a:rPr>
              <a:t>r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  <a:p>
            <a:pPr marL="111125">
              <a:lnSpc>
                <a:spcPct val="100000"/>
              </a:lnSpc>
              <a:spcBef>
                <a:spcPts val="55"/>
              </a:spcBef>
            </a:pPr>
            <a:r>
              <a:rPr sz="950" spc="-75" dirty="0">
                <a:latin typeface="Book Antiqua"/>
                <a:cs typeface="Book Antiqua"/>
              </a:rPr>
              <a:t>As 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5" dirty="0">
                <a:latin typeface="Cambria"/>
                <a:cs typeface="Cambria"/>
              </a:rPr>
              <a:t>G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s</a:t>
            </a:r>
            <a:r>
              <a:rPr sz="950" spc="5" dirty="0">
                <a:latin typeface="Tahoma"/>
                <a:cs typeface="Tahoma"/>
              </a:rPr>
              <a:t>)(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 + </a:t>
            </a:r>
            <a:r>
              <a:rPr sz="950" i="1" spc="5" dirty="0">
                <a:latin typeface="Cambria"/>
                <a:cs typeface="Cambria"/>
              </a:rPr>
              <a:t>r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))</a:t>
            </a:r>
            <a:r>
              <a:rPr sz="950" spc="5" dirty="0">
                <a:latin typeface="Book Antiqua"/>
                <a:cs typeface="Book Antiqua"/>
              </a:rPr>
              <a:t>,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spc="-15" dirty="0">
                <a:latin typeface="Book Antiqua"/>
                <a:cs typeface="Book Antiqua"/>
              </a:rPr>
              <a:t>from </a:t>
            </a:r>
            <a:r>
              <a:rPr sz="950" i="1" dirty="0">
                <a:latin typeface="Cambria"/>
                <a:cs typeface="Cambria"/>
              </a:rPr>
              <a:t>r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-100" dirty="0">
                <a:latin typeface="Book Antiqua"/>
                <a:cs typeface="Book Antiqua"/>
              </a:rPr>
              <a:t> 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111125">
              <a:lnSpc>
                <a:spcPts val="994"/>
              </a:lnSpc>
              <a:spcBef>
                <a:spcPts val="55"/>
              </a:spcBef>
            </a:pPr>
            <a:r>
              <a:rPr sz="950" spc="-15" dirty="0">
                <a:latin typeface="Book Antiqua"/>
                <a:cs typeface="Book Antiqua"/>
              </a:rPr>
              <a:t>is</a:t>
            </a:r>
            <a:endParaRPr sz="950">
              <a:latin typeface="Book Antiqua"/>
              <a:cs typeface="Book Antiqua"/>
            </a:endParaRPr>
          </a:p>
          <a:p>
            <a:pPr marL="17145" algn="ctr">
              <a:lnSpc>
                <a:spcPts val="994"/>
              </a:lnSpc>
              <a:tabLst>
                <a:tab pos="1223010" algn="l"/>
                <a:tab pos="1628775" algn="l"/>
              </a:tabLst>
            </a:pPr>
            <a:r>
              <a:rPr sz="1425" i="1" spc="22" baseline="-38011" dirty="0">
                <a:latin typeface="Cambria"/>
                <a:cs typeface="Cambria"/>
              </a:rPr>
              <a:t>W</a:t>
            </a:r>
            <a:r>
              <a:rPr sz="1425" spc="22" baseline="-38011" dirty="0">
                <a:latin typeface="Tahoma"/>
                <a:cs typeface="Tahoma"/>
              </a:rPr>
              <a:t>(</a:t>
            </a:r>
            <a:r>
              <a:rPr sz="1425" i="1" spc="22" baseline="-38011" dirty="0">
                <a:latin typeface="Cambria"/>
                <a:cs typeface="Cambria"/>
              </a:rPr>
              <a:t>s</a:t>
            </a:r>
            <a:r>
              <a:rPr sz="1425" spc="22" baseline="-38011" dirty="0">
                <a:latin typeface="Tahoma"/>
                <a:cs typeface="Tahoma"/>
              </a:rPr>
              <a:t>)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u="sng" spc="4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 </a:t>
            </a:r>
            <a:r>
              <a:rPr sz="950" spc="204" dirty="0">
                <a:latin typeface="Tahoma"/>
                <a:cs typeface="Tahoma"/>
              </a:rPr>
              <a:t>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	</a:t>
            </a:r>
            <a:endParaRPr sz="950">
              <a:latin typeface="Tahoma"/>
              <a:cs typeface="Tahoma"/>
            </a:endParaRPr>
          </a:p>
          <a:p>
            <a:pPr marL="1771650">
              <a:lnSpc>
                <a:spcPct val="100000"/>
              </a:lnSpc>
              <a:spcBef>
                <a:spcPts val="244"/>
              </a:spcBef>
              <a:tabLst>
                <a:tab pos="2376805" algn="l"/>
              </a:tabLst>
            </a:pP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	</a:t>
            </a:r>
            <a:r>
              <a:rPr sz="950" i="1" spc="5" dirty="0">
                <a:latin typeface="Cambria"/>
                <a:cs typeface="Cambria"/>
              </a:rPr>
              <a:t>D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s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15" dirty="0">
                <a:latin typeface="Cambria"/>
                <a:cs typeface="Cambria"/>
              </a:rPr>
              <a:t>N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225"/>
              </a:spcBef>
            </a:pPr>
            <a:r>
              <a:rPr sz="950" spc="-35" dirty="0">
                <a:solidFill>
                  <a:srgbClr val="3333B2"/>
                </a:solidFill>
                <a:latin typeface="Book Antiqua"/>
                <a:cs typeface="Book Antiqua"/>
              </a:rPr>
              <a:t>Nyquist </a:t>
            </a:r>
            <a:r>
              <a:rPr sz="950" spc="-10" dirty="0">
                <a:solidFill>
                  <a:srgbClr val="3333B2"/>
                </a:solidFill>
                <a:latin typeface="Book Antiqua"/>
                <a:cs typeface="Book Antiqua"/>
              </a:rPr>
              <a:t>stability</a:t>
            </a:r>
            <a:r>
              <a:rPr sz="950" spc="80" dirty="0">
                <a:solidFill>
                  <a:srgbClr val="3333B2"/>
                </a:solidFill>
                <a:latin typeface="Book Antiqua"/>
                <a:cs typeface="Book Antiqua"/>
              </a:rPr>
              <a:t> </a:t>
            </a:r>
            <a:r>
              <a:rPr sz="950" spc="-5" dirty="0">
                <a:solidFill>
                  <a:srgbClr val="3333B2"/>
                </a:solidFill>
                <a:latin typeface="Book Antiqua"/>
                <a:cs typeface="Book Antiqua"/>
              </a:rPr>
              <a:t>criterion</a:t>
            </a:r>
            <a:endParaRPr sz="950">
              <a:latin typeface="Book Antiqua"/>
              <a:cs typeface="Book Antiqua"/>
            </a:endParaRPr>
          </a:p>
          <a:p>
            <a:pPr marL="75565" marR="343535">
              <a:lnSpc>
                <a:spcPct val="104900"/>
              </a:lnSpc>
              <a:spcBef>
                <a:spcPts val="40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i="1" spc="15" dirty="0">
                <a:latin typeface="Cambria"/>
                <a:cs typeface="Cambria"/>
              </a:rPr>
              <a:t>N</a:t>
            </a:r>
            <a:r>
              <a:rPr sz="975" i="1" spc="22" baseline="-17094" dirty="0">
                <a:latin typeface="Cambria"/>
                <a:cs typeface="Cambria"/>
              </a:rPr>
              <a:t>W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10" dirty="0">
                <a:latin typeface="Book Antiqua"/>
                <a:cs typeface="Book Antiqua"/>
              </a:rPr>
              <a:t>unstable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15" dirty="0">
                <a:latin typeface="Cambria"/>
                <a:cs typeface="Cambria"/>
              </a:rPr>
              <a:t>W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10" dirty="0">
                <a:latin typeface="Book Antiqua"/>
                <a:cs typeface="Book Antiqua"/>
              </a:rPr>
              <a:t>equal </a:t>
            </a:r>
            <a:r>
              <a:rPr sz="950" dirty="0">
                <a:latin typeface="Book Antiqua"/>
                <a:cs typeface="Book Antiqua"/>
              </a:rPr>
              <a:t>to the 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i="1" spc="15" dirty="0">
                <a:latin typeface="Cambria"/>
                <a:cs typeface="Cambria"/>
              </a:rPr>
              <a:t>N</a:t>
            </a:r>
            <a:r>
              <a:rPr sz="975" i="1" spc="22" baseline="-17094" dirty="0">
                <a:latin typeface="Cambria"/>
                <a:cs typeface="Cambria"/>
              </a:rPr>
              <a:t>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clock-wise </a:t>
            </a:r>
            <a:r>
              <a:rPr sz="950" spc="-5" dirty="0">
                <a:latin typeface="Book Antiqua"/>
                <a:cs typeface="Book Antiqua"/>
              </a:rPr>
              <a:t>rotations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around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spc="30" dirty="0">
                <a:latin typeface="Book Antiqua"/>
                <a:cs typeface="Book Antiqua"/>
              </a:rPr>
              <a:t>0  </a:t>
            </a:r>
            <a:r>
              <a:rPr sz="950" spc="-25" dirty="0">
                <a:latin typeface="Book Antiqua"/>
                <a:cs typeface="Book Antiqua"/>
              </a:rPr>
              <a:t>plus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i="1" spc="40" dirty="0">
                <a:latin typeface="Cambria"/>
                <a:cs typeface="Cambria"/>
              </a:rPr>
              <a:t>N</a:t>
            </a:r>
            <a:r>
              <a:rPr sz="975" i="1" spc="60" baseline="-17094" dirty="0">
                <a:latin typeface="Cambria"/>
                <a:cs typeface="Cambria"/>
              </a:rPr>
              <a:t>G </a:t>
            </a:r>
            <a:r>
              <a:rPr sz="950" spc="-10" dirty="0">
                <a:latin typeface="Book Antiqua"/>
                <a:cs typeface="Book Antiqua"/>
              </a:rPr>
              <a:t>of unstable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20" dirty="0">
                <a:latin typeface="Book Antiqua"/>
                <a:cs typeface="Book Antiqua"/>
              </a:rPr>
              <a:t>. </a:t>
            </a:r>
            <a:r>
              <a:rPr sz="950" spc="35" dirty="0">
                <a:latin typeface="Lucida Sans Unicode"/>
                <a:cs typeface="Lucida Sans Unicode"/>
              </a:rPr>
              <a:t>[</a:t>
            </a:r>
            <a:r>
              <a:rPr sz="950" i="1" spc="35" dirty="0">
                <a:latin typeface="Cambria"/>
                <a:cs typeface="Cambria"/>
              </a:rPr>
              <a:t>N</a:t>
            </a:r>
            <a:r>
              <a:rPr sz="975" i="1" spc="52" baseline="-17094" dirty="0">
                <a:latin typeface="Cambria"/>
                <a:cs typeface="Cambria"/>
              </a:rPr>
              <a:t>W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15" dirty="0">
                <a:latin typeface="Cambria"/>
                <a:cs typeface="Cambria"/>
              </a:rPr>
              <a:t>N</a:t>
            </a:r>
            <a:r>
              <a:rPr sz="975" i="1" spc="22" baseline="-17094" dirty="0">
                <a:latin typeface="Cambria"/>
                <a:cs typeface="Cambria"/>
              </a:rPr>
              <a:t>R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85" dirty="0">
                <a:latin typeface="Tahoma"/>
                <a:cs typeface="Tahoma"/>
              </a:rPr>
              <a:t> </a:t>
            </a:r>
            <a:r>
              <a:rPr sz="950" i="1" spc="65" dirty="0">
                <a:latin typeface="Cambria"/>
                <a:cs typeface="Cambria"/>
              </a:rPr>
              <a:t>N</a:t>
            </a:r>
            <a:r>
              <a:rPr sz="975" i="1" spc="97" baseline="-17094" dirty="0">
                <a:latin typeface="Cambria"/>
                <a:cs typeface="Cambria"/>
              </a:rPr>
              <a:t>G</a:t>
            </a:r>
            <a:r>
              <a:rPr sz="950" spc="65" dirty="0">
                <a:latin typeface="Lucida Sans Unicode"/>
                <a:cs typeface="Lucida Sans Unicode"/>
              </a:rPr>
              <a:t>]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458" y="2566390"/>
            <a:ext cx="4021454" cy="182245"/>
          </a:xfrm>
          <a:custGeom>
            <a:avLst/>
            <a:gdLst/>
            <a:ahLst/>
            <a:cxnLst/>
            <a:rect l="l" t="t" r="r" b="b"/>
            <a:pathLst>
              <a:path w="4021454" h="182244">
                <a:moveTo>
                  <a:pt x="397033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078"/>
                </a:lnTo>
                <a:lnTo>
                  <a:pt x="4021135" y="182078"/>
                </a:lnTo>
                <a:lnTo>
                  <a:pt x="4021135" y="50800"/>
                </a:lnTo>
                <a:lnTo>
                  <a:pt x="4017127" y="31075"/>
                </a:lnTo>
                <a:lnTo>
                  <a:pt x="4006212" y="14922"/>
                </a:lnTo>
                <a:lnTo>
                  <a:pt x="3990059" y="4008"/>
                </a:lnTo>
                <a:lnTo>
                  <a:pt x="397033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458" y="2735821"/>
            <a:ext cx="4021134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258" y="3223310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059" y="3210610"/>
            <a:ext cx="3970286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4594" y="2610624"/>
            <a:ext cx="50751" cy="6126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458" y="2780097"/>
            <a:ext cx="4021454" cy="494030"/>
          </a:xfrm>
          <a:custGeom>
            <a:avLst/>
            <a:gdLst/>
            <a:ahLst/>
            <a:cxnLst/>
            <a:rect l="l" t="t" r="r" b="b"/>
            <a:pathLst>
              <a:path w="4021454" h="494029">
                <a:moveTo>
                  <a:pt x="4021135" y="0"/>
                </a:moveTo>
                <a:lnTo>
                  <a:pt x="0" y="0"/>
                </a:lnTo>
                <a:lnTo>
                  <a:pt x="0" y="443213"/>
                </a:lnTo>
                <a:lnTo>
                  <a:pt x="4008" y="462937"/>
                </a:lnTo>
                <a:lnTo>
                  <a:pt x="14922" y="479090"/>
                </a:lnTo>
                <a:lnTo>
                  <a:pt x="31075" y="490005"/>
                </a:lnTo>
                <a:lnTo>
                  <a:pt x="50800" y="494013"/>
                </a:lnTo>
                <a:lnTo>
                  <a:pt x="3970335" y="494013"/>
                </a:lnTo>
                <a:lnTo>
                  <a:pt x="3990059" y="490005"/>
                </a:lnTo>
                <a:lnTo>
                  <a:pt x="4006212" y="479090"/>
                </a:lnTo>
                <a:lnTo>
                  <a:pt x="4017127" y="462937"/>
                </a:lnTo>
                <a:lnTo>
                  <a:pt x="4021135" y="443213"/>
                </a:lnTo>
                <a:lnTo>
                  <a:pt x="402113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4594" y="2648724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59363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4594" y="26360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4594" y="26233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14594" y="2610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3458" y="2504450"/>
            <a:ext cx="3945890" cy="7353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55"/>
              </a:spcBef>
            </a:pPr>
            <a:r>
              <a:rPr sz="950" spc="-10" dirty="0">
                <a:solidFill>
                  <a:srgbClr val="3333B2"/>
                </a:solidFill>
                <a:latin typeface="Book Antiqua"/>
                <a:cs typeface="Book Antiqua"/>
              </a:rPr>
              <a:t>Corollary: </a:t>
            </a:r>
            <a:r>
              <a:rPr sz="950" spc="-20" dirty="0">
                <a:solidFill>
                  <a:srgbClr val="3333B2"/>
                </a:solidFill>
                <a:latin typeface="Book Antiqua"/>
                <a:cs typeface="Book Antiqua"/>
              </a:rPr>
              <a:t>simplified </a:t>
            </a:r>
            <a:r>
              <a:rPr sz="950" spc="-35" dirty="0">
                <a:solidFill>
                  <a:srgbClr val="3333B2"/>
                </a:solidFill>
                <a:latin typeface="Book Antiqua"/>
                <a:cs typeface="Book Antiqua"/>
              </a:rPr>
              <a:t>Nyquist </a:t>
            </a:r>
            <a:r>
              <a:rPr sz="950" spc="-5" dirty="0">
                <a:solidFill>
                  <a:srgbClr val="3333B2"/>
                </a:solidFill>
                <a:latin typeface="Book Antiqua"/>
                <a:cs typeface="Book Antiqua"/>
              </a:rPr>
              <a:t>criterion</a:t>
            </a:r>
            <a:endParaRPr sz="950">
              <a:latin typeface="Book Antiqua"/>
              <a:cs typeface="Book Antiqua"/>
            </a:endParaRPr>
          </a:p>
          <a:p>
            <a:pPr marL="50800" marR="43180">
              <a:lnSpc>
                <a:spcPct val="104900"/>
              </a:lnSpc>
              <a:spcBef>
                <a:spcPts val="400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spc="-15" dirty="0">
                <a:latin typeface="Book Antiqua"/>
                <a:cs typeface="Book Antiqua"/>
              </a:rPr>
              <a:t>open-loop asympt. </a:t>
            </a:r>
            <a:r>
              <a:rPr sz="950" spc="-5" dirty="0">
                <a:latin typeface="Book Antiqua"/>
                <a:cs typeface="Book Antiqua"/>
              </a:rPr>
              <a:t>stable </a:t>
            </a:r>
            <a:r>
              <a:rPr sz="950" spc="-20" dirty="0">
                <a:latin typeface="Book Antiqua"/>
                <a:cs typeface="Book Antiqua"/>
              </a:rPr>
              <a:t>systems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50" dirty="0">
                <a:latin typeface="Book Antiqua"/>
                <a:cs typeface="Book Antiqua"/>
              </a:rPr>
              <a:t>(</a:t>
            </a:r>
            <a:r>
              <a:rPr sz="950" i="1" spc="50" dirty="0">
                <a:latin typeface="Cambria"/>
                <a:cs typeface="Cambria"/>
              </a:rPr>
              <a:t>N</a:t>
            </a:r>
            <a:r>
              <a:rPr sz="975" i="1" spc="75" baseline="-17094" dirty="0">
                <a:latin typeface="Cambria"/>
                <a:cs typeface="Cambria"/>
              </a:rPr>
              <a:t>G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0),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closed-loop 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i="1" spc="15" dirty="0">
                <a:latin typeface="Cambria"/>
                <a:cs typeface="Cambria"/>
              </a:rPr>
              <a:t>W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spc="-5" dirty="0">
                <a:latin typeface="Book Antiqua"/>
                <a:cs typeface="Book Antiqua"/>
              </a:rPr>
              <a:t>stable </a:t>
            </a: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spc="-15" dirty="0">
                <a:latin typeface="Book Antiqua"/>
                <a:cs typeface="Book Antiqua"/>
              </a:rPr>
              <a:t>and </a:t>
            </a:r>
            <a:r>
              <a:rPr sz="950" spc="-20" dirty="0">
                <a:latin typeface="Book Antiqua"/>
                <a:cs typeface="Book Antiqua"/>
              </a:rPr>
              <a:t>only </a:t>
            </a: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  </a:t>
            </a:r>
            <a:r>
              <a:rPr sz="950" spc="-15" dirty="0">
                <a:latin typeface="Book Antiqua"/>
                <a:cs typeface="Book Antiqua"/>
              </a:rPr>
              <a:t>does </a:t>
            </a:r>
            <a:r>
              <a:rPr sz="950" spc="-5" dirty="0">
                <a:latin typeface="Book Antiqua"/>
                <a:cs typeface="Book Antiqua"/>
              </a:rPr>
              <a:t>not </a:t>
            </a:r>
            <a:r>
              <a:rPr sz="950" dirty="0">
                <a:latin typeface="Book Antiqua"/>
                <a:cs typeface="Book Antiqua"/>
              </a:rPr>
              <a:t>encircle </a:t>
            </a:r>
            <a:r>
              <a:rPr sz="950" spc="-15" dirty="0">
                <a:latin typeface="Book Antiqua"/>
                <a:cs typeface="Book Antiqua"/>
              </a:rPr>
              <a:t>clock-wise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critical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spc="25" dirty="0">
                <a:latin typeface="Book Antiqua"/>
                <a:cs typeface="Book Antiqua"/>
              </a:rPr>
              <a:t>0. </a:t>
            </a:r>
            <a:r>
              <a:rPr sz="950" spc="35" dirty="0">
                <a:latin typeface="Lucida Sans Unicode"/>
                <a:cs typeface="Lucida Sans Unicode"/>
              </a:rPr>
              <a:t>[</a:t>
            </a:r>
            <a:r>
              <a:rPr sz="950" i="1" spc="35" dirty="0">
                <a:latin typeface="Cambria"/>
                <a:cs typeface="Cambria"/>
              </a:rPr>
              <a:t>N</a:t>
            </a:r>
            <a:r>
              <a:rPr sz="975" i="1" spc="52" baseline="-17094" dirty="0">
                <a:latin typeface="Cambria"/>
                <a:cs typeface="Cambria"/>
              </a:rPr>
              <a:t>W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220" dirty="0">
                <a:latin typeface="Tahoma"/>
                <a:cs typeface="Tahoma"/>
              </a:rPr>
              <a:t> </a:t>
            </a:r>
            <a:r>
              <a:rPr sz="950" i="1" spc="50" dirty="0">
                <a:latin typeface="Cambria"/>
                <a:cs typeface="Cambria"/>
              </a:rPr>
              <a:t>N</a:t>
            </a:r>
            <a:r>
              <a:rPr sz="975" i="1" spc="75" baseline="-17094" dirty="0">
                <a:latin typeface="Cambria"/>
                <a:cs typeface="Cambria"/>
              </a:rPr>
              <a:t>R</a:t>
            </a:r>
            <a:r>
              <a:rPr sz="950" spc="50" dirty="0">
                <a:latin typeface="Lucida Sans Unicode"/>
                <a:cs typeface="Lucida Sans Unicode"/>
              </a:rPr>
              <a:t>]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5003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1955800" cy="618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00007F"/>
                </a:solidFill>
                <a:latin typeface="Book Antiqua"/>
                <a:cs typeface="Book Antiqua"/>
              </a:rPr>
              <a:t>Nyquist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stability</a:t>
            </a:r>
            <a:r>
              <a:rPr sz="1350" spc="114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dirty="0">
                <a:solidFill>
                  <a:srgbClr val="00007F"/>
                </a:solidFill>
                <a:latin typeface="Book Antiqua"/>
                <a:cs typeface="Book Antiqua"/>
              </a:rPr>
              <a:t>criterion</a:t>
            </a:r>
            <a:endParaRPr sz="13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</a:pPr>
            <a:r>
              <a:rPr sz="950" i="1" spc="5" dirty="0">
                <a:latin typeface="Cambria"/>
                <a:cs typeface="Cambria"/>
              </a:rPr>
              <a:t>Proof: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2" y="79437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34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55" y="909929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55" y="1555216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839" y="840216"/>
            <a:ext cx="3873500" cy="816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0"/>
              </a:spcBef>
            </a:pPr>
            <a:r>
              <a:rPr sz="950" spc="-25" dirty="0">
                <a:latin typeface="Book Antiqua"/>
                <a:cs typeface="Book Antiqua"/>
              </a:rPr>
              <a:t>Follows </a:t>
            </a:r>
            <a:r>
              <a:rPr sz="950" spc="-35" dirty="0">
                <a:latin typeface="Book Antiqua"/>
                <a:cs typeface="Book Antiqua"/>
              </a:rPr>
              <a:t>by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i="1" dirty="0">
                <a:latin typeface="Cambria"/>
                <a:cs typeface="Cambria"/>
              </a:rPr>
              <a:t>Argument </a:t>
            </a:r>
            <a:r>
              <a:rPr sz="950" i="1" spc="5" dirty="0">
                <a:latin typeface="Cambria"/>
                <a:cs typeface="Cambria"/>
              </a:rPr>
              <a:t>principle</a:t>
            </a:r>
            <a:r>
              <a:rPr sz="950" spc="5" dirty="0">
                <a:latin typeface="Book Antiqua"/>
                <a:cs typeface="Book Antiqua"/>
              </a:rPr>
              <a:t>: </a:t>
            </a:r>
            <a:r>
              <a:rPr sz="950" spc="-25" dirty="0">
                <a:latin typeface="Book Antiqua"/>
                <a:cs typeface="Book Antiqua"/>
              </a:rPr>
              <a:t>“The </a:t>
            </a:r>
            <a:r>
              <a:rPr sz="950" spc="-15" dirty="0">
                <a:latin typeface="Book Antiqua"/>
                <a:cs typeface="Book Antiqua"/>
              </a:rPr>
              <a:t>polar diagram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has </a:t>
            </a:r>
            <a:r>
              <a:rPr sz="950" spc="5" dirty="0">
                <a:latin typeface="Book Antiqua"/>
                <a:cs typeface="Book Antiqua"/>
              </a:rPr>
              <a:t>a 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clock-wise </a:t>
            </a:r>
            <a:r>
              <a:rPr sz="950" spc="-5" dirty="0">
                <a:latin typeface="Book Antiqua"/>
                <a:cs typeface="Book Antiqua"/>
              </a:rPr>
              <a:t>rotations </a:t>
            </a:r>
            <a:r>
              <a:rPr sz="950" spc="-15" dirty="0">
                <a:latin typeface="Book Antiqua"/>
                <a:cs typeface="Book Antiqua"/>
              </a:rPr>
              <a:t>around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origin </a:t>
            </a:r>
            <a:r>
              <a:rPr sz="950" spc="-10" dirty="0">
                <a:latin typeface="Book Antiqua"/>
                <a:cs typeface="Book Antiqua"/>
              </a:rPr>
              <a:t>equal </a:t>
            </a:r>
            <a:r>
              <a:rPr sz="950" dirty="0">
                <a:latin typeface="Book Antiqua"/>
                <a:cs typeface="Book Antiqua"/>
              </a:rPr>
              <a:t>to 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 zeros of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5" dirty="0">
                <a:latin typeface="Book Antiqua"/>
                <a:cs typeface="Book Antiqua"/>
              </a:rPr>
              <a:t>(</a:t>
            </a:r>
            <a:r>
              <a:rPr sz="950" spc="5" dirty="0">
                <a:latin typeface="Lucida Sans Unicode"/>
                <a:cs typeface="Lucida Sans Unicode"/>
              </a:rPr>
              <a:t>=</a:t>
            </a:r>
            <a:r>
              <a:rPr sz="950" spc="5" dirty="0">
                <a:latin typeface="Book Antiqua"/>
                <a:cs typeface="Book Antiqua"/>
              </a:rPr>
              <a:t>roots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15" dirty="0">
                <a:latin typeface="Cambria"/>
                <a:cs typeface="Cambria"/>
              </a:rPr>
              <a:t>N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25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s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spc="30" dirty="0">
                <a:latin typeface="Book Antiqua"/>
                <a:cs typeface="Book Antiqua"/>
              </a:rPr>
              <a:t>) </a:t>
            </a:r>
            <a:r>
              <a:rPr sz="950" spc="-20" dirty="0">
                <a:latin typeface="Book Antiqua"/>
                <a:cs typeface="Book Antiqua"/>
              </a:rPr>
              <a:t>minus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Book Antiqua"/>
                <a:cs typeface="Book Antiqua"/>
              </a:rPr>
              <a:t>(</a:t>
            </a:r>
            <a:r>
              <a:rPr sz="950" spc="5" dirty="0">
                <a:latin typeface="Lucida Sans Unicode"/>
                <a:cs typeface="Lucida Sans Unicode"/>
              </a:rPr>
              <a:t>=</a:t>
            </a:r>
            <a:r>
              <a:rPr sz="950" spc="5" dirty="0">
                <a:latin typeface="Book Antiqua"/>
                <a:cs typeface="Book Antiqua"/>
              </a:rPr>
              <a:t>roots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spc="20" dirty="0">
                <a:latin typeface="Cambria"/>
                <a:cs typeface="Cambria"/>
              </a:rPr>
              <a:t>D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20" dirty="0">
                <a:latin typeface="Book Antiqua"/>
                <a:cs typeface="Book Antiqua"/>
              </a:rPr>
              <a:t>)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s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Book Antiqua"/>
                <a:cs typeface="Book Antiqua"/>
              </a:rPr>
              <a:t>”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15" dirty="0">
                <a:latin typeface="Cambria"/>
                <a:cs typeface="Cambria"/>
              </a:rPr>
              <a:t>W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dirty="0">
                <a:latin typeface="Book Antiqua"/>
                <a:cs typeface="Book Antiqua"/>
              </a:rPr>
              <a:t>are the </a:t>
            </a:r>
            <a:r>
              <a:rPr sz="950" spc="-10" dirty="0">
                <a:latin typeface="Book Antiqua"/>
                <a:cs typeface="Book Antiqua"/>
              </a:rPr>
              <a:t>zeros of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60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0014" y="1485503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45" dirty="0">
                <a:latin typeface="Lucida Sans Unicode"/>
                <a:cs typeface="Lucida Sans Unicode"/>
              </a:rPr>
              <a:t>Q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355" y="2013572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355" y="2342540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852" y="1943859"/>
            <a:ext cx="3907154" cy="500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0"/>
              </a:spcBef>
            </a:pPr>
            <a:r>
              <a:rPr sz="950" spc="-5" dirty="0">
                <a:latin typeface="Book Antiqua"/>
                <a:cs typeface="Book Antiqua"/>
              </a:rPr>
              <a:t>Note: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-10" dirty="0">
                <a:latin typeface="Cambria"/>
                <a:cs typeface="Cambria"/>
              </a:rPr>
              <a:t>counter-clockwise </a:t>
            </a:r>
            <a:r>
              <a:rPr sz="950" spc="-5" dirty="0">
                <a:latin typeface="Book Antiqua"/>
                <a:cs typeface="Book Antiqua"/>
              </a:rPr>
              <a:t>encirclements </a:t>
            </a:r>
            <a:r>
              <a:rPr sz="950" spc="-10" dirty="0">
                <a:latin typeface="Book Antiqua"/>
                <a:cs typeface="Book Antiqua"/>
              </a:rPr>
              <a:t>counts as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10" dirty="0">
                <a:latin typeface="Book Antiqua"/>
                <a:cs typeface="Book Antiqua"/>
              </a:rPr>
              <a:t>negative 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clockwise</a:t>
            </a:r>
            <a:r>
              <a:rPr sz="950" spc="9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encirclements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50" spc="-30" dirty="0">
                <a:latin typeface="Book Antiqua"/>
                <a:cs typeface="Book Antiqua"/>
              </a:rPr>
              <a:t>Use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5" dirty="0">
                <a:latin typeface="Book Antiqua"/>
                <a:cs typeface="Book Antiqua"/>
              </a:rPr>
              <a:t>criterion </a:t>
            </a:r>
            <a:r>
              <a:rPr sz="950" spc="-10" dirty="0">
                <a:latin typeface="Book Antiqua"/>
                <a:cs typeface="Book Antiqua"/>
              </a:rPr>
              <a:t>for </a:t>
            </a:r>
            <a:r>
              <a:rPr sz="950" spc="-15" dirty="0">
                <a:latin typeface="Book Antiqua"/>
                <a:cs typeface="Book Antiqua"/>
              </a:rPr>
              <a:t>open-loop </a:t>
            </a:r>
            <a:r>
              <a:rPr sz="950" spc="-5" dirty="0">
                <a:latin typeface="Book Antiqua"/>
                <a:cs typeface="Book Antiqua"/>
              </a:rPr>
              <a:t>stable</a:t>
            </a:r>
            <a:r>
              <a:rPr sz="950" spc="8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systems: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559" y="2483116"/>
            <a:ext cx="108369" cy="108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99" y="2449451"/>
            <a:ext cx="141605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latin typeface="Book Antiqua"/>
                <a:cs typeface="Book Antiqua"/>
              </a:rPr>
              <a:t>draw </a:t>
            </a:r>
            <a:r>
              <a:rPr sz="850" spc="5" dirty="0">
                <a:latin typeface="Book Antiqua"/>
                <a:cs typeface="Book Antiqua"/>
              </a:rPr>
              <a:t>the </a:t>
            </a:r>
            <a:r>
              <a:rPr sz="850" spc="-30" dirty="0">
                <a:latin typeface="Book Antiqua"/>
                <a:cs typeface="Book Antiqua"/>
              </a:rPr>
              <a:t>Nyquist </a:t>
            </a:r>
            <a:r>
              <a:rPr sz="850" spc="-10" dirty="0">
                <a:latin typeface="Book Antiqua"/>
                <a:cs typeface="Book Antiqua"/>
              </a:rPr>
              <a:t>plot </a:t>
            </a:r>
            <a:r>
              <a:rPr sz="850" spc="-5" dirty="0">
                <a:latin typeface="Book Antiqua"/>
                <a:cs typeface="Book Antiqua"/>
              </a:rPr>
              <a:t>of</a:t>
            </a:r>
            <a:r>
              <a:rPr sz="850" spc="125" dirty="0">
                <a:latin typeface="Book Antiqua"/>
                <a:cs typeface="Book Antiqua"/>
              </a:rPr>
              <a:t> </a:t>
            </a:r>
            <a:r>
              <a:rPr sz="850" i="1" spc="20" dirty="0">
                <a:latin typeface="Cambria"/>
                <a:cs typeface="Cambria"/>
              </a:rPr>
              <a:t>G</a:t>
            </a:r>
            <a:r>
              <a:rPr sz="850" spc="20" dirty="0">
                <a:latin typeface="Tahoma"/>
                <a:cs typeface="Tahoma"/>
              </a:rPr>
              <a:t>(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spc="20" dirty="0">
                <a:latin typeface="Tahoma"/>
                <a:cs typeface="Tahoma"/>
              </a:rPr>
              <a:t>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559" y="2622295"/>
            <a:ext cx="108369" cy="108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899" y="2588630"/>
            <a:ext cx="269875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Book Antiqua"/>
                <a:cs typeface="Book Antiqua"/>
              </a:rPr>
              <a:t>count </a:t>
            </a:r>
            <a:r>
              <a:rPr sz="850" spc="5" dirty="0">
                <a:latin typeface="Book Antiqua"/>
                <a:cs typeface="Book Antiqua"/>
              </a:rPr>
              <a:t>the </a:t>
            </a:r>
            <a:r>
              <a:rPr sz="850" spc="-10" dirty="0">
                <a:latin typeface="Book Antiqua"/>
                <a:cs typeface="Book Antiqua"/>
              </a:rPr>
              <a:t>number </a:t>
            </a:r>
            <a:r>
              <a:rPr sz="850" spc="-5" dirty="0">
                <a:latin typeface="Book Antiqua"/>
                <a:cs typeface="Book Antiqua"/>
              </a:rPr>
              <a:t>of </a:t>
            </a:r>
            <a:r>
              <a:rPr sz="850" spc="-10" dirty="0">
                <a:latin typeface="Book Antiqua"/>
                <a:cs typeface="Book Antiqua"/>
              </a:rPr>
              <a:t>clockwise </a:t>
            </a:r>
            <a:r>
              <a:rPr sz="850" spc="-5" dirty="0">
                <a:latin typeface="Book Antiqua"/>
                <a:cs typeface="Book Antiqua"/>
              </a:rPr>
              <a:t>rotations </a:t>
            </a:r>
            <a:r>
              <a:rPr sz="850" spc="-10" dirty="0">
                <a:latin typeface="Book Antiqua"/>
                <a:cs typeface="Book Antiqua"/>
              </a:rPr>
              <a:t>around </a:t>
            </a:r>
            <a:r>
              <a:rPr sz="850" dirty="0">
                <a:latin typeface="Lucida Sans Unicode"/>
                <a:cs typeface="Lucida Sans Unicode"/>
              </a:rPr>
              <a:t>−</a:t>
            </a:r>
            <a:r>
              <a:rPr sz="850" dirty="0">
                <a:latin typeface="Book Antiqua"/>
                <a:cs typeface="Book Antiqua"/>
              </a:rPr>
              <a:t>1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60" dirty="0">
                <a:latin typeface="Tahoma"/>
                <a:cs typeface="Tahoma"/>
              </a:rPr>
              <a:t> </a:t>
            </a:r>
            <a:r>
              <a:rPr sz="850" i="1" spc="25" dirty="0">
                <a:latin typeface="Cambria"/>
                <a:cs typeface="Cambria"/>
              </a:rPr>
              <a:t>j</a:t>
            </a:r>
            <a:r>
              <a:rPr sz="850" spc="25" dirty="0">
                <a:latin typeface="Book Antiqua"/>
                <a:cs typeface="Book Antiqua"/>
              </a:rPr>
              <a:t>0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559" y="2761475"/>
            <a:ext cx="108369" cy="108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409" y="2478124"/>
            <a:ext cx="60960" cy="377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" b="1" spc="1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" b="1" spc="1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899" y="2727810"/>
            <a:ext cx="387477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Book Antiqua"/>
                <a:cs typeface="Book Antiqua"/>
              </a:rPr>
              <a:t>if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dirty="0">
                <a:latin typeface="Lucida Sans Unicode"/>
                <a:cs typeface="Lucida Sans Unicode"/>
              </a:rPr>
              <a:t>−</a:t>
            </a:r>
            <a:r>
              <a:rPr sz="850" dirty="0">
                <a:latin typeface="Book Antiqua"/>
                <a:cs typeface="Book Antiqua"/>
              </a:rPr>
              <a:t>1</a:t>
            </a:r>
            <a:r>
              <a:rPr sz="850" spc="-80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25" dirty="0">
                <a:latin typeface="Tahoma"/>
                <a:cs typeface="Tahoma"/>
              </a:rPr>
              <a:t> </a:t>
            </a:r>
            <a:r>
              <a:rPr sz="850" i="1" spc="25" dirty="0">
                <a:latin typeface="Cambria"/>
                <a:cs typeface="Cambria"/>
              </a:rPr>
              <a:t>j</a:t>
            </a:r>
            <a:r>
              <a:rPr sz="850" spc="25" dirty="0">
                <a:latin typeface="Book Antiqua"/>
                <a:cs typeface="Book Antiqua"/>
              </a:rPr>
              <a:t>0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spc="-15" dirty="0">
                <a:latin typeface="Book Antiqua"/>
                <a:cs typeface="Book Antiqua"/>
              </a:rPr>
              <a:t>is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dirty="0">
                <a:latin typeface="Book Antiqua"/>
                <a:cs typeface="Book Antiqua"/>
              </a:rPr>
              <a:t>not</a:t>
            </a:r>
            <a:r>
              <a:rPr sz="850" spc="20" dirty="0">
                <a:latin typeface="Book Antiqua"/>
                <a:cs typeface="Book Antiqua"/>
              </a:rPr>
              <a:t> </a:t>
            </a:r>
            <a:r>
              <a:rPr sz="850" dirty="0">
                <a:latin typeface="Book Antiqua"/>
                <a:cs typeface="Book Antiqua"/>
              </a:rPr>
              <a:t>encircled,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Book Antiqua"/>
                <a:cs typeface="Book Antiqua"/>
              </a:rPr>
              <a:t>the</a:t>
            </a:r>
            <a:r>
              <a:rPr sz="850" spc="20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closed-loop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spc="-15" dirty="0">
                <a:latin typeface="Book Antiqua"/>
                <a:cs typeface="Book Antiqua"/>
              </a:rPr>
              <a:t>system</a:t>
            </a:r>
            <a:r>
              <a:rPr sz="850" spc="20" dirty="0">
                <a:latin typeface="Book Antiqua"/>
                <a:cs typeface="Book Antiqua"/>
              </a:rPr>
              <a:t> </a:t>
            </a:r>
            <a:r>
              <a:rPr sz="850" i="1" spc="15" dirty="0">
                <a:latin typeface="Cambria"/>
                <a:cs typeface="Cambria"/>
              </a:rPr>
              <a:t>W</a:t>
            </a:r>
            <a:r>
              <a:rPr sz="850" spc="15" dirty="0">
                <a:latin typeface="Tahoma"/>
                <a:cs typeface="Tahoma"/>
              </a:rPr>
              <a:t>(</a:t>
            </a:r>
            <a:r>
              <a:rPr sz="850" i="1" spc="15" dirty="0">
                <a:latin typeface="Cambria"/>
                <a:cs typeface="Cambria"/>
              </a:rPr>
              <a:t>s</a:t>
            </a:r>
            <a:r>
              <a:rPr sz="850" spc="15" dirty="0">
                <a:latin typeface="Tahoma"/>
                <a:cs typeface="Tahoma"/>
              </a:rPr>
              <a:t>)</a:t>
            </a:r>
            <a:r>
              <a:rPr sz="850" spc="-65" dirty="0">
                <a:latin typeface="Tahoma"/>
                <a:cs typeface="Tahoma"/>
              </a:rPr>
              <a:t> </a:t>
            </a:r>
            <a:r>
              <a:rPr sz="850" spc="55" dirty="0">
                <a:latin typeface="Tahoma"/>
                <a:cs typeface="Tahoma"/>
              </a:rPr>
              <a:t>=</a:t>
            </a:r>
            <a:r>
              <a:rPr sz="850" spc="-60" dirty="0">
                <a:latin typeface="Tahoma"/>
                <a:cs typeface="Tahoma"/>
              </a:rPr>
              <a:t> </a:t>
            </a:r>
            <a:r>
              <a:rPr sz="850" i="1" spc="50" dirty="0">
                <a:latin typeface="Cambria"/>
                <a:cs typeface="Cambria"/>
              </a:rPr>
              <a:t>G</a:t>
            </a:r>
            <a:r>
              <a:rPr sz="850" spc="50" dirty="0">
                <a:latin typeface="Tahoma"/>
                <a:cs typeface="Tahoma"/>
              </a:rPr>
              <a:t>(</a:t>
            </a:r>
            <a:r>
              <a:rPr sz="850" i="1" spc="50" dirty="0">
                <a:latin typeface="Cambria"/>
                <a:cs typeface="Cambria"/>
              </a:rPr>
              <a:t>s</a:t>
            </a:r>
            <a:r>
              <a:rPr sz="850" spc="50" dirty="0">
                <a:latin typeface="Tahoma"/>
                <a:cs typeface="Tahoma"/>
              </a:rPr>
              <a:t>)</a:t>
            </a:r>
            <a:r>
              <a:rPr sz="850" i="1" spc="50" dirty="0">
                <a:latin typeface="Arial"/>
                <a:cs typeface="Arial"/>
              </a:rPr>
              <a:t>/</a:t>
            </a:r>
            <a:r>
              <a:rPr sz="850" spc="50" dirty="0">
                <a:latin typeface="Tahoma"/>
                <a:cs typeface="Tahoma"/>
              </a:rPr>
              <a:t>(</a:t>
            </a:r>
            <a:r>
              <a:rPr sz="850" spc="50" dirty="0">
                <a:latin typeface="Book Antiqua"/>
                <a:cs typeface="Book Antiqua"/>
              </a:rPr>
              <a:t>1</a:t>
            </a:r>
            <a:r>
              <a:rPr sz="850" spc="-80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30" dirty="0">
                <a:latin typeface="Tahoma"/>
                <a:cs typeface="Tahoma"/>
              </a:rPr>
              <a:t> </a:t>
            </a:r>
            <a:r>
              <a:rPr sz="850" i="1" spc="20" dirty="0">
                <a:latin typeface="Cambria"/>
                <a:cs typeface="Cambria"/>
              </a:rPr>
              <a:t>G</a:t>
            </a:r>
            <a:r>
              <a:rPr sz="850" spc="20" dirty="0">
                <a:latin typeface="Tahoma"/>
                <a:cs typeface="Tahoma"/>
              </a:rPr>
              <a:t>(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spc="20" dirty="0">
                <a:latin typeface="Tahoma"/>
                <a:cs typeface="Tahoma"/>
              </a:rPr>
              <a:t>))</a:t>
            </a:r>
            <a:r>
              <a:rPr sz="850" spc="-35" dirty="0">
                <a:latin typeface="Tahoma"/>
                <a:cs typeface="Tahoma"/>
              </a:rPr>
              <a:t> </a:t>
            </a:r>
            <a:r>
              <a:rPr sz="850" spc="-15" dirty="0">
                <a:latin typeface="Book Antiqua"/>
                <a:cs typeface="Book Antiqua"/>
              </a:rPr>
              <a:t>is</a:t>
            </a:r>
            <a:r>
              <a:rPr sz="850" spc="15" dirty="0">
                <a:latin typeface="Book Antiqua"/>
                <a:cs typeface="Book Antiqua"/>
              </a:rPr>
              <a:t> </a:t>
            </a:r>
            <a:r>
              <a:rPr sz="850" dirty="0">
                <a:latin typeface="Book Antiqua"/>
                <a:cs typeface="Book Antiqua"/>
              </a:rPr>
              <a:t>stable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4355" y="2975165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6852" y="2905452"/>
            <a:ext cx="25507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5" dirty="0">
                <a:latin typeface="Book Antiqua"/>
                <a:cs typeface="Book Antiqua"/>
              </a:rPr>
              <a:t>criterion </a:t>
            </a:r>
            <a:r>
              <a:rPr sz="950" spc="-15" dirty="0">
                <a:latin typeface="Book Antiqua"/>
                <a:cs typeface="Book Antiqua"/>
              </a:rPr>
              <a:t>is limited </a:t>
            </a:r>
            <a:r>
              <a:rPr sz="950" dirty="0">
                <a:latin typeface="Book Antiqua"/>
                <a:cs typeface="Book Antiqua"/>
              </a:rPr>
              <a:t>to SISO</a:t>
            </a:r>
            <a:r>
              <a:rPr sz="950" spc="1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systems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681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9048" y="73516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28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5298" y="636102"/>
            <a:ext cx="120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6574" y="550593"/>
            <a:ext cx="81406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5480" algn="l"/>
              </a:tabLst>
            </a:pPr>
            <a:r>
              <a:rPr sz="950" spc="55" dirty="0">
                <a:latin typeface="Book Antiqua"/>
                <a:cs typeface="Book Antiqua"/>
              </a:rPr>
              <a:t>10	10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7012" y="735165"/>
            <a:ext cx="546735" cy="0"/>
          </a:xfrm>
          <a:custGeom>
            <a:avLst/>
            <a:gdLst/>
            <a:ahLst/>
            <a:cxnLst/>
            <a:rect l="l" t="t" r="r" b="b"/>
            <a:pathLst>
              <a:path w="546735">
                <a:moveTo>
                  <a:pt x="0" y="0"/>
                </a:moveTo>
                <a:lnTo>
                  <a:pt x="54650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00948" y="725992"/>
            <a:ext cx="12007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15950" algn="l"/>
              </a:tabLst>
            </a:pP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35" dirty="0">
                <a:latin typeface="Book Antiqua"/>
                <a:cs typeface="Book Antiqua"/>
              </a:rPr>
              <a:t>1</a:t>
            </a:r>
            <a:r>
              <a:rPr sz="950" spc="35" dirty="0">
                <a:latin typeface="Tahoma"/>
                <a:cs typeface="Tahoma"/>
              </a:rPr>
              <a:t>)</a:t>
            </a:r>
            <a:r>
              <a:rPr sz="975" spc="52" baseline="21367" dirty="0">
                <a:latin typeface="Book Antiqua"/>
                <a:cs typeface="Book Antiqua"/>
              </a:rPr>
              <a:t>2	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75" spc="22" baseline="21367" dirty="0">
                <a:latin typeface="Book Antiqua"/>
                <a:cs typeface="Book Antiqua"/>
              </a:rPr>
              <a:t>2</a:t>
            </a:r>
            <a:r>
              <a:rPr sz="975" spc="67" baseline="21367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20" dirty="0">
                <a:latin typeface="Book Antiqua"/>
                <a:cs typeface="Book Antiqua"/>
              </a:rPr>
              <a:t>2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i="1" spc="-50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9891" y="636102"/>
            <a:ext cx="10375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Book Antiqua"/>
                <a:cs typeface="Book Antiqua"/>
              </a:rPr>
              <a:t>under </a:t>
            </a:r>
            <a:r>
              <a:rPr sz="950" dirty="0">
                <a:latin typeface="Book Antiqua"/>
                <a:cs typeface="Book Antiqua"/>
              </a:rPr>
              <a:t>static</a:t>
            </a:r>
            <a:r>
              <a:rPr sz="950" spc="-1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output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792" y="563192"/>
            <a:ext cx="1994535" cy="462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50" spc="-20" dirty="0">
                <a:latin typeface="Book Antiqua"/>
                <a:cs typeface="Book Antiqua"/>
              </a:rPr>
              <a:t>Consider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4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50" spc="-10" dirty="0">
                <a:latin typeface="Book Antiqua"/>
                <a:cs typeface="Book Antiqua"/>
              </a:rPr>
              <a:t>feedback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y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t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dirty="0">
                <a:latin typeface="Cambria"/>
                <a:cs typeface="Cambria"/>
              </a:rPr>
              <a:t>r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608" y="2527424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398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608" y="1341365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398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608" y="1341365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80">
                <a:moveTo>
                  <a:pt x="0" y="118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006" y="1341365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80">
                <a:moveTo>
                  <a:pt x="0" y="118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608" y="2527424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398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608" y="1341365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80">
                <a:moveTo>
                  <a:pt x="0" y="118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608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608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206" y="2522176"/>
            <a:ext cx="6667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−2</a:t>
            </a:r>
            <a:endParaRPr sz="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1340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340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8803" y="2522176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0075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075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7538" y="2522176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2</a:t>
            </a:r>
            <a:endParaRPr sz="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18807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8807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7539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77539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5002" y="2522176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6</a:t>
            </a:r>
            <a:endParaRPr sz="2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6274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6274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13738" y="2522176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8</a:t>
            </a:r>
            <a:endParaRPr sz="2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5006" y="2511626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79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5006" y="1341365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62633" y="2522176"/>
            <a:ext cx="6540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2608" y="252742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9207" y="252742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8936" y="2492070"/>
            <a:ext cx="6667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−8</a:t>
            </a:r>
            <a:endParaRPr sz="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608" y="237898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79207" y="237898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8936" y="2343626"/>
            <a:ext cx="6667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−6</a:t>
            </a:r>
            <a:endParaRPr sz="2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2608" y="223083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9207" y="223083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8936" y="2195480"/>
            <a:ext cx="6667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−4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2608" y="208239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9207" y="208239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8936" y="2047036"/>
            <a:ext cx="6667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−2</a:t>
            </a:r>
            <a:endParaRPr sz="2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2608" y="193424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79207" y="193424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9801" y="1898893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2608" y="178609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79207" y="178609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9801" y="1750746"/>
            <a:ext cx="4572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2</a:t>
            </a:r>
            <a:endParaRPr sz="2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2608" y="163765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9207" y="163765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608" y="148951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79207" y="148951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2608" y="13413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49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9207" y="13413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79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99801" y="1306012"/>
            <a:ext cx="45720" cy="365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8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6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4</a:t>
            </a:r>
            <a:endParaRPr sz="2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42608" y="2527424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398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2608" y="1341365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398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608" y="1341365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80">
                <a:moveTo>
                  <a:pt x="0" y="118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95006" y="1341365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80">
                <a:moveTo>
                  <a:pt x="0" y="118605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608" y="1934246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10">
                <a:moveTo>
                  <a:pt x="0" y="0"/>
                </a:moveTo>
                <a:lnTo>
                  <a:pt x="1552695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1340" y="1341365"/>
            <a:ext cx="0" cy="1186815"/>
          </a:xfrm>
          <a:custGeom>
            <a:avLst/>
            <a:gdLst/>
            <a:ahLst/>
            <a:cxnLst/>
            <a:rect l="l" t="t" r="r" b="b"/>
            <a:pathLst>
              <a:path h="1186814">
                <a:moveTo>
                  <a:pt x="0" y="1186357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1244" y="193424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6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975" y="1923515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46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9782" y="1934246"/>
            <a:ext cx="1455420" cy="481330"/>
          </a:xfrm>
          <a:custGeom>
            <a:avLst/>
            <a:gdLst/>
            <a:ahLst/>
            <a:cxnLst/>
            <a:rect l="l" t="t" r="r" b="b"/>
            <a:pathLst>
              <a:path w="1455420" h="481330">
                <a:moveTo>
                  <a:pt x="1455224" y="0"/>
                </a:moveTo>
                <a:lnTo>
                  <a:pt x="1454927" y="0"/>
                </a:lnTo>
                <a:lnTo>
                  <a:pt x="1454927" y="2979"/>
                </a:lnTo>
                <a:lnTo>
                  <a:pt x="1453435" y="29509"/>
                </a:lnTo>
                <a:lnTo>
                  <a:pt x="1453138" y="33684"/>
                </a:lnTo>
                <a:lnTo>
                  <a:pt x="1452541" y="38155"/>
                </a:lnTo>
                <a:lnTo>
                  <a:pt x="1451647" y="43520"/>
                </a:lnTo>
                <a:lnTo>
                  <a:pt x="1450752" y="49480"/>
                </a:lnTo>
                <a:lnTo>
                  <a:pt x="1439424" y="93297"/>
                </a:lnTo>
                <a:lnTo>
                  <a:pt x="1421840" y="135924"/>
                </a:lnTo>
                <a:lnTo>
                  <a:pt x="1400078" y="173482"/>
                </a:lnTo>
                <a:lnTo>
                  <a:pt x="1364609" y="219982"/>
                </a:lnTo>
                <a:lnTo>
                  <a:pt x="1307971" y="275425"/>
                </a:lnTo>
                <a:lnTo>
                  <a:pt x="1268328" y="306126"/>
                </a:lnTo>
                <a:lnTo>
                  <a:pt x="1219441" y="338319"/>
                </a:lnTo>
                <a:lnTo>
                  <a:pt x="1159828" y="370811"/>
                </a:lnTo>
                <a:lnTo>
                  <a:pt x="1087691" y="402407"/>
                </a:lnTo>
                <a:lnTo>
                  <a:pt x="1002442" y="431320"/>
                </a:lnTo>
                <a:lnTo>
                  <a:pt x="904076" y="455764"/>
                </a:lnTo>
                <a:lnTo>
                  <a:pt x="793487" y="473349"/>
                </a:lnTo>
                <a:lnTo>
                  <a:pt x="673362" y="481100"/>
                </a:lnTo>
                <a:lnTo>
                  <a:pt x="548465" y="477821"/>
                </a:lnTo>
                <a:lnTo>
                  <a:pt x="424166" y="461724"/>
                </a:lnTo>
                <a:lnTo>
                  <a:pt x="307618" y="433109"/>
                </a:lnTo>
                <a:lnTo>
                  <a:pt x="205375" y="393465"/>
                </a:lnTo>
                <a:lnTo>
                  <a:pt x="122511" y="346070"/>
                </a:lnTo>
                <a:lnTo>
                  <a:pt x="61702" y="294801"/>
                </a:lnTo>
                <a:lnTo>
                  <a:pt x="22951" y="243232"/>
                </a:lnTo>
                <a:lnTo>
                  <a:pt x="3874" y="194647"/>
                </a:lnTo>
                <a:lnTo>
                  <a:pt x="0" y="151723"/>
                </a:lnTo>
                <a:lnTo>
                  <a:pt x="7153" y="115356"/>
                </a:lnTo>
                <a:lnTo>
                  <a:pt x="38452" y="62893"/>
                </a:lnTo>
                <a:lnTo>
                  <a:pt x="74221" y="32489"/>
                </a:lnTo>
                <a:lnTo>
                  <a:pt x="115057" y="11027"/>
                </a:lnTo>
                <a:lnTo>
                  <a:pt x="147249" y="1788"/>
                </a:lnTo>
                <a:lnTo>
                  <a:pt x="150529" y="1191"/>
                </a:lnTo>
                <a:lnTo>
                  <a:pt x="152915" y="894"/>
                </a:lnTo>
                <a:lnTo>
                  <a:pt x="154704" y="597"/>
                </a:lnTo>
                <a:lnTo>
                  <a:pt x="156192" y="296"/>
                </a:lnTo>
                <a:lnTo>
                  <a:pt x="158280" y="296"/>
                </a:lnTo>
                <a:lnTo>
                  <a:pt x="158874" y="0"/>
                </a:lnTo>
                <a:lnTo>
                  <a:pt x="161557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9782" y="1453145"/>
            <a:ext cx="1455420" cy="481330"/>
          </a:xfrm>
          <a:custGeom>
            <a:avLst/>
            <a:gdLst/>
            <a:ahLst/>
            <a:cxnLst/>
            <a:rect l="l" t="t" r="r" b="b"/>
            <a:pathLst>
              <a:path w="1455420" h="481330">
                <a:moveTo>
                  <a:pt x="1455224" y="481100"/>
                </a:moveTo>
                <a:lnTo>
                  <a:pt x="1454927" y="481100"/>
                </a:lnTo>
                <a:lnTo>
                  <a:pt x="1454927" y="478120"/>
                </a:lnTo>
                <a:lnTo>
                  <a:pt x="1453435" y="451590"/>
                </a:lnTo>
                <a:lnTo>
                  <a:pt x="1453138" y="447416"/>
                </a:lnTo>
                <a:lnTo>
                  <a:pt x="1452541" y="442945"/>
                </a:lnTo>
                <a:lnTo>
                  <a:pt x="1451647" y="437579"/>
                </a:lnTo>
                <a:lnTo>
                  <a:pt x="1450752" y="431620"/>
                </a:lnTo>
                <a:lnTo>
                  <a:pt x="1439424" y="387802"/>
                </a:lnTo>
                <a:lnTo>
                  <a:pt x="1421840" y="345176"/>
                </a:lnTo>
                <a:lnTo>
                  <a:pt x="1400078" y="307618"/>
                </a:lnTo>
                <a:lnTo>
                  <a:pt x="1364609" y="261117"/>
                </a:lnTo>
                <a:lnTo>
                  <a:pt x="1307971" y="205674"/>
                </a:lnTo>
                <a:lnTo>
                  <a:pt x="1268328" y="174973"/>
                </a:lnTo>
                <a:lnTo>
                  <a:pt x="1219441" y="142781"/>
                </a:lnTo>
                <a:lnTo>
                  <a:pt x="1159828" y="110288"/>
                </a:lnTo>
                <a:lnTo>
                  <a:pt x="1087691" y="78693"/>
                </a:lnTo>
                <a:lnTo>
                  <a:pt x="1002442" y="49780"/>
                </a:lnTo>
                <a:lnTo>
                  <a:pt x="904076" y="25335"/>
                </a:lnTo>
                <a:lnTo>
                  <a:pt x="793487" y="7751"/>
                </a:lnTo>
                <a:lnTo>
                  <a:pt x="673362" y="0"/>
                </a:lnTo>
                <a:lnTo>
                  <a:pt x="548465" y="3280"/>
                </a:lnTo>
                <a:lnTo>
                  <a:pt x="424166" y="19376"/>
                </a:lnTo>
                <a:lnTo>
                  <a:pt x="307618" y="47992"/>
                </a:lnTo>
                <a:lnTo>
                  <a:pt x="205375" y="87635"/>
                </a:lnTo>
                <a:lnTo>
                  <a:pt x="122511" y="135030"/>
                </a:lnTo>
                <a:lnTo>
                  <a:pt x="61702" y="186298"/>
                </a:lnTo>
                <a:lnTo>
                  <a:pt x="22951" y="237867"/>
                </a:lnTo>
                <a:lnTo>
                  <a:pt x="3874" y="286453"/>
                </a:lnTo>
                <a:lnTo>
                  <a:pt x="0" y="329376"/>
                </a:lnTo>
                <a:lnTo>
                  <a:pt x="7153" y="365743"/>
                </a:lnTo>
                <a:lnTo>
                  <a:pt x="38452" y="418206"/>
                </a:lnTo>
                <a:lnTo>
                  <a:pt x="74221" y="448610"/>
                </a:lnTo>
                <a:lnTo>
                  <a:pt x="115057" y="470072"/>
                </a:lnTo>
                <a:lnTo>
                  <a:pt x="147249" y="479311"/>
                </a:lnTo>
                <a:lnTo>
                  <a:pt x="150529" y="479909"/>
                </a:lnTo>
                <a:lnTo>
                  <a:pt x="152915" y="480206"/>
                </a:lnTo>
                <a:lnTo>
                  <a:pt x="154704" y="480503"/>
                </a:lnTo>
                <a:lnTo>
                  <a:pt x="156192" y="480803"/>
                </a:lnTo>
                <a:lnTo>
                  <a:pt x="158280" y="480803"/>
                </a:lnTo>
                <a:lnTo>
                  <a:pt x="158874" y="481100"/>
                </a:lnTo>
                <a:lnTo>
                  <a:pt x="161557" y="48110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3145" y="2399250"/>
            <a:ext cx="33655" cy="28575"/>
          </a:xfrm>
          <a:custGeom>
            <a:avLst/>
            <a:gdLst/>
            <a:ahLst/>
            <a:cxnLst/>
            <a:rect l="l" t="t" r="r" b="b"/>
            <a:pathLst>
              <a:path w="33655" h="28575">
                <a:moveTo>
                  <a:pt x="30404" y="0"/>
                </a:moveTo>
                <a:lnTo>
                  <a:pt x="0" y="16096"/>
                </a:lnTo>
                <a:lnTo>
                  <a:pt x="33383" y="28019"/>
                </a:lnTo>
                <a:lnTo>
                  <a:pt x="304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3145" y="2399250"/>
            <a:ext cx="33655" cy="28575"/>
          </a:xfrm>
          <a:custGeom>
            <a:avLst/>
            <a:gdLst/>
            <a:ahLst/>
            <a:cxnLst/>
            <a:rect l="l" t="t" r="r" b="b"/>
            <a:pathLst>
              <a:path w="33655" h="28575">
                <a:moveTo>
                  <a:pt x="33383" y="28019"/>
                </a:moveTo>
                <a:lnTo>
                  <a:pt x="0" y="16096"/>
                </a:lnTo>
                <a:lnTo>
                  <a:pt x="30404" y="0"/>
                </a:lnTo>
                <a:lnTo>
                  <a:pt x="33383" y="2801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9757" y="1436752"/>
            <a:ext cx="33655" cy="28575"/>
          </a:xfrm>
          <a:custGeom>
            <a:avLst/>
            <a:gdLst/>
            <a:ahLst/>
            <a:cxnLst/>
            <a:rect l="l" t="t" r="r" b="b"/>
            <a:pathLst>
              <a:path w="33655" h="28575">
                <a:moveTo>
                  <a:pt x="3280" y="0"/>
                </a:moveTo>
                <a:lnTo>
                  <a:pt x="0" y="28315"/>
                </a:lnTo>
                <a:lnTo>
                  <a:pt x="33387" y="16393"/>
                </a:lnTo>
                <a:lnTo>
                  <a:pt x="32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9757" y="1436752"/>
            <a:ext cx="33655" cy="28575"/>
          </a:xfrm>
          <a:custGeom>
            <a:avLst/>
            <a:gdLst/>
            <a:ahLst/>
            <a:cxnLst/>
            <a:rect l="l" t="t" r="r" b="b"/>
            <a:pathLst>
              <a:path w="33655" h="28575">
                <a:moveTo>
                  <a:pt x="3280" y="0"/>
                </a:moveTo>
                <a:lnTo>
                  <a:pt x="33387" y="16393"/>
                </a:lnTo>
                <a:lnTo>
                  <a:pt x="0" y="28315"/>
                </a:lnTo>
                <a:lnTo>
                  <a:pt x="328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53790" y="1215394"/>
            <a:ext cx="29019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latin typeface="Arial"/>
                <a:cs typeface="Arial"/>
              </a:rPr>
              <a:t>Nyquist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5" dirty="0">
                <a:latin typeface="Arial"/>
                <a:cs typeface="Arial"/>
              </a:rPr>
              <a:t>Diagram</a:t>
            </a:r>
            <a:endParaRPr sz="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0127" y="2522176"/>
            <a:ext cx="176530" cy="112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9530" algn="r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4</a:t>
            </a:r>
            <a:endParaRPr sz="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250" spc="15" dirty="0">
                <a:latin typeface="Arial"/>
                <a:cs typeface="Arial"/>
              </a:rPr>
              <a:t>Real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121" y="1771661"/>
            <a:ext cx="61594" cy="2603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50" spc="15" dirty="0">
                <a:latin typeface="Arial"/>
                <a:cs typeface="Arial"/>
              </a:rPr>
              <a:t>Imaginary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4327" y="2757170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11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327" y="2782468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11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8201" y="2747335"/>
            <a:ext cx="112395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4"/>
              </a:spcBef>
            </a:pPr>
            <a:r>
              <a:rPr sz="750" b="1" spc="-10" dirty="0">
                <a:solidFill>
                  <a:srgbClr val="007F00"/>
                </a:solidFill>
                <a:latin typeface="Cambria"/>
                <a:cs typeface="Cambria"/>
              </a:rPr>
              <a:t>MATLAB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4327" y="2891447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11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27" y="289532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218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15440" y="289532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218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27" y="299653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219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8201" y="2857467"/>
            <a:ext cx="1123950" cy="24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>
              <a:lnSpc>
                <a:spcPts val="850"/>
              </a:lnSpc>
              <a:spcBef>
                <a:spcPts val="105"/>
              </a:spcBef>
            </a:pPr>
            <a:r>
              <a:rPr sz="750" dirty="0">
                <a:solidFill>
                  <a:srgbClr val="007F00"/>
                </a:solidFill>
                <a:latin typeface="Courier New"/>
                <a:cs typeface="Courier New"/>
              </a:rPr>
              <a:t>»G=tf(10,[1 2</a:t>
            </a:r>
            <a:r>
              <a:rPr sz="750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7F00"/>
                </a:solidFill>
                <a:latin typeface="Courier New"/>
                <a:cs typeface="Courier New"/>
              </a:rPr>
              <a:t>1])</a:t>
            </a:r>
            <a:endParaRPr sz="750">
              <a:latin typeface="Courier New"/>
              <a:cs typeface="Courier New"/>
            </a:endParaRPr>
          </a:p>
          <a:p>
            <a:pPr marL="71755">
              <a:lnSpc>
                <a:spcPts val="850"/>
              </a:lnSpc>
            </a:pPr>
            <a:r>
              <a:rPr sz="750" dirty="0">
                <a:solidFill>
                  <a:srgbClr val="007F00"/>
                </a:solidFill>
                <a:latin typeface="Courier New"/>
                <a:cs typeface="Courier New"/>
              </a:rPr>
              <a:t>»nyquist(G)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215440" y="299653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219"/>
                </a:moveTo>
                <a:lnTo>
                  <a:pt x="0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327" y="3101632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11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27" y="3126930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11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8502" y="1718233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150986" y="1648521"/>
            <a:ext cx="1897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</a:t>
            </a:r>
            <a:r>
              <a:rPr sz="950" spc="114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75114" y="1908312"/>
            <a:ext cx="92201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22" baseline="-38011" dirty="0">
                <a:latin typeface="Cambria"/>
                <a:cs typeface="Cambria"/>
              </a:rPr>
              <a:t>W</a:t>
            </a:r>
            <a:r>
              <a:rPr sz="1425" spc="22" baseline="-38011" dirty="0">
                <a:latin typeface="Tahoma"/>
                <a:cs typeface="Tahoma"/>
              </a:rPr>
              <a:t>(</a:t>
            </a:r>
            <a:r>
              <a:rPr sz="1425" i="1" spc="22" baseline="-38011" dirty="0">
                <a:latin typeface="Cambria"/>
                <a:cs typeface="Cambria"/>
              </a:rPr>
              <a:t>s</a:t>
            </a:r>
            <a:r>
              <a:rPr sz="1425" spc="22" baseline="-38011" dirty="0">
                <a:latin typeface="Tahoma"/>
                <a:cs typeface="Tahoma"/>
              </a:rPr>
              <a:t>)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950" u="sng" spc="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038502" y="240872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150986" y="2083711"/>
            <a:ext cx="2228215" cy="42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491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45" dirty="0">
                <a:latin typeface="Tahoma"/>
                <a:cs typeface="Tahoma"/>
              </a:rPr>
              <a:t>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does </a:t>
            </a:r>
            <a:r>
              <a:rPr sz="950" spc="-5" dirty="0">
                <a:latin typeface="Book Antiqua"/>
                <a:cs typeface="Book Antiqua"/>
              </a:rPr>
              <a:t>not</a:t>
            </a:r>
            <a:r>
              <a:rPr sz="950" spc="15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encircle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50986" y="2490835"/>
            <a:ext cx="4159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45" dirty="0">
                <a:latin typeface="Tahoma"/>
                <a:cs typeface="Tahoma"/>
              </a:rPr>
              <a:t>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spc="2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502" y="2750337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150986" y="2680624"/>
            <a:ext cx="2319020" cy="3232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0"/>
              </a:spcBef>
            </a:pPr>
            <a:r>
              <a:rPr sz="950" spc="-30" dirty="0">
                <a:latin typeface="Book Antiqua"/>
                <a:cs typeface="Book Antiqua"/>
              </a:rPr>
              <a:t>By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dirty="0">
                <a:latin typeface="Book Antiqua"/>
                <a:cs typeface="Book Antiqua"/>
              </a:rPr>
              <a:t>criterion, </a:t>
            </a:r>
            <a:r>
              <a:rPr sz="950" i="1" spc="15" dirty="0">
                <a:latin typeface="Cambria"/>
                <a:cs typeface="Cambria"/>
              </a:rPr>
              <a:t>W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  </a:t>
            </a:r>
            <a:r>
              <a:rPr sz="950" spc="-5" dirty="0">
                <a:latin typeface="Book Antiqua"/>
                <a:cs typeface="Book Antiqua"/>
              </a:rPr>
              <a:t>stable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0602" y="440103"/>
            <a:ext cx="1606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10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7562" y="62467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655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9462" y="615490"/>
            <a:ext cx="9232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s</a:t>
            </a:r>
            <a:r>
              <a:rPr sz="975" spc="22" baseline="21367" dirty="0">
                <a:latin typeface="Book Antiqua"/>
                <a:cs typeface="Book Antiqua"/>
              </a:rPr>
              <a:t>3</a:t>
            </a:r>
            <a:r>
              <a:rPr sz="975" spc="75" baseline="21367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30" dirty="0">
                <a:latin typeface="Book Antiqua"/>
                <a:cs typeface="Book Antiqua"/>
              </a:rPr>
              <a:t>3</a:t>
            </a:r>
            <a:r>
              <a:rPr sz="950" i="1" spc="30" dirty="0">
                <a:latin typeface="Cambria"/>
                <a:cs typeface="Cambria"/>
              </a:rPr>
              <a:t>s</a:t>
            </a:r>
            <a:r>
              <a:rPr sz="975" spc="44" baseline="21367" dirty="0">
                <a:latin typeface="Book Antiqua"/>
                <a:cs typeface="Book Antiqua"/>
              </a:rPr>
              <a:t>2</a:t>
            </a:r>
            <a:r>
              <a:rPr sz="975" spc="82" baseline="21367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20" dirty="0">
                <a:latin typeface="Book Antiqua"/>
                <a:cs typeface="Book Antiqua"/>
              </a:rPr>
              <a:t>2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i="1" spc="-4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110" y="525612"/>
            <a:ext cx="14744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5" dirty="0">
                <a:latin typeface="Book Antiqua"/>
                <a:cs typeface="Book Antiqua"/>
              </a:rPr>
              <a:t>under </a:t>
            </a:r>
            <a:r>
              <a:rPr sz="950" spc="-10" dirty="0">
                <a:latin typeface="Book Antiqua"/>
                <a:cs typeface="Book Antiqua"/>
              </a:rPr>
              <a:t>unit </a:t>
            </a:r>
            <a:r>
              <a:rPr sz="950" spc="-15" dirty="0">
                <a:latin typeface="Book Antiqua"/>
                <a:cs typeface="Book Antiqua"/>
              </a:rPr>
              <a:t>output</a:t>
            </a:r>
            <a:r>
              <a:rPr sz="950" spc="4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feedback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160129"/>
            <a:ext cx="2011680" cy="735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endParaRPr sz="1350">
              <a:latin typeface="Book Antiqua"/>
              <a:cs typeface="Book Antiqua"/>
            </a:endParaRPr>
          </a:p>
          <a:p>
            <a:pPr marL="31115" marR="5080">
              <a:lnSpc>
                <a:spcPct val="136800"/>
              </a:lnSpc>
              <a:spcBef>
                <a:spcPts val="820"/>
              </a:spcBef>
            </a:pPr>
            <a:r>
              <a:rPr sz="950" spc="-20" dirty="0">
                <a:latin typeface="Book Antiqua"/>
                <a:cs typeface="Book Antiqua"/>
              </a:rPr>
              <a:t>Consider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  </a:t>
            </a: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spc="5" dirty="0">
                <a:latin typeface="Book Antiqua"/>
                <a:cs typeface="Book Antiqua"/>
              </a:rPr>
              <a:t>2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y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5" dirty="0">
                <a:latin typeface="Lucida Sans Unicode"/>
                <a:cs typeface="Lucida Sans Unicode"/>
              </a:rPr>
              <a:t> </a:t>
            </a:r>
            <a:r>
              <a:rPr sz="950" i="1" dirty="0">
                <a:latin typeface="Cambria"/>
                <a:cs typeface="Cambria"/>
              </a:rPr>
              <a:t>r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517" y="2377623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18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517" y="1208409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18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517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213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3338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213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517" y="2377623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18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517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213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517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517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8854" y="2372270"/>
            <a:ext cx="857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−10</a:t>
            </a:r>
            <a:endParaRPr sz="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574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6574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3609" y="2372270"/>
            <a:ext cx="6604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−5</a:t>
            </a:r>
            <a:endParaRPr sz="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1928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928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7281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7281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2631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2631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0538" y="2372270"/>
            <a:ext cx="64769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37985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7985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05891" y="2372270"/>
            <a:ext cx="64769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15</a:t>
            </a:r>
            <a:endParaRPr sz="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93338" y="236205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3338" y="1208409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278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61245" y="2372270"/>
            <a:ext cx="64769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1517" y="237762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7763" y="237762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8882" y="2342591"/>
            <a:ext cx="857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−25</a:t>
            </a:r>
            <a:endParaRPr sz="2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1517" y="226067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7763" y="226067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8882" y="2225640"/>
            <a:ext cx="857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−20</a:t>
            </a:r>
            <a:endParaRPr sz="2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517" y="21437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7763" y="214372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8882" y="2108690"/>
            <a:ext cx="857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−15</a:t>
            </a:r>
            <a:endParaRPr sz="2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1517" y="202677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77763" y="202677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8882" y="1991739"/>
            <a:ext cx="8572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−10</a:t>
            </a:r>
            <a:endParaRPr sz="2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1517" y="190982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77763" y="190982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98569" y="1874787"/>
            <a:ext cx="66040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−5</a:t>
            </a:r>
            <a:endParaRPr sz="2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1517" y="179286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77763" y="179286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517" y="167591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77763" y="167591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1517" y="155896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77763" y="155896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517" y="144201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77763" y="144201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517" y="13250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77763" y="132506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517" y="120840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0" y="0"/>
                </a:moveTo>
                <a:lnTo>
                  <a:pt x="15279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77763" y="120840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7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99451" y="1173378"/>
            <a:ext cx="64769" cy="652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25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15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5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1517" y="2377623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18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517" y="1208409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1821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517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213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3338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213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517" y="1792869"/>
            <a:ext cx="1532255" cy="0"/>
          </a:xfrm>
          <a:custGeom>
            <a:avLst/>
            <a:gdLst/>
            <a:ahLst/>
            <a:cxnLst/>
            <a:rect l="l" t="t" r="r" b="b"/>
            <a:pathLst>
              <a:path w="1532255">
                <a:moveTo>
                  <a:pt x="0" y="0"/>
                </a:moveTo>
                <a:lnTo>
                  <a:pt x="1532114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928" y="1208409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169508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0220" y="179286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156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0798" y="1782291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56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3537" y="1779353"/>
            <a:ext cx="1489710" cy="512445"/>
          </a:xfrm>
          <a:custGeom>
            <a:avLst/>
            <a:gdLst/>
            <a:ahLst/>
            <a:cxnLst/>
            <a:rect l="l" t="t" r="r" b="b"/>
            <a:pathLst>
              <a:path w="1489710" h="512444">
                <a:moveTo>
                  <a:pt x="1489505" y="13515"/>
                </a:moveTo>
                <a:lnTo>
                  <a:pt x="1489505" y="27620"/>
                </a:lnTo>
                <a:lnTo>
                  <a:pt x="1489212" y="29972"/>
                </a:lnTo>
                <a:lnTo>
                  <a:pt x="1489212" y="35261"/>
                </a:lnTo>
                <a:lnTo>
                  <a:pt x="1488919" y="38787"/>
                </a:lnTo>
                <a:lnTo>
                  <a:pt x="1488623" y="42606"/>
                </a:lnTo>
                <a:lnTo>
                  <a:pt x="1488330" y="47306"/>
                </a:lnTo>
                <a:lnTo>
                  <a:pt x="1487741" y="52596"/>
                </a:lnTo>
                <a:lnTo>
                  <a:pt x="1487156" y="58766"/>
                </a:lnTo>
                <a:lnTo>
                  <a:pt x="1486567" y="65819"/>
                </a:lnTo>
                <a:lnTo>
                  <a:pt x="1485393" y="73753"/>
                </a:lnTo>
                <a:lnTo>
                  <a:pt x="1475107" y="122533"/>
                </a:lnTo>
                <a:lnTo>
                  <a:pt x="1461884" y="160732"/>
                </a:lnTo>
                <a:lnTo>
                  <a:pt x="1434556" y="214799"/>
                </a:lnTo>
                <a:lnTo>
                  <a:pt x="1409873" y="249768"/>
                </a:lnTo>
                <a:lnTo>
                  <a:pt x="1383720" y="279740"/>
                </a:lnTo>
                <a:lnTo>
                  <a:pt x="1342876" y="317646"/>
                </a:lnTo>
                <a:lnTo>
                  <a:pt x="1294099" y="353496"/>
                </a:lnTo>
                <a:lnTo>
                  <a:pt x="1237973" y="386700"/>
                </a:lnTo>
                <a:lnTo>
                  <a:pt x="1174503" y="416967"/>
                </a:lnTo>
                <a:lnTo>
                  <a:pt x="1103979" y="443706"/>
                </a:lnTo>
                <a:lnTo>
                  <a:pt x="1027874" y="466626"/>
                </a:lnTo>
                <a:lnTo>
                  <a:pt x="965578" y="481319"/>
                </a:lnTo>
                <a:lnTo>
                  <a:pt x="862145" y="498950"/>
                </a:lnTo>
                <a:lnTo>
                  <a:pt x="774873" y="507765"/>
                </a:lnTo>
                <a:lnTo>
                  <a:pt x="686423" y="511878"/>
                </a:lnTo>
                <a:lnTo>
                  <a:pt x="598269" y="510703"/>
                </a:lnTo>
                <a:lnTo>
                  <a:pt x="511878" y="504532"/>
                </a:lnTo>
                <a:lnTo>
                  <a:pt x="428132" y="493660"/>
                </a:lnTo>
                <a:lnTo>
                  <a:pt x="349090" y="478086"/>
                </a:lnTo>
                <a:lnTo>
                  <a:pt x="275922" y="458104"/>
                </a:lnTo>
                <a:lnTo>
                  <a:pt x="209218" y="434303"/>
                </a:lnTo>
                <a:lnTo>
                  <a:pt x="150447" y="406975"/>
                </a:lnTo>
                <a:lnTo>
                  <a:pt x="100788" y="376709"/>
                </a:lnTo>
                <a:lnTo>
                  <a:pt x="60238" y="344385"/>
                </a:lnTo>
                <a:lnTo>
                  <a:pt x="29972" y="310301"/>
                </a:lnTo>
                <a:lnTo>
                  <a:pt x="9696" y="275040"/>
                </a:lnTo>
                <a:lnTo>
                  <a:pt x="0" y="239482"/>
                </a:lnTo>
                <a:lnTo>
                  <a:pt x="586" y="204516"/>
                </a:lnTo>
                <a:lnTo>
                  <a:pt x="30559" y="138105"/>
                </a:lnTo>
                <a:lnTo>
                  <a:pt x="58768" y="108133"/>
                </a:lnTo>
                <a:lnTo>
                  <a:pt x="94029" y="81101"/>
                </a:lnTo>
                <a:lnTo>
                  <a:pt x="135757" y="57300"/>
                </a:lnTo>
                <a:lnTo>
                  <a:pt x="181890" y="37609"/>
                </a:lnTo>
                <a:lnTo>
                  <a:pt x="230667" y="21742"/>
                </a:lnTo>
                <a:lnTo>
                  <a:pt x="280622" y="10282"/>
                </a:lnTo>
                <a:lnTo>
                  <a:pt x="328814" y="2937"/>
                </a:lnTo>
                <a:lnTo>
                  <a:pt x="373476" y="0"/>
                </a:lnTo>
                <a:lnTo>
                  <a:pt x="391696" y="0"/>
                </a:lnTo>
                <a:lnTo>
                  <a:pt x="436362" y="3229"/>
                </a:lnTo>
                <a:lnTo>
                  <a:pt x="463982" y="10578"/>
                </a:lnTo>
                <a:lnTo>
                  <a:pt x="465745" y="11460"/>
                </a:lnTo>
                <a:lnTo>
                  <a:pt x="466920" y="12045"/>
                </a:lnTo>
                <a:lnTo>
                  <a:pt x="467508" y="12634"/>
                </a:lnTo>
                <a:lnTo>
                  <a:pt x="467801" y="12926"/>
                </a:lnTo>
                <a:lnTo>
                  <a:pt x="468097" y="13223"/>
                </a:lnTo>
                <a:lnTo>
                  <a:pt x="468390" y="1351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3537" y="1294507"/>
            <a:ext cx="1489710" cy="512445"/>
          </a:xfrm>
          <a:custGeom>
            <a:avLst/>
            <a:gdLst/>
            <a:ahLst/>
            <a:cxnLst/>
            <a:rect l="l" t="t" r="r" b="b"/>
            <a:pathLst>
              <a:path w="1489710" h="512444">
                <a:moveTo>
                  <a:pt x="1489505" y="498362"/>
                </a:moveTo>
                <a:lnTo>
                  <a:pt x="1489505" y="484257"/>
                </a:lnTo>
                <a:lnTo>
                  <a:pt x="1489212" y="481905"/>
                </a:lnTo>
                <a:lnTo>
                  <a:pt x="1489212" y="476616"/>
                </a:lnTo>
                <a:lnTo>
                  <a:pt x="1488919" y="473090"/>
                </a:lnTo>
                <a:lnTo>
                  <a:pt x="1488623" y="469271"/>
                </a:lnTo>
                <a:lnTo>
                  <a:pt x="1488330" y="464570"/>
                </a:lnTo>
                <a:lnTo>
                  <a:pt x="1487741" y="459281"/>
                </a:lnTo>
                <a:lnTo>
                  <a:pt x="1487156" y="453110"/>
                </a:lnTo>
                <a:lnTo>
                  <a:pt x="1486567" y="446058"/>
                </a:lnTo>
                <a:lnTo>
                  <a:pt x="1485393" y="438124"/>
                </a:lnTo>
                <a:lnTo>
                  <a:pt x="1475107" y="389343"/>
                </a:lnTo>
                <a:lnTo>
                  <a:pt x="1461884" y="351145"/>
                </a:lnTo>
                <a:lnTo>
                  <a:pt x="1434556" y="297078"/>
                </a:lnTo>
                <a:lnTo>
                  <a:pt x="1409873" y="262109"/>
                </a:lnTo>
                <a:lnTo>
                  <a:pt x="1383720" y="232137"/>
                </a:lnTo>
                <a:lnTo>
                  <a:pt x="1342876" y="194231"/>
                </a:lnTo>
                <a:lnTo>
                  <a:pt x="1294099" y="158380"/>
                </a:lnTo>
                <a:lnTo>
                  <a:pt x="1237973" y="125178"/>
                </a:lnTo>
                <a:lnTo>
                  <a:pt x="1174503" y="94909"/>
                </a:lnTo>
                <a:lnTo>
                  <a:pt x="1103979" y="68171"/>
                </a:lnTo>
                <a:lnTo>
                  <a:pt x="1027874" y="45251"/>
                </a:lnTo>
                <a:lnTo>
                  <a:pt x="965578" y="30557"/>
                </a:lnTo>
                <a:lnTo>
                  <a:pt x="862145" y="12926"/>
                </a:lnTo>
                <a:lnTo>
                  <a:pt x="774873" y="4111"/>
                </a:lnTo>
                <a:lnTo>
                  <a:pt x="686423" y="0"/>
                </a:lnTo>
                <a:lnTo>
                  <a:pt x="598269" y="1174"/>
                </a:lnTo>
                <a:lnTo>
                  <a:pt x="511878" y="7344"/>
                </a:lnTo>
                <a:lnTo>
                  <a:pt x="428132" y="18216"/>
                </a:lnTo>
                <a:lnTo>
                  <a:pt x="349090" y="33791"/>
                </a:lnTo>
                <a:lnTo>
                  <a:pt x="275922" y="53773"/>
                </a:lnTo>
                <a:lnTo>
                  <a:pt x="209218" y="77575"/>
                </a:lnTo>
                <a:lnTo>
                  <a:pt x="150447" y="104903"/>
                </a:lnTo>
                <a:lnTo>
                  <a:pt x="100788" y="135168"/>
                </a:lnTo>
                <a:lnTo>
                  <a:pt x="60238" y="167492"/>
                </a:lnTo>
                <a:lnTo>
                  <a:pt x="29972" y="201576"/>
                </a:lnTo>
                <a:lnTo>
                  <a:pt x="9696" y="236837"/>
                </a:lnTo>
                <a:lnTo>
                  <a:pt x="0" y="272395"/>
                </a:lnTo>
                <a:lnTo>
                  <a:pt x="586" y="307360"/>
                </a:lnTo>
                <a:lnTo>
                  <a:pt x="30559" y="373772"/>
                </a:lnTo>
                <a:lnTo>
                  <a:pt x="58768" y="403744"/>
                </a:lnTo>
                <a:lnTo>
                  <a:pt x="94029" y="430776"/>
                </a:lnTo>
                <a:lnTo>
                  <a:pt x="135757" y="454577"/>
                </a:lnTo>
                <a:lnTo>
                  <a:pt x="181890" y="474267"/>
                </a:lnTo>
                <a:lnTo>
                  <a:pt x="230667" y="490135"/>
                </a:lnTo>
                <a:lnTo>
                  <a:pt x="280622" y="501595"/>
                </a:lnTo>
                <a:lnTo>
                  <a:pt x="328814" y="508940"/>
                </a:lnTo>
                <a:lnTo>
                  <a:pt x="373476" y="511877"/>
                </a:lnTo>
                <a:lnTo>
                  <a:pt x="391696" y="511877"/>
                </a:lnTo>
                <a:lnTo>
                  <a:pt x="436362" y="508647"/>
                </a:lnTo>
                <a:lnTo>
                  <a:pt x="463982" y="501299"/>
                </a:lnTo>
                <a:lnTo>
                  <a:pt x="465745" y="500417"/>
                </a:lnTo>
                <a:lnTo>
                  <a:pt x="466920" y="499832"/>
                </a:lnTo>
                <a:lnTo>
                  <a:pt x="467508" y="499243"/>
                </a:lnTo>
                <a:lnTo>
                  <a:pt x="467801" y="498950"/>
                </a:lnTo>
                <a:lnTo>
                  <a:pt x="468097" y="498654"/>
                </a:lnTo>
                <a:lnTo>
                  <a:pt x="468390" y="498362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9960" y="2275952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0561" y="0"/>
                </a:moveTo>
                <a:lnTo>
                  <a:pt x="0" y="15279"/>
                </a:lnTo>
                <a:lnTo>
                  <a:pt x="32616" y="27621"/>
                </a:lnTo>
                <a:lnTo>
                  <a:pt x="305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9960" y="2275952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39">
                <a:moveTo>
                  <a:pt x="32616" y="27621"/>
                </a:moveTo>
                <a:lnTo>
                  <a:pt x="0" y="15279"/>
                </a:lnTo>
                <a:lnTo>
                  <a:pt x="30561" y="0"/>
                </a:lnTo>
                <a:lnTo>
                  <a:pt x="32616" y="2762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7344" y="1279225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351" y="0"/>
                </a:moveTo>
                <a:lnTo>
                  <a:pt x="0" y="27916"/>
                </a:lnTo>
                <a:lnTo>
                  <a:pt x="32616" y="15282"/>
                </a:lnTo>
                <a:lnTo>
                  <a:pt x="235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7344" y="1279225"/>
            <a:ext cx="33020" cy="27940"/>
          </a:xfrm>
          <a:custGeom>
            <a:avLst/>
            <a:gdLst/>
            <a:ahLst/>
            <a:cxnLst/>
            <a:rect l="l" t="t" r="r" b="b"/>
            <a:pathLst>
              <a:path w="33019" h="27940">
                <a:moveTo>
                  <a:pt x="2351" y="0"/>
                </a:moveTo>
                <a:lnTo>
                  <a:pt x="32616" y="15282"/>
                </a:lnTo>
                <a:lnTo>
                  <a:pt x="0" y="27916"/>
                </a:lnTo>
                <a:lnTo>
                  <a:pt x="2351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64423" y="1084046"/>
            <a:ext cx="286385" cy="67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" spc="10" dirty="0">
                <a:latin typeface="Arial"/>
                <a:cs typeface="Arial"/>
              </a:rPr>
              <a:t>Nyquist</a:t>
            </a:r>
            <a:r>
              <a:rPr sz="250" spc="-1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Diagram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9531" y="2372270"/>
            <a:ext cx="344805" cy="111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5"/>
              </a:spcBef>
              <a:tabLst>
                <a:tab pos="255270" algn="l"/>
              </a:tabLst>
            </a:pPr>
            <a:r>
              <a:rPr sz="250" spc="15" dirty="0">
                <a:solidFill>
                  <a:srgbClr val="656565"/>
                </a:solidFill>
                <a:latin typeface="Arial"/>
                <a:cs typeface="Arial"/>
              </a:rPr>
              <a:t>0	5</a:t>
            </a:r>
            <a:endParaRPr sz="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250" spc="10" dirty="0">
                <a:latin typeface="Arial"/>
                <a:cs typeface="Arial"/>
              </a:rPr>
              <a:t>Real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608" y="1632391"/>
            <a:ext cx="65405" cy="2571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10" dirty="0">
                <a:latin typeface="Arial"/>
                <a:cs typeface="Arial"/>
              </a:rPr>
              <a:t>Imaginary</a:t>
            </a:r>
            <a:r>
              <a:rPr sz="250" spc="-20" dirty="0">
                <a:latin typeface="Arial"/>
                <a:cs typeface="Arial"/>
              </a:rPr>
              <a:t> </a:t>
            </a:r>
            <a:r>
              <a:rPr sz="250" spc="10" dirty="0">
                <a:latin typeface="Arial"/>
                <a:cs typeface="Arial"/>
              </a:rPr>
              <a:t>Axis</a:t>
            </a:r>
            <a:endParaRPr sz="2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4327" y="2605875"/>
            <a:ext cx="1139825" cy="0"/>
          </a:xfrm>
          <a:custGeom>
            <a:avLst/>
            <a:gdLst/>
            <a:ahLst/>
            <a:cxnLst/>
            <a:rect l="l" t="t" r="r" b="b"/>
            <a:pathLst>
              <a:path w="1139825">
                <a:moveTo>
                  <a:pt x="0" y="0"/>
                </a:moveTo>
                <a:lnTo>
                  <a:pt x="113934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4327" y="2631186"/>
            <a:ext cx="1139825" cy="97155"/>
          </a:xfrm>
          <a:prstGeom prst="rect">
            <a:avLst/>
          </a:prstGeom>
          <a:ln w="7747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705"/>
              </a:lnSpc>
            </a:pPr>
            <a:r>
              <a:rPr sz="750" b="1" spc="-10" dirty="0">
                <a:solidFill>
                  <a:srgbClr val="007F00"/>
                </a:solidFill>
                <a:latin typeface="Cambria"/>
                <a:cs typeface="Cambria"/>
              </a:rPr>
              <a:t>MATLAB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4327" y="2728214"/>
            <a:ext cx="1139825" cy="539750"/>
          </a:xfrm>
          <a:prstGeom prst="rect">
            <a:avLst/>
          </a:prstGeom>
          <a:ln w="7747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55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»G=tf(10,[1 3 2 1]);</a:t>
            </a:r>
            <a:r>
              <a:rPr sz="500" spc="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K=2</a:t>
            </a:r>
            <a:endParaRPr sz="500">
              <a:latin typeface="Courier New"/>
              <a:cs typeface="Courier New"/>
            </a:endParaRPr>
          </a:p>
          <a:p>
            <a:pPr marL="75565">
              <a:lnSpc>
                <a:spcPts val="550"/>
              </a:lnSpc>
              <a:spcBef>
                <a:spcPts val="90"/>
              </a:spcBef>
            </a:pPr>
            <a:r>
              <a:rPr sz="750" spc="30" baseline="11111" dirty="0">
                <a:solidFill>
                  <a:srgbClr val="007F00"/>
                </a:solidFill>
                <a:latin typeface="Courier New"/>
                <a:cs typeface="Courier New"/>
              </a:rPr>
              <a:t>»nyquist(K</a:t>
            </a: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*</a:t>
            </a:r>
            <a:r>
              <a:rPr sz="750" spc="30" baseline="11111" dirty="0">
                <a:solidFill>
                  <a:srgbClr val="007F00"/>
                </a:solidFill>
                <a:latin typeface="Courier New"/>
                <a:cs typeface="Courier New"/>
              </a:rPr>
              <a:t>G)</a:t>
            </a:r>
            <a:endParaRPr sz="750" baseline="11111">
              <a:latin typeface="Courier New"/>
              <a:cs typeface="Courier New"/>
            </a:endParaRPr>
          </a:p>
          <a:p>
            <a:pPr marL="75565">
              <a:lnSpc>
                <a:spcPts val="55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»L=feedback(G,K)</a:t>
            </a:r>
            <a:endParaRPr sz="500">
              <a:latin typeface="Courier New"/>
              <a:cs typeface="Courier New"/>
            </a:endParaRPr>
          </a:p>
          <a:p>
            <a:pPr marL="75565">
              <a:lnSpc>
                <a:spcPts val="60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»pole(L)</a:t>
            </a:r>
            <a:endParaRPr sz="500">
              <a:latin typeface="Courier New"/>
              <a:cs typeface="Courier New"/>
            </a:endParaRPr>
          </a:p>
          <a:p>
            <a:pPr marL="158115">
              <a:lnSpc>
                <a:spcPts val="60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-3.8797</a:t>
            </a:r>
            <a:endParaRPr sz="500">
              <a:latin typeface="Courier New"/>
              <a:cs typeface="Courier New"/>
            </a:endParaRPr>
          </a:p>
          <a:p>
            <a:pPr marL="198755">
              <a:lnSpc>
                <a:spcPts val="60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0.4398 +</a:t>
            </a:r>
            <a:r>
              <a:rPr sz="50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2.2846i</a:t>
            </a:r>
            <a:endParaRPr sz="500">
              <a:latin typeface="Courier New"/>
              <a:cs typeface="Courier New"/>
            </a:endParaRPr>
          </a:p>
          <a:p>
            <a:pPr marL="198755">
              <a:lnSpc>
                <a:spcPts val="600"/>
              </a:lnSpc>
            </a:pP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0.4398 -</a:t>
            </a:r>
            <a:r>
              <a:rPr sz="50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500" spc="20" dirty="0">
                <a:solidFill>
                  <a:srgbClr val="007F00"/>
                </a:solidFill>
                <a:latin typeface="Courier New"/>
                <a:cs typeface="Courier New"/>
              </a:rPr>
              <a:t>2.2846i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327" y="3292678"/>
            <a:ext cx="1139825" cy="0"/>
          </a:xfrm>
          <a:custGeom>
            <a:avLst/>
            <a:gdLst/>
            <a:ahLst/>
            <a:cxnLst/>
            <a:rect l="l" t="t" r="r" b="b"/>
            <a:pathLst>
              <a:path w="1139825">
                <a:moveTo>
                  <a:pt x="0" y="0"/>
                </a:moveTo>
                <a:lnTo>
                  <a:pt x="1139342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38502" y="1870265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150986" y="1800552"/>
            <a:ext cx="18973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</a:t>
            </a:r>
            <a:r>
              <a:rPr sz="950" spc="114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89922" y="2060356"/>
            <a:ext cx="5156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5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r>
              <a:rPr sz="950" i="1" u="sng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41345" y="2235743"/>
            <a:ext cx="9899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i="1" spc="22" baseline="40935" dirty="0">
                <a:latin typeface="Cambria"/>
                <a:cs typeface="Cambria"/>
              </a:rPr>
              <a:t>W</a:t>
            </a:r>
            <a:r>
              <a:rPr sz="1425" spc="22" baseline="40935" dirty="0">
                <a:latin typeface="Tahoma"/>
                <a:cs typeface="Tahoma"/>
              </a:rPr>
              <a:t>(</a:t>
            </a:r>
            <a:r>
              <a:rPr sz="1425" i="1" spc="22" baseline="40935" dirty="0">
                <a:latin typeface="Cambria"/>
                <a:cs typeface="Cambria"/>
              </a:rPr>
              <a:t>s</a:t>
            </a:r>
            <a:r>
              <a:rPr sz="1425" spc="22" baseline="40935" dirty="0">
                <a:latin typeface="Tahoma"/>
                <a:cs typeface="Tahoma"/>
              </a:rPr>
              <a:t>)</a:t>
            </a:r>
            <a:r>
              <a:rPr sz="1425" spc="-135" baseline="40935" dirty="0">
                <a:latin typeface="Tahoma"/>
                <a:cs typeface="Tahoma"/>
              </a:rPr>
              <a:t> </a:t>
            </a:r>
            <a:r>
              <a:rPr sz="1425" spc="82" baseline="40935" dirty="0">
                <a:latin typeface="Tahoma"/>
                <a:cs typeface="Tahoma"/>
              </a:rPr>
              <a:t>=</a:t>
            </a:r>
            <a:r>
              <a:rPr sz="1425" spc="44" baseline="4093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25" dirty="0">
                <a:latin typeface="Book Antiqua"/>
                <a:cs typeface="Book Antiqua"/>
              </a:rPr>
              <a:t>2</a:t>
            </a:r>
            <a:r>
              <a:rPr sz="950" i="1" spc="25" dirty="0">
                <a:latin typeface="Cambria"/>
                <a:cs typeface="Cambria"/>
              </a:rPr>
              <a:t>G</a:t>
            </a:r>
            <a:r>
              <a:rPr sz="950" spc="25" dirty="0">
                <a:latin typeface="Tahoma"/>
                <a:cs typeface="Tahoma"/>
              </a:rPr>
              <a:t>(</a:t>
            </a:r>
            <a:r>
              <a:rPr sz="950" i="1" spc="25" dirty="0">
                <a:latin typeface="Cambria"/>
                <a:cs typeface="Cambria"/>
              </a:rPr>
              <a:t>s</a:t>
            </a:r>
            <a:r>
              <a:rPr sz="950" spc="2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038502" y="2560751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150986" y="2491051"/>
            <a:ext cx="22840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25" dirty="0">
                <a:latin typeface="Book Antiqua"/>
                <a:cs typeface="Book Antiqua"/>
              </a:rPr>
              <a:t>2</a:t>
            </a:r>
            <a:r>
              <a:rPr sz="950" i="1" spc="25" dirty="0">
                <a:latin typeface="Cambria"/>
                <a:cs typeface="Cambria"/>
              </a:rPr>
              <a:t>G</a:t>
            </a:r>
            <a:r>
              <a:rPr sz="950" spc="25" dirty="0">
                <a:latin typeface="Tahoma"/>
                <a:cs typeface="Tahoma"/>
              </a:rPr>
              <a:t>(</a:t>
            </a:r>
            <a:r>
              <a:rPr sz="950" i="1" spc="25" dirty="0">
                <a:latin typeface="Cambria"/>
                <a:cs typeface="Cambria"/>
              </a:rPr>
              <a:t>s</a:t>
            </a:r>
            <a:r>
              <a:rPr sz="950" spc="25" dirty="0">
                <a:latin typeface="Tahoma"/>
                <a:cs typeface="Tahoma"/>
              </a:rPr>
              <a:t>) </a:t>
            </a:r>
            <a:r>
              <a:rPr sz="950" spc="-5" dirty="0">
                <a:latin typeface="Book Antiqua"/>
                <a:cs typeface="Book Antiqua"/>
              </a:rPr>
              <a:t>encircles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spc="30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38502" y="2902369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150986" y="2598849"/>
            <a:ext cx="2002155" cy="4051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50" spc="-10" dirty="0">
                <a:latin typeface="Book Antiqua"/>
                <a:cs typeface="Book Antiqua"/>
              </a:rPr>
              <a:t>twice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50" spc="-30" dirty="0">
                <a:latin typeface="Book Antiqua"/>
                <a:cs typeface="Book Antiqua"/>
              </a:rPr>
              <a:t>By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dirty="0">
                <a:latin typeface="Book Antiqua"/>
                <a:cs typeface="Book Antiqua"/>
              </a:rPr>
              <a:t>criterion, </a:t>
            </a:r>
            <a:r>
              <a:rPr sz="950" i="1" spc="15" dirty="0">
                <a:latin typeface="Cambria"/>
                <a:cs typeface="Cambria"/>
              </a:rPr>
              <a:t>W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r>
              <a:rPr sz="950" spc="9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unstable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7195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278447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Frequency response </a:t>
            </a:r>
            <a:r>
              <a:rPr spc="10" dirty="0"/>
              <a:t>– </a:t>
            </a:r>
            <a:r>
              <a:rPr spc="-15" dirty="0"/>
              <a:t>Proof</a:t>
            </a:r>
            <a:r>
              <a:rPr spc="195" dirty="0"/>
              <a:t> </a:t>
            </a:r>
            <a:r>
              <a:rPr spc="15" dirty="0"/>
              <a:t>(cont’d)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607872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852" y="538172"/>
            <a:ext cx="33020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75" dirty="0">
                <a:latin typeface="Book Antiqua"/>
                <a:cs typeface="Book Antiqua"/>
              </a:rPr>
              <a:t>As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dirty="0">
                <a:latin typeface="Book Antiqua"/>
                <a:cs typeface="Book Antiqua"/>
              </a:rPr>
              <a:t>stable, the </a:t>
            </a:r>
            <a:r>
              <a:rPr sz="950" spc="-15" dirty="0">
                <a:latin typeface="Book Antiqua"/>
                <a:cs typeface="Book Antiqua"/>
              </a:rPr>
              <a:t>inverse Laplace</a:t>
            </a:r>
            <a:r>
              <a:rPr sz="950" spc="10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transform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452" y="744128"/>
            <a:ext cx="3098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25" spc="397" baseline="-23391" dirty="0">
                <a:latin typeface="Lucida Sans Unicode"/>
                <a:cs typeface="Lucida Sans Unicode"/>
              </a:rPr>
              <a:t>B</a:t>
            </a:r>
            <a:r>
              <a:rPr sz="1425" spc="-262" baseline="-23391" dirty="0">
                <a:latin typeface="Lucida Sans Unicode"/>
                <a:cs typeface="Lucida Sans Unicode"/>
              </a:rPr>
              <a:t> </a:t>
            </a:r>
            <a:r>
              <a:rPr sz="650" spc="5" dirty="0">
                <a:latin typeface="Lucida Sans Unicode"/>
                <a:cs typeface="Lucida Sans Unicode"/>
              </a:rPr>
              <a:t>−</a:t>
            </a:r>
            <a:r>
              <a:rPr sz="650" spc="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935" y="706460"/>
            <a:ext cx="1739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0" dirty="0">
                <a:latin typeface="Cambria"/>
                <a:cs typeface="Cambria"/>
              </a:rPr>
              <a:t>R</a:t>
            </a:r>
            <a:r>
              <a:rPr sz="975" i="1" spc="15" baseline="-17094" dirty="0">
                <a:latin typeface="Cambria"/>
                <a:cs typeface="Cambria"/>
              </a:rPr>
              <a:t>i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7796" y="89481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326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069" y="885644"/>
            <a:ext cx="5289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i="1" spc="52" baseline="-38461" dirty="0">
                <a:latin typeface="Cambria"/>
                <a:cs typeface="Cambria"/>
              </a:rPr>
              <a:t>i</a:t>
            </a:r>
            <a:r>
              <a:rPr sz="975" spc="52" baseline="-38461" dirty="0">
                <a:latin typeface="Tahoma"/>
                <a:cs typeface="Tahoma"/>
              </a:rPr>
              <a:t>=</a:t>
            </a:r>
            <a:r>
              <a:rPr sz="975" spc="52" baseline="-38461" dirty="0">
                <a:latin typeface="Book Antiqua"/>
                <a:cs typeface="Book Antiqua"/>
              </a:rPr>
              <a:t>1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225" dirty="0">
                <a:latin typeface="Lucida Sans Unicode"/>
                <a:cs typeface="Lucida Sans Unicode"/>
              </a:rPr>
              <a:t> </a:t>
            </a:r>
            <a:r>
              <a:rPr sz="950" i="1" dirty="0">
                <a:latin typeface="Cambria"/>
                <a:cs typeface="Cambria"/>
              </a:rPr>
              <a:t>p</a:t>
            </a:r>
            <a:r>
              <a:rPr sz="975" i="1" baseline="-17094" dirty="0">
                <a:latin typeface="Cambria"/>
                <a:cs typeface="Cambria"/>
              </a:rPr>
              <a:t>i</a:t>
            </a:r>
            <a:endParaRPr sz="975" baseline="-17094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57" y="585556"/>
            <a:ext cx="65341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1500" algn="l"/>
              </a:tabLst>
            </a:pPr>
            <a:r>
              <a:rPr sz="950" spc="-50" dirty="0">
                <a:latin typeface="Arial"/>
                <a:cs typeface="Arial"/>
              </a:rPr>
              <a:t>Σ	Σ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126" y="674346"/>
            <a:ext cx="7842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3265" algn="l"/>
              </a:tabLst>
            </a:pPr>
            <a:r>
              <a:rPr sz="650" i="1" spc="20" dirty="0">
                <a:latin typeface="Cambria"/>
                <a:cs typeface="Cambria"/>
              </a:rPr>
              <a:t>n	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556" y="662327"/>
            <a:ext cx="8940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3265" algn="l"/>
              </a:tabLst>
            </a:pPr>
            <a:r>
              <a:rPr sz="950" spc="1070" dirty="0">
                <a:latin typeface="Arial"/>
                <a:cs typeface="Arial"/>
              </a:rPr>
              <a:t>.	</a:t>
            </a:r>
            <a:r>
              <a:rPr sz="950" spc="2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9580" y="976275"/>
            <a:ext cx="1644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r>
              <a:rPr sz="650" spc="50" dirty="0">
                <a:latin typeface="Tahoma"/>
                <a:cs typeface="Tahoma"/>
              </a:rPr>
              <a:t>=</a:t>
            </a:r>
            <a:r>
              <a:rPr sz="650" spc="4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4429" y="795754"/>
            <a:ext cx="21666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8615" algn="l"/>
              </a:tabLst>
            </a:pPr>
            <a:r>
              <a:rPr sz="950" spc="55" dirty="0">
                <a:latin typeface="Tahoma"/>
                <a:cs typeface="Tahoma"/>
              </a:rPr>
              <a:t>=	</a:t>
            </a:r>
            <a:r>
              <a:rPr sz="950" i="1" spc="10" dirty="0">
                <a:latin typeface="Cambria"/>
                <a:cs typeface="Cambria"/>
              </a:rPr>
              <a:t>R</a:t>
            </a:r>
            <a:r>
              <a:rPr sz="975" i="1" spc="89" baseline="-17094" dirty="0">
                <a:latin typeface="Cambria"/>
                <a:cs typeface="Cambria"/>
              </a:rPr>
              <a:t>i</a:t>
            </a:r>
            <a:r>
              <a:rPr sz="950" i="1" spc="-30" dirty="0">
                <a:latin typeface="Cambria"/>
                <a:cs typeface="Cambria"/>
              </a:rPr>
              <a:t>e</a:t>
            </a:r>
            <a:r>
              <a:rPr sz="975" i="1" baseline="34188" dirty="0">
                <a:latin typeface="Cambria"/>
                <a:cs typeface="Cambria"/>
              </a:rPr>
              <a:t>p</a:t>
            </a:r>
            <a:r>
              <a:rPr sz="675" i="1" spc="89" baseline="30864" dirty="0">
                <a:latin typeface="Cambria"/>
                <a:cs typeface="Cambria"/>
              </a:rPr>
              <a:t>i</a:t>
            </a:r>
            <a:r>
              <a:rPr sz="975" i="1" spc="-7" baseline="34188" dirty="0">
                <a:latin typeface="Cambria"/>
                <a:cs typeface="Cambria"/>
              </a:rPr>
              <a:t>t</a:t>
            </a:r>
            <a:r>
              <a:rPr sz="975" i="1" baseline="34188" dirty="0">
                <a:latin typeface="Cambria"/>
                <a:cs typeface="Cambria"/>
              </a:rPr>
              <a:t> </a:t>
            </a:r>
            <a:r>
              <a:rPr sz="975" i="1" spc="44" baseline="34188" dirty="0">
                <a:latin typeface="Cambria"/>
                <a:cs typeface="Cambri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tends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zero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asymptotically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355" y="1150531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6852" y="1080818"/>
            <a:ext cx="29819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remaining steady-state </a:t>
            </a:r>
            <a:r>
              <a:rPr sz="950" spc="-15" dirty="0">
                <a:latin typeface="Book Antiqua"/>
                <a:cs typeface="Book Antiqua"/>
              </a:rPr>
              <a:t>output </a:t>
            </a:r>
            <a:r>
              <a:rPr sz="950" spc="-10" dirty="0">
                <a:latin typeface="Book Antiqua"/>
                <a:cs typeface="Book Antiqua"/>
              </a:rPr>
              <a:t>response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r>
              <a:rPr sz="950" spc="18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therefore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670" y="1410015"/>
            <a:ext cx="7918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0" dirty="0">
                <a:latin typeface="Cambria"/>
                <a:cs typeface="Cambria"/>
              </a:rPr>
              <a:t>y</a:t>
            </a:r>
            <a:r>
              <a:rPr sz="975" i="1" spc="15" baseline="-17094" dirty="0">
                <a:latin typeface="Cambria"/>
                <a:cs typeface="Cambria"/>
              </a:rPr>
              <a:t>ss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350" dirty="0">
                <a:latin typeface="Tahoma"/>
                <a:cs typeface="Tahoma"/>
              </a:rPr>
              <a:t> </a:t>
            </a:r>
            <a:r>
              <a:rPr sz="950" spc="265" dirty="0">
                <a:latin typeface="Lucida Sans Unicode"/>
                <a:cs typeface="Lucida Sans Unicode"/>
              </a:rPr>
              <a:t>B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0959" y="1394842"/>
            <a:ext cx="1352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30" dirty="0">
                <a:latin typeface="Lucida Sans Unicode"/>
                <a:cs typeface="Lucida Sans Unicode"/>
              </a:rPr>
              <a:t>−</a:t>
            </a:r>
            <a:r>
              <a:rPr sz="650" spc="45" dirty="0"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2732" y="1499905"/>
            <a:ext cx="5346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Book Antiqua"/>
                <a:cs typeface="Book Antiqua"/>
              </a:rPr>
              <a:t>2</a:t>
            </a:r>
            <a:r>
              <a:rPr sz="950" i="1" spc="10" dirty="0">
                <a:latin typeface="Cambria"/>
                <a:cs typeface="Cambria"/>
              </a:rPr>
              <a:t>j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s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220" dirty="0">
                <a:latin typeface="Lucida Sans Unicode"/>
                <a:cs typeface="Lucida Sans Unicode"/>
              </a:rPr>
              <a:t> </a:t>
            </a:r>
            <a:r>
              <a:rPr sz="950" i="1" spc="20" dirty="0">
                <a:latin typeface="Cambria"/>
                <a:cs typeface="Cambria"/>
              </a:rPr>
              <a:t>j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50" spc="2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9683" y="1410015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" dirty="0"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2732" y="1321953"/>
            <a:ext cx="12973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800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u="sng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spc="30" dirty="0">
                <a:latin typeface="Tahoma"/>
                <a:cs typeface="Tahoma"/>
              </a:rPr>
              <a:t>	</a:t>
            </a:r>
            <a:r>
              <a:rPr sz="950" u="sng" spc="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95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</a:t>
            </a:r>
            <a:r>
              <a:rPr sz="95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6251" y="1499905"/>
            <a:ext cx="6235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Lucida Sans Unicode"/>
                <a:cs typeface="Lucida Sans Unicode"/>
              </a:rPr>
              <a:t>−</a:t>
            </a:r>
            <a:r>
              <a:rPr sz="950" dirty="0">
                <a:latin typeface="Book Antiqua"/>
                <a:cs typeface="Book Antiqua"/>
              </a:rPr>
              <a:t>2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s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29" dirty="0">
                <a:latin typeface="Tahoma"/>
                <a:cs typeface="Tahoma"/>
              </a:rPr>
              <a:t>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i="1" spc="25" dirty="0">
                <a:latin typeface="Arial"/>
                <a:cs typeface="Arial"/>
              </a:rPr>
              <a:t>ω</a:t>
            </a:r>
            <a:r>
              <a:rPr sz="950" spc="25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3649" y="1242095"/>
            <a:ext cx="14554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7950" algn="l"/>
              </a:tabLst>
            </a:pPr>
            <a:r>
              <a:rPr sz="950" spc="-90" dirty="0">
                <a:latin typeface="Arial"/>
                <a:cs typeface="Arial"/>
              </a:rPr>
              <a:t>Σ	Σ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2120" y="1664332"/>
            <a:ext cx="147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spc="-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9082" y="1842272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821" y="1752394"/>
            <a:ext cx="48005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6080" algn="l"/>
              </a:tabLst>
            </a:pPr>
            <a:r>
              <a:rPr sz="950" spc="55" dirty="0">
                <a:latin typeface="Tahoma"/>
                <a:cs typeface="Tahoma"/>
              </a:rPr>
              <a:t>=	</a:t>
            </a:r>
            <a:r>
              <a:rPr sz="950" i="1" spc="75" dirty="0">
                <a:latin typeface="Cambria"/>
                <a:cs typeface="Cambria"/>
              </a:rPr>
              <a:t>G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20976" y="1737209"/>
            <a:ext cx="1479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r>
              <a:rPr sz="650" i="1" spc="50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9233" y="1664332"/>
            <a:ext cx="755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9233" y="1842272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9417" y="1752394"/>
            <a:ext cx="7486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770" algn="l"/>
              </a:tabLst>
            </a:pP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j</a:t>
            </a:r>
            <a:r>
              <a:rPr sz="950" i="1" spc="10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i="1" spc="10" dirty="0">
                <a:latin typeface="Cambria"/>
                <a:cs typeface="Cambria"/>
              </a:rPr>
              <a:t>e	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265" dirty="0">
                <a:latin typeface="Tahoma"/>
                <a:cs typeface="Tahoma"/>
              </a:rPr>
              <a:t> </a:t>
            </a:r>
            <a:r>
              <a:rPr sz="950" i="1" spc="75" dirty="0">
                <a:latin typeface="Cambria"/>
                <a:cs typeface="Cambria"/>
              </a:rPr>
              <a:t>G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2606" y="1752394"/>
            <a:ext cx="3962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Tahoma"/>
                <a:cs typeface="Tahoma"/>
              </a:rPr>
              <a:t>(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i="1" spc="-5" dirty="0">
                <a:latin typeface="Cambria"/>
                <a:cs typeface="Cambria"/>
              </a:rPr>
              <a:t>e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2951" y="1737209"/>
            <a:ext cx="21018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30" dirty="0">
                <a:latin typeface="Lucida Sans Unicode"/>
                <a:cs typeface="Lucida Sans Unicode"/>
              </a:rPr>
              <a:t>−</a:t>
            </a:r>
            <a:r>
              <a:rPr sz="650" i="1" spc="5" dirty="0">
                <a:latin typeface="Cambria"/>
                <a:cs typeface="Cambria"/>
              </a:rPr>
              <a:t>j</a:t>
            </a:r>
            <a:r>
              <a:rPr sz="650" i="1" spc="50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2120" y="2016478"/>
            <a:ext cx="147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spc="-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49082" y="219441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0976" y="2089354"/>
            <a:ext cx="1479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r>
              <a:rPr sz="650" i="1" spc="50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96757" y="2037981"/>
            <a:ext cx="795020" cy="0"/>
          </a:xfrm>
          <a:custGeom>
            <a:avLst/>
            <a:gdLst/>
            <a:ahLst/>
            <a:cxnLst/>
            <a:rect l="l" t="t" r="r" b="b"/>
            <a:pathLst>
              <a:path w="795019">
                <a:moveTo>
                  <a:pt x="0" y="0"/>
                </a:moveTo>
                <a:lnTo>
                  <a:pt x="79496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84057" y="1936607"/>
            <a:ext cx="1016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33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75154" y="2016478"/>
            <a:ext cx="147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spc="-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2116" y="2194417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4821" y="2104539"/>
            <a:ext cx="13335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6080" algn="l"/>
                <a:tab pos="900430" algn="l"/>
                <a:tab pos="1239520" algn="l"/>
              </a:tabLst>
            </a:pPr>
            <a:r>
              <a:rPr sz="950" spc="55" dirty="0">
                <a:latin typeface="Tahoma"/>
                <a:cs typeface="Tahoma"/>
              </a:rPr>
              <a:t>=	</a:t>
            </a:r>
            <a:r>
              <a:rPr sz="950" i="1" spc="70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i="1" spc="-30" dirty="0">
                <a:latin typeface="Cambria"/>
                <a:cs typeface="Cambria"/>
              </a:rPr>
              <a:t>e</a:t>
            </a:r>
            <a:r>
              <a:rPr sz="950" i="1" dirty="0">
                <a:latin typeface="Cambria"/>
                <a:cs typeface="Cambria"/>
              </a:rPr>
              <a:t>	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i="1" spc="75" dirty="0">
                <a:latin typeface="Cambria"/>
                <a:cs typeface="Cambria"/>
              </a:rPr>
              <a:t>G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92451" y="2104539"/>
            <a:ext cx="3073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i="1" spc="-30" dirty="0">
                <a:latin typeface="Cambria"/>
                <a:cs typeface="Cambria"/>
              </a:rPr>
              <a:t>e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74010" y="2107096"/>
            <a:ext cx="1479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r>
              <a:rPr sz="650" i="1" spc="50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3118" y="1936607"/>
            <a:ext cx="1016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90649" y="2267442"/>
            <a:ext cx="895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0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69732" y="2347300"/>
            <a:ext cx="1473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u="sng" spc="-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95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96694" y="2525252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4821" y="2435362"/>
            <a:ext cx="8083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3730" algn="l"/>
              </a:tabLst>
            </a:pPr>
            <a:r>
              <a:rPr sz="950" spc="55" dirty="0">
                <a:latin typeface="Tahoma"/>
                <a:cs typeface="Tahoma"/>
              </a:rPr>
              <a:t>=  </a:t>
            </a:r>
            <a:r>
              <a:rPr sz="950" spc="10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</a:t>
            </a:r>
            <a:r>
              <a:rPr sz="950" spc="-85" dirty="0">
                <a:latin typeface="Lucida Sans Unicode"/>
                <a:cs typeface="Lucida Sans Unicode"/>
              </a:rPr>
              <a:t>ℜ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i="1" spc="75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8588" y="2420189"/>
            <a:ext cx="1479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" dirty="0">
                <a:latin typeface="Cambria"/>
                <a:cs typeface="Cambria"/>
              </a:rPr>
              <a:t>j</a:t>
            </a:r>
            <a:r>
              <a:rPr sz="650" i="1" spc="50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684" y="2267442"/>
            <a:ext cx="895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90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67433" y="2435362"/>
            <a:ext cx="5435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4975" algn="l"/>
              </a:tabLst>
            </a:pPr>
            <a:r>
              <a:rPr sz="950" i="1" spc="55" dirty="0">
                <a:latin typeface="Arial"/>
                <a:cs typeface="Arial"/>
              </a:rPr>
              <a:t>ω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i="1" spc="-30" dirty="0">
                <a:latin typeface="Cambria"/>
                <a:cs typeface="Cambria"/>
              </a:rPr>
              <a:t>e	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21952" y="265965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5">
                <a:moveTo>
                  <a:pt x="0" y="0"/>
                </a:moveTo>
                <a:lnTo>
                  <a:pt x="497192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43541" y="265965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7192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608973" y="2383749"/>
            <a:ext cx="1344930" cy="319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165" marR="43180">
              <a:lnSpc>
                <a:spcPct val="102400"/>
              </a:lnSpc>
              <a:spcBef>
                <a:spcPts val="80"/>
              </a:spcBef>
              <a:tabLst>
                <a:tab pos="609600" algn="l"/>
                <a:tab pos="1231265" algn="l"/>
              </a:tabLst>
            </a:pPr>
            <a:r>
              <a:rPr sz="1425" spc="-37" baseline="-23391" dirty="0">
                <a:latin typeface="Book Antiqua"/>
                <a:cs typeface="Book Antiqua"/>
              </a:rPr>
              <a:t>Im</a:t>
            </a:r>
            <a:r>
              <a:rPr sz="1425" spc="-217" baseline="-23391" dirty="0">
                <a:latin typeface="Book Antiqua"/>
                <a:cs typeface="Book Antiqua"/>
              </a:rPr>
              <a:t> </a:t>
            </a:r>
            <a:r>
              <a:rPr sz="1425" spc="-7" baseline="26315" dirty="0">
                <a:latin typeface="Arial"/>
                <a:cs typeface="Arial"/>
              </a:rPr>
              <a:t>Σ</a:t>
            </a:r>
            <a:r>
              <a:rPr sz="1425" spc="-7" baseline="-23391" dirty="0">
                <a:latin typeface="Lucida Sans Unicode"/>
                <a:cs typeface="Lucida Sans Unicode"/>
              </a:rPr>
              <a:t>|</a:t>
            </a:r>
            <a:r>
              <a:rPr sz="1425" i="1" spc="-7" baseline="-23391" dirty="0">
                <a:latin typeface="Cambria"/>
                <a:cs typeface="Cambria"/>
              </a:rPr>
              <a:t>G</a:t>
            </a:r>
            <a:r>
              <a:rPr sz="1425" spc="-7" baseline="-23391" dirty="0">
                <a:latin typeface="Tahoma"/>
                <a:cs typeface="Tahoma"/>
              </a:rPr>
              <a:t>(</a:t>
            </a:r>
            <a:r>
              <a:rPr sz="1425" i="1" spc="-7" baseline="-23391" dirty="0">
                <a:latin typeface="Cambria"/>
                <a:cs typeface="Cambria"/>
              </a:rPr>
              <a:t>j</a:t>
            </a:r>
            <a:r>
              <a:rPr sz="1425" i="1" spc="-7" baseline="-23391" dirty="0">
                <a:latin typeface="Arial"/>
                <a:cs typeface="Arial"/>
              </a:rPr>
              <a:t>ω</a:t>
            </a:r>
            <a:r>
              <a:rPr sz="1425" spc="-7" baseline="-23391" dirty="0">
                <a:latin typeface="Tahoma"/>
                <a:cs typeface="Tahoma"/>
              </a:rPr>
              <a:t>)</a:t>
            </a:r>
            <a:r>
              <a:rPr sz="1425" spc="-7" baseline="-23391" dirty="0">
                <a:latin typeface="Lucida Sans Unicode"/>
                <a:cs typeface="Lucida Sans Unicode"/>
              </a:rPr>
              <a:t>|</a:t>
            </a:r>
            <a:r>
              <a:rPr sz="1425" i="1" spc="-7" baseline="-23391" dirty="0">
                <a:latin typeface="Cambria"/>
                <a:cs typeface="Cambria"/>
              </a:rPr>
              <a:t>e</a:t>
            </a:r>
            <a:r>
              <a:rPr sz="650" i="1" spc="-5" dirty="0">
                <a:latin typeface="Cambria"/>
                <a:cs typeface="Cambria"/>
              </a:rPr>
              <a:t>j</a:t>
            </a:r>
            <a:r>
              <a:rPr sz="650" spc="-5" dirty="0">
                <a:latin typeface="Lucida Sans Unicode"/>
                <a:cs typeface="Lucida Sans Unicode"/>
              </a:rPr>
              <a:t>∠</a:t>
            </a:r>
            <a:r>
              <a:rPr sz="650" i="1" spc="-5" dirty="0">
                <a:latin typeface="Cambria"/>
                <a:cs typeface="Cambria"/>
              </a:rPr>
              <a:t>G</a:t>
            </a:r>
            <a:r>
              <a:rPr sz="650" spc="-5" dirty="0">
                <a:latin typeface="Tahoma"/>
                <a:cs typeface="Tahoma"/>
              </a:rPr>
              <a:t>(</a:t>
            </a:r>
            <a:r>
              <a:rPr sz="650" i="1" spc="-5" dirty="0">
                <a:latin typeface="Cambria"/>
                <a:cs typeface="Cambria"/>
              </a:rPr>
              <a:t>j</a:t>
            </a:r>
            <a:r>
              <a:rPr sz="650" i="1" spc="-5" dirty="0">
                <a:latin typeface="Arial"/>
                <a:cs typeface="Arial"/>
              </a:rPr>
              <a:t>ω</a:t>
            </a:r>
            <a:r>
              <a:rPr sz="650" spc="-5" dirty="0">
                <a:latin typeface="Tahoma"/>
                <a:cs typeface="Tahoma"/>
              </a:rPr>
              <a:t>)+</a:t>
            </a:r>
            <a:r>
              <a:rPr sz="650" i="1" spc="-5" dirty="0">
                <a:latin typeface="Cambria"/>
                <a:cs typeface="Cambria"/>
              </a:rPr>
              <a:t>j</a:t>
            </a:r>
            <a:r>
              <a:rPr sz="650" i="1" spc="-5" dirty="0">
                <a:latin typeface="Arial"/>
                <a:cs typeface="Arial"/>
              </a:rPr>
              <a:t>ω</a:t>
            </a:r>
            <a:r>
              <a:rPr sz="650" i="1" spc="-5" dirty="0">
                <a:latin typeface="Cambria"/>
                <a:cs typeface="Cambria"/>
              </a:rPr>
              <a:t>t</a:t>
            </a:r>
            <a:r>
              <a:rPr sz="1425" spc="-7" baseline="-23391" dirty="0">
                <a:latin typeface="Tahoma"/>
                <a:cs typeface="Tahoma"/>
              </a:rPr>
              <a:t>)</a:t>
            </a:r>
            <a:r>
              <a:rPr sz="1425" spc="-7" baseline="26315" dirty="0">
                <a:latin typeface="Arial"/>
                <a:cs typeface="Arial"/>
              </a:rPr>
              <a:t>Σ  </a:t>
            </a:r>
            <a:r>
              <a:rPr sz="950" spc="10" dirty="0">
                <a:latin typeface="Arial"/>
                <a:cs typeface="Arial"/>
              </a:rPr>
              <a:t>s	</a:t>
            </a:r>
            <a:r>
              <a:rPr sz="950" spc="170" dirty="0">
                <a:latin typeface="Arial"/>
                <a:cs typeface="Arial"/>
              </a:rPr>
              <a:t>˛¸	</a:t>
            </a:r>
            <a:r>
              <a:rPr sz="950" spc="-12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94163" y="2692449"/>
            <a:ext cx="59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solidFill>
                  <a:srgbClr val="BC0000"/>
                </a:solidFill>
                <a:latin typeface="Book Antiqua"/>
                <a:cs typeface="Book Antiqua"/>
              </a:rPr>
              <a:t>2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13647" y="2702078"/>
            <a:ext cx="17354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Re</a:t>
            </a:r>
            <a:r>
              <a:rPr sz="650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65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650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a</a:t>
            </a:r>
            <a:r>
              <a:rPr sz="650" i="1" spc="-2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650" spc="10" dirty="0">
                <a:solidFill>
                  <a:srgbClr val="BC0000"/>
                </a:solidFill>
                <a:latin typeface="Tahoma"/>
                <a:cs typeface="Tahoma"/>
              </a:rPr>
              <a:t>+</a:t>
            </a:r>
            <a:r>
              <a:rPr sz="650" spc="-8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i="1" spc="5" dirty="0">
                <a:solidFill>
                  <a:srgbClr val="BC0000"/>
                </a:solidFill>
                <a:latin typeface="Cambria"/>
                <a:cs typeface="Cambria"/>
              </a:rPr>
              <a:t>jb</a:t>
            </a:r>
            <a:r>
              <a:rPr sz="650" spc="5" dirty="0">
                <a:solidFill>
                  <a:srgbClr val="BC0000"/>
                </a:solidFill>
                <a:latin typeface="Tahoma"/>
                <a:cs typeface="Tahoma"/>
              </a:rPr>
              <a:t>))</a:t>
            </a:r>
            <a:r>
              <a:rPr sz="650" spc="-55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spc="50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r>
              <a:rPr sz="650" spc="-5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i="1" spc="-5" dirty="0">
                <a:solidFill>
                  <a:srgbClr val="BC0000"/>
                </a:solidFill>
                <a:latin typeface="Cambria"/>
                <a:cs typeface="Cambria"/>
              </a:rPr>
              <a:t>Re</a:t>
            </a:r>
            <a:r>
              <a:rPr sz="650" spc="-5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650" spc="-5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r>
              <a:rPr sz="650" i="1" spc="-5" dirty="0">
                <a:solidFill>
                  <a:srgbClr val="BC0000"/>
                </a:solidFill>
                <a:latin typeface="Cambria"/>
                <a:cs typeface="Cambria"/>
              </a:rPr>
              <a:t>ja</a:t>
            </a:r>
            <a:r>
              <a:rPr sz="650" i="1" spc="-2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650" spc="-3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r>
              <a:rPr sz="650" spc="-80" dirty="0">
                <a:solidFill>
                  <a:srgbClr val="BC0000"/>
                </a:solidFill>
                <a:latin typeface="Lucida Sans Unicode"/>
                <a:cs typeface="Lucida Sans Unicode"/>
              </a:rPr>
              <a:t> </a:t>
            </a:r>
            <a:r>
              <a:rPr sz="650" i="1" spc="5" dirty="0">
                <a:solidFill>
                  <a:srgbClr val="BC0000"/>
                </a:solidFill>
                <a:latin typeface="Cambria"/>
                <a:cs typeface="Cambria"/>
              </a:rPr>
              <a:t>j</a:t>
            </a:r>
            <a:r>
              <a:rPr sz="650" i="1" spc="1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650" i="1" spc="5" dirty="0">
                <a:solidFill>
                  <a:srgbClr val="BC0000"/>
                </a:solidFill>
                <a:latin typeface="Cambria"/>
                <a:cs typeface="Cambria"/>
              </a:rPr>
              <a:t>b</a:t>
            </a:r>
            <a:r>
              <a:rPr sz="650" spc="5" dirty="0">
                <a:solidFill>
                  <a:srgbClr val="BC0000"/>
                </a:solidFill>
                <a:latin typeface="Tahoma"/>
                <a:cs typeface="Tahoma"/>
              </a:rPr>
              <a:t>)</a:t>
            </a:r>
            <a:r>
              <a:rPr sz="650" spc="-5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spc="50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r>
              <a:rPr sz="650" spc="-55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Re</a:t>
            </a:r>
            <a:r>
              <a:rPr sz="650" dirty="0">
                <a:solidFill>
                  <a:srgbClr val="BC0000"/>
                </a:solidFill>
                <a:latin typeface="Tahoma"/>
                <a:cs typeface="Tahoma"/>
              </a:rPr>
              <a:t>(</a:t>
            </a: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b</a:t>
            </a:r>
            <a:r>
              <a:rPr sz="650" i="1" spc="-20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650" spc="-30" dirty="0">
                <a:solidFill>
                  <a:srgbClr val="BC0000"/>
                </a:solidFill>
                <a:latin typeface="Lucida Sans Unicode"/>
                <a:cs typeface="Lucida Sans Unicode"/>
              </a:rPr>
              <a:t>−</a:t>
            </a:r>
            <a:r>
              <a:rPr sz="650" spc="-80" dirty="0">
                <a:solidFill>
                  <a:srgbClr val="BC0000"/>
                </a:solidFill>
                <a:latin typeface="Lucida Sans Unicode"/>
                <a:cs typeface="Lucida Sans Unicode"/>
              </a:rPr>
              <a:t> </a:t>
            </a:r>
            <a:r>
              <a:rPr sz="650" i="1" spc="10" dirty="0">
                <a:solidFill>
                  <a:srgbClr val="BC0000"/>
                </a:solidFill>
                <a:latin typeface="Cambria"/>
                <a:cs typeface="Cambria"/>
              </a:rPr>
              <a:t>ja</a:t>
            </a:r>
            <a:r>
              <a:rPr sz="650" spc="10" dirty="0">
                <a:solidFill>
                  <a:srgbClr val="BC0000"/>
                </a:solidFill>
                <a:latin typeface="Tahoma"/>
                <a:cs typeface="Tahoma"/>
              </a:rPr>
              <a:t>)</a:t>
            </a:r>
            <a:r>
              <a:rPr sz="650" spc="-55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spc="50" dirty="0">
                <a:solidFill>
                  <a:srgbClr val="BC0000"/>
                </a:solidFill>
                <a:latin typeface="Tahoma"/>
                <a:cs typeface="Tahoma"/>
              </a:rPr>
              <a:t>=</a:t>
            </a:r>
            <a:r>
              <a:rPr sz="650" spc="-50" dirty="0">
                <a:solidFill>
                  <a:srgbClr val="BC0000"/>
                </a:solidFill>
                <a:latin typeface="Tahoma"/>
                <a:cs typeface="Tahoma"/>
              </a:rPr>
              <a:t> </a:t>
            </a:r>
            <a:r>
              <a:rPr sz="650" i="1" dirty="0">
                <a:solidFill>
                  <a:srgbClr val="BC0000"/>
                </a:solidFill>
                <a:latin typeface="Cambria"/>
                <a:cs typeface="Cambria"/>
              </a:rPr>
              <a:t>b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4821" y="2837736"/>
            <a:ext cx="15665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dirty="0">
                <a:latin typeface="Cambria"/>
                <a:cs typeface="Cambria"/>
              </a:rPr>
              <a:t>t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60" dirty="0">
                <a:latin typeface="Tahoma"/>
                <a:cs typeface="Tahoma"/>
              </a:rPr>
              <a:t>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4355" y="3167151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1452" y="3097438"/>
            <a:ext cx="329692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-65" dirty="0">
                <a:latin typeface="Book Antiqua"/>
                <a:cs typeface="Book Antiqua"/>
              </a:rPr>
              <a:t>We </a:t>
            </a:r>
            <a:r>
              <a:rPr sz="950" dirty="0">
                <a:latin typeface="Book Antiqua"/>
                <a:cs typeface="Book Antiqua"/>
              </a:rPr>
              <a:t>can </a:t>
            </a:r>
            <a:r>
              <a:rPr sz="950" spc="-5" dirty="0">
                <a:latin typeface="Book Antiqua"/>
                <a:cs typeface="Book Antiqua"/>
              </a:rPr>
              <a:t>repeat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proof </a:t>
            </a:r>
            <a:r>
              <a:rPr sz="950" spc="-10" dirty="0">
                <a:latin typeface="Book Antiqua"/>
                <a:cs typeface="Book Antiqua"/>
              </a:rPr>
              <a:t>for </a:t>
            </a:r>
            <a:r>
              <a:rPr sz="950" i="1" spc="-254" dirty="0">
                <a:latin typeface="Cambria"/>
                <a:cs typeface="Cambria"/>
              </a:rPr>
              <a:t>U</a:t>
            </a:r>
            <a:r>
              <a:rPr sz="1425" spc="-382" baseline="11695" dirty="0">
                <a:latin typeface="Book Antiqua"/>
                <a:cs typeface="Book Antiqua"/>
              </a:rPr>
              <a:t>¯</a:t>
            </a:r>
            <a:r>
              <a:rPr sz="1425" spc="120" baseline="11695" dirty="0">
                <a:latin typeface="Book Antiqua"/>
                <a:cs typeface="Book Antiqua"/>
              </a:rPr>
              <a:t> </a:t>
            </a:r>
            <a:r>
              <a:rPr sz="950" spc="30" dirty="0">
                <a:latin typeface="Lucida Sans Unicode"/>
                <a:cs typeface="Lucida Sans Unicode"/>
              </a:rPr>
              <a:t>/</a:t>
            </a:r>
            <a:r>
              <a:rPr sz="950" spc="30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-15" dirty="0">
                <a:latin typeface="Book Antiqua"/>
                <a:cs typeface="Book Antiqua"/>
              </a:rPr>
              <a:t>and </a:t>
            </a:r>
            <a:r>
              <a:rPr sz="950" spc="-5" dirty="0">
                <a:latin typeface="Book Antiqua"/>
                <a:cs typeface="Book Antiqua"/>
              </a:rPr>
              <a:t>get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general</a:t>
            </a:r>
            <a:r>
              <a:rPr sz="950" spc="105" dirty="0">
                <a:latin typeface="Book Antiqua"/>
                <a:cs typeface="Book Antiqua"/>
              </a:rPr>
              <a:t> </a:t>
            </a:r>
            <a:r>
              <a:rPr sz="950" spc="-35" dirty="0">
                <a:latin typeface="Book Antiqua"/>
                <a:cs typeface="Book Antiqua"/>
              </a:rPr>
              <a:t>result.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80014" y="3097438"/>
            <a:ext cx="114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45" dirty="0">
                <a:latin typeface="Lucida Sans Unicode"/>
                <a:cs typeface="Lucida Sans Unicode"/>
              </a:rPr>
              <a:t>Q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6363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-6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2260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Dealing </a:t>
            </a:r>
            <a:r>
              <a:rPr spc="-20" dirty="0"/>
              <a:t>with </a:t>
            </a:r>
            <a:r>
              <a:rPr spc="-15" dirty="0"/>
              <a:t>imaginary</a:t>
            </a:r>
            <a:r>
              <a:rPr spc="145" dirty="0"/>
              <a:t> </a:t>
            </a:r>
            <a:r>
              <a:rPr spc="-10" dirty="0"/>
              <a:t>poles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614769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1102944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057" y="1515207"/>
            <a:ext cx="0" cy="1497330"/>
          </a:xfrm>
          <a:custGeom>
            <a:avLst/>
            <a:gdLst/>
            <a:ahLst/>
            <a:cxnLst/>
            <a:rect l="l" t="t" r="r" b="b"/>
            <a:pathLst>
              <a:path h="1497330">
                <a:moveTo>
                  <a:pt x="0" y="0"/>
                </a:moveTo>
                <a:lnTo>
                  <a:pt x="0" y="3811"/>
                </a:lnTo>
                <a:lnTo>
                  <a:pt x="0" y="1496967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764" y="149157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18292" y="0"/>
                </a:moveTo>
                <a:lnTo>
                  <a:pt x="0" y="36585"/>
                </a:lnTo>
                <a:lnTo>
                  <a:pt x="18292" y="27439"/>
                </a:lnTo>
                <a:lnTo>
                  <a:pt x="32012" y="27439"/>
                </a:lnTo>
                <a:lnTo>
                  <a:pt x="18292" y="0"/>
                </a:lnTo>
                <a:close/>
              </a:path>
              <a:path w="36829" h="36830">
                <a:moveTo>
                  <a:pt x="32012" y="27439"/>
                </a:moveTo>
                <a:lnTo>
                  <a:pt x="18292" y="27439"/>
                </a:lnTo>
                <a:lnTo>
                  <a:pt x="36585" y="36585"/>
                </a:lnTo>
                <a:lnTo>
                  <a:pt x="32012" y="27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891" y="226140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940558" y="0"/>
                </a:moveTo>
                <a:lnTo>
                  <a:pt x="936747" y="0"/>
                </a:lnTo>
                <a:lnTo>
                  <a:pt x="0" y="0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6493" y="224311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9146" y="18292"/>
                </a:lnTo>
                <a:lnTo>
                  <a:pt x="0" y="36585"/>
                </a:lnTo>
                <a:lnTo>
                  <a:pt x="36585" y="182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7588" y="2257610"/>
            <a:ext cx="32321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5" dirty="0">
                <a:latin typeface="Arial"/>
                <a:cs typeface="Arial"/>
              </a:rPr>
              <a:t>R</a:t>
            </a:r>
            <a:r>
              <a:rPr sz="850" i="1" spc="-65" dirty="0">
                <a:latin typeface="Arial"/>
                <a:cs typeface="Arial"/>
              </a:rPr>
              <a:t>e</a:t>
            </a:r>
            <a:r>
              <a:rPr sz="850" spc="55" dirty="0">
                <a:latin typeface="Arial"/>
                <a:cs typeface="Arial"/>
              </a:rPr>
              <a:t>(</a:t>
            </a:r>
            <a:r>
              <a:rPr sz="850" i="1" spc="-90" dirty="0">
                <a:latin typeface="Arial"/>
                <a:cs typeface="Arial"/>
              </a:rPr>
              <a:t>ω</a:t>
            </a:r>
            <a:r>
              <a:rPr sz="850" spc="55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5112" y="1563996"/>
            <a:ext cx="694055" cy="1392555"/>
          </a:xfrm>
          <a:custGeom>
            <a:avLst/>
            <a:gdLst/>
            <a:ahLst/>
            <a:cxnLst/>
            <a:rect l="l" t="t" r="r" b="b"/>
            <a:pathLst>
              <a:path w="694055" h="1392555">
                <a:moveTo>
                  <a:pt x="0" y="0"/>
                </a:moveTo>
                <a:lnTo>
                  <a:pt x="54052" y="2784"/>
                </a:lnTo>
                <a:lnTo>
                  <a:pt x="116153" y="12260"/>
                </a:lnTo>
                <a:lnTo>
                  <a:pt x="184076" y="29166"/>
                </a:lnTo>
                <a:lnTo>
                  <a:pt x="255591" y="54237"/>
                </a:lnTo>
                <a:lnTo>
                  <a:pt x="292000" y="70066"/>
                </a:lnTo>
                <a:lnTo>
                  <a:pt x="328470" y="88212"/>
                </a:lnTo>
                <a:lnTo>
                  <a:pt x="364725" y="108769"/>
                </a:lnTo>
                <a:lnTo>
                  <a:pt x="400485" y="131828"/>
                </a:lnTo>
                <a:lnTo>
                  <a:pt x="435472" y="157481"/>
                </a:lnTo>
                <a:lnTo>
                  <a:pt x="469407" y="185821"/>
                </a:lnTo>
                <a:lnTo>
                  <a:pt x="502012" y="216940"/>
                </a:lnTo>
                <a:lnTo>
                  <a:pt x="533007" y="250929"/>
                </a:lnTo>
                <a:lnTo>
                  <a:pt x="562115" y="287882"/>
                </a:lnTo>
                <a:lnTo>
                  <a:pt x="589058" y="327889"/>
                </a:lnTo>
                <a:lnTo>
                  <a:pt x="613555" y="371044"/>
                </a:lnTo>
                <a:lnTo>
                  <a:pt x="635330" y="417439"/>
                </a:lnTo>
                <a:lnTo>
                  <a:pt x="654102" y="467164"/>
                </a:lnTo>
                <a:lnTo>
                  <a:pt x="669595" y="520314"/>
                </a:lnTo>
                <a:lnTo>
                  <a:pt x="681528" y="576979"/>
                </a:lnTo>
                <a:lnTo>
                  <a:pt x="689624" y="637253"/>
                </a:lnTo>
                <a:lnTo>
                  <a:pt x="693604" y="701226"/>
                </a:lnTo>
                <a:lnTo>
                  <a:pt x="693522" y="721582"/>
                </a:lnTo>
                <a:lnTo>
                  <a:pt x="689313" y="771485"/>
                </a:lnTo>
                <a:lnTo>
                  <a:pt x="678729" y="831426"/>
                </a:lnTo>
                <a:lnTo>
                  <a:pt x="660593" y="898740"/>
                </a:lnTo>
                <a:lnTo>
                  <a:pt x="633724" y="970760"/>
                </a:lnTo>
                <a:lnTo>
                  <a:pt x="616647" y="1007703"/>
                </a:lnTo>
                <a:lnTo>
                  <a:pt x="596946" y="1044823"/>
                </a:lnTo>
                <a:lnTo>
                  <a:pt x="574472" y="1081788"/>
                </a:lnTo>
                <a:lnTo>
                  <a:pt x="549079" y="1118264"/>
                </a:lnTo>
                <a:lnTo>
                  <a:pt x="520619" y="1153917"/>
                </a:lnTo>
                <a:lnTo>
                  <a:pt x="488945" y="1188416"/>
                </a:lnTo>
                <a:lnTo>
                  <a:pt x="453910" y="1221427"/>
                </a:lnTo>
                <a:lnTo>
                  <a:pt x="415366" y="1252616"/>
                </a:lnTo>
                <a:lnTo>
                  <a:pt x="373166" y="1281651"/>
                </a:lnTo>
                <a:lnTo>
                  <a:pt x="327163" y="1308199"/>
                </a:lnTo>
                <a:lnTo>
                  <a:pt x="277210" y="1331925"/>
                </a:lnTo>
                <a:lnTo>
                  <a:pt x="223158" y="1352498"/>
                </a:lnTo>
                <a:lnTo>
                  <a:pt x="164862" y="1369584"/>
                </a:lnTo>
                <a:lnTo>
                  <a:pt x="102173" y="1382851"/>
                </a:lnTo>
                <a:lnTo>
                  <a:pt x="34944" y="1391964"/>
                </a:lnTo>
                <a:lnTo>
                  <a:pt x="31145" y="1392275"/>
                </a:lnTo>
              </a:path>
            </a:pathLst>
          </a:custGeom>
          <a:ln w="762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670" y="2937729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4" h="36830">
                <a:moveTo>
                  <a:pt x="28889" y="0"/>
                </a:moveTo>
                <a:lnTo>
                  <a:pt x="0" y="20725"/>
                </a:lnTo>
                <a:lnTo>
                  <a:pt x="31882" y="36463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670" y="2955960"/>
            <a:ext cx="30480" cy="2540"/>
          </a:xfrm>
          <a:custGeom>
            <a:avLst/>
            <a:gdLst/>
            <a:ahLst/>
            <a:cxnLst/>
            <a:rect l="l" t="t" r="r" b="b"/>
            <a:pathLst>
              <a:path w="30479" h="2539">
                <a:moveTo>
                  <a:pt x="-3811" y="1246"/>
                </a:moveTo>
                <a:lnTo>
                  <a:pt x="34196" y="1246"/>
                </a:lnTo>
              </a:path>
            </a:pathLst>
          </a:custGeom>
          <a:ln w="10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45" y="1564745"/>
            <a:ext cx="0" cy="1394460"/>
          </a:xfrm>
          <a:custGeom>
            <a:avLst/>
            <a:gdLst/>
            <a:ahLst/>
            <a:cxnLst/>
            <a:rect l="l" t="t" r="r" b="b"/>
            <a:pathLst>
              <a:path h="1394460">
                <a:moveTo>
                  <a:pt x="0" y="1393923"/>
                </a:moveTo>
                <a:lnTo>
                  <a:pt x="0" y="0"/>
                </a:lnTo>
              </a:path>
            </a:pathLst>
          </a:custGeom>
          <a:ln w="762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252" y="1564745"/>
            <a:ext cx="36830" cy="31115"/>
          </a:xfrm>
          <a:custGeom>
            <a:avLst/>
            <a:gdLst/>
            <a:ahLst/>
            <a:cxnLst/>
            <a:rect l="l" t="t" r="r" b="b"/>
            <a:pathLst>
              <a:path w="36829" h="31115">
                <a:moveTo>
                  <a:pt x="36585" y="30488"/>
                </a:moveTo>
                <a:lnTo>
                  <a:pt x="18292" y="0"/>
                </a:lnTo>
                <a:lnTo>
                  <a:pt x="0" y="30488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868" y="2094965"/>
            <a:ext cx="669925" cy="167005"/>
          </a:xfrm>
          <a:custGeom>
            <a:avLst/>
            <a:gdLst/>
            <a:ahLst/>
            <a:cxnLst/>
            <a:rect l="l" t="t" r="r" b="b"/>
            <a:pathLst>
              <a:path w="669925" h="167005">
                <a:moveTo>
                  <a:pt x="0" y="166438"/>
                </a:moveTo>
                <a:lnTo>
                  <a:pt x="667600" y="461"/>
                </a:lnTo>
                <a:lnTo>
                  <a:pt x="669452" y="0"/>
                </a:lnTo>
              </a:path>
            </a:pathLst>
          </a:custGeom>
          <a:ln w="3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713" y="2084329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0" y="0"/>
                </a:moveTo>
                <a:lnTo>
                  <a:pt x="5516" y="22190"/>
                </a:lnTo>
                <a:lnTo>
                  <a:pt x="24948" y="5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308" y="2095973"/>
            <a:ext cx="984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60" dirty="0">
                <a:latin typeface="Arial"/>
                <a:cs typeface="Arial"/>
              </a:rPr>
              <a:t>+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595" y="2160221"/>
            <a:ext cx="2959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i="1" spc="140" dirty="0">
                <a:latin typeface="Arial"/>
                <a:cs typeface="Arial"/>
              </a:rPr>
              <a:t>j</a:t>
            </a:r>
            <a:r>
              <a:rPr sz="1050" spc="140" dirty="0">
                <a:latin typeface="SimSun"/>
                <a:cs typeface="SimSun"/>
              </a:rPr>
              <a:t>0</a:t>
            </a:r>
            <a:r>
              <a:rPr sz="1050" spc="-175" dirty="0">
                <a:latin typeface="SimSun"/>
                <a:cs typeface="SimSun"/>
              </a:rPr>
              <a:t> </a:t>
            </a:r>
            <a:r>
              <a:rPr sz="825" spc="-7" baseline="25252" dirty="0">
                <a:latin typeface="Gill Sans MT"/>
                <a:cs typeface="Gill Sans MT"/>
              </a:rPr>
              <a:t>x</a:t>
            </a:r>
            <a:endParaRPr sz="825" baseline="25252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410" y="3033326"/>
            <a:ext cx="11595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dirty="0">
                <a:latin typeface="Book Antiqua"/>
                <a:cs typeface="Book Antiqua"/>
              </a:rPr>
              <a:t>no </a:t>
            </a:r>
            <a:r>
              <a:rPr sz="750" spc="-5" dirty="0">
                <a:latin typeface="Book Antiqua"/>
                <a:cs typeface="Book Antiqua"/>
              </a:rPr>
              <a:t>poles </a:t>
            </a:r>
            <a:r>
              <a:rPr sz="750" dirty="0">
                <a:latin typeface="Book Antiqua"/>
                <a:cs typeface="Book Antiqua"/>
              </a:rPr>
              <a:t>on </a:t>
            </a:r>
            <a:r>
              <a:rPr sz="750" spc="-10" dirty="0">
                <a:latin typeface="Book Antiqua"/>
                <a:cs typeface="Book Antiqua"/>
              </a:rPr>
              <a:t>imaginary</a:t>
            </a:r>
            <a:r>
              <a:rPr sz="750" spc="55" dirty="0">
                <a:latin typeface="Book Antiqua"/>
                <a:cs typeface="Book Antiqua"/>
              </a:rPr>
              <a:t> </a:t>
            </a:r>
            <a:r>
              <a:rPr sz="750" spc="-5" dirty="0">
                <a:latin typeface="Book Antiqua"/>
                <a:cs typeface="Book Antiqua"/>
              </a:rPr>
              <a:t>axis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33938" y="1506916"/>
            <a:ext cx="0" cy="1505585"/>
          </a:xfrm>
          <a:custGeom>
            <a:avLst/>
            <a:gdLst/>
            <a:ahLst/>
            <a:cxnLst/>
            <a:rect l="l" t="t" r="r" b="b"/>
            <a:pathLst>
              <a:path h="1505585">
                <a:moveTo>
                  <a:pt x="0" y="0"/>
                </a:moveTo>
                <a:lnTo>
                  <a:pt x="0" y="3831"/>
                </a:lnTo>
                <a:lnTo>
                  <a:pt x="0" y="1505198"/>
                </a:lnTo>
              </a:path>
            </a:pathLst>
          </a:custGeom>
          <a:ln w="7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5544" y="148315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18393" y="0"/>
                </a:moveTo>
                <a:lnTo>
                  <a:pt x="0" y="36786"/>
                </a:lnTo>
                <a:lnTo>
                  <a:pt x="18393" y="27590"/>
                </a:lnTo>
                <a:lnTo>
                  <a:pt x="32188" y="27590"/>
                </a:lnTo>
                <a:lnTo>
                  <a:pt x="18393" y="0"/>
                </a:lnTo>
                <a:close/>
              </a:path>
              <a:path w="36830" h="36830">
                <a:moveTo>
                  <a:pt x="32188" y="27590"/>
                </a:moveTo>
                <a:lnTo>
                  <a:pt x="18393" y="27590"/>
                </a:lnTo>
                <a:lnTo>
                  <a:pt x="36786" y="36786"/>
                </a:lnTo>
                <a:lnTo>
                  <a:pt x="32188" y="27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6459" y="2257216"/>
            <a:ext cx="946150" cy="0"/>
          </a:xfrm>
          <a:custGeom>
            <a:avLst/>
            <a:gdLst/>
            <a:ahLst/>
            <a:cxnLst/>
            <a:rect l="l" t="t" r="r" b="b"/>
            <a:pathLst>
              <a:path w="946150">
                <a:moveTo>
                  <a:pt x="945730" y="0"/>
                </a:moveTo>
                <a:lnTo>
                  <a:pt x="941898" y="0"/>
                </a:lnTo>
                <a:lnTo>
                  <a:pt x="0" y="0"/>
                </a:lnTo>
              </a:path>
            </a:pathLst>
          </a:custGeom>
          <a:ln w="7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9160" y="223882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30">
                <a:moveTo>
                  <a:pt x="0" y="0"/>
                </a:moveTo>
                <a:lnTo>
                  <a:pt x="9196" y="18393"/>
                </a:lnTo>
                <a:lnTo>
                  <a:pt x="0" y="36786"/>
                </a:lnTo>
                <a:lnTo>
                  <a:pt x="36786" y="183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19836" y="2253471"/>
            <a:ext cx="32448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i="1" spc="60" dirty="0">
                <a:latin typeface="Arial"/>
                <a:cs typeface="Arial"/>
              </a:rPr>
              <a:t>R</a:t>
            </a:r>
            <a:r>
              <a:rPr sz="850" i="1" spc="-65" dirty="0">
                <a:latin typeface="Arial"/>
                <a:cs typeface="Arial"/>
              </a:rPr>
              <a:t>e</a:t>
            </a:r>
            <a:r>
              <a:rPr sz="850" spc="55" dirty="0">
                <a:latin typeface="Arial"/>
                <a:cs typeface="Arial"/>
              </a:rPr>
              <a:t>(</a:t>
            </a:r>
            <a:r>
              <a:rPr sz="850" i="1" spc="-85" dirty="0">
                <a:latin typeface="Arial"/>
                <a:cs typeface="Arial"/>
              </a:rPr>
              <a:t>ω</a:t>
            </a:r>
            <a:r>
              <a:rPr sz="850" spc="55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53098" y="1555965"/>
            <a:ext cx="697865" cy="1400175"/>
          </a:xfrm>
          <a:custGeom>
            <a:avLst/>
            <a:gdLst/>
            <a:ahLst/>
            <a:cxnLst/>
            <a:rect l="l" t="t" r="r" b="b"/>
            <a:pathLst>
              <a:path w="697864" h="1400175">
                <a:moveTo>
                  <a:pt x="0" y="0"/>
                </a:moveTo>
                <a:lnTo>
                  <a:pt x="54349" y="2799"/>
                </a:lnTo>
                <a:lnTo>
                  <a:pt x="116792" y="12328"/>
                </a:lnTo>
                <a:lnTo>
                  <a:pt x="185088" y="29326"/>
                </a:lnTo>
                <a:lnTo>
                  <a:pt x="256997" y="54535"/>
                </a:lnTo>
                <a:lnTo>
                  <a:pt x="293605" y="70451"/>
                </a:lnTo>
                <a:lnTo>
                  <a:pt x="330276" y="88697"/>
                </a:lnTo>
                <a:lnTo>
                  <a:pt x="366731" y="109367"/>
                </a:lnTo>
                <a:lnTo>
                  <a:pt x="402687" y="132553"/>
                </a:lnTo>
                <a:lnTo>
                  <a:pt x="437866" y="158347"/>
                </a:lnTo>
                <a:lnTo>
                  <a:pt x="471988" y="186843"/>
                </a:lnTo>
                <a:lnTo>
                  <a:pt x="504772" y="218133"/>
                </a:lnTo>
                <a:lnTo>
                  <a:pt x="535938" y="252309"/>
                </a:lnTo>
                <a:lnTo>
                  <a:pt x="565206" y="289465"/>
                </a:lnTo>
                <a:lnTo>
                  <a:pt x="592297" y="329692"/>
                </a:lnTo>
                <a:lnTo>
                  <a:pt x="616929" y="373084"/>
                </a:lnTo>
                <a:lnTo>
                  <a:pt x="638823" y="419734"/>
                </a:lnTo>
                <a:lnTo>
                  <a:pt x="657699" y="469733"/>
                </a:lnTo>
                <a:lnTo>
                  <a:pt x="673276" y="523175"/>
                </a:lnTo>
                <a:lnTo>
                  <a:pt x="685276" y="580152"/>
                </a:lnTo>
                <a:lnTo>
                  <a:pt x="693416" y="640757"/>
                </a:lnTo>
                <a:lnTo>
                  <a:pt x="697418" y="705082"/>
                </a:lnTo>
                <a:lnTo>
                  <a:pt x="697336" y="725549"/>
                </a:lnTo>
                <a:lnTo>
                  <a:pt x="693103" y="775727"/>
                </a:lnTo>
                <a:lnTo>
                  <a:pt x="682461" y="835998"/>
                </a:lnTo>
                <a:lnTo>
                  <a:pt x="664225" y="903682"/>
                </a:lnTo>
                <a:lnTo>
                  <a:pt x="637209" y="976098"/>
                </a:lnTo>
                <a:lnTo>
                  <a:pt x="620038" y="1013244"/>
                </a:lnTo>
                <a:lnTo>
                  <a:pt x="600228" y="1050568"/>
                </a:lnTo>
                <a:lnTo>
                  <a:pt x="577631" y="1087736"/>
                </a:lnTo>
                <a:lnTo>
                  <a:pt x="552098" y="1124412"/>
                </a:lnTo>
                <a:lnTo>
                  <a:pt x="523481" y="1160262"/>
                </a:lnTo>
                <a:lnTo>
                  <a:pt x="491633" y="1194951"/>
                </a:lnTo>
                <a:lnTo>
                  <a:pt x="456406" y="1228143"/>
                </a:lnTo>
                <a:lnTo>
                  <a:pt x="417650" y="1259504"/>
                </a:lnTo>
                <a:lnTo>
                  <a:pt x="375218" y="1288698"/>
                </a:lnTo>
                <a:lnTo>
                  <a:pt x="328962" y="1315392"/>
                </a:lnTo>
                <a:lnTo>
                  <a:pt x="278734" y="1339249"/>
                </a:lnTo>
                <a:lnTo>
                  <a:pt x="224385" y="1359935"/>
                </a:lnTo>
                <a:lnTo>
                  <a:pt x="165768" y="1377115"/>
                </a:lnTo>
                <a:lnTo>
                  <a:pt x="102734" y="1390454"/>
                </a:lnTo>
                <a:lnTo>
                  <a:pt x="35136" y="1399617"/>
                </a:lnTo>
                <a:lnTo>
                  <a:pt x="31316" y="1399931"/>
                </a:lnTo>
              </a:path>
            </a:pathLst>
          </a:custGeom>
          <a:ln w="76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57681" y="2937251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5" h="36830">
                <a:moveTo>
                  <a:pt x="29048" y="0"/>
                </a:moveTo>
                <a:lnTo>
                  <a:pt x="0" y="20839"/>
                </a:lnTo>
                <a:lnTo>
                  <a:pt x="32057" y="36663"/>
                </a:lnTo>
              </a:path>
            </a:pathLst>
          </a:custGeom>
          <a:ln w="7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7681" y="2955583"/>
            <a:ext cx="31115" cy="2540"/>
          </a:xfrm>
          <a:custGeom>
            <a:avLst/>
            <a:gdLst/>
            <a:ahLst/>
            <a:cxnLst/>
            <a:rect l="l" t="t" r="r" b="b"/>
            <a:pathLst>
              <a:path w="31114" h="2539">
                <a:moveTo>
                  <a:pt x="-3831" y="1253"/>
                </a:moveTo>
                <a:lnTo>
                  <a:pt x="34385" y="1253"/>
                </a:lnTo>
              </a:path>
            </a:pathLst>
          </a:custGeom>
          <a:ln w="10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4594" y="2327110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356"/>
                </a:moveTo>
                <a:lnTo>
                  <a:pt x="0" y="0"/>
                </a:lnTo>
              </a:path>
            </a:pathLst>
          </a:custGeom>
          <a:ln w="766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46200" y="2327110"/>
            <a:ext cx="36830" cy="31115"/>
          </a:xfrm>
          <a:custGeom>
            <a:avLst/>
            <a:gdLst/>
            <a:ahLst/>
            <a:cxnLst/>
            <a:rect l="l" t="t" r="r" b="b"/>
            <a:pathLst>
              <a:path w="36830" h="31114">
                <a:moveTo>
                  <a:pt x="36786" y="30655"/>
                </a:moveTo>
                <a:lnTo>
                  <a:pt x="18393" y="0"/>
                </a:lnTo>
                <a:lnTo>
                  <a:pt x="0" y="30655"/>
                </a:lnTo>
              </a:path>
            </a:pathLst>
          </a:custGeom>
          <a:ln w="7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0762" y="1564396"/>
            <a:ext cx="0" cy="634365"/>
          </a:xfrm>
          <a:custGeom>
            <a:avLst/>
            <a:gdLst/>
            <a:ahLst/>
            <a:cxnLst/>
            <a:rect l="l" t="t" r="r" b="b"/>
            <a:pathLst>
              <a:path h="634364">
                <a:moveTo>
                  <a:pt x="0" y="633757"/>
                </a:moveTo>
                <a:lnTo>
                  <a:pt x="0" y="0"/>
                </a:lnTo>
              </a:path>
            </a:pathLst>
          </a:custGeom>
          <a:ln w="76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2368" y="1564396"/>
            <a:ext cx="36830" cy="31115"/>
          </a:xfrm>
          <a:custGeom>
            <a:avLst/>
            <a:gdLst/>
            <a:ahLst/>
            <a:cxnLst/>
            <a:rect l="l" t="t" r="r" b="b"/>
            <a:pathLst>
              <a:path w="36830" h="31115">
                <a:moveTo>
                  <a:pt x="36786" y="30655"/>
                </a:moveTo>
                <a:lnTo>
                  <a:pt x="18393" y="0"/>
                </a:lnTo>
                <a:lnTo>
                  <a:pt x="0" y="30655"/>
                </a:lnTo>
              </a:path>
            </a:pathLst>
          </a:custGeom>
          <a:ln w="7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3213" y="2188241"/>
            <a:ext cx="76628" cy="141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52381" y="2122409"/>
            <a:ext cx="23939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75" spc="22" baseline="-13227" dirty="0">
                <a:latin typeface="SimSun"/>
                <a:cs typeface="SimSun"/>
              </a:rPr>
              <a:t>0</a:t>
            </a:r>
            <a:r>
              <a:rPr sz="1575" spc="-172" baseline="-13227" dirty="0">
                <a:latin typeface="SimSun"/>
                <a:cs typeface="SimSun"/>
              </a:rPr>
              <a:t> </a:t>
            </a:r>
            <a:r>
              <a:rPr sz="550" spc="-5" dirty="0">
                <a:latin typeface="Gill Sans MT"/>
                <a:cs typeface="Gill Sans MT"/>
              </a:rPr>
              <a:t>x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37770" y="2089862"/>
            <a:ext cx="673735" cy="167640"/>
          </a:xfrm>
          <a:custGeom>
            <a:avLst/>
            <a:gdLst/>
            <a:ahLst/>
            <a:cxnLst/>
            <a:rect l="l" t="t" r="r" b="b"/>
            <a:pathLst>
              <a:path w="673735" h="167639">
                <a:moveTo>
                  <a:pt x="0" y="167354"/>
                </a:moveTo>
                <a:lnTo>
                  <a:pt x="671270" y="463"/>
                </a:lnTo>
                <a:lnTo>
                  <a:pt x="673133" y="0"/>
                </a:lnTo>
              </a:path>
            </a:pathLst>
          </a:custGeom>
          <a:ln w="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6270" y="2079168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0" y="0"/>
                </a:moveTo>
                <a:lnTo>
                  <a:pt x="5547" y="22312"/>
                </a:lnTo>
                <a:lnTo>
                  <a:pt x="25086" y="5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72658" y="2090945"/>
            <a:ext cx="9842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165" dirty="0">
                <a:latin typeface="Arial"/>
                <a:cs typeface="Arial"/>
              </a:rPr>
              <a:t>+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38045" y="2998105"/>
            <a:ext cx="8382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95"/>
              </a:spcBef>
            </a:pPr>
            <a:r>
              <a:rPr sz="750" spc="15" dirty="0">
                <a:latin typeface="Book Antiqua"/>
                <a:cs typeface="Book Antiqua"/>
              </a:rPr>
              <a:t>pole(s) </a:t>
            </a:r>
            <a:r>
              <a:rPr sz="750" spc="-5" dirty="0">
                <a:latin typeface="Book Antiqua"/>
                <a:cs typeface="Book Antiqua"/>
              </a:rPr>
              <a:t>in </a:t>
            </a:r>
            <a:r>
              <a:rPr sz="750" i="1" spc="-5" dirty="0">
                <a:latin typeface="Cambria"/>
                <a:cs typeface="Cambria"/>
              </a:rPr>
              <a:t>s </a:t>
            </a:r>
            <a:r>
              <a:rPr sz="750" spc="50" dirty="0">
                <a:latin typeface="Tahoma"/>
                <a:cs typeface="Tahoma"/>
              </a:rPr>
              <a:t>= </a:t>
            </a:r>
            <a:r>
              <a:rPr sz="750" spc="50" dirty="0">
                <a:latin typeface="Book Antiqua"/>
                <a:cs typeface="Book Antiqua"/>
              </a:rPr>
              <a:t>0  </a:t>
            </a:r>
            <a:r>
              <a:rPr sz="750" spc="5" dirty="0">
                <a:latin typeface="Book Antiqua"/>
                <a:cs typeface="Book Antiqua"/>
              </a:rPr>
              <a:t>(counted </a:t>
            </a:r>
            <a:r>
              <a:rPr sz="750" dirty="0">
                <a:latin typeface="Book Antiqua"/>
                <a:cs typeface="Book Antiqua"/>
              </a:rPr>
              <a:t>as</a:t>
            </a:r>
            <a:r>
              <a:rPr sz="750" spc="-10" dirty="0">
                <a:latin typeface="Book Antiqua"/>
                <a:cs typeface="Book Antiqua"/>
              </a:rPr>
              <a:t> </a:t>
            </a:r>
            <a:r>
              <a:rPr sz="750" spc="10" dirty="0">
                <a:latin typeface="Book Antiqua"/>
                <a:cs typeface="Book Antiqua"/>
              </a:rPr>
              <a:t>stable)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80299" y="1504494"/>
            <a:ext cx="0" cy="1513840"/>
          </a:xfrm>
          <a:custGeom>
            <a:avLst/>
            <a:gdLst/>
            <a:ahLst/>
            <a:cxnLst/>
            <a:rect l="l" t="t" r="r" b="b"/>
            <a:pathLst>
              <a:path h="1513839">
                <a:moveTo>
                  <a:pt x="0" y="0"/>
                </a:moveTo>
                <a:lnTo>
                  <a:pt x="0" y="3853"/>
                </a:lnTo>
                <a:lnTo>
                  <a:pt x="0" y="1513479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61804" y="148060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18494" y="0"/>
                </a:moveTo>
                <a:lnTo>
                  <a:pt x="0" y="36989"/>
                </a:lnTo>
                <a:lnTo>
                  <a:pt x="18494" y="27741"/>
                </a:lnTo>
                <a:lnTo>
                  <a:pt x="32365" y="27741"/>
                </a:lnTo>
                <a:lnTo>
                  <a:pt x="18494" y="0"/>
                </a:lnTo>
                <a:close/>
              </a:path>
              <a:path w="37464" h="37465">
                <a:moveTo>
                  <a:pt x="32365" y="27741"/>
                </a:moveTo>
                <a:lnTo>
                  <a:pt x="18494" y="27741"/>
                </a:lnTo>
                <a:lnTo>
                  <a:pt x="36989" y="36989"/>
                </a:lnTo>
                <a:lnTo>
                  <a:pt x="32365" y="27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22503" y="2258921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950933" y="0"/>
                </a:moveTo>
                <a:lnTo>
                  <a:pt x="947080" y="0"/>
                </a:lnTo>
                <a:lnTo>
                  <a:pt x="0" y="0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0336" y="224042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0"/>
                </a:moveTo>
                <a:lnTo>
                  <a:pt x="9247" y="18494"/>
                </a:lnTo>
                <a:lnTo>
                  <a:pt x="0" y="36989"/>
                </a:lnTo>
                <a:lnTo>
                  <a:pt x="36988" y="184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70591" y="2255226"/>
            <a:ext cx="32639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60" dirty="0">
                <a:latin typeface="Arial"/>
                <a:cs typeface="Arial"/>
              </a:rPr>
              <a:t>R</a:t>
            </a:r>
            <a:r>
              <a:rPr sz="850" i="1" spc="-65" dirty="0">
                <a:latin typeface="Arial"/>
                <a:cs typeface="Arial"/>
              </a:rPr>
              <a:t>e</a:t>
            </a:r>
            <a:r>
              <a:rPr sz="850" spc="60" dirty="0">
                <a:latin typeface="Arial"/>
                <a:cs typeface="Arial"/>
              </a:rPr>
              <a:t>(</a:t>
            </a:r>
            <a:r>
              <a:rPr sz="850" i="1" spc="-85" dirty="0">
                <a:latin typeface="Arial"/>
                <a:cs typeface="Arial"/>
              </a:rPr>
              <a:t>ω</a:t>
            </a:r>
            <a:r>
              <a:rPr sz="850" spc="6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99564" y="1553821"/>
            <a:ext cx="701675" cy="1407795"/>
          </a:xfrm>
          <a:custGeom>
            <a:avLst/>
            <a:gdLst/>
            <a:ahLst/>
            <a:cxnLst/>
            <a:rect l="l" t="t" r="r" b="b"/>
            <a:pathLst>
              <a:path w="701675" h="1407795">
                <a:moveTo>
                  <a:pt x="0" y="0"/>
                </a:moveTo>
                <a:lnTo>
                  <a:pt x="54648" y="2815"/>
                </a:lnTo>
                <a:lnTo>
                  <a:pt x="117435" y="12395"/>
                </a:lnTo>
                <a:lnTo>
                  <a:pt x="186106" y="29487"/>
                </a:lnTo>
                <a:lnTo>
                  <a:pt x="258410" y="54835"/>
                </a:lnTo>
                <a:lnTo>
                  <a:pt x="295220" y="70839"/>
                </a:lnTo>
                <a:lnTo>
                  <a:pt x="332094" y="89185"/>
                </a:lnTo>
                <a:lnTo>
                  <a:pt x="368748" y="109969"/>
                </a:lnTo>
                <a:lnTo>
                  <a:pt x="404903" y="133282"/>
                </a:lnTo>
                <a:lnTo>
                  <a:pt x="440275" y="159218"/>
                </a:lnTo>
                <a:lnTo>
                  <a:pt x="474585" y="187871"/>
                </a:lnTo>
                <a:lnTo>
                  <a:pt x="507549" y="219333"/>
                </a:lnTo>
                <a:lnTo>
                  <a:pt x="538887" y="253697"/>
                </a:lnTo>
                <a:lnTo>
                  <a:pt x="568316" y="291057"/>
                </a:lnTo>
                <a:lnTo>
                  <a:pt x="595555" y="331506"/>
                </a:lnTo>
                <a:lnTo>
                  <a:pt x="620323" y="375137"/>
                </a:lnTo>
                <a:lnTo>
                  <a:pt x="642338" y="422043"/>
                </a:lnTo>
                <a:lnTo>
                  <a:pt x="661317" y="472317"/>
                </a:lnTo>
                <a:lnTo>
                  <a:pt x="676981" y="526053"/>
                </a:lnTo>
                <a:lnTo>
                  <a:pt x="689046" y="583344"/>
                </a:lnTo>
                <a:lnTo>
                  <a:pt x="697231" y="644282"/>
                </a:lnTo>
                <a:lnTo>
                  <a:pt x="701255" y="708961"/>
                </a:lnTo>
                <a:lnTo>
                  <a:pt x="701172" y="729541"/>
                </a:lnTo>
                <a:lnTo>
                  <a:pt x="696917" y="779995"/>
                </a:lnTo>
                <a:lnTo>
                  <a:pt x="686216" y="840597"/>
                </a:lnTo>
                <a:lnTo>
                  <a:pt x="667879" y="908653"/>
                </a:lnTo>
                <a:lnTo>
                  <a:pt x="640714" y="981468"/>
                </a:lnTo>
                <a:lnTo>
                  <a:pt x="623449" y="1018818"/>
                </a:lnTo>
                <a:lnTo>
                  <a:pt x="603530" y="1056348"/>
                </a:lnTo>
                <a:lnTo>
                  <a:pt x="580809" y="1093720"/>
                </a:lnTo>
                <a:lnTo>
                  <a:pt x="555135" y="1130598"/>
                </a:lnTo>
                <a:lnTo>
                  <a:pt x="526362" y="1166645"/>
                </a:lnTo>
                <a:lnTo>
                  <a:pt x="494338" y="1201525"/>
                </a:lnTo>
                <a:lnTo>
                  <a:pt x="458917" y="1234899"/>
                </a:lnTo>
                <a:lnTo>
                  <a:pt x="419948" y="1266433"/>
                </a:lnTo>
                <a:lnTo>
                  <a:pt x="377282" y="1295788"/>
                </a:lnTo>
                <a:lnTo>
                  <a:pt x="330772" y="1322628"/>
                </a:lnTo>
                <a:lnTo>
                  <a:pt x="280267" y="1346617"/>
                </a:lnTo>
                <a:lnTo>
                  <a:pt x="225620" y="1367417"/>
                </a:lnTo>
                <a:lnTo>
                  <a:pt x="166680" y="1384691"/>
                </a:lnTo>
                <a:lnTo>
                  <a:pt x="103300" y="1398104"/>
                </a:lnTo>
                <a:lnTo>
                  <a:pt x="35330" y="1407317"/>
                </a:lnTo>
                <a:lnTo>
                  <a:pt x="31489" y="1407633"/>
                </a:lnTo>
              </a:path>
            </a:pathLst>
          </a:custGeom>
          <a:ln w="77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04173" y="2942707"/>
            <a:ext cx="32384" cy="37465"/>
          </a:xfrm>
          <a:custGeom>
            <a:avLst/>
            <a:gdLst/>
            <a:ahLst/>
            <a:cxnLst/>
            <a:rect l="l" t="t" r="r" b="b"/>
            <a:pathLst>
              <a:path w="32385" h="37464">
                <a:moveTo>
                  <a:pt x="29208" y="0"/>
                </a:moveTo>
                <a:lnTo>
                  <a:pt x="0" y="20954"/>
                </a:lnTo>
                <a:lnTo>
                  <a:pt x="32233" y="36865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04173" y="2961139"/>
            <a:ext cx="31115" cy="2540"/>
          </a:xfrm>
          <a:custGeom>
            <a:avLst/>
            <a:gdLst/>
            <a:ahLst/>
            <a:cxnLst/>
            <a:rect l="l" t="t" r="r" b="b"/>
            <a:pathLst>
              <a:path w="31114" h="2539">
                <a:moveTo>
                  <a:pt x="-3853" y="1260"/>
                </a:moveTo>
                <a:lnTo>
                  <a:pt x="34574" y="1260"/>
                </a:lnTo>
              </a:path>
            </a:pathLst>
          </a:custGeom>
          <a:ln w="10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07271" y="1562289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203441"/>
                </a:moveTo>
                <a:lnTo>
                  <a:pt x="0" y="0"/>
                </a:lnTo>
              </a:path>
            </a:pathLst>
          </a:custGeom>
          <a:ln w="77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88776" y="1562289"/>
            <a:ext cx="37465" cy="31115"/>
          </a:xfrm>
          <a:custGeom>
            <a:avLst/>
            <a:gdLst/>
            <a:ahLst/>
            <a:cxnLst/>
            <a:rect l="l" t="t" r="r" b="b"/>
            <a:pathLst>
              <a:path w="37464" h="31115">
                <a:moveTo>
                  <a:pt x="36989" y="30824"/>
                </a:moveTo>
                <a:lnTo>
                  <a:pt x="18494" y="0"/>
                </a:lnTo>
                <a:lnTo>
                  <a:pt x="0" y="30824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97953" y="2123442"/>
            <a:ext cx="24193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75" spc="22" baseline="-13227" dirty="0">
                <a:latin typeface="SimSun"/>
                <a:cs typeface="SimSun"/>
              </a:rPr>
              <a:t>0</a:t>
            </a:r>
            <a:r>
              <a:rPr sz="1575" spc="-150" baseline="-13227" dirty="0">
                <a:latin typeface="SimSun"/>
                <a:cs typeface="SimSun"/>
              </a:rPr>
              <a:t> </a:t>
            </a:r>
            <a:r>
              <a:rPr sz="550" spc="-5" dirty="0">
                <a:latin typeface="Gill Sans MT"/>
                <a:cs typeface="Gill Sans MT"/>
              </a:rPr>
              <a:t>x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84152" y="2090647"/>
            <a:ext cx="676910" cy="168275"/>
          </a:xfrm>
          <a:custGeom>
            <a:avLst/>
            <a:gdLst/>
            <a:ahLst/>
            <a:cxnLst/>
            <a:rect l="l" t="t" r="r" b="b"/>
            <a:pathLst>
              <a:path w="676910" h="168275">
                <a:moveTo>
                  <a:pt x="0" y="168274"/>
                </a:moveTo>
                <a:lnTo>
                  <a:pt x="674963" y="466"/>
                </a:lnTo>
                <a:lnTo>
                  <a:pt x="676836" y="0"/>
                </a:lnTo>
              </a:path>
            </a:pathLst>
          </a:custGeom>
          <a:ln w="3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56331" y="2079893"/>
            <a:ext cx="25400" cy="22860"/>
          </a:xfrm>
          <a:custGeom>
            <a:avLst/>
            <a:gdLst/>
            <a:ahLst/>
            <a:cxnLst/>
            <a:rect l="l" t="t" r="r" b="b"/>
            <a:pathLst>
              <a:path w="25400" h="22860">
                <a:moveTo>
                  <a:pt x="0" y="0"/>
                </a:moveTo>
                <a:lnTo>
                  <a:pt x="5577" y="22435"/>
                </a:lnTo>
                <a:lnTo>
                  <a:pt x="25224" y="56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21503" y="2091806"/>
            <a:ext cx="99060" cy="13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165" dirty="0">
                <a:latin typeface="Arial"/>
                <a:cs typeface="Arial"/>
              </a:rPr>
              <a:t>+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99564" y="1761878"/>
            <a:ext cx="77049" cy="142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7271" y="1905023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045"/>
                </a:moveTo>
                <a:lnTo>
                  <a:pt x="0" y="0"/>
                </a:lnTo>
              </a:path>
            </a:pathLst>
          </a:custGeom>
          <a:ln w="77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88776" y="1905023"/>
            <a:ext cx="37465" cy="31115"/>
          </a:xfrm>
          <a:custGeom>
            <a:avLst/>
            <a:gdLst/>
            <a:ahLst/>
            <a:cxnLst/>
            <a:rect l="l" t="t" r="r" b="b"/>
            <a:pathLst>
              <a:path w="37464" h="31114">
                <a:moveTo>
                  <a:pt x="36989" y="30824"/>
                </a:moveTo>
                <a:lnTo>
                  <a:pt x="18494" y="0"/>
                </a:lnTo>
                <a:lnTo>
                  <a:pt x="0" y="30824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84923" y="2621109"/>
            <a:ext cx="87838" cy="339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7271" y="2275104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045"/>
                </a:moveTo>
                <a:lnTo>
                  <a:pt x="0" y="0"/>
                </a:lnTo>
              </a:path>
            </a:pathLst>
          </a:custGeom>
          <a:ln w="77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88776" y="2275104"/>
            <a:ext cx="37465" cy="31115"/>
          </a:xfrm>
          <a:custGeom>
            <a:avLst/>
            <a:gdLst/>
            <a:ahLst/>
            <a:cxnLst/>
            <a:rect l="l" t="t" r="r" b="b"/>
            <a:pathLst>
              <a:path w="37464" h="31114">
                <a:moveTo>
                  <a:pt x="36989" y="30824"/>
                </a:moveTo>
                <a:lnTo>
                  <a:pt x="18494" y="0"/>
                </a:lnTo>
                <a:lnTo>
                  <a:pt x="0" y="30824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47355" y="1731973"/>
            <a:ext cx="28892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35" dirty="0">
                <a:latin typeface="Arial"/>
                <a:cs typeface="Arial"/>
              </a:rPr>
              <a:t>jω</a:t>
            </a:r>
            <a:r>
              <a:rPr sz="975" spc="52" baseline="-12820" dirty="0">
                <a:latin typeface="Trebuchet MS"/>
                <a:cs typeface="Trebuchet MS"/>
              </a:rPr>
              <a:t>0</a:t>
            </a:r>
            <a:r>
              <a:rPr sz="825" spc="52" baseline="10101" dirty="0">
                <a:latin typeface="Gill Sans MT"/>
                <a:cs typeface="Gill Sans MT"/>
              </a:rPr>
              <a:t>x</a:t>
            </a:r>
            <a:endParaRPr sz="825" baseline="10101">
              <a:latin typeface="Gill Sans MT"/>
              <a:cs typeface="Gill Sans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6052" y="545068"/>
            <a:ext cx="4179570" cy="1188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2865" marR="30480" algn="just">
              <a:lnSpc>
                <a:spcPct val="104900"/>
              </a:lnSpc>
              <a:spcBef>
                <a:spcPts val="5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is </a:t>
            </a:r>
            <a:r>
              <a:rPr sz="950" spc="-5" dirty="0">
                <a:latin typeface="Book Antiqua"/>
                <a:cs typeface="Book Antiqua"/>
              </a:rPr>
              <a:t>generated </a:t>
            </a:r>
            <a:r>
              <a:rPr sz="950" spc="-35" dirty="0">
                <a:latin typeface="Book Antiqua"/>
                <a:cs typeface="Book Antiqua"/>
              </a:rPr>
              <a:t>by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10" dirty="0">
                <a:latin typeface="Book Antiqua"/>
                <a:cs typeface="Book Antiqua"/>
              </a:rPr>
              <a:t>closed curve,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i="1" spc="5" dirty="0">
                <a:solidFill>
                  <a:srgbClr val="BC0000"/>
                </a:solidFill>
                <a:latin typeface="Cambria"/>
                <a:cs typeface="Cambria"/>
              </a:rPr>
              <a:t>Nyquist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contour</a:t>
            </a:r>
            <a:r>
              <a:rPr sz="950" dirty="0">
                <a:latin typeface="Book Antiqua"/>
                <a:cs typeface="Book Antiqua"/>
              </a:rPr>
              <a:t>, </a:t>
            </a:r>
            <a:r>
              <a:rPr sz="950" spc="-5" dirty="0">
                <a:latin typeface="Book Antiqua"/>
                <a:cs typeface="Book Antiqua"/>
              </a:rPr>
              <a:t>rotating  </a:t>
            </a:r>
            <a:r>
              <a:rPr sz="950" spc="-15" dirty="0">
                <a:latin typeface="Book Antiqua"/>
                <a:cs typeface="Book Antiqua"/>
              </a:rPr>
              <a:t>clock-wise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from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r>
              <a:rPr sz="950" spc="-5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spc="180" dirty="0">
                <a:latin typeface="Cambria"/>
                <a:cs typeface="Cambria"/>
              </a:rPr>
              <a:t>j</a:t>
            </a:r>
            <a:r>
              <a:rPr sz="950" spc="180" dirty="0">
                <a:latin typeface="Lucida Sans Unicode"/>
                <a:cs typeface="Lucida Sans Unicode"/>
              </a:rPr>
              <a:t>∞</a:t>
            </a:r>
            <a:r>
              <a:rPr sz="950" spc="-2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r>
              <a:rPr sz="950" spc="-5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i="1" spc="180" dirty="0">
                <a:latin typeface="Cambria"/>
                <a:cs typeface="Cambria"/>
              </a:rPr>
              <a:t>j</a:t>
            </a:r>
            <a:r>
              <a:rPr sz="950" spc="180" dirty="0">
                <a:latin typeface="Lucida Sans Unicode"/>
                <a:cs typeface="Lucida Sans Unicode"/>
              </a:rPr>
              <a:t>∞</a:t>
            </a:r>
            <a:r>
              <a:rPr sz="950" spc="-2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and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back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r>
              <a:rPr sz="950" spc="-55" dirty="0">
                <a:latin typeface="Book Antiqua"/>
                <a:cs typeface="Book Antiqu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i="1" spc="180" dirty="0">
                <a:latin typeface="Cambria"/>
                <a:cs typeface="Cambria"/>
              </a:rPr>
              <a:t>j</a:t>
            </a:r>
            <a:r>
              <a:rPr sz="950" spc="180" dirty="0">
                <a:latin typeface="Lucida Sans Unicode"/>
                <a:cs typeface="Lucida Sans Unicode"/>
              </a:rPr>
              <a:t>∞</a:t>
            </a:r>
            <a:r>
              <a:rPr sz="950" spc="-2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along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Book Antiqua"/>
                <a:cs typeface="Book Antiqua"/>
              </a:rPr>
              <a:t>a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semi-circle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  </a:t>
            </a:r>
            <a:r>
              <a:rPr sz="950" spc="-20" dirty="0">
                <a:latin typeface="Book Antiqua"/>
                <a:cs typeface="Book Antiqua"/>
              </a:rPr>
              <a:t>radius </a:t>
            </a:r>
            <a:r>
              <a:rPr sz="950" spc="195" dirty="0">
                <a:latin typeface="Lucida Sans Unicode"/>
                <a:cs typeface="Lucida Sans Unicode"/>
              </a:rPr>
              <a:t>∞</a:t>
            </a:r>
            <a:r>
              <a:rPr sz="950" spc="195" dirty="0">
                <a:latin typeface="Book Antiqua"/>
                <a:cs typeface="Book Antiqua"/>
              </a:rPr>
              <a:t>, </a:t>
            </a:r>
            <a:r>
              <a:rPr sz="950" spc="-20" dirty="0">
                <a:latin typeface="Book Antiqua"/>
                <a:cs typeface="Book Antiqua"/>
              </a:rPr>
              <a:t>avoiding </a:t>
            </a:r>
            <a:r>
              <a:rPr sz="950" spc="-10" dirty="0">
                <a:latin typeface="Book Antiqua"/>
                <a:cs typeface="Book Antiqua"/>
              </a:rPr>
              <a:t>singularities of</a:t>
            </a:r>
            <a:r>
              <a:rPr sz="950" spc="-25" dirty="0">
                <a:latin typeface="Book Antiqua"/>
                <a:cs typeface="Book Antiqua"/>
              </a:rPr>
              <a:t> 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63500" marR="145415">
              <a:lnSpc>
                <a:spcPct val="104900"/>
              </a:lnSpc>
              <a:spcBef>
                <a:spcPts val="254"/>
              </a:spcBef>
            </a:pPr>
            <a:r>
              <a:rPr sz="950" spc="-65" dirty="0">
                <a:latin typeface="Book Antiqua"/>
                <a:cs typeface="Book Antiqua"/>
              </a:rPr>
              <a:t>We </a:t>
            </a:r>
            <a:r>
              <a:rPr sz="950" spc="-20" dirty="0">
                <a:latin typeface="Book Antiqua"/>
                <a:cs typeface="Book Antiqua"/>
              </a:rPr>
              <a:t>distinguish </a:t>
            </a:r>
            <a:r>
              <a:rPr sz="950" dirty="0">
                <a:latin typeface="Book Antiqua"/>
                <a:cs typeface="Book Antiqua"/>
              </a:rPr>
              <a:t>three </a:t>
            </a:r>
            <a:r>
              <a:rPr sz="950" spc="-20" dirty="0">
                <a:latin typeface="Book Antiqua"/>
                <a:cs typeface="Book Antiqua"/>
              </a:rPr>
              <a:t>types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curves, </a:t>
            </a:r>
            <a:r>
              <a:rPr sz="950" spc="-20" dirty="0">
                <a:latin typeface="Book Antiqua"/>
                <a:cs typeface="Book Antiqua"/>
              </a:rPr>
              <a:t>depending </a:t>
            </a:r>
            <a:r>
              <a:rPr sz="950" spc="-10" dirty="0">
                <a:latin typeface="Book Antiqua"/>
                <a:cs typeface="Book Antiqua"/>
              </a:rPr>
              <a:t>on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on 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imaginary</a:t>
            </a:r>
            <a:r>
              <a:rPr sz="950" spc="4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Book Antiqua"/>
                <a:cs typeface="Book Antiqua"/>
              </a:rPr>
              <a:t>axis:</a:t>
            </a:r>
            <a:endParaRPr sz="950">
              <a:latin typeface="Book Antiqua"/>
              <a:cs typeface="Book Antiqua"/>
            </a:endParaRPr>
          </a:p>
          <a:p>
            <a:pPr marL="93345">
              <a:lnSpc>
                <a:spcPct val="100000"/>
              </a:lnSpc>
              <a:spcBef>
                <a:spcPts val="484"/>
              </a:spcBef>
              <a:tabLst>
                <a:tab pos="1541145" algn="l"/>
                <a:tab pos="3088005" algn="l"/>
              </a:tabLst>
            </a:pPr>
            <a:r>
              <a:rPr sz="800" i="1" spc="45" dirty="0">
                <a:latin typeface="Arial"/>
                <a:cs typeface="Arial"/>
              </a:rPr>
              <a:t>Im</a:t>
            </a:r>
            <a:r>
              <a:rPr sz="800" spc="45" dirty="0">
                <a:latin typeface="Arial"/>
                <a:cs typeface="Arial"/>
              </a:rPr>
              <a:t>(</a:t>
            </a:r>
            <a:r>
              <a:rPr sz="800" i="1" spc="45" dirty="0">
                <a:latin typeface="Arial"/>
                <a:cs typeface="Arial"/>
              </a:rPr>
              <a:t>ω</a:t>
            </a:r>
            <a:r>
              <a:rPr sz="800" spc="45" dirty="0">
                <a:latin typeface="Arial"/>
                <a:cs typeface="Arial"/>
              </a:rPr>
              <a:t>)	</a:t>
            </a:r>
            <a:r>
              <a:rPr sz="1200" i="1" spc="75" baseline="3472" dirty="0">
                <a:latin typeface="Arial"/>
                <a:cs typeface="Arial"/>
              </a:rPr>
              <a:t>Im</a:t>
            </a:r>
            <a:r>
              <a:rPr sz="1200" spc="75" baseline="3472" dirty="0">
                <a:latin typeface="Arial"/>
                <a:cs typeface="Arial"/>
              </a:rPr>
              <a:t>(</a:t>
            </a:r>
            <a:r>
              <a:rPr sz="1200" i="1" spc="75" baseline="3472" dirty="0">
                <a:latin typeface="Arial"/>
                <a:cs typeface="Arial"/>
              </a:rPr>
              <a:t>ω</a:t>
            </a:r>
            <a:r>
              <a:rPr sz="1200" spc="75" baseline="3472" dirty="0">
                <a:latin typeface="Arial"/>
                <a:cs typeface="Arial"/>
              </a:rPr>
              <a:t>)	</a:t>
            </a:r>
            <a:r>
              <a:rPr sz="1200" i="1" spc="75" baseline="6944" dirty="0">
                <a:latin typeface="Arial"/>
                <a:cs typeface="Arial"/>
              </a:rPr>
              <a:t>Im</a:t>
            </a:r>
            <a:r>
              <a:rPr sz="1200" spc="75" baseline="6944" dirty="0">
                <a:latin typeface="Arial"/>
                <a:cs typeface="Arial"/>
              </a:rPr>
              <a:t>(</a:t>
            </a:r>
            <a:r>
              <a:rPr sz="1200" i="1" spc="75" baseline="6944" dirty="0">
                <a:latin typeface="Arial"/>
                <a:cs typeface="Arial"/>
              </a:rPr>
              <a:t>ω</a:t>
            </a:r>
            <a:r>
              <a:rPr sz="1200" spc="75" baseline="6944" dirty="0">
                <a:latin typeface="Arial"/>
                <a:cs typeface="Arial"/>
              </a:rPr>
              <a:t>)</a:t>
            </a:r>
            <a:endParaRPr sz="1200" baseline="6944">
              <a:latin typeface="Arial"/>
              <a:cs typeface="Arial"/>
            </a:endParaRPr>
          </a:p>
          <a:p>
            <a:pPr marL="3126105">
              <a:lnSpc>
                <a:spcPct val="100000"/>
              </a:lnSpc>
              <a:spcBef>
                <a:spcPts val="495"/>
              </a:spcBef>
            </a:pPr>
            <a:r>
              <a:rPr sz="1275" i="1" spc="-30" baseline="-26143" dirty="0">
                <a:latin typeface="Arial"/>
                <a:cs typeface="Arial"/>
              </a:rPr>
              <a:t>ω</a:t>
            </a:r>
            <a:r>
              <a:rPr sz="600" spc="-20" dirty="0">
                <a:latin typeface="Lucida Sans Unicode"/>
                <a:cs typeface="Lucida Sans Unicode"/>
              </a:rPr>
              <a:t>+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39421" y="2591204"/>
            <a:ext cx="40322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40" dirty="0">
                <a:latin typeface="Arial"/>
                <a:cs typeface="Arial"/>
              </a:rPr>
              <a:t>jω</a:t>
            </a:r>
            <a:r>
              <a:rPr sz="975" spc="60" baseline="-12820" dirty="0">
                <a:latin typeface="Trebuchet MS"/>
                <a:cs typeface="Trebuchet MS"/>
              </a:rPr>
              <a:t>0</a:t>
            </a:r>
            <a:r>
              <a:rPr sz="975" spc="-217" baseline="-12820" dirty="0">
                <a:latin typeface="Trebuchet MS"/>
                <a:cs typeface="Trebuchet MS"/>
              </a:rPr>
              <a:t> </a:t>
            </a:r>
            <a:r>
              <a:rPr sz="825" spc="-7" baseline="10101" dirty="0">
                <a:latin typeface="Gill Sans MT"/>
                <a:cs typeface="Gill Sans MT"/>
              </a:rPr>
              <a:t>x </a:t>
            </a:r>
            <a:r>
              <a:rPr sz="1275" i="1" spc="359" baseline="62091" dirty="0">
                <a:latin typeface="Trebuchet MS"/>
                <a:cs typeface="Trebuchet MS"/>
              </a:rPr>
              <a:t>−</a:t>
            </a:r>
            <a:endParaRPr sz="1275" baseline="62091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66501" y="2424733"/>
            <a:ext cx="21907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75" i="1" spc="-15" baseline="-26143" dirty="0">
                <a:latin typeface="Arial"/>
                <a:cs typeface="Arial"/>
              </a:rPr>
              <a:t>ω</a:t>
            </a:r>
            <a:r>
              <a:rPr sz="600" spc="-10" dirty="0">
                <a:latin typeface="Lucida Sans Unicode"/>
                <a:cs typeface="Lucida Sans Unicode"/>
              </a:rPr>
              <a:t>+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61710" y="2535976"/>
            <a:ext cx="7048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30" dirty="0"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62488" y="2664819"/>
            <a:ext cx="217804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275" i="1" spc="-112" baseline="-22875" dirty="0">
                <a:latin typeface="Arial"/>
                <a:cs typeface="Arial"/>
              </a:rPr>
              <a:t>ω</a:t>
            </a:r>
            <a:r>
              <a:rPr sz="900" spc="-112" baseline="-55555" dirty="0">
                <a:latin typeface="Trebuchet MS"/>
                <a:cs typeface="Trebuchet MS"/>
              </a:rPr>
              <a:t>0</a:t>
            </a:r>
            <a:r>
              <a:rPr sz="600" i="1" spc="-75" dirty="0">
                <a:latin typeface="Arial"/>
                <a:cs typeface="Arial"/>
              </a:rPr>
              <a:t>−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3913" y="1673201"/>
            <a:ext cx="229870" cy="2895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204"/>
              </a:spcBef>
            </a:pPr>
            <a:r>
              <a:rPr sz="600" spc="-35" dirty="0">
                <a:latin typeface="Lucida Sans Unicode"/>
                <a:cs typeface="Lucida Sans Unicode"/>
              </a:rPr>
              <a:t>0</a:t>
            </a:r>
            <a:endParaRPr sz="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50" i="1" spc="-112" baseline="-24691" dirty="0">
                <a:latin typeface="Arial"/>
                <a:cs typeface="Arial"/>
              </a:rPr>
              <a:t>ω</a:t>
            </a:r>
            <a:r>
              <a:rPr sz="975" spc="-112" baseline="-55555" dirty="0">
                <a:latin typeface="Trebuchet MS"/>
                <a:cs typeface="Trebuchet MS"/>
              </a:rPr>
              <a:t>0</a:t>
            </a:r>
            <a:r>
              <a:rPr sz="650" i="1" spc="-75" dirty="0">
                <a:latin typeface="Arial"/>
                <a:cs typeface="Arial"/>
              </a:rPr>
              <a:t>−</a:t>
            </a:r>
            <a:endParaRPr sz="6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16668" y="3033326"/>
            <a:ext cx="7994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15" dirty="0">
                <a:latin typeface="Book Antiqua"/>
                <a:cs typeface="Book Antiqua"/>
              </a:rPr>
              <a:t>pole(s) </a:t>
            </a:r>
            <a:r>
              <a:rPr sz="750" spc="-5" dirty="0">
                <a:latin typeface="Book Antiqua"/>
                <a:cs typeface="Book Antiqua"/>
              </a:rPr>
              <a:t>in </a:t>
            </a:r>
            <a:r>
              <a:rPr sz="750" i="1" spc="-5" dirty="0">
                <a:latin typeface="Cambria"/>
                <a:cs typeface="Cambria"/>
              </a:rPr>
              <a:t>s </a:t>
            </a:r>
            <a:r>
              <a:rPr sz="750" spc="50" dirty="0">
                <a:latin typeface="Tahoma"/>
                <a:cs typeface="Tahoma"/>
              </a:rPr>
              <a:t>=</a:t>
            </a:r>
            <a:r>
              <a:rPr sz="750" spc="-65" dirty="0">
                <a:latin typeface="Tahoma"/>
                <a:cs typeface="Tahoma"/>
              </a:rPr>
              <a:t> </a:t>
            </a:r>
            <a:r>
              <a:rPr sz="750" spc="5" dirty="0">
                <a:latin typeface="Lucida Sans Unicode"/>
                <a:cs typeface="Lucida Sans Unicode"/>
              </a:rPr>
              <a:t>±</a:t>
            </a:r>
            <a:r>
              <a:rPr sz="750" i="1" spc="5" dirty="0">
                <a:latin typeface="Cambria"/>
                <a:cs typeface="Cambria"/>
              </a:rPr>
              <a:t>j</a:t>
            </a:r>
            <a:r>
              <a:rPr sz="750" i="1" spc="5" dirty="0">
                <a:latin typeface="Arial"/>
                <a:cs typeface="Arial"/>
              </a:rPr>
              <a:t>ω</a:t>
            </a:r>
            <a:endParaRPr sz="7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16668" y="3185155"/>
            <a:ext cx="83820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Book Antiqua"/>
                <a:cs typeface="Book Antiqua"/>
              </a:rPr>
              <a:t>(counted </a:t>
            </a:r>
            <a:r>
              <a:rPr sz="750" dirty="0">
                <a:latin typeface="Book Antiqua"/>
                <a:cs typeface="Book Antiqua"/>
              </a:rPr>
              <a:t>as </a:t>
            </a:r>
            <a:r>
              <a:rPr sz="750" spc="10" dirty="0">
                <a:latin typeface="Book Antiqua"/>
                <a:cs typeface="Book Antiqua"/>
              </a:rPr>
              <a:t>stable)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63639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Nyquist</a:t>
            </a:r>
            <a:r>
              <a:rPr sz="450" b="1" spc="-6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criterion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32397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Stability </a:t>
            </a:r>
            <a:r>
              <a:rPr spc="-10" dirty="0"/>
              <a:t>analysis </a:t>
            </a:r>
            <a:r>
              <a:rPr spc="-5" dirty="0"/>
              <a:t>of </a:t>
            </a:r>
            <a:r>
              <a:rPr spc="5" dirty="0"/>
              <a:t>static </a:t>
            </a:r>
            <a:r>
              <a:rPr spc="-15" dirty="0"/>
              <a:t>output</a:t>
            </a:r>
            <a:r>
              <a:rPr spc="210" dirty="0"/>
              <a:t> </a:t>
            </a:r>
            <a:r>
              <a:rPr dirty="0"/>
              <a:t>feedback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621995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1464310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0800" marR="43180">
              <a:lnSpc>
                <a:spcPct val="104900"/>
              </a:lnSpc>
              <a:spcBef>
                <a:spcPts val="50"/>
              </a:spcBef>
            </a:pPr>
            <a:r>
              <a:rPr spc="-25" dirty="0"/>
              <a:t>Under </a:t>
            </a:r>
            <a:r>
              <a:rPr dirty="0"/>
              <a:t>static </a:t>
            </a:r>
            <a:r>
              <a:rPr spc="-15" dirty="0"/>
              <a:t>output </a:t>
            </a:r>
            <a:r>
              <a:rPr spc="-10" dirty="0"/>
              <a:t>feedback </a:t>
            </a:r>
            <a:r>
              <a:rPr i="1" spc="5" dirty="0">
                <a:latin typeface="Cambria"/>
                <a:cs typeface="Cambria"/>
              </a:rPr>
              <a:t>u</a:t>
            </a:r>
            <a:r>
              <a:rPr spc="5" dirty="0">
                <a:latin typeface="Tahoma"/>
                <a:cs typeface="Tahoma"/>
              </a:rPr>
              <a:t>(</a:t>
            </a:r>
            <a:r>
              <a:rPr i="1" spc="5" dirty="0">
                <a:latin typeface="Cambria"/>
                <a:cs typeface="Cambria"/>
              </a:rPr>
              <a:t>t</a:t>
            </a:r>
            <a:r>
              <a:rPr spc="5" dirty="0">
                <a:latin typeface="Tahoma"/>
                <a:cs typeface="Tahoma"/>
              </a:rPr>
              <a:t>) </a:t>
            </a:r>
            <a:r>
              <a:rPr spc="55" dirty="0">
                <a:latin typeface="Tahoma"/>
                <a:cs typeface="Tahoma"/>
              </a:rPr>
              <a:t>= </a:t>
            </a:r>
            <a:r>
              <a:rPr spc="5" dirty="0">
                <a:latin typeface="Lucida Sans Unicode"/>
                <a:cs typeface="Lucida Sans Unicode"/>
              </a:rPr>
              <a:t>−</a:t>
            </a:r>
            <a:r>
              <a:rPr i="1" spc="5" dirty="0">
                <a:latin typeface="Cambria"/>
                <a:cs typeface="Cambria"/>
              </a:rPr>
              <a:t>K</a:t>
            </a:r>
            <a:r>
              <a:rPr spc="5" dirty="0">
                <a:latin typeface="Tahoma"/>
                <a:cs typeface="Tahoma"/>
              </a:rPr>
              <a:t>(</a:t>
            </a:r>
            <a:r>
              <a:rPr i="1" spc="5" dirty="0">
                <a:latin typeface="Cambria"/>
                <a:cs typeface="Cambria"/>
              </a:rPr>
              <a:t>y</a:t>
            </a:r>
            <a:r>
              <a:rPr spc="5" dirty="0">
                <a:latin typeface="Tahoma"/>
                <a:cs typeface="Tahoma"/>
              </a:rPr>
              <a:t>(</a:t>
            </a:r>
            <a:r>
              <a:rPr i="1" spc="5" dirty="0">
                <a:latin typeface="Cambria"/>
                <a:cs typeface="Cambria"/>
              </a:rPr>
              <a:t>t</a:t>
            </a:r>
            <a:r>
              <a:rPr spc="5" dirty="0">
                <a:latin typeface="Tahoma"/>
                <a:cs typeface="Tahoma"/>
              </a:rPr>
              <a:t>) </a:t>
            </a:r>
            <a:r>
              <a:rPr spc="-60" dirty="0">
                <a:latin typeface="Lucida Sans Unicode"/>
                <a:cs typeface="Lucida Sans Unicode"/>
              </a:rPr>
              <a:t>− </a:t>
            </a:r>
            <a:r>
              <a:rPr i="1" spc="5" dirty="0">
                <a:latin typeface="Cambria"/>
                <a:cs typeface="Cambria"/>
              </a:rPr>
              <a:t>r</a:t>
            </a:r>
            <a:r>
              <a:rPr spc="5" dirty="0">
                <a:latin typeface="Tahoma"/>
                <a:cs typeface="Tahoma"/>
              </a:rPr>
              <a:t>(</a:t>
            </a:r>
            <a:r>
              <a:rPr i="1" spc="5" dirty="0">
                <a:latin typeface="Cambria"/>
                <a:cs typeface="Cambria"/>
              </a:rPr>
              <a:t>t</a:t>
            </a:r>
            <a:r>
              <a:rPr spc="5" dirty="0">
                <a:latin typeface="Tahoma"/>
                <a:cs typeface="Tahoma"/>
              </a:rPr>
              <a:t>))</a:t>
            </a:r>
            <a:r>
              <a:rPr spc="5" dirty="0"/>
              <a:t>, </a:t>
            </a:r>
            <a:r>
              <a:rPr dirty="0"/>
              <a:t>the </a:t>
            </a:r>
            <a:r>
              <a:rPr spc="-15" dirty="0"/>
              <a:t>closed-loop</a:t>
            </a:r>
            <a:r>
              <a:rPr spc="-120" dirty="0"/>
              <a:t> </a:t>
            </a:r>
            <a:r>
              <a:rPr spc="-5" dirty="0"/>
              <a:t>transfer  </a:t>
            </a:r>
            <a:r>
              <a:rPr spc="-10" dirty="0"/>
              <a:t>function </a:t>
            </a:r>
            <a:r>
              <a:rPr spc="-15" dirty="0"/>
              <a:t>from </a:t>
            </a:r>
            <a:r>
              <a:rPr i="1" dirty="0">
                <a:latin typeface="Cambria"/>
                <a:cs typeface="Cambria"/>
              </a:rPr>
              <a:t>r</a:t>
            </a:r>
            <a:r>
              <a:rPr dirty="0">
                <a:latin typeface="Tahoma"/>
                <a:cs typeface="Tahoma"/>
              </a:rPr>
              <a:t>(</a:t>
            </a:r>
            <a:r>
              <a:rPr i="1" dirty="0">
                <a:latin typeface="Cambria"/>
                <a:cs typeface="Cambria"/>
              </a:rPr>
              <a:t>t</a:t>
            </a:r>
            <a:r>
              <a:rPr dirty="0">
                <a:latin typeface="Tahoma"/>
                <a:cs typeface="Tahoma"/>
              </a:rPr>
              <a:t>) </a:t>
            </a:r>
            <a:r>
              <a:rPr dirty="0"/>
              <a:t>to </a:t>
            </a:r>
            <a:r>
              <a:rPr i="1" spc="5" dirty="0">
                <a:latin typeface="Cambria"/>
                <a:cs typeface="Cambria"/>
              </a:rPr>
              <a:t>y</a:t>
            </a:r>
            <a:r>
              <a:rPr spc="5" dirty="0">
                <a:latin typeface="Tahoma"/>
                <a:cs typeface="Tahoma"/>
              </a:rPr>
              <a:t>(</a:t>
            </a:r>
            <a:r>
              <a:rPr i="1" spc="5" dirty="0">
                <a:latin typeface="Cambria"/>
                <a:cs typeface="Cambria"/>
              </a:rPr>
              <a:t>t</a:t>
            </a:r>
            <a:r>
              <a:rPr spc="5" dirty="0">
                <a:latin typeface="Tahoma"/>
                <a:cs typeface="Tahoma"/>
              </a:rPr>
              <a:t>)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15" dirty="0"/>
              <a:t>is</a:t>
            </a:r>
          </a:p>
          <a:p>
            <a:pPr marL="69850" algn="ctr">
              <a:lnSpc>
                <a:spcPct val="100000"/>
              </a:lnSpc>
              <a:spcBef>
                <a:spcPts val="905"/>
              </a:spcBef>
            </a:pPr>
            <a:r>
              <a:rPr sz="1425" i="1" spc="22" baseline="-38011" dirty="0">
                <a:latin typeface="Cambria"/>
                <a:cs typeface="Cambria"/>
              </a:rPr>
              <a:t>W</a:t>
            </a:r>
            <a:r>
              <a:rPr sz="1425" spc="22" baseline="-38011" dirty="0">
                <a:latin typeface="Tahoma"/>
                <a:cs typeface="Tahoma"/>
              </a:rPr>
              <a:t>(</a:t>
            </a:r>
            <a:r>
              <a:rPr sz="1425" i="1" spc="22" baseline="-38011" dirty="0">
                <a:latin typeface="Cambria"/>
                <a:cs typeface="Cambria"/>
              </a:rPr>
              <a:t>s</a:t>
            </a:r>
            <a:r>
              <a:rPr sz="1425" spc="22" baseline="-38011" dirty="0">
                <a:latin typeface="Tahoma"/>
                <a:cs typeface="Tahoma"/>
              </a:rPr>
              <a:t>) </a:t>
            </a:r>
            <a:r>
              <a:rPr sz="1425" spc="82" baseline="-38011" dirty="0">
                <a:latin typeface="Tahoma"/>
                <a:cs typeface="Tahoma"/>
              </a:rPr>
              <a:t>=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u="sng" spc="3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KG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50" i="1" u="sng" spc="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95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50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950">
              <a:latin typeface="Tahoma"/>
              <a:cs typeface="Tahoma"/>
            </a:endParaRPr>
          </a:p>
          <a:p>
            <a:pPr marL="493395" algn="ctr">
              <a:lnSpc>
                <a:spcPct val="100000"/>
              </a:lnSpc>
              <a:spcBef>
                <a:spcPts val="240"/>
              </a:spcBef>
            </a:pPr>
            <a:r>
              <a:rPr spc="55" dirty="0"/>
              <a:t>1 </a:t>
            </a:r>
            <a:r>
              <a:rPr spc="5" dirty="0">
                <a:latin typeface="Tahoma"/>
                <a:cs typeface="Tahoma"/>
              </a:rPr>
              <a:t>+</a:t>
            </a:r>
            <a:r>
              <a:rPr spc="-240" dirty="0">
                <a:latin typeface="Tahoma"/>
                <a:cs typeface="Tahoma"/>
              </a:rPr>
              <a:t> </a:t>
            </a:r>
            <a:r>
              <a:rPr i="1" spc="20" dirty="0">
                <a:latin typeface="Cambria"/>
                <a:cs typeface="Cambria"/>
              </a:rPr>
              <a:t>KG</a:t>
            </a:r>
            <a:r>
              <a:rPr spc="20" dirty="0">
                <a:latin typeface="Tahoma"/>
                <a:cs typeface="Tahoma"/>
              </a:rPr>
              <a:t>(</a:t>
            </a:r>
            <a:r>
              <a:rPr i="1" spc="20" dirty="0">
                <a:latin typeface="Cambria"/>
                <a:cs typeface="Cambria"/>
              </a:rPr>
              <a:t>s</a:t>
            </a:r>
            <a:r>
              <a:rPr spc="20" dirty="0">
                <a:latin typeface="Tahoma"/>
                <a:cs typeface="Tahoma"/>
              </a:rPr>
              <a:t>)</a:t>
            </a:r>
          </a:p>
          <a:p>
            <a:pPr marL="50800">
              <a:lnSpc>
                <a:spcPct val="100000"/>
              </a:lnSpc>
              <a:spcBef>
                <a:spcPts val="869"/>
              </a:spcBef>
            </a:pPr>
            <a:r>
              <a:rPr spc="-5" dirty="0"/>
              <a:t>The </a:t>
            </a:r>
            <a:r>
              <a:rPr spc="-15" dirty="0"/>
              <a:t>number </a:t>
            </a:r>
            <a:r>
              <a:rPr spc="-10" dirty="0"/>
              <a:t>of </a:t>
            </a:r>
            <a:r>
              <a:rPr spc="-5" dirty="0"/>
              <a:t>encirclements </a:t>
            </a:r>
            <a:r>
              <a:rPr spc="-10" dirty="0"/>
              <a:t>of </a:t>
            </a:r>
            <a:r>
              <a:rPr spc="-5" dirty="0">
                <a:latin typeface="Lucida Sans Unicode"/>
                <a:cs typeface="Lucida Sans Unicode"/>
              </a:rPr>
              <a:t>−</a:t>
            </a:r>
            <a:r>
              <a:rPr spc="-5" dirty="0"/>
              <a:t>1 </a:t>
            </a:r>
            <a:r>
              <a:rPr spc="5" dirty="0">
                <a:latin typeface="Tahoma"/>
                <a:cs typeface="Tahoma"/>
              </a:rPr>
              <a:t>+ </a:t>
            </a:r>
            <a:r>
              <a:rPr i="1" spc="25" dirty="0">
                <a:latin typeface="Cambria"/>
                <a:cs typeface="Cambria"/>
              </a:rPr>
              <a:t>j</a:t>
            </a:r>
            <a:r>
              <a:rPr spc="25" dirty="0"/>
              <a:t>0 </a:t>
            </a:r>
            <a:r>
              <a:rPr spc="-10" dirty="0"/>
              <a:t>of </a:t>
            </a:r>
            <a:r>
              <a:rPr i="1" spc="20" dirty="0">
                <a:latin typeface="Cambria"/>
                <a:cs typeface="Cambria"/>
              </a:rPr>
              <a:t>KG</a:t>
            </a:r>
            <a:r>
              <a:rPr spc="20" dirty="0">
                <a:latin typeface="Tahoma"/>
                <a:cs typeface="Tahoma"/>
              </a:rPr>
              <a:t>(</a:t>
            </a:r>
            <a:r>
              <a:rPr i="1" spc="20" dirty="0">
                <a:latin typeface="Cambria"/>
                <a:cs typeface="Cambria"/>
              </a:rPr>
              <a:t>s</a:t>
            </a:r>
            <a:r>
              <a:rPr spc="20" dirty="0">
                <a:latin typeface="Tahoma"/>
                <a:cs typeface="Tahoma"/>
              </a:rPr>
              <a:t>) </a:t>
            </a:r>
            <a:r>
              <a:rPr spc="-15" dirty="0"/>
              <a:t>is </a:t>
            </a:r>
            <a:r>
              <a:rPr spc="-10" dirty="0"/>
              <a:t>equal </a:t>
            </a:r>
            <a:r>
              <a:rPr dirty="0"/>
              <a:t>to the </a:t>
            </a:r>
            <a:r>
              <a:rPr spc="-15" dirty="0"/>
              <a:t>number</a:t>
            </a:r>
            <a:r>
              <a:rPr spc="170" dirty="0"/>
              <a:t> </a:t>
            </a:r>
            <a:r>
              <a:rPr spc="-10" dirty="0"/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8940" y="1526515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521" y="1623201"/>
            <a:ext cx="787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5" dirty="0">
                <a:latin typeface="Cambria"/>
                <a:cs typeface="Cambria"/>
              </a:rPr>
              <a:t>K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52" y="1546438"/>
            <a:ext cx="15919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" dirty="0">
                <a:latin typeface="Book Antiqua"/>
                <a:cs typeface="Book Antiqua"/>
              </a:rPr>
              <a:t>encirclements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spc="30" dirty="0">
                <a:latin typeface="Book Antiqua"/>
                <a:cs typeface="Book Antiqua"/>
              </a:rPr>
              <a:t>0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55" dirty="0">
                <a:latin typeface="Book Antiqua"/>
                <a:cs typeface="Book Antiqua"/>
              </a:rPr>
              <a:t> </a:t>
            </a:r>
            <a:r>
              <a:rPr sz="950" i="1" spc="75" dirty="0">
                <a:latin typeface="Cambria"/>
                <a:cs typeface="Cambria"/>
              </a:rPr>
              <a:t>G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2889" y="1546438"/>
            <a:ext cx="1657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355" y="1805927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852" y="1736227"/>
            <a:ext cx="396112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5" dirty="0">
                <a:latin typeface="Book Antiqua"/>
                <a:cs typeface="Book Antiqua"/>
              </a:rPr>
              <a:t>To </a:t>
            </a:r>
            <a:r>
              <a:rPr sz="950" spc="-10" dirty="0">
                <a:latin typeface="Book Antiqua"/>
                <a:cs typeface="Book Antiqua"/>
              </a:rPr>
              <a:t>analyze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10" dirty="0">
                <a:latin typeface="Book Antiqua"/>
                <a:cs typeface="Book Antiqua"/>
              </a:rPr>
              <a:t>stability for different </a:t>
            </a:r>
            <a:r>
              <a:rPr sz="950" spc="-20" dirty="0">
                <a:latin typeface="Book Antiqua"/>
                <a:cs typeface="Book Antiqua"/>
              </a:rPr>
              <a:t>values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20" dirty="0">
                <a:latin typeface="Cambria"/>
                <a:cs typeface="Cambria"/>
              </a:rPr>
              <a:t>K </a:t>
            </a:r>
            <a:r>
              <a:rPr sz="950" spc="-15" dirty="0">
                <a:latin typeface="Book Antiqua"/>
                <a:cs typeface="Book Antiqua"/>
              </a:rPr>
              <a:t>is enough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180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draw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4002" y="1868133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9583" y="1964818"/>
            <a:ext cx="787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5" dirty="0">
                <a:latin typeface="Cambria"/>
                <a:cs typeface="Cambria"/>
              </a:rPr>
              <a:t>K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852" y="1888055"/>
            <a:ext cx="34201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and </a:t>
            </a:r>
            <a:r>
              <a:rPr sz="950" spc="-25" dirty="0">
                <a:latin typeface="Book Antiqua"/>
                <a:cs typeface="Book Antiqua"/>
              </a:rPr>
              <a:t>move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spc="30" dirty="0">
                <a:latin typeface="Book Antiqua"/>
                <a:cs typeface="Book Antiqua"/>
              </a:rPr>
              <a:t>0 </a:t>
            </a:r>
            <a:r>
              <a:rPr sz="950" spc="-10" dirty="0">
                <a:latin typeface="Book Antiqua"/>
                <a:cs typeface="Book Antiqua"/>
              </a:rPr>
              <a:t>on </a:t>
            </a:r>
            <a:r>
              <a:rPr sz="950" dirty="0">
                <a:latin typeface="Book Antiqua"/>
                <a:cs typeface="Book Antiqua"/>
              </a:rPr>
              <a:t>the real</a:t>
            </a:r>
            <a:r>
              <a:rPr sz="950" spc="-8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axis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0852" y="2150885"/>
            <a:ext cx="1427537" cy="1119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84436" y="2569250"/>
            <a:ext cx="33591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20" dirty="0">
                <a:latin typeface="Cambria"/>
                <a:cs typeface="Cambria"/>
              </a:rPr>
              <a:t>G</a:t>
            </a:r>
            <a:r>
              <a:rPr sz="850" spc="20" dirty="0">
                <a:latin typeface="Tahoma"/>
                <a:cs typeface="Tahoma"/>
              </a:rPr>
              <a:t>(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spc="20" dirty="0">
                <a:latin typeface="Tahoma"/>
                <a:cs typeface="Tahoma"/>
              </a:rPr>
              <a:t>)</a:t>
            </a:r>
            <a:r>
              <a:rPr sz="850" spc="-125" dirty="0">
                <a:latin typeface="Tahoma"/>
                <a:cs typeface="Tahoma"/>
              </a:rPr>
              <a:t> </a:t>
            </a:r>
            <a:r>
              <a:rPr sz="850" spc="55" dirty="0">
                <a:latin typeface="Tahoma"/>
                <a:cs typeface="Tahoma"/>
              </a:rPr>
              <a:t>=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7109" y="2492301"/>
            <a:ext cx="14732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0" dirty="0">
                <a:latin typeface="Book Antiqua"/>
                <a:cs typeface="Book Antiqua"/>
              </a:rPr>
              <a:t>60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8151" y="2659684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0" y="0"/>
                </a:moveTo>
                <a:lnTo>
                  <a:pt x="944892" y="0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10051" y="2650149"/>
            <a:ext cx="102108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50" spc="15" dirty="0">
                <a:latin typeface="Tahoma"/>
                <a:cs typeface="Tahoma"/>
              </a:rPr>
              <a:t>(</a:t>
            </a:r>
            <a:r>
              <a:rPr sz="850" i="1" spc="15" dirty="0">
                <a:latin typeface="Cambria"/>
                <a:cs typeface="Cambria"/>
              </a:rPr>
              <a:t>s</a:t>
            </a:r>
            <a:r>
              <a:rPr sz="825" spc="22" baseline="25252" dirty="0">
                <a:latin typeface="Book Antiqua"/>
                <a:cs typeface="Book Antiqua"/>
              </a:rPr>
              <a:t>2</a:t>
            </a:r>
            <a:r>
              <a:rPr sz="825" spc="82" baseline="25252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4" dirty="0">
                <a:latin typeface="Tahoma"/>
                <a:cs typeface="Tahoma"/>
              </a:rPr>
              <a:t> </a:t>
            </a:r>
            <a:r>
              <a:rPr sz="850" spc="20" dirty="0">
                <a:latin typeface="Book Antiqua"/>
                <a:cs typeface="Book Antiqua"/>
              </a:rPr>
              <a:t>2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4" dirty="0">
                <a:latin typeface="Tahoma"/>
                <a:cs typeface="Tahoma"/>
              </a:rPr>
              <a:t> </a:t>
            </a:r>
            <a:r>
              <a:rPr sz="850" spc="25" dirty="0">
                <a:latin typeface="Book Antiqua"/>
                <a:cs typeface="Book Antiqua"/>
              </a:rPr>
              <a:t>20</a:t>
            </a:r>
            <a:r>
              <a:rPr sz="850" spc="25" dirty="0">
                <a:latin typeface="Tahoma"/>
                <a:cs typeface="Tahoma"/>
              </a:rPr>
              <a:t>)(</a:t>
            </a:r>
            <a:r>
              <a:rPr sz="850" i="1" spc="25" dirty="0">
                <a:latin typeface="Cambria"/>
                <a:cs typeface="Cambria"/>
              </a:rPr>
              <a:t>s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4" dirty="0">
                <a:latin typeface="Tahoma"/>
                <a:cs typeface="Tahoma"/>
              </a:rPr>
              <a:t> </a:t>
            </a:r>
            <a:r>
              <a:rPr sz="850" spc="30" dirty="0">
                <a:latin typeface="Book Antiqua"/>
                <a:cs typeface="Book Antiqua"/>
              </a:rPr>
              <a:t>1</a:t>
            </a:r>
            <a:r>
              <a:rPr sz="850" spc="30" dirty="0">
                <a:latin typeface="Tahoma"/>
                <a:cs typeface="Tahoma"/>
              </a:rPr>
              <a:t>)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8993" y="2861939"/>
            <a:ext cx="1701800" cy="4559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45"/>
              </a:spcBef>
            </a:pPr>
            <a:r>
              <a:rPr sz="850" spc="5" dirty="0">
                <a:solidFill>
                  <a:srgbClr val="007F00"/>
                </a:solidFill>
                <a:latin typeface="Book Antiqua"/>
                <a:cs typeface="Book Antiqua"/>
              </a:rPr>
              <a:t>I0</a:t>
            </a:r>
            <a:r>
              <a:rPr sz="850" spc="5" dirty="0">
                <a:latin typeface="Lucida Sans Unicode"/>
                <a:cs typeface="Lucida Sans Unicode"/>
              </a:rPr>
              <a:t>=</a:t>
            </a:r>
            <a:r>
              <a:rPr sz="850" spc="5" dirty="0">
                <a:latin typeface="Book Antiqua"/>
                <a:cs typeface="Book Antiqua"/>
              </a:rPr>
              <a:t>no </a:t>
            </a:r>
            <a:r>
              <a:rPr sz="850" spc="-5" dirty="0">
                <a:latin typeface="Book Antiqua"/>
                <a:cs typeface="Book Antiqua"/>
              </a:rPr>
              <a:t>unstable </a:t>
            </a:r>
            <a:r>
              <a:rPr sz="850" spc="-10" dirty="0">
                <a:latin typeface="Book Antiqua"/>
                <a:cs typeface="Book Antiqua"/>
              </a:rPr>
              <a:t>closed-loop poles  </a:t>
            </a:r>
            <a:r>
              <a:rPr sz="850" spc="20" dirty="0">
                <a:solidFill>
                  <a:srgbClr val="B200B2"/>
                </a:solidFill>
                <a:latin typeface="Book Antiqua"/>
                <a:cs typeface="Book Antiqua"/>
              </a:rPr>
              <a:t>I2 </a:t>
            </a:r>
            <a:r>
              <a:rPr sz="850" spc="-10" dirty="0">
                <a:latin typeface="Lucida Sans Unicode"/>
                <a:cs typeface="Lucida Sans Unicode"/>
              </a:rPr>
              <a:t>=</a:t>
            </a:r>
            <a:r>
              <a:rPr sz="850" spc="-10" dirty="0">
                <a:latin typeface="Book Antiqua"/>
                <a:cs typeface="Book Antiqua"/>
              </a:rPr>
              <a:t>two </a:t>
            </a:r>
            <a:r>
              <a:rPr sz="850" spc="-5" dirty="0">
                <a:latin typeface="Book Antiqua"/>
                <a:cs typeface="Book Antiqua"/>
              </a:rPr>
              <a:t>unstable </a:t>
            </a:r>
            <a:r>
              <a:rPr sz="850" spc="-10" dirty="0">
                <a:latin typeface="Book Antiqua"/>
                <a:cs typeface="Book Antiqua"/>
              </a:rPr>
              <a:t>closed-loop poles  </a:t>
            </a:r>
            <a:r>
              <a:rPr sz="850" spc="10" dirty="0">
                <a:solidFill>
                  <a:srgbClr val="BC0000"/>
                </a:solidFill>
                <a:latin typeface="Book Antiqua"/>
                <a:cs typeface="Book Antiqua"/>
              </a:rPr>
              <a:t>I1</a:t>
            </a:r>
            <a:r>
              <a:rPr sz="850" spc="10" dirty="0">
                <a:latin typeface="Lucida Sans Unicode"/>
                <a:cs typeface="Lucida Sans Unicode"/>
              </a:rPr>
              <a:t>=</a:t>
            </a:r>
            <a:r>
              <a:rPr sz="850" spc="10" dirty="0">
                <a:latin typeface="Book Antiqua"/>
                <a:cs typeface="Book Antiqua"/>
              </a:rPr>
              <a:t>an </a:t>
            </a:r>
            <a:r>
              <a:rPr sz="850" spc="-5" dirty="0">
                <a:latin typeface="Book Antiqua"/>
                <a:cs typeface="Book Antiqua"/>
              </a:rPr>
              <a:t>unstable </a:t>
            </a:r>
            <a:r>
              <a:rPr sz="850" spc="-10" dirty="0">
                <a:latin typeface="Book Antiqua"/>
                <a:cs typeface="Book Antiqua"/>
              </a:rPr>
              <a:t>closed-loop</a:t>
            </a:r>
            <a:r>
              <a:rPr sz="850" spc="55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pole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835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Phase </a:t>
            </a:r>
            <a:r>
              <a:rPr sz="450" b="1" spc="1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and gain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margins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10579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Phase</a:t>
            </a:r>
            <a:r>
              <a:rPr spc="-30" dirty="0"/>
              <a:t> </a:t>
            </a:r>
            <a:r>
              <a:rPr spc="-10" dirty="0"/>
              <a:t>margin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589584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75250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55" y="915416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55" y="1230172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355" y="1697304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355" y="1860219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2090" y="2039841"/>
            <a:ext cx="0" cy="1241425"/>
          </a:xfrm>
          <a:custGeom>
            <a:avLst/>
            <a:gdLst/>
            <a:ahLst/>
            <a:cxnLst/>
            <a:rect l="l" t="t" r="r" b="b"/>
            <a:pathLst>
              <a:path h="1241425">
                <a:moveTo>
                  <a:pt x="0" y="0"/>
                </a:moveTo>
                <a:lnTo>
                  <a:pt x="0" y="5308"/>
                </a:lnTo>
                <a:lnTo>
                  <a:pt x="0" y="1240937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732" y="2010113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23358" y="0"/>
                </a:moveTo>
                <a:lnTo>
                  <a:pt x="0" y="46716"/>
                </a:lnTo>
                <a:lnTo>
                  <a:pt x="23358" y="35036"/>
                </a:lnTo>
                <a:lnTo>
                  <a:pt x="40876" y="35036"/>
                </a:lnTo>
                <a:lnTo>
                  <a:pt x="23358" y="0"/>
                </a:lnTo>
                <a:close/>
              </a:path>
              <a:path w="46989" h="46989">
                <a:moveTo>
                  <a:pt x="40876" y="35036"/>
                </a:moveTo>
                <a:lnTo>
                  <a:pt x="23358" y="35036"/>
                </a:lnTo>
                <a:lnTo>
                  <a:pt x="46716" y="46716"/>
                </a:lnTo>
                <a:lnTo>
                  <a:pt x="40876" y="35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1965" y="2604726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1293897" y="4"/>
                </a:moveTo>
                <a:lnTo>
                  <a:pt x="1288589" y="4"/>
                </a:lnTo>
                <a:lnTo>
                  <a:pt x="0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8875" y="2581372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0"/>
                </a:moveTo>
                <a:lnTo>
                  <a:pt x="11679" y="23358"/>
                </a:lnTo>
                <a:lnTo>
                  <a:pt x="0" y="46716"/>
                </a:lnTo>
                <a:lnTo>
                  <a:pt x="46716" y="233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9084" y="2487939"/>
            <a:ext cx="453390" cy="662305"/>
          </a:xfrm>
          <a:custGeom>
            <a:avLst/>
            <a:gdLst/>
            <a:ahLst/>
            <a:cxnLst/>
            <a:rect l="l" t="t" r="r" b="b"/>
            <a:pathLst>
              <a:path w="453389" h="662305">
                <a:moveTo>
                  <a:pt x="0" y="661813"/>
                </a:moveTo>
                <a:lnTo>
                  <a:pt x="11213" y="602594"/>
                </a:lnTo>
                <a:lnTo>
                  <a:pt x="24614" y="543152"/>
                </a:lnTo>
                <a:lnTo>
                  <a:pt x="40019" y="484045"/>
                </a:lnTo>
                <a:lnTo>
                  <a:pt x="57246" y="425831"/>
                </a:lnTo>
                <a:lnTo>
                  <a:pt x="76113" y="369068"/>
                </a:lnTo>
                <a:lnTo>
                  <a:pt x="96437" y="314314"/>
                </a:lnTo>
                <a:lnTo>
                  <a:pt x="118037" y="262126"/>
                </a:lnTo>
                <a:lnTo>
                  <a:pt x="140730" y="213063"/>
                </a:lnTo>
                <a:lnTo>
                  <a:pt x="164334" y="167683"/>
                </a:lnTo>
                <a:lnTo>
                  <a:pt x="188666" y="126543"/>
                </a:lnTo>
                <a:lnTo>
                  <a:pt x="213545" y="90201"/>
                </a:lnTo>
                <a:lnTo>
                  <a:pt x="238788" y="59216"/>
                </a:lnTo>
                <a:lnTo>
                  <a:pt x="289636" y="15548"/>
                </a:lnTo>
                <a:lnTo>
                  <a:pt x="339754" y="0"/>
                </a:lnTo>
                <a:lnTo>
                  <a:pt x="362426" y="5806"/>
                </a:lnTo>
                <a:lnTo>
                  <a:pt x="396380" y="25216"/>
                </a:lnTo>
                <a:lnTo>
                  <a:pt x="430333" y="61215"/>
                </a:lnTo>
                <a:lnTo>
                  <a:pt x="453005" y="116790"/>
                </a:lnTo>
              </a:path>
            </a:pathLst>
          </a:custGeom>
          <a:ln w="10617">
            <a:solidFill>
              <a:srgbClr val="005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2006" y="2155263"/>
            <a:ext cx="909955" cy="909955"/>
          </a:xfrm>
          <a:custGeom>
            <a:avLst/>
            <a:gdLst/>
            <a:ahLst/>
            <a:cxnLst/>
            <a:rect l="l" t="t" r="r" b="b"/>
            <a:pathLst>
              <a:path w="909955" h="909955">
                <a:moveTo>
                  <a:pt x="776349" y="133200"/>
                </a:moveTo>
                <a:lnTo>
                  <a:pt x="807568" y="167740"/>
                </a:lnTo>
                <a:lnTo>
                  <a:pt x="834625" y="204542"/>
                </a:lnTo>
                <a:lnTo>
                  <a:pt x="857519" y="243284"/>
                </a:lnTo>
                <a:lnTo>
                  <a:pt x="876250" y="283642"/>
                </a:lnTo>
                <a:lnTo>
                  <a:pt x="890819" y="325294"/>
                </a:lnTo>
                <a:lnTo>
                  <a:pt x="901226" y="367915"/>
                </a:lnTo>
                <a:lnTo>
                  <a:pt x="907469" y="411183"/>
                </a:lnTo>
                <a:lnTo>
                  <a:pt x="909551" y="454774"/>
                </a:lnTo>
                <a:lnTo>
                  <a:pt x="907469" y="498366"/>
                </a:lnTo>
                <a:lnTo>
                  <a:pt x="901226" y="541634"/>
                </a:lnTo>
                <a:lnTo>
                  <a:pt x="890819" y="584255"/>
                </a:lnTo>
                <a:lnTo>
                  <a:pt x="876250" y="625907"/>
                </a:lnTo>
                <a:lnTo>
                  <a:pt x="857519" y="666265"/>
                </a:lnTo>
                <a:lnTo>
                  <a:pt x="834625" y="705007"/>
                </a:lnTo>
                <a:lnTo>
                  <a:pt x="807568" y="741809"/>
                </a:lnTo>
                <a:lnTo>
                  <a:pt x="776349" y="776349"/>
                </a:lnTo>
                <a:lnTo>
                  <a:pt x="741809" y="807568"/>
                </a:lnTo>
                <a:lnTo>
                  <a:pt x="705007" y="834625"/>
                </a:lnTo>
                <a:lnTo>
                  <a:pt x="666265" y="857519"/>
                </a:lnTo>
                <a:lnTo>
                  <a:pt x="625907" y="876250"/>
                </a:lnTo>
                <a:lnTo>
                  <a:pt x="584255" y="890819"/>
                </a:lnTo>
                <a:lnTo>
                  <a:pt x="541634" y="901225"/>
                </a:lnTo>
                <a:lnTo>
                  <a:pt x="498366" y="907469"/>
                </a:lnTo>
                <a:lnTo>
                  <a:pt x="454774" y="909551"/>
                </a:lnTo>
                <a:lnTo>
                  <a:pt x="411183" y="907469"/>
                </a:lnTo>
                <a:lnTo>
                  <a:pt x="367915" y="901225"/>
                </a:lnTo>
                <a:lnTo>
                  <a:pt x="325294" y="890819"/>
                </a:lnTo>
                <a:lnTo>
                  <a:pt x="283642" y="876250"/>
                </a:lnTo>
                <a:lnTo>
                  <a:pt x="243284" y="857519"/>
                </a:lnTo>
                <a:lnTo>
                  <a:pt x="204542" y="834625"/>
                </a:lnTo>
                <a:lnTo>
                  <a:pt x="167739" y="807568"/>
                </a:lnTo>
                <a:lnTo>
                  <a:pt x="133200" y="776349"/>
                </a:lnTo>
                <a:lnTo>
                  <a:pt x="101981" y="741809"/>
                </a:lnTo>
                <a:lnTo>
                  <a:pt x="74925" y="705007"/>
                </a:lnTo>
                <a:lnTo>
                  <a:pt x="52031" y="666265"/>
                </a:lnTo>
                <a:lnTo>
                  <a:pt x="33300" y="625907"/>
                </a:lnTo>
                <a:lnTo>
                  <a:pt x="18731" y="584255"/>
                </a:lnTo>
                <a:lnTo>
                  <a:pt x="8325" y="541634"/>
                </a:lnTo>
                <a:lnTo>
                  <a:pt x="2081" y="498366"/>
                </a:lnTo>
                <a:lnTo>
                  <a:pt x="0" y="454774"/>
                </a:lnTo>
                <a:lnTo>
                  <a:pt x="2081" y="411183"/>
                </a:lnTo>
                <a:lnTo>
                  <a:pt x="8325" y="367915"/>
                </a:lnTo>
                <a:lnTo>
                  <a:pt x="18731" y="325294"/>
                </a:lnTo>
                <a:lnTo>
                  <a:pt x="33300" y="283642"/>
                </a:lnTo>
                <a:lnTo>
                  <a:pt x="52031" y="243284"/>
                </a:lnTo>
                <a:lnTo>
                  <a:pt x="74925" y="204542"/>
                </a:lnTo>
                <a:lnTo>
                  <a:pt x="101981" y="167740"/>
                </a:lnTo>
                <a:lnTo>
                  <a:pt x="133200" y="133200"/>
                </a:lnTo>
                <a:lnTo>
                  <a:pt x="167739" y="101981"/>
                </a:lnTo>
                <a:lnTo>
                  <a:pt x="204542" y="74925"/>
                </a:lnTo>
                <a:lnTo>
                  <a:pt x="243284" y="52031"/>
                </a:lnTo>
                <a:lnTo>
                  <a:pt x="283642" y="33300"/>
                </a:lnTo>
                <a:lnTo>
                  <a:pt x="325294" y="18731"/>
                </a:lnTo>
                <a:lnTo>
                  <a:pt x="367915" y="8325"/>
                </a:lnTo>
                <a:lnTo>
                  <a:pt x="411183" y="2081"/>
                </a:lnTo>
                <a:lnTo>
                  <a:pt x="454774" y="0"/>
                </a:lnTo>
                <a:lnTo>
                  <a:pt x="498366" y="2081"/>
                </a:lnTo>
                <a:lnTo>
                  <a:pt x="541634" y="8325"/>
                </a:lnTo>
                <a:lnTo>
                  <a:pt x="584255" y="18731"/>
                </a:lnTo>
                <a:lnTo>
                  <a:pt x="625907" y="33300"/>
                </a:lnTo>
                <a:lnTo>
                  <a:pt x="666265" y="52031"/>
                </a:lnTo>
                <a:lnTo>
                  <a:pt x="705007" y="74925"/>
                </a:lnTo>
                <a:lnTo>
                  <a:pt x="741809" y="101981"/>
                </a:lnTo>
                <a:lnTo>
                  <a:pt x="776349" y="133200"/>
                </a:lnTo>
              </a:path>
            </a:pathLst>
          </a:custGeom>
          <a:ln w="7078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4763" y="2611808"/>
            <a:ext cx="523875" cy="350520"/>
          </a:xfrm>
          <a:custGeom>
            <a:avLst/>
            <a:gdLst/>
            <a:ahLst/>
            <a:cxnLst/>
            <a:rect l="l" t="t" r="r" b="b"/>
            <a:pathLst>
              <a:path w="523875" h="350519">
                <a:moveTo>
                  <a:pt x="523788" y="0"/>
                </a:moveTo>
                <a:lnTo>
                  <a:pt x="0" y="350371"/>
                </a:lnTo>
              </a:path>
            </a:pathLst>
          </a:custGeom>
          <a:ln w="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64989" y="2672660"/>
            <a:ext cx="2520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i="1" spc="75" dirty="0">
                <a:latin typeface="Arial"/>
                <a:cs typeface="Arial"/>
              </a:rPr>
              <a:t>M</a:t>
            </a:r>
            <a:r>
              <a:rPr sz="1050" i="1" spc="112" baseline="-11904" dirty="0">
                <a:latin typeface="Trebuchet MS"/>
                <a:cs typeface="Trebuchet MS"/>
              </a:rPr>
              <a:t>p</a:t>
            </a:r>
            <a:endParaRPr sz="1050" baseline="-11904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4285" y="2911466"/>
            <a:ext cx="99695" cy="263525"/>
          </a:xfrm>
          <a:custGeom>
            <a:avLst/>
            <a:gdLst/>
            <a:ahLst/>
            <a:cxnLst/>
            <a:rect l="l" t="t" r="r" b="b"/>
            <a:pathLst>
              <a:path w="99694" h="263525">
                <a:moveTo>
                  <a:pt x="99450" y="263060"/>
                </a:moveTo>
                <a:lnTo>
                  <a:pt x="1254" y="3317"/>
                </a:lnTo>
                <a:lnTo>
                  <a:pt x="0" y="0"/>
                </a:lnTo>
              </a:path>
            </a:pathLst>
          </a:custGeom>
          <a:ln w="7078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9646" y="2888292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5" h="33019">
                <a:moveTo>
                  <a:pt x="31780" y="20476"/>
                </a:moveTo>
                <a:lnTo>
                  <a:pt x="5878" y="0"/>
                </a:lnTo>
                <a:lnTo>
                  <a:pt x="0" y="32490"/>
                </a:lnTo>
              </a:path>
            </a:pathLst>
          </a:custGeom>
          <a:ln w="7078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5525" y="2888292"/>
            <a:ext cx="10160" cy="26670"/>
          </a:xfrm>
          <a:custGeom>
            <a:avLst/>
            <a:gdLst/>
            <a:ahLst/>
            <a:cxnLst/>
            <a:rect l="l" t="t" r="r" b="b"/>
            <a:pathLst>
              <a:path w="10160" h="26669">
                <a:moveTo>
                  <a:pt x="10011" y="26483"/>
                </a:moveTo>
                <a:lnTo>
                  <a:pt x="0" y="0"/>
                </a:lnTo>
              </a:path>
            </a:pathLst>
          </a:custGeom>
          <a:ln w="7078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6703" y="2604730"/>
            <a:ext cx="73025" cy="263525"/>
          </a:xfrm>
          <a:custGeom>
            <a:avLst/>
            <a:gdLst/>
            <a:ahLst/>
            <a:cxnLst/>
            <a:rect l="l" t="t" r="r" b="b"/>
            <a:pathLst>
              <a:path w="73025" h="263525">
                <a:moveTo>
                  <a:pt x="72609" y="263192"/>
                </a:moveTo>
                <a:lnTo>
                  <a:pt x="47493" y="224187"/>
                </a:lnTo>
                <a:lnTo>
                  <a:pt x="27646" y="182245"/>
                </a:lnTo>
                <a:lnTo>
                  <a:pt x="11662" y="136154"/>
                </a:lnTo>
                <a:lnTo>
                  <a:pt x="1720" y="88614"/>
                </a:lnTo>
                <a:lnTo>
                  <a:pt x="0" y="42328"/>
                </a:lnTo>
                <a:lnTo>
                  <a:pt x="8677" y="0"/>
                </a:lnTo>
              </a:path>
            </a:pathLst>
          </a:custGeom>
          <a:ln w="10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8494" y="2848240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4470" y="0"/>
                </a:moveTo>
                <a:lnTo>
                  <a:pt x="0" y="31531"/>
                </a:lnTo>
                <a:lnTo>
                  <a:pt x="48766" y="50235"/>
                </a:lnTo>
                <a:lnTo>
                  <a:pt x="34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3362" y="2606883"/>
            <a:ext cx="41084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50" dirty="0">
                <a:latin typeface="Verdana"/>
                <a:cs typeface="Verdana"/>
              </a:rPr>
              <a:t>R</a:t>
            </a:r>
            <a:r>
              <a:rPr sz="850" i="1" spc="110" dirty="0">
                <a:latin typeface="Arial"/>
                <a:cs typeface="Arial"/>
              </a:rPr>
              <a:t>tt</a:t>
            </a:r>
            <a:r>
              <a:rPr sz="850" spc="60" dirty="0">
                <a:latin typeface="Arial"/>
                <a:cs typeface="Arial"/>
              </a:rPr>
              <a:t>(</a:t>
            </a:r>
            <a:r>
              <a:rPr sz="850" i="1" spc="225" dirty="0">
                <a:latin typeface="Arial"/>
                <a:cs typeface="Arial"/>
              </a:rPr>
              <a:t>j</a:t>
            </a:r>
            <a:r>
              <a:rPr sz="850" i="1" spc="-80" dirty="0">
                <a:latin typeface="Arial"/>
                <a:cs typeface="Arial"/>
              </a:rPr>
              <a:t>ω</a:t>
            </a:r>
            <a:r>
              <a:rPr sz="850" spc="6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3406" y="3144827"/>
            <a:ext cx="42227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50" i="1" spc="75" dirty="0">
                <a:latin typeface="Arial"/>
                <a:cs typeface="Arial"/>
              </a:rPr>
              <a:t>tt</a:t>
            </a:r>
            <a:r>
              <a:rPr sz="850" spc="75" dirty="0">
                <a:latin typeface="Arial"/>
                <a:cs typeface="Arial"/>
              </a:rPr>
              <a:t>(</a:t>
            </a:r>
            <a:r>
              <a:rPr sz="850" i="1" spc="75" dirty="0">
                <a:latin typeface="Arial"/>
                <a:cs typeface="Arial"/>
              </a:rPr>
              <a:t>jω</a:t>
            </a:r>
            <a:r>
              <a:rPr sz="900" i="1" spc="112" baseline="-13888" dirty="0">
                <a:latin typeface="Times New Roman"/>
                <a:cs typeface="Times New Roman"/>
              </a:rPr>
              <a:t>c</a:t>
            </a:r>
            <a:r>
              <a:rPr sz="850" spc="75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252" y="502714"/>
            <a:ext cx="4318000" cy="1964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240"/>
              </a:spcBef>
            </a:pPr>
            <a:r>
              <a:rPr sz="950" spc="-40" dirty="0">
                <a:latin typeface="Book Antiqua"/>
                <a:cs typeface="Book Antiqua"/>
              </a:rPr>
              <a:t>Assume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open-loop asymptotically</a:t>
            </a:r>
            <a:r>
              <a:rPr sz="950" spc="-8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stable</a:t>
            </a:r>
            <a:endParaRPr sz="950">
              <a:latin typeface="Book Antiqua"/>
              <a:cs typeface="Book Antiqua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950" spc="-20" dirty="0">
                <a:latin typeface="Book Antiqua"/>
                <a:cs typeface="Book Antiqua"/>
              </a:rPr>
              <a:t>Let </a:t>
            </a:r>
            <a:r>
              <a:rPr sz="950" i="1" spc="20" dirty="0">
                <a:latin typeface="Arial"/>
                <a:cs typeface="Arial"/>
              </a:rPr>
              <a:t>ω</a:t>
            </a:r>
            <a:r>
              <a:rPr sz="975" i="1" spc="30" baseline="-17094" dirty="0">
                <a:latin typeface="Cambria"/>
                <a:cs typeface="Cambria"/>
              </a:rPr>
              <a:t>c </a:t>
            </a:r>
            <a:r>
              <a:rPr sz="950" dirty="0">
                <a:latin typeface="Book Antiqua"/>
                <a:cs typeface="Book Antiqua"/>
              </a:rPr>
              <a:t>be the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gain </a:t>
            </a:r>
            <a:r>
              <a:rPr sz="950" i="1" spc="-15" dirty="0">
                <a:solidFill>
                  <a:srgbClr val="BC0000"/>
                </a:solidFill>
                <a:latin typeface="Cambria"/>
                <a:cs typeface="Cambria"/>
              </a:rPr>
              <a:t>crossover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frequency</a:t>
            </a:r>
            <a:r>
              <a:rPr sz="950" spc="-5" dirty="0">
                <a:latin typeface="Book Antiqua"/>
                <a:cs typeface="Book Antiqua"/>
              </a:rPr>
              <a:t>, </a:t>
            </a:r>
            <a:r>
              <a:rPr sz="950" dirty="0">
                <a:latin typeface="Book Antiqua"/>
                <a:cs typeface="Book Antiqua"/>
              </a:rPr>
              <a:t>that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Lucida Sans Unicode"/>
                <a:cs typeface="Lucida Sans Unicode"/>
              </a:rPr>
              <a:t>|</a:t>
            </a:r>
            <a:r>
              <a:rPr sz="950" i="1" dirty="0">
                <a:latin typeface="Cambria"/>
                <a:cs typeface="Cambria"/>
              </a:rPr>
              <a:t>G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75" i="1" baseline="-17094" dirty="0">
                <a:latin typeface="Cambria"/>
                <a:cs typeface="Cambria"/>
              </a:rPr>
              <a:t>c</a:t>
            </a:r>
            <a:r>
              <a:rPr sz="950" dirty="0">
                <a:latin typeface="Tahoma"/>
                <a:cs typeface="Tahoma"/>
              </a:rPr>
              <a:t>)</a:t>
            </a:r>
            <a:r>
              <a:rPr sz="950" dirty="0">
                <a:latin typeface="Lucida Sans Unicode"/>
                <a:cs typeface="Lucida Sans Unicode"/>
              </a:rPr>
              <a:t>|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endParaRPr sz="950">
              <a:latin typeface="Book Antiqua"/>
              <a:cs typeface="Book Antiqua"/>
            </a:endParaRPr>
          </a:p>
          <a:p>
            <a:pPr marL="114300" marR="93980">
              <a:lnSpc>
                <a:spcPct val="104900"/>
              </a:lnSpc>
              <a:spcBef>
                <a:spcPts val="85"/>
              </a:spcBef>
            </a:pPr>
            <a:r>
              <a:rPr sz="950" spc="-55" dirty="0">
                <a:latin typeface="Book Antiqua"/>
                <a:cs typeface="Book Antiqua"/>
              </a:rPr>
              <a:t>To </a:t>
            </a:r>
            <a:r>
              <a:rPr sz="950" spc="-25" dirty="0">
                <a:latin typeface="Book Antiqua"/>
                <a:cs typeface="Book Antiqua"/>
              </a:rPr>
              <a:t>avoid </a:t>
            </a:r>
            <a:r>
              <a:rPr sz="950" spc="-10" dirty="0">
                <a:latin typeface="Book Antiqua"/>
                <a:cs typeface="Book Antiqua"/>
              </a:rPr>
              <a:t>encircling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spc="25" dirty="0">
                <a:latin typeface="Book Antiqua"/>
                <a:cs typeface="Book Antiqua"/>
              </a:rPr>
              <a:t>0,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spc="-15" dirty="0">
                <a:latin typeface="Book Antiqua"/>
                <a:cs typeface="Book Antiqua"/>
              </a:rPr>
              <a:t>want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phase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75" i="1" spc="22" baseline="-17094" dirty="0">
                <a:latin typeface="Cambria"/>
                <a:cs typeface="Cambria"/>
              </a:rPr>
              <a:t>c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as </a:t>
            </a:r>
            <a:r>
              <a:rPr sz="950" spc="-5" dirty="0">
                <a:latin typeface="Book Antiqua"/>
                <a:cs typeface="Book Antiqua"/>
              </a:rPr>
              <a:t>far </a:t>
            </a:r>
            <a:r>
              <a:rPr sz="950" spc="-25" dirty="0">
                <a:latin typeface="Book Antiqua"/>
                <a:cs typeface="Book Antiqua"/>
              </a:rPr>
              <a:t>away  </a:t>
            </a:r>
            <a:r>
              <a:rPr sz="950" spc="-10" dirty="0">
                <a:latin typeface="Book Antiqua"/>
                <a:cs typeface="Book Antiqua"/>
              </a:rPr>
              <a:t>as </a:t>
            </a:r>
            <a:r>
              <a:rPr sz="950" spc="-15" dirty="0">
                <a:latin typeface="Book Antiqua"/>
                <a:cs typeface="Book Antiqua"/>
              </a:rPr>
              <a:t>possible from</a:t>
            </a:r>
            <a:r>
              <a:rPr sz="950" spc="9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−</a:t>
            </a:r>
            <a:r>
              <a:rPr sz="950" i="1" spc="-10" dirty="0"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phase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margin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</a:t>
            </a:r>
            <a:r>
              <a:rPr sz="950" spc="204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quantity</a:t>
            </a:r>
            <a:endParaRPr sz="950">
              <a:latin typeface="Book Antiqua"/>
              <a:cs typeface="Book Antiqua"/>
            </a:endParaRPr>
          </a:p>
          <a:p>
            <a:pPr marL="12065" algn="ctr">
              <a:lnSpc>
                <a:spcPct val="100000"/>
              </a:lnSpc>
              <a:spcBef>
                <a:spcPts val="695"/>
              </a:spcBef>
            </a:pPr>
            <a:r>
              <a:rPr sz="950" i="1" spc="25" dirty="0">
                <a:latin typeface="Cambria"/>
                <a:cs typeface="Cambria"/>
              </a:rPr>
              <a:t>M</a:t>
            </a:r>
            <a:r>
              <a:rPr sz="975" i="1" spc="37" baseline="-17094" dirty="0">
                <a:latin typeface="Cambria"/>
                <a:cs typeface="Cambria"/>
              </a:rPr>
              <a:t>p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75" i="1" spc="22" baseline="-17094" dirty="0">
                <a:latin typeface="Cambria"/>
                <a:cs typeface="Cambria"/>
              </a:rPr>
              <a:t>c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50" spc="-215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dirty="0">
                <a:latin typeface="Lucida Sans Unicode"/>
                <a:cs typeface="Lucida Sans Unicode"/>
              </a:rPr>
              <a:t>−</a:t>
            </a:r>
            <a:r>
              <a:rPr sz="950" i="1" dirty="0">
                <a:latin typeface="Arial"/>
                <a:cs typeface="Arial"/>
              </a:rPr>
              <a:t>π</a:t>
            </a:r>
            <a:r>
              <a:rPr sz="95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114300" marR="474980">
              <a:lnSpc>
                <a:spcPct val="112500"/>
              </a:lnSpc>
              <a:spcBef>
                <a:spcPts val="560"/>
              </a:spcBef>
            </a:pP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i="1" spc="25" dirty="0">
                <a:latin typeface="Cambria"/>
                <a:cs typeface="Cambria"/>
              </a:rPr>
              <a:t>M</a:t>
            </a:r>
            <a:r>
              <a:rPr sz="975" i="1" spc="37" baseline="-17094" dirty="0">
                <a:latin typeface="Cambria"/>
                <a:cs typeface="Cambria"/>
              </a:rPr>
              <a:t>p </a:t>
            </a:r>
            <a:r>
              <a:rPr sz="950" i="1" spc="195" dirty="0">
                <a:latin typeface="Arial"/>
                <a:cs typeface="Arial"/>
              </a:rPr>
              <a:t>&gt; </a:t>
            </a:r>
            <a:r>
              <a:rPr sz="950" spc="40" dirty="0">
                <a:latin typeface="Book Antiqua"/>
                <a:cs typeface="Book Antiqua"/>
              </a:rPr>
              <a:t>0, </a:t>
            </a:r>
            <a:r>
              <a:rPr sz="950" spc="-10" dirty="0">
                <a:latin typeface="Book Antiqua"/>
                <a:cs typeface="Book Antiqua"/>
              </a:rPr>
              <a:t>unit negative feedback </a:t>
            </a:r>
            <a:r>
              <a:rPr sz="950" spc="-5" dirty="0">
                <a:latin typeface="Book Antiqua"/>
                <a:cs typeface="Book Antiqua"/>
              </a:rPr>
              <a:t>control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spc="-10" dirty="0">
                <a:latin typeface="Book Antiqua"/>
                <a:cs typeface="Book Antiqua"/>
              </a:rPr>
              <a:t>stabilizing  </a:t>
            </a: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spc="-10" dirty="0">
                <a:latin typeface="Book Antiqua"/>
                <a:cs typeface="Book Antiqua"/>
              </a:rPr>
              <a:t>robustness of stability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spc="-30" dirty="0">
                <a:latin typeface="Book Antiqua"/>
                <a:cs typeface="Book Antiqua"/>
              </a:rPr>
              <a:t>would </a:t>
            </a:r>
            <a:r>
              <a:rPr sz="950" spc="-10" dirty="0">
                <a:latin typeface="Book Antiqua"/>
                <a:cs typeface="Book Antiqua"/>
              </a:rPr>
              <a:t>like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large </a:t>
            </a:r>
            <a:r>
              <a:rPr sz="950" spc="-20" dirty="0">
                <a:latin typeface="Book Antiqua"/>
                <a:cs typeface="Book Antiqua"/>
              </a:rPr>
              <a:t>positive </a:t>
            </a:r>
            <a:r>
              <a:rPr sz="950" spc="-15" dirty="0">
                <a:latin typeface="Book Antiqua"/>
                <a:cs typeface="Book Antiqua"/>
              </a:rPr>
              <a:t>phase</a:t>
            </a:r>
            <a:r>
              <a:rPr sz="950" spc="4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margin</a:t>
            </a:r>
            <a:endParaRPr sz="950">
              <a:latin typeface="Book Antiqua"/>
              <a:cs typeface="Book Antiqua"/>
            </a:endParaRPr>
          </a:p>
          <a:p>
            <a:pPr marL="286385" algn="ctr">
              <a:lnSpc>
                <a:spcPct val="100000"/>
              </a:lnSpc>
              <a:spcBef>
                <a:spcPts val="190"/>
              </a:spcBef>
            </a:pPr>
            <a:r>
              <a:rPr sz="850" i="1" spc="100" dirty="0">
                <a:latin typeface="Arial"/>
                <a:cs typeface="Arial"/>
              </a:rPr>
              <a:t>stt</a:t>
            </a:r>
            <a:r>
              <a:rPr sz="850" spc="100" dirty="0">
                <a:latin typeface="Arial"/>
                <a:cs typeface="Arial"/>
              </a:rPr>
              <a:t>(</a:t>
            </a:r>
            <a:r>
              <a:rPr sz="850" i="1" spc="100" dirty="0">
                <a:latin typeface="Arial"/>
                <a:cs typeface="Arial"/>
              </a:rPr>
              <a:t>jω</a:t>
            </a:r>
            <a:r>
              <a:rPr sz="850" spc="10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63015">
              <a:lnSpc>
                <a:spcPct val="100000"/>
              </a:lnSpc>
            </a:pPr>
            <a:r>
              <a:rPr sz="850" spc="180" dirty="0">
                <a:latin typeface="Arial"/>
                <a:cs typeface="Arial"/>
              </a:rPr>
              <a:t>1+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i="1" spc="95" dirty="0">
                <a:latin typeface="Arial"/>
                <a:cs typeface="Arial"/>
              </a:rPr>
              <a:t>j</a:t>
            </a:r>
            <a:r>
              <a:rPr sz="850" spc="9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5956" y="2445470"/>
            <a:ext cx="300824" cy="180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835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Phase </a:t>
            </a:r>
            <a:r>
              <a:rPr sz="450" b="1" spc="1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and gain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margins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97536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Gain </a:t>
            </a:r>
            <a:r>
              <a:rPr spc="-10" dirty="0"/>
              <a:t>margin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586486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355" y="746734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55" y="906995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55" y="1219072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652" y="502283"/>
            <a:ext cx="4016375" cy="8185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0"/>
              </a:spcBef>
            </a:pPr>
            <a:r>
              <a:rPr sz="950" spc="-40" dirty="0">
                <a:latin typeface="Book Antiqua"/>
                <a:cs typeface="Book Antiqua"/>
              </a:rPr>
              <a:t>Assume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open-loop asymptotically</a:t>
            </a:r>
            <a:r>
              <a:rPr sz="950" spc="-80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stable</a:t>
            </a:r>
            <a:endParaRPr sz="95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Book Antiqua"/>
                <a:cs typeface="Book Antiqua"/>
              </a:rPr>
              <a:t>Let </a:t>
            </a:r>
            <a:r>
              <a:rPr sz="950" i="1" spc="45" dirty="0">
                <a:latin typeface="Arial"/>
                <a:cs typeface="Arial"/>
              </a:rPr>
              <a:t>ω</a:t>
            </a:r>
            <a:r>
              <a:rPr sz="975" i="1" spc="67" baseline="-17094" dirty="0">
                <a:latin typeface="Arial"/>
                <a:cs typeface="Arial"/>
              </a:rPr>
              <a:t>π </a:t>
            </a:r>
            <a:r>
              <a:rPr sz="950" dirty="0">
                <a:latin typeface="Book Antiqua"/>
                <a:cs typeface="Book Antiqua"/>
              </a:rPr>
              <a:t>be the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phase </a:t>
            </a:r>
            <a:r>
              <a:rPr sz="950" i="1" spc="-15" dirty="0">
                <a:solidFill>
                  <a:srgbClr val="BC0000"/>
                </a:solidFill>
                <a:latin typeface="Cambria"/>
                <a:cs typeface="Cambria"/>
              </a:rPr>
              <a:t>crossover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frequency </a:t>
            </a:r>
            <a:r>
              <a:rPr sz="950" spc="-15" dirty="0">
                <a:latin typeface="Book Antiqua"/>
                <a:cs typeface="Book Antiqua"/>
              </a:rPr>
              <a:t>such </a:t>
            </a:r>
            <a:r>
              <a:rPr sz="950" dirty="0">
                <a:latin typeface="Book Antiqua"/>
                <a:cs typeface="Book Antiqua"/>
              </a:rPr>
              <a:t>that </a:t>
            </a:r>
            <a:r>
              <a:rPr sz="950" spc="25" dirty="0">
                <a:latin typeface="Lucida Sans Unicode"/>
                <a:cs typeface="Lucida Sans Unicode"/>
              </a:rPr>
              <a:t>∠</a:t>
            </a:r>
            <a:r>
              <a:rPr sz="950" i="1" spc="25" dirty="0">
                <a:latin typeface="Cambria"/>
                <a:cs typeface="Cambria"/>
              </a:rPr>
              <a:t>G</a:t>
            </a:r>
            <a:r>
              <a:rPr sz="950" spc="25" dirty="0">
                <a:latin typeface="Tahoma"/>
                <a:cs typeface="Tahoma"/>
              </a:rPr>
              <a:t>(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i="1" spc="25" dirty="0">
                <a:latin typeface="Arial"/>
                <a:cs typeface="Arial"/>
              </a:rPr>
              <a:t>ω</a:t>
            </a:r>
            <a:r>
              <a:rPr sz="975" i="1" spc="37" baseline="-17094" dirty="0">
                <a:latin typeface="Arial"/>
                <a:cs typeface="Arial"/>
              </a:rPr>
              <a:t>π</a:t>
            </a:r>
            <a:r>
              <a:rPr sz="950" spc="2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50" dirty="0">
                <a:latin typeface="Tahoma"/>
                <a:cs typeface="Tahoma"/>
              </a:rPr>
              <a:t> </a:t>
            </a:r>
            <a:r>
              <a:rPr sz="950" spc="-10" dirty="0">
                <a:latin typeface="Lucida Sans Unicode"/>
                <a:cs typeface="Lucida Sans Unicode"/>
              </a:rPr>
              <a:t>−</a:t>
            </a:r>
            <a:r>
              <a:rPr sz="950" i="1" spc="-10" dirty="0"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  <a:p>
            <a:pPr marL="88900" marR="68580">
              <a:lnSpc>
                <a:spcPct val="104900"/>
              </a:lnSpc>
              <a:spcBef>
                <a:spcPts val="65"/>
              </a:spcBef>
            </a:pPr>
            <a:r>
              <a:rPr sz="950" spc="-55" dirty="0">
                <a:latin typeface="Book Antiqua"/>
                <a:cs typeface="Book Antiqua"/>
              </a:rPr>
              <a:t>To </a:t>
            </a:r>
            <a:r>
              <a:rPr sz="950" spc="-25" dirty="0">
                <a:latin typeface="Book Antiqua"/>
                <a:cs typeface="Book Antiqua"/>
              </a:rPr>
              <a:t>avoid </a:t>
            </a:r>
            <a:r>
              <a:rPr sz="950" spc="-10" dirty="0">
                <a:latin typeface="Book Antiqua"/>
                <a:cs typeface="Book Antiqua"/>
              </a:rPr>
              <a:t>encircling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spc="25" dirty="0">
                <a:latin typeface="Book Antiqua"/>
                <a:cs typeface="Book Antiqua"/>
              </a:rPr>
              <a:t>0, </a:t>
            </a:r>
            <a:r>
              <a:rPr sz="950" spc="-25" dirty="0">
                <a:latin typeface="Book Antiqua"/>
                <a:cs typeface="Book Antiqua"/>
              </a:rPr>
              <a:t>we </a:t>
            </a:r>
            <a:r>
              <a:rPr sz="950" spc="-15" dirty="0">
                <a:latin typeface="Book Antiqua"/>
                <a:cs typeface="Book Antiqua"/>
              </a:rPr>
              <a:t>want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i="1" spc="40" dirty="0">
                <a:latin typeface="Cambria"/>
                <a:cs typeface="Cambria"/>
              </a:rPr>
              <a:t>G</a:t>
            </a:r>
            <a:r>
              <a:rPr sz="950" spc="40" dirty="0">
                <a:latin typeface="Tahoma"/>
                <a:cs typeface="Tahoma"/>
              </a:rPr>
              <a:t>(</a:t>
            </a:r>
            <a:r>
              <a:rPr sz="950" i="1" spc="40" dirty="0">
                <a:latin typeface="Cambria"/>
                <a:cs typeface="Cambria"/>
              </a:rPr>
              <a:t>j</a:t>
            </a:r>
            <a:r>
              <a:rPr sz="950" i="1" spc="40" dirty="0">
                <a:latin typeface="Arial"/>
                <a:cs typeface="Arial"/>
              </a:rPr>
              <a:t>ω</a:t>
            </a:r>
            <a:r>
              <a:rPr sz="975" i="1" spc="60" baseline="-17094" dirty="0">
                <a:latin typeface="Arial"/>
                <a:cs typeface="Arial"/>
              </a:rPr>
              <a:t>π</a:t>
            </a:r>
            <a:r>
              <a:rPr sz="950" spc="4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as </a:t>
            </a:r>
            <a:r>
              <a:rPr sz="950" spc="-5" dirty="0">
                <a:latin typeface="Book Antiqua"/>
                <a:cs typeface="Book Antiqua"/>
              </a:rPr>
              <a:t>far </a:t>
            </a:r>
            <a:r>
              <a:rPr sz="950" spc="-10" dirty="0">
                <a:latin typeface="Book Antiqua"/>
                <a:cs typeface="Book Antiqua"/>
              </a:rPr>
              <a:t>as  </a:t>
            </a:r>
            <a:r>
              <a:rPr sz="950" spc="-15" dirty="0">
                <a:latin typeface="Book Antiqua"/>
                <a:cs typeface="Book Antiqua"/>
              </a:rPr>
              <a:t>possible </a:t>
            </a:r>
            <a:r>
              <a:rPr sz="950" spc="-25" dirty="0">
                <a:latin typeface="Book Antiqua"/>
                <a:cs typeface="Book Antiqua"/>
              </a:rPr>
              <a:t>away </a:t>
            </a:r>
            <a:r>
              <a:rPr sz="950" spc="-15" dirty="0">
                <a:latin typeface="Book Antiqua"/>
                <a:cs typeface="Book Antiqua"/>
              </a:rPr>
              <a:t>from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50" dirty="0">
                <a:latin typeface="Tahoma"/>
                <a:cs typeface="Tahoma"/>
              </a:rPr>
              <a:t> </a:t>
            </a:r>
            <a:r>
              <a:rPr sz="950" i="1" spc="25" dirty="0">
                <a:latin typeface="Cambria"/>
                <a:cs typeface="Cambria"/>
              </a:rPr>
              <a:t>j</a:t>
            </a:r>
            <a:r>
              <a:rPr sz="950" spc="25" dirty="0">
                <a:latin typeface="Book Antiqua"/>
                <a:cs typeface="Book Antiqua"/>
              </a:rPr>
              <a:t>0.</a:t>
            </a:r>
            <a:endParaRPr sz="95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latin typeface="Book Antiqua"/>
                <a:cs typeface="Book Antiqua"/>
              </a:rPr>
              <a:t>The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gain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margin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the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inverse</a:t>
            </a:r>
            <a:r>
              <a:rPr sz="950" spc="3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Lucida Sans Unicode"/>
                <a:cs typeface="Lucida Sans Unicode"/>
              </a:rPr>
              <a:t>|</a:t>
            </a:r>
            <a:r>
              <a:rPr sz="950" i="1" spc="10" dirty="0">
                <a:latin typeface="Cambria"/>
                <a:cs typeface="Cambria"/>
              </a:rPr>
              <a:t>G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j</a:t>
            </a:r>
            <a:r>
              <a:rPr sz="950" i="1" spc="10" dirty="0">
                <a:latin typeface="Arial"/>
                <a:cs typeface="Arial"/>
              </a:rPr>
              <a:t>ω</a:t>
            </a:r>
            <a:r>
              <a:rPr sz="975" i="1" spc="15" baseline="-17094" dirty="0">
                <a:latin typeface="Arial"/>
                <a:cs typeface="Arial"/>
              </a:rPr>
              <a:t>π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10" dirty="0">
                <a:latin typeface="Lucida Sans Unicode"/>
                <a:cs typeface="Lucida Sans Unicode"/>
              </a:rPr>
              <a:t>|</a:t>
            </a:r>
            <a:r>
              <a:rPr sz="950" spc="10" dirty="0">
                <a:latin typeface="Book Antiqua"/>
                <a:cs typeface="Book Antiqua"/>
              </a:rPr>
              <a:t>,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expressed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in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dB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697" y="1435122"/>
            <a:ext cx="7874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M</a:t>
            </a:r>
            <a:r>
              <a:rPr sz="975" i="1" spc="22" baseline="-17094" dirty="0">
                <a:latin typeface="Cambria"/>
                <a:cs typeface="Cambria"/>
              </a:rPr>
              <a:t>g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80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</a:t>
            </a:r>
            <a:endParaRPr sz="975" baseline="-21367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8563" y="1349613"/>
            <a:ext cx="4711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295" algn="l"/>
                <a:tab pos="457834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	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3163" y="1525013"/>
            <a:ext cx="5219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spc="5" dirty="0">
                <a:latin typeface="Lucida Sans Unicode"/>
                <a:cs typeface="Lucida Sans Unicode"/>
              </a:rPr>
              <a:t>|</a:t>
            </a:r>
            <a:r>
              <a:rPr sz="950" i="1" spc="5" dirty="0">
                <a:latin typeface="Cambria"/>
                <a:cs typeface="Cambria"/>
              </a:rPr>
              <a:t>G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j</a:t>
            </a:r>
            <a:r>
              <a:rPr sz="950" i="1" spc="5" dirty="0">
                <a:latin typeface="Arial"/>
                <a:cs typeface="Arial"/>
              </a:rPr>
              <a:t>ω</a:t>
            </a:r>
            <a:r>
              <a:rPr sz="975" i="1" spc="7" baseline="-17094" dirty="0">
                <a:latin typeface="Arial"/>
                <a:cs typeface="Arial"/>
              </a:rPr>
              <a:t>π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5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7563" y="1435122"/>
            <a:ext cx="6838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 </a:t>
            </a:r>
            <a:r>
              <a:rPr sz="950" dirty="0">
                <a:latin typeface="Lucida Sans Unicode"/>
                <a:cs typeface="Lucida Sans Unicode"/>
              </a:rPr>
              <a:t>−|</a:t>
            </a:r>
            <a:r>
              <a:rPr sz="950" i="1" dirty="0">
                <a:latin typeface="Cambria"/>
                <a:cs typeface="Cambria"/>
              </a:rPr>
              <a:t>G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spc="50" dirty="0">
                <a:latin typeface="Arial"/>
                <a:cs typeface="Arial"/>
              </a:rPr>
              <a:t> </a:t>
            </a:r>
            <a:r>
              <a:rPr sz="950" spc="-40" dirty="0">
                <a:latin typeface="Tahoma"/>
                <a:cs typeface="Tahoma"/>
              </a:rPr>
              <a:t>)</a:t>
            </a:r>
            <a:r>
              <a:rPr sz="950" spc="-40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7291" y="1499020"/>
            <a:ext cx="26860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35" dirty="0">
                <a:latin typeface="Arial"/>
                <a:cs typeface="Arial"/>
              </a:rPr>
              <a:t>π</a:t>
            </a:r>
            <a:r>
              <a:rPr sz="650" i="1" spc="215" dirty="0">
                <a:latin typeface="Arial"/>
                <a:cs typeface="Arial"/>
              </a:rPr>
              <a:t> </a:t>
            </a:r>
            <a:r>
              <a:rPr sz="650" i="1" spc="5" dirty="0">
                <a:latin typeface="Cambria"/>
                <a:cs typeface="Cambria"/>
              </a:rPr>
              <a:t>dB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355" y="1803349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2296" y="202456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561157"/>
                </a:moveTo>
                <a:lnTo>
                  <a:pt x="0" y="0"/>
                </a:lnTo>
              </a:path>
            </a:pathLst>
          </a:custGeom>
          <a:ln w="743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834" y="2251432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10" y="0"/>
                </a:lnTo>
              </a:path>
            </a:pathLst>
          </a:custGeom>
          <a:ln w="3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7237" y="2098011"/>
            <a:ext cx="294005" cy="2705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35"/>
              </a:spcBef>
            </a:pPr>
            <a:r>
              <a:rPr sz="600" spc="15" dirty="0">
                <a:latin typeface="SimSun"/>
                <a:cs typeface="SimSun"/>
              </a:rPr>
              <a:t>1</a:t>
            </a:r>
            <a:endParaRPr sz="6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900" i="1" u="sng" spc="60" baseline="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900" i="1" u="sng" spc="-44" baseline="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82" baseline="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45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450" i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475" y="234862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0" y="0"/>
                </a:moveTo>
                <a:lnTo>
                  <a:pt x="8919" y="17838"/>
                </a:lnTo>
                <a:lnTo>
                  <a:pt x="0" y="35676"/>
                </a:lnTo>
                <a:lnTo>
                  <a:pt x="35676" y="178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2296" y="234862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676" y="0"/>
                </a:moveTo>
                <a:lnTo>
                  <a:pt x="0" y="17838"/>
                </a:lnTo>
                <a:lnTo>
                  <a:pt x="35676" y="35676"/>
                </a:lnTo>
                <a:lnTo>
                  <a:pt x="26757" y="17838"/>
                </a:lnTo>
                <a:lnTo>
                  <a:pt x="35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9867" y="1996270"/>
            <a:ext cx="0" cy="1303655"/>
          </a:xfrm>
          <a:custGeom>
            <a:avLst/>
            <a:gdLst/>
            <a:ahLst/>
            <a:cxnLst/>
            <a:rect l="l" t="t" r="r" b="b"/>
            <a:pathLst>
              <a:path h="1303654">
                <a:moveTo>
                  <a:pt x="0" y="0"/>
                </a:moveTo>
                <a:lnTo>
                  <a:pt x="0" y="5574"/>
                </a:lnTo>
                <a:lnTo>
                  <a:pt x="0" y="1303057"/>
                </a:lnTo>
              </a:path>
            </a:pathLst>
          </a:custGeom>
          <a:ln w="1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5340" y="196505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7" y="0"/>
                </a:moveTo>
                <a:lnTo>
                  <a:pt x="0" y="49054"/>
                </a:lnTo>
                <a:lnTo>
                  <a:pt x="24527" y="36790"/>
                </a:lnTo>
                <a:lnTo>
                  <a:pt x="42922" y="36790"/>
                </a:lnTo>
                <a:lnTo>
                  <a:pt x="24527" y="0"/>
                </a:lnTo>
                <a:close/>
              </a:path>
              <a:path w="49530" h="49530">
                <a:moveTo>
                  <a:pt x="42922" y="36790"/>
                </a:moveTo>
                <a:lnTo>
                  <a:pt x="24527" y="36790"/>
                </a:lnTo>
                <a:lnTo>
                  <a:pt x="49054" y="49054"/>
                </a:lnTo>
                <a:lnTo>
                  <a:pt x="42922" y="36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195" y="2589432"/>
            <a:ext cx="1358900" cy="0"/>
          </a:xfrm>
          <a:custGeom>
            <a:avLst/>
            <a:gdLst/>
            <a:ahLst/>
            <a:cxnLst/>
            <a:rect l="l" t="t" r="r" b="b"/>
            <a:pathLst>
              <a:path w="1358900">
                <a:moveTo>
                  <a:pt x="1358669" y="4"/>
                </a:moveTo>
                <a:lnTo>
                  <a:pt x="1353095" y="4"/>
                </a:lnTo>
                <a:lnTo>
                  <a:pt x="0" y="0"/>
                </a:lnTo>
              </a:path>
            </a:pathLst>
          </a:custGeom>
          <a:ln w="1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6026" y="256490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0" y="0"/>
                </a:moveTo>
                <a:lnTo>
                  <a:pt x="12263" y="24527"/>
                </a:lnTo>
                <a:lnTo>
                  <a:pt x="0" y="49054"/>
                </a:lnTo>
                <a:lnTo>
                  <a:pt x="49054" y="24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4185" y="2466800"/>
            <a:ext cx="476250" cy="695325"/>
          </a:xfrm>
          <a:custGeom>
            <a:avLst/>
            <a:gdLst/>
            <a:ahLst/>
            <a:cxnLst/>
            <a:rect l="l" t="t" r="r" b="b"/>
            <a:pathLst>
              <a:path w="476250" h="695325">
                <a:moveTo>
                  <a:pt x="0" y="694943"/>
                </a:moveTo>
                <a:lnTo>
                  <a:pt x="11017" y="636429"/>
                </a:lnTo>
                <a:lnTo>
                  <a:pt x="24078" y="577678"/>
                </a:lnTo>
                <a:lnTo>
                  <a:pt x="39023" y="519177"/>
                </a:lnTo>
                <a:lnTo>
                  <a:pt x="55693" y="461416"/>
                </a:lnTo>
                <a:lnTo>
                  <a:pt x="73929" y="404881"/>
                </a:lnTo>
                <a:lnTo>
                  <a:pt x="93570" y="350063"/>
                </a:lnTo>
                <a:lnTo>
                  <a:pt x="114457" y="297449"/>
                </a:lnTo>
                <a:lnTo>
                  <a:pt x="136430" y="247527"/>
                </a:lnTo>
                <a:lnTo>
                  <a:pt x="159331" y="200787"/>
                </a:lnTo>
                <a:lnTo>
                  <a:pt x="182999" y="157716"/>
                </a:lnTo>
                <a:lnTo>
                  <a:pt x="207275" y="118803"/>
                </a:lnTo>
                <a:lnTo>
                  <a:pt x="232000" y="84537"/>
                </a:lnTo>
                <a:lnTo>
                  <a:pt x="257013" y="55406"/>
                </a:lnTo>
                <a:lnTo>
                  <a:pt x="307267" y="14502"/>
                </a:lnTo>
                <a:lnTo>
                  <a:pt x="356762" y="0"/>
                </a:lnTo>
                <a:lnTo>
                  <a:pt x="380569" y="6097"/>
                </a:lnTo>
                <a:lnTo>
                  <a:pt x="416222" y="26478"/>
                </a:lnTo>
                <a:lnTo>
                  <a:pt x="451875" y="64279"/>
                </a:lnTo>
                <a:lnTo>
                  <a:pt x="475683" y="122637"/>
                </a:lnTo>
              </a:path>
            </a:pathLst>
          </a:custGeom>
          <a:ln w="11148">
            <a:solidFill>
              <a:srgbClr val="005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6752" y="2117470"/>
            <a:ext cx="955675" cy="955675"/>
          </a:xfrm>
          <a:custGeom>
            <a:avLst/>
            <a:gdLst/>
            <a:ahLst/>
            <a:cxnLst/>
            <a:rect l="l" t="t" r="r" b="b"/>
            <a:pathLst>
              <a:path w="955675" h="955675">
                <a:moveTo>
                  <a:pt x="815212" y="139868"/>
                </a:moveTo>
                <a:lnTo>
                  <a:pt x="847994" y="176136"/>
                </a:lnTo>
                <a:lnTo>
                  <a:pt x="876405" y="214781"/>
                </a:lnTo>
                <a:lnTo>
                  <a:pt x="900445" y="255462"/>
                </a:lnTo>
                <a:lnTo>
                  <a:pt x="920115" y="297841"/>
                </a:lnTo>
                <a:lnTo>
                  <a:pt x="935413" y="341578"/>
                </a:lnTo>
                <a:lnTo>
                  <a:pt x="946340" y="386333"/>
                </a:lnTo>
                <a:lnTo>
                  <a:pt x="952897" y="431767"/>
                </a:lnTo>
                <a:lnTo>
                  <a:pt x="955082" y="477540"/>
                </a:lnTo>
                <a:lnTo>
                  <a:pt x="952897" y="523313"/>
                </a:lnTo>
                <a:lnTo>
                  <a:pt x="946340" y="568747"/>
                </a:lnTo>
                <a:lnTo>
                  <a:pt x="935413" y="613502"/>
                </a:lnTo>
                <a:lnTo>
                  <a:pt x="920115" y="657239"/>
                </a:lnTo>
                <a:lnTo>
                  <a:pt x="900445" y="699618"/>
                </a:lnTo>
                <a:lnTo>
                  <a:pt x="876405" y="740299"/>
                </a:lnTo>
                <a:lnTo>
                  <a:pt x="847994" y="778944"/>
                </a:lnTo>
                <a:lnTo>
                  <a:pt x="815212" y="815212"/>
                </a:lnTo>
                <a:lnTo>
                  <a:pt x="778944" y="847994"/>
                </a:lnTo>
                <a:lnTo>
                  <a:pt x="740299" y="876405"/>
                </a:lnTo>
                <a:lnTo>
                  <a:pt x="699618" y="900445"/>
                </a:lnTo>
                <a:lnTo>
                  <a:pt x="657239" y="920114"/>
                </a:lnTo>
                <a:lnTo>
                  <a:pt x="613502" y="935413"/>
                </a:lnTo>
                <a:lnTo>
                  <a:pt x="568747" y="946340"/>
                </a:lnTo>
                <a:lnTo>
                  <a:pt x="523313" y="952896"/>
                </a:lnTo>
                <a:lnTo>
                  <a:pt x="477540" y="955082"/>
                </a:lnTo>
                <a:lnTo>
                  <a:pt x="431767" y="952896"/>
                </a:lnTo>
                <a:lnTo>
                  <a:pt x="386333" y="946340"/>
                </a:lnTo>
                <a:lnTo>
                  <a:pt x="341578" y="935413"/>
                </a:lnTo>
                <a:lnTo>
                  <a:pt x="297841" y="920114"/>
                </a:lnTo>
                <a:lnTo>
                  <a:pt x="255462" y="900445"/>
                </a:lnTo>
                <a:lnTo>
                  <a:pt x="214781" y="876405"/>
                </a:lnTo>
                <a:lnTo>
                  <a:pt x="176136" y="847994"/>
                </a:lnTo>
                <a:lnTo>
                  <a:pt x="139868" y="815212"/>
                </a:lnTo>
                <a:lnTo>
                  <a:pt x="107086" y="778944"/>
                </a:lnTo>
                <a:lnTo>
                  <a:pt x="78675" y="740299"/>
                </a:lnTo>
                <a:lnTo>
                  <a:pt x="54636" y="699618"/>
                </a:lnTo>
                <a:lnTo>
                  <a:pt x="34967" y="657239"/>
                </a:lnTo>
                <a:lnTo>
                  <a:pt x="19668" y="613502"/>
                </a:lnTo>
                <a:lnTo>
                  <a:pt x="8741" y="568747"/>
                </a:lnTo>
                <a:lnTo>
                  <a:pt x="2185" y="523313"/>
                </a:lnTo>
                <a:lnTo>
                  <a:pt x="0" y="477540"/>
                </a:lnTo>
                <a:lnTo>
                  <a:pt x="2185" y="431767"/>
                </a:lnTo>
                <a:lnTo>
                  <a:pt x="8741" y="386333"/>
                </a:lnTo>
                <a:lnTo>
                  <a:pt x="19668" y="341578"/>
                </a:lnTo>
                <a:lnTo>
                  <a:pt x="34967" y="297841"/>
                </a:lnTo>
                <a:lnTo>
                  <a:pt x="54636" y="255462"/>
                </a:lnTo>
                <a:lnTo>
                  <a:pt x="78675" y="214781"/>
                </a:lnTo>
                <a:lnTo>
                  <a:pt x="107086" y="176136"/>
                </a:lnTo>
                <a:lnTo>
                  <a:pt x="139868" y="139868"/>
                </a:lnTo>
                <a:lnTo>
                  <a:pt x="176136" y="107086"/>
                </a:lnTo>
                <a:lnTo>
                  <a:pt x="214781" y="78676"/>
                </a:lnTo>
                <a:lnTo>
                  <a:pt x="255462" y="54636"/>
                </a:lnTo>
                <a:lnTo>
                  <a:pt x="297841" y="34967"/>
                </a:lnTo>
                <a:lnTo>
                  <a:pt x="341578" y="19669"/>
                </a:lnTo>
                <a:lnTo>
                  <a:pt x="386333" y="8741"/>
                </a:lnTo>
                <a:lnTo>
                  <a:pt x="431767" y="2185"/>
                </a:lnTo>
                <a:lnTo>
                  <a:pt x="477540" y="0"/>
                </a:lnTo>
                <a:lnTo>
                  <a:pt x="523313" y="2185"/>
                </a:lnTo>
                <a:lnTo>
                  <a:pt x="568747" y="8741"/>
                </a:lnTo>
                <a:lnTo>
                  <a:pt x="613502" y="19669"/>
                </a:lnTo>
                <a:lnTo>
                  <a:pt x="657239" y="34967"/>
                </a:lnTo>
                <a:lnTo>
                  <a:pt x="699618" y="54636"/>
                </a:lnTo>
                <a:lnTo>
                  <a:pt x="740299" y="78676"/>
                </a:lnTo>
                <a:lnTo>
                  <a:pt x="778944" y="107086"/>
                </a:lnTo>
                <a:lnTo>
                  <a:pt x="815212" y="139868"/>
                </a:lnTo>
              </a:path>
            </a:pathLst>
          </a:custGeom>
          <a:ln w="7432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6143" y="2596869"/>
            <a:ext cx="550545" cy="368300"/>
          </a:xfrm>
          <a:custGeom>
            <a:avLst/>
            <a:gdLst/>
            <a:ahLst/>
            <a:cxnLst/>
            <a:rect l="l" t="t" r="r" b="b"/>
            <a:pathLst>
              <a:path w="550544" h="368300">
                <a:moveTo>
                  <a:pt x="550008" y="0"/>
                </a:moveTo>
                <a:lnTo>
                  <a:pt x="0" y="367911"/>
                </a:lnTo>
              </a:path>
            </a:pathLst>
          </a:custGeom>
          <a:ln w="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8371" y="2621075"/>
            <a:ext cx="333375" cy="158115"/>
          </a:xfrm>
          <a:custGeom>
            <a:avLst/>
            <a:gdLst/>
            <a:ahLst/>
            <a:cxnLst/>
            <a:rect l="l" t="t" r="r" b="b"/>
            <a:pathLst>
              <a:path w="333375" h="158114">
                <a:moveTo>
                  <a:pt x="0" y="157891"/>
                </a:moveTo>
                <a:lnTo>
                  <a:pt x="329578" y="1596"/>
                </a:lnTo>
                <a:lnTo>
                  <a:pt x="332944" y="0"/>
                </a:lnTo>
              </a:path>
            </a:pathLst>
          </a:custGeom>
          <a:ln w="7432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0314" y="2606550"/>
            <a:ext cx="34925" cy="32384"/>
          </a:xfrm>
          <a:custGeom>
            <a:avLst/>
            <a:gdLst/>
            <a:ahLst/>
            <a:cxnLst/>
            <a:rect l="l" t="t" r="r" b="b"/>
            <a:pathLst>
              <a:path w="34925" h="32385">
                <a:moveTo>
                  <a:pt x="15285" y="32235"/>
                </a:moveTo>
                <a:lnTo>
                  <a:pt x="34505" y="3379"/>
                </a:lnTo>
                <a:lnTo>
                  <a:pt x="0" y="0"/>
                </a:lnTo>
              </a:path>
            </a:pathLst>
          </a:custGeom>
          <a:ln w="7432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7957" y="2609929"/>
            <a:ext cx="27305" cy="13335"/>
          </a:xfrm>
          <a:custGeom>
            <a:avLst/>
            <a:gdLst/>
            <a:ahLst/>
            <a:cxnLst/>
            <a:rect l="l" t="t" r="r" b="b"/>
            <a:pathLst>
              <a:path w="27305" h="13335">
                <a:moveTo>
                  <a:pt x="0" y="12738"/>
                </a:moveTo>
                <a:lnTo>
                  <a:pt x="26863" y="0"/>
                </a:lnTo>
              </a:path>
            </a:pathLst>
          </a:custGeom>
          <a:ln w="7432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94866" y="2592333"/>
            <a:ext cx="4298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45" dirty="0">
                <a:latin typeface="Verdana"/>
                <a:cs typeface="Verdana"/>
              </a:rPr>
              <a:t>R</a:t>
            </a:r>
            <a:r>
              <a:rPr sz="900" i="1" spc="114" dirty="0">
                <a:latin typeface="Arial"/>
                <a:cs typeface="Arial"/>
              </a:rPr>
              <a:t>tt</a:t>
            </a:r>
            <a:r>
              <a:rPr sz="900" spc="60" dirty="0">
                <a:latin typeface="Arial"/>
                <a:cs typeface="Arial"/>
              </a:rPr>
              <a:t>(</a:t>
            </a:r>
            <a:r>
              <a:rPr sz="900" i="1" spc="229" dirty="0">
                <a:latin typeface="Arial"/>
                <a:cs typeface="Arial"/>
              </a:rPr>
              <a:t>j</a:t>
            </a:r>
            <a:r>
              <a:rPr sz="900" i="1" spc="-95" dirty="0">
                <a:latin typeface="Arial"/>
                <a:cs typeface="Arial"/>
              </a:rPr>
              <a:t>ω</a:t>
            </a:r>
            <a:r>
              <a:rPr sz="900" spc="6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852" y="1703757"/>
            <a:ext cx="3284220" cy="3727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50" spc="-35" dirty="0">
                <a:latin typeface="Book Antiqua"/>
                <a:cs typeface="Book Antiqua"/>
              </a:rPr>
              <a:t>For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robustness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of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stability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25" dirty="0">
                <a:latin typeface="Book Antiqua"/>
                <a:cs typeface="Book Antiqua"/>
              </a:rPr>
              <a:t>we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like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dirty="0">
                <a:latin typeface="Book Antiqua"/>
                <a:cs typeface="Book Antiqua"/>
              </a:rPr>
              <a:t>to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have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Book Antiqua"/>
                <a:cs typeface="Book Antiqua"/>
              </a:rPr>
              <a:t>a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large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gain</a:t>
            </a:r>
            <a:r>
              <a:rPr sz="950" spc="2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margin</a:t>
            </a:r>
            <a:endParaRPr sz="950">
              <a:latin typeface="Book Antiqua"/>
              <a:cs typeface="Book Antiqua"/>
            </a:endParaRPr>
          </a:p>
          <a:p>
            <a:pPr marR="675005" algn="ctr">
              <a:lnSpc>
                <a:spcPct val="100000"/>
              </a:lnSpc>
              <a:spcBef>
                <a:spcPts val="265"/>
              </a:spcBef>
            </a:pPr>
            <a:r>
              <a:rPr sz="900" i="1" spc="100" dirty="0">
                <a:latin typeface="Arial"/>
                <a:cs typeface="Arial"/>
              </a:rPr>
              <a:t>stt</a:t>
            </a:r>
            <a:r>
              <a:rPr sz="900" spc="100" dirty="0">
                <a:latin typeface="Arial"/>
                <a:cs typeface="Arial"/>
              </a:rPr>
              <a:t>(</a:t>
            </a:r>
            <a:r>
              <a:rPr sz="900" i="1" spc="100" dirty="0">
                <a:latin typeface="Arial"/>
                <a:cs typeface="Arial"/>
              </a:rPr>
              <a:t>jω</a:t>
            </a:r>
            <a:r>
              <a:rPr sz="900" spc="1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4107" y="2276527"/>
            <a:ext cx="3448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85" dirty="0">
                <a:latin typeface="Arial"/>
                <a:cs typeface="Arial"/>
              </a:rPr>
              <a:t>1+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i="1" spc="95" dirty="0">
                <a:latin typeface="Arial"/>
                <a:cs typeface="Arial"/>
              </a:rPr>
              <a:t>j</a:t>
            </a:r>
            <a:r>
              <a:rPr sz="900" spc="9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6883" y="2422204"/>
            <a:ext cx="315883" cy="189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1045" y="2752132"/>
            <a:ext cx="455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65" dirty="0">
                <a:latin typeface="Arial"/>
                <a:cs typeface="Arial"/>
              </a:rPr>
              <a:t>tt</a:t>
            </a:r>
            <a:r>
              <a:rPr sz="900" spc="65" dirty="0">
                <a:latin typeface="Arial"/>
                <a:cs typeface="Arial"/>
              </a:rPr>
              <a:t>(</a:t>
            </a:r>
            <a:r>
              <a:rPr sz="900" i="1" spc="65" dirty="0">
                <a:latin typeface="Arial"/>
                <a:cs typeface="Arial"/>
              </a:rPr>
              <a:t>jω</a:t>
            </a:r>
            <a:r>
              <a:rPr sz="975" i="1" spc="97" baseline="-12820" dirty="0">
                <a:latin typeface="Arial"/>
                <a:cs typeface="Arial"/>
              </a:rPr>
              <a:t>π</a:t>
            </a:r>
            <a:r>
              <a:rPr sz="975" i="1" spc="-195" baseline="-12820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8993" y="2129886"/>
            <a:ext cx="1440815" cy="30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850" dirty="0">
                <a:latin typeface="Book Antiqua"/>
                <a:cs typeface="Book Antiqua"/>
              </a:rPr>
              <a:t>Sometimes </a:t>
            </a:r>
            <a:r>
              <a:rPr sz="850" spc="5" dirty="0">
                <a:latin typeface="Book Antiqua"/>
                <a:cs typeface="Book Antiqua"/>
              </a:rPr>
              <a:t>the </a:t>
            </a:r>
            <a:r>
              <a:rPr sz="850" spc="-10" dirty="0">
                <a:latin typeface="Book Antiqua"/>
                <a:cs typeface="Book Antiqua"/>
              </a:rPr>
              <a:t>gain margin </a:t>
            </a:r>
            <a:r>
              <a:rPr sz="850" spc="-15" dirty="0">
                <a:latin typeface="Book Antiqua"/>
                <a:cs typeface="Book Antiqua"/>
              </a:rPr>
              <a:t>is  defined</a:t>
            </a:r>
            <a:r>
              <a:rPr sz="850" spc="20" dirty="0">
                <a:latin typeface="Book Antiqua"/>
                <a:cs typeface="Book Antiqua"/>
              </a:rPr>
              <a:t> </a:t>
            </a:r>
            <a:r>
              <a:rPr sz="850" spc="-5" dirty="0">
                <a:latin typeface="Book Antiqua"/>
                <a:cs typeface="Book Antiqua"/>
              </a:rPr>
              <a:t>as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1997" y="2611431"/>
            <a:ext cx="609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15" dirty="0">
                <a:latin typeface="Cambria"/>
                <a:cs typeface="Cambria"/>
              </a:rPr>
              <a:t>g</a:t>
            </a:r>
            <a:endParaRPr sz="5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90277" y="2550289"/>
            <a:ext cx="26987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45" dirty="0">
                <a:latin typeface="Cambria"/>
                <a:cs typeface="Cambria"/>
              </a:rPr>
              <a:t>M</a:t>
            </a:r>
            <a:r>
              <a:rPr sz="850" i="1" spc="254" dirty="0">
                <a:latin typeface="Cambria"/>
                <a:cs typeface="Cambria"/>
              </a:rPr>
              <a:t> </a:t>
            </a:r>
            <a:r>
              <a:rPr sz="850" spc="55" dirty="0">
                <a:latin typeface="Tahoma"/>
                <a:cs typeface="Tahoma"/>
              </a:rPr>
              <a:t>=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4569" y="2473327"/>
            <a:ext cx="8636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0" dirty="0">
                <a:latin typeface="Book Antiqua"/>
                <a:cs typeface="Book Antiqua"/>
              </a:rPr>
              <a:t>1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88130" y="2640711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072" y="0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42816" y="2692330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35" dirty="0">
                <a:latin typeface="Arial"/>
                <a:cs typeface="Arial"/>
              </a:rPr>
              <a:t>π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75430" y="2631188"/>
            <a:ext cx="42481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10" dirty="0">
                <a:latin typeface="Lucida Sans Unicode"/>
                <a:cs typeface="Lucida Sans Unicode"/>
              </a:rPr>
              <a:t>|</a:t>
            </a:r>
            <a:r>
              <a:rPr sz="850" i="1" spc="10" dirty="0">
                <a:latin typeface="Cambria"/>
                <a:cs typeface="Cambria"/>
              </a:rPr>
              <a:t>G</a:t>
            </a:r>
            <a:r>
              <a:rPr sz="850" spc="10" dirty="0">
                <a:latin typeface="Tahoma"/>
                <a:cs typeface="Tahoma"/>
              </a:rPr>
              <a:t>(</a:t>
            </a:r>
            <a:r>
              <a:rPr sz="850" i="1" spc="10" dirty="0">
                <a:latin typeface="Cambria"/>
                <a:cs typeface="Cambria"/>
              </a:rPr>
              <a:t>j</a:t>
            </a:r>
            <a:r>
              <a:rPr sz="850" i="1" spc="10" dirty="0">
                <a:latin typeface="Arial"/>
                <a:cs typeface="Arial"/>
              </a:rPr>
              <a:t>ω</a:t>
            </a:r>
            <a:r>
              <a:rPr sz="850" i="1" spc="155" dirty="0">
                <a:latin typeface="Arial"/>
                <a:cs typeface="Arial"/>
              </a:rPr>
              <a:t> </a:t>
            </a:r>
            <a:r>
              <a:rPr sz="850" spc="-35" dirty="0">
                <a:latin typeface="Tahoma"/>
                <a:cs typeface="Tahoma"/>
              </a:rPr>
              <a:t>)</a:t>
            </a:r>
            <a:r>
              <a:rPr sz="850" spc="-35" dirty="0">
                <a:latin typeface="Lucida Sans Unicode"/>
                <a:cs typeface="Lucida Sans Unicode"/>
              </a:rPr>
              <a:t>|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68993" y="2876514"/>
            <a:ext cx="77533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Book Antiqua"/>
                <a:cs typeface="Book Antiqua"/>
              </a:rPr>
              <a:t>and </a:t>
            </a:r>
            <a:r>
              <a:rPr sz="850" dirty="0">
                <a:latin typeface="Book Antiqua"/>
                <a:cs typeface="Book Antiqua"/>
              </a:rPr>
              <a:t>therefore</a:t>
            </a:r>
            <a:r>
              <a:rPr sz="850" spc="5" dirty="0">
                <a:latin typeface="Book Antiqua"/>
                <a:cs typeface="Book Antiqua"/>
              </a:rPr>
              <a:t> </a:t>
            </a:r>
            <a:r>
              <a:rPr sz="850" i="1" spc="70" dirty="0">
                <a:latin typeface="Cambria"/>
                <a:cs typeface="Cambria"/>
              </a:rPr>
              <a:t>G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2682" y="2937656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35" dirty="0">
                <a:latin typeface="Arial"/>
                <a:cs typeface="Arial"/>
              </a:rPr>
              <a:t>π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15600" y="2862230"/>
            <a:ext cx="12255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4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550" u="sng" spc="-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93185" y="2876514"/>
            <a:ext cx="89598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50" spc="25" dirty="0">
                <a:latin typeface="Tahoma"/>
                <a:cs typeface="Tahoma"/>
              </a:rPr>
              <a:t>(</a:t>
            </a:r>
            <a:r>
              <a:rPr sz="850" i="1" spc="25" dirty="0">
                <a:latin typeface="Cambria"/>
                <a:cs typeface="Cambria"/>
              </a:rPr>
              <a:t>j</a:t>
            </a:r>
            <a:r>
              <a:rPr sz="850" i="1" spc="25" dirty="0">
                <a:latin typeface="Arial"/>
                <a:cs typeface="Arial"/>
              </a:rPr>
              <a:t>ω </a:t>
            </a:r>
            <a:r>
              <a:rPr sz="850" spc="10" dirty="0">
                <a:latin typeface="Tahoma"/>
                <a:cs typeface="Tahoma"/>
              </a:rPr>
              <a:t>) </a:t>
            </a:r>
            <a:r>
              <a:rPr sz="850" spc="55" dirty="0">
                <a:latin typeface="Tahoma"/>
                <a:cs typeface="Tahoma"/>
              </a:rPr>
              <a:t>= </a:t>
            </a:r>
            <a:r>
              <a:rPr sz="850" spc="-50" dirty="0">
                <a:latin typeface="Lucida Sans Unicode"/>
                <a:cs typeface="Lucida Sans Unicode"/>
              </a:rPr>
              <a:t>− </a:t>
            </a:r>
            <a:r>
              <a:rPr sz="825" i="1" spc="22" baseline="-30303" dirty="0">
                <a:latin typeface="Cambria"/>
                <a:cs typeface="Cambria"/>
              </a:rPr>
              <a:t>M</a:t>
            </a:r>
            <a:r>
              <a:rPr sz="675" i="1" spc="22" baseline="-49382" dirty="0">
                <a:latin typeface="Cambria"/>
                <a:cs typeface="Cambria"/>
              </a:rPr>
              <a:t>g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70" dirty="0">
                <a:latin typeface="Tahoma"/>
                <a:cs typeface="Tahoma"/>
              </a:rPr>
              <a:t> </a:t>
            </a:r>
            <a:r>
              <a:rPr sz="850" i="1" spc="25" dirty="0">
                <a:latin typeface="Cambria"/>
                <a:cs typeface="Cambria"/>
              </a:rPr>
              <a:t>j</a:t>
            </a:r>
            <a:r>
              <a:rPr sz="850" spc="25" dirty="0">
                <a:latin typeface="Book Antiqua"/>
                <a:cs typeface="Book Antiqua"/>
              </a:rPr>
              <a:t>0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835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Phase </a:t>
            </a:r>
            <a:r>
              <a:rPr sz="450" b="1" spc="1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and gain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margins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36277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Stability </a:t>
            </a:r>
            <a:r>
              <a:rPr spc="-10" dirty="0"/>
              <a:t>analysis </a:t>
            </a:r>
            <a:r>
              <a:rPr spc="-20" dirty="0"/>
              <a:t>using </a:t>
            </a:r>
            <a:r>
              <a:rPr spc="-10" dirty="0"/>
              <a:t>phase and </a:t>
            </a:r>
            <a:r>
              <a:rPr spc="-5" dirty="0"/>
              <a:t>gain</a:t>
            </a:r>
            <a:r>
              <a:rPr spc="305" dirty="0"/>
              <a:t> </a:t>
            </a:r>
            <a:r>
              <a:rPr spc="-15" dirty="0"/>
              <a:t>margins</a:t>
            </a:r>
          </a:p>
        </p:txBody>
      </p:sp>
      <p:sp>
        <p:nvSpPr>
          <p:cNvPr id="5" name="object 5"/>
          <p:cNvSpPr/>
          <p:nvPr/>
        </p:nvSpPr>
        <p:spPr>
          <a:xfrm>
            <a:off x="120216" y="733072"/>
            <a:ext cx="1410277" cy="1160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4711" y="738395"/>
            <a:ext cx="1410400" cy="1141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6160" y="1193218"/>
            <a:ext cx="33591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20" dirty="0">
                <a:latin typeface="Cambria"/>
                <a:cs typeface="Cambria"/>
              </a:rPr>
              <a:t>G</a:t>
            </a:r>
            <a:r>
              <a:rPr sz="850" spc="20" dirty="0">
                <a:latin typeface="Tahoma"/>
                <a:cs typeface="Tahoma"/>
              </a:rPr>
              <a:t>(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spc="20" dirty="0">
                <a:latin typeface="Tahoma"/>
                <a:cs typeface="Tahoma"/>
              </a:rPr>
              <a:t>)</a:t>
            </a:r>
            <a:r>
              <a:rPr sz="850" spc="-125" dirty="0">
                <a:latin typeface="Tahoma"/>
                <a:cs typeface="Tahoma"/>
              </a:rPr>
              <a:t> </a:t>
            </a:r>
            <a:r>
              <a:rPr sz="850" spc="55" dirty="0">
                <a:latin typeface="Tahoma"/>
                <a:cs typeface="Tahoma"/>
              </a:rPr>
              <a:t>=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6337" y="1116256"/>
            <a:ext cx="8636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0" dirty="0">
                <a:latin typeface="Book Antiqua"/>
                <a:cs typeface="Book Antiqua"/>
              </a:rPr>
              <a:t>8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79862" y="1283639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>
                <a:moveTo>
                  <a:pt x="0" y="0"/>
                </a:moveTo>
                <a:lnTo>
                  <a:pt x="759117" y="0"/>
                </a:lnTo>
              </a:path>
            </a:pathLst>
          </a:custGeom>
          <a:ln w="6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1762" y="1274104"/>
            <a:ext cx="83566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50" i="1" spc="15" dirty="0">
                <a:latin typeface="Cambria"/>
                <a:cs typeface="Cambria"/>
              </a:rPr>
              <a:t>s</a:t>
            </a:r>
            <a:r>
              <a:rPr sz="825" spc="22" baseline="25252" dirty="0">
                <a:latin typeface="Book Antiqua"/>
                <a:cs typeface="Book Antiqua"/>
              </a:rPr>
              <a:t>3</a:t>
            </a:r>
            <a:r>
              <a:rPr sz="825" spc="82" baseline="25252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4" dirty="0">
                <a:latin typeface="Tahoma"/>
                <a:cs typeface="Tahoma"/>
              </a:rPr>
              <a:t> </a:t>
            </a:r>
            <a:r>
              <a:rPr sz="850" spc="30" dirty="0">
                <a:latin typeface="Book Antiqua"/>
                <a:cs typeface="Book Antiqua"/>
              </a:rPr>
              <a:t>4</a:t>
            </a:r>
            <a:r>
              <a:rPr sz="850" i="1" spc="30" dirty="0">
                <a:latin typeface="Cambria"/>
                <a:cs typeface="Cambria"/>
              </a:rPr>
              <a:t>s</a:t>
            </a:r>
            <a:r>
              <a:rPr sz="825" spc="44" baseline="25252" dirty="0">
                <a:latin typeface="Book Antiqua"/>
                <a:cs typeface="Book Antiqua"/>
              </a:rPr>
              <a:t>2</a:t>
            </a:r>
            <a:r>
              <a:rPr sz="825" spc="89" baseline="25252" dirty="0">
                <a:latin typeface="Book Antiqua"/>
                <a:cs typeface="Book Antiqu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4" dirty="0">
                <a:latin typeface="Tahoma"/>
                <a:cs typeface="Tahoma"/>
              </a:rPr>
              <a:t> </a:t>
            </a:r>
            <a:r>
              <a:rPr sz="850" spc="20" dirty="0">
                <a:latin typeface="Book Antiqua"/>
                <a:cs typeface="Book Antiqua"/>
              </a:rPr>
              <a:t>4</a:t>
            </a:r>
            <a:r>
              <a:rPr sz="850" i="1" spc="20" dirty="0">
                <a:latin typeface="Cambria"/>
                <a:cs typeface="Cambria"/>
              </a:rPr>
              <a:t>s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850" spc="5" dirty="0">
                <a:latin typeface="Tahoma"/>
                <a:cs typeface="Tahoma"/>
              </a:rPr>
              <a:t>+</a:t>
            </a:r>
            <a:r>
              <a:rPr sz="850" spc="-110" dirty="0">
                <a:latin typeface="Tahoma"/>
                <a:cs typeface="Tahoma"/>
              </a:rPr>
              <a:t> </a:t>
            </a:r>
            <a:r>
              <a:rPr sz="850" spc="50" dirty="0">
                <a:latin typeface="Book Antiqua"/>
                <a:cs typeface="Book Antiqua"/>
              </a:rPr>
              <a:t>2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355" y="1999602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355" y="2493060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852" y="1929902"/>
            <a:ext cx="4110354" cy="9683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06045">
              <a:lnSpc>
                <a:spcPct val="104900"/>
              </a:lnSpc>
              <a:spcBef>
                <a:spcPts val="5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phase and </a:t>
            </a:r>
            <a:r>
              <a:rPr sz="950" spc="-10" dirty="0">
                <a:latin typeface="Book Antiqua"/>
                <a:cs typeface="Book Antiqua"/>
              </a:rPr>
              <a:t>gain </a:t>
            </a:r>
            <a:r>
              <a:rPr sz="950" spc="-15" dirty="0">
                <a:latin typeface="Book Antiqua"/>
                <a:cs typeface="Book Antiqua"/>
              </a:rPr>
              <a:t>margins help assessing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degree of robustness of </a:t>
            </a:r>
            <a:r>
              <a:rPr sz="950" spc="5" dirty="0">
                <a:latin typeface="Book Antiqua"/>
                <a:cs typeface="Book Antiqua"/>
              </a:rPr>
              <a:t>a  </a:t>
            </a:r>
            <a:r>
              <a:rPr sz="950" spc="-15" dirty="0">
                <a:latin typeface="Book Antiqua"/>
                <a:cs typeface="Book Antiqua"/>
              </a:rPr>
              <a:t>closed-loop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0" dirty="0">
                <a:latin typeface="Book Antiqua"/>
                <a:cs typeface="Book Antiqua"/>
              </a:rPr>
              <a:t>against </a:t>
            </a:r>
            <a:r>
              <a:rPr sz="950" spc="-5" dirty="0">
                <a:latin typeface="Book Antiqua"/>
                <a:cs typeface="Book Antiqua"/>
              </a:rPr>
              <a:t>uncertainties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magnitude and phase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 </a:t>
            </a:r>
            <a:r>
              <a:rPr sz="950" spc="-15" dirty="0">
                <a:latin typeface="Book Antiqua"/>
                <a:cs typeface="Book Antiqua"/>
              </a:rPr>
              <a:t>process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model</a:t>
            </a:r>
            <a:endParaRPr sz="950">
              <a:latin typeface="Book Antiqua"/>
              <a:cs typeface="Book Antiqua"/>
            </a:endParaRPr>
          </a:p>
          <a:p>
            <a:pPr marL="12700" marR="5080" algn="just">
              <a:lnSpc>
                <a:spcPct val="104900"/>
              </a:lnSpc>
              <a:spcBef>
                <a:spcPts val="300"/>
              </a:spcBef>
            </a:pPr>
            <a:r>
              <a:rPr sz="950" spc="-20" dirty="0">
                <a:latin typeface="Book Antiqua"/>
                <a:cs typeface="Book Antiqua"/>
              </a:rPr>
              <a:t>They </a:t>
            </a:r>
            <a:r>
              <a:rPr sz="950" dirty="0">
                <a:latin typeface="Book Antiqua"/>
                <a:cs typeface="Book Antiqua"/>
              </a:rPr>
              <a:t>can be </a:t>
            </a:r>
            <a:r>
              <a:rPr sz="950" spc="-5" dirty="0">
                <a:latin typeface="Book Antiqua"/>
                <a:cs typeface="Book Antiqua"/>
              </a:rPr>
              <a:t>also </a:t>
            </a:r>
            <a:r>
              <a:rPr sz="950" spc="-20" dirty="0">
                <a:latin typeface="Book Antiqua"/>
                <a:cs typeface="Book Antiqua"/>
              </a:rPr>
              <a:t>applied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0" dirty="0">
                <a:latin typeface="Book Antiqua"/>
                <a:cs typeface="Book Antiqua"/>
              </a:rPr>
              <a:t>analyze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stability of </a:t>
            </a:r>
            <a:r>
              <a:rPr sz="950" spc="-20" dirty="0">
                <a:latin typeface="Book Antiqua"/>
                <a:cs typeface="Book Antiqua"/>
              </a:rPr>
              <a:t>dynamic </a:t>
            </a:r>
            <a:r>
              <a:rPr sz="950" spc="-15" dirty="0">
                <a:latin typeface="Book Antiqua"/>
                <a:cs typeface="Book Antiqua"/>
              </a:rPr>
              <a:t>output </a:t>
            </a:r>
            <a:r>
              <a:rPr sz="950" spc="-10" dirty="0">
                <a:latin typeface="Book Antiqua"/>
                <a:cs typeface="Book Antiqua"/>
              </a:rPr>
              <a:t>feedback  </a:t>
            </a:r>
            <a:r>
              <a:rPr sz="950" spc="-20" dirty="0">
                <a:latin typeface="Book Antiqua"/>
                <a:cs typeface="Book Antiqua"/>
              </a:rPr>
              <a:t>laws </a:t>
            </a: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15" dirty="0">
                <a:latin typeface="Cambria"/>
                <a:cs typeface="Cambria"/>
              </a:rPr>
              <a:t>C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s</a:t>
            </a:r>
            <a:r>
              <a:rPr sz="950" spc="15" dirty="0">
                <a:latin typeface="Tahoma"/>
                <a:cs typeface="Tahoma"/>
              </a:rPr>
              <a:t>)(</a:t>
            </a:r>
            <a:r>
              <a:rPr sz="950" i="1" spc="15" dirty="0">
                <a:latin typeface="Cambria"/>
                <a:cs typeface="Cambria"/>
              </a:rPr>
              <a:t>y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t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60" dirty="0">
                <a:latin typeface="Lucida Sans Unicode"/>
                <a:cs typeface="Lucida Sans Unicode"/>
              </a:rPr>
              <a:t>− </a:t>
            </a:r>
            <a:r>
              <a:rPr sz="950" i="1" spc="5" dirty="0">
                <a:latin typeface="Cambria"/>
                <a:cs typeface="Cambria"/>
              </a:rPr>
              <a:t>r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))</a:t>
            </a:r>
            <a:r>
              <a:rPr sz="950" spc="5" dirty="0">
                <a:latin typeface="Book Antiqua"/>
                <a:cs typeface="Book Antiqua"/>
              </a:rPr>
              <a:t>, </a:t>
            </a:r>
            <a:r>
              <a:rPr sz="950" spc="-35" dirty="0">
                <a:latin typeface="Book Antiqua"/>
                <a:cs typeface="Book Antiqua"/>
              </a:rPr>
              <a:t>by </a:t>
            </a:r>
            <a:r>
              <a:rPr sz="950" spc="-15" dirty="0">
                <a:latin typeface="Book Antiqua"/>
                <a:cs typeface="Book Antiqua"/>
              </a:rPr>
              <a:t>looking </a:t>
            </a:r>
            <a:r>
              <a:rPr sz="950" spc="5" dirty="0">
                <a:latin typeface="Book Antiqua"/>
                <a:cs typeface="Book Antiqua"/>
              </a:rPr>
              <a:t>at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Bode </a:t>
            </a:r>
            <a:r>
              <a:rPr sz="950" spc="-15" dirty="0">
                <a:latin typeface="Book Antiqua"/>
                <a:cs typeface="Book Antiqua"/>
              </a:rPr>
              <a:t>plots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loop </a:t>
            </a:r>
            <a:r>
              <a:rPr sz="950" spc="-10" dirty="0">
                <a:latin typeface="Book Antiqua"/>
                <a:cs typeface="Book Antiqua"/>
              </a:rPr>
              <a:t>function  </a:t>
            </a:r>
            <a:r>
              <a:rPr sz="950" i="1" spc="30" dirty="0">
                <a:latin typeface="Cambria"/>
                <a:cs typeface="Cambria"/>
              </a:rPr>
              <a:t>C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 </a:t>
            </a:r>
            <a:r>
              <a:rPr sz="950" spc="20" dirty="0">
                <a:latin typeface="Book Antiqua"/>
                <a:cs typeface="Book Antiqua"/>
              </a:rPr>
              <a:t>(see </a:t>
            </a:r>
            <a:r>
              <a:rPr sz="950" dirty="0">
                <a:latin typeface="Book Antiqua"/>
                <a:cs typeface="Book Antiqua"/>
              </a:rPr>
              <a:t>next </a:t>
            </a:r>
            <a:r>
              <a:rPr sz="950" spc="-5" dirty="0">
                <a:latin typeface="Book Antiqua"/>
                <a:cs typeface="Book Antiqua"/>
              </a:rPr>
              <a:t>lecture </a:t>
            </a:r>
            <a:r>
              <a:rPr sz="950" spc="-10" dirty="0">
                <a:latin typeface="Book Antiqua"/>
                <a:cs typeface="Book Antiqua"/>
              </a:rPr>
              <a:t>on </a:t>
            </a:r>
            <a:r>
              <a:rPr sz="950" spc="-30" dirty="0">
                <a:latin typeface="Book Antiqua"/>
                <a:cs typeface="Book Antiqua"/>
              </a:rPr>
              <a:t>“loop</a:t>
            </a:r>
            <a:r>
              <a:rPr sz="950" spc="6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shaping”)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835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" action="ppaction://noaction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Phase </a:t>
            </a:r>
            <a:r>
              <a:rPr sz="450" b="1" spc="1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and gain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2" action="ppaction://hlinksldjump"/>
              </a:rPr>
              <a:t>margins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36277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Stability </a:t>
            </a:r>
            <a:r>
              <a:rPr spc="-10" dirty="0"/>
              <a:t>analysis </a:t>
            </a:r>
            <a:r>
              <a:rPr spc="-20" dirty="0"/>
              <a:t>using </a:t>
            </a:r>
            <a:r>
              <a:rPr spc="-10" dirty="0"/>
              <a:t>phase and </a:t>
            </a:r>
            <a:r>
              <a:rPr spc="-5" dirty="0"/>
              <a:t>gain</a:t>
            </a:r>
            <a:r>
              <a:rPr spc="305" dirty="0"/>
              <a:t> </a:t>
            </a:r>
            <a:r>
              <a:rPr spc="-15" dirty="0"/>
              <a:t>margins</a:t>
            </a:r>
          </a:p>
        </p:txBody>
      </p:sp>
      <p:sp>
        <p:nvSpPr>
          <p:cNvPr id="5" name="object 5"/>
          <p:cNvSpPr/>
          <p:nvPr/>
        </p:nvSpPr>
        <p:spPr>
          <a:xfrm>
            <a:off x="254355" y="619302"/>
            <a:ext cx="61925" cy="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8368" y="914866"/>
            <a:ext cx="0" cy="1127125"/>
          </a:xfrm>
          <a:custGeom>
            <a:avLst/>
            <a:gdLst/>
            <a:ahLst/>
            <a:cxnLst/>
            <a:rect l="l" t="t" r="r" b="b"/>
            <a:pathLst>
              <a:path h="1127125">
                <a:moveTo>
                  <a:pt x="0" y="0"/>
                </a:moveTo>
                <a:lnTo>
                  <a:pt x="0" y="4820"/>
                </a:lnTo>
                <a:lnTo>
                  <a:pt x="0" y="1126716"/>
                </a:lnTo>
              </a:path>
            </a:pathLst>
          </a:custGeom>
          <a:ln w="9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7160" y="88787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21208" y="0"/>
                </a:moveTo>
                <a:lnTo>
                  <a:pt x="0" y="42416"/>
                </a:lnTo>
                <a:lnTo>
                  <a:pt x="21208" y="31811"/>
                </a:lnTo>
                <a:lnTo>
                  <a:pt x="37114" y="31811"/>
                </a:lnTo>
                <a:lnTo>
                  <a:pt x="21208" y="0"/>
                </a:lnTo>
                <a:close/>
              </a:path>
              <a:path w="42544" h="42544">
                <a:moveTo>
                  <a:pt x="37114" y="31811"/>
                </a:moveTo>
                <a:lnTo>
                  <a:pt x="21208" y="31811"/>
                </a:lnTo>
                <a:lnTo>
                  <a:pt x="42416" y="42416"/>
                </a:lnTo>
                <a:lnTo>
                  <a:pt x="37114" y="31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1764" y="1427756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5">
                <a:moveTo>
                  <a:pt x="1174801" y="3"/>
                </a:moveTo>
                <a:lnTo>
                  <a:pt x="1169981" y="3"/>
                </a:lnTo>
                <a:lnTo>
                  <a:pt x="0" y="0"/>
                </a:lnTo>
              </a:path>
            </a:pathLst>
          </a:custGeom>
          <a:ln w="9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1142" y="14065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0" y="0"/>
                </a:moveTo>
                <a:lnTo>
                  <a:pt x="10604" y="21208"/>
                </a:lnTo>
                <a:lnTo>
                  <a:pt x="0" y="42416"/>
                </a:lnTo>
                <a:lnTo>
                  <a:pt x="42416" y="212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1123" y="1218947"/>
            <a:ext cx="849630" cy="694055"/>
          </a:xfrm>
          <a:custGeom>
            <a:avLst/>
            <a:gdLst/>
            <a:ahLst/>
            <a:cxnLst/>
            <a:rect l="l" t="t" r="r" b="b"/>
            <a:pathLst>
              <a:path w="849630" h="694055">
                <a:moveTo>
                  <a:pt x="849608" y="208812"/>
                </a:moveTo>
                <a:lnTo>
                  <a:pt x="844145" y="279502"/>
                </a:lnTo>
                <a:lnTo>
                  <a:pt x="826797" y="352621"/>
                </a:lnTo>
                <a:lnTo>
                  <a:pt x="813970" y="389203"/>
                </a:lnTo>
                <a:lnTo>
                  <a:pt x="798534" y="425326"/>
                </a:lnTo>
                <a:lnTo>
                  <a:pt x="780611" y="460633"/>
                </a:lnTo>
                <a:lnTo>
                  <a:pt x="760322" y="494770"/>
                </a:lnTo>
                <a:lnTo>
                  <a:pt x="737789" y="527381"/>
                </a:lnTo>
                <a:lnTo>
                  <a:pt x="713132" y="558111"/>
                </a:lnTo>
                <a:lnTo>
                  <a:pt x="686472" y="586602"/>
                </a:lnTo>
                <a:lnTo>
                  <a:pt x="657931" y="612501"/>
                </a:lnTo>
                <a:lnTo>
                  <a:pt x="595687" y="655098"/>
                </a:lnTo>
                <a:lnTo>
                  <a:pt x="527370" y="683055"/>
                </a:lnTo>
                <a:lnTo>
                  <a:pt x="453948" y="693528"/>
                </a:lnTo>
                <a:lnTo>
                  <a:pt x="415625" y="691319"/>
                </a:lnTo>
                <a:lnTo>
                  <a:pt x="376388" y="683672"/>
                </a:lnTo>
                <a:lnTo>
                  <a:pt x="336360" y="670232"/>
                </a:lnTo>
                <a:lnTo>
                  <a:pt x="295661" y="650642"/>
                </a:lnTo>
                <a:lnTo>
                  <a:pt x="254411" y="624548"/>
                </a:lnTo>
                <a:lnTo>
                  <a:pt x="212733" y="591594"/>
                </a:lnTo>
                <a:lnTo>
                  <a:pt x="175196" y="556896"/>
                </a:lnTo>
                <a:lnTo>
                  <a:pt x="141746" y="522023"/>
                </a:lnTo>
                <a:lnTo>
                  <a:pt x="112238" y="487119"/>
                </a:lnTo>
                <a:lnTo>
                  <a:pt x="86526" y="452327"/>
                </a:lnTo>
                <a:lnTo>
                  <a:pt x="64464" y="417789"/>
                </a:lnTo>
                <a:lnTo>
                  <a:pt x="45907" y="383649"/>
                </a:lnTo>
                <a:lnTo>
                  <a:pt x="18723" y="317133"/>
                </a:lnTo>
                <a:lnTo>
                  <a:pt x="3810" y="253921"/>
                </a:lnTo>
                <a:lnTo>
                  <a:pt x="0" y="195158"/>
                </a:lnTo>
                <a:lnTo>
                  <a:pt x="1894" y="167801"/>
                </a:lnTo>
                <a:lnTo>
                  <a:pt x="12554" y="117853"/>
                </a:lnTo>
                <a:lnTo>
                  <a:pt x="31404" y="75210"/>
                </a:lnTo>
                <a:lnTo>
                  <a:pt x="57278" y="41017"/>
                </a:lnTo>
                <a:lnTo>
                  <a:pt x="89010" y="16416"/>
                </a:lnTo>
                <a:lnTo>
                  <a:pt x="125434" y="2550"/>
                </a:lnTo>
                <a:lnTo>
                  <a:pt x="145042" y="0"/>
                </a:lnTo>
                <a:lnTo>
                  <a:pt x="165386" y="562"/>
                </a:lnTo>
                <a:lnTo>
                  <a:pt x="207698" y="11596"/>
                </a:lnTo>
                <a:lnTo>
                  <a:pt x="251206" y="36795"/>
                </a:lnTo>
                <a:lnTo>
                  <a:pt x="294743" y="77302"/>
                </a:lnTo>
                <a:lnTo>
                  <a:pt x="337145" y="134260"/>
                </a:lnTo>
                <a:lnTo>
                  <a:pt x="357555" y="169266"/>
                </a:lnTo>
                <a:lnTo>
                  <a:pt x="377244" y="208813"/>
                </a:lnTo>
              </a:path>
            </a:pathLst>
          </a:custGeom>
          <a:ln w="9640">
            <a:solidFill>
              <a:srgbClr val="005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0272" y="1019664"/>
            <a:ext cx="816610" cy="816610"/>
          </a:xfrm>
          <a:custGeom>
            <a:avLst/>
            <a:gdLst/>
            <a:ahLst/>
            <a:cxnLst/>
            <a:rect l="l" t="t" r="r" b="b"/>
            <a:pathLst>
              <a:path w="816610" h="816610">
                <a:moveTo>
                  <a:pt x="696662" y="119528"/>
                </a:moveTo>
                <a:lnTo>
                  <a:pt x="728374" y="155122"/>
                </a:lnTo>
                <a:lnTo>
                  <a:pt x="755207" y="193315"/>
                </a:lnTo>
                <a:lnTo>
                  <a:pt x="777161" y="233673"/>
                </a:lnTo>
                <a:lnTo>
                  <a:pt x="794237" y="275763"/>
                </a:lnTo>
                <a:lnTo>
                  <a:pt x="806434" y="319152"/>
                </a:lnTo>
                <a:lnTo>
                  <a:pt x="813752" y="363407"/>
                </a:lnTo>
                <a:lnTo>
                  <a:pt x="816191" y="408095"/>
                </a:lnTo>
                <a:lnTo>
                  <a:pt x="813752" y="452783"/>
                </a:lnTo>
                <a:lnTo>
                  <a:pt x="806434" y="497038"/>
                </a:lnTo>
                <a:lnTo>
                  <a:pt x="794237" y="540427"/>
                </a:lnTo>
                <a:lnTo>
                  <a:pt x="777161" y="582517"/>
                </a:lnTo>
                <a:lnTo>
                  <a:pt x="755207" y="622875"/>
                </a:lnTo>
                <a:lnTo>
                  <a:pt x="728374" y="661067"/>
                </a:lnTo>
                <a:lnTo>
                  <a:pt x="696662" y="696662"/>
                </a:lnTo>
                <a:lnTo>
                  <a:pt x="661067" y="728374"/>
                </a:lnTo>
                <a:lnTo>
                  <a:pt x="622875" y="755207"/>
                </a:lnTo>
                <a:lnTo>
                  <a:pt x="582517" y="777161"/>
                </a:lnTo>
                <a:lnTo>
                  <a:pt x="540427" y="794237"/>
                </a:lnTo>
                <a:lnTo>
                  <a:pt x="497038" y="806434"/>
                </a:lnTo>
                <a:lnTo>
                  <a:pt x="452783" y="813752"/>
                </a:lnTo>
                <a:lnTo>
                  <a:pt x="408095" y="816192"/>
                </a:lnTo>
                <a:lnTo>
                  <a:pt x="363406" y="813752"/>
                </a:lnTo>
                <a:lnTo>
                  <a:pt x="319151" y="806434"/>
                </a:lnTo>
                <a:lnTo>
                  <a:pt x="275762" y="794237"/>
                </a:lnTo>
                <a:lnTo>
                  <a:pt x="233672" y="777161"/>
                </a:lnTo>
                <a:lnTo>
                  <a:pt x="193315" y="755207"/>
                </a:lnTo>
                <a:lnTo>
                  <a:pt x="155122" y="728374"/>
                </a:lnTo>
                <a:lnTo>
                  <a:pt x="119528" y="696662"/>
                </a:lnTo>
                <a:lnTo>
                  <a:pt x="87816" y="661067"/>
                </a:lnTo>
                <a:lnTo>
                  <a:pt x="60983" y="622875"/>
                </a:lnTo>
                <a:lnTo>
                  <a:pt x="39029" y="582517"/>
                </a:lnTo>
                <a:lnTo>
                  <a:pt x="21954" y="540427"/>
                </a:lnTo>
                <a:lnTo>
                  <a:pt x="9757" y="497038"/>
                </a:lnTo>
                <a:lnTo>
                  <a:pt x="2439" y="452783"/>
                </a:lnTo>
                <a:lnTo>
                  <a:pt x="0" y="408095"/>
                </a:lnTo>
                <a:lnTo>
                  <a:pt x="2439" y="363407"/>
                </a:lnTo>
                <a:lnTo>
                  <a:pt x="9757" y="319152"/>
                </a:lnTo>
                <a:lnTo>
                  <a:pt x="21954" y="275763"/>
                </a:lnTo>
                <a:lnTo>
                  <a:pt x="39029" y="233673"/>
                </a:lnTo>
                <a:lnTo>
                  <a:pt x="60983" y="193315"/>
                </a:lnTo>
                <a:lnTo>
                  <a:pt x="87816" y="155122"/>
                </a:lnTo>
                <a:lnTo>
                  <a:pt x="119528" y="119528"/>
                </a:lnTo>
                <a:lnTo>
                  <a:pt x="155122" y="87816"/>
                </a:lnTo>
                <a:lnTo>
                  <a:pt x="193315" y="60983"/>
                </a:lnTo>
                <a:lnTo>
                  <a:pt x="233672" y="39029"/>
                </a:lnTo>
                <a:lnTo>
                  <a:pt x="275762" y="21954"/>
                </a:lnTo>
                <a:lnTo>
                  <a:pt x="319151" y="9757"/>
                </a:lnTo>
                <a:lnTo>
                  <a:pt x="363406" y="2439"/>
                </a:lnTo>
                <a:lnTo>
                  <a:pt x="408095" y="0"/>
                </a:lnTo>
                <a:lnTo>
                  <a:pt x="452783" y="2439"/>
                </a:lnTo>
                <a:lnTo>
                  <a:pt x="497038" y="9757"/>
                </a:lnTo>
                <a:lnTo>
                  <a:pt x="540427" y="21954"/>
                </a:lnTo>
                <a:lnTo>
                  <a:pt x="582517" y="39029"/>
                </a:lnTo>
                <a:lnTo>
                  <a:pt x="622875" y="60983"/>
                </a:lnTo>
                <a:lnTo>
                  <a:pt x="661067" y="87816"/>
                </a:lnTo>
                <a:lnTo>
                  <a:pt x="696662" y="119528"/>
                </a:lnTo>
              </a:path>
            </a:pathLst>
          </a:custGeom>
          <a:ln w="6426">
            <a:solidFill>
              <a:srgbClr val="A9A9A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7374" y="1430974"/>
            <a:ext cx="244475" cy="495934"/>
          </a:xfrm>
          <a:custGeom>
            <a:avLst/>
            <a:gdLst/>
            <a:ahLst/>
            <a:cxnLst/>
            <a:rect l="l" t="t" r="r" b="b"/>
            <a:pathLst>
              <a:path w="244475" h="495935">
                <a:moveTo>
                  <a:pt x="244207" y="0"/>
                </a:moveTo>
                <a:lnTo>
                  <a:pt x="0" y="495312"/>
                </a:lnTo>
              </a:path>
            </a:pathLst>
          </a:custGeom>
          <a:ln w="9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1378" y="1427760"/>
            <a:ext cx="271145" cy="443865"/>
          </a:xfrm>
          <a:custGeom>
            <a:avLst/>
            <a:gdLst/>
            <a:ahLst/>
            <a:cxnLst/>
            <a:rect l="l" t="t" r="r" b="b"/>
            <a:pathLst>
              <a:path w="271144" h="443864">
                <a:moveTo>
                  <a:pt x="270914" y="443729"/>
                </a:moveTo>
                <a:lnTo>
                  <a:pt x="202992" y="402757"/>
                </a:lnTo>
                <a:lnTo>
                  <a:pt x="150490" y="358872"/>
                </a:lnTo>
                <a:lnTo>
                  <a:pt x="107984" y="311632"/>
                </a:lnTo>
                <a:lnTo>
                  <a:pt x="74410" y="262638"/>
                </a:lnTo>
                <a:lnTo>
                  <a:pt x="48708" y="213495"/>
                </a:lnTo>
                <a:lnTo>
                  <a:pt x="29816" y="165806"/>
                </a:lnTo>
                <a:lnTo>
                  <a:pt x="16671" y="121175"/>
                </a:lnTo>
                <a:lnTo>
                  <a:pt x="8213" y="81205"/>
                </a:lnTo>
                <a:lnTo>
                  <a:pt x="1105" y="21660"/>
                </a:lnTo>
                <a:lnTo>
                  <a:pt x="333" y="5292"/>
                </a:lnTo>
                <a:lnTo>
                  <a:pt x="0" y="0"/>
                </a:lnTo>
              </a:path>
            </a:pathLst>
          </a:custGeom>
          <a:ln w="9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8922" y="1850242"/>
            <a:ext cx="47625" cy="38735"/>
          </a:xfrm>
          <a:custGeom>
            <a:avLst/>
            <a:gdLst/>
            <a:ahLst/>
            <a:cxnLst/>
            <a:rect l="l" t="t" r="r" b="b"/>
            <a:pathLst>
              <a:path w="47625" h="38735">
                <a:moveTo>
                  <a:pt x="18015" y="0"/>
                </a:moveTo>
                <a:lnTo>
                  <a:pt x="0" y="38400"/>
                </a:lnTo>
                <a:lnTo>
                  <a:pt x="47408" y="37215"/>
                </a:lnTo>
                <a:lnTo>
                  <a:pt x="1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152" y="549590"/>
            <a:ext cx="4071620" cy="12344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 marR="17780">
              <a:lnSpc>
                <a:spcPct val="104900"/>
              </a:lnSpc>
              <a:spcBef>
                <a:spcPts val="50"/>
              </a:spcBef>
            </a:pPr>
            <a:r>
              <a:rPr sz="950" spc="-30" dirty="0">
                <a:latin typeface="Book Antiqua"/>
                <a:cs typeface="Book Antiqua"/>
              </a:rPr>
              <a:t>However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spc="-15" dirty="0">
                <a:latin typeface="Book Antiqua"/>
                <a:cs typeface="Book Antiqua"/>
              </a:rPr>
              <a:t>some </a:t>
            </a:r>
            <a:r>
              <a:rPr sz="950" spc="-5" dirty="0">
                <a:latin typeface="Book Antiqua"/>
                <a:cs typeface="Book Antiqua"/>
              </a:rPr>
              <a:t>cases </a:t>
            </a:r>
            <a:r>
              <a:rPr sz="950" spc="-15" dirty="0">
                <a:latin typeface="Book Antiqua"/>
                <a:cs typeface="Book Antiqua"/>
              </a:rPr>
              <a:t>phase and </a:t>
            </a:r>
            <a:r>
              <a:rPr sz="950" spc="-10" dirty="0">
                <a:latin typeface="Book Antiqua"/>
                <a:cs typeface="Book Antiqua"/>
              </a:rPr>
              <a:t>gain </a:t>
            </a:r>
            <a:r>
              <a:rPr sz="950" spc="-15" dirty="0">
                <a:latin typeface="Book Antiqua"/>
                <a:cs typeface="Book Antiqua"/>
              </a:rPr>
              <a:t>margins </a:t>
            </a:r>
            <a:r>
              <a:rPr sz="950" dirty="0">
                <a:latin typeface="Book Antiqua"/>
                <a:cs typeface="Book Antiqua"/>
              </a:rPr>
              <a:t>are </a:t>
            </a:r>
            <a:r>
              <a:rPr sz="950" spc="-5" dirty="0">
                <a:latin typeface="Book Antiqua"/>
                <a:cs typeface="Book Antiqua"/>
              </a:rPr>
              <a:t>not </a:t>
            </a:r>
            <a:r>
              <a:rPr sz="950" spc="-20" dirty="0">
                <a:latin typeface="Book Antiqua"/>
                <a:cs typeface="Book Antiqua"/>
              </a:rPr>
              <a:t>good </a:t>
            </a:r>
            <a:r>
              <a:rPr sz="950" spc="-5" dirty="0">
                <a:latin typeface="Book Antiqua"/>
                <a:cs typeface="Book Antiqua"/>
              </a:rPr>
              <a:t>indicators, </a:t>
            </a:r>
            <a:r>
              <a:rPr sz="950" dirty="0">
                <a:latin typeface="Book Antiqua"/>
                <a:cs typeface="Book Antiqua"/>
              </a:rPr>
              <a:t>see  the </a:t>
            </a:r>
            <a:r>
              <a:rPr sz="950" spc="-15" dirty="0">
                <a:latin typeface="Book Antiqua"/>
                <a:cs typeface="Book Antiqua"/>
              </a:rPr>
              <a:t>following</a:t>
            </a:r>
            <a:r>
              <a:rPr sz="950" spc="4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example</a:t>
            </a:r>
            <a:endParaRPr sz="950">
              <a:latin typeface="Book Antiqua"/>
              <a:cs typeface="Book Antiqua"/>
            </a:endParaRPr>
          </a:p>
          <a:p>
            <a:pPr marL="622935" algn="ctr">
              <a:lnSpc>
                <a:spcPts val="940"/>
              </a:lnSpc>
            </a:pPr>
            <a:r>
              <a:rPr sz="800" i="1" spc="80" dirty="0">
                <a:latin typeface="Arial"/>
                <a:cs typeface="Arial"/>
              </a:rPr>
              <a:t>stt</a:t>
            </a:r>
            <a:r>
              <a:rPr sz="800" spc="80" dirty="0">
                <a:latin typeface="Arial"/>
                <a:cs typeface="Arial"/>
              </a:rPr>
              <a:t>(</a:t>
            </a:r>
            <a:r>
              <a:rPr sz="800" i="1" spc="80" dirty="0">
                <a:latin typeface="Arial"/>
                <a:cs typeface="Arial"/>
              </a:rPr>
              <a:t>jω</a:t>
            </a:r>
            <a:r>
              <a:rPr sz="800" spc="8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960119" algn="ctr">
              <a:lnSpc>
                <a:spcPct val="100000"/>
              </a:lnSpc>
            </a:pPr>
            <a:r>
              <a:rPr sz="800" spc="145" dirty="0">
                <a:latin typeface="Arial"/>
                <a:cs typeface="Arial"/>
              </a:rPr>
              <a:t>1+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i="1" spc="75" dirty="0">
                <a:latin typeface="Arial"/>
                <a:cs typeface="Arial"/>
              </a:rPr>
              <a:t>j</a:t>
            </a:r>
            <a:r>
              <a:rPr sz="800" spc="7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988694" algn="r">
              <a:lnSpc>
                <a:spcPct val="100000"/>
              </a:lnSpc>
              <a:spcBef>
                <a:spcPts val="480"/>
              </a:spcBef>
            </a:pPr>
            <a:r>
              <a:rPr sz="800" i="1" spc="25" dirty="0">
                <a:latin typeface="Verdana"/>
                <a:cs typeface="Verdana"/>
              </a:rPr>
              <a:t>R</a:t>
            </a:r>
            <a:r>
              <a:rPr sz="800" i="1" spc="90" dirty="0">
                <a:latin typeface="Arial"/>
                <a:cs typeface="Arial"/>
              </a:rPr>
              <a:t>tt</a:t>
            </a:r>
            <a:r>
              <a:rPr sz="800" spc="45" dirty="0">
                <a:latin typeface="Arial"/>
                <a:cs typeface="Arial"/>
              </a:rPr>
              <a:t>(</a:t>
            </a:r>
            <a:r>
              <a:rPr sz="800" i="1" spc="195" dirty="0">
                <a:latin typeface="Arial"/>
                <a:cs typeface="Arial"/>
              </a:rPr>
              <a:t>j</a:t>
            </a:r>
            <a:r>
              <a:rPr sz="800" i="1" spc="-100" dirty="0">
                <a:latin typeface="Arial"/>
                <a:cs typeface="Arial"/>
              </a:rPr>
              <a:t>ω</a:t>
            </a:r>
            <a:r>
              <a:rPr sz="800" spc="4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R="883919" algn="ctr">
              <a:lnSpc>
                <a:spcPct val="100000"/>
              </a:lnSpc>
              <a:spcBef>
                <a:spcPts val="1260"/>
              </a:spcBef>
            </a:pPr>
            <a:r>
              <a:rPr sz="900" i="1" spc="80" dirty="0">
                <a:latin typeface="Arial"/>
                <a:cs typeface="Arial"/>
              </a:rPr>
              <a:t>M</a:t>
            </a:r>
            <a:r>
              <a:rPr sz="900" i="1" spc="120" baseline="-13888" dirty="0">
                <a:latin typeface="Trebuchet MS"/>
                <a:cs typeface="Trebuchet MS"/>
              </a:rPr>
              <a:t>p</a:t>
            </a:r>
            <a:endParaRPr sz="900" baseline="-13888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9990" y="1283159"/>
            <a:ext cx="276348" cy="163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355" y="2171636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355" y="2511856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355" y="2852064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852" y="2101923"/>
            <a:ext cx="4117975" cy="11557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24154">
              <a:lnSpc>
                <a:spcPct val="104900"/>
              </a:lnSpc>
              <a:spcBef>
                <a:spcPts val="5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5" dirty="0">
                <a:latin typeface="Book Antiqua"/>
                <a:cs typeface="Book Antiqua"/>
              </a:rPr>
              <a:t>characterized </a:t>
            </a:r>
            <a:r>
              <a:rPr sz="950" spc="-35" dirty="0">
                <a:latin typeface="Book Antiqua"/>
                <a:cs typeface="Book Antiqua"/>
              </a:rPr>
              <a:t>by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5" dirty="0">
                <a:latin typeface="Book Antiqua"/>
                <a:cs typeface="Book Antiqua"/>
              </a:rPr>
              <a:t>large </a:t>
            </a:r>
            <a:r>
              <a:rPr sz="950" spc="-15" dirty="0">
                <a:latin typeface="Book Antiqua"/>
                <a:cs typeface="Book Antiqua"/>
              </a:rPr>
              <a:t>phase </a:t>
            </a:r>
            <a:r>
              <a:rPr sz="950" spc="-10" dirty="0">
                <a:latin typeface="Book Antiqua"/>
                <a:cs typeface="Book Antiqua"/>
              </a:rPr>
              <a:t>margin, but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polar plot is  </a:t>
            </a:r>
            <a:r>
              <a:rPr sz="950" spc="-30" dirty="0">
                <a:latin typeface="Book Antiqua"/>
                <a:cs typeface="Book Antiqua"/>
              </a:rPr>
              <a:t>very </a:t>
            </a:r>
            <a:r>
              <a:rPr sz="950" spc="-5" dirty="0">
                <a:latin typeface="Book Antiqua"/>
                <a:cs typeface="Book Antiqua"/>
              </a:rPr>
              <a:t>close </a:t>
            </a:r>
            <a:r>
              <a:rPr sz="950" dirty="0">
                <a:latin typeface="Book Antiqua"/>
                <a:cs typeface="Book Antiqua"/>
              </a:rPr>
              <a:t>to the </a:t>
            </a:r>
            <a:r>
              <a:rPr sz="950" spc="-15" dirty="0">
                <a:latin typeface="Book Antiqua"/>
                <a:cs typeface="Book Antiqua"/>
              </a:rPr>
              <a:t>point 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spc="5" dirty="0">
                <a:latin typeface="Lucida Sans Unicode"/>
                <a:cs typeface="Lucida Sans Unicode"/>
              </a:rPr>
              <a:t>−</a:t>
            </a:r>
            <a:r>
              <a:rPr sz="950" spc="5" dirty="0">
                <a:latin typeface="Book Antiqua"/>
                <a:cs typeface="Book Antiqua"/>
              </a:rPr>
              <a:t>1,</a:t>
            </a:r>
            <a:r>
              <a:rPr sz="950" spc="65" dirty="0">
                <a:latin typeface="Book Antiqua"/>
                <a:cs typeface="Book Antiqua"/>
              </a:rPr>
              <a:t> </a:t>
            </a:r>
            <a:r>
              <a:rPr sz="950" spc="30" dirty="0">
                <a:latin typeface="Book Antiqua"/>
                <a:cs typeface="Book Antiqua"/>
              </a:rPr>
              <a:t>0</a:t>
            </a:r>
            <a:r>
              <a:rPr sz="950" spc="3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  <a:p>
            <a:pPr marL="12700" marR="106680">
              <a:lnSpc>
                <a:spcPct val="104900"/>
              </a:lnSpc>
              <a:spcBef>
                <a:spcPts val="28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5" dirty="0">
                <a:latin typeface="Book Antiqua"/>
                <a:cs typeface="Book Antiqua"/>
              </a:rPr>
              <a:t>not </a:t>
            </a:r>
            <a:r>
              <a:rPr sz="950" spc="-30" dirty="0">
                <a:latin typeface="Book Antiqua"/>
                <a:cs typeface="Book Antiqua"/>
              </a:rPr>
              <a:t>very </a:t>
            </a:r>
            <a:r>
              <a:rPr sz="950" spc="-15" dirty="0">
                <a:latin typeface="Book Antiqua"/>
                <a:cs typeface="Book Antiqua"/>
              </a:rPr>
              <a:t>robust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5" dirty="0">
                <a:latin typeface="Book Antiqua"/>
                <a:cs typeface="Book Antiqua"/>
              </a:rPr>
              <a:t>model </a:t>
            </a:r>
            <a:r>
              <a:rPr sz="950" spc="-5" dirty="0">
                <a:latin typeface="Book Antiqua"/>
                <a:cs typeface="Book Antiqua"/>
              </a:rPr>
              <a:t>uncertainties </a:t>
            </a:r>
            <a:r>
              <a:rPr sz="950" spc="-15" dirty="0">
                <a:latin typeface="Book Antiqua"/>
                <a:cs typeface="Book Antiqua"/>
              </a:rPr>
              <a:t>changing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from </a:t>
            </a:r>
            <a:r>
              <a:rPr sz="950" spc="-10" dirty="0">
                <a:latin typeface="Book Antiqua"/>
                <a:cs typeface="Book Antiqua"/>
              </a:rPr>
              <a:t>its  nominal</a:t>
            </a:r>
            <a:r>
              <a:rPr sz="950" spc="2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value</a:t>
            </a:r>
            <a:endParaRPr sz="950">
              <a:latin typeface="Book Antiqua"/>
              <a:cs typeface="Book Antiqua"/>
            </a:endParaRPr>
          </a:p>
          <a:p>
            <a:pPr marL="12700" marR="5080">
              <a:lnSpc>
                <a:spcPct val="104900"/>
              </a:lnSpc>
              <a:spcBef>
                <a:spcPts val="290"/>
              </a:spcBef>
            </a:pP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spc="-5" dirty="0">
                <a:latin typeface="Book Antiqua"/>
                <a:cs typeface="Book Antiqua"/>
              </a:rPr>
              <a:t>conclusion, </a:t>
            </a:r>
            <a:r>
              <a:rPr sz="950" spc="-15" dirty="0">
                <a:latin typeface="Book Antiqua"/>
                <a:cs typeface="Book Antiqua"/>
              </a:rPr>
              <a:t>phase and </a:t>
            </a:r>
            <a:r>
              <a:rPr sz="950" spc="-10" dirty="0">
                <a:latin typeface="Book Antiqua"/>
                <a:cs typeface="Book Antiqua"/>
              </a:rPr>
              <a:t>gain </a:t>
            </a:r>
            <a:r>
              <a:rPr sz="950" spc="-15" dirty="0">
                <a:latin typeface="Book Antiqua"/>
                <a:cs typeface="Book Antiqua"/>
              </a:rPr>
              <a:t>margins </a:t>
            </a:r>
            <a:r>
              <a:rPr sz="950" spc="-25" dirty="0">
                <a:latin typeface="Book Antiqua"/>
                <a:cs typeface="Book Antiqua"/>
              </a:rPr>
              <a:t>give </a:t>
            </a:r>
            <a:r>
              <a:rPr sz="950" spc="-20" dirty="0">
                <a:latin typeface="Book Antiqua"/>
                <a:cs typeface="Book Antiqua"/>
              </a:rPr>
              <a:t>good </a:t>
            </a:r>
            <a:r>
              <a:rPr sz="950" spc="-10" dirty="0">
                <a:latin typeface="Book Antiqua"/>
                <a:cs typeface="Book Antiqua"/>
              </a:rPr>
              <a:t>indications on </a:t>
            </a:r>
            <a:r>
              <a:rPr sz="950" spc="-25" dirty="0">
                <a:latin typeface="Book Antiqua"/>
                <a:cs typeface="Book Antiqua"/>
              </a:rPr>
              <a:t>how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loop 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spc="-20" dirty="0">
                <a:latin typeface="Book Antiqua"/>
                <a:cs typeface="Book Antiqua"/>
              </a:rPr>
              <a:t>should </a:t>
            </a:r>
            <a:r>
              <a:rPr sz="950" dirty="0">
                <a:latin typeface="Book Antiqua"/>
                <a:cs typeface="Book Antiqua"/>
              </a:rPr>
              <a:t>be </a:t>
            </a:r>
            <a:r>
              <a:rPr sz="950" spc="-15" dirty="0">
                <a:latin typeface="Book Antiqua"/>
                <a:cs typeface="Book Antiqua"/>
              </a:rPr>
              <a:t>modified, </a:t>
            </a:r>
            <a:r>
              <a:rPr sz="950" spc="-10" dirty="0">
                <a:latin typeface="Book Antiqua"/>
                <a:cs typeface="Book Antiqua"/>
              </a:rPr>
              <a:t>but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complete Bode </a:t>
            </a:r>
            <a:r>
              <a:rPr sz="950" spc="-15" dirty="0">
                <a:latin typeface="Book Antiqua"/>
                <a:cs typeface="Book Antiqua"/>
              </a:rPr>
              <a:t>and </a:t>
            </a:r>
            <a:r>
              <a:rPr sz="950" spc="-35" dirty="0">
                <a:latin typeface="Book Antiqua"/>
                <a:cs typeface="Book Antiqua"/>
              </a:rPr>
              <a:t>Nyquist </a:t>
            </a:r>
            <a:r>
              <a:rPr sz="950" spc="-15" dirty="0">
                <a:latin typeface="Book Antiqua"/>
                <a:cs typeface="Book Antiqua"/>
              </a:rPr>
              <a:t>plots </a:t>
            </a:r>
            <a:r>
              <a:rPr sz="950" spc="-20" dirty="0">
                <a:latin typeface="Book Antiqua"/>
                <a:cs typeface="Book Antiqua"/>
              </a:rPr>
              <a:t>must  </a:t>
            </a:r>
            <a:r>
              <a:rPr sz="950" dirty="0">
                <a:latin typeface="Book Antiqua"/>
                <a:cs typeface="Book Antiqua"/>
              </a:rPr>
              <a:t>be </a:t>
            </a:r>
            <a:r>
              <a:rPr sz="950" spc="-10" dirty="0">
                <a:latin typeface="Book Antiqua"/>
                <a:cs typeface="Book Antiqua"/>
              </a:rPr>
              <a:t>checked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0" dirty="0">
                <a:latin typeface="Book Antiqua"/>
                <a:cs typeface="Book Antiqua"/>
              </a:rPr>
              <a:t>conclude </a:t>
            </a:r>
            <a:r>
              <a:rPr sz="950" spc="-5" dirty="0">
                <a:latin typeface="Book Antiqua"/>
                <a:cs typeface="Book Antiqua"/>
              </a:rPr>
              <a:t>about </a:t>
            </a:r>
            <a:r>
              <a:rPr sz="950" spc="-15" dirty="0">
                <a:latin typeface="Book Antiqua"/>
                <a:cs typeface="Book Antiqua"/>
              </a:rPr>
              <a:t>closed-loop</a:t>
            </a:r>
            <a:r>
              <a:rPr sz="950" spc="17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stability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5835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681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9469" y="541987"/>
            <a:ext cx="20129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35" dirty="0">
                <a:latin typeface="Times New Roman"/>
                <a:cs typeface="Times New Roman"/>
              </a:rPr>
              <a:t>y</a:t>
            </a:r>
            <a:r>
              <a:rPr sz="850" spc="-5" dirty="0">
                <a:latin typeface="Arial Black"/>
                <a:cs typeface="Arial Black"/>
              </a:rPr>
              <a:t>(</a:t>
            </a:r>
            <a:r>
              <a:rPr sz="850" i="1" spc="70" dirty="0">
                <a:latin typeface="Times New Roman"/>
                <a:cs typeface="Times New Roman"/>
              </a:rPr>
              <a:t>t</a:t>
            </a:r>
            <a:r>
              <a:rPr sz="850" spc="-5" dirty="0">
                <a:latin typeface="Arial Black"/>
                <a:cs typeface="Arial Black"/>
              </a:rPr>
              <a:t>)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4004" y="654388"/>
            <a:ext cx="911914" cy="141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509" y="706290"/>
            <a:ext cx="782955" cy="0"/>
          </a:xfrm>
          <a:custGeom>
            <a:avLst/>
            <a:gdLst/>
            <a:ahLst/>
            <a:cxnLst/>
            <a:rect l="l" t="t" r="r" b="b"/>
            <a:pathLst>
              <a:path w="782955">
                <a:moveTo>
                  <a:pt x="782957" y="4"/>
                </a:moveTo>
                <a:lnTo>
                  <a:pt x="776726" y="4"/>
                </a:lnTo>
                <a:lnTo>
                  <a:pt x="0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9526" y="6788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0"/>
                </a:moveTo>
                <a:lnTo>
                  <a:pt x="13709" y="27417"/>
                </a:lnTo>
                <a:lnTo>
                  <a:pt x="0" y="54835"/>
                </a:lnTo>
                <a:lnTo>
                  <a:pt x="54835" y="27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9451" y="482954"/>
            <a:ext cx="1208863" cy="48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26839" y="500683"/>
            <a:ext cx="1105535" cy="415925"/>
          </a:xfrm>
          <a:custGeom>
            <a:avLst/>
            <a:gdLst/>
            <a:ahLst/>
            <a:cxnLst/>
            <a:rect l="l" t="t" r="r" b="b"/>
            <a:pathLst>
              <a:path w="1105535" h="415925">
                <a:moveTo>
                  <a:pt x="0" y="415417"/>
                </a:moveTo>
                <a:lnTo>
                  <a:pt x="1105009" y="415417"/>
                </a:lnTo>
                <a:lnTo>
                  <a:pt x="1105009" y="0"/>
                </a:lnTo>
                <a:lnTo>
                  <a:pt x="0" y="0"/>
                </a:lnTo>
                <a:lnTo>
                  <a:pt x="0" y="415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386" y="654388"/>
            <a:ext cx="544566" cy="141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0927" y="706294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4">
                <a:moveTo>
                  <a:pt x="426973" y="0"/>
                </a:moveTo>
                <a:lnTo>
                  <a:pt x="420742" y="0"/>
                </a:lnTo>
                <a:lnTo>
                  <a:pt x="0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7961" y="6788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13708" y="27417"/>
                </a:lnTo>
                <a:lnTo>
                  <a:pt x="0" y="54835"/>
                </a:lnTo>
                <a:lnTo>
                  <a:pt x="54835" y="27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2671" y="70461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220" y="0"/>
                </a:lnTo>
              </a:path>
            </a:pathLst>
          </a:custGeom>
          <a:ln w="4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6839" y="500683"/>
            <a:ext cx="1105535" cy="415925"/>
          </a:xfrm>
          <a:prstGeom prst="rect">
            <a:avLst/>
          </a:prstGeom>
          <a:ln w="8308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84530">
              <a:lnSpc>
                <a:spcPts val="795"/>
              </a:lnSpc>
              <a:spcBef>
                <a:spcPts val="395"/>
              </a:spcBef>
            </a:pPr>
            <a:r>
              <a:rPr sz="850" spc="-50" dirty="0"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  <a:p>
            <a:pPr marL="110489">
              <a:lnSpc>
                <a:spcPts val="575"/>
              </a:lnSpc>
            </a:pPr>
            <a:r>
              <a:rPr sz="850" i="1" spc="55" dirty="0">
                <a:latin typeface="Arial"/>
                <a:cs typeface="Arial"/>
              </a:rPr>
              <a:t>tt</a:t>
            </a:r>
            <a:r>
              <a:rPr sz="850" spc="55" dirty="0">
                <a:latin typeface="Arial"/>
                <a:cs typeface="Arial"/>
              </a:rPr>
              <a:t>(</a:t>
            </a:r>
            <a:r>
              <a:rPr sz="850" i="1" spc="55" dirty="0">
                <a:latin typeface="Arial"/>
                <a:cs typeface="Arial"/>
              </a:rPr>
              <a:t>s</a:t>
            </a:r>
            <a:r>
              <a:rPr sz="850" spc="55" dirty="0">
                <a:latin typeface="Arial"/>
                <a:cs typeface="Arial"/>
              </a:rPr>
              <a:t>)</a:t>
            </a:r>
            <a:r>
              <a:rPr sz="850" spc="-5" dirty="0">
                <a:latin typeface="Arial"/>
                <a:cs typeface="Arial"/>
              </a:rPr>
              <a:t> </a:t>
            </a:r>
            <a:r>
              <a:rPr sz="850" spc="130" dirty="0">
                <a:latin typeface="Arial"/>
                <a:cs typeface="Arial"/>
              </a:rPr>
              <a:t>= </a:t>
            </a:r>
            <a:endParaRPr sz="850">
              <a:latin typeface="Arial"/>
              <a:cs typeface="Arial"/>
            </a:endParaRPr>
          </a:p>
          <a:p>
            <a:pPr marL="485775">
              <a:lnSpc>
                <a:spcPts val="800"/>
              </a:lnSpc>
            </a:pPr>
            <a:r>
              <a:rPr sz="850" spc="-5" dirty="0">
                <a:latin typeface="Arial"/>
                <a:cs typeface="Arial"/>
              </a:rPr>
              <a:t>(1 </a:t>
            </a:r>
            <a:r>
              <a:rPr sz="850" spc="160" dirty="0">
                <a:latin typeface="Arial"/>
                <a:cs typeface="Arial"/>
              </a:rPr>
              <a:t>+</a:t>
            </a:r>
            <a:r>
              <a:rPr sz="850" spc="-114" dirty="0">
                <a:latin typeface="Arial"/>
                <a:cs typeface="Arial"/>
              </a:rPr>
              <a:t> </a:t>
            </a:r>
            <a:r>
              <a:rPr sz="850" spc="-15" dirty="0">
                <a:latin typeface="Arial"/>
                <a:cs typeface="Arial"/>
              </a:rPr>
              <a:t>0</a:t>
            </a:r>
            <a:r>
              <a:rPr sz="850" i="1" spc="-15" dirty="0">
                <a:latin typeface="Arial"/>
                <a:cs typeface="Arial"/>
              </a:rPr>
              <a:t>.</a:t>
            </a:r>
            <a:r>
              <a:rPr sz="850" spc="-15" dirty="0">
                <a:latin typeface="Arial"/>
                <a:cs typeface="Arial"/>
              </a:rPr>
              <a:t>1</a:t>
            </a:r>
            <a:r>
              <a:rPr sz="850" i="1" spc="-15" dirty="0">
                <a:latin typeface="Arial"/>
                <a:cs typeface="Arial"/>
              </a:rPr>
              <a:t>s</a:t>
            </a:r>
            <a:r>
              <a:rPr sz="850" spc="-15" dirty="0">
                <a:latin typeface="Arial"/>
                <a:cs typeface="Arial"/>
              </a:rPr>
              <a:t>)</a:t>
            </a:r>
            <a:r>
              <a:rPr sz="900" spc="-22" baseline="23148" dirty="0">
                <a:latin typeface="Trebuchet MS"/>
                <a:cs typeface="Trebuchet MS"/>
              </a:rPr>
              <a:t>2</a:t>
            </a:r>
            <a:endParaRPr sz="900" baseline="23148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1638" y="544460"/>
            <a:ext cx="72136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0" i="1" spc="15" dirty="0">
                <a:latin typeface="Bookman Old Style"/>
                <a:cs typeface="Bookman Old Style"/>
              </a:rPr>
              <a:t>u</a:t>
            </a:r>
            <a:r>
              <a:rPr sz="850" spc="15" dirty="0">
                <a:latin typeface="Arial"/>
                <a:cs typeface="Arial"/>
              </a:rPr>
              <a:t>(</a:t>
            </a:r>
            <a:r>
              <a:rPr sz="850" b="0" i="1" spc="15" dirty="0">
                <a:latin typeface="Bookman Old Style"/>
                <a:cs typeface="Bookman Old Style"/>
              </a:rPr>
              <a:t>t</a:t>
            </a:r>
            <a:r>
              <a:rPr sz="850" spc="15" dirty="0">
                <a:latin typeface="Arial"/>
                <a:cs typeface="Arial"/>
              </a:rPr>
              <a:t>)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160" dirty="0">
                <a:latin typeface="Arial"/>
                <a:cs typeface="Arial"/>
              </a:rPr>
              <a:t>=</a:t>
            </a:r>
            <a:r>
              <a:rPr sz="850" spc="-20" dirty="0">
                <a:latin typeface="Arial"/>
                <a:cs typeface="Arial"/>
              </a:rPr>
              <a:t> </a:t>
            </a:r>
            <a:r>
              <a:rPr sz="850" spc="-50" dirty="0">
                <a:latin typeface="Arial"/>
                <a:cs typeface="Arial"/>
              </a:rPr>
              <a:t>5</a:t>
            </a:r>
            <a:r>
              <a:rPr sz="850" spc="-110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sin</a:t>
            </a:r>
            <a:r>
              <a:rPr sz="850" spc="-110" dirty="0">
                <a:latin typeface="Arial"/>
                <a:cs typeface="Arial"/>
              </a:rPr>
              <a:t> </a:t>
            </a:r>
            <a:r>
              <a:rPr sz="850" spc="-30" dirty="0">
                <a:latin typeface="Arial"/>
                <a:cs typeface="Arial"/>
              </a:rPr>
              <a:t>10</a:t>
            </a:r>
            <a:r>
              <a:rPr sz="850" b="0" i="1" spc="-30" dirty="0">
                <a:latin typeface="Bookman Old Style"/>
                <a:cs typeface="Bookman Old Style"/>
              </a:rPr>
              <a:t>t</a:t>
            </a:r>
            <a:endParaRPr sz="85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4355" y="1104544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355" y="1282420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8752" y="1002713"/>
            <a:ext cx="3496310" cy="64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22900"/>
              </a:lnSpc>
              <a:spcBef>
                <a:spcPts val="9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dirty="0">
                <a:latin typeface="Book Antiqua"/>
                <a:cs typeface="Book Antiqua"/>
              </a:rPr>
              <a:t>are </a:t>
            </a:r>
            <a:r>
              <a:rPr sz="950" i="1" spc="20" dirty="0">
                <a:latin typeface="Cambria"/>
                <a:cs typeface="Cambria"/>
              </a:rPr>
              <a:t>p</a:t>
            </a:r>
            <a:r>
              <a:rPr sz="975" spc="30" baseline="-17094" dirty="0">
                <a:latin typeface="Book Antiqua"/>
                <a:cs typeface="Book Antiqua"/>
              </a:rPr>
              <a:t>1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i="1" spc="20" dirty="0">
                <a:latin typeface="Cambria"/>
                <a:cs typeface="Cambria"/>
              </a:rPr>
              <a:t>p</a:t>
            </a:r>
            <a:r>
              <a:rPr sz="975" spc="30" baseline="-17094" dirty="0">
                <a:latin typeface="Book Antiqua"/>
                <a:cs typeface="Book Antiqua"/>
              </a:rPr>
              <a:t>2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20" dirty="0">
                <a:latin typeface="Lucida Sans Unicode"/>
                <a:cs typeface="Lucida Sans Unicode"/>
              </a:rPr>
              <a:t>−</a:t>
            </a:r>
            <a:r>
              <a:rPr sz="950" spc="20" dirty="0">
                <a:latin typeface="Book Antiqua"/>
                <a:cs typeface="Book Antiqua"/>
              </a:rPr>
              <a:t>10,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spc="-5" dirty="0">
                <a:latin typeface="Book Antiqua"/>
                <a:cs typeface="Book Antiqua"/>
              </a:rPr>
              <a:t>stable  The </a:t>
            </a:r>
            <a:r>
              <a:rPr sz="950" spc="-10" dirty="0">
                <a:latin typeface="Book Antiqua"/>
                <a:cs typeface="Book Antiqua"/>
              </a:rPr>
              <a:t>steady-state response</a:t>
            </a:r>
            <a:r>
              <a:rPr sz="950" spc="8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is</a:t>
            </a:r>
            <a:endParaRPr sz="950">
              <a:latin typeface="Book Antiqua"/>
              <a:cs typeface="Book Antiqua"/>
            </a:endParaRPr>
          </a:p>
          <a:p>
            <a:pPr marL="1200150">
              <a:lnSpc>
                <a:spcPct val="100000"/>
              </a:lnSpc>
              <a:spcBef>
                <a:spcPts val="894"/>
              </a:spcBef>
            </a:pPr>
            <a:r>
              <a:rPr sz="950" i="1" spc="10" dirty="0">
                <a:latin typeface="Cambria"/>
                <a:cs typeface="Cambria"/>
              </a:rPr>
              <a:t>y</a:t>
            </a:r>
            <a:r>
              <a:rPr sz="975" i="1" spc="15" baseline="-17094" dirty="0">
                <a:latin typeface="Cambria"/>
                <a:cs typeface="Cambria"/>
              </a:rPr>
              <a:t>ss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dirty="0">
                <a:latin typeface="Book Antiqua"/>
                <a:cs typeface="Book Antiqua"/>
              </a:rPr>
              <a:t>5</a:t>
            </a:r>
            <a:r>
              <a:rPr sz="950" dirty="0">
                <a:latin typeface="Lucida Sans Unicode"/>
                <a:cs typeface="Lucida Sans Unicode"/>
              </a:rPr>
              <a:t>|</a:t>
            </a:r>
            <a:r>
              <a:rPr sz="950" i="1" dirty="0">
                <a:latin typeface="Cambria"/>
                <a:cs typeface="Cambria"/>
              </a:rPr>
              <a:t>G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j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dirty="0">
                <a:latin typeface="Tahoma"/>
                <a:cs typeface="Tahoma"/>
              </a:rPr>
              <a:t>)</a:t>
            </a:r>
            <a:r>
              <a:rPr sz="950" dirty="0">
                <a:latin typeface="Lucida Sans Unicode"/>
                <a:cs typeface="Lucida Sans Unicode"/>
              </a:rPr>
              <a:t>|</a:t>
            </a:r>
            <a:r>
              <a:rPr sz="950" spc="-17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Arial"/>
                <a:cs typeface="Arial"/>
              </a:rPr>
              <a:t>ω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i="1" spc="-30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852" y="1729712"/>
            <a:ext cx="353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where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28304" y="2011476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99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13025" y="1912414"/>
            <a:ext cx="1206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5065" y="1826905"/>
            <a:ext cx="11855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6955" algn="l"/>
              </a:tabLst>
            </a:pPr>
            <a:r>
              <a:rPr sz="950" spc="55" dirty="0">
                <a:latin typeface="Book Antiqua"/>
                <a:cs typeface="Book Antiqua"/>
              </a:rPr>
              <a:t>10	10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64739" y="2011476"/>
            <a:ext cx="1031240" cy="0"/>
          </a:xfrm>
          <a:custGeom>
            <a:avLst/>
            <a:gdLst/>
            <a:ahLst/>
            <a:cxnLst/>
            <a:rect l="l" t="t" r="r" b="b"/>
            <a:pathLst>
              <a:path w="1031239">
                <a:moveTo>
                  <a:pt x="0" y="0"/>
                </a:moveTo>
                <a:lnTo>
                  <a:pt x="103078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90204" y="2002304"/>
            <a:ext cx="19373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4394" algn="l"/>
              </a:tabLst>
            </a:pPr>
            <a:r>
              <a:rPr sz="950" spc="30" dirty="0">
                <a:latin typeface="Tahoma"/>
                <a:cs typeface="Tahoma"/>
              </a:rPr>
              <a:t>(</a:t>
            </a:r>
            <a:r>
              <a:rPr sz="950" spc="30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14" dirty="0">
                <a:latin typeface="Tahoma"/>
                <a:cs typeface="Tahoma"/>
              </a:rPr>
              <a:t> </a:t>
            </a:r>
            <a:r>
              <a:rPr sz="950" spc="35" dirty="0">
                <a:latin typeface="Book Antiqua"/>
                <a:cs typeface="Book Antiqua"/>
              </a:rPr>
              <a:t>0.1</a:t>
            </a:r>
            <a:r>
              <a:rPr sz="950" i="1" spc="35" dirty="0">
                <a:latin typeface="Cambria"/>
                <a:cs typeface="Cambria"/>
              </a:rPr>
              <a:t>j</a:t>
            </a:r>
            <a:r>
              <a:rPr sz="950" i="1" spc="35" dirty="0">
                <a:latin typeface="Arial"/>
                <a:cs typeface="Arial"/>
              </a:rPr>
              <a:t>ω</a:t>
            </a:r>
            <a:r>
              <a:rPr sz="950" spc="35" dirty="0">
                <a:latin typeface="Tahoma"/>
                <a:cs typeface="Tahoma"/>
              </a:rPr>
              <a:t>)</a:t>
            </a:r>
            <a:r>
              <a:rPr sz="975" spc="52" baseline="21367" dirty="0">
                <a:latin typeface="Book Antiqua"/>
                <a:cs typeface="Book Antiqua"/>
              </a:rPr>
              <a:t>2	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75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spc="40" dirty="0">
                <a:latin typeface="Book Antiqua"/>
                <a:cs typeface="Book Antiqua"/>
              </a:rPr>
              <a:t>0.2</a:t>
            </a:r>
            <a:r>
              <a:rPr sz="950" i="1" spc="40" dirty="0">
                <a:latin typeface="Cambria"/>
                <a:cs typeface="Cambria"/>
              </a:rPr>
              <a:t>j</a:t>
            </a:r>
            <a:r>
              <a:rPr sz="950" i="1" spc="40" dirty="0">
                <a:latin typeface="Arial"/>
                <a:cs typeface="Arial"/>
              </a:rPr>
              <a:t>ω</a:t>
            </a:r>
            <a:r>
              <a:rPr sz="950" i="1" spc="-100" dirty="0">
                <a:latin typeface="Arial"/>
                <a:cs typeface="Arial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35" dirty="0">
                <a:latin typeface="Lucida Sans Unicode"/>
                <a:cs typeface="Lucida Sans Unicode"/>
              </a:rPr>
              <a:t> </a:t>
            </a:r>
            <a:r>
              <a:rPr sz="950" spc="50" dirty="0">
                <a:latin typeface="Book Antiqua"/>
                <a:cs typeface="Book Antiqua"/>
              </a:rPr>
              <a:t>0.01</a:t>
            </a:r>
            <a:r>
              <a:rPr sz="950" i="1" spc="50" dirty="0">
                <a:latin typeface="Arial"/>
                <a:cs typeface="Arial"/>
              </a:rPr>
              <a:t>ω</a:t>
            </a:r>
            <a:r>
              <a:rPr sz="975" spc="75" baseline="21367" dirty="0">
                <a:latin typeface="Book Antiqua"/>
                <a:cs typeface="Book Antiqua"/>
              </a:rPr>
              <a:t>2</a:t>
            </a:r>
            <a:endParaRPr sz="975" baseline="21367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4355" y="2270734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6852" y="1912414"/>
            <a:ext cx="1330960" cy="46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3285">
              <a:lnSpc>
                <a:spcPct val="100000"/>
              </a:lnSpc>
              <a:spcBef>
                <a:spcPts val="105"/>
              </a:spcBef>
            </a:pPr>
            <a:r>
              <a:rPr sz="950" i="1" spc="30" dirty="0">
                <a:latin typeface="Cambria"/>
                <a:cs typeface="Cambria"/>
              </a:rPr>
              <a:t>G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r>
              <a:rPr sz="950" spc="30" dirty="0">
                <a:latin typeface="Tahoma"/>
                <a:cs typeface="Tahoma"/>
              </a:rPr>
              <a:t>)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950" spc="-35" dirty="0">
                <a:latin typeface="Book Antiqua"/>
                <a:cs typeface="Book Antiqua"/>
              </a:rPr>
              <a:t>For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10</a:t>
            </a:r>
            <a:r>
              <a:rPr sz="950" spc="-160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rad</a:t>
            </a:r>
            <a:r>
              <a:rPr sz="950" spc="-10" dirty="0">
                <a:latin typeface="Lucida Sans Unicode"/>
                <a:cs typeface="Lucida Sans Unicode"/>
              </a:rPr>
              <a:t>/</a:t>
            </a:r>
            <a:r>
              <a:rPr sz="950" spc="-10" dirty="0">
                <a:latin typeface="Book Antiqua"/>
                <a:cs typeface="Book Antiqua"/>
              </a:rPr>
              <a:t>s,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7540" y="2405657"/>
            <a:ext cx="49275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35" dirty="0">
                <a:latin typeface="Cambria"/>
                <a:cs typeface="Cambria"/>
              </a:rPr>
              <a:t>G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10</a:t>
            </a:r>
            <a:r>
              <a:rPr sz="950" i="1" spc="35" dirty="0">
                <a:latin typeface="Cambria"/>
                <a:cs typeface="Cambria"/>
              </a:rPr>
              <a:t>j</a:t>
            </a:r>
            <a:r>
              <a:rPr sz="950" spc="35" dirty="0">
                <a:latin typeface="Tahoma"/>
                <a:cs typeface="Tahoma"/>
              </a:rPr>
              <a:t>)</a:t>
            </a:r>
            <a:r>
              <a:rPr sz="950" spc="-14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8664" y="2290506"/>
            <a:ext cx="779145" cy="376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96215" algn="l"/>
                <a:tab pos="515620" algn="l"/>
                <a:tab pos="697865" algn="l"/>
              </a:tabLst>
            </a:pP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10	</a:t>
            </a:r>
            <a:r>
              <a:rPr sz="950" spc="55" dirty="0">
                <a:latin typeface="Book Antiqua"/>
                <a:cs typeface="Book Antiqua"/>
              </a:rPr>
              <a:t>	</a:t>
            </a:r>
            <a:r>
              <a:rPr sz="950" u="sng" spc="5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5</a:t>
            </a:r>
            <a:endParaRPr sz="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715645" algn="l"/>
              </a:tabLst>
            </a:pP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0" dirty="0">
                <a:latin typeface="Tahoma"/>
                <a:cs typeface="Tahoma"/>
              </a:rPr>
              <a:t> </a:t>
            </a:r>
            <a:r>
              <a:rPr sz="950" spc="30" dirty="0">
                <a:latin typeface="Book Antiqua"/>
                <a:cs typeface="Book Antiqua"/>
              </a:rPr>
              <a:t>2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2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	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5310" y="2405657"/>
            <a:ext cx="5886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2255" algn="l"/>
              </a:tabLst>
            </a:pPr>
            <a:r>
              <a:rPr sz="950" spc="55" dirty="0">
                <a:latin typeface="Tahoma"/>
                <a:cs typeface="Tahoma"/>
              </a:rPr>
              <a:t>=	=</a:t>
            </a:r>
            <a:r>
              <a:rPr sz="950" spc="-140" dirty="0">
                <a:latin typeface="Tahoma"/>
                <a:cs typeface="Tahoma"/>
              </a:rPr>
              <a:t> </a:t>
            </a:r>
            <a:r>
              <a:rPr sz="950" dirty="0">
                <a:latin typeface="Lucida Sans Unicode"/>
                <a:cs typeface="Lucida Sans Unicode"/>
              </a:rPr>
              <a:t>−</a:t>
            </a:r>
            <a:r>
              <a:rPr sz="950" dirty="0">
                <a:latin typeface="Book Antiqua"/>
                <a:cs typeface="Book Antiqua"/>
              </a:rPr>
              <a:t>5</a:t>
            </a:r>
            <a:r>
              <a:rPr sz="950" i="1" dirty="0">
                <a:latin typeface="Cambria"/>
                <a:cs typeface="Cambria"/>
              </a:rPr>
              <a:t>j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4355" y="2757055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6852" y="2687342"/>
            <a:ext cx="7867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25" dirty="0">
                <a:latin typeface="Book Antiqua"/>
                <a:cs typeface="Book Antiqua"/>
              </a:rPr>
              <a:t>Finally, we</a:t>
            </a:r>
            <a:r>
              <a:rPr sz="950" spc="15" dirty="0">
                <a:latin typeface="Book Antiqua"/>
                <a:cs typeface="Book Antiqua"/>
              </a:rPr>
              <a:t> </a:t>
            </a:r>
            <a:r>
              <a:rPr sz="950" spc="-5" dirty="0">
                <a:latin typeface="Book Antiqua"/>
                <a:cs typeface="Book Antiqua"/>
              </a:rPr>
              <a:t>get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26769" y="3042438"/>
            <a:ext cx="889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-5" dirty="0">
                <a:latin typeface="Cambria"/>
                <a:cs typeface="Cambria"/>
              </a:rPr>
              <a:t>ss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9072" y="2978541"/>
            <a:ext cx="82423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y</a:t>
            </a:r>
            <a:r>
              <a:rPr sz="950" i="1" spc="85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50" dirty="0">
                <a:latin typeface="Tahoma"/>
                <a:cs typeface="Tahoma"/>
              </a:rPr>
              <a:t>)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5</a:t>
            </a:r>
            <a:r>
              <a:rPr sz="950" spc="-70" dirty="0">
                <a:latin typeface="Book Antiqua"/>
                <a:cs typeface="Book Antiqua"/>
              </a:rPr>
              <a:t> </a:t>
            </a:r>
            <a:r>
              <a:rPr sz="950" spc="-335" dirty="0">
                <a:latin typeface="Lucida Sans Unicode"/>
                <a:cs typeface="Lucida Sans Unicode"/>
              </a:rPr>
              <a:t>·</a:t>
            </a:r>
            <a:r>
              <a:rPr sz="950" spc="-13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5</a:t>
            </a:r>
            <a:r>
              <a:rPr sz="950" spc="-11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sin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0063" y="2893032"/>
            <a:ext cx="1117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49347" y="306843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7280" y="2978541"/>
            <a:ext cx="100330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409" algn="l"/>
              </a:tabLst>
            </a:pPr>
            <a:r>
              <a:rPr sz="950" spc="25" dirty="0">
                <a:latin typeface="Tahoma"/>
                <a:cs typeface="Tahoma"/>
              </a:rPr>
              <a:t>(</a:t>
            </a:r>
            <a:r>
              <a:rPr sz="950" spc="25" dirty="0">
                <a:latin typeface="Book Antiqua"/>
                <a:cs typeface="Book Antiqua"/>
              </a:rPr>
              <a:t>10</a:t>
            </a:r>
            <a:r>
              <a:rPr sz="950" i="1" spc="25" dirty="0">
                <a:latin typeface="Cambria"/>
                <a:cs typeface="Cambria"/>
              </a:rPr>
              <a:t>t</a:t>
            </a:r>
            <a:r>
              <a:rPr sz="950" i="1" spc="-30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	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10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0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25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sin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17544" y="2893032"/>
            <a:ext cx="1117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26840" y="3068431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4774" y="2978541"/>
            <a:ext cx="5473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409" algn="l"/>
              </a:tabLst>
            </a:pPr>
            <a:r>
              <a:rPr sz="950" spc="10" dirty="0">
                <a:latin typeface="Tahoma"/>
                <a:cs typeface="Tahoma"/>
              </a:rPr>
              <a:t>(</a:t>
            </a:r>
            <a:r>
              <a:rPr sz="950" spc="55" dirty="0">
                <a:latin typeface="Book Antiqua"/>
                <a:cs typeface="Book Antiqua"/>
              </a:rPr>
              <a:t>10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i="1" spc="-30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134112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Example</a:t>
            </a:r>
            <a:r>
              <a:rPr sz="1350" spc="10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15" dirty="0">
                <a:solidFill>
                  <a:srgbClr val="00007F"/>
                </a:solidFill>
                <a:latin typeface="Book Antiqua"/>
                <a:cs typeface="Book Antiqua"/>
              </a:rPr>
              <a:t>(cont’d)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8813" y="2179998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353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471" y="244535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2336" y="214746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256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1471" y="2147461"/>
            <a:ext cx="1664335" cy="0"/>
          </a:xfrm>
          <a:custGeom>
            <a:avLst/>
            <a:gdLst/>
            <a:ahLst/>
            <a:cxnLst/>
            <a:rect l="l" t="t" r="r" b="b"/>
            <a:pathLst>
              <a:path w="1664335">
                <a:moveTo>
                  <a:pt x="0" y="0"/>
                </a:moveTo>
                <a:lnTo>
                  <a:pt x="166395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2336" y="1849991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256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1471" y="1849991"/>
            <a:ext cx="1664335" cy="0"/>
          </a:xfrm>
          <a:custGeom>
            <a:avLst/>
            <a:gdLst/>
            <a:ahLst/>
            <a:cxnLst/>
            <a:rect l="l" t="t" r="r" b="b"/>
            <a:pathLst>
              <a:path w="1664335">
                <a:moveTo>
                  <a:pt x="0" y="0"/>
                </a:moveTo>
                <a:lnTo>
                  <a:pt x="166395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471" y="1552527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471" y="1255057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1471" y="957588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1471" y="660123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1471" y="244535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1471" y="660123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471" y="244535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1471" y="659278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5">
                <a:moveTo>
                  <a:pt x="0" y="0"/>
                </a:moveTo>
                <a:lnTo>
                  <a:pt x="0" y="1786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07924" y="2438989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7250" y="659278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5">
                <a:moveTo>
                  <a:pt x="0" y="0"/>
                </a:moveTo>
                <a:lnTo>
                  <a:pt x="0" y="1786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27226" y="2438989"/>
            <a:ext cx="1809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Arial"/>
                <a:cs typeface="Arial"/>
              </a:rPr>
              <a:t>0.5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83029" y="659278"/>
            <a:ext cx="0" cy="1786255"/>
          </a:xfrm>
          <a:custGeom>
            <a:avLst/>
            <a:gdLst/>
            <a:ahLst/>
            <a:cxnLst/>
            <a:rect l="l" t="t" r="r" b="b"/>
            <a:pathLst>
              <a:path h="1786255">
                <a:moveTo>
                  <a:pt x="0" y="0"/>
                </a:moveTo>
                <a:lnTo>
                  <a:pt x="0" y="1786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48813" y="659278"/>
            <a:ext cx="0" cy="1025525"/>
          </a:xfrm>
          <a:custGeom>
            <a:avLst/>
            <a:gdLst/>
            <a:ahLst/>
            <a:cxnLst/>
            <a:rect l="l" t="t" r="r" b="b"/>
            <a:pathLst>
              <a:path h="1025525">
                <a:moveTo>
                  <a:pt x="0" y="0"/>
                </a:moveTo>
                <a:lnTo>
                  <a:pt x="0" y="1025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58788" y="2438989"/>
            <a:ext cx="1809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latin typeface="Arial"/>
                <a:cs typeface="Arial"/>
              </a:rPr>
              <a:t>1.5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4592" y="659278"/>
            <a:ext cx="0" cy="1787525"/>
          </a:xfrm>
          <a:custGeom>
            <a:avLst/>
            <a:gdLst/>
            <a:ahLst/>
            <a:cxnLst/>
            <a:rect l="l" t="t" r="r" b="b"/>
            <a:pathLst>
              <a:path h="1787525">
                <a:moveTo>
                  <a:pt x="0" y="0"/>
                </a:moveTo>
                <a:lnTo>
                  <a:pt x="0" y="17869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1048" y="2438989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1471" y="2445351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1775" y="244535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35106" y="2362510"/>
            <a:ext cx="21462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−30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51471" y="2147461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91775" y="214746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5106" y="2064620"/>
            <a:ext cx="21462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−20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1471" y="1849991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1775" y="184999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35106" y="1767152"/>
            <a:ext cx="21462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−10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51471" y="1552527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1775" y="155252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1471" y="1255057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91775" y="125505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1471" y="957588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91775" y="95758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51471" y="660123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1775" y="66012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1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00176" y="577278"/>
            <a:ext cx="149860" cy="1052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30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850" spc="1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51471" y="244535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1471" y="660123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94017" y="808855"/>
            <a:ext cx="1120775" cy="1487170"/>
          </a:xfrm>
          <a:custGeom>
            <a:avLst/>
            <a:gdLst/>
            <a:ahLst/>
            <a:cxnLst/>
            <a:rect l="l" t="t" r="r" b="b"/>
            <a:pathLst>
              <a:path w="1120775" h="1487170">
                <a:moveTo>
                  <a:pt x="0" y="163101"/>
                </a:moveTo>
                <a:lnTo>
                  <a:pt x="11408" y="212539"/>
                </a:lnTo>
                <a:lnTo>
                  <a:pt x="22817" y="267046"/>
                </a:lnTo>
                <a:lnTo>
                  <a:pt x="34225" y="326198"/>
                </a:lnTo>
                <a:lnTo>
                  <a:pt x="45213" y="390005"/>
                </a:lnTo>
                <a:lnTo>
                  <a:pt x="56621" y="457189"/>
                </a:lnTo>
                <a:lnTo>
                  <a:pt x="68030" y="526908"/>
                </a:lnTo>
                <a:lnTo>
                  <a:pt x="79439" y="599162"/>
                </a:lnTo>
                <a:lnTo>
                  <a:pt x="90847" y="672684"/>
                </a:lnTo>
                <a:lnTo>
                  <a:pt x="101830" y="747048"/>
                </a:lnTo>
                <a:lnTo>
                  <a:pt x="113238" y="820996"/>
                </a:lnTo>
                <a:lnTo>
                  <a:pt x="124647" y="894518"/>
                </a:lnTo>
                <a:lnTo>
                  <a:pt x="136056" y="966772"/>
                </a:lnTo>
                <a:lnTo>
                  <a:pt x="147043" y="1036491"/>
                </a:lnTo>
                <a:lnTo>
                  <a:pt x="158452" y="1103249"/>
                </a:lnTo>
                <a:lnTo>
                  <a:pt x="169860" y="1166209"/>
                </a:lnTo>
                <a:lnTo>
                  <a:pt x="181269" y="1225366"/>
                </a:lnTo>
                <a:lnTo>
                  <a:pt x="192678" y="1279448"/>
                </a:lnTo>
                <a:lnTo>
                  <a:pt x="203665" y="1328464"/>
                </a:lnTo>
                <a:lnTo>
                  <a:pt x="215074" y="1371563"/>
                </a:lnTo>
                <a:lnTo>
                  <a:pt x="237891" y="1438325"/>
                </a:lnTo>
                <a:lnTo>
                  <a:pt x="260282" y="1477197"/>
                </a:lnTo>
                <a:lnTo>
                  <a:pt x="283099" y="1486916"/>
                </a:lnTo>
                <a:lnTo>
                  <a:pt x="294508" y="1481000"/>
                </a:lnTo>
                <a:lnTo>
                  <a:pt x="316904" y="1446353"/>
                </a:lnTo>
                <a:lnTo>
                  <a:pt x="339721" y="1384239"/>
                </a:lnTo>
                <a:lnTo>
                  <a:pt x="350709" y="1343255"/>
                </a:lnTo>
                <a:lnTo>
                  <a:pt x="362118" y="1296353"/>
                </a:lnTo>
                <a:lnTo>
                  <a:pt x="373526" y="1243534"/>
                </a:lnTo>
                <a:lnTo>
                  <a:pt x="384935" y="1186070"/>
                </a:lnTo>
                <a:lnTo>
                  <a:pt x="396343" y="1124377"/>
                </a:lnTo>
                <a:lnTo>
                  <a:pt x="407326" y="1058461"/>
                </a:lnTo>
                <a:lnTo>
                  <a:pt x="418735" y="989589"/>
                </a:lnTo>
                <a:lnTo>
                  <a:pt x="430143" y="918602"/>
                </a:lnTo>
                <a:lnTo>
                  <a:pt x="441552" y="845501"/>
                </a:lnTo>
                <a:lnTo>
                  <a:pt x="452539" y="771133"/>
                </a:lnTo>
                <a:lnTo>
                  <a:pt x="463948" y="696769"/>
                </a:lnTo>
                <a:lnTo>
                  <a:pt x="475357" y="623247"/>
                </a:lnTo>
                <a:lnTo>
                  <a:pt x="486765" y="550567"/>
                </a:lnTo>
                <a:lnTo>
                  <a:pt x="498174" y="479580"/>
                </a:lnTo>
                <a:lnTo>
                  <a:pt x="509161" y="411555"/>
                </a:lnTo>
                <a:lnTo>
                  <a:pt x="520570" y="346906"/>
                </a:lnTo>
                <a:lnTo>
                  <a:pt x="531979" y="286060"/>
                </a:lnTo>
                <a:lnTo>
                  <a:pt x="543387" y="229859"/>
                </a:lnTo>
                <a:lnTo>
                  <a:pt x="554796" y="178734"/>
                </a:lnTo>
                <a:lnTo>
                  <a:pt x="565778" y="133099"/>
                </a:lnTo>
                <a:lnTo>
                  <a:pt x="577187" y="93803"/>
                </a:lnTo>
                <a:lnTo>
                  <a:pt x="600004" y="34646"/>
                </a:lnTo>
                <a:lnTo>
                  <a:pt x="633809" y="0"/>
                </a:lnTo>
                <a:lnTo>
                  <a:pt x="645217" y="2956"/>
                </a:lnTo>
                <a:lnTo>
                  <a:pt x="679022" y="56196"/>
                </a:lnTo>
                <a:lnTo>
                  <a:pt x="701839" y="126341"/>
                </a:lnTo>
                <a:lnTo>
                  <a:pt x="712822" y="171128"/>
                </a:lnTo>
                <a:lnTo>
                  <a:pt x="724231" y="220986"/>
                </a:lnTo>
                <a:lnTo>
                  <a:pt x="735639" y="276761"/>
                </a:lnTo>
                <a:lnTo>
                  <a:pt x="747048" y="336765"/>
                </a:lnTo>
                <a:lnTo>
                  <a:pt x="758456" y="400988"/>
                </a:lnTo>
                <a:lnTo>
                  <a:pt x="769444" y="468598"/>
                </a:lnTo>
                <a:lnTo>
                  <a:pt x="780853" y="539158"/>
                </a:lnTo>
                <a:lnTo>
                  <a:pt x="792261" y="611413"/>
                </a:lnTo>
                <a:lnTo>
                  <a:pt x="803670" y="684935"/>
                </a:lnTo>
                <a:lnTo>
                  <a:pt x="814658" y="759303"/>
                </a:lnTo>
                <a:lnTo>
                  <a:pt x="826066" y="833672"/>
                </a:lnTo>
                <a:lnTo>
                  <a:pt x="837475" y="906768"/>
                </a:lnTo>
                <a:lnTo>
                  <a:pt x="848883" y="978601"/>
                </a:lnTo>
                <a:lnTo>
                  <a:pt x="860292" y="1047899"/>
                </a:lnTo>
                <a:lnTo>
                  <a:pt x="871274" y="1114236"/>
                </a:lnTo>
                <a:lnTo>
                  <a:pt x="882683" y="1176771"/>
                </a:lnTo>
                <a:lnTo>
                  <a:pt x="894092" y="1234660"/>
                </a:lnTo>
                <a:lnTo>
                  <a:pt x="905500" y="1288321"/>
                </a:lnTo>
                <a:lnTo>
                  <a:pt x="916488" y="1336070"/>
                </a:lnTo>
                <a:lnTo>
                  <a:pt x="927896" y="1377901"/>
                </a:lnTo>
                <a:lnTo>
                  <a:pt x="950714" y="1442550"/>
                </a:lnTo>
                <a:lnTo>
                  <a:pt x="973110" y="1479311"/>
                </a:lnTo>
                <a:lnTo>
                  <a:pt x="984518" y="1486494"/>
                </a:lnTo>
                <a:lnTo>
                  <a:pt x="995927" y="1486494"/>
                </a:lnTo>
                <a:lnTo>
                  <a:pt x="1029727" y="1442128"/>
                </a:lnTo>
                <a:lnTo>
                  <a:pt x="1052544" y="1377479"/>
                </a:lnTo>
                <a:lnTo>
                  <a:pt x="1063953" y="1335649"/>
                </a:lnTo>
                <a:lnTo>
                  <a:pt x="1074940" y="1287900"/>
                </a:lnTo>
                <a:lnTo>
                  <a:pt x="1086349" y="1234239"/>
                </a:lnTo>
                <a:lnTo>
                  <a:pt x="1097757" y="1175929"/>
                </a:lnTo>
                <a:lnTo>
                  <a:pt x="1109166" y="1113390"/>
                </a:lnTo>
                <a:lnTo>
                  <a:pt x="1120575" y="1047053"/>
                </a:lnTo>
              </a:path>
            </a:pathLst>
          </a:custGeom>
          <a:ln w="1014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3864" y="808855"/>
            <a:ext cx="1120775" cy="1487805"/>
          </a:xfrm>
          <a:custGeom>
            <a:avLst/>
            <a:gdLst/>
            <a:ahLst/>
            <a:cxnLst/>
            <a:rect l="l" t="t" r="r" b="b"/>
            <a:pathLst>
              <a:path w="1120775" h="1487805">
                <a:moveTo>
                  <a:pt x="0" y="1472551"/>
                </a:moveTo>
                <a:lnTo>
                  <a:pt x="22817" y="1428606"/>
                </a:lnTo>
                <a:lnTo>
                  <a:pt x="45212" y="1357619"/>
                </a:lnTo>
                <a:lnTo>
                  <a:pt x="56620" y="1312406"/>
                </a:lnTo>
                <a:lnTo>
                  <a:pt x="68029" y="1261701"/>
                </a:lnTo>
                <a:lnTo>
                  <a:pt x="79438" y="1205926"/>
                </a:lnTo>
                <a:lnTo>
                  <a:pt x="90424" y="1145506"/>
                </a:lnTo>
                <a:lnTo>
                  <a:pt x="101833" y="1081278"/>
                </a:lnTo>
                <a:lnTo>
                  <a:pt x="113241" y="1013248"/>
                </a:lnTo>
                <a:lnTo>
                  <a:pt x="124650" y="942687"/>
                </a:lnTo>
                <a:lnTo>
                  <a:pt x="135635" y="870007"/>
                </a:lnTo>
                <a:lnTo>
                  <a:pt x="147043" y="796485"/>
                </a:lnTo>
                <a:lnTo>
                  <a:pt x="158452" y="722121"/>
                </a:lnTo>
                <a:lnTo>
                  <a:pt x="169860" y="647753"/>
                </a:lnTo>
                <a:lnTo>
                  <a:pt x="181269" y="574652"/>
                </a:lnTo>
                <a:lnTo>
                  <a:pt x="192256" y="503244"/>
                </a:lnTo>
                <a:lnTo>
                  <a:pt x="203664" y="433946"/>
                </a:lnTo>
                <a:lnTo>
                  <a:pt x="215073" y="368030"/>
                </a:lnTo>
                <a:lnTo>
                  <a:pt x="226481" y="305916"/>
                </a:lnTo>
                <a:lnTo>
                  <a:pt x="237468" y="248032"/>
                </a:lnTo>
                <a:lnTo>
                  <a:pt x="248877" y="195213"/>
                </a:lnTo>
                <a:lnTo>
                  <a:pt x="260285" y="147890"/>
                </a:lnTo>
                <a:lnTo>
                  <a:pt x="271694" y="106479"/>
                </a:lnTo>
                <a:lnTo>
                  <a:pt x="294086" y="42678"/>
                </a:lnTo>
                <a:lnTo>
                  <a:pt x="316903" y="7184"/>
                </a:lnTo>
                <a:lnTo>
                  <a:pt x="328312" y="420"/>
                </a:lnTo>
                <a:lnTo>
                  <a:pt x="339299" y="1267"/>
                </a:lnTo>
                <a:lnTo>
                  <a:pt x="373525" y="46901"/>
                </a:lnTo>
                <a:lnTo>
                  <a:pt x="395921" y="112818"/>
                </a:lnTo>
                <a:lnTo>
                  <a:pt x="407330" y="155496"/>
                </a:lnTo>
                <a:lnTo>
                  <a:pt x="418739" y="203665"/>
                </a:lnTo>
                <a:lnTo>
                  <a:pt x="430147" y="257326"/>
                </a:lnTo>
                <a:lnTo>
                  <a:pt x="441130" y="316057"/>
                </a:lnTo>
                <a:lnTo>
                  <a:pt x="452538" y="379018"/>
                </a:lnTo>
                <a:lnTo>
                  <a:pt x="463947" y="445355"/>
                </a:lnTo>
                <a:lnTo>
                  <a:pt x="475356" y="515074"/>
                </a:lnTo>
                <a:lnTo>
                  <a:pt x="486764" y="586907"/>
                </a:lnTo>
                <a:lnTo>
                  <a:pt x="497752" y="660429"/>
                </a:lnTo>
                <a:lnTo>
                  <a:pt x="509160" y="734372"/>
                </a:lnTo>
                <a:lnTo>
                  <a:pt x="520569" y="808740"/>
                </a:lnTo>
                <a:lnTo>
                  <a:pt x="531978" y="882262"/>
                </a:lnTo>
                <a:lnTo>
                  <a:pt x="543386" y="954516"/>
                </a:lnTo>
                <a:lnTo>
                  <a:pt x="554374" y="1024656"/>
                </a:lnTo>
                <a:lnTo>
                  <a:pt x="565782" y="1092266"/>
                </a:lnTo>
                <a:lnTo>
                  <a:pt x="577191" y="1156068"/>
                </a:lnTo>
                <a:lnTo>
                  <a:pt x="588600" y="1215646"/>
                </a:lnTo>
                <a:lnTo>
                  <a:pt x="599582" y="1271000"/>
                </a:lnTo>
                <a:lnTo>
                  <a:pt x="610991" y="1320437"/>
                </a:lnTo>
                <a:lnTo>
                  <a:pt x="622399" y="1364378"/>
                </a:lnTo>
                <a:lnTo>
                  <a:pt x="633808" y="1402408"/>
                </a:lnTo>
                <a:lnTo>
                  <a:pt x="656204" y="1457761"/>
                </a:lnTo>
                <a:lnTo>
                  <a:pt x="690430" y="1487338"/>
                </a:lnTo>
                <a:lnTo>
                  <a:pt x="701418" y="1482268"/>
                </a:lnTo>
                <a:lnTo>
                  <a:pt x="724235" y="1450577"/>
                </a:lnTo>
                <a:lnTo>
                  <a:pt x="747052" y="1390577"/>
                </a:lnTo>
                <a:lnTo>
                  <a:pt x="758035" y="1350434"/>
                </a:lnTo>
                <a:lnTo>
                  <a:pt x="769443" y="1304379"/>
                </a:lnTo>
                <a:lnTo>
                  <a:pt x="780852" y="1252828"/>
                </a:lnTo>
                <a:lnTo>
                  <a:pt x="792260" y="1196211"/>
                </a:lnTo>
                <a:lnTo>
                  <a:pt x="803248" y="1134939"/>
                </a:lnTo>
                <a:lnTo>
                  <a:pt x="814657" y="1069870"/>
                </a:lnTo>
                <a:lnTo>
                  <a:pt x="826065" y="1001418"/>
                </a:lnTo>
                <a:lnTo>
                  <a:pt x="837474" y="930432"/>
                </a:lnTo>
                <a:lnTo>
                  <a:pt x="848882" y="857757"/>
                </a:lnTo>
                <a:lnTo>
                  <a:pt x="859870" y="783809"/>
                </a:lnTo>
                <a:lnTo>
                  <a:pt x="871279" y="709445"/>
                </a:lnTo>
                <a:lnTo>
                  <a:pt x="882687" y="635497"/>
                </a:lnTo>
                <a:lnTo>
                  <a:pt x="894096" y="562401"/>
                </a:lnTo>
                <a:lnTo>
                  <a:pt x="905078" y="491415"/>
                </a:lnTo>
                <a:lnTo>
                  <a:pt x="916487" y="422963"/>
                </a:lnTo>
                <a:lnTo>
                  <a:pt x="927895" y="357468"/>
                </a:lnTo>
                <a:lnTo>
                  <a:pt x="939304" y="295776"/>
                </a:lnTo>
                <a:lnTo>
                  <a:pt x="950713" y="238733"/>
                </a:lnTo>
                <a:lnTo>
                  <a:pt x="961700" y="186760"/>
                </a:lnTo>
                <a:lnTo>
                  <a:pt x="973109" y="140284"/>
                </a:lnTo>
                <a:lnTo>
                  <a:pt x="984517" y="99721"/>
                </a:lnTo>
                <a:lnTo>
                  <a:pt x="1006914" y="38875"/>
                </a:lnTo>
                <a:lnTo>
                  <a:pt x="1029731" y="5491"/>
                </a:lnTo>
                <a:lnTo>
                  <a:pt x="1041139" y="0"/>
                </a:lnTo>
                <a:lnTo>
                  <a:pt x="1052548" y="2114"/>
                </a:lnTo>
                <a:lnTo>
                  <a:pt x="1086348" y="51551"/>
                </a:lnTo>
                <a:lnTo>
                  <a:pt x="1109165" y="119577"/>
                </a:lnTo>
                <a:lnTo>
                  <a:pt x="1120153" y="163101"/>
                </a:lnTo>
              </a:path>
            </a:pathLst>
          </a:custGeom>
          <a:ln w="1014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1471" y="2281407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59" h="15239">
                <a:moveTo>
                  <a:pt x="0" y="14787"/>
                </a:moveTo>
                <a:lnTo>
                  <a:pt x="10984" y="11408"/>
                </a:lnTo>
                <a:lnTo>
                  <a:pt x="22393" y="0"/>
                </a:lnTo>
              </a:path>
            </a:pathLst>
          </a:custGeom>
          <a:ln w="1014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94017" y="809276"/>
            <a:ext cx="1120775" cy="1486535"/>
          </a:xfrm>
          <a:custGeom>
            <a:avLst/>
            <a:gdLst/>
            <a:ahLst/>
            <a:cxnLst/>
            <a:rect l="l" t="t" r="r" b="b"/>
            <a:pathLst>
              <a:path w="1120775" h="1486535">
                <a:moveTo>
                  <a:pt x="0" y="162681"/>
                </a:moveTo>
                <a:lnTo>
                  <a:pt x="11408" y="212118"/>
                </a:lnTo>
                <a:lnTo>
                  <a:pt x="22817" y="266625"/>
                </a:lnTo>
                <a:lnTo>
                  <a:pt x="34225" y="326203"/>
                </a:lnTo>
                <a:lnTo>
                  <a:pt x="45213" y="389584"/>
                </a:lnTo>
                <a:lnTo>
                  <a:pt x="56621" y="456768"/>
                </a:lnTo>
                <a:lnTo>
                  <a:pt x="68030" y="526487"/>
                </a:lnTo>
                <a:lnTo>
                  <a:pt x="79439" y="598741"/>
                </a:lnTo>
                <a:lnTo>
                  <a:pt x="90847" y="672263"/>
                </a:lnTo>
                <a:lnTo>
                  <a:pt x="101830" y="746206"/>
                </a:lnTo>
                <a:lnTo>
                  <a:pt x="113238" y="820575"/>
                </a:lnTo>
                <a:lnTo>
                  <a:pt x="124647" y="894097"/>
                </a:lnTo>
                <a:lnTo>
                  <a:pt x="136056" y="965925"/>
                </a:lnTo>
                <a:lnTo>
                  <a:pt x="147043" y="1035644"/>
                </a:lnTo>
                <a:lnTo>
                  <a:pt x="158452" y="1102407"/>
                </a:lnTo>
                <a:lnTo>
                  <a:pt x="169860" y="1165367"/>
                </a:lnTo>
                <a:lnTo>
                  <a:pt x="181269" y="1224519"/>
                </a:lnTo>
                <a:lnTo>
                  <a:pt x="192678" y="1278606"/>
                </a:lnTo>
                <a:lnTo>
                  <a:pt x="203665" y="1327622"/>
                </a:lnTo>
                <a:lnTo>
                  <a:pt x="215074" y="1370295"/>
                </a:lnTo>
                <a:lnTo>
                  <a:pt x="226482" y="1407057"/>
                </a:lnTo>
                <a:lnTo>
                  <a:pt x="248874" y="1460297"/>
                </a:lnTo>
                <a:lnTo>
                  <a:pt x="283099" y="1486074"/>
                </a:lnTo>
                <a:lnTo>
                  <a:pt x="294508" y="1479736"/>
                </a:lnTo>
                <a:lnTo>
                  <a:pt x="316904" y="1445510"/>
                </a:lnTo>
                <a:lnTo>
                  <a:pt x="339721" y="1382973"/>
                </a:lnTo>
                <a:lnTo>
                  <a:pt x="350709" y="1341987"/>
                </a:lnTo>
                <a:lnTo>
                  <a:pt x="362118" y="1295085"/>
                </a:lnTo>
                <a:lnTo>
                  <a:pt x="373526" y="1242692"/>
                </a:lnTo>
                <a:lnTo>
                  <a:pt x="384935" y="1185223"/>
                </a:lnTo>
                <a:lnTo>
                  <a:pt x="396343" y="1123536"/>
                </a:lnTo>
                <a:lnTo>
                  <a:pt x="407326" y="1058040"/>
                </a:lnTo>
                <a:lnTo>
                  <a:pt x="418735" y="989168"/>
                </a:lnTo>
                <a:lnTo>
                  <a:pt x="430143" y="917756"/>
                </a:lnTo>
                <a:lnTo>
                  <a:pt x="441552" y="844660"/>
                </a:lnTo>
                <a:lnTo>
                  <a:pt x="452539" y="770712"/>
                </a:lnTo>
                <a:lnTo>
                  <a:pt x="463948" y="696769"/>
                </a:lnTo>
                <a:lnTo>
                  <a:pt x="475357" y="622826"/>
                </a:lnTo>
                <a:lnTo>
                  <a:pt x="486765" y="550146"/>
                </a:lnTo>
                <a:lnTo>
                  <a:pt x="498174" y="479585"/>
                </a:lnTo>
                <a:lnTo>
                  <a:pt x="509161" y="411555"/>
                </a:lnTo>
                <a:lnTo>
                  <a:pt x="520570" y="346485"/>
                </a:lnTo>
                <a:lnTo>
                  <a:pt x="531979" y="286060"/>
                </a:lnTo>
                <a:lnTo>
                  <a:pt x="543387" y="229864"/>
                </a:lnTo>
                <a:lnTo>
                  <a:pt x="554796" y="178734"/>
                </a:lnTo>
                <a:lnTo>
                  <a:pt x="565778" y="133099"/>
                </a:lnTo>
                <a:lnTo>
                  <a:pt x="577187" y="93803"/>
                </a:lnTo>
                <a:lnTo>
                  <a:pt x="600004" y="35072"/>
                </a:lnTo>
                <a:lnTo>
                  <a:pt x="622400" y="4228"/>
                </a:lnTo>
                <a:lnTo>
                  <a:pt x="633809" y="0"/>
                </a:lnTo>
                <a:lnTo>
                  <a:pt x="645217" y="2961"/>
                </a:lnTo>
                <a:lnTo>
                  <a:pt x="679022" y="56201"/>
                </a:lnTo>
                <a:lnTo>
                  <a:pt x="701839" y="126341"/>
                </a:lnTo>
                <a:lnTo>
                  <a:pt x="712822" y="171128"/>
                </a:lnTo>
                <a:lnTo>
                  <a:pt x="724231" y="221412"/>
                </a:lnTo>
                <a:lnTo>
                  <a:pt x="735639" y="276766"/>
                </a:lnTo>
                <a:lnTo>
                  <a:pt x="747048" y="336765"/>
                </a:lnTo>
                <a:lnTo>
                  <a:pt x="758456" y="400993"/>
                </a:lnTo>
                <a:lnTo>
                  <a:pt x="769444" y="468598"/>
                </a:lnTo>
                <a:lnTo>
                  <a:pt x="780853" y="538737"/>
                </a:lnTo>
                <a:lnTo>
                  <a:pt x="792261" y="610992"/>
                </a:lnTo>
                <a:lnTo>
                  <a:pt x="803670" y="684940"/>
                </a:lnTo>
                <a:lnTo>
                  <a:pt x="814658" y="758882"/>
                </a:lnTo>
                <a:lnTo>
                  <a:pt x="826066" y="833251"/>
                </a:lnTo>
                <a:lnTo>
                  <a:pt x="837475" y="906347"/>
                </a:lnTo>
                <a:lnTo>
                  <a:pt x="848883" y="977760"/>
                </a:lnTo>
                <a:lnTo>
                  <a:pt x="860292" y="1047053"/>
                </a:lnTo>
                <a:lnTo>
                  <a:pt x="871274" y="1113395"/>
                </a:lnTo>
                <a:lnTo>
                  <a:pt x="882683" y="1175929"/>
                </a:lnTo>
                <a:lnTo>
                  <a:pt x="894092" y="1233819"/>
                </a:lnTo>
                <a:lnTo>
                  <a:pt x="905500" y="1287479"/>
                </a:lnTo>
                <a:lnTo>
                  <a:pt x="916488" y="1335228"/>
                </a:lnTo>
                <a:lnTo>
                  <a:pt x="927896" y="1377058"/>
                </a:lnTo>
                <a:lnTo>
                  <a:pt x="950714" y="1441707"/>
                </a:lnTo>
                <a:lnTo>
                  <a:pt x="973110" y="1478044"/>
                </a:lnTo>
                <a:lnTo>
                  <a:pt x="984518" y="1485650"/>
                </a:lnTo>
                <a:lnTo>
                  <a:pt x="995927" y="1485650"/>
                </a:lnTo>
                <a:lnTo>
                  <a:pt x="1029727" y="1441283"/>
                </a:lnTo>
                <a:lnTo>
                  <a:pt x="1052544" y="1376635"/>
                </a:lnTo>
                <a:lnTo>
                  <a:pt x="1063953" y="1334802"/>
                </a:lnTo>
                <a:lnTo>
                  <a:pt x="1074940" y="1286633"/>
                </a:lnTo>
                <a:lnTo>
                  <a:pt x="1086349" y="1233393"/>
                </a:lnTo>
                <a:lnTo>
                  <a:pt x="1097757" y="1175508"/>
                </a:lnTo>
                <a:lnTo>
                  <a:pt x="1109166" y="1112969"/>
                </a:lnTo>
                <a:lnTo>
                  <a:pt x="1120575" y="1046632"/>
                </a:lnTo>
              </a:path>
            </a:pathLst>
          </a:custGeom>
          <a:ln w="10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3864" y="668571"/>
            <a:ext cx="1120775" cy="1617345"/>
          </a:xfrm>
          <a:custGeom>
            <a:avLst/>
            <a:gdLst/>
            <a:ahLst/>
            <a:cxnLst/>
            <a:rect l="l" t="t" r="r" b="b"/>
            <a:pathLst>
              <a:path w="1120775" h="1617345">
                <a:moveTo>
                  <a:pt x="0" y="882262"/>
                </a:moveTo>
                <a:lnTo>
                  <a:pt x="33803" y="859871"/>
                </a:lnTo>
                <a:lnTo>
                  <a:pt x="56620" y="824798"/>
                </a:lnTo>
                <a:lnTo>
                  <a:pt x="79438" y="771979"/>
                </a:lnTo>
                <a:lnTo>
                  <a:pt x="101833" y="701419"/>
                </a:lnTo>
                <a:lnTo>
                  <a:pt x="113241" y="660855"/>
                </a:lnTo>
                <a:lnTo>
                  <a:pt x="124650" y="616909"/>
                </a:lnTo>
                <a:lnTo>
                  <a:pt x="135635" y="570428"/>
                </a:lnTo>
                <a:lnTo>
                  <a:pt x="147043" y="521838"/>
                </a:lnTo>
                <a:lnTo>
                  <a:pt x="158452" y="471980"/>
                </a:lnTo>
                <a:lnTo>
                  <a:pt x="169860" y="421696"/>
                </a:lnTo>
                <a:lnTo>
                  <a:pt x="181269" y="370991"/>
                </a:lnTo>
                <a:lnTo>
                  <a:pt x="192256" y="321133"/>
                </a:lnTo>
                <a:lnTo>
                  <a:pt x="203664" y="272963"/>
                </a:lnTo>
                <a:lnTo>
                  <a:pt x="215073" y="226482"/>
                </a:lnTo>
                <a:lnTo>
                  <a:pt x="226481" y="182963"/>
                </a:lnTo>
                <a:lnTo>
                  <a:pt x="237468" y="142820"/>
                </a:lnTo>
                <a:lnTo>
                  <a:pt x="260285" y="74789"/>
                </a:lnTo>
                <a:lnTo>
                  <a:pt x="283103" y="27045"/>
                </a:lnTo>
                <a:lnTo>
                  <a:pt x="316903" y="0"/>
                </a:lnTo>
                <a:lnTo>
                  <a:pt x="328312" y="4228"/>
                </a:lnTo>
                <a:lnTo>
                  <a:pt x="362117" y="56201"/>
                </a:lnTo>
                <a:lnTo>
                  <a:pt x="384934" y="124226"/>
                </a:lnTo>
                <a:lnTo>
                  <a:pt x="395921" y="167325"/>
                </a:lnTo>
                <a:lnTo>
                  <a:pt x="407330" y="216341"/>
                </a:lnTo>
                <a:lnTo>
                  <a:pt x="418739" y="270849"/>
                </a:lnTo>
                <a:lnTo>
                  <a:pt x="430147" y="330006"/>
                </a:lnTo>
                <a:lnTo>
                  <a:pt x="441130" y="393808"/>
                </a:lnTo>
                <a:lnTo>
                  <a:pt x="452538" y="461413"/>
                </a:lnTo>
                <a:lnTo>
                  <a:pt x="463947" y="532825"/>
                </a:lnTo>
                <a:lnTo>
                  <a:pt x="475356" y="606347"/>
                </a:lnTo>
                <a:lnTo>
                  <a:pt x="486764" y="681978"/>
                </a:lnTo>
                <a:lnTo>
                  <a:pt x="497752" y="758882"/>
                </a:lnTo>
                <a:lnTo>
                  <a:pt x="509160" y="836207"/>
                </a:lnTo>
                <a:lnTo>
                  <a:pt x="520569" y="913532"/>
                </a:lnTo>
                <a:lnTo>
                  <a:pt x="531978" y="990010"/>
                </a:lnTo>
                <a:lnTo>
                  <a:pt x="543386" y="1064799"/>
                </a:lnTo>
                <a:lnTo>
                  <a:pt x="554374" y="1137054"/>
                </a:lnTo>
                <a:lnTo>
                  <a:pt x="565782" y="1206773"/>
                </a:lnTo>
                <a:lnTo>
                  <a:pt x="577191" y="1272689"/>
                </a:lnTo>
                <a:lnTo>
                  <a:pt x="588600" y="1334381"/>
                </a:lnTo>
                <a:lnTo>
                  <a:pt x="599582" y="1391003"/>
                </a:lnTo>
                <a:lnTo>
                  <a:pt x="610991" y="1442129"/>
                </a:lnTo>
                <a:lnTo>
                  <a:pt x="622399" y="1487763"/>
                </a:lnTo>
                <a:lnTo>
                  <a:pt x="633808" y="1526637"/>
                </a:lnTo>
                <a:lnTo>
                  <a:pt x="656204" y="1584524"/>
                </a:lnTo>
                <a:lnTo>
                  <a:pt x="690430" y="1617060"/>
                </a:lnTo>
                <a:lnTo>
                  <a:pt x="701418" y="1612836"/>
                </a:lnTo>
                <a:lnTo>
                  <a:pt x="735643" y="1556636"/>
                </a:lnTo>
                <a:lnTo>
                  <a:pt x="758035" y="1484381"/>
                </a:lnTo>
                <a:lnTo>
                  <a:pt x="769443" y="1438747"/>
                </a:lnTo>
                <a:lnTo>
                  <a:pt x="780852" y="1387621"/>
                </a:lnTo>
                <a:lnTo>
                  <a:pt x="792260" y="1331425"/>
                </a:lnTo>
                <a:lnTo>
                  <a:pt x="803248" y="1270579"/>
                </a:lnTo>
                <a:lnTo>
                  <a:pt x="814657" y="1205931"/>
                </a:lnTo>
                <a:lnTo>
                  <a:pt x="826065" y="1137900"/>
                </a:lnTo>
                <a:lnTo>
                  <a:pt x="837474" y="1067335"/>
                </a:lnTo>
                <a:lnTo>
                  <a:pt x="848882" y="995080"/>
                </a:lnTo>
                <a:lnTo>
                  <a:pt x="859870" y="921558"/>
                </a:lnTo>
                <a:lnTo>
                  <a:pt x="871279" y="847195"/>
                </a:lnTo>
                <a:lnTo>
                  <a:pt x="882687" y="773673"/>
                </a:lnTo>
                <a:lnTo>
                  <a:pt x="894096" y="700993"/>
                </a:lnTo>
                <a:lnTo>
                  <a:pt x="905078" y="630006"/>
                </a:lnTo>
                <a:lnTo>
                  <a:pt x="916487" y="561555"/>
                </a:lnTo>
                <a:lnTo>
                  <a:pt x="927895" y="496485"/>
                </a:lnTo>
                <a:lnTo>
                  <a:pt x="939304" y="435219"/>
                </a:lnTo>
                <a:lnTo>
                  <a:pt x="950713" y="378176"/>
                </a:lnTo>
                <a:lnTo>
                  <a:pt x="961700" y="326203"/>
                </a:lnTo>
                <a:lnTo>
                  <a:pt x="973109" y="280143"/>
                </a:lnTo>
                <a:lnTo>
                  <a:pt x="984517" y="239579"/>
                </a:lnTo>
                <a:lnTo>
                  <a:pt x="1006914" y="178734"/>
                </a:lnTo>
                <a:lnTo>
                  <a:pt x="1029731" y="145776"/>
                </a:lnTo>
                <a:lnTo>
                  <a:pt x="1041139" y="140284"/>
                </a:lnTo>
                <a:lnTo>
                  <a:pt x="1052548" y="142399"/>
                </a:lnTo>
                <a:lnTo>
                  <a:pt x="1086348" y="191836"/>
                </a:lnTo>
                <a:lnTo>
                  <a:pt x="1109165" y="259861"/>
                </a:lnTo>
                <a:lnTo>
                  <a:pt x="1120153" y="303386"/>
                </a:lnTo>
              </a:path>
            </a:pathLst>
          </a:custGeom>
          <a:ln w="10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1471" y="1550833"/>
            <a:ext cx="22860" cy="1905"/>
          </a:xfrm>
          <a:custGeom>
            <a:avLst/>
            <a:gdLst/>
            <a:ahLst/>
            <a:cxnLst/>
            <a:rect l="l" t="t" r="r" b="b"/>
            <a:pathLst>
              <a:path w="22859" h="1905">
                <a:moveTo>
                  <a:pt x="0" y="1693"/>
                </a:moveTo>
                <a:lnTo>
                  <a:pt x="10984" y="1267"/>
                </a:lnTo>
                <a:lnTo>
                  <a:pt x="22393" y="0"/>
                </a:lnTo>
              </a:path>
            </a:pathLst>
          </a:custGeom>
          <a:ln w="10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94017" y="1403789"/>
            <a:ext cx="1120775" cy="297815"/>
          </a:xfrm>
          <a:custGeom>
            <a:avLst/>
            <a:gdLst/>
            <a:ahLst/>
            <a:cxnLst/>
            <a:rect l="l" t="t" r="r" b="b"/>
            <a:pathLst>
              <a:path w="1120775" h="297814">
                <a:moveTo>
                  <a:pt x="0" y="241694"/>
                </a:moveTo>
                <a:lnTo>
                  <a:pt x="34225" y="271696"/>
                </a:lnTo>
                <a:lnTo>
                  <a:pt x="68030" y="291131"/>
                </a:lnTo>
                <a:lnTo>
                  <a:pt x="101830" y="297469"/>
                </a:lnTo>
                <a:lnTo>
                  <a:pt x="113238" y="296622"/>
                </a:lnTo>
                <a:lnTo>
                  <a:pt x="158452" y="278876"/>
                </a:lnTo>
                <a:lnTo>
                  <a:pt x="192678" y="251835"/>
                </a:lnTo>
                <a:lnTo>
                  <a:pt x="226482" y="215495"/>
                </a:lnTo>
                <a:lnTo>
                  <a:pt x="260282" y="173242"/>
                </a:lnTo>
                <a:lnTo>
                  <a:pt x="271691" y="158452"/>
                </a:lnTo>
                <a:lnTo>
                  <a:pt x="283099" y="143666"/>
                </a:lnTo>
                <a:lnTo>
                  <a:pt x="294508" y="128876"/>
                </a:lnTo>
                <a:lnTo>
                  <a:pt x="305496" y="114085"/>
                </a:lnTo>
                <a:lnTo>
                  <a:pt x="316904" y="100141"/>
                </a:lnTo>
                <a:lnTo>
                  <a:pt x="350709" y="60845"/>
                </a:lnTo>
                <a:lnTo>
                  <a:pt x="384935" y="29155"/>
                </a:lnTo>
                <a:lnTo>
                  <a:pt x="418735" y="8452"/>
                </a:lnTo>
                <a:lnTo>
                  <a:pt x="452539" y="0"/>
                </a:lnTo>
                <a:lnTo>
                  <a:pt x="463948" y="425"/>
                </a:lnTo>
                <a:lnTo>
                  <a:pt x="509161" y="15637"/>
                </a:lnTo>
                <a:lnTo>
                  <a:pt x="543387" y="40989"/>
                </a:lnTo>
                <a:lnTo>
                  <a:pt x="577187" y="76483"/>
                </a:lnTo>
                <a:lnTo>
                  <a:pt x="610992" y="117888"/>
                </a:lnTo>
                <a:lnTo>
                  <a:pt x="622400" y="132679"/>
                </a:lnTo>
                <a:lnTo>
                  <a:pt x="633809" y="147469"/>
                </a:lnTo>
                <a:lnTo>
                  <a:pt x="645217" y="162255"/>
                </a:lnTo>
                <a:lnTo>
                  <a:pt x="656626" y="177045"/>
                </a:lnTo>
                <a:lnTo>
                  <a:pt x="667614" y="191410"/>
                </a:lnTo>
                <a:lnTo>
                  <a:pt x="679022" y="205780"/>
                </a:lnTo>
                <a:lnTo>
                  <a:pt x="690431" y="218877"/>
                </a:lnTo>
                <a:lnTo>
                  <a:pt x="701839" y="231553"/>
                </a:lnTo>
                <a:lnTo>
                  <a:pt x="712822" y="243808"/>
                </a:lnTo>
                <a:lnTo>
                  <a:pt x="747048" y="273384"/>
                </a:lnTo>
                <a:lnTo>
                  <a:pt x="780853" y="291552"/>
                </a:lnTo>
                <a:lnTo>
                  <a:pt x="814658" y="297469"/>
                </a:lnTo>
                <a:lnTo>
                  <a:pt x="826066" y="296201"/>
                </a:lnTo>
                <a:lnTo>
                  <a:pt x="871274" y="277608"/>
                </a:lnTo>
                <a:lnTo>
                  <a:pt x="905500" y="250146"/>
                </a:lnTo>
                <a:lnTo>
                  <a:pt x="939305" y="213385"/>
                </a:lnTo>
                <a:lnTo>
                  <a:pt x="973110" y="170707"/>
                </a:lnTo>
                <a:lnTo>
                  <a:pt x="984518" y="155917"/>
                </a:lnTo>
                <a:lnTo>
                  <a:pt x="995927" y="141131"/>
                </a:lnTo>
                <a:lnTo>
                  <a:pt x="1007336" y="126341"/>
                </a:lnTo>
                <a:lnTo>
                  <a:pt x="1018318" y="111976"/>
                </a:lnTo>
                <a:lnTo>
                  <a:pt x="1029727" y="97606"/>
                </a:lnTo>
                <a:lnTo>
                  <a:pt x="1063953" y="58736"/>
                </a:lnTo>
                <a:lnTo>
                  <a:pt x="1097757" y="27887"/>
                </a:lnTo>
                <a:lnTo>
                  <a:pt x="1109166" y="19861"/>
                </a:lnTo>
                <a:lnTo>
                  <a:pt x="1120575" y="13102"/>
                </a:lnTo>
              </a:path>
            </a:pathLst>
          </a:custGeom>
          <a:ln w="1014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3864" y="1403789"/>
            <a:ext cx="1120775" cy="297815"/>
          </a:xfrm>
          <a:custGeom>
            <a:avLst/>
            <a:gdLst/>
            <a:ahLst/>
            <a:cxnLst/>
            <a:rect l="l" t="t" r="r" b="b"/>
            <a:pathLst>
              <a:path w="1120775" h="297814">
                <a:moveTo>
                  <a:pt x="0" y="119156"/>
                </a:moveTo>
                <a:lnTo>
                  <a:pt x="11408" y="104791"/>
                </a:lnTo>
                <a:lnTo>
                  <a:pt x="22817" y="90847"/>
                </a:lnTo>
                <a:lnTo>
                  <a:pt x="33803" y="77324"/>
                </a:lnTo>
                <a:lnTo>
                  <a:pt x="68029" y="41831"/>
                </a:lnTo>
                <a:lnTo>
                  <a:pt x="101833" y="16058"/>
                </a:lnTo>
                <a:lnTo>
                  <a:pt x="147043" y="425"/>
                </a:lnTo>
                <a:lnTo>
                  <a:pt x="158452" y="0"/>
                </a:lnTo>
                <a:lnTo>
                  <a:pt x="169860" y="1267"/>
                </a:lnTo>
                <a:lnTo>
                  <a:pt x="215073" y="20281"/>
                </a:lnTo>
                <a:lnTo>
                  <a:pt x="248877" y="48169"/>
                </a:lnTo>
                <a:lnTo>
                  <a:pt x="283103" y="85356"/>
                </a:lnTo>
                <a:lnTo>
                  <a:pt x="305495" y="113243"/>
                </a:lnTo>
                <a:lnTo>
                  <a:pt x="316903" y="127608"/>
                </a:lnTo>
                <a:lnTo>
                  <a:pt x="328312" y="142399"/>
                </a:lnTo>
                <a:lnTo>
                  <a:pt x="339299" y="157610"/>
                </a:lnTo>
                <a:lnTo>
                  <a:pt x="350708" y="172396"/>
                </a:lnTo>
                <a:lnTo>
                  <a:pt x="362117" y="186765"/>
                </a:lnTo>
                <a:lnTo>
                  <a:pt x="373525" y="201130"/>
                </a:lnTo>
                <a:lnTo>
                  <a:pt x="384934" y="214653"/>
                </a:lnTo>
                <a:lnTo>
                  <a:pt x="395921" y="227750"/>
                </a:lnTo>
                <a:lnTo>
                  <a:pt x="430147" y="261129"/>
                </a:lnTo>
                <a:lnTo>
                  <a:pt x="463947" y="285214"/>
                </a:lnTo>
                <a:lnTo>
                  <a:pt x="509160" y="297469"/>
                </a:lnTo>
                <a:lnTo>
                  <a:pt x="520569" y="297048"/>
                </a:lnTo>
                <a:lnTo>
                  <a:pt x="565782" y="280143"/>
                </a:lnTo>
                <a:lnTo>
                  <a:pt x="599582" y="253523"/>
                </a:lnTo>
                <a:lnTo>
                  <a:pt x="633808" y="218030"/>
                </a:lnTo>
                <a:lnTo>
                  <a:pt x="656204" y="190142"/>
                </a:lnTo>
                <a:lnTo>
                  <a:pt x="667613" y="175778"/>
                </a:lnTo>
                <a:lnTo>
                  <a:pt x="679021" y="160987"/>
                </a:lnTo>
                <a:lnTo>
                  <a:pt x="690430" y="146202"/>
                </a:lnTo>
                <a:lnTo>
                  <a:pt x="701418" y="131411"/>
                </a:lnTo>
                <a:lnTo>
                  <a:pt x="712826" y="116620"/>
                </a:lnTo>
                <a:lnTo>
                  <a:pt x="724235" y="102256"/>
                </a:lnTo>
                <a:lnTo>
                  <a:pt x="735643" y="88312"/>
                </a:lnTo>
                <a:lnTo>
                  <a:pt x="747052" y="75215"/>
                </a:lnTo>
                <a:lnTo>
                  <a:pt x="758035" y="62539"/>
                </a:lnTo>
                <a:lnTo>
                  <a:pt x="792260" y="30848"/>
                </a:lnTo>
                <a:lnTo>
                  <a:pt x="826065" y="9299"/>
                </a:lnTo>
                <a:lnTo>
                  <a:pt x="859870" y="0"/>
                </a:lnTo>
                <a:lnTo>
                  <a:pt x="871279" y="0"/>
                </a:lnTo>
                <a:lnTo>
                  <a:pt x="916487" y="14369"/>
                </a:lnTo>
                <a:lnTo>
                  <a:pt x="950713" y="39296"/>
                </a:lnTo>
                <a:lnTo>
                  <a:pt x="961700" y="50283"/>
                </a:lnTo>
                <a:lnTo>
                  <a:pt x="973109" y="61692"/>
                </a:lnTo>
                <a:lnTo>
                  <a:pt x="984517" y="74368"/>
                </a:lnTo>
                <a:lnTo>
                  <a:pt x="995926" y="87465"/>
                </a:lnTo>
                <a:lnTo>
                  <a:pt x="1006914" y="101409"/>
                </a:lnTo>
                <a:lnTo>
                  <a:pt x="1018322" y="115779"/>
                </a:lnTo>
                <a:lnTo>
                  <a:pt x="1029731" y="130143"/>
                </a:lnTo>
                <a:lnTo>
                  <a:pt x="1041139" y="144934"/>
                </a:lnTo>
                <a:lnTo>
                  <a:pt x="1052548" y="159719"/>
                </a:lnTo>
                <a:lnTo>
                  <a:pt x="1086348" y="203244"/>
                </a:lnTo>
                <a:lnTo>
                  <a:pt x="1109165" y="229864"/>
                </a:lnTo>
                <a:lnTo>
                  <a:pt x="1120153" y="241694"/>
                </a:lnTo>
              </a:path>
            </a:pathLst>
          </a:custGeom>
          <a:ln w="1014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1471" y="1522946"/>
            <a:ext cx="22860" cy="29845"/>
          </a:xfrm>
          <a:custGeom>
            <a:avLst/>
            <a:gdLst/>
            <a:ahLst/>
            <a:cxnLst/>
            <a:rect l="l" t="t" r="r" b="b"/>
            <a:pathLst>
              <a:path w="22859" h="29844">
                <a:moveTo>
                  <a:pt x="0" y="29581"/>
                </a:moveTo>
                <a:lnTo>
                  <a:pt x="10984" y="14790"/>
                </a:lnTo>
                <a:lnTo>
                  <a:pt x="22393" y="0"/>
                </a:lnTo>
              </a:path>
            </a:pathLst>
          </a:custGeom>
          <a:ln w="1014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197933" y="2438989"/>
            <a:ext cx="36957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ts val="900"/>
              </a:lnSpc>
              <a:spcBef>
                <a:spcPts val="125"/>
              </a:spcBef>
            </a:pPr>
            <a:r>
              <a:rPr sz="850" spc="1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00"/>
              </a:lnSpc>
            </a:pPr>
            <a:r>
              <a:rPr sz="850" spc="10" dirty="0">
                <a:latin typeface="Times New Roman"/>
                <a:cs typeface="Times New Roman"/>
              </a:rPr>
              <a:t>time</a:t>
            </a:r>
            <a:r>
              <a:rPr sz="850" spc="-50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(s)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15429" y="1684359"/>
            <a:ext cx="497205" cy="495934"/>
          </a:xfrm>
          <a:custGeom>
            <a:avLst/>
            <a:gdLst/>
            <a:ahLst/>
            <a:cxnLst/>
            <a:rect l="l" t="t" r="r" b="b"/>
            <a:pathLst>
              <a:path w="497204" h="495935">
                <a:moveTo>
                  <a:pt x="0" y="495638"/>
                </a:moveTo>
                <a:lnTo>
                  <a:pt x="496906" y="495638"/>
                </a:lnTo>
                <a:lnTo>
                  <a:pt x="496906" y="0"/>
                </a:lnTo>
                <a:lnTo>
                  <a:pt x="0" y="0"/>
                </a:lnTo>
                <a:lnTo>
                  <a:pt x="0" y="495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15429" y="1684359"/>
            <a:ext cx="497205" cy="495934"/>
          </a:xfrm>
          <a:custGeom>
            <a:avLst/>
            <a:gdLst/>
            <a:ahLst/>
            <a:cxnLst/>
            <a:rect l="l" t="t" r="r" b="b"/>
            <a:pathLst>
              <a:path w="497204" h="495935">
                <a:moveTo>
                  <a:pt x="0" y="495638"/>
                </a:moveTo>
                <a:lnTo>
                  <a:pt x="0" y="0"/>
                </a:lnTo>
                <a:lnTo>
                  <a:pt x="496906" y="0"/>
                </a:lnTo>
                <a:lnTo>
                  <a:pt x="496906" y="495638"/>
                </a:lnTo>
                <a:lnTo>
                  <a:pt x="0" y="4956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15429" y="2179998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15429" y="168435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15429" y="1684359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4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12336" y="1684359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4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5429" y="2179998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5429" y="1684359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4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15429" y="2179998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15429" y="1684359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15429" y="1684359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4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12336" y="1684359"/>
            <a:ext cx="0" cy="495934"/>
          </a:xfrm>
          <a:custGeom>
            <a:avLst/>
            <a:gdLst/>
            <a:ahLst/>
            <a:cxnLst/>
            <a:rect l="l" t="t" r="r" b="b"/>
            <a:pathLst>
              <a:path h="495935">
                <a:moveTo>
                  <a:pt x="0" y="4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945852" y="1654333"/>
            <a:ext cx="42735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67005" algn="l"/>
              </a:tabLst>
            </a:pPr>
            <a:r>
              <a:rPr sz="850" u="dashLong" spc="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r>
              <a:rPr sz="850" spc="10" dirty="0">
                <a:latin typeface="Arial"/>
                <a:cs typeface="Arial"/>
              </a:rPr>
              <a:t>y</a:t>
            </a:r>
            <a:r>
              <a:rPr sz="850" spc="1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(t)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45852" y="195436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14" y="0"/>
                </a:lnTo>
              </a:path>
            </a:pathLst>
          </a:custGeom>
          <a:ln w="101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113178" y="1711561"/>
            <a:ext cx="180340" cy="4622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15"/>
              </a:spcBef>
            </a:pPr>
            <a:r>
              <a:rPr sz="650" spc="10" dirty="0">
                <a:latin typeface="Arial"/>
                <a:cs typeface="Arial"/>
              </a:rPr>
              <a:t>ss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850" spc="10" dirty="0">
                <a:latin typeface="Arial"/>
                <a:cs typeface="Arial"/>
              </a:rPr>
              <a:t>y(t)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u(t)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945852" y="20988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114" y="0"/>
                </a:lnTo>
              </a:path>
            </a:pathLst>
          </a:custGeom>
          <a:ln w="1014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15885" y="2860761"/>
            <a:ext cx="8883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5" dirty="0">
                <a:latin typeface="Cambria"/>
                <a:cs typeface="Cambria"/>
              </a:rPr>
              <a:t>u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t</a:t>
            </a:r>
            <a:r>
              <a:rPr sz="950" spc="5" dirty="0">
                <a:latin typeface="Tahoma"/>
                <a:cs typeface="Tahoma"/>
              </a:rPr>
              <a:t>)</a:t>
            </a:r>
            <a:r>
              <a:rPr sz="950" spc="-10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10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5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sin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spc="10" dirty="0">
                <a:latin typeface="Book Antiqua"/>
                <a:cs typeface="Book Antiqua"/>
              </a:rPr>
              <a:t>10</a:t>
            </a:r>
            <a:r>
              <a:rPr sz="950" i="1" spc="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3701" y="2924658"/>
            <a:ext cx="889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-5" dirty="0">
                <a:latin typeface="Cambria"/>
                <a:cs typeface="Cambria"/>
              </a:rPr>
              <a:t>ss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17684" y="2775252"/>
            <a:ext cx="1117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26981" y="2950652"/>
            <a:ext cx="9334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55" dirty="0">
                <a:latin typeface="Book Antiqua"/>
                <a:cs typeface="Book Antiqua"/>
              </a:rPr>
              <a:t>2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40953" y="2860761"/>
            <a:ext cx="14516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0650" algn="l"/>
              </a:tabLst>
            </a:pPr>
            <a:r>
              <a:rPr sz="950" spc="70" dirty="0">
                <a:latin typeface="Lucida Sans Unicode"/>
                <a:cs typeface="Lucida Sans Unicode"/>
              </a:rPr>
              <a:t>→ </a:t>
            </a:r>
            <a:r>
              <a:rPr sz="950" spc="-110" dirty="0">
                <a:latin typeface="Lucida Sans Unicode"/>
                <a:cs typeface="Lucida Sans Unicode"/>
              </a:rPr>
              <a:t> </a:t>
            </a:r>
            <a:r>
              <a:rPr sz="950" i="1" spc="15" dirty="0">
                <a:latin typeface="Cambria"/>
                <a:cs typeface="Cambria"/>
              </a:rPr>
              <a:t>y</a:t>
            </a:r>
            <a:r>
              <a:rPr sz="950" i="1" dirty="0">
                <a:latin typeface="Cambria"/>
                <a:cs typeface="Cambria"/>
              </a:rPr>
              <a:t>  </a:t>
            </a:r>
            <a:r>
              <a:rPr sz="950" i="1" spc="-85" dirty="0">
                <a:latin typeface="Cambria"/>
                <a:cs typeface="Cambria"/>
              </a:rPr>
              <a:t> 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75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25</a:t>
            </a:r>
            <a:r>
              <a:rPr sz="950" spc="-105" dirty="0">
                <a:latin typeface="Book Antiqua"/>
                <a:cs typeface="Book Antiqua"/>
              </a:rPr>
              <a:t> </a:t>
            </a:r>
            <a:r>
              <a:rPr sz="950" spc="-15" dirty="0">
                <a:latin typeface="Book Antiqua"/>
                <a:cs typeface="Book Antiqua"/>
              </a:rPr>
              <a:t>sin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spc="55" dirty="0">
                <a:latin typeface="Book Antiqua"/>
                <a:cs typeface="Book Antiqua"/>
              </a:rPr>
              <a:t>10</a:t>
            </a:r>
            <a:r>
              <a:rPr sz="950" i="1" spc="-10" dirty="0">
                <a:latin typeface="Cambria"/>
                <a:cs typeface="Cambria"/>
              </a:rPr>
              <a:t>t</a:t>
            </a:r>
            <a:r>
              <a:rPr sz="950" i="1" spc="-30" dirty="0">
                <a:latin typeface="Cambria"/>
                <a:cs typeface="Cambri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dirty="0">
                <a:latin typeface="Lucida Sans Unicode"/>
                <a:cs typeface="Lucida Sans Unicode"/>
              </a:rPr>
              <a:t>	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4145" y="0"/>
            <a:ext cx="17195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 </a:t>
            </a:r>
            <a:r>
              <a:rPr sz="450" b="1" spc="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Frequency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response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160129"/>
            <a:ext cx="34061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Frequency response </a:t>
            </a:r>
            <a:r>
              <a:rPr spc="-5" dirty="0"/>
              <a:t>of </a:t>
            </a:r>
            <a:r>
              <a:rPr dirty="0"/>
              <a:t>discrete-time</a:t>
            </a:r>
            <a:r>
              <a:rPr spc="204" dirty="0"/>
              <a:t> </a:t>
            </a:r>
            <a:r>
              <a:rPr spc="-20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0105" y="926216"/>
            <a:ext cx="2870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50" dirty="0">
                <a:latin typeface="Times New Roman"/>
                <a:cs typeface="Times New Roman"/>
              </a:rPr>
              <a:t>y</a:t>
            </a:r>
            <a:r>
              <a:rPr sz="1150" spc="-5" dirty="0">
                <a:latin typeface="Arial Black"/>
                <a:cs typeface="Arial Black"/>
              </a:rPr>
              <a:t>(</a:t>
            </a:r>
            <a:r>
              <a:rPr sz="1150" i="1" spc="85" dirty="0">
                <a:latin typeface="Times New Roman"/>
                <a:cs typeface="Times New Roman"/>
              </a:rPr>
              <a:t>k</a:t>
            </a:r>
            <a:r>
              <a:rPr sz="1150" spc="-5" dirty="0">
                <a:latin typeface="Arial Black"/>
                <a:cs typeface="Arial Black"/>
              </a:rPr>
              <a:t>)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68" y="1124577"/>
            <a:ext cx="1222069" cy="191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231" y="1194870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1060379" y="6"/>
                </a:moveTo>
                <a:lnTo>
                  <a:pt x="1051940" y="6"/>
                </a:lnTo>
                <a:lnTo>
                  <a:pt x="0" y="0"/>
                </a:lnTo>
              </a:path>
            </a:pathLst>
          </a:custGeom>
          <a:ln w="16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0605" y="115774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4">
                <a:moveTo>
                  <a:pt x="0" y="0"/>
                </a:moveTo>
                <a:lnTo>
                  <a:pt x="18566" y="37132"/>
                </a:lnTo>
                <a:lnTo>
                  <a:pt x="0" y="74264"/>
                </a:lnTo>
                <a:lnTo>
                  <a:pt x="74265" y="371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8220" y="892401"/>
            <a:ext cx="933932" cy="6480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6509" y="1124577"/>
            <a:ext cx="725365" cy="191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2770" y="1194875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578261" y="0"/>
                </a:moveTo>
                <a:lnTo>
                  <a:pt x="569822" y="0"/>
                </a:lnTo>
                <a:lnTo>
                  <a:pt x="0" y="0"/>
                </a:lnTo>
              </a:path>
            </a:pathLst>
          </a:custGeom>
          <a:ln w="16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4026" y="115774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0"/>
                </a:moveTo>
                <a:lnTo>
                  <a:pt x="18566" y="37132"/>
                </a:lnTo>
                <a:lnTo>
                  <a:pt x="0" y="74264"/>
                </a:lnTo>
                <a:lnTo>
                  <a:pt x="74264" y="371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8855" y="916412"/>
            <a:ext cx="793750" cy="562610"/>
          </a:xfrm>
          <a:prstGeom prst="rect">
            <a:avLst/>
          </a:prstGeom>
          <a:solidFill>
            <a:srgbClr val="FFFFFF"/>
          </a:solidFill>
          <a:ln w="11252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120"/>
              </a:spcBef>
            </a:pPr>
            <a:r>
              <a:rPr sz="1450" i="1" spc="55" dirty="0">
                <a:latin typeface="Times New Roman"/>
                <a:cs typeface="Times New Roman"/>
              </a:rPr>
              <a:t>G</a:t>
            </a:r>
            <a:r>
              <a:rPr sz="1450" spc="55" dirty="0">
                <a:latin typeface="Arial Black"/>
                <a:cs typeface="Arial Black"/>
              </a:rPr>
              <a:t>(</a:t>
            </a:r>
            <a:r>
              <a:rPr sz="1450" i="1" spc="55" dirty="0">
                <a:latin typeface="Times New Roman"/>
                <a:cs typeface="Times New Roman"/>
              </a:rPr>
              <a:t>z</a:t>
            </a:r>
            <a:r>
              <a:rPr sz="1450" spc="55" dirty="0">
                <a:latin typeface="Arial Black"/>
                <a:cs typeface="Arial Black"/>
              </a:rPr>
              <a:t>)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090" y="938629"/>
            <a:ext cx="11328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50" b="0" i="1" spc="10" dirty="0">
                <a:latin typeface="Bookman Old Style"/>
                <a:cs typeface="Bookman Old Style"/>
              </a:rPr>
              <a:t>u</a:t>
            </a:r>
            <a:r>
              <a:rPr sz="1150" spc="10" dirty="0">
                <a:latin typeface="Arial"/>
                <a:cs typeface="Arial"/>
              </a:rPr>
              <a:t>(</a:t>
            </a:r>
            <a:r>
              <a:rPr sz="1150" b="0" i="1" spc="10" dirty="0">
                <a:latin typeface="Bookman Old Style"/>
                <a:cs typeface="Bookman Old Style"/>
              </a:rPr>
              <a:t>k</a:t>
            </a:r>
            <a:r>
              <a:rPr sz="1150" spc="10" dirty="0">
                <a:latin typeface="Arial"/>
                <a:cs typeface="Arial"/>
              </a:rPr>
              <a:t>) </a:t>
            </a:r>
            <a:r>
              <a:rPr sz="1150" spc="175" dirty="0">
                <a:latin typeface="Arial"/>
                <a:cs typeface="Arial"/>
              </a:rPr>
              <a:t>=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b="0" i="1" spc="-350" dirty="0">
                <a:latin typeface="Bookman Old Style"/>
                <a:cs typeface="Bookman Old Style"/>
              </a:rPr>
              <a:t>U</a:t>
            </a:r>
            <a:r>
              <a:rPr sz="1725" spc="-525" baseline="14492" dirty="0">
                <a:latin typeface="Arial"/>
                <a:cs typeface="Arial"/>
              </a:rPr>
              <a:t>¯</a:t>
            </a:r>
            <a:r>
              <a:rPr sz="1725" spc="-22" baseline="14492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sin(</a:t>
            </a:r>
            <a:r>
              <a:rPr sz="1150" b="0" i="1" spc="-10" dirty="0">
                <a:latin typeface="Bookman Old Style"/>
                <a:cs typeface="Bookman Old Style"/>
              </a:rPr>
              <a:t>k</a:t>
            </a:r>
            <a:r>
              <a:rPr sz="1150" i="1" spc="-10" dirty="0">
                <a:latin typeface="Arial"/>
                <a:cs typeface="Arial"/>
              </a:rPr>
              <a:t>θ</a:t>
            </a:r>
            <a:r>
              <a:rPr sz="1150" spc="-10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458" y="1833600"/>
            <a:ext cx="4021454" cy="170180"/>
          </a:xfrm>
          <a:custGeom>
            <a:avLst/>
            <a:gdLst/>
            <a:ahLst/>
            <a:cxnLst/>
            <a:rect l="l" t="t" r="r" b="b"/>
            <a:pathLst>
              <a:path w="4021454" h="170180">
                <a:moveTo>
                  <a:pt x="397033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083"/>
                </a:lnTo>
                <a:lnTo>
                  <a:pt x="4021135" y="170083"/>
                </a:lnTo>
                <a:lnTo>
                  <a:pt x="4021135" y="50800"/>
                </a:lnTo>
                <a:lnTo>
                  <a:pt x="4017127" y="31075"/>
                </a:lnTo>
                <a:lnTo>
                  <a:pt x="4006212" y="14922"/>
                </a:lnTo>
                <a:lnTo>
                  <a:pt x="3990059" y="4008"/>
                </a:lnTo>
                <a:lnTo>
                  <a:pt x="397033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258" y="263159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458" y="1877847"/>
            <a:ext cx="4071886" cy="163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059" y="2618892"/>
            <a:ext cx="3970286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4594" y="1928635"/>
            <a:ext cx="50751" cy="702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458" y="2035313"/>
            <a:ext cx="4021454" cy="647700"/>
          </a:xfrm>
          <a:custGeom>
            <a:avLst/>
            <a:gdLst/>
            <a:ahLst/>
            <a:cxnLst/>
            <a:rect l="l" t="t" r="r" b="b"/>
            <a:pathLst>
              <a:path w="4021454" h="647700">
                <a:moveTo>
                  <a:pt x="4021135" y="0"/>
                </a:moveTo>
                <a:lnTo>
                  <a:pt x="0" y="0"/>
                </a:lnTo>
                <a:lnTo>
                  <a:pt x="0" y="596278"/>
                </a:lnTo>
                <a:lnTo>
                  <a:pt x="4008" y="616003"/>
                </a:lnTo>
                <a:lnTo>
                  <a:pt x="14922" y="632156"/>
                </a:lnTo>
                <a:lnTo>
                  <a:pt x="31075" y="643070"/>
                </a:lnTo>
                <a:lnTo>
                  <a:pt x="50800" y="647079"/>
                </a:lnTo>
                <a:lnTo>
                  <a:pt x="3970335" y="647079"/>
                </a:lnTo>
                <a:lnTo>
                  <a:pt x="3990059" y="643070"/>
                </a:lnTo>
                <a:lnTo>
                  <a:pt x="4006212" y="632156"/>
                </a:lnTo>
                <a:lnTo>
                  <a:pt x="4017127" y="616003"/>
                </a:lnTo>
                <a:lnTo>
                  <a:pt x="4021135" y="596278"/>
                </a:lnTo>
                <a:lnTo>
                  <a:pt x="402113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14594" y="1915935"/>
            <a:ext cx="0" cy="735330"/>
          </a:xfrm>
          <a:custGeom>
            <a:avLst/>
            <a:gdLst/>
            <a:ahLst/>
            <a:cxnLst/>
            <a:rect l="l" t="t" r="r" b="b"/>
            <a:pathLst>
              <a:path h="735330">
                <a:moveTo>
                  <a:pt x="0" y="7347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4594" y="19032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594" y="18905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4594" y="18778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792" y="1558071"/>
            <a:ext cx="3586479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30" dirty="0">
                <a:latin typeface="Book Antiqua"/>
                <a:cs typeface="Book Antiqua"/>
              </a:rPr>
              <a:t>A </a:t>
            </a:r>
            <a:r>
              <a:rPr sz="950" spc="-15" dirty="0">
                <a:latin typeface="Book Antiqua"/>
                <a:cs typeface="Book Antiqua"/>
              </a:rPr>
              <a:t>similar </a:t>
            </a:r>
            <a:r>
              <a:rPr sz="950" spc="-10" dirty="0">
                <a:latin typeface="Book Antiqua"/>
                <a:cs typeface="Book Antiqua"/>
              </a:rPr>
              <a:t>result </a:t>
            </a:r>
            <a:r>
              <a:rPr sz="950" spc="-20" dirty="0">
                <a:latin typeface="Book Antiqua"/>
                <a:cs typeface="Book Antiqua"/>
              </a:rPr>
              <a:t>holds </a:t>
            </a:r>
            <a:r>
              <a:rPr sz="950" spc="-10" dirty="0">
                <a:latin typeface="Book Antiqua"/>
                <a:cs typeface="Book Antiqua"/>
              </a:rPr>
              <a:t>for </a:t>
            </a:r>
            <a:r>
              <a:rPr sz="950" spc="-5" dirty="0">
                <a:latin typeface="Book Antiqua"/>
                <a:cs typeface="Book Antiqua"/>
              </a:rPr>
              <a:t>discrete-time</a:t>
            </a:r>
            <a:r>
              <a:rPr sz="950" spc="114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systems:</a:t>
            </a:r>
            <a:endParaRPr sz="950">
              <a:latin typeface="Book Antiqua"/>
              <a:cs typeface="Book Antiqua"/>
            </a:endParaRPr>
          </a:p>
          <a:p>
            <a:pPr marL="229870">
              <a:lnSpc>
                <a:spcPct val="100000"/>
              </a:lnSpc>
              <a:spcBef>
                <a:spcPts val="965"/>
              </a:spcBef>
            </a:pPr>
            <a:r>
              <a:rPr sz="950" spc="-10" dirty="0">
                <a:solidFill>
                  <a:srgbClr val="3333B2"/>
                </a:solidFill>
                <a:latin typeface="Book Antiqua"/>
                <a:cs typeface="Book Antiqua"/>
              </a:rPr>
              <a:t>Theorem</a:t>
            </a:r>
            <a:endParaRPr sz="950">
              <a:latin typeface="Book Antiqua"/>
              <a:cs typeface="Book Antiqua"/>
            </a:endParaRPr>
          </a:p>
          <a:p>
            <a:pPr marL="229870">
              <a:lnSpc>
                <a:spcPct val="100000"/>
              </a:lnSpc>
              <a:spcBef>
                <a:spcPts val="390"/>
              </a:spcBef>
            </a:pPr>
            <a:r>
              <a:rPr sz="950" spc="-10" dirty="0">
                <a:latin typeface="Book Antiqua"/>
                <a:cs typeface="Book Antiqua"/>
              </a:rPr>
              <a:t>If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z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5" dirty="0">
                <a:latin typeface="Book Antiqua"/>
                <a:cs typeface="Book Antiqua"/>
              </a:rPr>
              <a:t>is asymptotically </a:t>
            </a:r>
            <a:r>
              <a:rPr sz="950" spc="-5" dirty="0">
                <a:latin typeface="Book Antiqua"/>
                <a:cs typeface="Book Antiqua"/>
              </a:rPr>
              <a:t>stable </a:t>
            </a:r>
            <a:r>
              <a:rPr sz="950" dirty="0">
                <a:latin typeface="Book Antiqua"/>
                <a:cs typeface="Book Antiqua"/>
              </a:rPr>
              <a:t>(poles </a:t>
            </a:r>
            <a:r>
              <a:rPr sz="950" spc="-15" dirty="0">
                <a:latin typeface="Book Antiqua"/>
                <a:cs typeface="Book Antiqua"/>
              </a:rPr>
              <a:t>inside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unit</a:t>
            </a:r>
            <a:r>
              <a:rPr sz="950" spc="50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circle), </a:t>
            </a:r>
            <a:r>
              <a:rPr sz="950" spc="-10" dirty="0">
                <a:latin typeface="Book Antiqua"/>
                <a:cs typeface="Book Antiqua"/>
              </a:rPr>
              <a:t>for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093" y="2147288"/>
            <a:ext cx="863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Book Antiqua"/>
                <a:cs typeface="Book Antiqua"/>
              </a:rPr>
              <a:t>¯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0317" y="2235341"/>
            <a:ext cx="7620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5800" algn="l"/>
              </a:tabLst>
            </a:pPr>
            <a:r>
              <a:rPr sz="650" i="1" spc="20" dirty="0">
                <a:latin typeface="Cambria"/>
                <a:cs typeface="Cambria"/>
              </a:rPr>
              <a:t>k</a:t>
            </a:r>
            <a:r>
              <a:rPr sz="650" spc="165" dirty="0">
                <a:latin typeface="Lucida Sans Unicode"/>
                <a:cs typeface="Lucida Sans Unicode"/>
              </a:rPr>
              <a:t>→∞	</a:t>
            </a:r>
            <a:r>
              <a:rPr sz="650" i="1" spc="-5" dirty="0">
                <a:latin typeface="Cambria"/>
                <a:cs typeface="Cambria"/>
              </a:rPr>
              <a:t>ss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558" y="2171456"/>
            <a:ext cx="36385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6215" algn="l"/>
              </a:tabLst>
            </a:pPr>
            <a:r>
              <a:rPr sz="950" i="1" spc="15" dirty="0">
                <a:latin typeface="Cambria"/>
                <a:cs typeface="Cambria"/>
              </a:rPr>
              <a:t>u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k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50" spc="-70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65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U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k</a:t>
            </a:r>
            <a:r>
              <a:rPr sz="950" i="1" dirty="0">
                <a:latin typeface="Arial"/>
                <a:cs typeface="Arial"/>
              </a:rPr>
              <a:t>θ</a:t>
            </a:r>
            <a:r>
              <a:rPr sz="950" i="1" spc="-145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in</a:t>
            </a:r>
            <a:r>
              <a:rPr sz="950" spc="3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steady-state</a:t>
            </a:r>
            <a:r>
              <a:rPr sz="950" spc="35" dirty="0">
                <a:latin typeface="Book Antiqua"/>
                <a:cs typeface="Book Antiqua"/>
              </a:rPr>
              <a:t> </a:t>
            </a:r>
            <a:r>
              <a:rPr sz="950" spc="-10" dirty="0">
                <a:latin typeface="Book Antiqua"/>
                <a:cs typeface="Book Antiqua"/>
              </a:rPr>
              <a:t>conditions</a:t>
            </a:r>
            <a:r>
              <a:rPr sz="950" spc="35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lim	</a:t>
            </a:r>
            <a:r>
              <a:rPr sz="950" i="1" spc="15" dirty="0">
                <a:latin typeface="Cambria"/>
                <a:cs typeface="Cambria"/>
              </a:rPr>
              <a:t>y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k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50" spc="-130" dirty="0">
                <a:latin typeface="Tahoma"/>
                <a:cs typeface="Tahoma"/>
              </a:rPr>
              <a:t> </a:t>
            </a:r>
            <a:r>
              <a:rPr sz="950" spc="-60" dirty="0">
                <a:latin typeface="Lucida Sans Unicode"/>
                <a:cs typeface="Lucida Sans Unicode"/>
              </a:rPr>
              <a:t>−</a:t>
            </a:r>
            <a:r>
              <a:rPr sz="950" spc="-130" dirty="0">
                <a:latin typeface="Lucida Sans Unicode"/>
                <a:cs typeface="Lucida Sans Unicode"/>
              </a:rPr>
              <a:t> </a:t>
            </a:r>
            <a:r>
              <a:rPr sz="950" i="1" spc="15" dirty="0">
                <a:latin typeface="Cambria"/>
                <a:cs typeface="Cambria"/>
              </a:rPr>
              <a:t>y</a:t>
            </a:r>
            <a:r>
              <a:rPr sz="950" i="1" spc="85" dirty="0">
                <a:latin typeface="Cambria"/>
                <a:cs typeface="Cambria"/>
              </a:rPr>
              <a:t> </a:t>
            </a:r>
            <a:r>
              <a:rPr sz="950" spc="10" dirty="0">
                <a:latin typeface="Tahoma"/>
                <a:cs typeface="Tahoma"/>
              </a:rPr>
              <a:t>(</a:t>
            </a:r>
            <a:r>
              <a:rPr sz="950" i="1" spc="10" dirty="0">
                <a:latin typeface="Cambria"/>
                <a:cs typeface="Cambria"/>
              </a:rPr>
              <a:t>k</a:t>
            </a:r>
            <a:r>
              <a:rPr sz="950" spc="10" dirty="0">
                <a:latin typeface="Tahoma"/>
                <a:cs typeface="Tahoma"/>
              </a:rPr>
              <a:t>)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40" dirty="0">
                <a:latin typeface="Book Antiqua"/>
                <a:cs typeface="Book Antiqua"/>
              </a:rPr>
              <a:t>0,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558" y="2323284"/>
            <a:ext cx="3536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latin typeface="Book Antiqua"/>
                <a:cs typeface="Book Antiqua"/>
              </a:rPr>
              <a:t>where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9862" y="2475113"/>
            <a:ext cx="192849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15" dirty="0">
                <a:latin typeface="Cambria"/>
                <a:cs typeface="Cambria"/>
              </a:rPr>
              <a:t>y</a:t>
            </a:r>
            <a:r>
              <a:rPr sz="975" i="1" spc="22" baseline="-17094" dirty="0">
                <a:latin typeface="Cambria"/>
                <a:cs typeface="Cambria"/>
              </a:rPr>
              <a:t>ss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k</a:t>
            </a:r>
            <a:r>
              <a:rPr sz="950" spc="15" dirty="0">
                <a:latin typeface="Tahoma"/>
                <a:cs typeface="Tahoma"/>
              </a:rPr>
              <a:t>)</a:t>
            </a:r>
            <a:r>
              <a:rPr sz="950" spc="-8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-80" dirty="0">
                <a:latin typeface="Tahoma"/>
                <a:cs typeface="Tahoma"/>
              </a:rPr>
              <a:t> </a:t>
            </a:r>
            <a:r>
              <a:rPr sz="950" i="1" spc="-254" dirty="0">
                <a:latin typeface="Cambria"/>
                <a:cs typeface="Cambria"/>
              </a:rPr>
              <a:t>U</a:t>
            </a:r>
            <a:r>
              <a:rPr sz="1425" spc="-382" baseline="11695" dirty="0">
                <a:latin typeface="Book Antiqua"/>
                <a:cs typeface="Book Antiqua"/>
              </a:rPr>
              <a:t>¯</a:t>
            </a:r>
            <a:r>
              <a:rPr sz="1425" spc="-217" baseline="11695" dirty="0">
                <a:latin typeface="Book Antiqua"/>
                <a:cs typeface="Book Antiqua"/>
              </a:rPr>
              <a:t> </a:t>
            </a:r>
            <a:r>
              <a:rPr sz="950" dirty="0">
                <a:latin typeface="Lucida Sans Unicode"/>
                <a:cs typeface="Lucida Sans Unicode"/>
              </a:rPr>
              <a:t>|</a:t>
            </a:r>
            <a:r>
              <a:rPr sz="950" i="1" dirty="0">
                <a:latin typeface="Cambria"/>
                <a:cs typeface="Cambria"/>
              </a:rPr>
              <a:t>G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e</a:t>
            </a:r>
            <a:r>
              <a:rPr sz="975" i="1" baseline="34188" dirty="0">
                <a:latin typeface="Cambria"/>
                <a:cs typeface="Cambria"/>
              </a:rPr>
              <a:t>j</a:t>
            </a:r>
            <a:r>
              <a:rPr sz="975" i="1" baseline="34188" dirty="0">
                <a:latin typeface="Arial"/>
                <a:cs typeface="Arial"/>
              </a:rPr>
              <a:t>θ</a:t>
            </a:r>
            <a:r>
              <a:rPr sz="975" i="1" spc="-75" baseline="34188" dirty="0">
                <a:latin typeface="Arial"/>
                <a:cs typeface="Arial"/>
              </a:rPr>
              <a:t> </a:t>
            </a:r>
            <a:r>
              <a:rPr sz="950" spc="-40" dirty="0">
                <a:latin typeface="Tahoma"/>
                <a:cs typeface="Tahoma"/>
              </a:rPr>
              <a:t>)</a:t>
            </a:r>
            <a:r>
              <a:rPr sz="950" spc="-40" dirty="0">
                <a:latin typeface="Lucida Sans Unicode"/>
                <a:cs typeface="Lucida Sans Unicode"/>
              </a:rPr>
              <a:t>|</a:t>
            </a:r>
            <a:r>
              <a:rPr sz="950" spc="-1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Book Antiqua"/>
                <a:cs typeface="Book Antiqua"/>
              </a:rPr>
              <a:t>sin</a:t>
            </a:r>
            <a:r>
              <a:rPr sz="950" dirty="0">
                <a:latin typeface="Tahoma"/>
                <a:cs typeface="Tahoma"/>
              </a:rPr>
              <a:t>(</a:t>
            </a:r>
            <a:r>
              <a:rPr sz="950" i="1" dirty="0">
                <a:latin typeface="Cambria"/>
                <a:cs typeface="Cambria"/>
              </a:rPr>
              <a:t>k</a:t>
            </a:r>
            <a:r>
              <a:rPr sz="950" i="1" dirty="0">
                <a:latin typeface="Arial"/>
                <a:cs typeface="Arial"/>
              </a:rPr>
              <a:t>θ</a:t>
            </a:r>
            <a:r>
              <a:rPr sz="950" i="1" spc="15" dirty="0">
                <a:latin typeface="Arial"/>
                <a:cs typeface="Arial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125" dirty="0">
                <a:latin typeface="Tahoma"/>
                <a:cs typeface="Tahoma"/>
              </a:rPr>
              <a:t> </a:t>
            </a:r>
            <a:r>
              <a:rPr sz="950" spc="5" dirty="0">
                <a:latin typeface="Lucida Sans Unicode"/>
                <a:cs typeface="Lucida Sans Unicode"/>
              </a:rPr>
              <a:t>∠</a:t>
            </a:r>
            <a:r>
              <a:rPr sz="950" i="1" spc="5" dirty="0">
                <a:latin typeface="Cambria"/>
                <a:cs typeface="Cambria"/>
              </a:rPr>
              <a:t>G</a:t>
            </a:r>
            <a:r>
              <a:rPr sz="950" spc="5" dirty="0">
                <a:latin typeface="Tahoma"/>
                <a:cs typeface="Tahoma"/>
              </a:rPr>
              <a:t>(</a:t>
            </a:r>
            <a:r>
              <a:rPr sz="950" i="1" spc="5" dirty="0">
                <a:latin typeface="Cambria"/>
                <a:cs typeface="Cambria"/>
              </a:rPr>
              <a:t>e</a:t>
            </a:r>
            <a:r>
              <a:rPr sz="975" i="1" spc="7" baseline="34188" dirty="0">
                <a:latin typeface="Cambria"/>
                <a:cs typeface="Cambria"/>
              </a:rPr>
              <a:t>j</a:t>
            </a:r>
            <a:r>
              <a:rPr sz="975" i="1" spc="7" baseline="34188" dirty="0">
                <a:latin typeface="Arial"/>
                <a:cs typeface="Arial"/>
              </a:rPr>
              <a:t>θ</a:t>
            </a:r>
            <a:r>
              <a:rPr sz="975" i="1" spc="-75" baseline="34188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))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295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r>
              <a:rPr sz="450" b="1" spc="-5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plot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7575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</a:t>
            </a: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005" y="770518"/>
            <a:ext cx="569140" cy="130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718" y="818534"/>
            <a:ext cx="458470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458207" y="0"/>
                </a:moveTo>
                <a:lnTo>
                  <a:pt x="452443" y="0"/>
                </a:lnTo>
                <a:lnTo>
                  <a:pt x="0" y="0"/>
                </a:lnTo>
              </a:path>
            </a:pathLst>
          </a:custGeom>
          <a:ln w="11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5480" y="7931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12681" y="25362"/>
                </a:lnTo>
                <a:lnTo>
                  <a:pt x="0" y="50724"/>
                </a:lnTo>
                <a:lnTo>
                  <a:pt x="50724" y="25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62" y="608848"/>
            <a:ext cx="1118244" cy="454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6895" y="770518"/>
            <a:ext cx="1326989" cy="1306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5322" y="818527"/>
            <a:ext cx="1230630" cy="635"/>
          </a:xfrm>
          <a:custGeom>
            <a:avLst/>
            <a:gdLst/>
            <a:ahLst/>
            <a:cxnLst/>
            <a:rect l="l" t="t" r="r" b="b"/>
            <a:pathLst>
              <a:path w="1230629" h="634">
                <a:moveTo>
                  <a:pt x="1230095" y="6"/>
                </a:moveTo>
                <a:lnTo>
                  <a:pt x="1224330" y="6"/>
                </a:lnTo>
                <a:lnTo>
                  <a:pt x="0" y="0"/>
                </a:lnTo>
              </a:path>
            </a:pathLst>
          </a:custGeom>
          <a:ln w="11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6973" y="79317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12680" y="25362"/>
                </a:lnTo>
                <a:lnTo>
                  <a:pt x="0" y="50724"/>
                </a:lnTo>
                <a:lnTo>
                  <a:pt x="50724" y="253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9813" y="643328"/>
            <a:ext cx="1257935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0" i="1" spc="-215" dirty="0">
                <a:latin typeface="Bookman Old Style"/>
                <a:cs typeface="Bookman Old Style"/>
              </a:rPr>
              <a:t>U</a:t>
            </a:r>
            <a:r>
              <a:rPr sz="1125" spc="-322" baseline="14814" dirty="0">
                <a:latin typeface="Arial"/>
                <a:cs typeface="Arial"/>
              </a:rPr>
              <a:t>¯</a:t>
            </a:r>
            <a:r>
              <a:rPr sz="1125" spc="-195" baseline="14814" dirty="0">
                <a:latin typeface="Arial"/>
                <a:cs typeface="Arial"/>
              </a:rPr>
              <a:t> </a:t>
            </a:r>
            <a:r>
              <a:rPr sz="750" i="1" spc="50" dirty="0">
                <a:latin typeface="Arial Narrow"/>
                <a:cs typeface="Arial Narrow"/>
              </a:rPr>
              <a:t>|</a:t>
            </a:r>
            <a:r>
              <a:rPr sz="750" b="0" i="1" spc="50" dirty="0">
                <a:latin typeface="Bookman Old Style"/>
                <a:cs typeface="Bookman Old Style"/>
              </a:rPr>
              <a:t>tt</a:t>
            </a:r>
            <a:r>
              <a:rPr sz="750" spc="50" dirty="0">
                <a:latin typeface="Arial"/>
                <a:cs typeface="Arial"/>
              </a:rPr>
              <a:t>(</a:t>
            </a:r>
            <a:r>
              <a:rPr sz="750" b="0" i="1" spc="50" dirty="0">
                <a:latin typeface="Bookman Old Style"/>
                <a:cs typeface="Bookman Old Style"/>
              </a:rPr>
              <a:t>j</a:t>
            </a:r>
            <a:r>
              <a:rPr sz="750" i="1" spc="50" dirty="0">
                <a:latin typeface="Arial"/>
                <a:cs typeface="Arial"/>
              </a:rPr>
              <a:t>ω</a:t>
            </a:r>
            <a:r>
              <a:rPr sz="750" spc="50" dirty="0">
                <a:latin typeface="Arial"/>
                <a:cs typeface="Arial"/>
              </a:rPr>
              <a:t>)</a:t>
            </a:r>
            <a:r>
              <a:rPr sz="750" i="1" spc="50" dirty="0">
                <a:latin typeface="Arial Narrow"/>
                <a:cs typeface="Arial Narrow"/>
              </a:rPr>
              <a:t>|</a:t>
            </a:r>
            <a:r>
              <a:rPr sz="750" i="1" spc="-50" dirty="0">
                <a:latin typeface="Arial Narrow"/>
                <a:cs typeface="Arial Narrow"/>
              </a:rPr>
              <a:t> </a:t>
            </a:r>
            <a:r>
              <a:rPr sz="750" dirty="0">
                <a:latin typeface="Arial"/>
                <a:cs typeface="Arial"/>
              </a:rPr>
              <a:t>sin(</a:t>
            </a:r>
            <a:r>
              <a:rPr sz="750" i="1" dirty="0">
                <a:latin typeface="Arial"/>
                <a:cs typeface="Arial"/>
              </a:rPr>
              <a:t>ω</a:t>
            </a:r>
            <a:r>
              <a:rPr sz="750" b="0" i="1" dirty="0">
                <a:latin typeface="Bookman Old Style"/>
                <a:cs typeface="Bookman Old Style"/>
              </a:rPr>
              <a:t>t</a:t>
            </a:r>
            <a:r>
              <a:rPr sz="750" b="0" i="1" spc="-65" dirty="0">
                <a:latin typeface="Bookman Old Style"/>
                <a:cs typeface="Bookman Old Style"/>
              </a:rPr>
              <a:t> </a:t>
            </a:r>
            <a:r>
              <a:rPr sz="750" spc="170" dirty="0">
                <a:latin typeface="Arial"/>
                <a:cs typeface="Arial"/>
              </a:rPr>
              <a:t>+</a:t>
            </a:r>
            <a:r>
              <a:rPr sz="750" spc="-45" dirty="0">
                <a:latin typeface="Arial"/>
                <a:cs typeface="Arial"/>
              </a:rPr>
              <a:t> </a:t>
            </a:r>
            <a:r>
              <a:rPr sz="750" spc="40" dirty="0">
                <a:latin typeface="Lucida Sans Unicode"/>
                <a:cs typeface="Lucida Sans Unicode"/>
              </a:rPr>
              <a:t>∠</a:t>
            </a:r>
            <a:r>
              <a:rPr sz="750" b="0" i="1" spc="40" dirty="0">
                <a:latin typeface="Bookman Old Style"/>
                <a:cs typeface="Bookman Old Style"/>
              </a:rPr>
              <a:t>tt</a:t>
            </a:r>
            <a:r>
              <a:rPr sz="750" spc="40" dirty="0">
                <a:latin typeface="Arial"/>
                <a:cs typeface="Arial"/>
              </a:rPr>
              <a:t>(</a:t>
            </a:r>
            <a:r>
              <a:rPr sz="750" b="0" i="1" spc="40" dirty="0">
                <a:latin typeface="Bookman Old Style"/>
                <a:cs typeface="Bookman Old Style"/>
              </a:rPr>
              <a:t>j</a:t>
            </a:r>
            <a:r>
              <a:rPr sz="750" i="1" spc="40" dirty="0">
                <a:latin typeface="Arial"/>
                <a:cs typeface="Arial"/>
              </a:rPr>
              <a:t>ω</a:t>
            </a:r>
            <a:r>
              <a:rPr sz="750" spc="40" dirty="0">
                <a:latin typeface="Arial"/>
                <a:cs typeface="Arial"/>
              </a:rPr>
              <a:t>))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326" y="643328"/>
            <a:ext cx="473075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0" i="1" spc="-204" dirty="0">
                <a:latin typeface="Bookman Old Style"/>
                <a:cs typeface="Bookman Old Style"/>
              </a:rPr>
              <a:t>U</a:t>
            </a:r>
            <a:r>
              <a:rPr sz="1125" spc="-307" baseline="14814" dirty="0">
                <a:latin typeface="Trebuchet MS"/>
                <a:cs typeface="Trebuchet MS"/>
              </a:rPr>
              <a:t>¯</a:t>
            </a:r>
            <a:r>
              <a:rPr sz="1125" spc="-284" baseline="14814" dirty="0">
                <a:latin typeface="Trebuchet MS"/>
                <a:cs typeface="Trebuchet MS"/>
              </a:rPr>
              <a:t> </a:t>
            </a:r>
            <a:r>
              <a:rPr sz="750" spc="5" dirty="0">
                <a:latin typeface="Trebuchet MS"/>
                <a:cs typeface="Trebuchet MS"/>
              </a:rPr>
              <a:t>sin(</a:t>
            </a:r>
            <a:r>
              <a:rPr sz="750" i="1" spc="5" dirty="0">
                <a:latin typeface="Arial"/>
                <a:cs typeface="Arial"/>
              </a:rPr>
              <a:t>ω</a:t>
            </a:r>
            <a:r>
              <a:rPr sz="750" b="0" i="1" spc="5" dirty="0">
                <a:latin typeface="Bookman Old Style"/>
                <a:cs typeface="Bookman Old Style"/>
              </a:rPr>
              <a:t>t</a:t>
            </a:r>
            <a:r>
              <a:rPr sz="750" spc="5" dirty="0">
                <a:latin typeface="Trebuchet MS"/>
                <a:cs typeface="Trebuchet MS"/>
              </a:rPr>
              <a:t>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6247" y="628336"/>
            <a:ext cx="1022350" cy="384810"/>
          </a:xfrm>
          <a:prstGeom prst="rect">
            <a:avLst/>
          </a:prstGeom>
          <a:solidFill>
            <a:srgbClr val="FFFFFF"/>
          </a:solidFill>
          <a:ln w="768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50"/>
              </a:spcBef>
            </a:pPr>
            <a:r>
              <a:rPr sz="1050" i="1" spc="75" dirty="0">
                <a:latin typeface="Arial"/>
                <a:cs typeface="Arial"/>
              </a:rPr>
              <a:t>tt</a:t>
            </a:r>
            <a:r>
              <a:rPr sz="1050" spc="75" dirty="0">
                <a:latin typeface="Arial"/>
                <a:cs typeface="Arial"/>
              </a:rPr>
              <a:t>(</a:t>
            </a:r>
            <a:r>
              <a:rPr sz="1050" i="1" spc="75" dirty="0">
                <a:latin typeface="Arial"/>
                <a:cs typeface="Arial"/>
              </a:rPr>
              <a:t>s</a:t>
            </a:r>
            <a:r>
              <a:rPr sz="1050" spc="75" dirty="0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355" y="1213891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355" y="1760486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6852" y="1144178"/>
            <a:ext cx="4056379" cy="8699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42900">
              <a:lnSpc>
                <a:spcPct val="104900"/>
              </a:lnSpc>
              <a:spcBef>
                <a:spcPts val="5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Bode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plot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20" dirty="0">
                <a:latin typeface="Book Antiqua"/>
                <a:cs typeface="Book Antiqua"/>
              </a:rPr>
              <a:t>graph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module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 </a:t>
            </a:r>
            <a:r>
              <a:rPr sz="950" spc="-15" dirty="0">
                <a:latin typeface="Book Antiqua"/>
                <a:cs typeface="Book Antiqua"/>
              </a:rPr>
              <a:t>and phase </a:t>
            </a:r>
            <a:r>
              <a:rPr sz="950" spc="15" dirty="0">
                <a:latin typeface="Lucida Sans Unicode"/>
                <a:cs typeface="Lucida Sans Unicode"/>
              </a:rPr>
              <a:t>∠</a:t>
            </a:r>
            <a:r>
              <a:rPr sz="950" i="1" spc="15" dirty="0">
                <a:latin typeface="Cambria"/>
                <a:cs typeface="Cambria"/>
              </a:rPr>
              <a:t>G</a:t>
            </a:r>
            <a:r>
              <a:rPr sz="950" spc="15" dirty="0">
                <a:latin typeface="Tahoma"/>
                <a:cs typeface="Tahoma"/>
              </a:rPr>
              <a:t>(</a:t>
            </a:r>
            <a:r>
              <a:rPr sz="950" i="1" spc="15" dirty="0">
                <a:latin typeface="Cambria"/>
                <a:cs typeface="Cambria"/>
              </a:rPr>
              <a:t>j</a:t>
            </a:r>
            <a:r>
              <a:rPr sz="950" i="1" spc="15" dirty="0">
                <a:latin typeface="Arial"/>
                <a:cs typeface="Arial"/>
              </a:rPr>
              <a:t>ω</a:t>
            </a:r>
            <a:r>
              <a:rPr sz="950" spc="15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5" dirty="0">
                <a:latin typeface="Book Antiqua"/>
                <a:cs typeface="Book Antiqua"/>
              </a:rPr>
              <a:t>a  </a:t>
            </a:r>
            <a:r>
              <a:rPr sz="950" spc="-5" dirty="0">
                <a:latin typeface="Book Antiqua"/>
                <a:cs typeface="Book Antiqua"/>
              </a:rPr>
              <a:t>transfer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20" dirty="0">
                <a:latin typeface="Book Antiqua"/>
                <a:cs typeface="Book Antiqua"/>
              </a:rPr>
              <a:t>, </a:t>
            </a:r>
            <a:r>
              <a:rPr sz="950" spc="-10" dirty="0">
                <a:latin typeface="Book Antiqua"/>
                <a:cs typeface="Book Antiqua"/>
              </a:rPr>
              <a:t>evaluated in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80" dirty="0">
                <a:latin typeface="Tahoma"/>
                <a:cs typeface="Tahoma"/>
              </a:rPr>
              <a:t> </a:t>
            </a:r>
            <a:r>
              <a:rPr sz="950" i="1" spc="30" dirty="0">
                <a:latin typeface="Cambria"/>
                <a:cs typeface="Cambria"/>
              </a:rPr>
              <a:t>j</a:t>
            </a:r>
            <a:r>
              <a:rPr sz="950" i="1" spc="30" dirty="0">
                <a:latin typeface="Arial"/>
                <a:cs typeface="Arial"/>
              </a:rPr>
              <a:t>ω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4900"/>
              </a:lnSpc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0" dirty="0">
                <a:latin typeface="Book Antiqua"/>
                <a:cs typeface="Book Antiqua"/>
              </a:rPr>
              <a:t>Bode </a:t>
            </a:r>
            <a:r>
              <a:rPr sz="950" spc="-15" dirty="0">
                <a:latin typeface="Book Antiqua"/>
                <a:cs typeface="Book Antiqua"/>
              </a:rPr>
              <a:t>plot </a:t>
            </a:r>
            <a:r>
              <a:rPr sz="950" spc="-25" dirty="0">
                <a:latin typeface="Book Antiqua"/>
                <a:cs typeface="Book Antiqua"/>
              </a:rPr>
              <a:t>shows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5" dirty="0">
                <a:latin typeface="Book Antiqua"/>
                <a:cs typeface="Book Antiqua"/>
              </a:rPr>
              <a:t>system’s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spc="-10" dirty="0">
                <a:latin typeface="Book Antiqua"/>
                <a:cs typeface="Book Antiqua"/>
              </a:rPr>
              <a:t>response as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spc="-10" dirty="0">
                <a:latin typeface="Book Antiqua"/>
                <a:cs typeface="Book Antiqua"/>
              </a:rPr>
              <a:t>function of </a:t>
            </a:r>
            <a:r>
              <a:rPr sz="950" i="1" spc="40" dirty="0">
                <a:latin typeface="Arial"/>
                <a:cs typeface="Arial"/>
              </a:rPr>
              <a:t>ω</a:t>
            </a:r>
            <a:r>
              <a:rPr sz="950" spc="40" dirty="0">
                <a:latin typeface="Book Antiqua"/>
                <a:cs typeface="Book Antiqua"/>
              </a:rPr>
              <a:t>, </a:t>
            </a:r>
            <a:r>
              <a:rPr sz="950" spc="-10" dirty="0">
                <a:latin typeface="Book Antiqua"/>
                <a:cs typeface="Book Antiqua"/>
              </a:rPr>
              <a:t>for  </a:t>
            </a:r>
            <a:r>
              <a:rPr sz="950" spc="-5" dirty="0">
                <a:latin typeface="Book Antiqua"/>
                <a:cs typeface="Book Antiqua"/>
              </a:rPr>
              <a:t>all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i="1" spc="195" dirty="0">
                <a:latin typeface="Arial"/>
                <a:cs typeface="Arial"/>
              </a:rPr>
              <a:t>&gt;</a:t>
            </a:r>
            <a:r>
              <a:rPr sz="950" i="1" spc="-11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7251" y="2168247"/>
            <a:ext cx="540005" cy="686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53840" y="2808617"/>
            <a:ext cx="7670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53300"/>
              </a:lnSpc>
              <a:spcBef>
                <a:spcPts val="95"/>
              </a:spcBef>
            </a:pPr>
            <a:r>
              <a:rPr sz="650" spc="-10" dirty="0">
                <a:latin typeface="Book Antiqua"/>
                <a:cs typeface="Book Antiqua"/>
              </a:rPr>
              <a:t>Hendrik </a:t>
            </a:r>
            <a:r>
              <a:rPr sz="650" spc="-20" dirty="0">
                <a:latin typeface="Book Antiqua"/>
                <a:cs typeface="Book Antiqua"/>
              </a:rPr>
              <a:t>Wade </a:t>
            </a:r>
            <a:r>
              <a:rPr sz="650" dirty="0">
                <a:latin typeface="Book Antiqua"/>
                <a:cs typeface="Book Antiqua"/>
              </a:rPr>
              <a:t>Bode  </a:t>
            </a:r>
            <a:r>
              <a:rPr sz="650" spc="45" dirty="0">
                <a:latin typeface="Book Antiqua"/>
                <a:cs typeface="Book Antiqua"/>
              </a:rPr>
              <a:t>(1905–1982)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6520"/>
          </a:xfrm>
          <a:prstGeom prst="rect">
            <a:avLst/>
          </a:prstGeom>
          <a:solidFill>
            <a:srgbClr val="EAE8E7"/>
          </a:solidFill>
        </p:spPr>
        <p:txBody>
          <a:bodyPr vert="horz" wrap="square" lIns="0" tIns="9525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domain</a:t>
            </a:r>
            <a:r>
              <a:rPr sz="450" b="1" spc="35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3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96520"/>
          </a:xfrm>
          <a:prstGeom prst="rect">
            <a:avLst/>
          </a:prstGeom>
          <a:solidFill>
            <a:srgbClr val="D6D2CF"/>
          </a:solidFill>
        </p:spPr>
        <p:txBody>
          <a:bodyPr vert="horz" wrap="square" lIns="0" tIns="952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4" action="ppaction://hlinksldjump"/>
              </a:rPr>
              <a:t>Bode</a:t>
            </a:r>
            <a:r>
              <a:rPr sz="450" b="1" spc="35" dirty="0">
                <a:solidFill>
                  <a:srgbClr val="925900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4" action="ppaction://hlinksldjump"/>
              </a:rPr>
              <a:t>plot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0129"/>
            <a:ext cx="7575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</a:t>
            </a:r>
            <a:r>
              <a:rPr sz="1350" spc="-1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plot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42" y="1690723"/>
            <a:ext cx="82804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Bode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phase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plot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3374" y="135641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3374" y="128644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3374" y="121646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3374" y="1146486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3374" y="107651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3374" y="1006536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3374" y="93655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3374" y="866586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3374" y="79660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3374" y="135641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3374" y="79633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3374" y="135641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3374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1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136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4456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9361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4073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2451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6419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7356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5813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206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0063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3425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8333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33045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1420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538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6324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4507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41037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9032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2397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7027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2013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038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44356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65296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83479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000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08000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1091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5995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070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9082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03328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3990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2447" y="795783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5">
                <a:moveTo>
                  <a:pt x="0" y="0"/>
                </a:moveTo>
                <a:lnTo>
                  <a:pt x="0" y="56063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58977" y="795783"/>
            <a:ext cx="0" cy="561340"/>
          </a:xfrm>
          <a:custGeom>
            <a:avLst/>
            <a:gdLst/>
            <a:ahLst/>
            <a:cxnLst/>
            <a:rect l="l" t="t" r="r" b="b"/>
            <a:pathLst>
              <a:path h="561340">
                <a:moveTo>
                  <a:pt x="0" y="0"/>
                </a:moveTo>
                <a:lnTo>
                  <a:pt x="0" y="561181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23374" y="135641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4375" y="135641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23374" y="128644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4375" y="128644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23374" y="121646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4375" y="121646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23374" y="114648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4375" y="114648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23374" y="107651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44375" y="107651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23374" y="100653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4375" y="100653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23374" y="93655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4375" y="93655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3374" y="86658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44375" y="866586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34442" y="818893"/>
            <a:ext cx="1317625" cy="21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819"/>
              </a:lnSpc>
              <a:spcBef>
                <a:spcPts val="105"/>
              </a:spcBef>
              <a:tabLst>
                <a:tab pos="1223010" algn="l"/>
              </a:tabLst>
            </a:pP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Bode</a:t>
            </a:r>
            <a:r>
              <a:rPr sz="950" i="1" spc="50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magnitude</a:t>
            </a:r>
            <a:r>
              <a:rPr sz="950" i="1" spc="5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plot	</a:t>
            </a:r>
            <a:r>
              <a:rPr sz="375" spc="7" baseline="133333" dirty="0">
                <a:solidFill>
                  <a:srgbClr val="656565"/>
                </a:solidFill>
                <a:latin typeface="Arial"/>
                <a:cs typeface="Arial"/>
              </a:rPr>
              <a:t>−10</a:t>
            </a:r>
            <a:endParaRPr sz="375" baseline="133333">
              <a:latin typeface="Arial"/>
              <a:cs typeface="Arial"/>
            </a:endParaRPr>
          </a:p>
          <a:p>
            <a:pPr marL="1223010">
              <a:lnSpc>
                <a:spcPts val="145"/>
              </a:lnSpc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−20</a:t>
            </a:r>
            <a:endParaRPr sz="250">
              <a:latin typeface="Arial"/>
              <a:cs typeface="Arial"/>
            </a:endParaRPr>
          </a:p>
          <a:p>
            <a:pPr marL="1223010">
              <a:lnSpc>
                <a:spcPct val="100000"/>
              </a:lnSpc>
              <a:spcBef>
                <a:spcPts val="25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−30</a:t>
            </a:r>
            <a:endParaRPr sz="2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23374" y="79660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4375" y="79660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382848" y="762973"/>
            <a:ext cx="43815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423374" y="135641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23374" y="796335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292587" y="951017"/>
            <a:ext cx="62865" cy="25146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50" spc="5" dirty="0">
                <a:latin typeface="Arial"/>
                <a:cs typeface="Arial"/>
              </a:rPr>
              <a:t>Magnitude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(dB)</a:t>
            </a:r>
            <a:endParaRPr sz="2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423374" y="796609"/>
            <a:ext cx="1436370" cy="559435"/>
          </a:xfrm>
          <a:custGeom>
            <a:avLst/>
            <a:gdLst/>
            <a:ahLst/>
            <a:cxnLst/>
            <a:rect l="l" t="t" r="r" b="b"/>
            <a:pathLst>
              <a:path w="1436370" h="559435">
                <a:moveTo>
                  <a:pt x="0" y="0"/>
                </a:moveTo>
                <a:lnTo>
                  <a:pt x="328114" y="0"/>
                </a:lnTo>
                <a:lnTo>
                  <a:pt x="364753" y="274"/>
                </a:lnTo>
                <a:lnTo>
                  <a:pt x="401671" y="274"/>
                </a:lnTo>
                <a:lnTo>
                  <a:pt x="474954" y="1100"/>
                </a:lnTo>
                <a:lnTo>
                  <a:pt x="548511" y="3031"/>
                </a:lnTo>
                <a:lnTo>
                  <a:pt x="621790" y="7438"/>
                </a:lnTo>
                <a:lnTo>
                  <a:pt x="695347" y="16529"/>
                </a:lnTo>
                <a:lnTo>
                  <a:pt x="768630" y="31406"/>
                </a:lnTo>
                <a:lnTo>
                  <a:pt x="842187" y="50967"/>
                </a:lnTo>
                <a:lnTo>
                  <a:pt x="878827" y="61434"/>
                </a:lnTo>
                <a:lnTo>
                  <a:pt x="915470" y="71352"/>
                </a:lnTo>
                <a:lnTo>
                  <a:pt x="952109" y="79342"/>
                </a:lnTo>
                <a:lnTo>
                  <a:pt x="983516" y="83200"/>
                </a:lnTo>
                <a:lnTo>
                  <a:pt x="1008585" y="82648"/>
                </a:lnTo>
                <a:lnTo>
                  <a:pt x="1028698" y="77415"/>
                </a:lnTo>
                <a:lnTo>
                  <a:pt x="1044401" y="68046"/>
                </a:lnTo>
                <a:lnTo>
                  <a:pt x="1057073" y="55926"/>
                </a:lnTo>
                <a:lnTo>
                  <a:pt x="1066991" y="44630"/>
                </a:lnTo>
                <a:lnTo>
                  <a:pt x="1074981" y="41324"/>
                </a:lnTo>
                <a:lnTo>
                  <a:pt x="1082968" y="52068"/>
                </a:lnTo>
                <a:lnTo>
                  <a:pt x="1092886" y="77689"/>
                </a:lnTo>
                <a:lnTo>
                  <a:pt x="1105561" y="110474"/>
                </a:lnTo>
                <a:lnTo>
                  <a:pt x="1121264" y="145461"/>
                </a:lnTo>
                <a:lnTo>
                  <a:pt x="1141374" y="182378"/>
                </a:lnTo>
                <a:lnTo>
                  <a:pt x="1166443" y="222876"/>
                </a:lnTo>
                <a:lnTo>
                  <a:pt x="1197850" y="268055"/>
                </a:lnTo>
                <a:lnTo>
                  <a:pt x="1245786" y="330593"/>
                </a:lnTo>
                <a:lnTo>
                  <a:pt x="1282429" y="376324"/>
                </a:lnTo>
                <a:lnTo>
                  <a:pt x="1319343" y="420954"/>
                </a:lnTo>
                <a:lnTo>
                  <a:pt x="1355986" y="465036"/>
                </a:lnTo>
                <a:lnTo>
                  <a:pt x="1392625" y="508562"/>
                </a:lnTo>
                <a:lnTo>
                  <a:pt x="1429265" y="551817"/>
                </a:lnTo>
                <a:lnTo>
                  <a:pt x="1435877" y="55925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23374" y="188867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3374" y="180739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23374" y="1726404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3374" y="1645408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23374" y="156413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23374" y="1483143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23374" y="140187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23374" y="189362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23374" y="139718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23374" y="189362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3374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379819" y="1898010"/>
            <a:ext cx="622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53136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94456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39361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4073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02451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26419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47356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65813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8206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745126" y="1898010"/>
            <a:ext cx="622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81766" y="1888643"/>
            <a:ext cx="38100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1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890063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53425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98333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33045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61420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38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06324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24507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41037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104094" y="1898010"/>
            <a:ext cx="622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40735" y="1888643"/>
            <a:ext cx="38100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656565"/>
                </a:solidFill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249032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12397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7027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92013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2038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44356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65296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83479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0000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463063" y="1898010"/>
            <a:ext cx="622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499704" y="1888643"/>
            <a:ext cx="38100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656565"/>
                </a:solidFill>
                <a:latin typeface="Arial"/>
                <a:cs typeface="Arial"/>
              </a:rPr>
              <a:t>2</a:t>
            </a:r>
            <a:endParaRPr sz="1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608000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71091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15995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070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79082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03328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23990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42447" y="1396362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58977" y="1396363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266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822035" y="1898010"/>
            <a:ext cx="622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10</a:t>
            </a:r>
            <a:endParaRPr sz="2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858675" y="1888643"/>
            <a:ext cx="38100" cy="52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656565"/>
                </a:solidFill>
                <a:latin typeface="Arial"/>
                <a:cs typeface="Arial"/>
              </a:rPr>
              <a:t>3</a:t>
            </a:r>
            <a:endParaRPr sz="1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3374" y="188867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44375" y="188867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1326647" y="1855033"/>
            <a:ext cx="140335" cy="85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−270</a:t>
            </a:r>
            <a:endParaRPr sz="250">
              <a:latin typeface="Arial"/>
              <a:cs typeface="Arial"/>
            </a:endParaRPr>
          </a:p>
          <a:p>
            <a:pPr marR="5080" algn="r">
              <a:lnSpc>
                <a:spcPts val="170"/>
              </a:lnSpc>
            </a:pPr>
            <a:r>
              <a:rPr sz="150" spc="10" dirty="0">
                <a:solidFill>
                  <a:srgbClr val="656565"/>
                </a:solidFill>
                <a:latin typeface="Arial"/>
                <a:cs typeface="Arial"/>
              </a:rPr>
              <a:t>−1</a:t>
            </a:r>
            <a:endParaRPr sz="1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3374" y="180739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44375" y="180739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326647" y="1773762"/>
            <a:ext cx="1003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−225</a:t>
            </a:r>
            <a:endParaRPr sz="25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423374" y="1726404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44375" y="1726404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326647" y="1692767"/>
            <a:ext cx="1003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−180</a:t>
            </a:r>
            <a:endParaRPr sz="2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423374" y="1645408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44375" y="1645408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326647" y="1611772"/>
            <a:ext cx="10033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−135</a:t>
            </a:r>
            <a:endParaRPr sz="25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423374" y="156413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44375" y="156413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1345107" y="1530499"/>
            <a:ext cx="81915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−90</a:t>
            </a:r>
            <a:endParaRPr sz="2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423374" y="148314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44375" y="1483143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345107" y="1449503"/>
            <a:ext cx="81915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−45</a:t>
            </a:r>
            <a:endParaRPr sz="2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423374" y="140187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325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44375" y="1401870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1460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345107" y="1112850"/>
            <a:ext cx="81915" cy="320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−50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−60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−70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−80</a:t>
            </a:r>
            <a:endParaRPr sz="2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60"/>
              </a:spcBef>
            </a:pPr>
            <a:r>
              <a:rPr sz="250" spc="5" dirty="0">
                <a:solidFill>
                  <a:srgbClr val="656565"/>
                </a:solidFill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23374" y="189362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23374" y="1397189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603" y="0"/>
                </a:lnTo>
              </a:path>
            </a:pathLst>
          </a:custGeom>
          <a:ln w="3175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23374" y="1403523"/>
            <a:ext cx="1436370" cy="481965"/>
          </a:xfrm>
          <a:custGeom>
            <a:avLst/>
            <a:gdLst/>
            <a:ahLst/>
            <a:cxnLst/>
            <a:rect l="l" t="t" r="r" b="b"/>
            <a:pathLst>
              <a:path w="1436370" h="481964">
                <a:moveTo>
                  <a:pt x="0" y="0"/>
                </a:moveTo>
                <a:lnTo>
                  <a:pt x="107994" y="552"/>
                </a:lnTo>
                <a:lnTo>
                  <a:pt x="144634" y="1104"/>
                </a:lnTo>
                <a:lnTo>
                  <a:pt x="181275" y="1652"/>
                </a:lnTo>
                <a:lnTo>
                  <a:pt x="217917" y="2757"/>
                </a:lnTo>
                <a:lnTo>
                  <a:pt x="254831" y="3858"/>
                </a:lnTo>
                <a:lnTo>
                  <a:pt x="291474" y="5236"/>
                </a:lnTo>
                <a:lnTo>
                  <a:pt x="364753" y="9369"/>
                </a:lnTo>
                <a:lnTo>
                  <a:pt x="438311" y="15703"/>
                </a:lnTo>
                <a:lnTo>
                  <a:pt x="511593" y="25898"/>
                </a:lnTo>
                <a:lnTo>
                  <a:pt x="585150" y="41049"/>
                </a:lnTo>
                <a:lnTo>
                  <a:pt x="658433" y="61711"/>
                </a:lnTo>
                <a:lnTo>
                  <a:pt x="695347" y="73834"/>
                </a:lnTo>
                <a:lnTo>
                  <a:pt x="731990" y="86506"/>
                </a:lnTo>
                <a:lnTo>
                  <a:pt x="768630" y="98903"/>
                </a:lnTo>
                <a:lnTo>
                  <a:pt x="805270" y="110748"/>
                </a:lnTo>
                <a:lnTo>
                  <a:pt x="842187" y="121770"/>
                </a:lnTo>
                <a:lnTo>
                  <a:pt x="915470" y="140780"/>
                </a:lnTo>
                <a:lnTo>
                  <a:pt x="952109" y="149593"/>
                </a:lnTo>
                <a:lnTo>
                  <a:pt x="983516" y="158136"/>
                </a:lnTo>
                <a:lnTo>
                  <a:pt x="1028698" y="178520"/>
                </a:lnTo>
                <a:lnTo>
                  <a:pt x="1057073" y="218469"/>
                </a:lnTo>
                <a:lnTo>
                  <a:pt x="1066991" y="255383"/>
                </a:lnTo>
                <a:lnTo>
                  <a:pt x="1074981" y="301943"/>
                </a:lnTo>
                <a:lnTo>
                  <a:pt x="1082968" y="353185"/>
                </a:lnTo>
                <a:lnTo>
                  <a:pt x="1092886" y="397264"/>
                </a:lnTo>
                <a:lnTo>
                  <a:pt x="1121264" y="443272"/>
                </a:lnTo>
                <a:lnTo>
                  <a:pt x="1166443" y="462556"/>
                </a:lnTo>
                <a:lnTo>
                  <a:pt x="1209146" y="469995"/>
                </a:lnTo>
                <a:lnTo>
                  <a:pt x="1282429" y="476331"/>
                </a:lnTo>
                <a:lnTo>
                  <a:pt x="1355986" y="479912"/>
                </a:lnTo>
                <a:lnTo>
                  <a:pt x="1429265" y="481840"/>
                </a:lnTo>
                <a:lnTo>
                  <a:pt x="1435877" y="48184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274130" y="1542971"/>
            <a:ext cx="62865" cy="20574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50" spc="5" dirty="0">
                <a:latin typeface="Arial"/>
                <a:cs typeface="Arial"/>
              </a:rPr>
              <a:t>Phase</a:t>
            </a:r>
            <a:r>
              <a:rPr sz="250" spc="-30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(deg)</a:t>
            </a:r>
            <a:endParaRPr sz="2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984528" y="679220"/>
            <a:ext cx="275590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latin typeface="Arial"/>
                <a:cs typeface="Arial"/>
              </a:rPr>
              <a:t>Bode </a:t>
            </a:r>
            <a:r>
              <a:rPr sz="250" dirty="0">
                <a:latin typeface="Arial"/>
                <a:cs typeface="Arial"/>
              </a:rPr>
              <a:t>plot of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G(s)</a:t>
            </a:r>
            <a:endParaRPr sz="2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58081" y="1938233"/>
            <a:ext cx="330835" cy="65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" spc="5" dirty="0">
                <a:latin typeface="Arial"/>
                <a:cs typeface="Arial"/>
              </a:rPr>
              <a:t>Frequency</a:t>
            </a:r>
            <a:r>
              <a:rPr sz="250" spc="40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(rad/sec)</a:t>
            </a:r>
            <a:endParaRPr sz="2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307007" y="1019275"/>
            <a:ext cx="3575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375" spc="7" baseline="11111" dirty="0">
                <a:solidFill>
                  <a:srgbClr val="656565"/>
                </a:solidFill>
                <a:latin typeface="Arial"/>
                <a:cs typeface="Arial"/>
              </a:rPr>
              <a:t>−40 </a:t>
            </a:r>
            <a:r>
              <a:rPr sz="450" i="1" spc="20" dirty="0">
                <a:latin typeface="Cambria"/>
                <a:cs typeface="Cambria"/>
              </a:rPr>
              <a:t>G</a:t>
            </a:r>
            <a:r>
              <a:rPr sz="450" spc="20" dirty="0">
                <a:latin typeface="Tahoma"/>
                <a:cs typeface="Tahoma"/>
              </a:rPr>
              <a:t>(</a:t>
            </a:r>
            <a:r>
              <a:rPr sz="450" i="1" spc="20" dirty="0">
                <a:latin typeface="Cambria"/>
                <a:cs typeface="Cambria"/>
              </a:rPr>
              <a:t>s</a:t>
            </a:r>
            <a:r>
              <a:rPr sz="450" spc="20" dirty="0">
                <a:latin typeface="Tahoma"/>
                <a:cs typeface="Tahoma"/>
              </a:rPr>
              <a:t>)</a:t>
            </a:r>
            <a:r>
              <a:rPr sz="450" spc="-30" dirty="0">
                <a:latin typeface="Tahoma"/>
                <a:cs typeface="Tahoma"/>
              </a:rPr>
              <a:t> </a:t>
            </a:r>
            <a:r>
              <a:rPr sz="450" spc="45" dirty="0">
                <a:latin typeface="Tahoma"/>
                <a:cs typeface="Tahoma"/>
              </a:rPr>
              <a:t>=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084698" y="976527"/>
            <a:ext cx="4762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1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661591" y="1075156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>
                <a:moveTo>
                  <a:pt x="0" y="0"/>
                </a:moveTo>
                <a:lnTo>
                  <a:pt x="893559" y="0"/>
                </a:lnTo>
              </a:path>
            </a:pathLst>
          </a:custGeom>
          <a:ln w="3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648891" y="1072424"/>
            <a:ext cx="842644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Tahoma"/>
                <a:cs typeface="Tahoma"/>
              </a:rPr>
              <a:t>(</a:t>
            </a:r>
            <a:r>
              <a:rPr sz="450" spc="25" dirty="0">
                <a:latin typeface="Book Antiqua"/>
                <a:cs typeface="Book Antiqua"/>
              </a:rPr>
              <a:t>1</a:t>
            </a:r>
            <a:r>
              <a:rPr sz="450" spc="-35" dirty="0">
                <a:latin typeface="Book Antiqua"/>
                <a:cs typeface="Book Antiqua"/>
              </a:rPr>
              <a:t> </a:t>
            </a:r>
            <a:r>
              <a:rPr sz="450" spc="20" dirty="0">
                <a:latin typeface="Tahoma"/>
                <a:cs typeface="Tahoma"/>
              </a:rPr>
              <a:t>+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Book Antiqua"/>
                <a:cs typeface="Book Antiqua"/>
              </a:rPr>
              <a:t>0.1</a:t>
            </a:r>
            <a:r>
              <a:rPr sz="450" i="1" spc="25" dirty="0">
                <a:latin typeface="Cambria"/>
                <a:cs typeface="Cambria"/>
              </a:rPr>
              <a:t>s</a:t>
            </a:r>
            <a:r>
              <a:rPr sz="450" spc="25" dirty="0">
                <a:latin typeface="Tahoma"/>
                <a:cs typeface="Tahoma"/>
              </a:rPr>
              <a:t>)(</a:t>
            </a:r>
            <a:r>
              <a:rPr sz="450" spc="25" dirty="0">
                <a:latin typeface="Book Antiqua"/>
                <a:cs typeface="Book Antiqua"/>
              </a:rPr>
              <a:t>1</a:t>
            </a:r>
            <a:r>
              <a:rPr sz="450" spc="-35" dirty="0">
                <a:latin typeface="Book Antiqua"/>
                <a:cs typeface="Book Antiqua"/>
              </a:rPr>
              <a:t> </a:t>
            </a:r>
            <a:r>
              <a:rPr sz="450" spc="20" dirty="0">
                <a:latin typeface="Tahoma"/>
                <a:cs typeface="Tahoma"/>
              </a:rPr>
              <a:t>+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30" dirty="0">
                <a:latin typeface="Book Antiqua"/>
                <a:cs typeface="Book Antiqua"/>
              </a:rPr>
              <a:t>0.002</a:t>
            </a:r>
            <a:r>
              <a:rPr sz="450" i="1" spc="30" dirty="0">
                <a:latin typeface="Cambria"/>
                <a:cs typeface="Cambria"/>
              </a:rPr>
              <a:t>s</a:t>
            </a:r>
            <a:r>
              <a:rPr sz="450" i="1" spc="-25" dirty="0">
                <a:latin typeface="Cambria"/>
                <a:cs typeface="Cambria"/>
              </a:rPr>
              <a:t> </a:t>
            </a:r>
            <a:r>
              <a:rPr sz="450" spc="20" dirty="0">
                <a:latin typeface="Tahoma"/>
                <a:cs typeface="Tahoma"/>
              </a:rPr>
              <a:t>+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30" dirty="0">
                <a:latin typeface="Book Antiqua"/>
                <a:cs typeface="Book Antiqua"/>
              </a:rPr>
              <a:t>0.0001</a:t>
            </a:r>
            <a:r>
              <a:rPr sz="450" i="1" spc="30" dirty="0">
                <a:latin typeface="Cambria"/>
                <a:cs typeface="Cambria"/>
              </a:rPr>
              <a:t>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465793" y="1055902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spc="40" dirty="0">
                <a:latin typeface="Book Antiqua"/>
                <a:cs typeface="Book Antiqua"/>
              </a:rPr>
              <a:t>2</a:t>
            </a:r>
            <a:r>
              <a:rPr sz="450" spc="-75" dirty="0">
                <a:latin typeface="Book Antiqua"/>
                <a:cs typeface="Book Antiqua"/>
              </a:rPr>
              <a:t> </a:t>
            </a:r>
            <a:r>
              <a:rPr sz="675" spc="22" baseline="-18518" dirty="0">
                <a:latin typeface="Tahoma"/>
                <a:cs typeface="Tahoma"/>
              </a:rPr>
              <a:t>)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062198" y="756891"/>
            <a:ext cx="1439961" cy="665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3116249" y="1487436"/>
            <a:ext cx="12604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95"/>
              </a:spcBef>
            </a:pPr>
            <a:r>
              <a:rPr sz="650" i="1" spc="10" dirty="0">
                <a:latin typeface="Cambria"/>
                <a:cs typeface="Cambria"/>
              </a:rPr>
              <a:t>Example: </a:t>
            </a:r>
            <a:r>
              <a:rPr sz="650" i="1" dirty="0">
                <a:latin typeface="Cambria"/>
                <a:cs typeface="Cambria"/>
              </a:rPr>
              <a:t>frequency response </a:t>
            </a:r>
            <a:r>
              <a:rPr sz="650" i="1" spc="5" dirty="0">
                <a:latin typeface="Cambria"/>
                <a:cs typeface="Cambria"/>
              </a:rPr>
              <a:t>of a  telephone, </a:t>
            </a:r>
            <a:r>
              <a:rPr sz="650" i="1" spc="15" dirty="0">
                <a:latin typeface="Cambria"/>
                <a:cs typeface="Cambria"/>
              </a:rPr>
              <a:t>approx. </a:t>
            </a:r>
            <a:r>
              <a:rPr sz="650" i="1" spc="25" dirty="0">
                <a:latin typeface="Cambria"/>
                <a:cs typeface="Cambria"/>
              </a:rPr>
              <a:t>300–3,400</a:t>
            </a:r>
            <a:r>
              <a:rPr sz="650" i="1" spc="-5" dirty="0">
                <a:latin typeface="Cambria"/>
                <a:cs typeface="Cambria"/>
              </a:rPr>
              <a:t> </a:t>
            </a:r>
            <a:r>
              <a:rPr sz="650" i="1" spc="30" dirty="0">
                <a:latin typeface="Cambria"/>
                <a:cs typeface="Cambria"/>
              </a:rPr>
              <a:t>Hz,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116249" y="1840891"/>
            <a:ext cx="13322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dirty="0">
                <a:latin typeface="Cambria"/>
                <a:cs typeface="Cambria"/>
              </a:rPr>
              <a:t>good </a:t>
            </a:r>
            <a:r>
              <a:rPr sz="650" i="1" spc="5" dirty="0">
                <a:latin typeface="Cambria"/>
                <a:cs typeface="Cambria"/>
              </a:rPr>
              <a:t>enough </a:t>
            </a:r>
            <a:r>
              <a:rPr sz="650" i="1" dirty="0">
                <a:latin typeface="Cambria"/>
                <a:cs typeface="Cambria"/>
              </a:rPr>
              <a:t>for </a:t>
            </a:r>
            <a:r>
              <a:rPr sz="650" i="1" spc="-5" dirty="0">
                <a:latin typeface="Cambria"/>
                <a:cs typeface="Cambria"/>
              </a:rPr>
              <a:t>speech</a:t>
            </a:r>
            <a:r>
              <a:rPr sz="650" i="1" spc="70" dirty="0">
                <a:latin typeface="Cambria"/>
                <a:cs typeface="Cambria"/>
              </a:rPr>
              <a:t> </a:t>
            </a:r>
            <a:r>
              <a:rPr sz="650" i="1" spc="10" dirty="0">
                <a:latin typeface="Cambria"/>
                <a:cs typeface="Cambria"/>
              </a:rPr>
              <a:t>transmission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12191" y="2178443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2191" y="2368232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3639985" y="2298519"/>
            <a:ext cx="953769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950" u="sng" dirty="0">
                <a:solidFill>
                  <a:srgbClr val="BC00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212191" y="2924949"/>
            <a:ext cx="61925" cy="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2974492" y="2923376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10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86575" y="2064700"/>
            <a:ext cx="3143885" cy="9620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i="1" spc="55" dirty="0">
                <a:latin typeface="Arial"/>
                <a:cs typeface="Arial"/>
              </a:rPr>
              <a:t>ω </a:t>
            </a:r>
            <a:r>
              <a:rPr sz="950" spc="-10" dirty="0">
                <a:latin typeface="Book Antiqua"/>
                <a:cs typeface="Book Antiqua"/>
              </a:rPr>
              <a:t>axis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logarithmic</a:t>
            </a:r>
            <a:r>
              <a:rPr sz="950" i="1" spc="17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-15" dirty="0">
                <a:solidFill>
                  <a:srgbClr val="BC0000"/>
                </a:solidFill>
                <a:latin typeface="Cambria"/>
                <a:cs typeface="Cambria"/>
              </a:rPr>
              <a:t>scale</a:t>
            </a:r>
            <a:endParaRPr sz="9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950" spc="-5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module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 </a:t>
            </a:r>
            <a:r>
              <a:rPr sz="950" spc="-15" dirty="0">
                <a:latin typeface="Book Antiqua"/>
                <a:cs typeface="Book Antiqua"/>
              </a:rPr>
              <a:t>is expressed </a:t>
            </a:r>
            <a:r>
              <a:rPr sz="950" spc="-10" dirty="0">
                <a:latin typeface="Book Antiqua"/>
                <a:cs typeface="Book Antiqua"/>
              </a:rPr>
              <a:t>as </a:t>
            </a:r>
            <a:r>
              <a:rPr sz="950" i="1" spc="-15" dirty="0">
                <a:solidFill>
                  <a:srgbClr val="BC0000"/>
                </a:solidFill>
                <a:latin typeface="Cambria"/>
                <a:cs typeface="Cambria"/>
              </a:rPr>
              <a:t>decibel</a:t>
            </a:r>
            <a:r>
              <a:rPr sz="950" i="1" spc="30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spc="20" dirty="0">
                <a:solidFill>
                  <a:srgbClr val="BC0000"/>
                </a:solidFill>
                <a:latin typeface="Cambria"/>
                <a:cs typeface="Cambria"/>
              </a:rPr>
              <a:t>(dB)</a:t>
            </a:r>
            <a:endParaRPr sz="950">
              <a:latin typeface="Cambria"/>
              <a:cs typeface="Cambria"/>
            </a:endParaRPr>
          </a:p>
          <a:p>
            <a:pPr marL="944244">
              <a:lnSpc>
                <a:spcPct val="100000"/>
              </a:lnSpc>
              <a:spcBef>
                <a:spcPts val="1055"/>
              </a:spcBef>
            </a:pP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75" spc="-7" baseline="-17094" dirty="0">
                <a:latin typeface="Book Antiqua"/>
                <a:cs typeface="Book Antiqua"/>
              </a:rPr>
              <a:t>db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20</a:t>
            </a:r>
            <a:r>
              <a:rPr sz="950" spc="-120" dirty="0">
                <a:latin typeface="Book Antiqua"/>
                <a:cs typeface="Book Antiqua"/>
              </a:rPr>
              <a:t> </a:t>
            </a:r>
            <a:r>
              <a:rPr sz="950" spc="10" dirty="0">
                <a:latin typeface="Book Antiqua"/>
                <a:cs typeface="Book Antiqua"/>
              </a:rPr>
              <a:t>log</a:t>
            </a:r>
            <a:r>
              <a:rPr sz="975" spc="15" baseline="-21367" dirty="0">
                <a:latin typeface="Book Antiqua"/>
                <a:cs typeface="Book Antiqua"/>
              </a:rPr>
              <a:t>10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i="1" spc="-5" dirty="0">
                <a:latin typeface="Arial"/>
                <a:cs typeface="Arial"/>
              </a:rPr>
              <a:t>ω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endParaRPr sz="95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050"/>
              </a:spcBef>
            </a:pPr>
            <a:r>
              <a:rPr sz="950" spc="-5" dirty="0">
                <a:latin typeface="Book Antiqua"/>
                <a:cs typeface="Book Antiqua"/>
              </a:rPr>
              <a:t>Example: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5" dirty="0">
                <a:latin typeface="Book Antiqua"/>
                <a:cs typeface="Book Antiqua"/>
              </a:rPr>
              <a:t>DC-gain </a:t>
            </a:r>
            <a:r>
              <a:rPr sz="950" i="1" spc="35" dirty="0">
                <a:latin typeface="Cambria"/>
                <a:cs typeface="Cambria"/>
              </a:rPr>
              <a:t>G</a:t>
            </a:r>
            <a:r>
              <a:rPr sz="950" spc="35" dirty="0">
                <a:latin typeface="Tahoma"/>
                <a:cs typeface="Tahoma"/>
              </a:rPr>
              <a:t>(</a:t>
            </a:r>
            <a:r>
              <a:rPr sz="950" spc="35" dirty="0">
                <a:latin typeface="Book Antiqua"/>
                <a:cs typeface="Book Antiqua"/>
              </a:rPr>
              <a:t>0</a:t>
            </a:r>
            <a:r>
              <a:rPr sz="950" spc="35" dirty="0">
                <a:latin typeface="Tahoma"/>
                <a:cs typeface="Tahoma"/>
              </a:rPr>
              <a:t>)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40" dirty="0">
                <a:latin typeface="Book Antiqua"/>
                <a:cs typeface="Book Antiqua"/>
              </a:rPr>
              <a:t>1, 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50" i="1" spc="-5" dirty="0">
                <a:latin typeface="Cambria"/>
                <a:cs typeface="Cambria"/>
              </a:rPr>
              <a:t>G</a:t>
            </a:r>
            <a:r>
              <a:rPr sz="950" spc="-5" dirty="0">
                <a:latin typeface="Tahoma"/>
                <a:cs typeface="Tahoma"/>
              </a:rPr>
              <a:t>(</a:t>
            </a:r>
            <a:r>
              <a:rPr sz="950" i="1" spc="-5" dirty="0">
                <a:latin typeface="Cambria"/>
                <a:cs typeface="Cambria"/>
              </a:rPr>
              <a:t>j</a:t>
            </a:r>
            <a:r>
              <a:rPr sz="950" spc="-5" dirty="0">
                <a:latin typeface="Book Antiqua"/>
                <a:cs typeface="Book Antiqua"/>
              </a:rPr>
              <a:t>0</a:t>
            </a:r>
            <a:r>
              <a:rPr sz="950" spc="-5" dirty="0">
                <a:latin typeface="Tahoma"/>
                <a:cs typeface="Tahoma"/>
              </a:rPr>
              <a:t>)</a:t>
            </a:r>
            <a:r>
              <a:rPr sz="950" spc="-5" dirty="0">
                <a:latin typeface="Lucida Sans Unicode"/>
                <a:cs typeface="Lucida Sans Unicode"/>
              </a:rPr>
              <a:t>|</a:t>
            </a:r>
            <a:r>
              <a:rPr sz="975" spc="-7" baseline="-17094" dirty="0">
                <a:latin typeface="Book Antiqua"/>
                <a:cs typeface="Book Antiqua"/>
              </a:rPr>
              <a:t>db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20 </a:t>
            </a:r>
            <a:r>
              <a:rPr sz="950" spc="-15" dirty="0">
                <a:latin typeface="Book Antiqua"/>
                <a:cs typeface="Book Antiqua"/>
              </a:rPr>
              <a:t>log</a:t>
            </a:r>
            <a:r>
              <a:rPr sz="950" spc="70" dirty="0">
                <a:latin typeface="Book Antiqua"/>
                <a:cs typeface="Book Antiqu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 </a:t>
            </a:r>
            <a:r>
              <a:rPr sz="950" spc="55" dirty="0">
                <a:latin typeface="Tahoma"/>
                <a:cs typeface="Tahoma"/>
              </a:rPr>
              <a:t>=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652685" y="2527198"/>
            <a:ext cx="901065" cy="109220"/>
          </a:xfrm>
          <a:prstGeom prst="rect">
            <a:avLst/>
          </a:prstGeom>
          <a:ln w="7747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740"/>
              </a:lnSpc>
            </a:pPr>
            <a:r>
              <a:rPr sz="750" b="1" spc="-10" dirty="0">
                <a:solidFill>
                  <a:srgbClr val="007F00"/>
                </a:solidFill>
                <a:latin typeface="Cambria"/>
                <a:cs typeface="Cambria"/>
              </a:rPr>
              <a:t>MATLAB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652685" y="2636164"/>
            <a:ext cx="901065" cy="311785"/>
          </a:xfrm>
          <a:prstGeom prst="rect">
            <a:avLst/>
          </a:prstGeom>
          <a:ln w="7747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740"/>
              </a:lnSpc>
            </a:pPr>
            <a:r>
              <a:rPr sz="750" dirty="0">
                <a:solidFill>
                  <a:srgbClr val="007F00"/>
                </a:solidFill>
                <a:latin typeface="Courier New"/>
                <a:cs typeface="Courier New"/>
              </a:rPr>
              <a:t>»bode(G)</a:t>
            </a:r>
            <a:endParaRPr sz="75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690"/>
              </a:spcBef>
            </a:pPr>
            <a:r>
              <a:rPr sz="750" dirty="0">
                <a:solidFill>
                  <a:srgbClr val="007F00"/>
                </a:solidFill>
                <a:latin typeface="Courier New"/>
                <a:cs typeface="Courier New"/>
              </a:rPr>
              <a:t>»evalfr(G,w)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652685" y="2972879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774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145" y="0"/>
            <a:ext cx="10439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</a:rPr>
              <a:t>Lecture: </a:t>
            </a:r>
            <a:r>
              <a:rPr sz="450" b="1" spc="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Frequency </a:t>
            </a:r>
            <a:r>
              <a:rPr sz="450" b="1" spc="15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domain</a:t>
            </a:r>
            <a:r>
              <a:rPr sz="450" b="1" spc="3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450" b="1" spc="10" dirty="0">
                <a:solidFill>
                  <a:srgbClr val="AA6800"/>
                </a:solidFill>
                <a:latin typeface="Cambria"/>
                <a:cs typeface="Cambria"/>
                <a:hlinkClick r:id="rId2" action="ppaction://hlinksldjump"/>
              </a:rPr>
              <a:t>analysis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96520"/>
          </a:xfrm>
          <a:custGeom>
            <a:avLst/>
            <a:gdLst/>
            <a:ahLst/>
            <a:cxnLst/>
            <a:rect l="l" t="t" r="r" b="b"/>
            <a:pathLst>
              <a:path w="2304415" h="96520">
                <a:moveTo>
                  <a:pt x="0" y="96126"/>
                </a:moveTo>
                <a:lnTo>
                  <a:pt x="2303995" y="96126"/>
                </a:lnTo>
                <a:lnTo>
                  <a:pt x="2303995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0452" y="0"/>
            <a:ext cx="16700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10" dirty="0">
                <a:solidFill>
                  <a:srgbClr val="925900"/>
                </a:solidFill>
                <a:latin typeface="Cambria"/>
                <a:cs typeface="Cambria"/>
                <a:hlinkClick r:id="rId3" action="ppaction://hlinksldjump"/>
              </a:rPr>
              <a:t>Bode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60129"/>
            <a:ext cx="82359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" dirty="0">
                <a:solidFill>
                  <a:srgbClr val="00007F"/>
                </a:solidFill>
                <a:latin typeface="Book Antiqua"/>
                <a:cs typeface="Book Antiqua"/>
              </a:rPr>
              <a:t>Bode</a:t>
            </a:r>
            <a:r>
              <a:rPr sz="1350" spc="-25" dirty="0">
                <a:solidFill>
                  <a:srgbClr val="00007F"/>
                </a:solidFill>
                <a:latin typeface="Book Antiqua"/>
                <a:cs typeface="Book Antiqua"/>
              </a:rPr>
              <a:t> </a:t>
            </a:r>
            <a:r>
              <a:rPr sz="1350" spc="-10" dirty="0">
                <a:solidFill>
                  <a:srgbClr val="00007F"/>
                </a:solidFill>
                <a:latin typeface="Book Antiqua"/>
                <a:cs typeface="Book Antiqua"/>
              </a:rPr>
              <a:t>form</a:t>
            </a:r>
            <a:endParaRPr sz="135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355" y="817511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852" y="747799"/>
            <a:ext cx="4127500" cy="3232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50"/>
              </a:spcBef>
            </a:pPr>
            <a:r>
              <a:rPr sz="950" spc="-55" dirty="0">
                <a:latin typeface="Book Antiqua"/>
                <a:cs typeface="Book Antiqua"/>
              </a:rPr>
              <a:t>To </a:t>
            </a:r>
            <a:r>
              <a:rPr sz="950" spc="-30" dirty="0">
                <a:latin typeface="Book Antiqua"/>
                <a:cs typeface="Book Antiqua"/>
              </a:rPr>
              <a:t>study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frequency </a:t>
            </a:r>
            <a:r>
              <a:rPr sz="950" spc="-10" dirty="0">
                <a:latin typeface="Book Antiqua"/>
                <a:cs typeface="Book Antiqua"/>
              </a:rPr>
              <a:t>response 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20" dirty="0">
                <a:latin typeface="Book Antiqua"/>
                <a:cs typeface="Book Antiqua"/>
              </a:rPr>
              <a:t>system </a:t>
            </a:r>
            <a:r>
              <a:rPr sz="950" spc="-15" dirty="0">
                <a:latin typeface="Book Antiqua"/>
                <a:cs typeface="Book Antiqua"/>
              </a:rPr>
              <a:t>is useful </a:t>
            </a:r>
            <a:r>
              <a:rPr sz="950" dirty="0">
                <a:latin typeface="Book Antiqua"/>
                <a:cs typeface="Book Antiqua"/>
              </a:rPr>
              <a:t>to </a:t>
            </a:r>
            <a:r>
              <a:rPr sz="950" spc="-10" dirty="0">
                <a:latin typeface="Book Antiqua"/>
                <a:cs typeface="Book Antiqua"/>
              </a:rPr>
              <a:t>rewrite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5" dirty="0">
                <a:latin typeface="Book Antiqua"/>
                <a:cs typeface="Book Antiqua"/>
              </a:rPr>
              <a:t>transfer  </a:t>
            </a:r>
            <a:r>
              <a:rPr sz="950" spc="-10" dirty="0">
                <a:latin typeface="Book Antiqua"/>
                <a:cs typeface="Book Antiqua"/>
              </a:rPr>
              <a:t>function </a:t>
            </a: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Bode</a:t>
            </a:r>
            <a:r>
              <a:rPr sz="950" i="1" spc="70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form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0086" y="1363113"/>
            <a:ext cx="37020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G</a:t>
            </a:r>
            <a:r>
              <a:rPr sz="950" spc="20" dirty="0">
                <a:latin typeface="Tahoma"/>
                <a:cs typeface="Tahoma"/>
              </a:rPr>
              <a:t>(</a:t>
            </a:r>
            <a:r>
              <a:rPr sz="950" i="1" spc="20" dirty="0">
                <a:latin typeface="Cambria"/>
                <a:cs typeface="Cambria"/>
              </a:rPr>
              <a:t>s</a:t>
            </a:r>
            <a:r>
              <a:rPr sz="950" spc="20" dirty="0">
                <a:latin typeface="Tahoma"/>
                <a:cs typeface="Tahoma"/>
              </a:rPr>
              <a:t>)</a:t>
            </a:r>
            <a:r>
              <a:rPr sz="950" spc="-13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1101" y="1462176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2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3346" y="1456399"/>
            <a:ext cx="723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20" dirty="0">
                <a:latin typeface="Cambria"/>
                <a:cs typeface="Cambria"/>
              </a:rPr>
              <a:t>h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1980" y="1277604"/>
            <a:ext cx="76898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50" i="1" spc="20" dirty="0">
                <a:latin typeface="Cambria"/>
                <a:cs typeface="Cambria"/>
              </a:rPr>
              <a:t>K </a:t>
            </a:r>
            <a:r>
              <a:rPr sz="1425" i="1" spc="60" baseline="2923" dirty="0">
                <a:latin typeface="Arial"/>
                <a:cs typeface="Arial"/>
              </a:rPr>
              <a:t>Π</a:t>
            </a:r>
            <a:r>
              <a:rPr sz="975" i="1" spc="60" baseline="-17094" dirty="0">
                <a:latin typeface="Cambria"/>
                <a:cs typeface="Cambria"/>
              </a:rPr>
              <a:t>i</a:t>
            </a:r>
            <a:r>
              <a:rPr sz="1425" spc="60" baseline="2923" dirty="0">
                <a:latin typeface="Tahoma"/>
                <a:cs typeface="Tahoma"/>
              </a:rPr>
              <a:t>(</a:t>
            </a:r>
            <a:r>
              <a:rPr sz="1425" spc="60" baseline="2923" dirty="0">
                <a:latin typeface="Book Antiqua"/>
                <a:cs typeface="Book Antiqua"/>
              </a:rPr>
              <a:t>1 </a:t>
            </a:r>
            <a:r>
              <a:rPr sz="1425" spc="7" baseline="2923" dirty="0">
                <a:latin typeface="Tahoma"/>
                <a:cs typeface="Tahoma"/>
              </a:rPr>
              <a:t>+</a:t>
            </a:r>
            <a:r>
              <a:rPr sz="1425" spc="-254" baseline="2923" dirty="0">
                <a:latin typeface="Tahoma"/>
                <a:cs typeface="Tahoma"/>
              </a:rPr>
              <a:t> </a:t>
            </a:r>
            <a:r>
              <a:rPr sz="1425" i="1" spc="112" baseline="2923" dirty="0">
                <a:latin typeface="Cambria"/>
                <a:cs typeface="Cambria"/>
              </a:rPr>
              <a:t>s</a:t>
            </a:r>
            <a:r>
              <a:rPr sz="1425" i="1" spc="112" baseline="2923" dirty="0">
                <a:latin typeface="Arial"/>
                <a:cs typeface="Arial"/>
              </a:rPr>
              <a:t>τ</a:t>
            </a:r>
            <a:r>
              <a:rPr sz="975" i="1" spc="112" baseline="-17094" dirty="0">
                <a:latin typeface="Cambria"/>
                <a:cs typeface="Cambria"/>
              </a:rPr>
              <a:t>i</a:t>
            </a:r>
            <a:r>
              <a:rPr sz="1425" spc="112" baseline="2923" dirty="0">
                <a:latin typeface="Tahoma"/>
                <a:cs typeface="Tahoma"/>
              </a:rPr>
              <a:t>)</a:t>
            </a:r>
            <a:endParaRPr sz="1425" baseline="2923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9587" y="1462176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5">
                <a:moveTo>
                  <a:pt x="0" y="0"/>
                </a:moveTo>
                <a:lnTo>
                  <a:pt x="572820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14931" y="1516889"/>
            <a:ext cx="4406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4495" algn="l"/>
              </a:tabLst>
            </a:pPr>
            <a:r>
              <a:rPr sz="650" i="1" spc="5" dirty="0">
                <a:latin typeface="Cambria"/>
                <a:cs typeface="Cambria"/>
              </a:rPr>
              <a:t>j	j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8401" y="1453004"/>
            <a:ext cx="7213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185" dirty="0">
                <a:latin typeface="Cambria"/>
                <a:cs typeface="Cambria"/>
              </a:rPr>
              <a:t> </a:t>
            </a:r>
            <a:r>
              <a:rPr sz="950" i="1" spc="30" dirty="0">
                <a:latin typeface="Arial"/>
                <a:cs typeface="Arial"/>
              </a:rPr>
              <a:t>Π </a:t>
            </a:r>
            <a:r>
              <a:rPr sz="950" spc="30" dirty="0">
                <a:latin typeface="Tahoma"/>
                <a:cs typeface="Tahoma"/>
              </a:rPr>
              <a:t>(</a:t>
            </a:r>
            <a:r>
              <a:rPr sz="950" spc="30" dirty="0">
                <a:latin typeface="Book Antiqua"/>
                <a:cs typeface="Book Antiqua"/>
              </a:rPr>
              <a:t>1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spc="-210" dirty="0">
                <a:latin typeface="Tahoma"/>
                <a:cs typeface="Tahoma"/>
              </a:rPr>
              <a:t> </a:t>
            </a:r>
            <a:r>
              <a:rPr sz="950" i="1" spc="-10" dirty="0">
                <a:latin typeface="Cambria"/>
                <a:cs typeface="Cambria"/>
              </a:rPr>
              <a:t>sT </a:t>
            </a:r>
            <a:r>
              <a:rPr sz="950" spc="10" dirty="0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2275" y="1283374"/>
            <a:ext cx="5016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5" dirty="0">
                <a:latin typeface="Cambria"/>
                <a:cs typeface="Cambria"/>
              </a:rPr>
              <a:t>i</a:t>
            </a:r>
            <a:endParaRPr sz="6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7873" y="1179348"/>
            <a:ext cx="1219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r>
              <a:rPr sz="650" i="1" spc="80" dirty="0">
                <a:latin typeface="Arial"/>
                <a:cs typeface="Arial"/>
              </a:rPr>
              <a:t>ζ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4304" y="1169719"/>
            <a:ext cx="330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450" spc="-145" dirty="0">
                <a:latin typeface="Lucida Sans Unicode"/>
                <a:cs typeface="Lucida Sans Unicode"/>
              </a:rPr>
              <a:t>’</a:t>
            </a:r>
            <a:endParaRPr sz="4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4304" y="1233295"/>
            <a:ext cx="4318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7601" y="1318552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854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19501" y="1331482"/>
            <a:ext cx="1987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-22" baseline="21367" dirty="0">
                <a:latin typeface="Arial"/>
                <a:cs typeface="Arial"/>
              </a:rPr>
              <a:t>ω</a:t>
            </a:r>
            <a:r>
              <a:rPr sz="675" spc="-22" baseline="61728" dirty="0">
                <a:latin typeface="Lucida Sans Unicode"/>
                <a:cs typeface="Lucida Sans Unicode"/>
              </a:rPr>
              <a:t>’</a:t>
            </a:r>
            <a:r>
              <a:rPr sz="450" i="1" spc="-15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3051" y="1307110"/>
            <a:ext cx="965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50" dirty="0">
                <a:latin typeface="Arial"/>
                <a:cs typeface="Arial"/>
              </a:rPr>
              <a:t>ω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8987" y="1308276"/>
            <a:ext cx="13652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Lucida Sans Unicode"/>
                <a:cs typeface="Lucida Sans Unicode"/>
              </a:rPr>
              <a:t>’</a:t>
            </a:r>
            <a:r>
              <a:rPr sz="450" spc="-110" dirty="0">
                <a:latin typeface="Lucida Sans Unicode"/>
                <a:cs typeface="Lucida Sans Unicode"/>
              </a:rPr>
              <a:t> </a:t>
            </a:r>
            <a:r>
              <a:rPr sz="675" spc="60" baseline="12345" dirty="0">
                <a:latin typeface="Book Antiqua"/>
                <a:cs typeface="Book Antiqua"/>
              </a:rPr>
              <a:t>2</a:t>
            </a:r>
            <a:endParaRPr sz="675" baseline="12345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0867" y="1361057"/>
            <a:ext cx="7683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20" dirty="0">
                <a:latin typeface="Cambria"/>
                <a:cs typeface="Cambria"/>
              </a:rPr>
              <a:t>ni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0086" y="1219489"/>
            <a:ext cx="10039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1025" algn="l"/>
                <a:tab pos="945515" algn="l"/>
              </a:tabLst>
            </a:pPr>
            <a:r>
              <a:rPr sz="950" i="1" spc="30" dirty="0">
                <a:latin typeface="Arial"/>
                <a:cs typeface="Arial"/>
              </a:rPr>
              <a:t>Π  </a:t>
            </a:r>
            <a:r>
              <a:rPr sz="950" i="1" spc="12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i="1" spc="-10" dirty="0">
                <a:latin typeface="Cambria"/>
                <a:cs typeface="Cambria"/>
              </a:rPr>
              <a:t>s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3051" y="1207466"/>
            <a:ext cx="2882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75" u="sng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75" u="sng" spc="-104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75" u="sng" spc="67" baseline="4273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975" spc="345" baseline="4273" dirty="0">
                <a:latin typeface="Book Antiqua"/>
                <a:cs typeface="Book Antiqua"/>
              </a:rPr>
              <a:t> </a:t>
            </a: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9951" y="1073541"/>
            <a:ext cx="98615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240" algn="l"/>
              </a:tabLst>
            </a:pPr>
            <a:r>
              <a:rPr sz="950" spc="270" dirty="0">
                <a:latin typeface="Arial"/>
                <a:cs typeface="Arial"/>
              </a:rPr>
              <a:t>.	</a:t>
            </a:r>
            <a:r>
              <a:rPr sz="950" spc="-5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2786" y="1462176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4">
                <a:moveTo>
                  <a:pt x="0" y="0"/>
                </a:moveTo>
                <a:lnTo>
                  <a:pt x="1100302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3515" y="1360815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7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2821" y="1464209"/>
            <a:ext cx="1219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2</a:t>
            </a:r>
            <a:r>
              <a:rPr sz="650" i="1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ζ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59239" y="1507717"/>
            <a:ext cx="4191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3077" y="1602728"/>
            <a:ext cx="1981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i="1" spc="37" baseline="12820" dirty="0">
                <a:latin typeface="Arial"/>
                <a:cs typeface="Arial"/>
              </a:rPr>
              <a:t>ω</a:t>
            </a:r>
            <a:r>
              <a:rPr sz="450" i="1" spc="2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5523" y="1486828"/>
            <a:ext cx="15367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u="sng" spc="4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1</a:t>
            </a:r>
            <a:r>
              <a:rPr sz="650" u="sng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1976" y="1570635"/>
            <a:ext cx="8623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06120" algn="l"/>
              </a:tabLst>
            </a:pPr>
            <a:r>
              <a:rPr sz="650" i="1" spc="5" dirty="0">
                <a:latin typeface="Cambria"/>
                <a:cs typeface="Cambria"/>
              </a:rPr>
              <a:t>j	</a:t>
            </a:r>
            <a:r>
              <a:rPr sz="975" i="1" spc="67" baseline="-17094" dirty="0">
                <a:latin typeface="Arial"/>
                <a:cs typeface="Arial"/>
              </a:rPr>
              <a:t>ω</a:t>
            </a:r>
            <a:r>
              <a:rPr sz="675" spc="67" baseline="12345" dirty="0">
                <a:latin typeface="Book Antiqua"/>
                <a:cs typeface="Book Antiqua"/>
              </a:rPr>
              <a:t>2</a:t>
            </a:r>
            <a:endParaRPr sz="675" baseline="12345">
              <a:latin typeface="Book Antiqua"/>
              <a:cs typeface="Book Antiqu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66859" y="1648319"/>
            <a:ext cx="7556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i="1" spc="15" dirty="0">
                <a:latin typeface="Cambria"/>
                <a:cs typeface="Cambria"/>
              </a:rPr>
              <a:t>nj</a:t>
            </a:r>
            <a:endParaRPr sz="4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5186" y="1506750"/>
            <a:ext cx="97409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8485" algn="l"/>
                <a:tab pos="915669" algn="l"/>
              </a:tabLst>
            </a:pPr>
            <a:r>
              <a:rPr sz="950" i="1" spc="30" dirty="0">
                <a:latin typeface="Arial"/>
                <a:cs typeface="Arial"/>
              </a:rPr>
              <a:t>Π  </a:t>
            </a:r>
            <a:r>
              <a:rPr sz="950" i="1" spc="11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r>
              <a:rPr sz="950" spc="-60" dirty="0">
                <a:latin typeface="Book Antiqua"/>
                <a:cs typeface="Book Antiqu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i="1" spc="-10" dirty="0">
                <a:latin typeface="Cambria"/>
                <a:cs typeface="Cambria"/>
              </a:rPr>
              <a:t>s</a:t>
            </a:r>
            <a:r>
              <a:rPr sz="950" i="1" spc="-35" dirty="0">
                <a:latin typeface="Cambria"/>
                <a:cs typeface="Cambria"/>
              </a:rPr>
              <a:t> </a:t>
            </a:r>
            <a:r>
              <a:rPr sz="950" spc="5" dirty="0">
                <a:latin typeface="Tahoma"/>
                <a:cs typeface="Tahoma"/>
              </a:rPr>
              <a:t>+</a:t>
            </a:r>
            <a:r>
              <a:rPr sz="950" dirty="0">
                <a:latin typeface="Tahoma"/>
                <a:cs typeface="Tahoma"/>
              </a:rPr>
              <a:t>	</a:t>
            </a:r>
            <a:r>
              <a:rPr sz="950" i="1" spc="-10" dirty="0">
                <a:latin typeface="Cambria"/>
                <a:cs typeface="Cambria"/>
              </a:rPr>
              <a:t>s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83419" y="1510158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45" dirty="0">
                <a:latin typeface="Book Antiqua"/>
                <a:cs typeface="Book Antiqua"/>
              </a:rPr>
              <a:t>2</a:t>
            </a:r>
            <a:endParaRPr sz="65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37013" y="1360815"/>
            <a:ext cx="939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55" dirty="0">
                <a:latin typeface="Arial"/>
                <a:cs typeface="Arial"/>
              </a:rPr>
              <a:t>Σ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4355" y="1900872"/>
            <a:ext cx="61925" cy="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4355" y="2090661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4355" y="2280450"/>
            <a:ext cx="61925" cy="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4355" y="2470238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" y="2660027"/>
            <a:ext cx="61925" cy="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3352" y="1787129"/>
            <a:ext cx="3446145" cy="9747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50"/>
              </a:spcBef>
            </a:pPr>
            <a:r>
              <a:rPr sz="950" i="1" spc="20" dirty="0">
                <a:latin typeface="Cambria"/>
                <a:cs typeface="Cambria"/>
              </a:rPr>
              <a:t>K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Bode</a:t>
            </a:r>
            <a:r>
              <a:rPr sz="950" i="1" spc="-45" dirty="0">
                <a:solidFill>
                  <a:srgbClr val="BC0000"/>
                </a:solidFill>
                <a:latin typeface="Cambria"/>
                <a:cs typeface="Cambria"/>
              </a:rPr>
              <a:t>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gain</a:t>
            </a:r>
            <a:endParaRPr sz="95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950" i="1" spc="20" dirty="0">
                <a:latin typeface="Cambria"/>
                <a:cs typeface="Cambria"/>
              </a:rPr>
              <a:t>h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i="1" spc="-10" dirty="0">
                <a:solidFill>
                  <a:srgbClr val="BC0000"/>
                </a:solidFill>
                <a:latin typeface="Cambria"/>
                <a:cs typeface="Cambria"/>
              </a:rPr>
              <a:t>type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system, </a:t>
            </a:r>
            <a:r>
              <a:rPr sz="950" dirty="0">
                <a:latin typeface="Book Antiqua"/>
                <a:cs typeface="Book Antiqua"/>
              </a:rPr>
              <a:t>that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number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spc="-15" dirty="0">
                <a:latin typeface="Book Antiqua"/>
                <a:cs typeface="Book Antiqua"/>
              </a:rPr>
              <a:t>poles </a:t>
            </a:r>
            <a:r>
              <a:rPr sz="950" spc="-10" dirty="0">
                <a:latin typeface="Book Antiqua"/>
                <a:cs typeface="Book Antiqua"/>
              </a:rPr>
              <a:t>in </a:t>
            </a:r>
            <a:r>
              <a:rPr sz="950" i="1" spc="-10" dirty="0">
                <a:latin typeface="Cambria"/>
                <a:cs typeface="Cambria"/>
              </a:rPr>
              <a:t>s </a:t>
            </a:r>
            <a:r>
              <a:rPr sz="950" spc="55" dirty="0">
                <a:latin typeface="Tahoma"/>
                <a:cs typeface="Tahoma"/>
              </a:rPr>
              <a:t>=</a:t>
            </a:r>
            <a:r>
              <a:rPr sz="950" spc="290" dirty="0">
                <a:latin typeface="Tahoma"/>
                <a:cs typeface="Tahoma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0</a:t>
            </a:r>
            <a:endParaRPr sz="950">
              <a:latin typeface="Book Antiqua"/>
              <a:cs typeface="Book Antiqua"/>
            </a:endParaRPr>
          </a:p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950" i="1" spc="-5" dirty="0">
                <a:latin typeface="Cambria"/>
                <a:cs typeface="Cambria"/>
              </a:rPr>
              <a:t>T</a:t>
            </a:r>
            <a:r>
              <a:rPr sz="975" i="1" spc="-7" baseline="-17094" dirty="0">
                <a:latin typeface="Cambria"/>
                <a:cs typeface="Cambria"/>
              </a:rPr>
              <a:t>j </a:t>
            </a:r>
            <a:r>
              <a:rPr sz="950" spc="15" dirty="0">
                <a:latin typeface="Book Antiqua"/>
                <a:cs typeface="Book Antiqua"/>
              </a:rPr>
              <a:t>(for </a:t>
            </a:r>
            <a:r>
              <a:rPr sz="950" dirty="0">
                <a:latin typeface="Book Antiqua"/>
                <a:cs typeface="Book Antiqua"/>
              </a:rPr>
              <a:t>real </a:t>
            </a:r>
            <a:r>
              <a:rPr sz="950" i="1" dirty="0">
                <a:latin typeface="Cambria"/>
                <a:cs typeface="Cambria"/>
              </a:rPr>
              <a:t>T</a:t>
            </a:r>
            <a:r>
              <a:rPr sz="975" i="1" baseline="-17094" dirty="0">
                <a:latin typeface="Cambria"/>
                <a:cs typeface="Cambria"/>
              </a:rPr>
              <a:t>j </a:t>
            </a:r>
            <a:r>
              <a:rPr sz="950" i="1" spc="195" dirty="0">
                <a:latin typeface="Arial"/>
                <a:cs typeface="Arial"/>
              </a:rPr>
              <a:t>&gt; </a:t>
            </a:r>
            <a:r>
              <a:rPr sz="950" spc="65" dirty="0">
                <a:latin typeface="Book Antiqua"/>
                <a:cs typeface="Book Antiqua"/>
              </a:rPr>
              <a:t>0) </a:t>
            </a:r>
            <a:r>
              <a:rPr sz="950" spc="-15" dirty="0">
                <a:latin typeface="Book Antiqua"/>
                <a:cs typeface="Book Antiqua"/>
              </a:rPr>
              <a:t>is said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time constant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</a:t>
            </a:r>
            <a:r>
              <a:rPr sz="950" spc="7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system</a:t>
            </a:r>
            <a:endParaRPr sz="950">
              <a:latin typeface="Book Antiqua"/>
              <a:cs typeface="Book Antiqua"/>
            </a:endParaRPr>
          </a:p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950" i="1" spc="55" dirty="0">
                <a:latin typeface="Arial"/>
                <a:cs typeface="Arial"/>
              </a:rPr>
              <a:t>ζ</a:t>
            </a:r>
            <a:r>
              <a:rPr sz="975" i="1" spc="82" baseline="-17094" dirty="0">
                <a:latin typeface="Cambria"/>
                <a:cs typeface="Cambria"/>
              </a:rPr>
              <a:t>j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i="1" dirty="0">
                <a:solidFill>
                  <a:srgbClr val="BC0000"/>
                </a:solidFill>
                <a:latin typeface="Cambria"/>
                <a:cs typeface="Cambria"/>
              </a:rPr>
              <a:t>damping ratio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 </a:t>
            </a:r>
            <a:r>
              <a:rPr sz="950" spc="-15" dirty="0">
                <a:latin typeface="Book Antiqua"/>
                <a:cs typeface="Book Antiqua"/>
              </a:rPr>
              <a:t>system, </a:t>
            </a:r>
            <a:r>
              <a:rPr sz="950" spc="-5" dirty="0">
                <a:latin typeface="Lucida Sans Unicode"/>
                <a:cs typeface="Lucida Sans Unicode"/>
              </a:rPr>
              <a:t>−</a:t>
            </a:r>
            <a:r>
              <a:rPr sz="950" spc="-5" dirty="0">
                <a:latin typeface="Book Antiqua"/>
                <a:cs typeface="Book Antiqua"/>
              </a:rPr>
              <a:t>1 </a:t>
            </a:r>
            <a:r>
              <a:rPr sz="950" i="1" spc="195" dirty="0">
                <a:latin typeface="Arial"/>
                <a:cs typeface="Arial"/>
              </a:rPr>
              <a:t>&lt; </a:t>
            </a:r>
            <a:r>
              <a:rPr sz="950" i="1" spc="55" dirty="0">
                <a:latin typeface="Arial"/>
                <a:cs typeface="Arial"/>
              </a:rPr>
              <a:t>ζ</a:t>
            </a:r>
            <a:r>
              <a:rPr sz="975" i="1" spc="82" baseline="-17094" dirty="0">
                <a:latin typeface="Cambria"/>
                <a:cs typeface="Cambria"/>
              </a:rPr>
              <a:t>j </a:t>
            </a:r>
            <a:r>
              <a:rPr sz="950" i="1" spc="195" dirty="0">
                <a:latin typeface="Arial"/>
                <a:cs typeface="Arial"/>
              </a:rPr>
              <a:t>&lt;</a:t>
            </a:r>
            <a:r>
              <a:rPr sz="950" i="1" spc="-30" dirty="0">
                <a:latin typeface="Arial"/>
                <a:cs typeface="Arial"/>
              </a:rPr>
              <a:t> </a:t>
            </a:r>
            <a:r>
              <a:rPr sz="950" spc="55" dirty="0">
                <a:latin typeface="Book Antiqua"/>
                <a:cs typeface="Book Antiqua"/>
              </a:rPr>
              <a:t>1</a:t>
            </a:r>
            <a:endParaRPr sz="950">
              <a:latin typeface="Book Antiqua"/>
              <a:cs typeface="Book Antiqua"/>
            </a:endParaRPr>
          </a:p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950" i="1" spc="30" dirty="0">
                <a:latin typeface="Arial"/>
                <a:cs typeface="Arial"/>
              </a:rPr>
              <a:t>ω</a:t>
            </a:r>
            <a:r>
              <a:rPr sz="975" i="1" spc="44" baseline="-17094" dirty="0">
                <a:latin typeface="Cambria"/>
                <a:cs typeface="Cambria"/>
              </a:rPr>
              <a:t>nj </a:t>
            </a:r>
            <a:r>
              <a:rPr sz="950" spc="-15" dirty="0">
                <a:latin typeface="Book Antiqua"/>
                <a:cs typeface="Book Antiqua"/>
              </a:rPr>
              <a:t>is </a:t>
            </a:r>
            <a:r>
              <a:rPr sz="950" spc="5" dirty="0">
                <a:latin typeface="Book Antiqua"/>
                <a:cs typeface="Book Antiqua"/>
              </a:rPr>
              <a:t>a </a:t>
            </a:r>
            <a:r>
              <a:rPr sz="950" i="1" spc="5" dirty="0">
                <a:solidFill>
                  <a:srgbClr val="BC0000"/>
                </a:solidFill>
                <a:latin typeface="Cambria"/>
                <a:cs typeface="Cambria"/>
              </a:rPr>
              <a:t>natural </a:t>
            </a:r>
            <a:r>
              <a:rPr sz="950" i="1" spc="-5" dirty="0">
                <a:solidFill>
                  <a:srgbClr val="BC0000"/>
                </a:solidFill>
                <a:latin typeface="Cambria"/>
                <a:cs typeface="Cambria"/>
              </a:rPr>
              <a:t>frequency </a:t>
            </a:r>
            <a:r>
              <a:rPr sz="950" spc="-10" dirty="0">
                <a:latin typeface="Book Antiqua"/>
                <a:cs typeface="Book Antiqua"/>
              </a:rPr>
              <a:t>of </a:t>
            </a:r>
            <a:r>
              <a:rPr sz="950" dirty="0">
                <a:latin typeface="Book Antiqua"/>
                <a:cs typeface="Book Antiqua"/>
              </a:rPr>
              <a:t>the</a:t>
            </a:r>
            <a:r>
              <a:rPr sz="950" spc="190" dirty="0">
                <a:latin typeface="Book Antiqua"/>
                <a:cs typeface="Book Antiqua"/>
              </a:rPr>
              <a:t> </a:t>
            </a:r>
            <a:r>
              <a:rPr sz="950" spc="-20" dirty="0">
                <a:latin typeface="Book Antiqua"/>
                <a:cs typeface="Book Antiqua"/>
              </a:rPr>
              <a:t>system</a:t>
            </a:r>
            <a:endParaRPr sz="950">
              <a:latin typeface="Book Antiqua"/>
              <a:cs typeface="Book Antiqu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5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C3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35976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EA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1952" y="3359873"/>
            <a:ext cx="1536065" cy="96520"/>
          </a:xfrm>
          <a:custGeom>
            <a:avLst/>
            <a:gdLst/>
            <a:ahLst/>
            <a:cxnLst/>
            <a:rect l="l" t="t" r="r" b="b"/>
            <a:pathLst>
              <a:path w="1536064" h="96520">
                <a:moveTo>
                  <a:pt x="0" y="96126"/>
                </a:moveTo>
                <a:lnTo>
                  <a:pt x="1535976" y="96126"/>
                </a:lnTo>
                <a:lnTo>
                  <a:pt x="1535976" y="0"/>
                </a:lnTo>
                <a:lnTo>
                  <a:pt x="0" y="0"/>
                </a:lnTo>
                <a:lnTo>
                  <a:pt x="0" y="96126"/>
                </a:lnTo>
                <a:close/>
              </a:path>
            </a:pathLst>
          </a:custGeom>
          <a:solidFill>
            <a:srgbClr val="D6D2C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4260</Words>
  <Application>Microsoft Office PowerPoint</Application>
  <PresentationFormat>Custom</PresentationFormat>
  <Paragraphs>1229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Frequency response – Proof</vt:lpstr>
      <vt:lpstr>Frequency response – Proof (cont’d)</vt:lpstr>
      <vt:lpstr>Slide 4</vt:lpstr>
      <vt:lpstr>Slide 5</vt:lpstr>
      <vt:lpstr>Frequency response of discrete-time systems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More on damped oscillatory modes</vt:lpstr>
      <vt:lpstr>Zero/pole/gain form and Bode form</vt:lpstr>
      <vt:lpstr>Slide 24</vt:lpstr>
      <vt:lpstr>Slide 25</vt:lpstr>
      <vt:lpstr>Nyquist criterion</vt:lpstr>
      <vt:lpstr>Slide 27</vt:lpstr>
      <vt:lpstr>Slide 28</vt:lpstr>
      <vt:lpstr>Slide 29</vt:lpstr>
      <vt:lpstr>Dealing with imaginary poles</vt:lpstr>
      <vt:lpstr>Stability analysis of static output feedback</vt:lpstr>
      <vt:lpstr>Phase margin</vt:lpstr>
      <vt:lpstr>Gain margin</vt:lpstr>
      <vt:lpstr>Stability analysis using phase and gain margins</vt:lpstr>
      <vt:lpstr>Stability analysis using phase and gain margins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Control 2 - Frequency domain analysis</dc:title>
  <dc:creator>Prof. Alberto Bemporad</dc:creator>
  <cp:lastModifiedBy>Satish</cp:lastModifiedBy>
  <cp:revision>1</cp:revision>
  <dcterms:created xsi:type="dcterms:W3CDTF">2020-08-01T13:24:37Z</dcterms:created>
  <dcterms:modified xsi:type="dcterms:W3CDTF">2020-08-01T14:07:12Z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2020-08-01T00:00:00Z</vt:filetime>
  </property>
</Properties>
</file>