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468" r:id="rId2"/>
    <p:sldId id="397" r:id="rId3"/>
    <p:sldId id="391" r:id="rId4"/>
    <p:sldId id="393" r:id="rId5"/>
    <p:sldId id="394" r:id="rId6"/>
    <p:sldId id="395" r:id="rId7"/>
    <p:sldId id="396" r:id="rId8"/>
    <p:sldId id="398" r:id="rId9"/>
    <p:sldId id="399" r:id="rId10"/>
    <p:sldId id="400" r:id="rId11"/>
    <p:sldId id="401" r:id="rId12"/>
    <p:sldId id="402" r:id="rId13"/>
    <p:sldId id="403" r:id="rId14"/>
    <p:sldId id="341" r:id="rId15"/>
    <p:sldId id="340" r:id="rId16"/>
    <p:sldId id="342" r:id="rId17"/>
    <p:sldId id="343" r:id="rId18"/>
    <p:sldId id="344" r:id="rId19"/>
    <p:sldId id="345" r:id="rId20"/>
    <p:sldId id="418" r:id="rId21"/>
    <p:sldId id="419" r:id="rId22"/>
    <p:sldId id="420" r:id="rId23"/>
    <p:sldId id="421" r:id="rId24"/>
    <p:sldId id="422" r:id="rId25"/>
    <p:sldId id="423" r:id="rId26"/>
    <p:sldId id="425" r:id="rId27"/>
    <p:sldId id="427" r:id="rId28"/>
    <p:sldId id="428" r:id="rId29"/>
    <p:sldId id="429" r:id="rId30"/>
    <p:sldId id="430" r:id="rId31"/>
    <p:sldId id="431" r:id="rId32"/>
    <p:sldId id="432" r:id="rId33"/>
    <p:sldId id="435" r:id="rId34"/>
    <p:sldId id="366" r:id="rId35"/>
    <p:sldId id="367" r:id="rId36"/>
    <p:sldId id="368" r:id="rId37"/>
    <p:sldId id="378" r:id="rId38"/>
    <p:sldId id="469" r:id="rId39"/>
    <p:sldId id="470" r:id="rId40"/>
    <p:sldId id="47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EC8B"/>
    <a:srgbClr val="996600"/>
    <a:srgbClr val="568424"/>
    <a:srgbClr val="6BA42C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9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58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B1A4-3534-4875-B1CA-60596223E4A6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BD45-B5A0-4654-B232-F8508C108E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17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01/08/2020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2.emf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22.e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png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7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Root Locus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8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12974"/>
          </a:xfrm>
        </p:spPr>
        <p:txBody>
          <a:bodyPr/>
          <a:lstStyle/>
          <a:p>
            <a:r>
              <a:rPr lang="en-US" dirty="0"/>
              <a:t>Angle &amp; Magnitude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constructing the root loci angle and magnitude conditions are important. </a:t>
            </a:r>
          </a:p>
          <a:p>
            <a:pPr algn="just"/>
            <a:endParaRPr lang="en-US" sz="1000" dirty="0"/>
          </a:p>
          <a:p>
            <a:pPr algn="just"/>
            <a:r>
              <a:rPr lang="en-US" sz="2800" dirty="0" smtClean="0"/>
              <a:t>Consider the system shown in following figure.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 closed loop transfer function is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357" y="2852936"/>
            <a:ext cx="3530127" cy="184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9205861"/>
              </p:ext>
            </p:extLst>
          </p:nvPr>
        </p:nvGraphicFramePr>
        <p:xfrm>
          <a:off x="2822539" y="5445224"/>
          <a:ext cx="2971801" cy="952500"/>
        </p:xfrm>
        <a:graphic>
          <a:graphicData uri="http://schemas.openxmlformats.org/presentationml/2006/ole">
            <p:oleObj spid="_x0000_s102495" name="Equation" r:id="rId4" imgW="130788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18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12974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characteristic equation is obtained by setting the denominator polynomial equal to zero. 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Or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Since </a:t>
            </a:r>
            <a:r>
              <a:rPr lang="en-US" sz="2800" i="1" dirty="0" smtClean="0">
                <a:solidFill>
                  <a:srgbClr val="FF0000"/>
                </a:solidFill>
              </a:rPr>
              <a:t>G(s)H(s)</a:t>
            </a:r>
            <a:r>
              <a:rPr lang="en-US" sz="2800" dirty="0" smtClean="0"/>
              <a:t> is a complex quantity it can be split into angle and magnitude part.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475447"/>
              </p:ext>
            </p:extLst>
          </p:nvPr>
        </p:nvGraphicFramePr>
        <p:xfrm>
          <a:off x="3347864" y="2276872"/>
          <a:ext cx="2394758" cy="461640"/>
        </p:xfrm>
        <a:graphic>
          <a:graphicData uri="http://schemas.openxmlformats.org/presentationml/2006/ole">
            <p:oleObj spid="_x0000_s103612" name="Equation" r:id="rId3" imgW="105408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9542354"/>
              </p:ext>
            </p:extLst>
          </p:nvPr>
        </p:nvGraphicFramePr>
        <p:xfrm>
          <a:off x="3332163" y="3141663"/>
          <a:ext cx="2135187" cy="461962"/>
        </p:xfrm>
        <a:graphic>
          <a:graphicData uri="http://schemas.openxmlformats.org/presentationml/2006/ole">
            <p:oleObj spid="_x0000_s103613" name="Equation" r:id="rId4" imgW="93960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30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12974"/>
          </a:xfrm>
        </p:spPr>
        <p:txBody>
          <a:bodyPr/>
          <a:lstStyle/>
          <a:p>
            <a:r>
              <a:rPr lang="en-US" dirty="0"/>
              <a:t>Angle &amp; Magnitude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angle of </a:t>
            </a:r>
            <a:r>
              <a:rPr lang="en-US" sz="2800" i="1" dirty="0" smtClean="0">
                <a:solidFill>
                  <a:srgbClr val="FF0000"/>
                </a:solidFill>
              </a:rPr>
              <a:t>G(s)H(s)=-1</a:t>
            </a:r>
            <a:r>
              <a:rPr lang="en-US" sz="2800" dirty="0" smtClean="0"/>
              <a:t> is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Where </a:t>
            </a:r>
            <a:r>
              <a:rPr lang="en-US" sz="2800" i="1" dirty="0" smtClean="0"/>
              <a:t>k</a:t>
            </a:r>
            <a:r>
              <a:rPr lang="en-US" sz="2800" dirty="0" smtClean="0"/>
              <a:t>=1,2,3…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 magnitude of </a:t>
            </a:r>
            <a:r>
              <a:rPr lang="en-US" sz="2800" i="1" dirty="0">
                <a:solidFill>
                  <a:srgbClr val="FF0000"/>
                </a:solidFill>
              </a:rPr>
              <a:t>G(s)H(s)=-1</a:t>
            </a:r>
            <a:r>
              <a:rPr lang="en-US" sz="2800" dirty="0"/>
              <a:t> is</a:t>
            </a: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9886773"/>
              </p:ext>
            </p:extLst>
          </p:nvPr>
        </p:nvGraphicFramePr>
        <p:xfrm>
          <a:off x="2555776" y="1844824"/>
          <a:ext cx="3952875" cy="1039812"/>
        </p:xfrm>
        <a:graphic>
          <a:graphicData uri="http://schemas.openxmlformats.org/presentationml/2006/ole">
            <p:oleObj spid="_x0000_s104636" name="Equation" r:id="rId3" imgW="1739880" imgH="457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104443"/>
              </p:ext>
            </p:extLst>
          </p:nvPr>
        </p:nvGraphicFramePr>
        <p:xfrm>
          <a:off x="3494088" y="4884738"/>
          <a:ext cx="2365375" cy="1155700"/>
        </p:xfrm>
        <a:graphic>
          <a:graphicData uri="http://schemas.openxmlformats.org/presentationml/2006/ole">
            <p:oleObj spid="_x0000_s104637" name="Equation" r:id="rId4" imgW="1041120" imgH="507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22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958"/>
          </a:xfrm>
        </p:spPr>
        <p:txBody>
          <a:bodyPr/>
          <a:lstStyle/>
          <a:p>
            <a:r>
              <a:rPr lang="en-US" dirty="0" smtClean="0"/>
              <a:t>Angle &amp; Magnitude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Angle Condition</a:t>
            </a:r>
          </a:p>
          <a:p>
            <a:endParaRPr lang="en-US" dirty="0"/>
          </a:p>
          <a:p>
            <a:r>
              <a:rPr lang="en-US" dirty="0" smtClean="0"/>
              <a:t>Magnitude Condition</a:t>
            </a:r>
          </a:p>
          <a:p>
            <a:endParaRPr lang="en-US" dirty="0"/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values of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that fulfill both the angle and magnitude conditions are the roots </a:t>
            </a:r>
            <a:r>
              <a:rPr lang="en-US" sz="2800" dirty="0" smtClean="0"/>
              <a:t>of the </a:t>
            </a:r>
            <a:r>
              <a:rPr lang="en-US" sz="2800" dirty="0"/>
              <a:t>characteristic equation, or the closed-loop poles. </a:t>
            </a:r>
            <a:endParaRPr lang="en-US" sz="2800" dirty="0" smtClean="0"/>
          </a:p>
          <a:p>
            <a:pPr algn="just"/>
            <a:endParaRPr lang="en-U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9387787"/>
              </p:ext>
            </p:extLst>
          </p:nvPr>
        </p:nvGraphicFramePr>
        <p:xfrm>
          <a:off x="1403648" y="1700808"/>
          <a:ext cx="6088063" cy="520700"/>
        </p:xfrm>
        <a:graphic>
          <a:graphicData uri="http://schemas.openxmlformats.org/presentationml/2006/ole">
            <p:oleObj spid="_x0000_s105660" name="Equation" r:id="rId3" imgW="26794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8101188"/>
              </p:ext>
            </p:extLst>
          </p:nvPr>
        </p:nvGraphicFramePr>
        <p:xfrm>
          <a:off x="3275856" y="2924944"/>
          <a:ext cx="2019300" cy="577850"/>
        </p:xfrm>
        <a:graphic>
          <a:graphicData uri="http://schemas.openxmlformats.org/presentationml/2006/ole">
            <p:oleObj spid="_x0000_s105661" name="Equation" r:id="rId4" imgW="88884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32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12974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Step-1</a:t>
            </a:r>
            <a:r>
              <a:rPr lang="en-US" sz="2800" dirty="0" smtClean="0"/>
              <a:t>: The </a:t>
            </a:r>
            <a:r>
              <a:rPr lang="en-US" sz="2800" dirty="0"/>
              <a:t>first step in constructing a root-locus plot </a:t>
            </a:r>
            <a:r>
              <a:rPr lang="en-US" sz="2800" dirty="0" smtClean="0"/>
              <a:t>is to locate </a:t>
            </a:r>
            <a:r>
              <a:rPr lang="en-US" sz="2800" dirty="0"/>
              <a:t>the open-loop </a:t>
            </a:r>
            <a:r>
              <a:rPr lang="en-US" sz="2800" dirty="0" smtClean="0"/>
              <a:t>poles and zeros in s-plane.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6090"/>
            <a:ext cx="4099865" cy="136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7291630"/>
              </p:ext>
            </p:extLst>
          </p:nvPr>
        </p:nvGraphicFramePr>
        <p:xfrm>
          <a:off x="395536" y="4725144"/>
          <a:ext cx="3258890" cy="841004"/>
        </p:xfrm>
        <a:graphic>
          <a:graphicData uri="http://schemas.openxmlformats.org/presentationml/2006/ole">
            <p:oleObj spid="_x0000_s36064" name="Equation" r:id="rId4" imgW="1625600" imgH="419100" progId="Equation.3">
              <p:embed/>
            </p:oleObj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4499992" y="2473329"/>
            <a:ext cx="4635358" cy="363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2278514"/>
              </p:ext>
            </p:extLst>
          </p:nvPr>
        </p:nvGraphicFramePr>
        <p:xfrm>
          <a:off x="392426" y="6072016"/>
          <a:ext cx="5276850" cy="461962"/>
        </p:xfrm>
        <a:graphic>
          <a:graphicData uri="http://schemas.openxmlformats.org/presentationml/2006/ole">
            <p:oleObj spid="_x0000_s36065" name="Equation" r:id="rId6" imgW="232380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06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4139952" y="2191087"/>
            <a:ext cx="4995398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08721"/>
            <a:ext cx="8229600" cy="72008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Step-2</a:t>
            </a:r>
            <a:r>
              <a:rPr lang="en-US" sz="2800" dirty="0" smtClean="0"/>
              <a:t>: </a:t>
            </a:r>
            <a:r>
              <a:rPr lang="en-US" sz="2800" dirty="0"/>
              <a:t>Determine the root loci on the real axis</a:t>
            </a:r>
            <a:r>
              <a:rPr lang="en-US" sz="2800" dirty="0" smtClean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98763" y="3562452"/>
            <a:ext cx="385042" cy="483392"/>
            <a:chOff x="6647731" y="3665688"/>
            <a:chExt cx="385042" cy="483392"/>
          </a:xfrm>
        </p:grpSpPr>
        <p:sp>
          <p:nvSpPr>
            <p:cNvPr id="4" name="Oval 3"/>
            <p:cNvSpPr/>
            <p:nvPr/>
          </p:nvSpPr>
          <p:spPr>
            <a:xfrm>
              <a:off x="6804248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47731" y="366568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96" y="1628800"/>
            <a:ext cx="396044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 smtClean="0"/>
              <a:t>To determine the root loci on real axis we select some test points.</a:t>
            </a:r>
          </a:p>
          <a:p>
            <a:pPr algn="just"/>
            <a:r>
              <a:rPr lang="en-US" sz="2600" dirty="0" smtClean="0"/>
              <a:t>e.g: </a:t>
            </a:r>
            <a:r>
              <a:rPr lang="en-US" sz="2600" i="1" dirty="0" smtClean="0">
                <a:solidFill>
                  <a:srgbClr val="FF0000"/>
                </a:solidFill>
              </a:rPr>
              <a:t>p</a:t>
            </a:r>
            <a:r>
              <a:rPr lang="en-US" sz="26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dirty="0" smtClean="0"/>
              <a:t> (on positive real axis).</a:t>
            </a:r>
          </a:p>
          <a:p>
            <a:pPr algn="just"/>
            <a:endParaRPr lang="en-US" sz="2600" dirty="0"/>
          </a:p>
          <a:p>
            <a:pPr algn="just"/>
            <a:endParaRPr lang="en-US" sz="28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angle condition </a:t>
            </a:r>
            <a:r>
              <a:rPr lang="en-US" sz="2600" dirty="0" smtClean="0"/>
              <a:t>is not satisfied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Hence</a:t>
            </a:r>
            <a:r>
              <a:rPr lang="en-US" sz="2600" dirty="0"/>
              <a:t>, there is no root locus on the </a:t>
            </a:r>
            <a:r>
              <a:rPr lang="en-US" sz="2600" dirty="0" smtClean="0"/>
              <a:t>positive real </a:t>
            </a:r>
            <a:r>
              <a:rPr lang="en-US" sz="2600" dirty="0"/>
              <a:t>axis.</a:t>
            </a:r>
            <a:endParaRPr lang="en-US" sz="2600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057" y="3525592"/>
            <a:ext cx="3575100" cy="6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41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4648200" y="2191087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78444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Step-2</a:t>
            </a:r>
            <a:r>
              <a:rPr lang="en-US" sz="2800" dirty="0" smtClean="0"/>
              <a:t>: </a:t>
            </a:r>
            <a:r>
              <a:rPr lang="en-US" sz="2800" dirty="0"/>
              <a:t>Determine the root loci on the real axis</a:t>
            </a:r>
            <a:r>
              <a:rPr lang="en-US" sz="2800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96403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96" y="1447800"/>
            <a:ext cx="43841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Next, select a test point on the negative real axis between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–1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Then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Thus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angle condition is satisfied. Therefore, the portion of the negative real axis between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–1</a:t>
            </a:r>
            <a:r>
              <a:rPr lang="en-US" sz="2400" dirty="0" smtClean="0"/>
              <a:t> forms a portion of the root locus.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024" y="2892288"/>
            <a:ext cx="4314825" cy="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87" y="3949148"/>
            <a:ext cx="4214813" cy="50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4648200" y="2191087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78444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Step-2</a:t>
            </a:r>
            <a:r>
              <a:rPr lang="en-US" sz="2800" dirty="0" smtClean="0"/>
              <a:t>: </a:t>
            </a:r>
            <a:r>
              <a:rPr lang="en-US" sz="2800" dirty="0"/>
              <a:t>Determine the root loci on the real axis</a:t>
            </a:r>
            <a:r>
              <a:rPr lang="en-US" sz="2800" dirty="0" smtClean="0"/>
              <a:t>.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6781800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i="1" baseline="-25000" dirty="0"/>
                <a:t>3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96" y="1447800"/>
            <a:ext cx="43841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Now, </a:t>
            </a:r>
            <a:r>
              <a:rPr lang="en-US" sz="2400" dirty="0"/>
              <a:t>select a test point on the negative real axis between 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–2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Then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Thus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angle condition is not satisfied. Therefore, the negative real axis between </a:t>
            </a:r>
            <a:r>
              <a:rPr lang="en-US" sz="2400" dirty="0" smtClean="0">
                <a:solidFill>
                  <a:srgbClr val="FF0000"/>
                </a:solidFill>
              </a:rPr>
              <a:t>-1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–2</a:t>
            </a:r>
            <a:r>
              <a:rPr lang="en-US" sz="2400" dirty="0" smtClean="0"/>
              <a:t> is not a part of the root locus.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4391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3933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4648200" y="2191087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78444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Step-2</a:t>
            </a:r>
            <a:r>
              <a:rPr lang="en-US" sz="2800" dirty="0" smtClean="0"/>
              <a:t>: </a:t>
            </a:r>
            <a:r>
              <a:rPr lang="en-US" sz="2800" dirty="0"/>
              <a:t>Determine the root loci on the real axis</a:t>
            </a:r>
            <a:r>
              <a:rPr lang="en-US" sz="2800" dirty="0" smtClean="0"/>
              <a:t>.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5943600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i="1" baseline="-25000" dirty="0" smtClean="0"/>
                <a:t>4</a:t>
              </a:r>
              <a:endParaRPr lang="en-US" i="1" baseline="-25000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96" y="1981200"/>
            <a:ext cx="4384104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Similarly, test </a:t>
            </a:r>
            <a:r>
              <a:rPr lang="en-US" sz="2400" dirty="0"/>
              <a:t>point on the negative real axis between </a:t>
            </a:r>
            <a:r>
              <a:rPr lang="en-US" sz="2400" dirty="0" smtClean="0">
                <a:solidFill>
                  <a:srgbClr val="FF0000"/>
                </a:solidFill>
              </a:rPr>
              <a:t>-2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∞</a:t>
            </a:r>
            <a:r>
              <a:rPr lang="en-US" sz="2400" dirty="0" smtClean="0"/>
              <a:t> satisfies the angle condition.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Therefore, the negative real axis </a:t>
            </a:r>
            <a:r>
              <a:rPr lang="en-US" sz="2400" smtClean="0"/>
              <a:t>between </a:t>
            </a:r>
            <a:r>
              <a:rPr lang="en-US" sz="2400" smtClean="0">
                <a:solidFill>
                  <a:srgbClr val="FF0000"/>
                </a:solidFill>
              </a:rPr>
              <a:t>-2</a:t>
            </a:r>
            <a:r>
              <a:rPr lang="en-US" sz="240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– </a:t>
            </a:r>
            <a:r>
              <a:rPr lang="en-US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∞</a:t>
            </a:r>
            <a:r>
              <a:rPr lang="en-US" sz="2400" dirty="0" smtClean="0"/>
              <a:t> is part of the root locus.</a:t>
            </a:r>
          </a:p>
        </p:txBody>
      </p:sp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762000" y="1371600"/>
            <a:ext cx="7848600" cy="551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78444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Step-2</a:t>
            </a:r>
            <a:r>
              <a:rPr lang="en-US" sz="2800" dirty="0" smtClean="0"/>
              <a:t>: </a:t>
            </a:r>
            <a:r>
              <a:rPr lang="en-US" sz="2800" dirty="0"/>
              <a:t>Determine the root loci on the real axis</a:t>
            </a:r>
            <a:r>
              <a:rPr lang="en-US" sz="2800" dirty="0" smtClean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5434716" y="3949148"/>
            <a:ext cx="100584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1306664" y="3949148"/>
            <a:ext cx="306324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Angle and Magnitude Condition</a:t>
            </a:r>
          </a:p>
          <a:p>
            <a:r>
              <a:rPr lang="en-US" dirty="0" smtClean="0"/>
              <a:t>Construction of Root Loci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5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7844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 </a:t>
            </a:r>
            <a:r>
              <a:rPr lang="en-US" sz="2800" dirty="0"/>
              <a:t>That is, the root loci when </a:t>
            </a:r>
            <a:r>
              <a:rPr lang="en-US" sz="2800" dirty="0" smtClean="0"/>
              <a:t>s is far away from origin.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447800"/>
            <a:ext cx="64851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>
                <a:solidFill>
                  <a:srgbClr val="00B050"/>
                </a:solidFill>
              </a:rPr>
              <a:t>Asymptote is the straight line approximation of a curve </a:t>
            </a:r>
            <a:endParaRPr lang="en-US" sz="2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15000" y="4495800"/>
            <a:ext cx="3200400" cy="646331"/>
            <a:chOff x="5943600" y="3657600"/>
            <a:chExt cx="3200400" cy="646331"/>
          </a:xfrm>
        </p:grpSpPr>
        <p:sp>
          <p:nvSpPr>
            <p:cNvPr id="22" name="Rectangle 21"/>
            <p:cNvSpPr/>
            <p:nvPr/>
          </p:nvSpPr>
          <p:spPr>
            <a:xfrm>
              <a:off x="6482630" y="3657600"/>
              <a:ext cx="26613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Actual Curve</a:t>
              </a:r>
            </a:p>
            <a:p>
              <a:r>
                <a:rPr lang="en-US" dirty="0" smtClean="0"/>
                <a:t>Asymptotic Approximation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943600" y="3819940"/>
              <a:ext cx="457200" cy="1588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114800"/>
              <a:ext cx="4572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86000" y="2990084"/>
            <a:ext cx="3048000" cy="2377440"/>
            <a:chOff x="2743200" y="3376000"/>
            <a:chExt cx="3048000" cy="23774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743200" y="5334000"/>
              <a:ext cx="304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2084580" y="4564720"/>
              <a:ext cx="237744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2971800" y="2209800"/>
            <a:ext cx="3124200" cy="2738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524865" y="2209800"/>
            <a:ext cx="2787445" cy="2743200"/>
          </a:xfrm>
          <a:custGeom>
            <a:avLst/>
            <a:gdLst>
              <a:gd name="connsiteX0" fmla="*/ 0 w 2787445"/>
              <a:gd name="connsiteY0" fmla="*/ 2743200 h 2743200"/>
              <a:gd name="connsiteX1" fmla="*/ 1150374 w 2787445"/>
              <a:gd name="connsiteY1" fmla="*/ 2507226 h 2743200"/>
              <a:gd name="connsiteX2" fmla="*/ 1961535 w 2787445"/>
              <a:gd name="connsiteY2" fmla="*/ 1401097 h 2743200"/>
              <a:gd name="connsiteX3" fmla="*/ 2536722 w 2787445"/>
              <a:gd name="connsiteY3" fmla="*/ 471949 h 2743200"/>
              <a:gd name="connsiteX4" fmla="*/ 2787445 w 2787445"/>
              <a:gd name="connsiteY4" fmla="*/ 0 h 2743200"/>
              <a:gd name="connsiteX5" fmla="*/ 2787445 w 2787445"/>
              <a:gd name="connsiteY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7445" h="2743200">
                <a:moveTo>
                  <a:pt x="0" y="2743200"/>
                </a:moveTo>
                <a:cubicBezTo>
                  <a:pt x="411726" y="2737055"/>
                  <a:pt x="823452" y="2730910"/>
                  <a:pt x="1150374" y="2507226"/>
                </a:cubicBezTo>
                <a:cubicBezTo>
                  <a:pt x="1477296" y="2283542"/>
                  <a:pt x="1730477" y="1740310"/>
                  <a:pt x="1961535" y="1401097"/>
                </a:cubicBezTo>
                <a:cubicBezTo>
                  <a:pt x="2192593" y="1061884"/>
                  <a:pt x="2399070" y="705465"/>
                  <a:pt x="2536722" y="471949"/>
                </a:cubicBezTo>
                <a:cubicBezTo>
                  <a:pt x="2674374" y="238433"/>
                  <a:pt x="2787445" y="0"/>
                  <a:pt x="2787445" y="0"/>
                </a:cubicBezTo>
                <a:lnTo>
                  <a:pt x="2787445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90889" y="4293526"/>
            <a:ext cx="4682116" cy="2330957"/>
            <a:chOff x="290889" y="4293526"/>
            <a:chExt cx="4682116" cy="2330957"/>
          </a:xfrm>
        </p:grpSpPr>
        <p:sp>
          <p:nvSpPr>
            <p:cNvPr id="18" name="Oval 17"/>
            <p:cNvSpPr/>
            <p:nvPr/>
          </p:nvSpPr>
          <p:spPr>
            <a:xfrm>
              <a:off x="2942304" y="4874344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534517">
              <a:off x="2999868" y="4401887"/>
              <a:ext cx="728645" cy="511924"/>
            </a:xfrm>
            <a:prstGeom prst="arc">
              <a:avLst>
                <a:gd name="adj1" fmla="val 1514697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2870" y="4982500"/>
                  <a:ext cx="42075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870" y="4982500"/>
                  <a:ext cx="420756" cy="43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451" r="-24638" b="-26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56708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567084"/>
                  <a:ext cx="4187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90889" y="5855042"/>
              <a:ext cx="4682116" cy="769441"/>
              <a:chOff x="290889" y="5855042"/>
              <a:chExt cx="4682116" cy="769441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90889" y="5855042"/>
                    <a:ext cx="4682116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                 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𝐶𝑒𝑛𝑡𝑟𝑜𝑖𝑑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𝐴𝑠𝑦𝑚𝑝𝑡𝑜𝑡𝑒𝑠</m:t>
                          </m:r>
                        </m:oMath>
                      </m:oMathPara>
                    </a14:m>
                    <a:endParaRPr lang="en-US" sz="220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20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                 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𝐴𝑛𝑔𝑙𝑒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𝐴𝑠𝑦𝑚𝑝𝑡𝑜𝑡𝑒𝑠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889" y="5855042"/>
                    <a:ext cx="4682116" cy="76944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30" t="-4724" r="-1823" b="-14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/>
              <p:nvPr/>
            </p:nvCxnSpPr>
            <p:spPr>
              <a:xfrm>
                <a:off x="762000" y="6096000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74288" y="6413088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4282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where</a:t>
            </a:r>
          </a:p>
          <a:p>
            <a:pPr algn="just"/>
            <a:r>
              <a:rPr lang="en-US" sz="2800" dirty="0" smtClean="0"/>
              <a:t>n-----</a:t>
            </a:r>
            <a:r>
              <a:rPr lang="en-US" sz="2800" dirty="0" smtClean="0">
                <a:sym typeface="Wingdings" pitchFamily="2" charset="2"/>
              </a:rPr>
              <a:t>&gt; number of poles</a:t>
            </a:r>
          </a:p>
          <a:p>
            <a:pPr algn="just"/>
            <a:r>
              <a:rPr lang="en-US" sz="2800" dirty="0" smtClean="0">
                <a:sym typeface="Wingdings" pitchFamily="2" charset="2"/>
              </a:rPr>
              <a:t>m-----&gt; number of zeros</a:t>
            </a:r>
          </a:p>
          <a:p>
            <a:pPr algn="just"/>
            <a:endParaRPr lang="en-US" sz="2800" dirty="0" smtClean="0">
              <a:sym typeface="Wingdings" pitchFamily="2" charset="2"/>
            </a:endParaRPr>
          </a:p>
          <a:p>
            <a:pPr algn="just"/>
            <a:r>
              <a:rPr lang="en-US" sz="2800" dirty="0" smtClean="0">
                <a:sym typeface="Wingdings" pitchFamily="2" charset="2"/>
              </a:rPr>
              <a:t>For this Transfer Function</a:t>
            </a:r>
            <a:endParaRPr lang="en-US" sz="2800" dirty="0" smtClean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147763" y="1447800"/>
          <a:ext cx="6488112" cy="990600"/>
        </p:xfrm>
        <a:graphic>
          <a:graphicData uri="http://schemas.openxmlformats.org/presentationml/2006/ole">
            <p:oleObj spid="_x0000_s114904" name="Equation" r:id="rId3" imgW="2578100" imgH="3937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3726939"/>
              </p:ext>
            </p:extLst>
          </p:nvPr>
        </p:nvGraphicFramePr>
        <p:xfrm>
          <a:off x="4267200" y="4267200"/>
          <a:ext cx="3022600" cy="779264"/>
        </p:xfrm>
        <a:graphic>
          <a:graphicData uri="http://schemas.openxmlformats.org/presentationml/2006/ole">
            <p:oleObj spid="_x0000_s114905" name="Equation" r:id="rId4" imgW="1625400" imgH="41904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4702513"/>
              </p:ext>
            </p:extLst>
          </p:nvPr>
        </p:nvGraphicFramePr>
        <p:xfrm>
          <a:off x="3038075" y="5905178"/>
          <a:ext cx="2633663" cy="887413"/>
        </p:xfrm>
        <a:graphic>
          <a:graphicData uri="http://schemas.openxmlformats.org/presentationml/2006/ole">
            <p:oleObj spid="_x0000_s114906" name="Equation" r:id="rId5" imgW="1167893" imgH="393529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81000" y="5046464"/>
                <a:ext cx="5276829" cy="844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𝑎𝑝𝑝𝑜𝑎𝑐h𝑒𝑠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=±180°(2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46464"/>
                <a:ext cx="5276829" cy="844718"/>
              </a:xfrm>
              <a:prstGeom prst="rect">
                <a:avLst/>
              </a:prstGeom>
              <a:blipFill rotWithShape="0">
                <a:blip r:embed="rId6"/>
                <a:stretch>
                  <a:fillRect l="-208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948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600" dirty="0" smtClean="0"/>
              <a:t>Since the angle repeats itself as </a:t>
            </a:r>
            <a:r>
              <a:rPr lang="en-US" sz="2600" dirty="0" smtClean="0">
                <a:solidFill>
                  <a:srgbClr val="FF0000"/>
                </a:solidFill>
              </a:rPr>
              <a:t>k</a:t>
            </a:r>
            <a:r>
              <a:rPr lang="en-US" sz="2600" dirty="0" smtClean="0"/>
              <a:t> is varied, the distinct angles for the asymptotes are determined as </a:t>
            </a:r>
            <a:r>
              <a:rPr lang="en-US" sz="2600" dirty="0" smtClean="0">
                <a:solidFill>
                  <a:srgbClr val="FF0000"/>
                </a:solidFill>
              </a:rPr>
              <a:t>60°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–60°</a:t>
            </a:r>
            <a:r>
              <a:rPr lang="en-US" sz="2600" dirty="0" smtClean="0"/>
              <a:t>, and </a:t>
            </a:r>
            <a:r>
              <a:rPr lang="en-US" sz="2600" dirty="0" smtClean="0">
                <a:solidFill>
                  <a:srgbClr val="FF0000"/>
                </a:solidFill>
              </a:rPr>
              <a:t>180°</a:t>
            </a:r>
            <a:r>
              <a:rPr lang="en-US" sz="26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667000" y="1600200"/>
          <a:ext cx="3492500" cy="1946275"/>
        </p:xfrm>
        <a:graphic>
          <a:graphicData uri="http://schemas.openxmlformats.org/presentationml/2006/ole">
            <p:oleObj spid="_x0000_s115843" name="Equation" r:id="rId3" imgW="1548728" imgH="863225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5145510"/>
              </p:ext>
            </p:extLst>
          </p:nvPr>
        </p:nvGraphicFramePr>
        <p:xfrm>
          <a:off x="6858000" y="1447800"/>
          <a:ext cx="1936955" cy="652657"/>
        </p:xfrm>
        <a:graphic>
          <a:graphicData uri="http://schemas.openxmlformats.org/presentationml/2006/ole">
            <p:oleObj spid="_x0000_s115844" name="Equation" r:id="rId4" imgW="1167893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597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Before we can draw these asymptotes in the complex plane, we need to find the point where they intersect the real axis.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Point of intersection of asymptotes on real axis (or centroid of asymptotes) is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514600" y="5105400"/>
          <a:ext cx="3723979" cy="1039813"/>
        </p:xfrm>
        <a:graphic>
          <a:graphicData uri="http://schemas.openxmlformats.org/presentationml/2006/ole">
            <p:oleObj spid="_x0000_s116809" name="Equation" r:id="rId3" imgW="1409088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694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574525"/>
              </p:ext>
            </p:extLst>
          </p:nvPr>
        </p:nvGraphicFramePr>
        <p:xfrm>
          <a:off x="2895600" y="3736949"/>
          <a:ext cx="2919412" cy="1039813"/>
        </p:xfrm>
        <a:graphic>
          <a:graphicData uri="http://schemas.openxmlformats.org/presentationml/2006/ole">
            <p:oleObj spid="_x0000_s117972" name="Equation" r:id="rId3" imgW="1104900" imgH="393700" progId="Equation.3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219200" y="1676400"/>
          <a:ext cx="3022600" cy="779463"/>
        </p:xfrm>
        <a:graphic>
          <a:graphicData uri="http://schemas.openxmlformats.org/presentationml/2006/ole">
            <p:oleObj spid="_x0000_s117973" name="Equation" r:id="rId4" imgW="1625600" imgH="419100" progId="Equation.3">
              <p:embed/>
            </p:oleObj>
          </a:graphicData>
        </a:graphic>
      </p:graphicFrame>
      <p:graphicFrame>
        <p:nvGraphicFramePr>
          <p:cNvPr id="624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171729"/>
              </p:ext>
            </p:extLst>
          </p:nvPr>
        </p:nvGraphicFramePr>
        <p:xfrm>
          <a:off x="3048000" y="5018035"/>
          <a:ext cx="2112963" cy="1039813"/>
        </p:xfrm>
        <a:graphic>
          <a:graphicData uri="http://schemas.openxmlformats.org/presentationml/2006/ole">
            <p:oleObj spid="_x0000_s117974" name="Equation" r:id="rId5" imgW="799753" imgH="393529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5800" y="2707023"/>
                <a:ext cx="5276829" cy="1121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𝑎𝑝𝑝𝑜𝑎𝑐h𝑒𝑠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=±180°(2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07023"/>
                <a:ext cx="5276829" cy="1121717"/>
              </a:xfrm>
              <a:prstGeom prst="rect">
                <a:avLst/>
              </a:prstGeom>
              <a:blipFill rotWithShape="0">
                <a:blip r:embed="rId6"/>
                <a:stretch>
                  <a:fillRect l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585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asymptotes</a:t>
            </a:r>
            <a:r>
              <a:rPr lang="en-US" sz="2800" dirty="0" smtClean="0"/>
              <a:t> of the root loci.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2563490" y="1676400"/>
            <a:ext cx="6428110" cy="46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6310542" y="378349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250906" y="3988904"/>
          <a:ext cx="304800" cy="222250"/>
        </p:xfrm>
        <a:graphic>
          <a:graphicData uri="http://schemas.openxmlformats.org/presentationml/2006/ole">
            <p:oleObj spid="_x0000_s119194" name="Equation" r:id="rId4" imgW="152334" imgH="139639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385868" y="2093844"/>
            <a:ext cx="1564630" cy="1876485"/>
            <a:chOff x="5422578" y="2398644"/>
            <a:chExt cx="1564630" cy="1876485"/>
          </a:xfrm>
        </p:grpSpPr>
        <p:cxnSp>
          <p:nvCxnSpPr>
            <p:cNvPr id="12" name="Straight Connector 11"/>
            <p:cNvCxnSpPr/>
            <p:nvPr/>
          </p:nvCxnSpPr>
          <p:spPr>
            <a:xfrm rot="5400000" flipH="1" flipV="1">
              <a:off x="5314904" y="2506318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896943">
              <a:off x="5486558" y="3817929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5864088" y="3762934"/>
            <a:ext cx="431800" cy="240189"/>
          </p:xfrm>
          <a:graphic>
            <a:graphicData uri="http://schemas.openxmlformats.org/presentationml/2006/ole">
              <p:oleObj spid="_x0000_s119195" name="Equation" r:id="rId5" imgW="253670" imgH="177569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417342" y="3820866"/>
            <a:ext cx="1779978" cy="1629089"/>
            <a:chOff x="5454052" y="4125666"/>
            <a:chExt cx="1779978" cy="1629089"/>
          </a:xfrm>
        </p:grpSpPr>
        <p:cxnSp>
          <p:nvCxnSpPr>
            <p:cNvPr id="13" name="Straight Connector 12"/>
            <p:cNvCxnSpPr/>
            <p:nvPr/>
          </p:nvCxnSpPr>
          <p:spPr>
            <a:xfrm rot="10800000" flipH="1" flipV="1">
              <a:off x="5454052" y="4190125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3122072">
              <a:off x="5517117" y="4087566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5820259" y="4340088"/>
            <a:ext cx="625475" cy="241300"/>
          </p:xfrm>
          <a:graphic>
            <a:graphicData uri="http://schemas.openxmlformats.org/presentationml/2006/ole">
              <p:oleObj spid="_x0000_s119196" name="Equation" r:id="rId6" imgW="368140" imgH="177723" progId="Equation.3">
                <p:embed/>
              </p:oleObj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3630290" y="3429000"/>
            <a:ext cx="2749550" cy="779442"/>
            <a:chOff x="2667000" y="3733800"/>
            <a:chExt cx="2749550" cy="779442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>
              <a:off x="4018285" y="2813211"/>
              <a:ext cx="0" cy="27025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4876800" y="3733800"/>
            <a:ext cx="539750" cy="239713"/>
          </p:xfrm>
          <a:graphic>
            <a:graphicData uri="http://schemas.openxmlformats.org/presentationml/2006/ole">
              <p:oleObj spid="_x0000_s119197" name="Equation" r:id="rId7" imgW="317087" imgH="177569" progId="Equation.3">
                <p:embed/>
              </p:oleObj>
            </a:graphicData>
          </a:graphic>
        </p:graphicFrame>
        <p:sp>
          <p:nvSpPr>
            <p:cNvPr id="23" name="Arc 22"/>
            <p:cNvSpPr/>
            <p:nvPr/>
          </p:nvSpPr>
          <p:spPr>
            <a:xfrm rot="17473544">
              <a:off x="4908579" y="4044666"/>
              <a:ext cx="515897" cy="421255"/>
            </a:xfrm>
            <a:prstGeom prst="arc">
              <a:avLst>
                <a:gd name="adj1" fmla="val 16200000"/>
                <a:gd name="adj2" fmla="val 2327106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497" name="Object 5"/>
          <p:cNvGraphicFramePr>
            <a:graphicFrameLocks noChangeAspect="1"/>
          </p:cNvGraphicFramePr>
          <p:nvPr/>
        </p:nvGraphicFramePr>
        <p:xfrm>
          <a:off x="0" y="2971800"/>
          <a:ext cx="2622550" cy="428625"/>
        </p:xfrm>
        <a:graphic>
          <a:graphicData uri="http://schemas.openxmlformats.org/presentationml/2006/ole">
            <p:oleObj spid="_x0000_s119198" name="Equation" r:id="rId8" imgW="1244600" imgH="203200" progId="Equation.3">
              <p:embed/>
            </p:oleObj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304800" y="3810000"/>
          <a:ext cx="1430338" cy="468313"/>
        </p:xfrm>
        <a:graphic>
          <a:graphicData uri="http://schemas.openxmlformats.org/presentationml/2006/ole">
            <p:oleObj spid="_x0000_s119199" name="Equation" r:id="rId9" imgW="457002" imgH="17772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85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breakaway/break-in point</a:t>
            </a:r>
            <a:r>
              <a:rPr lang="en-US" sz="2800" dirty="0" smtClean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882676"/>
            <a:ext cx="335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lvl="1" indent="-166688" algn="just">
              <a:buFont typeface="Arial" pitchFamily="34" charset="0"/>
              <a:buChar char="•"/>
            </a:pPr>
            <a:r>
              <a:rPr lang="en-US" sz="2400" dirty="0" smtClean="0"/>
              <a:t>The breakaway/break-in point is the point from which the root locus branches leaves/arrives real axis.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3733800" y="1981200"/>
            <a:ext cx="5257799" cy="437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94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00B050"/>
                </a:solidFill>
              </a:rPr>
              <a:t>break-in point</a:t>
            </a:r>
            <a:r>
              <a:rPr lang="en-US" sz="2800" dirty="0" smtClean="0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882676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 algn="just">
              <a:buFont typeface="Arial" pitchFamily="34" charset="0"/>
              <a:buChar char="•"/>
            </a:pPr>
            <a:r>
              <a:rPr lang="en-US" sz="2400" dirty="0" smtClean="0"/>
              <a:t>The breakaway or break-in points can be determined from the roots of (page 275)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400" dirty="0" smtClean="0"/>
              <a:t>It should be noted that not all the solutions of </a:t>
            </a:r>
            <a:r>
              <a:rPr lang="en-US" sz="2400" dirty="0" err="1" smtClean="0">
                <a:solidFill>
                  <a:srgbClr val="FF0000"/>
                </a:solidFill>
              </a:rPr>
              <a:t>dK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ds</a:t>
            </a:r>
            <a:r>
              <a:rPr lang="en-US" sz="2400" dirty="0" smtClean="0">
                <a:solidFill>
                  <a:srgbClr val="FF0000"/>
                </a:solidFill>
              </a:rPr>
              <a:t>=0</a:t>
            </a:r>
            <a:r>
              <a:rPr lang="en-US" sz="2400" dirty="0" smtClean="0"/>
              <a:t> correspond to actual breakaway points. 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400" dirty="0" smtClean="0"/>
              <a:t>If a point at which </a:t>
            </a:r>
            <a:r>
              <a:rPr lang="en-US" sz="2400" dirty="0" err="1" smtClean="0">
                <a:solidFill>
                  <a:srgbClr val="FF0000"/>
                </a:solidFill>
              </a:rPr>
              <a:t>dK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ds</a:t>
            </a:r>
            <a:r>
              <a:rPr lang="en-US" sz="2400" dirty="0" smtClean="0">
                <a:solidFill>
                  <a:srgbClr val="FF0000"/>
                </a:solidFill>
              </a:rPr>
              <a:t>=0 </a:t>
            </a:r>
            <a:r>
              <a:rPr lang="en-US" sz="2400" dirty="0" smtClean="0"/>
              <a:t>is on a root locus, it is an actual breakaway or break-in point. 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65538" name="Object 5"/>
          <p:cNvGraphicFramePr>
            <a:graphicFrameLocks noChangeAspect="1"/>
          </p:cNvGraphicFramePr>
          <p:nvPr/>
        </p:nvGraphicFramePr>
        <p:xfrm>
          <a:off x="3581400" y="2438400"/>
          <a:ext cx="1042987" cy="830263"/>
        </p:xfrm>
        <a:graphic>
          <a:graphicData uri="http://schemas.openxmlformats.org/presentationml/2006/ole">
            <p:oleObj spid="_x0000_s119878" name="Equation" r:id="rId3" imgW="495085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88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00B050"/>
                </a:solidFill>
              </a:rPr>
              <a:t>break-in point</a:t>
            </a:r>
            <a:r>
              <a:rPr lang="en-US" sz="2800" dirty="0" smtClean="0"/>
              <a:t>.</a:t>
            </a:r>
          </a:p>
          <a:p>
            <a:pPr algn="just"/>
            <a:endParaRPr lang="en-US" sz="4800" dirty="0" smtClean="0"/>
          </a:p>
          <a:p>
            <a:pPr algn="just"/>
            <a:r>
              <a:rPr lang="en-US" sz="2800" dirty="0" smtClean="0"/>
              <a:t>The characteristic equation of the system is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breakaway point can now be determined as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590800" y="2819400"/>
          <a:ext cx="4133850" cy="779463"/>
        </p:xfrm>
        <a:graphic>
          <a:graphicData uri="http://schemas.openxmlformats.org/presentationml/2006/ole">
            <p:oleObj spid="_x0000_s121163" name="Equation" r:id="rId3" imgW="2222500" imgH="41910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505200" y="3792537"/>
          <a:ext cx="2195513" cy="779463"/>
        </p:xfrm>
        <a:graphic>
          <a:graphicData uri="http://schemas.openxmlformats.org/presentationml/2006/ole">
            <p:oleObj spid="_x0000_s121164" name="Equation" r:id="rId4" imgW="1180588" imgH="418918" progId="Equation.3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411538" y="4856163"/>
          <a:ext cx="2409825" cy="401637"/>
        </p:xfrm>
        <a:graphic>
          <a:graphicData uri="http://schemas.openxmlformats.org/presentationml/2006/ole">
            <p:oleObj spid="_x0000_s121165" name="Equation" r:id="rId5" imgW="1294838" imgH="215806" progId="Equation.3">
              <p:embed/>
            </p:oleObj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3140075" y="5854700"/>
          <a:ext cx="2952750" cy="731838"/>
        </p:xfrm>
        <a:graphic>
          <a:graphicData uri="http://schemas.openxmlformats.org/presentationml/2006/ole">
            <p:oleObj spid="_x0000_s121166" name="Equation" r:id="rId6" imgW="1586811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73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00B050"/>
                </a:solidFill>
              </a:rPr>
              <a:t>break-in point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30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Set </a:t>
            </a:r>
            <a:r>
              <a:rPr lang="en-US" sz="2800" i="1" dirty="0" err="1" smtClean="0">
                <a:solidFill>
                  <a:srgbClr val="FF0000"/>
                </a:solidFill>
              </a:rPr>
              <a:t>dK</a:t>
            </a:r>
            <a:r>
              <a:rPr lang="en-US" sz="2800" i="1" dirty="0" smtClean="0">
                <a:solidFill>
                  <a:srgbClr val="FF0000"/>
                </a:solidFill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</a:rPr>
              <a:t>ds</a:t>
            </a:r>
            <a:r>
              <a:rPr lang="en-US" sz="2800" i="1" dirty="0" smtClean="0">
                <a:solidFill>
                  <a:srgbClr val="FF0000"/>
                </a:solidFill>
              </a:rPr>
              <a:t>=0</a:t>
            </a:r>
            <a:r>
              <a:rPr lang="en-US" sz="2800" dirty="0" smtClean="0"/>
              <a:t> in order to determine breakaway point.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2895600" y="1524000"/>
          <a:ext cx="2952750" cy="731838"/>
        </p:xfrm>
        <a:graphic>
          <a:graphicData uri="http://schemas.openxmlformats.org/presentationml/2006/ole">
            <p:oleObj spid="_x0000_s122266" name="Equation" r:id="rId3" imgW="1586811" imgH="393529" progId="Equation.3">
              <p:embed/>
            </p:oleObj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941638" y="2392363"/>
          <a:ext cx="2835275" cy="731837"/>
        </p:xfrm>
        <a:graphic>
          <a:graphicData uri="http://schemas.openxmlformats.org/presentationml/2006/ole">
            <p:oleObj spid="_x0000_s122267" name="Equation" r:id="rId4" imgW="1524000" imgH="393700" progId="Equation.3">
              <p:embed/>
            </p:oleObj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3048000" y="3276600"/>
          <a:ext cx="2220912" cy="731838"/>
        </p:xfrm>
        <a:graphic>
          <a:graphicData uri="http://schemas.openxmlformats.org/presentationml/2006/ole">
            <p:oleObj spid="_x0000_s122268" name="Equation" r:id="rId5" imgW="1193800" imgH="393700" progId="Equation.3">
              <p:embed/>
            </p:oleObj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276600" y="4572000"/>
          <a:ext cx="1984375" cy="377825"/>
        </p:xfrm>
        <a:graphic>
          <a:graphicData uri="http://schemas.openxmlformats.org/presentationml/2006/ole">
            <p:oleObj spid="_x0000_s122269" name="Equation" r:id="rId6" imgW="1066337" imgH="203112" progId="Equation.3">
              <p:embed/>
            </p:oleObj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3429000" y="5108575"/>
          <a:ext cx="1795462" cy="377825"/>
        </p:xfrm>
        <a:graphic>
          <a:graphicData uri="http://schemas.openxmlformats.org/presentationml/2006/ole">
            <p:oleObj spid="_x0000_s122270" name="Equation" r:id="rId7" imgW="965200" imgH="203200" progId="Equation.3">
              <p:embed/>
            </p:oleObj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3494088" y="5791200"/>
          <a:ext cx="1463675" cy="755650"/>
        </p:xfrm>
        <a:graphic>
          <a:graphicData uri="http://schemas.openxmlformats.org/presentationml/2006/ole">
            <p:oleObj spid="_x0000_s122271" name="Equation" r:id="rId8" imgW="787058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016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124744"/>
            <a:ext cx="9108504" cy="56166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Consider a unity feedback control system shown below.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open loop transfer function </a:t>
            </a:r>
            <a:r>
              <a:rPr lang="en-US" i="1" dirty="0" smtClean="0">
                <a:solidFill>
                  <a:srgbClr val="FF0000"/>
                </a:solidFill>
              </a:rPr>
              <a:t>G(s)</a:t>
            </a:r>
            <a:r>
              <a:rPr lang="en-US" dirty="0" smtClean="0"/>
              <a:t> of the system is </a:t>
            </a:r>
          </a:p>
          <a:p>
            <a:pPr algn="just"/>
            <a:endParaRPr lang="en-US" sz="1400" dirty="0"/>
          </a:p>
          <a:p>
            <a:pPr algn="just"/>
            <a:r>
              <a:rPr lang="en-US" dirty="0" smtClean="0"/>
              <a:t>And the closed transfer function is </a:t>
            </a:r>
          </a:p>
          <a:p>
            <a:pPr algn="just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5522907"/>
              </p:ext>
            </p:extLst>
          </p:nvPr>
        </p:nvGraphicFramePr>
        <p:xfrm>
          <a:off x="3137321" y="5867400"/>
          <a:ext cx="3644479" cy="905157"/>
        </p:xfrm>
        <a:graphic>
          <a:graphicData uri="http://schemas.openxmlformats.org/presentationml/2006/ole">
            <p:oleObj spid="_x0000_s97797" name="Equation" r:id="rId3" imgW="1688760" imgH="41904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905000" y="2057400"/>
            <a:ext cx="5829300" cy="1752600"/>
            <a:chOff x="1509128" y="2204864"/>
            <a:chExt cx="6225172" cy="1958235"/>
          </a:xfrm>
        </p:grpSpPr>
        <p:grpSp>
          <p:nvGrpSpPr>
            <p:cNvPr id="7" name="Group 6"/>
            <p:cNvGrpSpPr/>
            <p:nvPr/>
          </p:nvGrpSpPr>
          <p:grpSpPr>
            <a:xfrm>
              <a:off x="2150594" y="2204864"/>
              <a:ext cx="4928592" cy="1958235"/>
              <a:chOff x="2123728" y="2407327"/>
              <a:chExt cx="4928592" cy="1958235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23728" y="2407327"/>
                <a:ext cx="4928592" cy="1958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111681989"/>
                  </p:ext>
                </p:extLst>
              </p:nvPr>
            </p:nvGraphicFramePr>
            <p:xfrm>
              <a:off x="4442732" y="2541298"/>
              <a:ext cx="705147" cy="773182"/>
            </p:xfrm>
            <a:graphic>
              <a:graphicData uri="http://schemas.openxmlformats.org/presentationml/2006/ole">
                <p:oleObj spid="_x0000_s97798" name="Equation" r:id="rId5" imgW="317160" imgH="393480" progId="Equation.3">
                  <p:embed/>
                </p:oleObj>
              </a:graphicData>
            </a:graphic>
          </p:graphicFrame>
        </p:grp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31011896"/>
                </p:ext>
              </p:extLst>
            </p:nvPr>
          </p:nvGraphicFramePr>
          <p:xfrm>
            <a:off x="1509128" y="2514923"/>
            <a:ext cx="641466" cy="410021"/>
          </p:xfrm>
          <a:graphic>
            <a:graphicData uri="http://schemas.openxmlformats.org/presentationml/2006/ole">
              <p:oleObj spid="_x0000_s97799" name="Equation" r:id="rId6" imgW="317160" imgH="20304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37002472"/>
                </p:ext>
              </p:extLst>
            </p:nvPr>
          </p:nvGraphicFramePr>
          <p:xfrm>
            <a:off x="7065963" y="2513781"/>
            <a:ext cx="668337" cy="411163"/>
          </p:xfrm>
          <a:graphic>
            <a:graphicData uri="http://schemas.openxmlformats.org/presentationml/2006/ole">
              <p:oleObj spid="_x0000_s97800" name="Equation" r:id="rId7" imgW="330120" imgH="203040" progId="Equation.3">
                <p:embed/>
              </p:oleObj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8877169"/>
              </p:ext>
            </p:extLst>
          </p:nvPr>
        </p:nvGraphicFramePr>
        <p:xfrm>
          <a:off x="769761" y="4437112"/>
          <a:ext cx="1380833" cy="714697"/>
        </p:xfrm>
        <a:graphic>
          <a:graphicData uri="http://schemas.openxmlformats.org/presentationml/2006/ole">
            <p:oleObj spid="_x0000_s97801" name="Equation" r:id="rId8" imgW="76176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59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</a:t>
            </a:r>
            <a:r>
              <a:rPr lang="en-US" sz="2800" dirty="0"/>
              <a:t>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 </a:t>
            </a:r>
            <a:r>
              <a:rPr lang="en-US" sz="2800" dirty="0" smtClean="0"/>
              <a:t>or </a:t>
            </a:r>
            <a:r>
              <a:rPr lang="en-US" sz="2800" i="1" dirty="0" smtClean="0">
                <a:solidFill>
                  <a:srgbClr val="00B050"/>
                </a:solidFill>
              </a:rPr>
              <a:t>break-in point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600" dirty="0" smtClean="0"/>
              <a:t>Since the breakaway point needs to be on a root locus between 0 and –1, it is clear that </a:t>
            </a:r>
            <a:r>
              <a:rPr lang="en-US" sz="2600" i="1" dirty="0" smtClean="0"/>
              <a:t>s=–0.4226 </a:t>
            </a:r>
            <a:r>
              <a:rPr lang="en-US" sz="2600" dirty="0" smtClean="0"/>
              <a:t>corresponds to the actual breakaway point. 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600" dirty="0" smtClean="0"/>
              <a:t>Point s=–1.5774 is not on the root locus. Hence, this point is not an actual breakaway or break-in point. </a:t>
            </a:r>
          </a:p>
          <a:p>
            <a:pPr algn="just"/>
            <a:endParaRPr lang="en-US" sz="1000" dirty="0" smtClean="0"/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3657600" y="1524000"/>
          <a:ext cx="1463675" cy="755650"/>
        </p:xfrm>
        <a:graphic>
          <a:graphicData uri="http://schemas.openxmlformats.org/presentationml/2006/ole">
            <p:oleObj spid="_x0000_s123018" name="Equation" r:id="rId3" imgW="787058" imgH="406224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9130795"/>
              </p:ext>
            </p:extLst>
          </p:nvPr>
        </p:nvGraphicFramePr>
        <p:xfrm>
          <a:off x="6353175" y="1524000"/>
          <a:ext cx="2455606" cy="633248"/>
        </p:xfrm>
        <a:graphic>
          <a:graphicData uri="http://schemas.openxmlformats.org/presentationml/2006/ole">
            <p:oleObj spid="_x0000_s123019" name="Equation" r:id="rId4" imgW="1625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60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</a:t>
            </a:r>
            <a:r>
              <a:rPr lang="en-US" sz="28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2563490" y="1676400"/>
            <a:ext cx="6428110" cy="46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6310542" y="378349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250906" y="3988904"/>
          <a:ext cx="304800" cy="222250"/>
        </p:xfrm>
        <a:graphic>
          <a:graphicData uri="http://schemas.openxmlformats.org/presentationml/2006/ole">
            <p:oleObj spid="_x0000_s124246" name="Equation" r:id="rId4" imgW="152334" imgH="139639" progId="Equation.3">
              <p:embed/>
            </p:oleObj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6385868" y="2093844"/>
            <a:ext cx="1564630" cy="1876485"/>
            <a:chOff x="5422578" y="2398644"/>
            <a:chExt cx="1564630" cy="1876485"/>
          </a:xfrm>
        </p:grpSpPr>
        <p:cxnSp>
          <p:nvCxnSpPr>
            <p:cNvPr id="12" name="Straight Connector 11"/>
            <p:cNvCxnSpPr/>
            <p:nvPr/>
          </p:nvCxnSpPr>
          <p:spPr>
            <a:xfrm rot="5400000" flipH="1" flipV="1">
              <a:off x="5314904" y="2506318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896943">
              <a:off x="5486558" y="3817929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5864088" y="3762934"/>
            <a:ext cx="431800" cy="240189"/>
          </p:xfrm>
          <a:graphic>
            <a:graphicData uri="http://schemas.openxmlformats.org/presentationml/2006/ole">
              <p:oleObj spid="_x0000_s124247" name="Equation" r:id="rId5" imgW="253670" imgH="177569" progId="Equation.3">
                <p:embed/>
              </p:oleObj>
            </a:graphicData>
          </a:graphic>
        </p:graphicFrame>
      </p:grpSp>
      <p:grpSp>
        <p:nvGrpSpPr>
          <p:cNvPr id="5" name="Group 18"/>
          <p:cNvGrpSpPr/>
          <p:nvPr/>
        </p:nvGrpSpPr>
        <p:grpSpPr>
          <a:xfrm>
            <a:off x="6417342" y="3820866"/>
            <a:ext cx="1779978" cy="1629089"/>
            <a:chOff x="5454052" y="4125666"/>
            <a:chExt cx="1779978" cy="1629089"/>
          </a:xfrm>
        </p:grpSpPr>
        <p:cxnSp>
          <p:nvCxnSpPr>
            <p:cNvPr id="13" name="Straight Connector 12"/>
            <p:cNvCxnSpPr/>
            <p:nvPr/>
          </p:nvCxnSpPr>
          <p:spPr>
            <a:xfrm rot="10800000" flipH="1" flipV="1">
              <a:off x="5454052" y="4190125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3122072">
              <a:off x="5517117" y="4087566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5820259" y="4340088"/>
            <a:ext cx="625475" cy="241300"/>
          </p:xfrm>
          <a:graphic>
            <a:graphicData uri="http://schemas.openxmlformats.org/presentationml/2006/ole">
              <p:oleObj spid="_x0000_s124248" name="Equation" r:id="rId6" imgW="368140" imgH="177723" progId="Equation.3">
                <p:embed/>
              </p:oleObj>
            </a:graphicData>
          </a:graphic>
        </p:graphicFrame>
      </p:grpSp>
      <p:grpSp>
        <p:nvGrpSpPr>
          <p:cNvPr id="6" name="Group 23"/>
          <p:cNvGrpSpPr/>
          <p:nvPr/>
        </p:nvGrpSpPr>
        <p:grpSpPr>
          <a:xfrm>
            <a:off x="3630290" y="3429000"/>
            <a:ext cx="2749550" cy="779442"/>
            <a:chOff x="2667000" y="3733800"/>
            <a:chExt cx="2749550" cy="779442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>
              <a:off x="4018285" y="2813211"/>
              <a:ext cx="0" cy="27025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4876800" y="3733800"/>
            <a:ext cx="539750" cy="239713"/>
          </p:xfrm>
          <a:graphic>
            <a:graphicData uri="http://schemas.openxmlformats.org/presentationml/2006/ole">
              <p:oleObj spid="_x0000_s124249" name="Equation" r:id="rId7" imgW="317087" imgH="177569" progId="Equation.3">
                <p:embed/>
              </p:oleObj>
            </a:graphicData>
          </a:graphic>
        </p:graphicFrame>
        <p:sp>
          <p:nvSpPr>
            <p:cNvPr id="23" name="Arc 22"/>
            <p:cNvSpPr/>
            <p:nvPr/>
          </p:nvSpPr>
          <p:spPr>
            <a:xfrm rot="17473544">
              <a:off x="4908579" y="4044666"/>
              <a:ext cx="515897" cy="421255"/>
            </a:xfrm>
            <a:prstGeom prst="arc">
              <a:avLst>
                <a:gd name="adj1" fmla="val 16200000"/>
                <a:gd name="adj2" fmla="val 2327106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640" name="Object 11"/>
          <p:cNvGraphicFramePr>
            <a:graphicFrameLocks noChangeAspect="1"/>
          </p:cNvGraphicFramePr>
          <p:nvPr/>
        </p:nvGraphicFramePr>
        <p:xfrm>
          <a:off x="380999" y="3276600"/>
          <a:ext cx="1661379" cy="381000"/>
        </p:xfrm>
        <a:graphic>
          <a:graphicData uri="http://schemas.openxmlformats.org/presentationml/2006/ole">
            <p:oleObj spid="_x0000_s124250" name="Equation" r:id="rId8" imgW="774028" imgH="177646" progId="Equation.3">
              <p:embed/>
            </p:oleObj>
          </a:graphicData>
        </a:graphic>
      </p:graphicFrame>
      <p:sp>
        <p:nvSpPr>
          <p:cNvPr id="24" name="Oval 23"/>
          <p:cNvSpPr/>
          <p:nvPr/>
        </p:nvSpPr>
        <p:spPr>
          <a:xfrm>
            <a:off x="6795655" y="379614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17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3576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154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Step-4</a:t>
            </a:r>
            <a:r>
              <a:rPr lang="en-US" sz="2800" dirty="0" smtClean="0"/>
              <a:t>: Determine the </a:t>
            </a:r>
            <a:r>
              <a:rPr lang="en-US" sz="2800" i="1" dirty="0" smtClean="0">
                <a:solidFill>
                  <a:srgbClr val="00B050"/>
                </a:solidFill>
              </a:rPr>
              <a:t>breakaway point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69640" name="Object 11"/>
          <p:cNvGraphicFramePr>
            <a:graphicFrameLocks noChangeAspect="1"/>
          </p:cNvGraphicFramePr>
          <p:nvPr/>
        </p:nvGraphicFramePr>
        <p:xfrm>
          <a:off x="380999" y="3276600"/>
          <a:ext cx="1661379" cy="381000"/>
        </p:xfrm>
        <a:graphic>
          <a:graphicData uri="http://schemas.openxmlformats.org/presentationml/2006/ole">
            <p:oleObj spid="_x0000_s124998" name="Equation" r:id="rId3" imgW="774028" imgH="177646" progId="Equation.3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590800" y="1447800"/>
            <a:ext cx="6324599" cy="5105400"/>
            <a:chOff x="2590800" y="1447800"/>
            <a:chExt cx="6324599" cy="5105400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133" t="13379" r="8711" b="5023"/>
            <a:stretch/>
          </p:blipFill>
          <p:spPr bwMode="auto">
            <a:xfrm>
              <a:off x="2590800" y="1447800"/>
              <a:ext cx="6324599" cy="510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6754090" y="3747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44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Step-5</a:t>
            </a:r>
            <a:r>
              <a:rPr lang="en-US" sz="2800" dirty="0" smtClean="0"/>
              <a:t>: </a:t>
            </a:r>
            <a:r>
              <a:rPr lang="en-US" sz="2800" dirty="0"/>
              <a:t>Determine </a:t>
            </a:r>
            <a:r>
              <a:rPr lang="en-US" sz="2800" dirty="0" smtClean="0"/>
              <a:t>the points where root loci cross the imaginary axis.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3" t="13379" r="8711" b="5023"/>
          <a:stretch/>
        </p:blipFill>
        <p:spPr bwMode="auto">
          <a:xfrm>
            <a:off x="1496690" y="2024252"/>
            <a:ext cx="6428110" cy="46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5243742" y="413134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84106" y="4336756"/>
          <a:ext cx="304800" cy="222250"/>
        </p:xfrm>
        <a:graphic>
          <a:graphicData uri="http://schemas.openxmlformats.org/presentationml/2006/ole">
            <p:oleObj spid="_x0000_s127250" name="Equation" r:id="rId4" imgW="152334" imgH="139639" progId="Equation.3">
              <p:embed/>
            </p:oleObj>
          </a:graphicData>
        </a:graphic>
      </p:graphicFrame>
      <p:grpSp>
        <p:nvGrpSpPr>
          <p:cNvPr id="12" name="Group 17"/>
          <p:cNvGrpSpPr/>
          <p:nvPr/>
        </p:nvGrpSpPr>
        <p:grpSpPr>
          <a:xfrm>
            <a:off x="5319068" y="2441696"/>
            <a:ext cx="1564630" cy="1876485"/>
            <a:chOff x="5422578" y="2398644"/>
            <a:chExt cx="1564630" cy="1876485"/>
          </a:xfrm>
        </p:grpSpPr>
        <p:cxnSp>
          <p:nvCxnSpPr>
            <p:cNvPr id="13" name="Straight Connector 12"/>
            <p:cNvCxnSpPr/>
            <p:nvPr/>
          </p:nvCxnSpPr>
          <p:spPr>
            <a:xfrm rot="5400000" flipH="1" flipV="1">
              <a:off x="5314904" y="2506318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896943">
              <a:off x="5486558" y="3817929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5864088" y="3762934"/>
            <a:ext cx="431800" cy="240189"/>
          </p:xfrm>
          <a:graphic>
            <a:graphicData uri="http://schemas.openxmlformats.org/presentationml/2006/ole">
              <p:oleObj spid="_x0000_s127251" name="Equation" r:id="rId5" imgW="253670" imgH="177569" progId="Equation.3">
                <p:embed/>
              </p:oleObj>
            </a:graphicData>
          </a:graphic>
        </p:graphicFrame>
      </p:grpSp>
      <p:grpSp>
        <p:nvGrpSpPr>
          <p:cNvPr id="16" name="Group 18"/>
          <p:cNvGrpSpPr/>
          <p:nvPr/>
        </p:nvGrpSpPr>
        <p:grpSpPr>
          <a:xfrm>
            <a:off x="5350542" y="4168718"/>
            <a:ext cx="1779978" cy="1629089"/>
            <a:chOff x="5454052" y="4125666"/>
            <a:chExt cx="1779978" cy="1629089"/>
          </a:xfrm>
        </p:grpSpPr>
        <p:cxnSp>
          <p:nvCxnSpPr>
            <p:cNvPr id="17" name="Straight Connector 16"/>
            <p:cNvCxnSpPr/>
            <p:nvPr/>
          </p:nvCxnSpPr>
          <p:spPr>
            <a:xfrm rot="10800000" flipH="1" flipV="1">
              <a:off x="5454052" y="4190125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3122072">
              <a:off x="5517117" y="4087566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5820259" y="4340088"/>
            <a:ext cx="625475" cy="241300"/>
          </p:xfrm>
          <a:graphic>
            <a:graphicData uri="http://schemas.openxmlformats.org/presentationml/2006/ole">
              <p:oleObj spid="_x0000_s127252" name="Equation" r:id="rId6" imgW="368140" imgH="177723" progId="Equation.3">
                <p:embed/>
              </p:oleObj>
            </a:graphicData>
          </a:graphic>
        </p:graphicFrame>
      </p:grpSp>
      <p:grpSp>
        <p:nvGrpSpPr>
          <p:cNvPr id="20" name="Group 23"/>
          <p:cNvGrpSpPr/>
          <p:nvPr/>
        </p:nvGrpSpPr>
        <p:grpSpPr>
          <a:xfrm>
            <a:off x="2563490" y="3776852"/>
            <a:ext cx="2749550" cy="779442"/>
            <a:chOff x="2667000" y="3733800"/>
            <a:chExt cx="2749550" cy="779442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>
              <a:off x="4018285" y="2813211"/>
              <a:ext cx="0" cy="27025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4876800" y="3733800"/>
            <a:ext cx="539750" cy="239713"/>
          </p:xfrm>
          <a:graphic>
            <a:graphicData uri="http://schemas.openxmlformats.org/presentationml/2006/ole">
              <p:oleObj spid="_x0000_s127253" name="Equation" r:id="rId7" imgW="317087" imgH="177569" progId="Equation.3">
                <p:embed/>
              </p:oleObj>
            </a:graphicData>
          </a:graphic>
        </p:graphicFrame>
        <p:sp>
          <p:nvSpPr>
            <p:cNvPr id="23" name="Arc 22"/>
            <p:cNvSpPr/>
            <p:nvPr/>
          </p:nvSpPr>
          <p:spPr>
            <a:xfrm rot="17473544">
              <a:off x="4908579" y="4044666"/>
              <a:ext cx="515897" cy="421255"/>
            </a:xfrm>
            <a:prstGeom prst="arc">
              <a:avLst>
                <a:gd name="adj1" fmla="val 16200000"/>
                <a:gd name="adj2" fmla="val 2327106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5728855" y="414399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Step-5</a:t>
            </a:r>
            <a:r>
              <a:rPr lang="en-US" sz="2800" dirty="0" smtClean="0"/>
              <a:t>: </a:t>
            </a:r>
            <a:r>
              <a:rPr lang="en-US" sz="2800" dirty="0"/>
              <a:t>Determine </a:t>
            </a:r>
            <a:r>
              <a:rPr lang="en-US" sz="2800" dirty="0" smtClean="0"/>
              <a:t>the points where root loci cross the imaginary axis.</a:t>
            </a:r>
          </a:p>
          <a:p>
            <a:pPr algn="just"/>
            <a:endParaRPr lang="en-US" sz="1000" dirty="0" smtClean="0"/>
          </a:p>
          <a:p>
            <a:pPr lvl="1" algn="just"/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1905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indent="-234950" algn="just">
              <a:buFont typeface="Arial" pitchFamily="34" charset="0"/>
              <a:buChar char="•"/>
            </a:pPr>
            <a:r>
              <a:rPr lang="en-US" sz="2600" dirty="0"/>
              <a:t>L</a:t>
            </a:r>
            <a:r>
              <a:rPr lang="en-US" sz="2600" dirty="0" smtClean="0"/>
              <a:t>et </a:t>
            </a:r>
            <a:r>
              <a:rPr lang="en-US" sz="2600" dirty="0" smtClean="0">
                <a:solidFill>
                  <a:srgbClr val="FF0000"/>
                </a:solidFill>
              </a:rPr>
              <a:t>s=j</a:t>
            </a:r>
            <a:r>
              <a:rPr lang="el-GR" sz="2600" dirty="0" smtClean="0">
                <a:solidFill>
                  <a:srgbClr val="FF0000"/>
                </a:solidFill>
              </a:rPr>
              <a:t>ω</a:t>
            </a:r>
            <a:r>
              <a:rPr lang="en-US" sz="2600" dirty="0" smtClean="0"/>
              <a:t> in the characteristic equation, equate both the real part and the imaginary part to zero, and then solve for </a:t>
            </a:r>
            <a:r>
              <a:rPr lang="el-GR" sz="2600" dirty="0" smtClean="0">
                <a:solidFill>
                  <a:srgbClr val="FF0000"/>
                </a:solidFill>
              </a:rPr>
              <a:t>ω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rgbClr val="FF0000"/>
                </a:solidFill>
              </a:rPr>
              <a:t>K</a:t>
            </a:r>
            <a:r>
              <a:rPr lang="en-US" sz="2800" dirty="0" smtClean="0"/>
              <a:t>.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dirty="0" smtClean="0"/>
          </a:p>
          <a:p>
            <a:pPr marL="234950" indent="-234950" algn="just">
              <a:buFont typeface="Arial" pitchFamily="34" charset="0"/>
              <a:buChar char="•"/>
            </a:pPr>
            <a:r>
              <a:rPr lang="en-US" sz="2800" dirty="0" smtClean="0"/>
              <a:t>For present system the characteristic equation is </a:t>
            </a:r>
          </a:p>
          <a:p>
            <a:pPr marL="234950" indent="-234950" algn="just"/>
            <a:endParaRPr lang="en-US" sz="2800" dirty="0" smtClean="0"/>
          </a:p>
        </p:txBody>
      </p:sp>
      <p:graphicFrame>
        <p:nvGraphicFramePr>
          <p:cNvPr id="79874" name="Object 11"/>
          <p:cNvGraphicFramePr>
            <a:graphicFrameLocks noChangeAspect="1"/>
          </p:cNvGraphicFramePr>
          <p:nvPr/>
        </p:nvGraphicFramePr>
        <p:xfrm>
          <a:off x="2895600" y="4060825"/>
          <a:ext cx="2752725" cy="434975"/>
        </p:xfrm>
        <a:graphic>
          <a:graphicData uri="http://schemas.openxmlformats.org/presentationml/2006/ole">
            <p:oleObj spid="_x0000_s80327" name="Equation" r:id="rId3" imgW="1282700" imgH="203200" progId="Equation.3">
              <p:embed/>
            </p:oleObj>
          </a:graphicData>
        </a:graphic>
      </p:graphicFrame>
      <p:graphicFrame>
        <p:nvGraphicFramePr>
          <p:cNvPr id="79875" name="Object 11"/>
          <p:cNvGraphicFramePr>
            <a:graphicFrameLocks noChangeAspect="1"/>
          </p:cNvGraphicFramePr>
          <p:nvPr/>
        </p:nvGraphicFramePr>
        <p:xfrm>
          <a:off x="2359025" y="4845050"/>
          <a:ext cx="3979863" cy="488950"/>
        </p:xfrm>
        <a:graphic>
          <a:graphicData uri="http://schemas.openxmlformats.org/presentationml/2006/ole">
            <p:oleObj spid="_x0000_s80328" name="Equation" r:id="rId4" imgW="1854200" imgH="228600" progId="Equation.3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514600" y="5683250"/>
          <a:ext cx="3597275" cy="488950"/>
        </p:xfrm>
        <a:graphic>
          <a:graphicData uri="http://schemas.openxmlformats.org/presentationml/2006/ole">
            <p:oleObj spid="_x0000_s80329" name="Equation" r:id="rId5" imgW="16764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867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Step-5</a:t>
            </a:r>
            <a:r>
              <a:rPr lang="en-US" sz="2800" dirty="0" smtClean="0"/>
              <a:t>: </a:t>
            </a:r>
            <a:r>
              <a:rPr lang="en-US" sz="2800" dirty="0"/>
              <a:t>Determine </a:t>
            </a:r>
            <a:r>
              <a:rPr lang="en-US" sz="2800" dirty="0" smtClean="0"/>
              <a:t>the points where root loci cross the imaginary axis.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Equating both real and imaginary parts of this equation to zero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Which yields</a:t>
            </a:r>
          </a:p>
          <a:p>
            <a:pPr algn="just"/>
            <a:endParaRPr lang="en-US" sz="1000" dirty="0" smtClean="0"/>
          </a:p>
          <a:p>
            <a:pPr lvl="1" algn="just"/>
            <a:endParaRPr lang="en-US" sz="2400" dirty="0" smtClean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590800" y="1752600"/>
          <a:ext cx="3597275" cy="488950"/>
        </p:xfrm>
        <a:graphic>
          <a:graphicData uri="http://schemas.openxmlformats.org/presentationml/2006/ole">
            <p:oleObj spid="_x0000_s81353" name="Equation" r:id="rId3" imgW="1676400" imgH="228600" progId="Equation.3">
              <p:embed/>
            </p:oleObj>
          </a:graphicData>
        </a:graphic>
      </p:graphicFrame>
      <p:graphicFrame>
        <p:nvGraphicFramePr>
          <p:cNvPr id="80901" name="Object 4"/>
          <p:cNvGraphicFramePr>
            <a:graphicFrameLocks noChangeAspect="1"/>
          </p:cNvGraphicFramePr>
          <p:nvPr/>
        </p:nvGraphicFramePr>
        <p:xfrm>
          <a:off x="3733800" y="3886200"/>
          <a:ext cx="1881188" cy="488950"/>
        </p:xfrm>
        <a:graphic>
          <a:graphicData uri="http://schemas.openxmlformats.org/presentationml/2006/ole">
            <p:oleObj spid="_x0000_s81354" name="Equation" r:id="rId4" imgW="876300" imgH="228600" progId="Equation.3">
              <p:embed/>
            </p:oleObj>
          </a:graphicData>
        </a:graphic>
      </p:graphicFrame>
      <p:graphicFrame>
        <p:nvGraphicFramePr>
          <p:cNvPr id="80902" name="Object 4"/>
          <p:cNvGraphicFramePr>
            <a:graphicFrameLocks noChangeAspect="1"/>
          </p:cNvGraphicFramePr>
          <p:nvPr/>
        </p:nvGraphicFramePr>
        <p:xfrm>
          <a:off x="3810000" y="3124200"/>
          <a:ext cx="1852612" cy="488950"/>
        </p:xfrm>
        <a:graphic>
          <a:graphicData uri="http://schemas.openxmlformats.org/presentationml/2006/ole">
            <p:oleObj spid="_x0000_s81355" name="Equation" r:id="rId5" imgW="863225" imgH="228501" progId="Equation.3">
              <p:embed/>
            </p:oleObj>
          </a:graphicData>
        </a:graphic>
      </p:graphicFrame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5029200"/>
            <a:ext cx="7100888" cy="57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71600" y="74361"/>
            <a:ext cx="6241476" cy="6783639"/>
            <a:chOff x="1371600" y="74361"/>
            <a:chExt cx="6241476" cy="6783639"/>
          </a:xfrm>
        </p:grpSpPr>
        <p:pic>
          <p:nvPicPr>
            <p:cNvPr id="8192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74361"/>
              <a:ext cx="6241476" cy="6783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9" name="Group 18"/>
            <p:cNvGrpSpPr/>
            <p:nvPr/>
          </p:nvGrpSpPr>
          <p:grpSpPr>
            <a:xfrm>
              <a:off x="1828800" y="505690"/>
              <a:ext cx="5631870" cy="6165275"/>
              <a:chOff x="1828800" y="505690"/>
              <a:chExt cx="5631870" cy="616527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8800" y="2147455"/>
                <a:ext cx="2514600" cy="128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94020" y="505690"/>
                <a:ext cx="914400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42510" y="4537365"/>
                <a:ext cx="914400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84270" y="2514600"/>
                <a:ext cx="16764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1752600"/>
                <a:ext cx="2286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76800" y="4516580"/>
                <a:ext cx="2286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41820" y="2635135"/>
                <a:ext cx="18288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81600" y="2438400"/>
                <a:ext cx="18288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53890" y="4207630"/>
                <a:ext cx="18288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14110" y="3521825"/>
                <a:ext cx="18288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7125" y="2815245"/>
                <a:ext cx="18288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437910" y="3764280"/>
                <a:ext cx="18288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20" t="5311" r="7496"/>
          <a:stretch/>
        </p:blipFill>
        <p:spPr bwMode="auto">
          <a:xfrm>
            <a:off x="789038" y="76200"/>
            <a:ext cx="7516762" cy="667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43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Breakaway and </a:t>
            </a:r>
            <a:r>
              <a:rPr lang="en-US" dirty="0" err="1" smtClean="0"/>
              <a:t>breakin</a:t>
            </a:r>
            <a:r>
              <a:rPr lang="en-US" dirty="0" smtClean="0"/>
              <a:t> points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650"/>
          <a:stretch>
            <a:fillRect/>
          </a:stretch>
        </p:blipFill>
        <p:spPr bwMode="auto">
          <a:xfrm>
            <a:off x="2286000" y="2590800"/>
            <a:ext cx="358140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68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7806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Solution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539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2821415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Differentiating </a:t>
            </a:r>
            <a:r>
              <a:rPr lang="en-US" b="1" i="1" dirty="0"/>
              <a:t>K</a:t>
            </a:r>
            <a:r>
              <a:rPr lang="en-US" dirty="0"/>
              <a:t> with respect to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setting the derivative equal to zero </a:t>
            </a:r>
            <a:r>
              <a:rPr lang="en-US" dirty="0" smtClean="0"/>
              <a:t>yields;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748654"/>
            <a:ext cx="3358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Hence, solving for s, we find the </a:t>
            </a:r>
          </a:p>
          <a:p>
            <a:r>
              <a:rPr lang="en-US" dirty="0" smtClean="0"/>
              <a:t>break-away and </a:t>
            </a:r>
            <a:r>
              <a:rPr lang="en-US" dirty="0"/>
              <a:t>break-in </a:t>
            </a:r>
            <a:r>
              <a:rPr lang="en-US" dirty="0" smtClean="0"/>
              <a:t>points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7989" y="491852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>
                <a:latin typeface="Arial" pitchFamily="34" charset="0"/>
                <a:cs typeface="Arial" pitchFamily="34" charset="0"/>
              </a:rPr>
              <a:t>= -1.45 and 3.82</a:t>
            </a:r>
            <a:endParaRPr lang="en-US" dirty="0"/>
          </a:p>
        </p:txBody>
      </p:sp>
      <p:graphicFrame>
        <p:nvGraphicFramePr>
          <p:cNvPr id="747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5975713"/>
              </p:ext>
            </p:extLst>
          </p:nvPr>
        </p:nvGraphicFramePr>
        <p:xfrm>
          <a:off x="1828800" y="1963738"/>
          <a:ext cx="2362200" cy="779462"/>
        </p:xfrm>
        <a:graphic>
          <a:graphicData uri="http://schemas.openxmlformats.org/presentationml/2006/ole">
            <p:oleObj spid="_x0000_s138338" name="Equation" r:id="rId4" imgW="1270000" imgH="419100" progId="Equation.3">
              <p:embed/>
            </p:oleObj>
          </a:graphicData>
        </a:graphic>
      </p:graphicFrame>
      <p:graphicFrame>
        <p:nvGraphicFramePr>
          <p:cNvPr id="747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9127988"/>
              </p:ext>
            </p:extLst>
          </p:nvPr>
        </p:nvGraphicFramePr>
        <p:xfrm>
          <a:off x="4531962" y="1916113"/>
          <a:ext cx="2290763" cy="827087"/>
        </p:xfrm>
        <a:graphic>
          <a:graphicData uri="http://schemas.openxmlformats.org/presentationml/2006/ole">
            <p:oleObj spid="_x0000_s138339" name="Equation" r:id="rId5" imgW="1231366" imgH="444307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1145730"/>
              </p:ext>
            </p:extLst>
          </p:nvPr>
        </p:nvGraphicFramePr>
        <p:xfrm>
          <a:off x="1274762" y="3329909"/>
          <a:ext cx="6305550" cy="827088"/>
        </p:xfrm>
        <a:graphic>
          <a:graphicData uri="http://schemas.openxmlformats.org/presentationml/2006/ole">
            <p:oleObj spid="_x0000_s138340" name="Equation" r:id="rId6" imgW="3390900" imgH="44450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3838784"/>
              </p:ext>
            </p:extLst>
          </p:nvPr>
        </p:nvGraphicFramePr>
        <p:xfrm>
          <a:off x="3276600" y="4263897"/>
          <a:ext cx="2149475" cy="379412"/>
        </p:xfrm>
        <a:graphic>
          <a:graphicData uri="http://schemas.openxmlformats.org/presentationml/2006/ole">
            <p:oleObj spid="_x0000_s138341" name="Equation" r:id="rId7" imgW="1155700" imgH="2032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0323796"/>
              </p:ext>
            </p:extLst>
          </p:nvPr>
        </p:nvGraphicFramePr>
        <p:xfrm>
          <a:off x="184756" y="5526710"/>
          <a:ext cx="7572374" cy="674506"/>
        </p:xfrm>
        <a:graphic>
          <a:graphicData uri="http://schemas.openxmlformats.org/presentationml/2006/ole">
            <p:oleObj spid="_x0000_s138342" name="Equation" r:id="rId8" imgW="48513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48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124744"/>
            <a:ext cx="9108504" cy="56166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Location of closed loop Pole for different values of K (remember K&gt;0). </a:t>
            </a:r>
          </a:p>
          <a:p>
            <a:pPr algn="just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7142609"/>
              </p:ext>
            </p:extLst>
          </p:nvPr>
        </p:nvGraphicFramePr>
        <p:xfrm>
          <a:off x="3707904" y="1916832"/>
          <a:ext cx="2247900" cy="904875"/>
        </p:xfrm>
        <a:graphic>
          <a:graphicData uri="http://schemas.openxmlformats.org/presentationml/2006/ole">
            <p:oleObj spid="_x0000_s99582" name="Equation" r:id="rId3" imgW="1041120" imgH="419040" progId="Equation.3">
              <p:embed/>
            </p:oleObj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5227859"/>
              </p:ext>
            </p:extLst>
          </p:nvPr>
        </p:nvGraphicFramePr>
        <p:xfrm>
          <a:off x="539552" y="2780928"/>
          <a:ext cx="19442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33CC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33CC"/>
                          </a:solidFill>
                        </a:rPr>
                        <a:t>-1.5</a:t>
                      </a:r>
                      <a:endParaRPr lang="en-US" sz="2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56842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56842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568424"/>
                          </a:solidFill>
                        </a:rPr>
                        <a:t>-2</a:t>
                      </a:r>
                      <a:endParaRPr lang="en-US" sz="2400" dirty="0">
                        <a:solidFill>
                          <a:srgbClr val="56842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-11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996600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rgbClr val="99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996600"/>
                          </a:solidFill>
                        </a:rPr>
                        <a:t>-16</a:t>
                      </a:r>
                      <a:endParaRPr lang="en-US" sz="2400" dirty="0">
                        <a:solidFill>
                          <a:srgbClr val="99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40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64" t="12668" r="8543" b="4000"/>
          <a:stretch/>
        </p:blipFill>
        <p:spPr bwMode="auto">
          <a:xfrm>
            <a:off x="2987824" y="2895864"/>
            <a:ext cx="5404885" cy="384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64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087423"/>
            <a:ext cx="7315200" cy="5534101"/>
            <a:chOff x="914400" y="1087423"/>
            <a:chExt cx="7315200" cy="5534101"/>
          </a:xfrm>
        </p:grpSpPr>
        <p:pic>
          <p:nvPicPr>
            <p:cNvPr id="13824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81" t="5814" r="7279"/>
            <a:stretch/>
          </p:blipFill>
          <p:spPr bwMode="auto">
            <a:xfrm>
              <a:off x="914400" y="1087423"/>
              <a:ext cx="7315200" cy="553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230213" y="3657829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828504" y="3672577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19127" y="3347570"/>
              <a:ext cx="7104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-1.45 </a:t>
              </a:r>
              <a:endParaRPr lang="en-US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85490" y="3347178"/>
              <a:ext cx="5838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3.82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568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What is Root Locus?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525963"/>
          </a:xfrm>
        </p:spPr>
        <p:txBody>
          <a:bodyPr/>
          <a:lstStyle/>
          <a:p>
            <a:pPr algn="just"/>
            <a:r>
              <a:rPr lang="en-US" dirty="0"/>
              <a:t>The root locus is the path of the roots of the characteristic equation traced out in the s-plane as a system parameter varies from zero to infinity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Sketch root locus?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way is to compute the roots of the characteristic equation for all possible values of K.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4216535"/>
              </p:ext>
            </p:extLst>
          </p:nvPr>
        </p:nvGraphicFramePr>
        <p:xfrm>
          <a:off x="1547664" y="4077072"/>
          <a:ext cx="2247900" cy="904875"/>
        </p:xfrm>
        <a:graphic>
          <a:graphicData uri="http://schemas.openxmlformats.org/presentationml/2006/ole">
            <p:oleObj spid="_x0000_s100457" name="Equation" r:id="rId3" imgW="1041120" imgH="4190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7268288"/>
              </p:ext>
            </p:extLst>
          </p:nvPr>
        </p:nvGraphicFramePr>
        <p:xfrm>
          <a:off x="5796136" y="2996952"/>
          <a:ext cx="19442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-1.5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23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Sketch root locus?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Computing the roots for all values of K might be tedious for higher order systems.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0044462"/>
              </p:ext>
            </p:extLst>
          </p:nvPr>
        </p:nvGraphicFramePr>
        <p:xfrm>
          <a:off x="899592" y="4005064"/>
          <a:ext cx="4576763" cy="904875"/>
        </p:xfrm>
        <a:graphic>
          <a:graphicData uri="http://schemas.openxmlformats.org/presentationml/2006/ole">
            <p:oleObj spid="_x0000_s101481" name="Equation" r:id="rId3" imgW="2120760" imgH="4190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7283991"/>
              </p:ext>
            </p:extLst>
          </p:nvPr>
        </p:nvGraphicFramePr>
        <p:xfrm>
          <a:off x="6084168" y="2852936"/>
          <a:ext cx="19442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15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Finding the </a:t>
            </a:r>
            <a:r>
              <a:rPr lang="en-US" sz="2800" dirty="0" smtClean="0"/>
              <a:t>roots of </a:t>
            </a:r>
            <a:r>
              <a:rPr lang="en-US" sz="2800" dirty="0"/>
              <a:t>the characteristic equation of degree higher than 3 is laborious and will need </a:t>
            </a:r>
            <a:r>
              <a:rPr lang="en-US" sz="2800" dirty="0" smtClean="0"/>
              <a:t>computer solution.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A simple method for finding the roots of the characteristic equation has </a:t>
            </a:r>
            <a:r>
              <a:rPr lang="en-US" sz="2800" dirty="0" smtClean="0"/>
              <a:t>been developed </a:t>
            </a:r>
            <a:r>
              <a:rPr lang="en-US" sz="2800" dirty="0"/>
              <a:t>by W. R. Evans and used extensively in control engineering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This method</a:t>
            </a:r>
            <a:r>
              <a:rPr lang="en-US" sz="2800" dirty="0" smtClean="0"/>
              <a:t>, called </a:t>
            </a:r>
            <a:r>
              <a:rPr lang="en-US" sz="2800" dirty="0"/>
              <a:t>the </a:t>
            </a:r>
            <a:r>
              <a:rPr lang="en-US" sz="2800" i="1" dirty="0"/>
              <a:t>root-locus method, </a:t>
            </a:r>
            <a:r>
              <a:rPr lang="en-US" sz="2800" dirty="0"/>
              <a:t>is one in which the roots of the characteristic </a:t>
            </a:r>
            <a:r>
              <a:rPr lang="en-US" sz="2800" dirty="0" smtClean="0"/>
              <a:t>equation </a:t>
            </a:r>
            <a:r>
              <a:rPr lang="en-US" sz="2800" dirty="0"/>
              <a:t>are plotted for all values of a system parameter.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333020"/>
            <a:ext cx="1506620" cy="2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88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12974"/>
          </a:xfrm>
        </p:spPr>
        <p:txBody>
          <a:bodyPr/>
          <a:lstStyle/>
          <a:p>
            <a:r>
              <a:rPr lang="en-US" dirty="0" smtClean="0"/>
              <a:t>Construction of Root Loci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roots corresponding to a </a:t>
            </a:r>
            <a:r>
              <a:rPr lang="en-US" sz="2800" dirty="0" smtClean="0"/>
              <a:t>particular value </a:t>
            </a:r>
            <a:r>
              <a:rPr lang="en-US" sz="2800" dirty="0"/>
              <a:t>of this parameter can then be located on the resulting graph.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By </a:t>
            </a:r>
            <a:r>
              <a:rPr lang="en-US" sz="2800" dirty="0"/>
              <a:t>using the root-locus method the designer can predict the effects on the </a:t>
            </a:r>
            <a:r>
              <a:rPr lang="en-US" sz="2800" dirty="0" smtClean="0"/>
              <a:t>location of </a:t>
            </a:r>
            <a:r>
              <a:rPr lang="en-US" sz="2800" dirty="0"/>
              <a:t>the closed-loop poles of varying the gain value or adding open-loop poles </a:t>
            </a:r>
            <a:r>
              <a:rPr lang="en-US" sz="2800" dirty="0" smtClean="0"/>
              <a:t>and/or open-loop </a:t>
            </a:r>
            <a:r>
              <a:rPr lang="en-US" sz="2800" dirty="0"/>
              <a:t>zeros.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399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5508</TotalTime>
  <Words>1306</Words>
  <Application>Microsoft Office PowerPoint</Application>
  <PresentationFormat>On-screen Show (4:3)</PresentationFormat>
  <Paragraphs>258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Slide 1</vt:lpstr>
      <vt:lpstr>Outline</vt:lpstr>
      <vt:lpstr>Introduction</vt:lpstr>
      <vt:lpstr>Introduction</vt:lpstr>
      <vt:lpstr>What is Root Locus?</vt:lpstr>
      <vt:lpstr>How to Sketch root locus? </vt:lpstr>
      <vt:lpstr>How to Sketch root locus? </vt:lpstr>
      <vt:lpstr>Construction of Root Loci</vt:lpstr>
      <vt:lpstr>Construction of Root Loci</vt:lpstr>
      <vt:lpstr>Angle &amp; Magnitude Conditions</vt:lpstr>
      <vt:lpstr>Construction of Root Loci</vt:lpstr>
      <vt:lpstr>Angle &amp; Magnitude Conditions</vt:lpstr>
      <vt:lpstr>Angle &amp; Magnitude Conditions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Slide 36</vt:lpstr>
      <vt:lpstr>Slide 37</vt:lpstr>
      <vt:lpstr>Example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Imtiaz Hussain</dc:creator>
  <cp:lastModifiedBy>Satish</cp:lastModifiedBy>
  <cp:revision>857</cp:revision>
  <dcterms:created xsi:type="dcterms:W3CDTF">2012-07-01T09:15:58Z</dcterms:created>
  <dcterms:modified xsi:type="dcterms:W3CDTF">2020-08-01T13:50:16Z</dcterms:modified>
</cp:coreProperties>
</file>