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5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5" dirty="0"/>
              <a:t>Module </a:t>
            </a:r>
            <a:r>
              <a:rPr spc="-5" dirty="0"/>
              <a:t>1: </a:t>
            </a:r>
            <a:r>
              <a:rPr spc="-15" dirty="0"/>
              <a:t>Lecture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5" dirty="0"/>
              <a:t>Module </a:t>
            </a:r>
            <a:r>
              <a:rPr spc="-5" dirty="0"/>
              <a:t>1: </a:t>
            </a:r>
            <a:r>
              <a:rPr spc="-15" dirty="0"/>
              <a:t>Lecture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30517" y="1121096"/>
            <a:ext cx="4002404" cy="2602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8845" y="1121096"/>
            <a:ext cx="3554095" cy="3243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5" dirty="0"/>
              <a:t>Module </a:t>
            </a:r>
            <a:r>
              <a:rPr spc="-5" dirty="0"/>
              <a:t>1: </a:t>
            </a:r>
            <a:r>
              <a:rPr spc="-15" dirty="0"/>
              <a:t>Lecture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5" dirty="0"/>
              <a:t>Module </a:t>
            </a:r>
            <a:r>
              <a:rPr spc="-5" dirty="0"/>
              <a:t>1: </a:t>
            </a:r>
            <a:r>
              <a:rPr spc="-15" dirty="0"/>
              <a:t>Lecture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5" dirty="0"/>
              <a:t>Module </a:t>
            </a:r>
            <a:r>
              <a:rPr spc="-5" dirty="0"/>
              <a:t>1: </a:t>
            </a:r>
            <a:r>
              <a:rPr spc="-15" dirty="0"/>
              <a:t>Lecture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420100" y="0"/>
            <a:ext cx="723900" cy="552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609600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84245" y="130492"/>
            <a:ext cx="220027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85210" y="1090757"/>
            <a:ext cx="4670425" cy="2618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41190" y="4837509"/>
            <a:ext cx="1264285" cy="178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25" dirty="0"/>
              <a:t>Module </a:t>
            </a:r>
            <a:r>
              <a:rPr spc="-5" dirty="0"/>
              <a:t>1: </a:t>
            </a:r>
            <a:r>
              <a:rPr spc="-15" dirty="0"/>
              <a:t>Lecture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28355" y="4837509"/>
            <a:ext cx="204470" cy="178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634426"/>
            <a:ext cx="7415276" cy="93743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sz="6000" spc="-20" dirty="0" smtClean="0"/>
              <a:t>Linear </a:t>
            </a:r>
            <a:r>
              <a:rPr sz="6000" spc="-20" smtClean="0"/>
              <a:t>Control</a:t>
            </a:r>
            <a:r>
              <a:rPr sz="6000" spc="-110" smtClean="0"/>
              <a:t> </a:t>
            </a:r>
            <a:r>
              <a:rPr lang="en-US" sz="6000" spc="-5" dirty="0" smtClean="0"/>
              <a:t>Systems</a:t>
            </a:r>
            <a:endParaRPr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5069" y="248539"/>
            <a:ext cx="6757034" cy="701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Causal </a:t>
            </a:r>
            <a:r>
              <a:rPr spc="-120" dirty="0"/>
              <a:t>Vs </a:t>
            </a:r>
            <a:r>
              <a:rPr spc="5" dirty="0"/>
              <a:t>Non-causal</a:t>
            </a:r>
            <a:r>
              <a:rPr spc="50" dirty="0"/>
              <a:t> </a:t>
            </a:r>
            <a:r>
              <a:rPr spc="-35" dirty="0"/>
              <a:t>Systems</a:t>
            </a:r>
          </a:p>
        </p:txBody>
      </p:sp>
      <p:sp>
        <p:nvSpPr>
          <p:cNvPr id="3" name="object 3"/>
          <p:cNvSpPr/>
          <p:nvPr/>
        </p:nvSpPr>
        <p:spPr>
          <a:xfrm>
            <a:off x="929208" y="3072638"/>
            <a:ext cx="295275" cy="255904"/>
          </a:xfrm>
          <a:custGeom>
            <a:avLst/>
            <a:gdLst/>
            <a:ahLst/>
            <a:cxnLst/>
            <a:rect l="l" t="t" r="r" b="b"/>
            <a:pathLst>
              <a:path w="295275" h="255904">
                <a:moveTo>
                  <a:pt x="213093" y="0"/>
                </a:moveTo>
                <a:lnTo>
                  <a:pt x="209448" y="10413"/>
                </a:lnTo>
                <a:lnTo>
                  <a:pt x="224261" y="16815"/>
                </a:lnTo>
                <a:lnTo>
                  <a:pt x="237001" y="25717"/>
                </a:lnTo>
                <a:lnTo>
                  <a:pt x="262858" y="66950"/>
                </a:lnTo>
                <a:lnTo>
                  <a:pt x="270415" y="104808"/>
                </a:lnTo>
                <a:lnTo>
                  <a:pt x="271360" y="126618"/>
                </a:lnTo>
                <a:lnTo>
                  <a:pt x="270412" y="149195"/>
                </a:lnTo>
                <a:lnTo>
                  <a:pt x="262825" y="188108"/>
                </a:lnTo>
                <a:lnTo>
                  <a:pt x="237020" y="230028"/>
                </a:lnTo>
                <a:lnTo>
                  <a:pt x="209854" y="245491"/>
                </a:lnTo>
                <a:lnTo>
                  <a:pt x="213093" y="255905"/>
                </a:lnTo>
                <a:lnTo>
                  <a:pt x="247989" y="239506"/>
                </a:lnTo>
                <a:lnTo>
                  <a:pt x="273646" y="211200"/>
                </a:lnTo>
                <a:lnTo>
                  <a:pt x="289431" y="173228"/>
                </a:lnTo>
                <a:lnTo>
                  <a:pt x="294690" y="128016"/>
                </a:lnTo>
                <a:lnTo>
                  <a:pt x="293371" y="104534"/>
                </a:lnTo>
                <a:lnTo>
                  <a:pt x="282817" y="62954"/>
                </a:lnTo>
                <a:lnTo>
                  <a:pt x="261886" y="29110"/>
                </a:lnTo>
                <a:lnTo>
                  <a:pt x="231640" y="6719"/>
                </a:lnTo>
                <a:lnTo>
                  <a:pt x="213093" y="0"/>
                </a:lnTo>
                <a:close/>
              </a:path>
              <a:path w="295275" h="255904">
                <a:moveTo>
                  <a:pt x="81610" y="0"/>
                </a:moveTo>
                <a:lnTo>
                  <a:pt x="46786" y="16414"/>
                </a:lnTo>
                <a:lnTo>
                  <a:pt x="21107" y="44831"/>
                </a:lnTo>
                <a:lnTo>
                  <a:pt x="5276" y="82851"/>
                </a:lnTo>
                <a:lnTo>
                  <a:pt x="0" y="128016"/>
                </a:lnTo>
                <a:lnTo>
                  <a:pt x="1316" y="151514"/>
                </a:lnTo>
                <a:lnTo>
                  <a:pt x="11840" y="193131"/>
                </a:lnTo>
                <a:lnTo>
                  <a:pt x="32721" y="226847"/>
                </a:lnTo>
                <a:lnTo>
                  <a:pt x="81610" y="255905"/>
                </a:lnTo>
                <a:lnTo>
                  <a:pt x="84836" y="245491"/>
                </a:lnTo>
                <a:lnTo>
                  <a:pt x="70260" y="239010"/>
                </a:lnTo>
                <a:lnTo>
                  <a:pt x="57680" y="230028"/>
                </a:lnTo>
                <a:lnTo>
                  <a:pt x="31872" y="188108"/>
                </a:lnTo>
                <a:lnTo>
                  <a:pt x="24290" y="149195"/>
                </a:lnTo>
                <a:lnTo>
                  <a:pt x="23342" y="126618"/>
                </a:lnTo>
                <a:lnTo>
                  <a:pt x="24290" y="104808"/>
                </a:lnTo>
                <a:lnTo>
                  <a:pt x="31872" y="66950"/>
                </a:lnTo>
                <a:lnTo>
                  <a:pt x="57783" y="25717"/>
                </a:lnTo>
                <a:lnTo>
                  <a:pt x="85242" y="10413"/>
                </a:lnTo>
                <a:lnTo>
                  <a:pt x="81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2258" y="3072638"/>
            <a:ext cx="294640" cy="255904"/>
          </a:xfrm>
          <a:custGeom>
            <a:avLst/>
            <a:gdLst/>
            <a:ahLst/>
            <a:cxnLst/>
            <a:rect l="l" t="t" r="r" b="b"/>
            <a:pathLst>
              <a:path w="294639" h="255904">
                <a:moveTo>
                  <a:pt x="213106" y="0"/>
                </a:moveTo>
                <a:lnTo>
                  <a:pt x="209423" y="10413"/>
                </a:lnTo>
                <a:lnTo>
                  <a:pt x="224208" y="16815"/>
                </a:lnTo>
                <a:lnTo>
                  <a:pt x="236934" y="25717"/>
                </a:lnTo>
                <a:lnTo>
                  <a:pt x="262806" y="66950"/>
                </a:lnTo>
                <a:lnTo>
                  <a:pt x="270339" y="104808"/>
                </a:lnTo>
                <a:lnTo>
                  <a:pt x="271272" y="126618"/>
                </a:lnTo>
                <a:lnTo>
                  <a:pt x="270321" y="149195"/>
                </a:lnTo>
                <a:lnTo>
                  <a:pt x="262753" y="188108"/>
                </a:lnTo>
                <a:lnTo>
                  <a:pt x="236981" y="230028"/>
                </a:lnTo>
                <a:lnTo>
                  <a:pt x="209804" y="245491"/>
                </a:lnTo>
                <a:lnTo>
                  <a:pt x="213106" y="255905"/>
                </a:lnTo>
                <a:lnTo>
                  <a:pt x="247951" y="239506"/>
                </a:lnTo>
                <a:lnTo>
                  <a:pt x="273558" y="211200"/>
                </a:lnTo>
                <a:lnTo>
                  <a:pt x="289385" y="173228"/>
                </a:lnTo>
                <a:lnTo>
                  <a:pt x="294640" y="128016"/>
                </a:lnTo>
                <a:lnTo>
                  <a:pt x="293328" y="104534"/>
                </a:lnTo>
                <a:lnTo>
                  <a:pt x="282799" y="62954"/>
                </a:lnTo>
                <a:lnTo>
                  <a:pt x="261844" y="29110"/>
                </a:lnTo>
                <a:lnTo>
                  <a:pt x="231606" y="6719"/>
                </a:lnTo>
                <a:lnTo>
                  <a:pt x="213106" y="0"/>
                </a:lnTo>
                <a:close/>
              </a:path>
              <a:path w="294639" h="255904">
                <a:moveTo>
                  <a:pt x="81534" y="0"/>
                </a:moveTo>
                <a:lnTo>
                  <a:pt x="46736" y="16414"/>
                </a:lnTo>
                <a:lnTo>
                  <a:pt x="21082" y="44831"/>
                </a:lnTo>
                <a:lnTo>
                  <a:pt x="5254" y="82851"/>
                </a:lnTo>
                <a:lnTo>
                  <a:pt x="0" y="128016"/>
                </a:lnTo>
                <a:lnTo>
                  <a:pt x="1309" y="151514"/>
                </a:lnTo>
                <a:lnTo>
                  <a:pt x="11787" y="193131"/>
                </a:lnTo>
                <a:lnTo>
                  <a:pt x="32670" y="226847"/>
                </a:lnTo>
                <a:lnTo>
                  <a:pt x="81534" y="255905"/>
                </a:lnTo>
                <a:lnTo>
                  <a:pt x="84836" y="245491"/>
                </a:lnTo>
                <a:lnTo>
                  <a:pt x="70217" y="239010"/>
                </a:lnTo>
                <a:lnTo>
                  <a:pt x="57610" y="230028"/>
                </a:lnTo>
                <a:lnTo>
                  <a:pt x="31813" y="188108"/>
                </a:lnTo>
                <a:lnTo>
                  <a:pt x="24193" y="149195"/>
                </a:lnTo>
                <a:lnTo>
                  <a:pt x="23241" y="126618"/>
                </a:lnTo>
                <a:lnTo>
                  <a:pt x="24193" y="104808"/>
                </a:lnTo>
                <a:lnTo>
                  <a:pt x="31813" y="66950"/>
                </a:lnTo>
                <a:lnTo>
                  <a:pt x="57705" y="25717"/>
                </a:lnTo>
                <a:lnTo>
                  <a:pt x="85217" y="10413"/>
                </a:lnTo>
                <a:lnTo>
                  <a:pt x="815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81858" y="3072638"/>
            <a:ext cx="789940" cy="255904"/>
          </a:xfrm>
          <a:custGeom>
            <a:avLst/>
            <a:gdLst/>
            <a:ahLst/>
            <a:cxnLst/>
            <a:rect l="l" t="t" r="r" b="b"/>
            <a:pathLst>
              <a:path w="789939" h="255904">
                <a:moveTo>
                  <a:pt x="708406" y="0"/>
                </a:moveTo>
                <a:lnTo>
                  <a:pt x="704723" y="10413"/>
                </a:lnTo>
                <a:lnTo>
                  <a:pt x="719508" y="16815"/>
                </a:lnTo>
                <a:lnTo>
                  <a:pt x="732234" y="25717"/>
                </a:lnTo>
                <a:lnTo>
                  <a:pt x="758106" y="66950"/>
                </a:lnTo>
                <a:lnTo>
                  <a:pt x="765639" y="104808"/>
                </a:lnTo>
                <a:lnTo>
                  <a:pt x="766571" y="126618"/>
                </a:lnTo>
                <a:lnTo>
                  <a:pt x="765621" y="149195"/>
                </a:lnTo>
                <a:lnTo>
                  <a:pt x="758053" y="188108"/>
                </a:lnTo>
                <a:lnTo>
                  <a:pt x="732282" y="230028"/>
                </a:lnTo>
                <a:lnTo>
                  <a:pt x="705104" y="245491"/>
                </a:lnTo>
                <a:lnTo>
                  <a:pt x="708406" y="255905"/>
                </a:lnTo>
                <a:lnTo>
                  <a:pt x="743251" y="239506"/>
                </a:lnTo>
                <a:lnTo>
                  <a:pt x="768857" y="211200"/>
                </a:lnTo>
                <a:lnTo>
                  <a:pt x="784685" y="173228"/>
                </a:lnTo>
                <a:lnTo>
                  <a:pt x="789940" y="128016"/>
                </a:lnTo>
                <a:lnTo>
                  <a:pt x="788628" y="104534"/>
                </a:lnTo>
                <a:lnTo>
                  <a:pt x="778099" y="62954"/>
                </a:lnTo>
                <a:lnTo>
                  <a:pt x="757144" y="29110"/>
                </a:lnTo>
                <a:lnTo>
                  <a:pt x="726906" y="6719"/>
                </a:lnTo>
                <a:lnTo>
                  <a:pt x="708406" y="0"/>
                </a:lnTo>
                <a:close/>
              </a:path>
              <a:path w="789939" h="255904">
                <a:moveTo>
                  <a:pt x="81534" y="0"/>
                </a:moveTo>
                <a:lnTo>
                  <a:pt x="46736" y="16414"/>
                </a:lnTo>
                <a:lnTo>
                  <a:pt x="21082" y="44831"/>
                </a:lnTo>
                <a:lnTo>
                  <a:pt x="5254" y="82851"/>
                </a:lnTo>
                <a:lnTo>
                  <a:pt x="0" y="128016"/>
                </a:lnTo>
                <a:lnTo>
                  <a:pt x="1309" y="151514"/>
                </a:lnTo>
                <a:lnTo>
                  <a:pt x="11787" y="193131"/>
                </a:lnTo>
                <a:lnTo>
                  <a:pt x="32670" y="226847"/>
                </a:lnTo>
                <a:lnTo>
                  <a:pt x="81534" y="255905"/>
                </a:lnTo>
                <a:lnTo>
                  <a:pt x="84836" y="245491"/>
                </a:lnTo>
                <a:lnTo>
                  <a:pt x="70217" y="239010"/>
                </a:lnTo>
                <a:lnTo>
                  <a:pt x="57610" y="230028"/>
                </a:lnTo>
                <a:lnTo>
                  <a:pt x="31813" y="188108"/>
                </a:lnTo>
                <a:lnTo>
                  <a:pt x="24193" y="149195"/>
                </a:lnTo>
                <a:lnTo>
                  <a:pt x="23241" y="126618"/>
                </a:lnTo>
                <a:lnTo>
                  <a:pt x="24193" y="104808"/>
                </a:lnTo>
                <a:lnTo>
                  <a:pt x="31813" y="66950"/>
                </a:lnTo>
                <a:lnTo>
                  <a:pt x="57705" y="25717"/>
                </a:lnTo>
                <a:lnTo>
                  <a:pt x="85217" y="10413"/>
                </a:lnTo>
                <a:lnTo>
                  <a:pt x="815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191260">
              <a:lnSpc>
                <a:spcPct val="100000"/>
              </a:lnSpc>
              <a:spcBef>
                <a:spcPts val="645"/>
              </a:spcBef>
            </a:pPr>
            <a:r>
              <a:rPr spc="5" dirty="0"/>
              <a:t>Causal</a:t>
            </a:r>
            <a:r>
              <a:rPr spc="-10" dirty="0"/>
              <a:t> </a:t>
            </a:r>
            <a:r>
              <a:rPr spc="-5" dirty="0"/>
              <a:t>systems</a:t>
            </a:r>
          </a:p>
          <a:p>
            <a:pPr marL="355600" marR="5080" indent="-343535">
              <a:lnSpc>
                <a:spcPct val="91800"/>
              </a:lnSpc>
              <a:spcBef>
                <a:spcPts val="7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b="0" dirty="0">
                <a:solidFill>
                  <a:srgbClr val="000000"/>
                </a:solidFill>
                <a:latin typeface="Calibri"/>
                <a:cs typeface="Calibri"/>
              </a:rPr>
              <a:t>Output </a:t>
            </a:r>
            <a:r>
              <a:rPr sz="2150" b="0" spc="20" dirty="0">
                <a:solidFill>
                  <a:srgbClr val="000000"/>
                </a:solidFill>
                <a:latin typeface="Calibri"/>
                <a:cs typeface="Calibri"/>
              </a:rPr>
              <a:t>is </a:t>
            </a:r>
            <a:r>
              <a:rPr sz="2150" b="0" spc="5" dirty="0">
                <a:solidFill>
                  <a:srgbClr val="000000"/>
                </a:solidFill>
                <a:latin typeface="Calibri"/>
                <a:cs typeface="Calibri"/>
              </a:rPr>
              <a:t>only </a:t>
            </a:r>
            <a:r>
              <a:rPr sz="2150" b="0" spc="-10" dirty="0">
                <a:solidFill>
                  <a:srgbClr val="000000"/>
                </a:solidFill>
                <a:latin typeface="Calibri"/>
                <a:cs typeface="Calibri"/>
              </a:rPr>
              <a:t>dependent </a:t>
            </a:r>
            <a:r>
              <a:rPr sz="2150" b="0" dirty="0">
                <a:solidFill>
                  <a:srgbClr val="000000"/>
                </a:solidFill>
                <a:latin typeface="Calibri"/>
                <a:cs typeface="Calibri"/>
              </a:rPr>
              <a:t>on  </a:t>
            </a:r>
            <a:r>
              <a:rPr sz="2150" b="0" spc="5" dirty="0">
                <a:solidFill>
                  <a:srgbClr val="000000"/>
                </a:solidFill>
                <a:latin typeface="Calibri"/>
                <a:cs typeface="Calibri"/>
              </a:rPr>
              <a:t>inputs already </a:t>
            </a:r>
            <a:r>
              <a:rPr sz="2150" b="0" spc="-5" dirty="0">
                <a:solidFill>
                  <a:srgbClr val="000000"/>
                </a:solidFill>
                <a:latin typeface="Calibri"/>
                <a:cs typeface="Calibri"/>
              </a:rPr>
              <a:t>received </a:t>
            </a:r>
            <a:r>
              <a:rPr sz="2150" b="0" spc="-10" dirty="0">
                <a:solidFill>
                  <a:srgbClr val="000000"/>
                </a:solidFill>
                <a:latin typeface="Calibri"/>
                <a:cs typeface="Calibri"/>
              </a:rPr>
              <a:t>(present  </a:t>
            </a:r>
            <a:r>
              <a:rPr sz="2150" b="0" spc="-5" dirty="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sz="2150" b="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50" b="0" spc="5" dirty="0">
                <a:solidFill>
                  <a:srgbClr val="000000"/>
                </a:solidFill>
                <a:latin typeface="Calibri"/>
                <a:cs typeface="Calibri"/>
              </a:rPr>
              <a:t>past)</a:t>
            </a:r>
            <a:endParaRPr sz="21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b="0" spc="10" dirty="0">
                <a:solidFill>
                  <a:srgbClr val="000000"/>
                </a:solidFill>
                <a:latin typeface="Calibri"/>
                <a:cs typeface="Calibri"/>
              </a:rPr>
              <a:t>Non-anticipatory</a:t>
            </a:r>
            <a:r>
              <a:rPr sz="2150" b="0" spc="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50" b="0" spc="-15" dirty="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endParaRPr sz="215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75"/>
              </a:spcBef>
            </a:pPr>
            <a:r>
              <a:rPr sz="2150" b="0" spc="10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  <a:p>
            <a:pPr marL="69850">
              <a:lnSpc>
                <a:spcPct val="100000"/>
              </a:lnSpc>
              <a:spcBef>
                <a:spcPts val="350"/>
              </a:spcBef>
            </a:pPr>
            <a:r>
              <a:rPr sz="2150" b="0" spc="5" dirty="0">
                <a:solidFill>
                  <a:srgbClr val="000000"/>
                </a:solidFill>
                <a:latin typeface="Arial"/>
                <a:cs typeface="Arial"/>
              </a:rPr>
              <a:t>•</a:t>
            </a:r>
            <a:endParaRPr sz="2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202" y="2953148"/>
            <a:ext cx="3211195" cy="77025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603250" algn="l"/>
                <a:tab pos="1671320" algn="l"/>
              </a:tabLst>
            </a:pPr>
            <a:r>
              <a:rPr sz="2150" spc="15" dirty="0">
                <a:latin typeface="Cambria Math"/>
                <a:cs typeface="Cambria Math"/>
              </a:rPr>
              <a:t>𝑦</a:t>
            </a:r>
            <a:r>
              <a:rPr sz="2150" spc="484" dirty="0">
                <a:latin typeface="Cambria Math"/>
                <a:cs typeface="Cambria Math"/>
              </a:rPr>
              <a:t> </a:t>
            </a:r>
            <a:r>
              <a:rPr sz="2150" spc="10" dirty="0">
                <a:latin typeface="Cambria Math"/>
                <a:cs typeface="Cambria Math"/>
              </a:rPr>
              <a:t>𝑡	</a:t>
            </a:r>
            <a:r>
              <a:rPr sz="2150" spc="20" dirty="0">
                <a:latin typeface="Cambria Math"/>
                <a:cs typeface="Cambria Math"/>
              </a:rPr>
              <a:t>=</a:t>
            </a:r>
            <a:r>
              <a:rPr sz="2150" spc="150" dirty="0">
                <a:latin typeface="Cambria Math"/>
                <a:cs typeface="Cambria Math"/>
              </a:rPr>
              <a:t> </a:t>
            </a:r>
            <a:r>
              <a:rPr sz="2150" spc="35" dirty="0">
                <a:latin typeface="Cambria Math"/>
                <a:cs typeface="Cambria Math"/>
              </a:rPr>
              <a:t>𝑓(𝑥</a:t>
            </a:r>
            <a:r>
              <a:rPr sz="2150" spc="475" dirty="0">
                <a:latin typeface="Cambria Math"/>
                <a:cs typeface="Cambria Math"/>
              </a:rPr>
              <a:t> </a:t>
            </a:r>
            <a:r>
              <a:rPr sz="2150" spc="10" dirty="0">
                <a:latin typeface="Cambria Math"/>
                <a:cs typeface="Cambria Math"/>
              </a:rPr>
              <a:t>𝑡	</a:t>
            </a:r>
            <a:r>
              <a:rPr sz="2150" spc="5" dirty="0">
                <a:latin typeface="Cambria Math"/>
                <a:cs typeface="Cambria Math"/>
              </a:rPr>
              <a:t>, </a:t>
            </a:r>
            <a:r>
              <a:rPr sz="2150" spc="15" dirty="0">
                <a:latin typeface="Cambria Math"/>
                <a:cs typeface="Cambria Math"/>
              </a:rPr>
              <a:t>𝑥 </a:t>
            </a:r>
            <a:r>
              <a:rPr sz="2150" spc="10" dirty="0">
                <a:latin typeface="Cambria Math"/>
                <a:cs typeface="Cambria Math"/>
              </a:rPr>
              <a:t>𝑡 </a:t>
            </a:r>
            <a:r>
              <a:rPr sz="2150" spc="20" dirty="0">
                <a:latin typeface="Cambria Math"/>
                <a:cs typeface="Cambria Math"/>
              </a:rPr>
              <a:t>− </a:t>
            </a:r>
            <a:r>
              <a:rPr sz="2150" spc="15" dirty="0">
                <a:latin typeface="Cambria Math"/>
                <a:cs typeface="Cambria Math"/>
              </a:rPr>
              <a:t>1 </a:t>
            </a:r>
            <a:r>
              <a:rPr sz="2150" spc="5" dirty="0">
                <a:latin typeface="Cambria Math"/>
                <a:cs typeface="Cambria Math"/>
              </a:rPr>
              <a:t>, . . </a:t>
            </a:r>
            <a:r>
              <a:rPr sz="2150" spc="10" dirty="0">
                <a:latin typeface="Cambria Math"/>
                <a:cs typeface="Cambria Math"/>
              </a:rPr>
              <a:t>)</a:t>
            </a:r>
            <a:endParaRPr sz="21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150" spc="5" dirty="0">
                <a:latin typeface="Calibri"/>
                <a:cs typeface="Calibri"/>
              </a:rPr>
              <a:t>E.g.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5502" y="3690048"/>
            <a:ext cx="2406650" cy="6743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1850" spc="5" dirty="0">
                <a:latin typeface="Calibri"/>
                <a:cs typeface="Calibri"/>
              </a:rPr>
              <a:t>Thermostat based</a:t>
            </a:r>
            <a:r>
              <a:rPr sz="1850" spc="185" dirty="0">
                <a:latin typeface="Calibri"/>
                <a:cs typeface="Calibri"/>
              </a:rPr>
              <a:t> </a:t>
            </a:r>
            <a:r>
              <a:rPr sz="1850" spc="-5" dirty="0">
                <a:latin typeface="Calibri"/>
                <a:cs typeface="Calibri"/>
              </a:rPr>
              <a:t>AC</a:t>
            </a:r>
            <a:endParaRPr sz="185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334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1850" spc="-5" dirty="0">
                <a:latin typeface="Calibri"/>
                <a:cs typeface="Calibri"/>
              </a:rPr>
              <a:t>Motor </a:t>
            </a:r>
            <a:r>
              <a:rPr sz="1850" dirty="0">
                <a:latin typeface="Calibri"/>
                <a:cs typeface="Calibri"/>
              </a:rPr>
              <a:t>or</a:t>
            </a:r>
            <a:r>
              <a:rPr sz="1850" spc="16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generator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65546" y="3072638"/>
            <a:ext cx="295275" cy="255904"/>
          </a:xfrm>
          <a:custGeom>
            <a:avLst/>
            <a:gdLst/>
            <a:ahLst/>
            <a:cxnLst/>
            <a:rect l="l" t="t" r="r" b="b"/>
            <a:pathLst>
              <a:path w="295275" h="255904">
                <a:moveTo>
                  <a:pt x="213105" y="0"/>
                </a:moveTo>
                <a:lnTo>
                  <a:pt x="209423" y="10413"/>
                </a:lnTo>
                <a:lnTo>
                  <a:pt x="224281" y="16815"/>
                </a:lnTo>
                <a:lnTo>
                  <a:pt x="237045" y="25717"/>
                </a:lnTo>
                <a:lnTo>
                  <a:pt x="262880" y="66950"/>
                </a:lnTo>
                <a:lnTo>
                  <a:pt x="270448" y="104808"/>
                </a:lnTo>
                <a:lnTo>
                  <a:pt x="271399" y="126618"/>
                </a:lnTo>
                <a:lnTo>
                  <a:pt x="270446" y="149195"/>
                </a:lnTo>
                <a:lnTo>
                  <a:pt x="262826" y="188108"/>
                </a:lnTo>
                <a:lnTo>
                  <a:pt x="237045" y="230028"/>
                </a:lnTo>
                <a:lnTo>
                  <a:pt x="209930" y="245491"/>
                </a:lnTo>
                <a:lnTo>
                  <a:pt x="213105" y="255905"/>
                </a:lnTo>
                <a:lnTo>
                  <a:pt x="247967" y="239506"/>
                </a:lnTo>
                <a:lnTo>
                  <a:pt x="273685" y="211200"/>
                </a:lnTo>
                <a:lnTo>
                  <a:pt x="289464" y="173228"/>
                </a:lnTo>
                <a:lnTo>
                  <a:pt x="294766" y="128016"/>
                </a:lnTo>
                <a:lnTo>
                  <a:pt x="293435" y="104534"/>
                </a:lnTo>
                <a:lnTo>
                  <a:pt x="282819" y="62954"/>
                </a:lnTo>
                <a:lnTo>
                  <a:pt x="261915" y="29110"/>
                </a:lnTo>
                <a:lnTo>
                  <a:pt x="231677" y="6719"/>
                </a:lnTo>
                <a:lnTo>
                  <a:pt x="213105" y="0"/>
                </a:lnTo>
                <a:close/>
              </a:path>
              <a:path w="295275" h="255904">
                <a:moveTo>
                  <a:pt x="81661" y="0"/>
                </a:moveTo>
                <a:lnTo>
                  <a:pt x="46799" y="16414"/>
                </a:lnTo>
                <a:lnTo>
                  <a:pt x="21081" y="44831"/>
                </a:lnTo>
                <a:lnTo>
                  <a:pt x="5302" y="82851"/>
                </a:lnTo>
                <a:lnTo>
                  <a:pt x="0" y="128016"/>
                </a:lnTo>
                <a:lnTo>
                  <a:pt x="1311" y="151514"/>
                </a:lnTo>
                <a:lnTo>
                  <a:pt x="11840" y="193131"/>
                </a:lnTo>
                <a:lnTo>
                  <a:pt x="32726" y="226847"/>
                </a:lnTo>
                <a:lnTo>
                  <a:pt x="81661" y="255905"/>
                </a:lnTo>
                <a:lnTo>
                  <a:pt x="84836" y="245491"/>
                </a:lnTo>
                <a:lnTo>
                  <a:pt x="70288" y="239010"/>
                </a:lnTo>
                <a:lnTo>
                  <a:pt x="57705" y="230028"/>
                </a:lnTo>
                <a:lnTo>
                  <a:pt x="31886" y="188108"/>
                </a:lnTo>
                <a:lnTo>
                  <a:pt x="24318" y="149195"/>
                </a:lnTo>
                <a:lnTo>
                  <a:pt x="23367" y="126618"/>
                </a:lnTo>
                <a:lnTo>
                  <a:pt x="24318" y="104808"/>
                </a:lnTo>
                <a:lnTo>
                  <a:pt x="31886" y="66950"/>
                </a:lnTo>
                <a:lnTo>
                  <a:pt x="57800" y="25717"/>
                </a:lnTo>
                <a:lnTo>
                  <a:pt x="85216" y="10413"/>
                </a:lnTo>
                <a:lnTo>
                  <a:pt x="816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08546" y="3072638"/>
            <a:ext cx="295275" cy="255904"/>
          </a:xfrm>
          <a:custGeom>
            <a:avLst/>
            <a:gdLst/>
            <a:ahLst/>
            <a:cxnLst/>
            <a:rect l="l" t="t" r="r" b="b"/>
            <a:pathLst>
              <a:path w="295275" h="255904">
                <a:moveTo>
                  <a:pt x="213105" y="0"/>
                </a:moveTo>
                <a:lnTo>
                  <a:pt x="209423" y="10413"/>
                </a:lnTo>
                <a:lnTo>
                  <a:pt x="224281" y="16815"/>
                </a:lnTo>
                <a:lnTo>
                  <a:pt x="237045" y="25717"/>
                </a:lnTo>
                <a:lnTo>
                  <a:pt x="262880" y="66950"/>
                </a:lnTo>
                <a:lnTo>
                  <a:pt x="270448" y="104808"/>
                </a:lnTo>
                <a:lnTo>
                  <a:pt x="271399" y="126618"/>
                </a:lnTo>
                <a:lnTo>
                  <a:pt x="270446" y="149195"/>
                </a:lnTo>
                <a:lnTo>
                  <a:pt x="262826" y="188108"/>
                </a:lnTo>
                <a:lnTo>
                  <a:pt x="237045" y="230028"/>
                </a:lnTo>
                <a:lnTo>
                  <a:pt x="209930" y="245491"/>
                </a:lnTo>
                <a:lnTo>
                  <a:pt x="213105" y="255905"/>
                </a:lnTo>
                <a:lnTo>
                  <a:pt x="247967" y="239506"/>
                </a:lnTo>
                <a:lnTo>
                  <a:pt x="273684" y="211200"/>
                </a:lnTo>
                <a:lnTo>
                  <a:pt x="289464" y="173228"/>
                </a:lnTo>
                <a:lnTo>
                  <a:pt x="294767" y="128016"/>
                </a:lnTo>
                <a:lnTo>
                  <a:pt x="293435" y="104534"/>
                </a:lnTo>
                <a:lnTo>
                  <a:pt x="282819" y="62954"/>
                </a:lnTo>
                <a:lnTo>
                  <a:pt x="261915" y="29110"/>
                </a:lnTo>
                <a:lnTo>
                  <a:pt x="231677" y="6719"/>
                </a:lnTo>
                <a:lnTo>
                  <a:pt x="213105" y="0"/>
                </a:lnTo>
                <a:close/>
              </a:path>
              <a:path w="295275" h="255904">
                <a:moveTo>
                  <a:pt x="81661" y="0"/>
                </a:moveTo>
                <a:lnTo>
                  <a:pt x="46799" y="16414"/>
                </a:lnTo>
                <a:lnTo>
                  <a:pt x="21081" y="44831"/>
                </a:lnTo>
                <a:lnTo>
                  <a:pt x="5302" y="82851"/>
                </a:lnTo>
                <a:lnTo>
                  <a:pt x="0" y="128016"/>
                </a:lnTo>
                <a:lnTo>
                  <a:pt x="1311" y="151514"/>
                </a:lnTo>
                <a:lnTo>
                  <a:pt x="11840" y="193131"/>
                </a:lnTo>
                <a:lnTo>
                  <a:pt x="32726" y="226847"/>
                </a:lnTo>
                <a:lnTo>
                  <a:pt x="81661" y="255905"/>
                </a:lnTo>
                <a:lnTo>
                  <a:pt x="84836" y="245491"/>
                </a:lnTo>
                <a:lnTo>
                  <a:pt x="70288" y="239010"/>
                </a:lnTo>
                <a:lnTo>
                  <a:pt x="57705" y="230028"/>
                </a:lnTo>
                <a:lnTo>
                  <a:pt x="31886" y="188108"/>
                </a:lnTo>
                <a:lnTo>
                  <a:pt x="24318" y="149195"/>
                </a:lnTo>
                <a:lnTo>
                  <a:pt x="23367" y="126618"/>
                </a:lnTo>
                <a:lnTo>
                  <a:pt x="24318" y="104808"/>
                </a:lnTo>
                <a:lnTo>
                  <a:pt x="31886" y="66950"/>
                </a:lnTo>
                <a:lnTo>
                  <a:pt x="57800" y="25717"/>
                </a:lnTo>
                <a:lnTo>
                  <a:pt x="85216" y="10413"/>
                </a:lnTo>
                <a:lnTo>
                  <a:pt x="816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18146" y="3072638"/>
            <a:ext cx="790575" cy="255904"/>
          </a:xfrm>
          <a:custGeom>
            <a:avLst/>
            <a:gdLst/>
            <a:ahLst/>
            <a:cxnLst/>
            <a:rect l="l" t="t" r="r" b="b"/>
            <a:pathLst>
              <a:path w="790575" h="255904">
                <a:moveTo>
                  <a:pt x="708405" y="0"/>
                </a:moveTo>
                <a:lnTo>
                  <a:pt x="704723" y="10413"/>
                </a:lnTo>
                <a:lnTo>
                  <a:pt x="719581" y="16815"/>
                </a:lnTo>
                <a:lnTo>
                  <a:pt x="732345" y="25717"/>
                </a:lnTo>
                <a:lnTo>
                  <a:pt x="758180" y="66950"/>
                </a:lnTo>
                <a:lnTo>
                  <a:pt x="765748" y="104808"/>
                </a:lnTo>
                <a:lnTo>
                  <a:pt x="766699" y="126618"/>
                </a:lnTo>
                <a:lnTo>
                  <a:pt x="765746" y="149195"/>
                </a:lnTo>
                <a:lnTo>
                  <a:pt x="758126" y="188108"/>
                </a:lnTo>
                <a:lnTo>
                  <a:pt x="732345" y="230028"/>
                </a:lnTo>
                <a:lnTo>
                  <a:pt x="705230" y="245491"/>
                </a:lnTo>
                <a:lnTo>
                  <a:pt x="708405" y="255905"/>
                </a:lnTo>
                <a:lnTo>
                  <a:pt x="743267" y="239506"/>
                </a:lnTo>
                <a:lnTo>
                  <a:pt x="768984" y="211200"/>
                </a:lnTo>
                <a:lnTo>
                  <a:pt x="784764" y="173228"/>
                </a:lnTo>
                <a:lnTo>
                  <a:pt x="790067" y="128016"/>
                </a:lnTo>
                <a:lnTo>
                  <a:pt x="788735" y="104534"/>
                </a:lnTo>
                <a:lnTo>
                  <a:pt x="778119" y="62954"/>
                </a:lnTo>
                <a:lnTo>
                  <a:pt x="757215" y="29110"/>
                </a:lnTo>
                <a:lnTo>
                  <a:pt x="726977" y="6719"/>
                </a:lnTo>
                <a:lnTo>
                  <a:pt x="708405" y="0"/>
                </a:lnTo>
                <a:close/>
              </a:path>
              <a:path w="790575" h="255904">
                <a:moveTo>
                  <a:pt x="81660" y="0"/>
                </a:moveTo>
                <a:lnTo>
                  <a:pt x="46799" y="16414"/>
                </a:lnTo>
                <a:lnTo>
                  <a:pt x="21081" y="44831"/>
                </a:lnTo>
                <a:lnTo>
                  <a:pt x="5302" y="82851"/>
                </a:lnTo>
                <a:lnTo>
                  <a:pt x="0" y="128016"/>
                </a:lnTo>
                <a:lnTo>
                  <a:pt x="1311" y="151514"/>
                </a:lnTo>
                <a:lnTo>
                  <a:pt x="11840" y="193131"/>
                </a:lnTo>
                <a:lnTo>
                  <a:pt x="32726" y="226847"/>
                </a:lnTo>
                <a:lnTo>
                  <a:pt x="81660" y="255905"/>
                </a:lnTo>
                <a:lnTo>
                  <a:pt x="84835" y="245491"/>
                </a:lnTo>
                <a:lnTo>
                  <a:pt x="70288" y="239010"/>
                </a:lnTo>
                <a:lnTo>
                  <a:pt x="57705" y="230028"/>
                </a:lnTo>
                <a:lnTo>
                  <a:pt x="31886" y="188108"/>
                </a:lnTo>
                <a:lnTo>
                  <a:pt x="24318" y="149195"/>
                </a:lnTo>
                <a:lnTo>
                  <a:pt x="23368" y="126618"/>
                </a:lnTo>
                <a:lnTo>
                  <a:pt x="24318" y="104808"/>
                </a:lnTo>
                <a:lnTo>
                  <a:pt x="31886" y="66950"/>
                </a:lnTo>
                <a:lnTo>
                  <a:pt x="57800" y="25717"/>
                </a:lnTo>
                <a:lnTo>
                  <a:pt x="85217" y="10413"/>
                </a:lnTo>
                <a:lnTo>
                  <a:pt x="81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689610">
              <a:lnSpc>
                <a:spcPct val="100000"/>
              </a:lnSpc>
              <a:spcBef>
                <a:spcPts val="645"/>
              </a:spcBef>
            </a:pPr>
            <a:r>
              <a:rPr spc="-5" dirty="0"/>
              <a:t>Non-causal</a:t>
            </a:r>
            <a:r>
              <a:rPr spc="-25" dirty="0"/>
              <a:t> </a:t>
            </a:r>
            <a:r>
              <a:rPr spc="-5" dirty="0"/>
              <a:t>systems</a:t>
            </a:r>
          </a:p>
          <a:p>
            <a:pPr marL="355600" indent="-343535">
              <a:lnSpc>
                <a:spcPts val="2495"/>
              </a:lnSpc>
              <a:spcBef>
                <a:spcPts val="5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b="0" dirty="0">
                <a:solidFill>
                  <a:srgbClr val="000000"/>
                </a:solidFill>
                <a:latin typeface="Calibri"/>
                <a:cs typeface="Calibri"/>
              </a:rPr>
              <a:t>Output </a:t>
            </a:r>
            <a:r>
              <a:rPr sz="2150" b="0" spc="-10" dirty="0">
                <a:solidFill>
                  <a:srgbClr val="000000"/>
                </a:solidFill>
                <a:latin typeface="Calibri"/>
                <a:cs typeface="Calibri"/>
              </a:rPr>
              <a:t>depends </a:t>
            </a:r>
            <a:r>
              <a:rPr sz="2150" b="0" dirty="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sz="2150" b="0" spc="-1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50" b="0" spc="5" dirty="0">
                <a:solidFill>
                  <a:srgbClr val="000000"/>
                </a:solidFill>
                <a:latin typeface="Calibri"/>
                <a:cs typeface="Calibri"/>
              </a:rPr>
              <a:t>future</a:t>
            </a:r>
            <a:endParaRPr sz="2150">
              <a:latin typeface="Calibri"/>
              <a:cs typeface="Calibri"/>
            </a:endParaRPr>
          </a:p>
          <a:p>
            <a:pPr marL="355600">
              <a:lnSpc>
                <a:spcPts val="2495"/>
              </a:lnSpc>
            </a:pPr>
            <a:r>
              <a:rPr sz="2150" b="0" spc="5" dirty="0">
                <a:solidFill>
                  <a:srgbClr val="000000"/>
                </a:solidFill>
                <a:latin typeface="Calibri"/>
                <a:cs typeface="Calibri"/>
              </a:rPr>
              <a:t>inputs </a:t>
            </a:r>
            <a:r>
              <a:rPr sz="2150" b="0" spc="10" dirty="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sz="2150" b="0" spc="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50" b="0" spc="10" dirty="0">
                <a:solidFill>
                  <a:srgbClr val="000000"/>
                </a:solidFill>
                <a:latin typeface="Calibri"/>
                <a:cs typeface="Calibri"/>
              </a:rPr>
              <a:t>well</a:t>
            </a:r>
            <a:endParaRPr sz="2150">
              <a:latin typeface="Calibri"/>
              <a:cs typeface="Calibri"/>
            </a:endParaRPr>
          </a:p>
          <a:p>
            <a:pPr marL="355600" marR="321945" indent="-343535">
              <a:lnSpc>
                <a:spcPts val="2410"/>
              </a:lnSpc>
              <a:spcBef>
                <a:spcPts val="5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b="0" spc="-5" dirty="0">
                <a:solidFill>
                  <a:srgbClr val="000000"/>
                </a:solidFill>
                <a:latin typeface="Calibri"/>
                <a:cs typeface="Calibri"/>
              </a:rPr>
              <a:t>System </a:t>
            </a:r>
            <a:r>
              <a:rPr sz="2150" b="0" spc="5" dirty="0">
                <a:solidFill>
                  <a:srgbClr val="000000"/>
                </a:solidFill>
                <a:latin typeface="Calibri"/>
                <a:cs typeface="Calibri"/>
              </a:rPr>
              <a:t>anticipates future  inputs </a:t>
            </a:r>
            <a:r>
              <a:rPr sz="2150" b="0" spc="-5" dirty="0">
                <a:solidFill>
                  <a:srgbClr val="000000"/>
                </a:solidFill>
                <a:latin typeface="Calibri"/>
                <a:cs typeface="Calibri"/>
              </a:rPr>
              <a:t>based </a:t>
            </a:r>
            <a:r>
              <a:rPr sz="2150" b="0" dirty="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sz="2150" b="0" spc="2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150" b="0" spc="-5" dirty="0">
                <a:solidFill>
                  <a:srgbClr val="000000"/>
                </a:solidFill>
                <a:latin typeface="Calibri"/>
                <a:cs typeface="Calibri"/>
              </a:rPr>
              <a:t>past</a:t>
            </a:r>
            <a:endParaRPr sz="21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355600" algn="l"/>
                <a:tab pos="356235" algn="l"/>
                <a:tab pos="946785" algn="l"/>
                <a:tab pos="2014220" algn="l"/>
              </a:tabLst>
            </a:pPr>
            <a:r>
              <a:rPr sz="2150" b="0" spc="15" dirty="0">
                <a:solidFill>
                  <a:srgbClr val="000000"/>
                </a:solidFill>
                <a:latin typeface="Cambria Math"/>
                <a:cs typeface="Cambria Math"/>
              </a:rPr>
              <a:t>𝑦</a:t>
            </a:r>
            <a:r>
              <a:rPr sz="2150" b="0" spc="484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150" b="0" spc="10" dirty="0">
                <a:solidFill>
                  <a:srgbClr val="000000"/>
                </a:solidFill>
                <a:latin typeface="Cambria Math"/>
                <a:cs typeface="Cambria Math"/>
              </a:rPr>
              <a:t>𝑡	</a:t>
            </a:r>
            <a:r>
              <a:rPr sz="2150" b="0" spc="20" dirty="0">
                <a:solidFill>
                  <a:srgbClr val="000000"/>
                </a:solidFill>
                <a:latin typeface="Cambria Math"/>
                <a:cs typeface="Cambria Math"/>
              </a:rPr>
              <a:t>=</a:t>
            </a:r>
            <a:r>
              <a:rPr sz="2150" b="0" spc="155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150" b="0" spc="35" dirty="0">
                <a:solidFill>
                  <a:srgbClr val="000000"/>
                </a:solidFill>
                <a:latin typeface="Cambria Math"/>
                <a:cs typeface="Cambria Math"/>
              </a:rPr>
              <a:t>𝑓(𝑥</a:t>
            </a:r>
            <a:r>
              <a:rPr sz="2150" b="0" spc="465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150" b="0" spc="10" dirty="0">
                <a:solidFill>
                  <a:srgbClr val="000000"/>
                </a:solidFill>
                <a:latin typeface="Cambria Math"/>
                <a:cs typeface="Cambria Math"/>
              </a:rPr>
              <a:t>𝑡	</a:t>
            </a:r>
            <a:r>
              <a:rPr sz="2150" b="0" spc="5" dirty="0">
                <a:solidFill>
                  <a:srgbClr val="000000"/>
                </a:solidFill>
                <a:latin typeface="Cambria Math"/>
                <a:cs typeface="Cambria Math"/>
              </a:rPr>
              <a:t>, </a:t>
            </a:r>
            <a:r>
              <a:rPr sz="2150" b="0" spc="15" dirty="0">
                <a:solidFill>
                  <a:srgbClr val="000000"/>
                </a:solidFill>
                <a:latin typeface="Cambria Math"/>
                <a:cs typeface="Cambria Math"/>
              </a:rPr>
              <a:t>𝑥 </a:t>
            </a:r>
            <a:r>
              <a:rPr sz="2150" b="0" spc="10" dirty="0">
                <a:solidFill>
                  <a:srgbClr val="000000"/>
                </a:solidFill>
                <a:latin typeface="Cambria Math"/>
                <a:cs typeface="Cambria Math"/>
              </a:rPr>
              <a:t>𝑡 </a:t>
            </a:r>
            <a:r>
              <a:rPr sz="2150" b="0" spc="20" dirty="0">
                <a:solidFill>
                  <a:srgbClr val="000000"/>
                </a:solidFill>
                <a:latin typeface="Cambria Math"/>
                <a:cs typeface="Cambria Math"/>
              </a:rPr>
              <a:t>+ </a:t>
            </a:r>
            <a:r>
              <a:rPr sz="2150" b="0" spc="15" dirty="0">
                <a:solidFill>
                  <a:srgbClr val="000000"/>
                </a:solidFill>
                <a:latin typeface="Cambria Math"/>
                <a:cs typeface="Cambria Math"/>
              </a:rPr>
              <a:t>1 </a:t>
            </a:r>
            <a:r>
              <a:rPr sz="2150" b="0" spc="5" dirty="0">
                <a:solidFill>
                  <a:srgbClr val="000000"/>
                </a:solidFill>
                <a:latin typeface="Cambria Math"/>
                <a:cs typeface="Cambria Math"/>
              </a:rPr>
              <a:t>, . .</a:t>
            </a:r>
            <a:r>
              <a:rPr sz="2150" b="0" spc="10" dirty="0">
                <a:solidFill>
                  <a:srgbClr val="000000"/>
                </a:solidFill>
                <a:latin typeface="Cambria Math"/>
                <a:cs typeface="Cambria Math"/>
              </a:rPr>
              <a:t> )</a:t>
            </a:r>
            <a:endParaRPr sz="2150">
              <a:latin typeface="Cambria Math"/>
              <a:cs typeface="Cambria Math"/>
            </a:endParaRPr>
          </a:p>
          <a:p>
            <a:pPr marL="355600" indent="-34353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b="0" spc="5" dirty="0">
                <a:solidFill>
                  <a:srgbClr val="000000"/>
                </a:solidFill>
                <a:latin typeface="Calibri"/>
                <a:cs typeface="Calibri"/>
              </a:rPr>
              <a:t>E.g.</a:t>
            </a:r>
            <a:endParaRPr sz="215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7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850" spc="-20" dirty="0">
                <a:latin typeface="Calibri"/>
                <a:cs typeface="Calibri"/>
              </a:rPr>
              <a:t>Weather  </a:t>
            </a:r>
            <a:r>
              <a:rPr sz="1850" dirty="0">
                <a:latin typeface="Calibri"/>
                <a:cs typeface="Calibri"/>
              </a:rPr>
              <a:t>forecasting</a:t>
            </a:r>
            <a:r>
              <a:rPr sz="1850" spc="-170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system</a:t>
            </a:r>
            <a:endParaRPr sz="185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1850" spc="15" dirty="0">
                <a:latin typeface="Calibri"/>
                <a:cs typeface="Calibri"/>
              </a:rPr>
              <a:t>Missile </a:t>
            </a:r>
            <a:r>
              <a:rPr sz="1850" spc="10" dirty="0">
                <a:latin typeface="Calibri"/>
                <a:cs typeface="Calibri"/>
              </a:rPr>
              <a:t>guidance</a:t>
            </a:r>
            <a:r>
              <a:rPr sz="1850" spc="-10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system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5" dirty="0"/>
              <a:t>Module </a:t>
            </a:r>
            <a:r>
              <a:rPr spc="-5" dirty="0"/>
              <a:t>1: </a:t>
            </a:r>
            <a:r>
              <a:rPr spc="-15" dirty="0"/>
              <a:t>Lecture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4899" y="248539"/>
            <a:ext cx="5947410" cy="701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What </a:t>
            </a:r>
            <a:r>
              <a:rPr spc="20" dirty="0"/>
              <a:t>is </a:t>
            </a:r>
            <a:r>
              <a:rPr spc="15" dirty="0"/>
              <a:t>a </a:t>
            </a:r>
            <a:r>
              <a:rPr spc="-10" dirty="0"/>
              <a:t>Control</a:t>
            </a:r>
            <a:r>
              <a:rPr spc="-100" dirty="0"/>
              <a:t> </a:t>
            </a:r>
            <a:r>
              <a:rPr spc="-35" dirty="0"/>
              <a:t>System?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380" y="1237614"/>
            <a:ext cx="7479030" cy="15659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55600" marR="182880" indent="-343535">
              <a:lnSpc>
                <a:spcPts val="2860"/>
              </a:lnSpc>
              <a:spcBef>
                <a:spcPts val="2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system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mechanism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which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directs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5" dirty="0">
                <a:latin typeface="Calibri"/>
                <a:cs typeface="Calibri"/>
              </a:rPr>
              <a:t>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other  </a:t>
            </a:r>
            <a:r>
              <a:rPr sz="2400" dirty="0">
                <a:latin typeface="Calibri"/>
                <a:cs typeface="Calibri"/>
              </a:rPr>
              <a:t>systems </a:t>
            </a:r>
            <a:r>
              <a:rPr sz="2400" spc="-5" dirty="0">
                <a:latin typeface="Calibri"/>
                <a:cs typeface="Calibri"/>
              </a:rPr>
              <a:t>and regulates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2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Control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system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alters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response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plant</a:t>
            </a:r>
            <a:r>
              <a:rPr sz="2400" dirty="0">
                <a:latin typeface="Calibri"/>
                <a:cs typeface="Calibri"/>
              </a:rPr>
              <a:t> 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system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desired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3707" y="2903727"/>
            <a:ext cx="1944370" cy="864235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1800225" y="0"/>
                </a:moveTo>
                <a:lnTo>
                  <a:pt x="144018" y="0"/>
                </a:ln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0" y="720090"/>
                </a:lnTo>
                <a:lnTo>
                  <a:pt x="7345" y="765596"/>
                </a:lnTo>
                <a:lnTo>
                  <a:pt x="27797" y="805129"/>
                </a:lnTo>
                <a:lnTo>
                  <a:pt x="58978" y="836310"/>
                </a:lnTo>
                <a:lnTo>
                  <a:pt x="98511" y="856762"/>
                </a:lnTo>
                <a:lnTo>
                  <a:pt x="144018" y="864108"/>
                </a:lnTo>
                <a:lnTo>
                  <a:pt x="1800225" y="864108"/>
                </a:lnTo>
                <a:lnTo>
                  <a:pt x="1845731" y="856762"/>
                </a:lnTo>
                <a:lnTo>
                  <a:pt x="1885264" y="836310"/>
                </a:lnTo>
                <a:lnTo>
                  <a:pt x="1916445" y="805129"/>
                </a:lnTo>
                <a:lnTo>
                  <a:pt x="1936897" y="765596"/>
                </a:lnTo>
                <a:lnTo>
                  <a:pt x="1944243" y="720090"/>
                </a:lnTo>
                <a:lnTo>
                  <a:pt x="1944243" y="144018"/>
                </a:lnTo>
                <a:lnTo>
                  <a:pt x="1936897" y="98511"/>
                </a:lnTo>
                <a:lnTo>
                  <a:pt x="1916445" y="58978"/>
                </a:lnTo>
                <a:lnTo>
                  <a:pt x="1885264" y="27797"/>
                </a:lnTo>
                <a:lnTo>
                  <a:pt x="1845731" y="7345"/>
                </a:lnTo>
                <a:lnTo>
                  <a:pt x="1800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3707" y="2903727"/>
            <a:ext cx="1944370" cy="864235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00225" y="0"/>
                </a:lnTo>
                <a:lnTo>
                  <a:pt x="1845731" y="7345"/>
                </a:lnTo>
                <a:lnTo>
                  <a:pt x="1885264" y="27797"/>
                </a:lnTo>
                <a:lnTo>
                  <a:pt x="1916445" y="58978"/>
                </a:lnTo>
                <a:lnTo>
                  <a:pt x="1936897" y="98511"/>
                </a:lnTo>
                <a:lnTo>
                  <a:pt x="1944243" y="144018"/>
                </a:lnTo>
                <a:lnTo>
                  <a:pt x="1944243" y="720090"/>
                </a:lnTo>
                <a:lnTo>
                  <a:pt x="1936897" y="765596"/>
                </a:lnTo>
                <a:lnTo>
                  <a:pt x="1916445" y="805129"/>
                </a:lnTo>
                <a:lnTo>
                  <a:pt x="1885264" y="836310"/>
                </a:lnTo>
                <a:lnTo>
                  <a:pt x="1845731" y="856762"/>
                </a:lnTo>
                <a:lnTo>
                  <a:pt x="1800225" y="864108"/>
                </a:lnTo>
                <a:lnTo>
                  <a:pt x="144018" y="864108"/>
                </a:lnTo>
                <a:lnTo>
                  <a:pt x="98511" y="856762"/>
                </a:lnTo>
                <a:lnTo>
                  <a:pt x="58978" y="836310"/>
                </a:lnTo>
                <a:lnTo>
                  <a:pt x="27797" y="805129"/>
                </a:lnTo>
                <a:lnTo>
                  <a:pt x="7345" y="765596"/>
                </a:lnTo>
                <a:lnTo>
                  <a:pt x="0" y="720090"/>
                </a:lnTo>
                <a:lnTo>
                  <a:pt x="0" y="14401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16479" y="3127057"/>
            <a:ext cx="12661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Controller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42103" y="2903727"/>
            <a:ext cx="1944370" cy="864235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1800098" y="0"/>
                </a:moveTo>
                <a:lnTo>
                  <a:pt x="144018" y="0"/>
                </a:lnTo>
                <a:lnTo>
                  <a:pt x="98462" y="7345"/>
                </a:lnTo>
                <a:lnTo>
                  <a:pt x="58923" y="27797"/>
                </a:lnTo>
                <a:lnTo>
                  <a:pt x="27761" y="58978"/>
                </a:lnTo>
                <a:lnTo>
                  <a:pt x="7333" y="98511"/>
                </a:lnTo>
                <a:lnTo>
                  <a:pt x="0" y="144018"/>
                </a:lnTo>
                <a:lnTo>
                  <a:pt x="0" y="720090"/>
                </a:lnTo>
                <a:lnTo>
                  <a:pt x="7333" y="765596"/>
                </a:lnTo>
                <a:lnTo>
                  <a:pt x="27761" y="805129"/>
                </a:lnTo>
                <a:lnTo>
                  <a:pt x="58923" y="836310"/>
                </a:lnTo>
                <a:lnTo>
                  <a:pt x="98462" y="856762"/>
                </a:lnTo>
                <a:lnTo>
                  <a:pt x="144018" y="864108"/>
                </a:lnTo>
                <a:lnTo>
                  <a:pt x="1800098" y="864108"/>
                </a:lnTo>
                <a:lnTo>
                  <a:pt x="1845653" y="856762"/>
                </a:lnTo>
                <a:lnTo>
                  <a:pt x="1885192" y="836310"/>
                </a:lnTo>
                <a:lnTo>
                  <a:pt x="1916354" y="805129"/>
                </a:lnTo>
                <a:lnTo>
                  <a:pt x="1936782" y="765596"/>
                </a:lnTo>
                <a:lnTo>
                  <a:pt x="1944116" y="720090"/>
                </a:lnTo>
                <a:lnTo>
                  <a:pt x="1944116" y="144018"/>
                </a:lnTo>
                <a:lnTo>
                  <a:pt x="1936782" y="98511"/>
                </a:lnTo>
                <a:lnTo>
                  <a:pt x="1916354" y="58978"/>
                </a:lnTo>
                <a:lnTo>
                  <a:pt x="1885192" y="27797"/>
                </a:lnTo>
                <a:lnTo>
                  <a:pt x="1845653" y="7345"/>
                </a:lnTo>
                <a:lnTo>
                  <a:pt x="18000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42103" y="2903727"/>
            <a:ext cx="1944370" cy="864235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0" y="144018"/>
                </a:moveTo>
                <a:lnTo>
                  <a:pt x="7333" y="98511"/>
                </a:lnTo>
                <a:lnTo>
                  <a:pt x="27761" y="58978"/>
                </a:lnTo>
                <a:lnTo>
                  <a:pt x="58923" y="27797"/>
                </a:lnTo>
                <a:lnTo>
                  <a:pt x="98462" y="7345"/>
                </a:lnTo>
                <a:lnTo>
                  <a:pt x="144018" y="0"/>
                </a:lnTo>
                <a:lnTo>
                  <a:pt x="1800098" y="0"/>
                </a:lnTo>
                <a:lnTo>
                  <a:pt x="1845653" y="7345"/>
                </a:lnTo>
                <a:lnTo>
                  <a:pt x="1885192" y="27797"/>
                </a:lnTo>
                <a:lnTo>
                  <a:pt x="1916354" y="58978"/>
                </a:lnTo>
                <a:lnTo>
                  <a:pt x="1936782" y="98511"/>
                </a:lnTo>
                <a:lnTo>
                  <a:pt x="1944116" y="144018"/>
                </a:lnTo>
                <a:lnTo>
                  <a:pt x="1944116" y="720090"/>
                </a:lnTo>
                <a:lnTo>
                  <a:pt x="1936782" y="765596"/>
                </a:lnTo>
                <a:lnTo>
                  <a:pt x="1916354" y="805129"/>
                </a:lnTo>
                <a:lnTo>
                  <a:pt x="1885192" y="836310"/>
                </a:lnTo>
                <a:lnTo>
                  <a:pt x="1845653" y="856762"/>
                </a:lnTo>
                <a:lnTo>
                  <a:pt x="1800098" y="864108"/>
                </a:lnTo>
                <a:lnTo>
                  <a:pt x="144018" y="864108"/>
                </a:lnTo>
                <a:lnTo>
                  <a:pt x="98462" y="856762"/>
                </a:lnTo>
                <a:lnTo>
                  <a:pt x="58923" y="836310"/>
                </a:lnTo>
                <a:lnTo>
                  <a:pt x="27761" y="805129"/>
                </a:lnTo>
                <a:lnTo>
                  <a:pt x="7333" y="765596"/>
                </a:lnTo>
                <a:lnTo>
                  <a:pt x="0" y="720090"/>
                </a:lnTo>
                <a:lnTo>
                  <a:pt x="0" y="14401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7950" y="3297682"/>
            <a:ext cx="1224280" cy="76200"/>
          </a:xfrm>
          <a:custGeom>
            <a:avLst/>
            <a:gdLst/>
            <a:ahLst/>
            <a:cxnLst/>
            <a:rect l="l" t="t" r="r" b="b"/>
            <a:pathLst>
              <a:path w="1224279" h="76200">
                <a:moveTo>
                  <a:pt x="1147952" y="0"/>
                </a:moveTo>
                <a:lnTo>
                  <a:pt x="1147952" y="76200"/>
                </a:lnTo>
                <a:lnTo>
                  <a:pt x="1205102" y="47625"/>
                </a:lnTo>
                <a:lnTo>
                  <a:pt x="1160652" y="47625"/>
                </a:lnTo>
                <a:lnTo>
                  <a:pt x="1160652" y="28575"/>
                </a:lnTo>
                <a:lnTo>
                  <a:pt x="1205102" y="28575"/>
                </a:lnTo>
                <a:lnTo>
                  <a:pt x="1147952" y="0"/>
                </a:lnTo>
                <a:close/>
              </a:path>
              <a:path w="1224279" h="76200">
                <a:moveTo>
                  <a:pt x="1147952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147952" y="47625"/>
                </a:lnTo>
                <a:lnTo>
                  <a:pt x="1147952" y="28575"/>
                </a:lnTo>
                <a:close/>
              </a:path>
              <a:path w="1224279" h="76200">
                <a:moveTo>
                  <a:pt x="1205102" y="28575"/>
                </a:moveTo>
                <a:lnTo>
                  <a:pt x="1160652" y="28575"/>
                </a:lnTo>
                <a:lnTo>
                  <a:pt x="1160652" y="47625"/>
                </a:lnTo>
                <a:lnTo>
                  <a:pt x="1205102" y="47625"/>
                </a:lnTo>
                <a:lnTo>
                  <a:pt x="1224152" y="38100"/>
                </a:lnTo>
                <a:lnTo>
                  <a:pt x="1205102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9554" y="3297682"/>
            <a:ext cx="1224280" cy="76200"/>
          </a:xfrm>
          <a:custGeom>
            <a:avLst/>
            <a:gdLst/>
            <a:ahLst/>
            <a:cxnLst/>
            <a:rect l="l" t="t" r="r" b="b"/>
            <a:pathLst>
              <a:path w="1224280" h="76200">
                <a:moveTo>
                  <a:pt x="1147952" y="0"/>
                </a:moveTo>
                <a:lnTo>
                  <a:pt x="1147952" y="76200"/>
                </a:lnTo>
                <a:lnTo>
                  <a:pt x="1205102" y="47625"/>
                </a:lnTo>
                <a:lnTo>
                  <a:pt x="1160652" y="47625"/>
                </a:lnTo>
                <a:lnTo>
                  <a:pt x="1160652" y="28575"/>
                </a:lnTo>
                <a:lnTo>
                  <a:pt x="1205102" y="28575"/>
                </a:lnTo>
                <a:lnTo>
                  <a:pt x="1147952" y="0"/>
                </a:lnTo>
                <a:close/>
              </a:path>
              <a:path w="1224280" h="76200">
                <a:moveTo>
                  <a:pt x="1147952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147952" y="47625"/>
                </a:lnTo>
                <a:lnTo>
                  <a:pt x="1147952" y="28575"/>
                </a:lnTo>
                <a:close/>
              </a:path>
              <a:path w="1224280" h="76200">
                <a:moveTo>
                  <a:pt x="1205102" y="28575"/>
                </a:moveTo>
                <a:lnTo>
                  <a:pt x="1160652" y="28575"/>
                </a:lnTo>
                <a:lnTo>
                  <a:pt x="1160652" y="47625"/>
                </a:lnTo>
                <a:lnTo>
                  <a:pt x="1205102" y="47625"/>
                </a:lnTo>
                <a:lnTo>
                  <a:pt x="1224152" y="38100"/>
                </a:lnTo>
                <a:lnTo>
                  <a:pt x="1205102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86218" y="3297682"/>
            <a:ext cx="1224280" cy="76200"/>
          </a:xfrm>
          <a:custGeom>
            <a:avLst/>
            <a:gdLst/>
            <a:ahLst/>
            <a:cxnLst/>
            <a:rect l="l" t="t" r="r" b="b"/>
            <a:pathLst>
              <a:path w="1224279" h="76200">
                <a:moveTo>
                  <a:pt x="1147952" y="0"/>
                </a:moveTo>
                <a:lnTo>
                  <a:pt x="1147952" y="76200"/>
                </a:lnTo>
                <a:lnTo>
                  <a:pt x="1205102" y="47625"/>
                </a:lnTo>
                <a:lnTo>
                  <a:pt x="1160652" y="47625"/>
                </a:lnTo>
                <a:lnTo>
                  <a:pt x="1160652" y="28575"/>
                </a:lnTo>
                <a:lnTo>
                  <a:pt x="1205102" y="28575"/>
                </a:lnTo>
                <a:lnTo>
                  <a:pt x="1147952" y="0"/>
                </a:lnTo>
                <a:close/>
              </a:path>
              <a:path w="1224279" h="76200">
                <a:moveTo>
                  <a:pt x="1147952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147952" y="47625"/>
                </a:lnTo>
                <a:lnTo>
                  <a:pt x="1147952" y="28575"/>
                </a:lnTo>
                <a:close/>
              </a:path>
              <a:path w="1224279" h="76200">
                <a:moveTo>
                  <a:pt x="1205102" y="28575"/>
                </a:moveTo>
                <a:lnTo>
                  <a:pt x="1160652" y="28575"/>
                </a:lnTo>
                <a:lnTo>
                  <a:pt x="1160652" y="47625"/>
                </a:lnTo>
                <a:lnTo>
                  <a:pt x="1205102" y="47625"/>
                </a:lnTo>
                <a:lnTo>
                  <a:pt x="1224152" y="38100"/>
                </a:lnTo>
                <a:lnTo>
                  <a:pt x="1205102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28214" y="3802697"/>
            <a:ext cx="144018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5" dirty="0">
                <a:latin typeface="Calibri"/>
                <a:cs typeface="Calibri"/>
              </a:rPr>
              <a:t>Control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5" dirty="0"/>
              <a:t>Module </a:t>
            </a:r>
            <a:r>
              <a:rPr spc="-5" dirty="0"/>
              <a:t>1: </a:t>
            </a:r>
            <a:r>
              <a:rPr spc="-15" dirty="0"/>
              <a:t>Lecture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11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5350128" y="2943605"/>
            <a:ext cx="1544320" cy="1145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865"/>
              </a:lnSpc>
              <a:spcBef>
                <a:spcPts val="105"/>
              </a:spcBef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Plant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R="11430" algn="ctr">
              <a:lnSpc>
                <a:spcPts val="2865"/>
              </a:lnSpc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sz="1800" spc="-65" dirty="0">
                <a:latin typeface="Calibri"/>
                <a:cs typeface="Calibri"/>
              </a:rPr>
              <a:t>To </a:t>
            </a:r>
            <a:r>
              <a:rPr sz="1800" spc="10" dirty="0">
                <a:latin typeface="Calibri"/>
                <a:cs typeface="Calibri"/>
              </a:rPr>
              <a:t>be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controlled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95496" y="3032061"/>
            <a:ext cx="725170" cy="5772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36525" marR="5080" indent="-123825">
              <a:lnSpc>
                <a:spcPct val="101000"/>
              </a:lnSpc>
              <a:spcBef>
                <a:spcPts val="80"/>
              </a:spcBef>
            </a:pPr>
            <a:r>
              <a:rPr sz="1800" spc="10" dirty="0">
                <a:latin typeface="Calibri"/>
                <a:cs typeface="Calibri"/>
              </a:rPr>
              <a:t>C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l  </a:t>
            </a:r>
            <a:r>
              <a:rPr sz="1800" spc="15" dirty="0"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75576" y="3057842"/>
            <a:ext cx="7029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2307" y="3026727"/>
            <a:ext cx="961390" cy="5772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14300">
              <a:lnSpc>
                <a:spcPct val="100899"/>
              </a:lnSpc>
              <a:spcBef>
                <a:spcPts val="80"/>
              </a:spcBef>
            </a:pPr>
            <a:r>
              <a:rPr sz="1800" dirty="0">
                <a:latin typeface="Calibri"/>
                <a:cs typeface="Calibri"/>
              </a:rPr>
              <a:t>Desired  Re</a:t>
            </a:r>
            <a:r>
              <a:rPr sz="1800" spc="-9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7954" y="248539"/>
            <a:ext cx="2772410" cy="701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D</a:t>
            </a:r>
            <a:r>
              <a:rPr spc="30" dirty="0"/>
              <a:t>i</a:t>
            </a:r>
            <a:r>
              <a:rPr spc="-75" dirty="0"/>
              <a:t>s</a:t>
            </a:r>
            <a:r>
              <a:rPr spc="15" dirty="0"/>
              <a:t>t</a:t>
            </a:r>
            <a:r>
              <a:rPr spc="10" dirty="0"/>
              <a:t>u</a:t>
            </a:r>
            <a:r>
              <a:rPr spc="30" dirty="0"/>
              <a:t>r</a:t>
            </a:r>
            <a:r>
              <a:rPr spc="10" dirty="0"/>
              <a:t>b</a:t>
            </a:r>
            <a:r>
              <a:rPr spc="-10" dirty="0"/>
              <a:t>a</a:t>
            </a:r>
            <a:r>
              <a:rPr spc="10" dirty="0"/>
              <a:t>nce</a:t>
            </a:r>
          </a:p>
        </p:txBody>
      </p:sp>
      <p:sp>
        <p:nvSpPr>
          <p:cNvPr id="3" name="object 3"/>
          <p:cNvSpPr/>
          <p:nvPr/>
        </p:nvSpPr>
        <p:spPr>
          <a:xfrm>
            <a:off x="1979676" y="3297428"/>
            <a:ext cx="1944370" cy="864235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1800225" y="0"/>
                </a:moveTo>
                <a:lnTo>
                  <a:pt x="144018" y="0"/>
                </a:lnTo>
                <a:lnTo>
                  <a:pt x="98511" y="7333"/>
                </a:lnTo>
                <a:lnTo>
                  <a:pt x="58978" y="27761"/>
                </a:lnTo>
                <a:lnTo>
                  <a:pt x="27797" y="58923"/>
                </a:lnTo>
                <a:lnTo>
                  <a:pt x="7345" y="98462"/>
                </a:lnTo>
                <a:lnTo>
                  <a:pt x="0" y="144018"/>
                </a:lnTo>
                <a:lnTo>
                  <a:pt x="0" y="720039"/>
                </a:lnTo>
                <a:lnTo>
                  <a:pt x="7345" y="765560"/>
                </a:lnTo>
                <a:lnTo>
                  <a:pt x="27797" y="805094"/>
                </a:lnTo>
                <a:lnTo>
                  <a:pt x="58978" y="836270"/>
                </a:lnTo>
                <a:lnTo>
                  <a:pt x="98511" y="856715"/>
                </a:lnTo>
                <a:lnTo>
                  <a:pt x="144018" y="864057"/>
                </a:lnTo>
                <a:lnTo>
                  <a:pt x="1800225" y="864057"/>
                </a:lnTo>
                <a:lnTo>
                  <a:pt x="1845731" y="856715"/>
                </a:lnTo>
                <a:lnTo>
                  <a:pt x="1885264" y="836270"/>
                </a:lnTo>
                <a:lnTo>
                  <a:pt x="1916445" y="805094"/>
                </a:lnTo>
                <a:lnTo>
                  <a:pt x="1936897" y="765560"/>
                </a:lnTo>
                <a:lnTo>
                  <a:pt x="1944243" y="720039"/>
                </a:lnTo>
                <a:lnTo>
                  <a:pt x="1944243" y="144018"/>
                </a:lnTo>
                <a:lnTo>
                  <a:pt x="1936897" y="98462"/>
                </a:lnTo>
                <a:lnTo>
                  <a:pt x="1916445" y="58923"/>
                </a:lnTo>
                <a:lnTo>
                  <a:pt x="1885264" y="27761"/>
                </a:lnTo>
                <a:lnTo>
                  <a:pt x="1845731" y="7333"/>
                </a:lnTo>
                <a:lnTo>
                  <a:pt x="1800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79676" y="3297428"/>
            <a:ext cx="1944370" cy="864235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0" y="144018"/>
                </a:moveTo>
                <a:lnTo>
                  <a:pt x="7345" y="98462"/>
                </a:lnTo>
                <a:lnTo>
                  <a:pt x="27797" y="58923"/>
                </a:lnTo>
                <a:lnTo>
                  <a:pt x="58978" y="27761"/>
                </a:lnTo>
                <a:lnTo>
                  <a:pt x="98511" y="7333"/>
                </a:lnTo>
                <a:lnTo>
                  <a:pt x="144018" y="0"/>
                </a:lnTo>
                <a:lnTo>
                  <a:pt x="1800225" y="0"/>
                </a:lnTo>
                <a:lnTo>
                  <a:pt x="1845731" y="7333"/>
                </a:lnTo>
                <a:lnTo>
                  <a:pt x="1885264" y="27761"/>
                </a:lnTo>
                <a:lnTo>
                  <a:pt x="1916445" y="58923"/>
                </a:lnTo>
                <a:lnTo>
                  <a:pt x="1936897" y="98462"/>
                </a:lnTo>
                <a:lnTo>
                  <a:pt x="1944243" y="144018"/>
                </a:lnTo>
                <a:lnTo>
                  <a:pt x="1944243" y="720039"/>
                </a:lnTo>
                <a:lnTo>
                  <a:pt x="1936897" y="765560"/>
                </a:lnTo>
                <a:lnTo>
                  <a:pt x="1916445" y="805094"/>
                </a:lnTo>
                <a:lnTo>
                  <a:pt x="1885264" y="836270"/>
                </a:lnTo>
                <a:lnTo>
                  <a:pt x="1845731" y="856715"/>
                </a:lnTo>
                <a:lnTo>
                  <a:pt x="1800225" y="864057"/>
                </a:lnTo>
                <a:lnTo>
                  <a:pt x="144018" y="864057"/>
                </a:lnTo>
                <a:lnTo>
                  <a:pt x="98511" y="856715"/>
                </a:lnTo>
                <a:lnTo>
                  <a:pt x="58978" y="836270"/>
                </a:lnTo>
                <a:lnTo>
                  <a:pt x="27797" y="805094"/>
                </a:lnTo>
                <a:lnTo>
                  <a:pt x="7345" y="765560"/>
                </a:lnTo>
                <a:lnTo>
                  <a:pt x="0" y="720039"/>
                </a:lnTo>
                <a:lnTo>
                  <a:pt x="0" y="14401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22576" y="3521392"/>
            <a:ext cx="12661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Controller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48071" y="3297428"/>
            <a:ext cx="1944370" cy="864235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1800225" y="0"/>
                </a:moveTo>
                <a:lnTo>
                  <a:pt x="144017" y="0"/>
                </a:lnTo>
                <a:lnTo>
                  <a:pt x="98511" y="7333"/>
                </a:lnTo>
                <a:lnTo>
                  <a:pt x="58978" y="27761"/>
                </a:lnTo>
                <a:lnTo>
                  <a:pt x="27797" y="58923"/>
                </a:lnTo>
                <a:lnTo>
                  <a:pt x="7345" y="98462"/>
                </a:lnTo>
                <a:lnTo>
                  <a:pt x="0" y="144018"/>
                </a:lnTo>
                <a:lnTo>
                  <a:pt x="0" y="720039"/>
                </a:lnTo>
                <a:lnTo>
                  <a:pt x="7345" y="765560"/>
                </a:lnTo>
                <a:lnTo>
                  <a:pt x="27797" y="805094"/>
                </a:lnTo>
                <a:lnTo>
                  <a:pt x="58978" y="836270"/>
                </a:lnTo>
                <a:lnTo>
                  <a:pt x="98511" y="856715"/>
                </a:lnTo>
                <a:lnTo>
                  <a:pt x="144017" y="864057"/>
                </a:lnTo>
                <a:lnTo>
                  <a:pt x="1800225" y="864057"/>
                </a:lnTo>
                <a:lnTo>
                  <a:pt x="1845731" y="856715"/>
                </a:lnTo>
                <a:lnTo>
                  <a:pt x="1885264" y="836270"/>
                </a:lnTo>
                <a:lnTo>
                  <a:pt x="1916445" y="805094"/>
                </a:lnTo>
                <a:lnTo>
                  <a:pt x="1936897" y="765560"/>
                </a:lnTo>
                <a:lnTo>
                  <a:pt x="1944243" y="720039"/>
                </a:lnTo>
                <a:lnTo>
                  <a:pt x="1944243" y="144018"/>
                </a:lnTo>
                <a:lnTo>
                  <a:pt x="1936897" y="98462"/>
                </a:lnTo>
                <a:lnTo>
                  <a:pt x="1916445" y="58923"/>
                </a:lnTo>
                <a:lnTo>
                  <a:pt x="1885264" y="27761"/>
                </a:lnTo>
                <a:lnTo>
                  <a:pt x="1845731" y="7333"/>
                </a:lnTo>
                <a:lnTo>
                  <a:pt x="1800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48071" y="3297428"/>
            <a:ext cx="1944370" cy="864235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0" y="144018"/>
                </a:moveTo>
                <a:lnTo>
                  <a:pt x="7345" y="98462"/>
                </a:lnTo>
                <a:lnTo>
                  <a:pt x="27797" y="58923"/>
                </a:lnTo>
                <a:lnTo>
                  <a:pt x="58978" y="27761"/>
                </a:lnTo>
                <a:lnTo>
                  <a:pt x="98511" y="7333"/>
                </a:lnTo>
                <a:lnTo>
                  <a:pt x="144017" y="0"/>
                </a:lnTo>
                <a:lnTo>
                  <a:pt x="1800225" y="0"/>
                </a:lnTo>
                <a:lnTo>
                  <a:pt x="1845731" y="7333"/>
                </a:lnTo>
                <a:lnTo>
                  <a:pt x="1885264" y="27761"/>
                </a:lnTo>
                <a:lnTo>
                  <a:pt x="1916445" y="58923"/>
                </a:lnTo>
                <a:lnTo>
                  <a:pt x="1936897" y="98462"/>
                </a:lnTo>
                <a:lnTo>
                  <a:pt x="1944243" y="144018"/>
                </a:lnTo>
                <a:lnTo>
                  <a:pt x="1944243" y="720039"/>
                </a:lnTo>
                <a:lnTo>
                  <a:pt x="1936897" y="765560"/>
                </a:lnTo>
                <a:lnTo>
                  <a:pt x="1916445" y="805094"/>
                </a:lnTo>
                <a:lnTo>
                  <a:pt x="1885264" y="836270"/>
                </a:lnTo>
                <a:lnTo>
                  <a:pt x="1845731" y="856715"/>
                </a:lnTo>
                <a:lnTo>
                  <a:pt x="1800225" y="864057"/>
                </a:lnTo>
                <a:lnTo>
                  <a:pt x="144017" y="864057"/>
                </a:lnTo>
                <a:lnTo>
                  <a:pt x="98511" y="856715"/>
                </a:lnTo>
                <a:lnTo>
                  <a:pt x="58978" y="836270"/>
                </a:lnTo>
                <a:lnTo>
                  <a:pt x="27797" y="805094"/>
                </a:lnTo>
                <a:lnTo>
                  <a:pt x="7345" y="765560"/>
                </a:lnTo>
                <a:lnTo>
                  <a:pt x="0" y="720039"/>
                </a:lnTo>
                <a:lnTo>
                  <a:pt x="0" y="14401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23919" y="3691382"/>
            <a:ext cx="1224280" cy="76200"/>
          </a:xfrm>
          <a:custGeom>
            <a:avLst/>
            <a:gdLst/>
            <a:ahLst/>
            <a:cxnLst/>
            <a:rect l="l" t="t" r="r" b="b"/>
            <a:pathLst>
              <a:path w="1224279" h="76200">
                <a:moveTo>
                  <a:pt x="1147952" y="0"/>
                </a:moveTo>
                <a:lnTo>
                  <a:pt x="1147952" y="76200"/>
                </a:lnTo>
                <a:lnTo>
                  <a:pt x="1205102" y="47625"/>
                </a:lnTo>
                <a:lnTo>
                  <a:pt x="1160652" y="47625"/>
                </a:lnTo>
                <a:lnTo>
                  <a:pt x="1160652" y="28575"/>
                </a:lnTo>
                <a:lnTo>
                  <a:pt x="1205102" y="28575"/>
                </a:lnTo>
                <a:lnTo>
                  <a:pt x="1147952" y="0"/>
                </a:lnTo>
                <a:close/>
              </a:path>
              <a:path w="1224279" h="76200">
                <a:moveTo>
                  <a:pt x="1147952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147952" y="47625"/>
                </a:lnTo>
                <a:lnTo>
                  <a:pt x="1147952" y="28575"/>
                </a:lnTo>
                <a:close/>
              </a:path>
              <a:path w="1224279" h="76200">
                <a:moveTo>
                  <a:pt x="1205102" y="28575"/>
                </a:moveTo>
                <a:lnTo>
                  <a:pt x="1160652" y="28575"/>
                </a:lnTo>
                <a:lnTo>
                  <a:pt x="1160652" y="47625"/>
                </a:lnTo>
                <a:lnTo>
                  <a:pt x="1205102" y="47625"/>
                </a:lnTo>
                <a:lnTo>
                  <a:pt x="1224152" y="38100"/>
                </a:lnTo>
                <a:lnTo>
                  <a:pt x="1205102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5573" y="3691382"/>
            <a:ext cx="1224280" cy="76200"/>
          </a:xfrm>
          <a:custGeom>
            <a:avLst/>
            <a:gdLst/>
            <a:ahLst/>
            <a:cxnLst/>
            <a:rect l="l" t="t" r="r" b="b"/>
            <a:pathLst>
              <a:path w="1224280" h="76200">
                <a:moveTo>
                  <a:pt x="1147902" y="0"/>
                </a:moveTo>
                <a:lnTo>
                  <a:pt x="1147902" y="76200"/>
                </a:lnTo>
                <a:lnTo>
                  <a:pt x="1205052" y="47625"/>
                </a:lnTo>
                <a:lnTo>
                  <a:pt x="1160602" y="47625"/>
                </a:lnTo>
                <a:lnTo>
                  <a:pt x="1160602" y="28575"/>
                </a:lnTo>
                <a:lnTo>
                  <a:pt x="1205052" y="28575"/>
                </a:lnTo>
                <a:lnTo>
                  <a:pt x="1147902" y="0"/>
                </a:lnTo>
                <a:close/>
              </a:path>
              <a:path w="1224280" h="76200">
                <a:moveTo>
                  <a:pt x="1147902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147902" y="47625"/>
                </a:lnTo>
                <a:lnTo>
                  <a:pt x="1147902" y="28575"/>
                </a:lnTo>
                <a:close/>
              </a:path>
              <a:path w="1224280" h="76200">
                <a:moveTo>
                  <a:pt x="1205052" y="28575"/>
                </a:moveTo>
                <a:lnTo>
                  <a:pt x="1160602" y="28575"/>
                </a:lnTo>
                <a:lnTo>
                  <a:pt x="1160602" y="47625"/>
                </a:lnTo>
                <a:lnTo>
                  <a:pt x="1205052" y="47625"/>
                </a:lnTo>
                <a:lnTo>
                  <a:pt x="1224102" y="38100"/>
                </a:lnTo>
                <a:lnTo>
                  <a:pt x="1205052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92315" y="3691382"/>
            <a:ext cx="1224280" cy="76200"/>
          </a:xfrm>
          <a:custGeom>
            <a:avLst/>
            <a:gdLst/>
            <a:ahLst/>
            <a:cxnLst/>
            <a:rect l="l" t="t" r="r" b="b"/>
            <a:pathLst>
              <a:path w="1224279" h="76200">
                <a:moveTo>
                  <a:pt x="1147952" y="0"/>
                </a:moveTo>
                <a:lnTo>
                  <a:pt x="1147952" y="76200"/>
                </a:lnTo>
                <a:lnTo>
                  <a:pt x="1205102" y="47625"/>
                </a:lnTo>
                <a:lnTo>
                  <a:pt x="1160652" y="47625"/>
                </a:lnTo>
                <a:lnTo>
                  <a:pt x="1160652" y="28575"/>
                </a:lnTo>
                <a:lnTo>
                  <a:pt x="1205102" y="28575"/>
                </a:lnTo>
                <a:lnTo>
                  <a:pt x="1147952" y="0"/>
                </a:lnTo>
                <a:close/>
              </a:path>
              <a:path w="1224279" h="76200">
                <a:moveTo>
                  <a:pt x="1147952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147952" y="47625"/>
                </a:lnTo>
                <a:lnTo>
                  <a:pt x="1147952" y="28575"/>
                </a:lnTo>
                <a:close/>
              </a:path>
              <a:path w="1224279" h="76200">
                <a:moveTo>
                  <a:pt x="1205102" y="28575"/>
                </a:moveTo>
                <a:lnTo>
                  <a:pt x="1160652" y="28575"/>
                </a:lnTo>
                <a:lnTo>
                  <a:pt x="1160652" y="47625"/>
                </a:lnTo>
                <a:lnTo>
                  <a:pt x="1205102" y="47625"/>
                </a:lnTo>
                <a:lnTo>
                  <a:pt x="1224152" y="38100"/>
                </a:lnTo>
                <a:lnTo>
                  <a:pt x="1205102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34310" y="4197032"/>
            <a:ext cx="144018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5" dirty="0">
                <a:latin typeface="Calibri"/>
                <a:cs typeface="Calibri"/>
              </a:rPr>
              <a:t>Control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6225" y="3338258"/>
            <a:ext cx="1544320" cy="114490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83845" marR="280035" algn="ctr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Plant</a:t>
            </a:r>
            <a:r>
              <a:rPr sz="2400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or  System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35"/>
              </a:spcBef>
            </a:pPr>
            <a:r>
              <a:rPr sz="1800" spc="-65" dirty="0">
                <a:latin typeface="Calibri"/>
                <a:cs typeface="Calibri"/>
              </a:rPr>
              <a:t>To </a:t>
            </a:r>
            <a:r>
              <a:rPr sz="1800" spc="10" dirty="0">
                <a:latin typeface="Calibri"/>
                <a:cs typeface="Calibri"/>
              </a:rPr>
              <a:t>be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controlled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1465" y="3426523"/>
            <a:ext cx="725170" cy="5772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36525" marR="5080" indent="-123825">
              <a:lnSpc>
                <a:spcPct val="100899"/>
              </a:lnSpc>
              <a:spcBef>
                <a:spcPts val="80"/>
              </a:spcBef>
            </a:pPr>
            <a:r>
              <a:rPr sz="1800" spc="10" dirty="0">
                <a:latin typeface="Calibri"/>
                <a:cs typeface="Calibri"/>
              </a:rPr>
              <a:t>C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l  </a:t>
            </a:r>
            <a:r>
              <a:rPr sz="1800" spc="15" dirty="0"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81544" y="3426523"/>
            <a:ext cx="7029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817" y="3426523"/>
            <a:ext cx="960755" cy="5772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14300">
              <a:lnSpc>
                <a:spcPct val="100899"/>
              </a:lnSpc>
              <a:spcBef>
                <a:spcPts val="80"/>
              </a:spcBef>
            </a:pPr>
            <a:r>
              <a:rPr sz="1800" dirty="0">
                <a:latin typeface="Calibri"/>
                <a:cs typeface="Calibri"/>
              </a:rPr>
              <a:t>Desired  Re</a:t>
            </a:r>
            <a:r>
              <a:rPr sz="1800" spc="-10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n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82029" y="3103245"/>
            <a:ext cx="76200" cy="194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0380" y="1048194"/>
            <a:ext cx="7636509" cy="20796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5" dirty="0">
                <a:latin typeface="Calibri"/>
                <a:cs typeface="Calibri"/>
              </a:rPr>
              <a:t>Unwanted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which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affect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output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ts val="287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E.g. </a:t>
            </a:r>
            <a:r>
              <a:rPr sz="2400" spc="-10" dirty="0">
                <a:latin typeface="Calibri"/>
                <a:cs typeface="Calibri"/>
              </a:rPr>
              <a:t>People </a:t>
            </a:r>
            <a:r>
              <a:rPr sz="2400" dirty="0">
                <a:latin typeface="Calibri"/>
                <a:cs typeface="Calibri"/>
              </a:rPr>
              <a:t>entering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25" dirty="0">
                <a:latin typeface="Calibri"/>
                <a:cs typeface="Calibri"/>
              </a:rPr>
              <a:t>leaving </a:t>
            </a:r>
            <a:r>
              <a:rPr sz="2400" spc="-15" dirty="0">
                <a:latin typeface="Calibri"/>
                <a:cs typeface="Calibri"/>
              </a:rPr>
              <a:t>an </a:t>
            </a:r>
            <a:r>
              <a:rPr sz="2400" spc="15" dirty="0">
                <a:latin typeface="Calibri"/>
                <a:cs typeface="Calibri"/>
              </a:rPr>
              <a:t>AC </a:t>
            </a:r>
            <a:r>
              <a:rPr sz="2400" spc="-20" dirty="0">
                <a:latin typeface="Calibri"/>
                <a:cs typeface="Calibri"/>
              </a:rPr>
              <a:t>room </a:t>
            </a:r>
            <a:r>
              <a:rPr sz="2400" spc="5" dirty="0">
                <a:latin typeface="Calibri"/>
                <a:cs typeface="Calibri"/>
              </a:rPr>
              <a:t>disturbs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room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70"/>
              </a:lnSpc>
            </a:pPr>
            <a:r>
              <a:rPr sz="2400" spc="-5" dirty="0">
                <a:latin typeface="Calibri"/>
                <a:cs typeface="Calibri"/>
              </a:rPr>
              <a:t>temperature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Controller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spc="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eliminate </a:t>
            </a: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effects of</a:t>
            </a:r>
            <a:r>
              <a:rPr sz="2400" spc="-2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disturbance</a:t>
            </a:r>
            <a:endParaRPr sz="2400">
              <a:latin typeface="Calibri"/>
              <a:cs typeface="Calibri"/>
            </a:endParaRPr>
          </a:p>
          <a:p>
            <a:pPr marL="5060315">
              <a:lnSpc>
                <a:spcPct val="100000"/>
              </a:lnSpc>
              <a:spcBef>
                <a:spcPts val="710"/>
              </a:spcBef>
            </a:pPr>
            <a:r>
              <a:rPr sz="1800" spc="5" dirty="0">
                <a:latin typeface="Calibri"/>
                <a:cs typeface="Calibri"/>
              </a:rPr>
              <a:t>Disturbance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5" dirty="0"/>
              <a:t>Module </a:t>
            </a:r>
            <a:r>
              <a:rPr spc="-5" dirty="0"/>
              <a:t>1: </a:t>
            </a:r>
            <a:r>
              <a:rPr spc="-15" dirty="0"/>
              <a:t>Lecture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1239" y="248539"/>
            <a:ext cx="4540250" cy="701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Feedback </a:t>
            </a:r>
            <a:r>
              <a:rPr spc="25" dirty="0"/>
              <a:t>in</a:t>
            </a:r>
            <a:r>
              <a:rPr spc="-70" dirty="0"/>
              <a:t> </a:t>
            </a:r>
            <a:r>
              <a:rPr spc="-15" dirty="0"/>
              <a:t>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2001011" y="3265804"/>
            <a:ext cx="1944370" cy="864235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1800225" y="0"/>
                </a:moveTo>
                <a:lnTo>
                  <a:pt x="144018" y="0"/>
                </a:ln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0" y="720064"/>
                </a:lnTo>
                <a:lnTo>
                  <a:pt x="7345" y="765585"/>
                </a:lnTo>
                <a:lnTo>
                  <a:pt x="27797" y="805120"/>
                </a:lnTo>
                <a:lnTo>
                  <a:pt x="58978" y="836295"/>
                </a:lnTo>
                <a:lnTo>
                  <a:pt x="98511" y="856740"/>
                </a:lnTo>
                <a:lnTo>
                  <a:pt x="144018" y="864082"/>
                </a:lnTo>
                <a:lnTo>
                  <a:pt x="1800225" y="864082"/>
                </a:lnTo>
                <a:lnTo>
                  <a:pt x="1845731" y="856740"/>
                </a:lnTo>
                <a:lnTo>
                  <a:pt x="1885264" y="836295"/>
                </a:lnTo>
                <a:lnTo>
                  <a:pt x="1916445" y="805120"/>
                </a:lnTo>
                <a:lnTo>
                  <a:pt x="1936897" y="765585"/>
                </a:lnTo>
                <a:lnTo>
                  <a:pt x="1944242" y="720064"/>
                </a:lnTo>
                <a:lnTo>
                  <a:pt x="1944242" y="144018"/>
                </a:lnTo>
                <a:lnTo>
                  <a:pt x="1936897" y="98511"/>
                </a:lnTo>
                <a:lnTo>
                  <a:pt x="1916445" y="58978"/>
                </a:lnTo>
                <a:lnTo>
                  <a:pt x="1885264" y="27797"/>
                </a:lnTo>
                <a:lnTo>
                  <a:pt x="1845731" y="7345"/>
                </a:lnTo>
                <a:lnTo>
                  <a:pt x="1800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01011" y="3265804"/>
            <a:ext cx="1944370" cy="864235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00225" y="0"/>
                </a:lnTo>
                <a:lnTo>
                  <a:pt x="1845731" y="7345"/>
                </a:lnTo>
                <a:lnTo>
                  <a:pt x="1885264" y="27797"/>
                </a:lnTo>
                <a:lnTo>
                  <a:pt x="1916445" y="58978"/>
                </a:lnTo>
                <a:lnTo>
                  <a:pt x="1936897" y="98511"/>
                </a:lnTo>
                <a:lnTo>
                  <a:pt x="1944242" y="144018"/>
                </a:lnTo>
                <a:lnTo>
                  <a:pt x="1944242" y="720064"/>
                </a:lnTo>
                <a:lnTo>
                  <a:pt x="1936897" y="765585"/>
                </a:lnTo>
                <a:lnTo>
                  <a:pt x="1916445" y="805120"/>
                </a:lnTo>
                <a:lnTo>
                  <a:pt x="1885264" y="836295"/>
                </a:lnTo>
                <a:lnTo>
                  <a:pt x="1845731" y="856740"/>
                </a:lnTo>
                <a:lnTo>
                  <a:pt x="1800225" y="864082"/>
                </a:lnTo>
                <a:lnTo>
                  <a:pt x="144018" y="864082"/>
                </a:lnTo>
                <a:lnTo>
                  <a:pt x="98511" y="856740"/>
                </a:lnTo>
                <a:lnTo>
                  <a:pt x="58978" y="836295"/>
                </a:lnTo>
                <a:lnTo>
                  <a:pt x="27797" y="805120"/>
                </a:lnTo>
                <a:lnTo>
                  <a:pt x="7345" y="765585"/>
                </a:lnTo>
                <a:lnTo>
                  <a:pt x="0" y="720064"/>
                </a:lnTo>
                <a:lnTo>
                  <a:pt x="0" y="14401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43785" y="3489705"/>
            <a:ext cx="126682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Controller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69408" y="3265804"/>
            <a:ext cx="1944370" cy="864235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1800224" y="0"/>
                </a:moveTo>
                <a:lnTo>
                  <a:pt x="144017" y="0"/>
                </a:lnTo>
                <a:lnTo>
                  <a:pt x="98462" y="7345"/>
                </a:lnTo>
                <a:lnTo>
                  <a:pt x="58923" y="27797"/>
                </a:lnTo>
                <a:lnTo>
                  <a:pt x="27761" y="58978"/>
                </a:lnTo>
                <a:lnTo>
                  <a:pt x="7333" y="98511"/>
                </a:lnTo>
                <a:lnTo>
                  <a:pt x="0" y="144018"/>
                </a:lnTo>
                <a:lnTo>
                  <a:pt x="0" y="720064"/>
                </a:lnTo>
                <a:lnTo>
                  <a:pt x="7333" y="765585"/>
                </a:lnTo>
                <a:lnTo>
                  <a:pt x="27761" y="805120"/>
                </a:lnTo>
                <a:lnTo>
                  <a:pt x="58923" y="836295"/>
                </a:lnTo>
                <a:lnTo>
                  <a:pt x="98462" y="856740"/>
                </a:lnTo>
                <a:lnTo>
                  <a:pt x="144017" y="864082"/>
                </a:lnTo>
                <a:lnTo>
                  <a:pt x="1800224" y="864082"/>
                </a:lnTo>
                <a:lnTo>
                  <a:pt x="1845731" y="856740"/>
                </a:lnTo>
                <a:lnTo>
                  <a:pt x="1885264" y="836295"/>
                </a:lnTo>
                <a:lnTo>
                  <a:pt x="1916445" y="805120"/>
                </a:lnTo>
                <a:lnTo>
                  <a:pt x="1936897" y="765585"/>
                </a:lnTo>
                <a:lnTo>
                  <a:pt x="1944242" y="720064"/>
                </a:lnTo>
                <a:lnTo>
                  <a:pt x="1944242" y="144018"/>
                </a:lnTo>
                <a:lnTo>
                  <a:pt x="1936897" y="98511"/>
                </a:lnTo>
                <a:lnTo>
                  <a:pt x="1916445" y="58978"/>
                </a:lnTo>
                <a:lnTo>
                  <a:pt x="1885264" y="27797"/>
                </a:lnTo>
                <a:lnTo>
                  <a:pt x="1845731" y="7345"/>
                </a:lnTo>
                <a:lnTo>
                  <a:pt x="1800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69408" y="3265804"/>
            <a:ext cx="1944370" cy="864235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0" y="144018"/>
                </a:moveTo>
                <a:lnTo>
                  <a:pt x="7333" y="98511"/>
                </a:lnTo>
                <a:lnTo>
                  <a:pt x="27761" y="58978"/>
                </a:lnTo>
                <a:lnTo>
                  <a:pt x="58923" y="27797"/>
                </a:lnTo>
                <a:lnTo>
                  <a:pt x="98462" y="7345"/>
                </a:lnTo>
                <a:lnTo>
                  <a:pt x="144017" y="0"/>
                </a:lnTo>
                <a:lnTo>
                  <a:pt x="1800224" y="0"/>
                </a:lnTo>
                <a:lnTo>
                  <a:pt x="1845731" y="7345"/>
                </a:lnTo>
                <a:lnTo>
                  <a:pt x="1885264" y="27797"/>
                </a:lnTo>
                <a:lnTo>
                  <a:pt x="1916445" y="58978"/>
                </a:lnTo>
                <a:lnTo>
                  <a:pt x="1936897" y="98511"/>
                </a:lnTo>
                <a:lnTo>
                  <a:pt x="1944242" y="144018"/>
                </a:lnTo>
                <a:lnTo>
                  <a:pt x="1944242" y="720064"/>
                </a:lnTo>
                <a:lnTo>
                  <a:pt x="1936897" y="765585"/>
                </a:lnTo>
                <a:lnTo>
                  <a:pt x="1916445" y="805120"/>
                </a:lnTo>
                <a:lnTo>
                  <a:pt x="1885264" y="836295"/>
                </a:lnTo>
                <a:lnTo>
                  <a:pt x="1845731" y="856740"/>
                </a:lnTo>
                <a:lnTo>
                  <a:pt x="1800224" y="864082"/>
                </a:lnTo>
                <a:lnTo>
                  <a:pt x="144017" y="864082"/>
                </a:lnTo>
                <a:lnTo>
                  <a:pt x="98462" y="856740"/>
                </a:lnTo>
                <a:lnTo>
                  <a:pt x="58923" y="836295"/>
                </a:lnTo>
                <a:lnTo>
                  <a:pt x="27761" y="805120"/>
                </a:lnTo>
                <a:lnTo>
                  <a:pt x="7333" y="765585"/>
                </a:lnTo>
                <a:lnTo>
                  <a:pt x="0" y="720064"/>
                </a:lnTo>
                <a:lnTo>
                  <a:pt x="0" y="14401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45254" y="3659759"/>
            <a:ext cx="1224280" cy="76200"/>
          </a:xfrm>
          <a:custGeom>
            <a:avLst/>
            <a:gdLst/>
            <a:ahLst/>
            <a:cxnLst/>
            <a:rect l="l" t="t" r="r" b="b"/>
            <a:pathLst>
              <a:path w="1224279" h="76200">
                <a:moveTo>
                  <a:pt x="1147953" y="0"/>
                </a:moveTo>
                <a:lnTo>
                  <a:pt x="1147953" y="76199"/>
                </a:lnTo>
                <a:lnTo>
                  <a:pt x="1205103" y="47624"/>
                </a:lnTo>
                <a:lnTo>
                  <a:pt x="1160653" y="47624"/>
                </a:lnTo>
                <a:lnTo>
                  <a:pt x="1160653" y="28574"/>
                </a:lnTo>
                <a:lnTo>
                  <a:pt x="1205103" y="28574"/>
                </a:lnTo>
                <a:lnTo>
                  <a:pt x="1147953" y="0"/>
                </a:lnTo>
                <a:close/>
              </a:path>
              <a:path w="1224279" h="76200">
                <a:moveTo>
                  <a:pt x="1147953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1147953" y="47624"/>
                </a:lnTo>
                <a:lnTo>
                  <a:pt x="1147953" y="28574"/>
                </a:lnTo>
                <a:close/>
              </a:path>
              <a:path w="1224279" h="76200">
                <a:moveTo>
                  <a:pt x="1205103" y="28574"/>
                </a:moveTo>
                <a:lnTo>
                  <a:pt x="1160653" y="28574"/>
                </a:lnTo>
                <a:lnTo>
                  <a:pt x="1160653" y="47624"/>
                </a:lnTo>
                <a:lnTo>
                  <a:pt x="1205103" y="47624"/>
                </a:lnTo>
                <a:lnTo>
                  <a:pt x="1224153" y="38099"/>
                </a:lnTo>
                <a:lnTo>
                  <a:pt x="1205103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6884" y="3659759"/>
            <a:ext cx="1224280" cy="76200"/>
          </a:xfrm>
          <a:custGeom>
            <a:avLst/>
            <a:gdLst/>
            <a:ahLst/>
            <a:cxnLst/>
            <a:rect l="l" t="t" r="r" b="b"/>
            <a:pathLst>
              <a:path w="1224280" h="76200">
                <a:moveTo>
                  <a:pt x="1147927" y="0"/>
                </a:moveTo>
                <a:lnTo>
                  <a:pt x="1147927" y="76199"/>
                </a:lnTo>
                <a:lnTo>
                  <a:pt x="1205077" y="47624"/>
                </a:lnTo>
                <a:lnTo>
                  <a:pt x="1160627" y="47624"/>
                </a:lnTo>
                <a:lnTo>
                  <a:pt x="1160627" y="28574"/>
                </a:lnTo>
                <a:lnTo>
                  <a:pt x="1205077" y="28574"/>
                </a:lnTo>
                <a:lnTo>
                  <a:pt x="1147927" y="0"/>
                </a:lnTo>
                <a:close/>
              </a:path>
              <a:path w="1224280" h="76200">
                <a:moveTo>
                  <a:pt x="1147927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1147927" y="47624"/>
                </a:lnTo>
                <a:lnTo>
                  <a:pt x="1147927" y="28574"/>
                </a:lnTo>
                <a:close/>
              </a:path>
              <a:path w="1224280" h="76200">
                <a:moveTo>
                  <a:pt x="1205077" y="28574"/>
                </a:moveTo>
                <a:lnTo>
                  <a:pt x="1160627" y="28574"/>
                </a:lnTo>
                <a:lnTo>
                  <a:pt x="1160627" y="47624"/>
                </a:lnTo>
                <a:lnTo>
                  <a:pt x="1205077" y="47624"/>
                </a:lnTo>
                <a:lnTo>
                  <a:pt x="1224127" y="38099"/>
                </a:lnTo>
                <a:lnTo>
                  <a:pt x="1205077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13651" y="3659759"/>
            <a:ext cx="1224280" cy="76200"/>
          </a:xfrm>
          <a:custGeom>
            <a:avLst/>
            <a:gdLst/>
            <a:ahLst/>
            <a:cxnLst/>
            <a:rect l="l" t="t" r="r" b="b"/>
            <a:pathLst>
              <a:path w="1224279" h="76200">
                <a:moveTo>
                  <a:pt x="1147826" y="0"/>
                </a:moveTo>
                <a:lnTo>
                  <a:pt x="1147826" y="76199"/>
                </a:lnTo>
                <a:lnTo>
                  <a:pt x="1204976" y="47624"/>
                </a:lnTo>
                <a:lnTo>
                  <a:pt x="1160526" y="47624"/>
                </a:lnTo>
                <a:lnTo>
                  <a:pt x="1160526" y="28574"/>
                </a:lnTo>
                <a:lnTo>
                  <a:pt x="1204976" y="28574"/>
                </a:lnTo>
                <a:lnTo>
                  <a:pt x="1147826" y="0"/>
                </a:lnTo>
                <a:close/>
              </a:path>
              <a:path w="1224279" h="76200">
                <a:moveTo>
                  <a:pt x="1147826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1147826" y="47624"/>
                </a:lnTo>
                <a:lnTo>
                  <a:pt x="1147826" y="28574"/>
                </a:lnTo>
                <a:close/>
              </a:path>
              <a:path w="1224279" h="76200">
                <a:moveTo>
                  <a:pt x="1204976" y="28574"/>
                </a:moveTo>
                <a:lnTo>
                  <a:pt x="1160526" y="28574"/>
                </a:lnTo>
                <a:lnTo>
                  <a:pt x="1160526" y="47624"/>
                </a:lnTo>
                <a:lnTo>
                  <a:pt x="1204976" y="47624"/>
                </a:lnTo>
                <a:lnTo>
                  <a:pt x="1224026" y="38099"/>
                </a:lnTo>
                <a:lnTo>
                  <a:pt x="1204976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41550" y="4226877"/>
            <a:ext cx="1435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Control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7434" y="3306190"/>
            <a:ext cx="1544320" cy="114617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83845" marR="280670" algn="ctr">
              <a:lnSpc>
                <a:spcPts val="2860"/>
              </a:lnSpc>
              <a:spcBef>
                <a:spcPts val="215"/>
              </a:spcBef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Plant</a:t>
            </a:r>
            <a:r>
              <a:rPr sz="2400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or  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sz="1800" spc="-65" dirty="0">
                <a:latin typeface="Calibri"/>
                <a:cs typeface="Calibri"/>
              </a:rPr>
              <a:t>To </a:t>
            </a:r>
            <a:r>
              <a:rPr sz="1800" spc="1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controlled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2801" y="3402647"/>
            <a:ext cx="725170" cy="5772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36525" marR="5080" indent="-123825">
              <a:lnSpc>
                <a:spcPct val="100899"/>
              </a:lnSpc>
              <a:spcBef>
                <a:spcPts val="80"/>
              </a:spcBef>
            </a:pPr>
            <a:r>
              <a:rPr sz="1800" spc="10" dirty="0">
                <a:latin typeface="Calibri"/>
                <a:cs typeface="Calibri"/>
              </a:rPr>
              <a:t>C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l  </a:t>
            </a:r>
            <a:r>
              <a:rPr sz="1800" spc="15" dirty="0"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90383" y="3395027"/>
            <a:ext cx="105664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2250" marR="5080" indent="-210185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latin typeface="Calibri"/>
                <a:cs typeface="Calibri"/>
              </a:rPr>
              <a:t>Response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  </a:t>
            </a:r>
            <a:r>
              <a:rPr sz="1800" spc="10" dirty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9612" y="3368294"/>
            <a:ext cx="960755" cy="577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Calibri"/>
                <a:cs typeface="Calibri"/>
              </a:rPr>
              <a:t>Desired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15" dirty="0">
                <a:latin typeface="Calibri"/>
                <a:cs typeface="Calibri"/>
              </a:rPr>
              <a:t>Reference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38450" y="3657600"/>
            <a:ext cx="4667250" cy="118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34970" y="3696080"/>
            <a:ext cx="4509770" cy="1064260"/>
          </a:xfrm>
          <a:custGeom>
            <a:avLst/>
            <a:gdLst/>
            <a:ahLst/>
            <a:cxnLst/>
            <a:rect l="l" t="t" r="r" b="b"/>
            <a:pathLst>
              <a:path w="4509770" h="1064260">
                <a:moveTo>
                  <a:pt x="47625" y="497306"/>
                </a:moveTo>
                <a:lnTo>
                  <a:pt x="28575" y="497306"/>
                </a:lnTo>
                <a:lnTo>
                  <a:pt x="28575" y="1059561"/>
                </a:lnTo>
                <a:lnTo>
                  <a:pt x="32893" y="1063815"/>
                </a:lnTo>
                <a:lnTo>
                  <a:pt x="4505452" y="1063815"/>
                </a:lnTo>
                <a:lnTo>
                  <a:pt x="4509770" y="1059561"/>
                </a:lnTo>
                <a:lnTo>
                  <a:pt x="4509770" y="1054290"/>
                </a:lnTo>
                <a:lnTo>
                  <a:pt x="47625" y="1054290"/>
                </a:lnTo>
                <a:lnTo>
                  <a:pt x="38100" y="1044765"/>
                </a:lnTo>
                <a:lnTo>
                  <a:pt x="47625" y="1044765"/>
                </a:lnTo>
                <a:lnTo>
                  <a:pt x="47625" y="497306"/>
                </a:lnTo>
                <a:close/>
              </a:path>
              <a:path w="4509770" h="1064260">
                <a:moveTo>
                  <a:pt x="47625" y="1044765"/>
                </a:moveTo>
                <a:lnTo>
                  <a:pt x="38100" y="1044765"/>
                </a:lnTo>
                <a:lnTo>
                  <a:pt x="47625" y="1054290"/>
                </a:lnTo>
                <a:lnTo>
                  <a:pt x="47625" y="1044765"/>
                </a:lnTo>
                <a:close/>
              </a:path>
              <a:path w="4509770" h="1064260">
                <a:moveTo>
                  <a:pt x="4490720" y="1044765"/>
                </a:moveTo>
                <a:lnTo>
                  <a:pt x="47625" y="1044765"/>
                </a:lnTo>
                <a:lnTo>
                  <a:pt x="47625" y="1054290"/>
                </a:lnTo>
                <a:lnTo>
                  <a:pt x="4490720" y="1054290"/>
                </a:lnTo>
                <a:lnTo>
                  <a:pt x="4490720" y="1044765"/>
                </a:lnTo>
                <a:close/>
              </a:path>
              <a:path w="4509770" h="1064260">
                <a:moveTo>
                  <a:pt x="4506849" y="0"/>
                </a:moveTo>
                <a:lnTo>
                  <a:pt x="4495037" y="0"/>
                </a:lnTo>
                <a:lnTo>
                  <a:pt x="4490720" y="4318"/>
                </a:lnTo>
                <a:lnTo>
                  <a:pt x="4490720" y="1054290"/>
                </a:lnTo>
                <a:lnTo>
                  <a:pt x="4500245" y="1044765"/>
                </a:lnTo>
                <a:lnTo>
                  <a:pt x="4509770" y="1044765"/>
                </a:lnTo>
                <a:lnTo>
                  <a:pt x="4509770" y="19050"/>
                </a:lnTo>
                <a:lnTo>
                  <a:pt x="4500245" y="19050"/>
                </a:lnTo>
                <a:lnTo>
                  <a:pt x="4506849" y="12446"/>
                </a:lnTo>
                <a:lnTo>
                  <a:pt x="4506849" y="0"/>
                </a:lnTo>
                <a:close/>
              </a:path>
              <a:path w="4509770" h="1064260">
                <a:moveTo>
                  <a:pt x="4509770" y="1044765"/>
                </a:moveTo>
                <a:lnTo>
                  <a:pt x="4500245" y="1044765"/>
                </a:lnTo>
                <a:lnTo>
                  <a:pt x="4490720" y="1054290"/>
                </a:lnTo>
                <a:lnTo>
                  <a:pt x="4509770" y="1054290"/>
                </a:lnTo>
                <a:lnTo>
                  <a:pt x="4509770" y="1044765"/>
                </a:lnTo>
                <a:close/>
              </a:path>
              <a:path w="4509770" h="1064260">
                <a:moveTo>
                  <a:pt x="38100" y="433806"/>
                </a:moveTo>
                <a:lnTo>
                  <a:pt x="0" y="510006"/>
                </a:lnTo>
                <a:lnTo>
                  <a:pt x="28575" y="510006"/>
                </a:lnTo>
                <a:lnTo>
                  <a:pt x="28575" y="497306"/>
                </a:lnTo>
                <a:lnTo>
                  <a:pt x="69850" y="497306"/>
                </a:lnTo>
                <a:lnTo>
                  <a:pt x="38100" y="433806"/>
                </a:lnTo>
                <a:close/>
              </a:path>
              <a:path w="4509770" h="1064260">
                <a:moveTo>
                  <a:pt x="69850" y="497306"/>
                </a:moveTo>
                <a:lnTo>
                  <a:pt x="47625" y="497306"/>
                </a:lnTo>
                <a:lnTo>
                  <a:pt x="47625" y="510006"/>
                </a:lnTo>
                <a:lnTo>
                  <a:pt x="76200" y="510006"/>
                </a:lnTo>
                <a:lnTo>
                  <a:pt x="69850" y="497306"/>
                </a:lnTo>
                <a:close/>
              </a:path>
              <a:path w="4509770" h="1064260">
                <a:moveTo>
                  <a:pt x="4506849" y="12446"/>
                </a:moveTo>
                <a:lnTo>
                  <a:pt x="4500245" y="19050"/>
                </a:lnTo>
                <a:lnTo>
                  <a:pt x="4506849" y="19050"/>
                </a:lnTo>
                <a:lnTo>
                  <a:pt x="4506849" y="12446"/>
                </a:lnTo>
                <a:close/>
              </a:path>
              <a:path w="4509770" h="1064260">
                <a:moveTo>
                  <a:pt x="4509770" y="9525"/>
                </a:moveTo>
                <a:lnTo>
                  <a:pt x="4506849" y="12446"/>
                </a:lnTo>
                <a:lnTo>
                  <a:pt x="4506849" y="19050"/>
                </a:lnTo>
                <a:lnTo>
                  <a:pt x="4509770" y="19050"/>
                </a:lnTo>
                <a:lnTo>
                  <a:pt x="450977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02125" y="4411979"/>
            <a:ext cx="9207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Feedback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82029" y="3078988"/>
            <a:ext cx="76200" cy="1941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0380" y="1037653"/>
            <a:ext cx="8090534" cy="209740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marR="13970" indent="-343535">
              <a:lnSpc>
                <a:spcPts val="2630"/>
              </a:lnSpc>
              <a:spcBef>
                <a:spcPts val="3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Feedback </a:t>
            </a:r>
            <a:r>
              <a:rPr sz="2400" dirty="0">
                <a:latin typeface="Calibri"/>
                <a:cs typeface="Calibri"/>
              </a:rPr>
              <a:t>senses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plant output and </a:t>
            </a:r>
            <a:r>
              <a:rPr sz="2400" spc="-15" dirty="0">
                <a:latin typeface="Calibri"/>
                <a:cs typeface="Calibri"/>
              </a:rPr>
              <a:t>gives </a:t>
            </a:r>
            <a:r>
              <a:rPr sz="2400" dirty="0">
                <a:latin typeface="Calibri"/>
                <a:cs typeface="Calibri"/>
              </a:rPr>
              <a:t>a signal </a:t>
            </a:r>
            <a:r>
              <a:rPr sz="2400" spc="5" dirty="0">
                <a:latin typeface="Calibri"/>
                <a:cs typeface="Calibri"/>
              </a:rPr>
              <a:t>which </a:t>
            </a:r>
            <a:r>
              <a:rPr sz="2400" dirty="0">
                <a:latin typeface="Calibri"/>
                <a:cs typeface="Calibri"/>
              </a:rPr>
              <a:t>can  </a:t>
            </a:r>
            <a:r>
              <a:rPr sz="2400" spc="5" dirty="0">
                <a:latin typeface="Calibri"/>
                <a:cs typeface="Calibri"/>
              </a:rPr>
              <a:t>be compared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2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reference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Controller </a:t>
            </a:r>
            <a:r>
              <a:rPr sz="2400" dirty="0">
                <a:latin typeface="Calibri"/>
                <a:cs typeface="Calibri"/>
              </a:rPr>
              <a:t>action (control input) </a:t>
            </a:r>
            <a:r>
              <a:rPr sz="2400" spc="5" dirty="0">
                <a:latin typeface="Calibri"/>
                <a:cs typeface="Calibri"/>
              </a:rPr>
              <a:t>changes based on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feedback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ts val="2755"/>
              </a:lnSpc>
              <a:spcBef>
                <a:spcPts val="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Feedback enables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5" dirty="0">
                <a:latin typeface="Calibri"/>
                <a:cs typeface="Calibri"/>
              </a:rPr>
              <a:t>system </a:t>
            </a:r>
            <a:r>
              <a:rPr sz="2400" spc="-15" dirty="0">
                <a:latin typeface="Calibri"/>
                <a:cs typeface="Calibri"/>
              </a:rPr>
              <a:t>in extracting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desired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605"/>
              </a:lnSpc>
            </a:pPr>
            <a:r>
              <a:rPr sz="2400" dirty="0">
                <a:latin typeface="Calibri"/>
                <a:cs typeface="Calibri"/>
              </a:rPr>
              <a:t>performance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plant even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spc="10" dirty="0">
                <a:latin typeface="Calibri"/>
                <a:cs typeface="Calibri"/>
              </a:rPr>
              <a:t>presence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disturbance</a:t>
            </a:r>
            <a:endParaRPr sz="2400">
              <a:latin typeface="Calibri"/>
              <a:cs typeface="Calibri"/>
            </a:endParaRPr>
          </a:p>
          <a:p>
            <a:pPr marL="5060315">
              <a:lnSpc>
                <a:spcPts val="2010"/>
              </a:lnSpc>
            </a:pPr>
            <a:r>
              <a:rPr sz="1800" spc="5" dirty="0">
                <a:latin typeface="Calibri"/>
                <a:cs typeface="Calibri"/>
              </a:rPr>
              <a:t>Disturbance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5" dirty="0"/>
              <a:t>Module </a:t>
            </a:r>
            <a:r>
              <a:rPr spc="-5" dirty="0"/>
              <a:t>1: </a:t>
            </a:r>
            <a:r>
              <a:rPr spc="-15" dirty="0"/>
              <a:t>Lecture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2632011"/>
            <a:ext cx="3675379" cy="17030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spc="10" dirty="0">
                <a:latin typeface="Calibri"/>
                <a:cs typeface="Calibri"/>
              </a:rPr>
              <a:t>What </a:t>
            </a:r>
            <a:r>
              <a:rPr sz="2150" spc="15" dirty="0">
                <a:latin typeface="Calibri"/>
                <a:cs typeface="Calibri"/>
              </a:rPr>
              <a:t>is </a:t>
            </a:r>
            <a:r>
              <a:rPr sz="2150" spc="10" dirty="0">
                <a:latin typeface="Calibri"/>
                <a:cs typeface="Calibri"/>
              </a:rPr>
              <a:t>the </a:t>
            </a:r>
            <a:r>
              <a:rPr sz="2150" spc="-10" dirty="0">
                <a:latin typeface="Calibri"/>
                <a:cs typeface="Calibri"/>
              </a:rPr>
              <a:t>process </a:t>
            </a:r>
            <a:r>
              <a:rPr sz="2150" spc="-5" dirty="0">
                <a:latin typeface="Calibri"/>
                <a:cs typeface="Calibri"/>
              </a:rPr>
              <a:t>or</a:t>
            </a:r>
            <a:r>
              <a:rPr sz="2150" spc="-240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plant?</a:t>
            </a:r>
            <a:endParaRPr sz="21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spc="10" dirty="0">
                <a:latin typeface="Calibri"/>
                <a:cs typeface="Calibri"/>
              </a:rPr>
              <a:t>What </a:t>
            </a:r>
            <a:r>
              <a:rPr sz="2150" spc="15" dirty="0">
                <a:latin typeface="Calibri"/>
                <a:cs typeface="Calibri"/>
              </a:rPr>
              <a:t>is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output?</a:t>
            </a:r>
            <a:endParaRPr sz="21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spc="10" dirty="0">
                <a:latin typeface="Calibri"/>
                <a:cs typeface="Calibri"/>
              </a:rPr>
              <a:t>What </a:t>
            </a:r>
            <a:r>
              <a:rPr sz="2150" spc="15" dirty="0">
                <a:latin typeface="Calibri"/>
                <a:cs typeface="Calibri"/>
              </a:rPr>
              <a:t>is </a:t>
            </a:r>
            <a:r>
              <a:rPr sz="2150" spc="10" dirty="0">
                <a:latin typeface="Calibri"/>
                <a:cs typeface="Calibri"/>
              </a:rPr>
              <a:t>the </a:t>
            </a:r>
            <a:r>
              <a:rPr sz="2150" spc="-5" dirty="0">
                <a:latin typeface="Calibri"/>
                <a:cs typeface="Calibri"/>
              </a:rPr>
              <a:t>desired</a:t>
            </a:r>
            <a:r>
              <a:rPr sz="2150" spc="16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input?</a:t>
            </a:r>
            <a:endParaRPr sz="21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spc="10" dirty="0">
                <a:latin typeface="Calibri"/>
                <a:cs typeface="Calibri"/>
              </a:rPr>
              <a:t>What are the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spc="-15" dirty="0">
                <a:latin typeface="Calibri"/>
                <a:cs typeface="Calibri"/>
              </a:rPr>
              <a:t>subsystems?</a:t>
            </a:r>
            <a:endParaRPr sz="21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spc="10" dirty="0">
                <a:latin typeface="Calibri"/>
                <a:cs typeface="Calibri"/>
              </a:rPr>
              <a:t>What </a:t>
            </a:r>
            <a:r>
              <a:rPr sz="2150" spc="15" dirty="0">
                <a:latin typeface="Calibri"/>
                <a:cs typeface="Calibri"/>
              </a:rPr>
              <a:t>is </a:t>
            </a:r>
            <a:r>
              <a:rPr sz="2150" spc="10" dirty="0">
                <a:latin typeface="Calibri"/>
                <a:cs typeface="Calibri"/>
              </a:rPr>
              <a:t>the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actuator?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4805" y="54927"/>
            <a:ext cx="591185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000000"/>
                </a:solidFill>
              </a:rPr>
              <a:t>Examples </a:t>
            </a:r>
            <a:r>
              <a:rPr sz="3950" spc="10" dirty="0">
                <a:solidFill>
                  <a:srgbClr val="000000"/>
                </a:solidFill>
              </a:rPr>
              <a:t>of </a:t>
            </a:r>
            <a:r>
              <a:rPr sz="3950" spc="-10" dirty="0">
                <a:solidFill>
                  <a:srgbClr val="000000"/>
                </a:solidFill>
              </a:rPr>
              <a:t>Control</a:t>
            </a:r>
            <a:r>
              <a:rPr sz="3950" spc="290" dirty="0">
                <a:solidFill>
                  <a:srgbClr val="000000"/>
                </a:solidFill>
              </a:rPr>
              <a:t> </a:t>
            </a:r>
            <a:r>
              <a:rPr sz="3950" spc="-30" dirty="0">
                <a:solidFill>
                  <a:srgbClr val="000000"/>
                </a:solidFill>
              </a:rPr>
              <a:t>Systems</a:t>
            </a:r>
            <a:endParaRPr sz="3950"/>
          </a:p>
        </p:txBody>
      </p:sp>
      <p:sp>
        <p:nvSpPr>
          <p:cNvPr id="4" name="object 4"/>
          <p:cNvSpPr/>
          <p:nvPr/>
        </p:nvSpPr>
        <p:spPr>
          <a:xfrm>
            <a:off x="482625" y="1952244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104874" y="0"/>
                </a:moveTo>
                <a:lnTo>
                  <a:pt x="1104874" y="76200"/>
                </a:lnTo>
                <a:lnTo>
                  <a:pt x="1200124" y="57150"/>
                </a:lnTo>
                <a:lnTo>
                  <a:pt x="1123924" y="57150"/>
                </a:lnTo>
                <a:lnTo>
                  <a:pt x="1123924" y="19050"/>
                </a:lnTo>
                <a:lnTo>
                  <a:pt x="1200124" y="19050"/>
                </a:lnTo>
                <a:lnTo>
                  <a:pt x="1104874" y="0"/>
                </a:lnTo>
                <a:close/>
              </a:path>
              <a:path w="1295400" h="76200">
                <a:moveTo>
                  <a:pt x="1104874" y="19050"/>
                </a:moveTo>
                <a:lnTo>
                  <a:pt x="0" y="19050"/>
                </a:lnTo>
                <a:lnTo>
                  <a:pt x="0" y="57150"/>
                </a:lnTo>
                <a:lnTo>
                  <a:pt x="1104874" y="57150"/>
                </a:lnTo>
                <a:lnTo>
                  <a:pt x="1104874" y="19050"/>
                </a:lnTo>
                <a:close/>
              </a:path>
              <a:path w="1295400" h="76200">
                <a:moveTo>
                  <a:pt x="1200124" y="19050"/>
                </a:moveTo>
                <a:lnTo>
                  <a:pt x="1123924" y="19050"/>
                </a:lnTo>
                <a:lnTo>
                  <a:pt x="1123924" y="57150"/>
                </a:lnTo>
                <a:lnTo>
                  <a:pt x="1200124" y="57150"/>
                </a:lnTo>
                <a:lnTo>
                  <a:pt x="1295374" y="38100"/>
                </a:lnTo>
                <a:lnTo>
                  <a:pt x="1200124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64831" y="1441767"/>
            <a:ext cx="551815" cy="5137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35"/>
              </a:spcBef>
            </a:pPr>
            <a:r>
              <a:rPr sz="1550" b="1" spc="3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550" b="1" spc="2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550" b="1" spc="-2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550" b="1" spc="-10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1550" b="1" spc="-2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550" b="1" spc="5" dirty="0">
                <a:solidFill>
                  <a:srgbClr val="C00000"/>
                </a:solidFill>
                <a:latin typeface="Calibri"/>
                <a:cs typeface="Calibri"/>
              </a:rPr>
              <a:t>l  </a:t>
            </a:r>
            <a:r>
              <a:rPr sz="1550" b="1" spc="10" dirty="0">
                <a:solidFill>
                  <a:srgbClr val="C00000"/>
                </a:solidFill>
                <a:latin typeface="Calibri"/>
                <a:cs typeface="Calibri"/>
              </a:rPr>
              <a:t>temp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14450" y="1409700"/>
            <a:ext cx="6410325" cy="1247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0800" y="1418844"/>
            <a:ext cx="6248400" cy="1085850"/>
          </a:xfrm>
          <a:custGeom>
            <a:avLst/>
            <a:gdLst/>
            <a:ahLst/>
            <a:cxnLst/>
            <a:rect l="l" t="t" r="r" b="b"/>
            <a:pathLst>
              <a:path w="6248400" h="1085850">
                <a:moveTo>
                  <a:pt x="0" y="1085849"/>
                </a:moveTo>
                <a:lnTo>
                  <a:pt x="6248400" y="1085849"/>
                </a:lnTo>
                <a:lnTo>
                  <a:pt x="6248400" y="0"/>
                </a:lnTo>
                <a:lnTo>
                  <a:pt x="0" y="0"/>
                </a:lnTo>
                <a:lnTo>
                  <a:pt x="0" y="10858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20800" y="1418844"/>
            <a:ext cx="6248400" cy="1085850"/>
          </a:xfrm>
          <a:custGeom>
            <a:avLst/>
            <a:gdLst/>
            <a:ahLst/>
            <a:cxnLst/>
            <a:rect l="l" t="t" r="r" b="b"/>
            <a:pathLst>
              <a:path w="6248400" h="1085850">
                <a:moveTo>
                  <a:pt x="0" y="1085849"/>
                </a:moveTo>
                <a:lnTo>
                  <a:pt x="6248400" y="1085849"/>
                </a:lnTo>
                <a:lnTo>
                  <a:pt x="6248400" y="0"/>
                </a:lnTo>
                <a:lnTo>
                  <a:pt x="0" y="0"/>
                </a:lnTo>
                <a:lnTo>
                  <a:pt x="0" y="108584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1650" y="1581150"/>
            <a:ext cx="1228725" cy="847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5000" y="1524000"/>
            <a:ext cx="1019175" cy="1047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8000" y="1590294"/>
            <a:ext cx="1066800" cy="685800"/>
          </a:xfrm>
          <a:custGeom>
            <a:avLst/>
            <a:gdLst/>
            <a:ahLst/>
            <a:cxnLst/>
            <a:rect l="l" t="t" r="r" b="b"/>
            <a:pathLst>
              <a:path w="1066800" h="685800">
                <a:moveTo>
                  <a:pt x="0" y="685799"/>
                </a:moveTo>
                <a:lnTo>
                  <a:pt x="1066800" y="685799"/>
                </a:lnTo>
                <a:lnTo>
                  <a:pt x="1066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78000" y="1590294"/>
            <a:ext cx="1066800" cy="6858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3055">
              <a:lnSpc>
                <a:spcPts val="1655"/>
              </a:lnSpc>
            </a:pPr>
            <a:r>
              <a:rPr sz="1550" b="1" spc="-25" dirty="0">
                <a:solidFill>
                  <a:srgbClr val="C00000"/>
                </a:solidFill>
                <a:latin typeface="Calibri"/>
                <a:cs typeface="Calibri"/>
              </a:rPr>
              <a:t>Temp</a:t>
            </a:r>
            <a:endParaRPr sz="1550">
              <a:latin typeface="Calibri"/>
              <a:cs typeface="Calibri"/>
            </a:endParaRPr>
          </a:p>
          <a:p>
            <a:pPr marL="332105" marR="229870" indent="-85725">
              <a:lnSpc>
                <a:spcPct val="101099"/>
              </a:lnSpc>
              <a:spcBef>
                <a:spcPts val="70"/>
              </a:spcBef>
            </a:pPr>
            <a:r>
              <a:rPr sz="1550" b="1" spc="1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1550" b="1" spc="4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550" b="1" spc="-15" dirty="0">
                <a:solidFill>
                  <a:srgbClr val="C00000"/>
                </a:solidFill>
                <a:latin typeface="Calibri"/>
                <a:cs typeface="Calibri"/>
              </a:rPr>
              <a:t>tt</a:t>
            </a:r>
            <a:r>
              <a:rPr sz="1550" b="1" spc="-1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1550" b="1" spc="5" dirty="0">
                <a:solidFill>
                  <a:srgbClr val="C00000"/>
                </a:solidFill>
                <a:latin typeface="Calibri"/>
                <a:cs typeface="Calibri"/>
              </a:rPr>
              <a:t>g  </a:t>
            </a:r>
            <a:r>
              <a:rPr sz="1550" b="1" dirty="0">
                <a:solidFill>
                  <a:srgbClr val="C00000"/>
                </a:solidFill>
                <a:latin typeface="Calibri"/>
                <a:cs typeface="Calibri"/>
              </a:rPr>
              <a:t>knob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67250" y="1581150"/>
            <a:ext cx="1533525" cy="847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43450" y="1638300"/>
            <a:ext cx="1438275" cy="8096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73600" y="1590294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685799"/>
                </a:moveTo>
                <a:lnTo>
                  <a:pt x="1371600" y="685799"/>
                </a:lnTo>
                <a:lnTo>
                  <a:pt x="13716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73600" y="1590294"/>
            <a:ext cx="1371600" cy="6858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18415" algn="ctr">
              <a:lnSpc>
                <a:spcPct val="100000"/>
              </a:lnSpc>
              <a:spcBef>
                <a:spcPts val="755"/>
              </a:spcBef>
            </a:pPr>
            <a:r>
              <a:rPr sz="1550" b="1" spc="10" dirty="0">
                <a:solidFill>
                  <a:srgbClr val="C00000"/>
                </a:solidFill>
                <a:latin typeface="Calibri"/>
                <a:cs typeface="Calibri"/>
              </a:rPr>
              <a:t>Air</a:t>
            </a:r>
            <a:endParaRPr sz="1550">
              <a:latin typeface="Calibri"/>
              <a:cs typeface="Calibri"/>
            </a:endParaRPr>
          </a:p>
          <a:p>
            <a:pPr marL="15875" algn="ctr">
              <a:lnSpc>
                <a:spcPct val="100000"/>
              </a:lnSpc>
              <a:spcBef>
                <a:spcPts val="95"/>
              </a:spcBef>
            </a:pPr>
            <a:r>
              <a:rPr sz="1550" b="1" spc="-5" dirty="0">
                <a:solidFill>
                  <a:srgbClr val="C00000"/>
                </a:solidFill>
                <a:latin typeface="Calibri"/>
                <a:cs typeface="Calibri"/>
              </a:rPr>
              <a:t>Conditioned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88200" y="1952244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1028700" y="0"/>
                </a:moveTo>
                <a:lnTo>
                  <a:pt x="1028700" y="76200"/>
                </a:lnTo>
                <a:lnTo>
                  <a:pt x="1123950" y="57150"/>
                </a:lnTo>
                <a:lnTo>
                  <a:pt x="1047750" y="57150"/>
                </a:lnTo>
                <a:lnTo>
                  <a:pt x="1047750" y="19050"/>
                </a:lnTo>
                <a:lnTo>
                  <a:pt x="1123950" y="19050"/>
                </a:lnTo>
                <a:lnTo>
                  <a:pt x="1028700" y="0"/>
                </a:lnTo>
                <a:close/>
              </a:path>
              <a:path w="1219200" h="76200">
                <a:moveTo>
                  <a:pt x="1028700" y="19050"/>
                </a:moveTo>
                <a:lnTo>
                  <a:pt x="0" y="19050"/>
                </a:lnTo>
                <a:lnTo>
                  <a:pt x="0" y="57150"/>
                </a:lnTo>
                <a:lnTo>
                  <a:pt x="1028700" y="57150"/>
                </a:lnTo>
                <a:lnTo>
                  <a:pt x="1028700" y="19050"/>
                </a:lnTo>
                <a:close/>
              </a:path>
              <a:path w="1219200" h="76200">
                <a:moveTo>
                  <a:pt x="1123950" y="19050"/>
                </a:moveTo>
                <a:lnTo>
                  <a:pt x="1047750" y="19050"/>
                </a:lnTo>
                <a:lnTo>
                  <a:pt x="1047750" y="57150"/>
                </a:lnTo>
                <a:lnTo>
                  <a:pt x="1123950" y="57150"/>
                </a:lnTo>
                <a:lnTo>
                  <a:pt x="1219200" y="38100"/>
                </a:lnTo>
                <a:lnTo>
                  <a:pt x="11239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16400" y="1952244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266700" y="0"/>
                </a:moveTo>
                <a:lnTo>
                  <a:pt x="266700" y="76200"/>
                </a:lnTo>
                <a:lnTo>
                  <a:pt x="361950" y="57150"/>
                </a:lnTo>
                <a:lnTo>
                  <a:pt x="285750" y="57150"/>
                </a:lnTo>
                <a:lnTo>
                  <a:pt x="285750" y="19050"/>
                </a:lnTo>
                <a:lnTo>
                  <a:pt x="361950" y="19050"/>
                </a:lnTo>
                <a:lnTo>
                  <a:pt x="266700" y="0"/>
                </a:lnTo>
                <a:close/>
              </a:path>
              <a:path w="457200" h="76200">
                <a:moveTo>
                  <a:pt x="266700" y="19050"/>
                </a:moveTo>
                <a:lnTo>
                  <a:pt x="0" y="19050"/>
                </a:lnTo>
                <a:lnTo>
                  <a:pt x="0" y="57150"/>
                </a:lnTo>
                <a:lnTo>
                  <a:pt x="266700" y="57150"/>
                </a:lnTo>
                <a:lnTo>
                  <a:pt x="266700" y="19050"/>
                </a:lnTo>
                <a:close/>
              </a:path>
              <a:path w="457200" h="76200">
                <a:moveTo>
                  <a:pt x="361950" y="19050"/>
                </a:moveTo>
                <a:lnTo>
                  <a:pt x="285750" y="19050"/>
                </a:lnTo>
                <a:lnTo>
                  <a:pt x="285750" y="57150"/>
                </a:lnTo>
                <a:lnTo>
                  <a:pt x="361950" y="57150"/>
                </a:lnTo>
                <a:lnTo>
                  <a:pt x="457200" y="38100"/>
                </a:lnTo>
                <a:lnTo>
                  <a:pt x="3619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19850" y="1581150"/>
            <a:ext cx="923925" cy="8477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48425" y="1762125"/>
            <a:ext cx="923925" cy="5619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26200" y="1590294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685799"/>
                </a:moveTo>
                <a:lnTo>
                  <a:pt x="762000" y="685799"/>
                </a:lnTo>
                <a:lnTo>
                  <a:pt x="7620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426200" y="1590294"/>
            <a:ext cx="762000" cy="6858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146050">
              <a:lnSpc>
                <a:spcPct val="100000"/>
              </a:lnSpc>
            </a:pPr>
            <a:r>
              <a:rPr sz="1550" b="1" spc="5" dirty="0">
                <a:solidFill>
                  <a:srgbClr val="C00000"/>
                </a:solidFill>
                <a:latin typeface="Calibri"/>
                <a:cs typeface="Calibri"/>
              </a:rPr>
              <a:t>Room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45200" y="1952244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190500" y="0"/>
                </a:moveTo>
                <a:lnTo>
                  <a:pt x="190500" y="76200"/>
                </a:lnTo>
                <a:lnTo>
                  <a:pt x="285750" y="57150"/>
                </a:lnTo>
                <a:lnTo>
                  <a:pt x="209550" y="57150"/>
                </a:lnTo>
                <a:lnTo>
                  <a:pt x="209550" y="19050"/>
                </a:lnTo>
                <a:lnTo>
                  <a:pt x="285750" y="19050"/>
                </a:lnTo>
                <a:lnTo>
                  <a:pt x="190500" y="0"/>
                </a:lnTo>
                <a:close/>
              </a:path>
              <a:path w="381000" h="76200">
                <a:moveTo>
                  <a:pt x="190500" y="19050"/>
                </a:moveTo>
                <a:lnTo>
                  <a:pt x="0" y="19050"/>
                </a:lnTo>
                <a:lnTo>
                  <a:pt x="0" y="57150"/>
                </a:lnTo>
                <a:lnTo>
                  <a:pt x="190500" y="57150"/>
                </a:lnTo>
                <a:lnTo>
                  <a:pt x="190500" y="19050"/>
                </a:lnTo>
                <a:close/>
              </a:path>
              <a:path w="381000" h="76200">
                <a:moveTo>
                  <a:pt x="285750" y="19050"/>
                </a:moveTo>
                <a:lnTo>
                  <a:pt x="209550" y="19050"/>
                </a:lnTo>
                <a:lnTo>
                  <a:pt x="209550" y="57150"/>
                </a:lnTo>
                <a:lnTo>
                  <a:pt x="285750" y="57150"/>
                </a:lnTo>
                <a:lnTo>
                  <a:pt x="381000" y="38100"/>
                </a:lnTo>
                <a:lnTo>
                  <a:pt x="2857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95650" y="1581150"/>
            <a:ext cx="1076325" cy="8477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62325" y="1524000"/>
            <a:ext cx="990600" cy="1047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02000" y="1590294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0" y="685799"/>
                </a:moveTo>
                <a:lnTo>
                  <a:pt x="914400" y="685799"/>
                </a:lnTo>
                <a:lnTo>
                  <a:pt x="9144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302000" y="1590294"/>
            <a:ext cx="914400" cy="6858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30" algn="ctr">
              <a:lnSpc>
                <a:spcPts val="1655"/>
              </a:lnSpc>
            </a:pPr>
            <a:r>
              <a:rPr sz="1550" b="1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endParaRPr sz="1550">
              <a:latin typeface="Calibri"/>
              <a:cs typeface="Calibri"/>
            </a:endParaRPr>
          </a:p>
          <a:p>
            <a:pPr marL="180975" marR="168910" indent="-6985" algn="ctr">
              <a:lnSpc>
                <a:spcPct val="101099"/>
              </a:lnSpc>
              <a:spcBef>
                <a:spcPts val="70"/>
              </a:spcBef>
            </a:pPr>
            <a:r>
              <a:rPr sz="1550" b="1" spc="15" dirty="0">
                <a:solidFill>
                  <a:srgbClr val="C00000"/>
                </a:solidFill>
                <a:latin typeface="Calibri"/>
                <a:cs typeface="Calibri"/>
              </a:rPr>
              <a:t>Off  S</a:t>
            </a:r>
            <a:r>
              <a:rPr sz="1550" b="1" spc="4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1550" b="1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550" b="1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550" b="1" spc="2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550" b="1" spc="10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44800" y="1952244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266700" y="0"/>
                </a:moveTo>
                <a:lnTo>
                  <a:pt x="266700" y="76200"/>
                </a:lnTo>
                <a:lnTo>
                  <a:pt x="361950" y="57150"/>
                </a:lnTo>
                <a:lnTo>
                  <a:pt x="285750" y="57150"/>
                </a:lnTo>
                <a:lnTo>
                  <a:pt x="285750" y="19050"/>
                </a:lnTo>
                <a:lnTo>
                  <a:pt x="361950" y="19050"/>
                </a:lnTo>
                <a:lnTo>
                  <a:pt x="266700" y="0"/>
                </a:lnTo>
                <a:close/>
              </a:path>
              <a:path w="457200" h="76200">
                <a:moveTo>
                  <a:pt x="266700" y="19050"/>
                </a:moveTo>
                <a:lnTo>
                  <a:pt x="0" y="19050"/>
                </a:lnTo>
                <a:lnTo>
                  <a:pt x="0" y="57150"/>
                </a:lnTo>
                <a:lnTo>
                  <a:pt x="266700" y="57150"/>
                </a:lnTo>
                <a:lnTo>
                  <a:pt x="266700" y="19050"/>
                </a:lnTo>
                <a:close/>
              </a:path>
              <a:path w="457200" h="76200">
                <a:moveTo>
                  <a:pt x="361950" y="19050"/>
                </a:moveTo>
                <a:lnTo>
                  <a:pt x="285750" y="19050"/>
                </a:lnTo>
                <a:lnTo>
                  <a:pt x="285750" y="57150"/>
                </a:lnTo>
                <a:lnTo>
                  <a:pt x="361950" y="57150"/>
                </a:lnTo>
                <a:lnTo>
                  <a:pt x="457200" y="38100"/>
                </a:lnTo>
                <a:lnTo>
                  <a:pt x="3619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233545" y="4771072"/>
            <a:ext cx="12642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006FC0"/>
                </a:solidFill>
                <a:latin typeface="Calibri"/>
                <a:cs typeface="Calibri"/>
              </a:rPr>
              <a:t>Module </a:t>
            </a:r>
            <a:r>
              <a:rPr sz="1200" spc="-5" dirty="0">
                <a:solidFill>
                  <a:srgbClr val="006FC0"/>
                </a:solidFill>
                <a:latin typeface="Calibri"/>
                <a:cs typeface="Calibri"/>
              </a:rPr>
              <a:t>1: </a:t>
            </a:r>
            <a:r>
              <a:rPr sz="1200" spc="-15" dirty="0">
                <a:solidFill>
                  <a:srgbClr val="006FC0"/>
                </a:solidFill>
                <a:latin typeface="Calibri"/>
                <a:cs typeface="Calibri"/>
              </a:rPr>
              <a:t>Lecture</a:t>
            </a:r>
            <a:r>
              <a:rPr sz="1200" spc="-1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41055" y="4799329"/>
            <a:ext cx="177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D0D0D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7180" y="96202"/>
            <a:ext cx="590931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/>
              <a:t>Examples </a:t>
            </a:r>
            <a:r>
              <a:rPr sz="3950" spc="10" dirty="0"/>
              <a:t>of </a:t>
            </a:r>
            <a:r>
              <a:rPr sz="3950" spc="-10" dirty="0"/>
              <a:t>Control</a:t>
            </a:r>
            <a:r>
              <a:rPr sz="3950" spc="275" dirty="0"/>
              <a:t> </a:t>
            </a:r>
            <a:r>
              <a:rPr sz="3950" spc="-30" dirty="0"/>
              <a:t>Systems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339090" y="787082"/>
            <a:ext cx="55791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spc="5" dirty="0">
                <a:solidFill>
                  <a:srgbClr val="006FC0"/>
                </a:solidFill>
                <a:latin typeface="Calibri"/>
                <a:cs typeface="Calibri"/>
              </a:rPr>
              <a:t>Air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006FC0"/>
                </a:solidFill>
                <a:latin typeface="Calibri"/>
                <a:cs typeface="Calibri"/>
              </a:rPr>
              <a:t>conditioner</a:t>
            </a:r>
            <a:r>
              <a:rPr sz="2000" b="1" spc="-1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maintaining</a:t>
            </a:r>
            <a:r>
              <a:rPr sz="2000" b="1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20" dirty="0">
                <a:solidFill>
                  <a:srgbClr val="006FC0"/>
                </a:solidFill>
                <a:latin typeface="Calibri"/>
                <a:cs typeface="Calibri"/>
              </a:rPr>
              <a:t>desired</a:t>
            </a:r>
            <a:r>
              <a:rPr sz="2000" b="1" spc="-1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temperature: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607" y="1090757"/>
            <a:ext cx="1703070" cy="234378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1800" spc="10" dirty="0">
                <a:latin typeface="Calibri"/>
                <a:cs typeface="Calibri"/>
              </a:rPr>
              <a:t>Plant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1800" spc="5" dirty="0">
                <a:latin typeface="Calibri"/>
                <a:cs typeface="Calibri"/>
              </a:rPr>
              <a:t>Control</a:t>
            </a:r>
            <a:r>
              <a:rPr sz="1800" spc="-1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395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1800" spc="-15" dirty="0">
                <a:latin typeface="Calibri"/>
                <a:cs typeface="Calibri"/>
              </a:rPr>
              <a:t>Reference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1800" spc="5" dirty="0">
                <a:latin typeface="Calibri"/>
                <a:cs typeface="Calibri"/>
              </a:rPr>
              <a:t>Control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395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1800" spc="10" dirty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465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1800" spc="5" dirty="0">
                <a:latin typeface="Calibri"/>
                <a:cs typeface="Calibri"/>
              </a:rPr>
              <a:t>Disturbance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1800" spc="5" dirty="0">
                <a:latin typeface="Calibri"/>
                <a:cs typeface="Calibri"/>
              </a:rPr>
              <a:t>Feedback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5613" y="3795890"/>
            <a:ext cx="989965" cy="55943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11760" marR="111125" algn="ctr">
              <a:lnSpc>
                <a:spcPts val="1430"/>
              </a:lnSpc>
              <a:spcBef>
                <a:spcPts val="80"/>
              </a:spcBef>
            </a:pPr>
            <a:r>
              <a:rPr sz="1200" b="1" spc="-7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2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200" b="1" spc="-5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1200" b="1" spc="2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2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200" b="1" spc="2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200" b="1" spc="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200" b="1" spc="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200" b="1" spc="25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1200" b="1" dirty="0">
                <a:solidFill>
                  <a:srgbClr val="C00000"/>
                </a:solidFill>
                <a:latin typeface="Calibri"/>
                <a:cs typeface="Calibri"/>
              </a:rPr>
              <a:t>r  e </a:t>
            </a:r>
            <a:r>
              <a:rPr sz="1200" b="1" spc="15" dirty="0">
                <a:solidFill>
                  <a:srgbClr val="C00000"/>
                </a:solidFill>
                <a:latin typeface="Calibri"/>
                <a:cs typeface="Calibri"/>
              </a:rPr>
              <a:t>Setting  Knob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0259" y="3795890"/>
            <a:ext cx="875030" cy="559435"/>
          </a:xfrm>
          <a:custGeom>
            <a:avLst/>
            <a:gdLst/>
            <a:ahLst/>
            <a:cxnLst/>
            <a:rect l="l" t="t" r="r" b="b"/>
            <a:pathLst>
              <a:path w="875029" h="559435">
                <a:moveTo>
                  <a:pt x="0" y="559295"/>
                </a:moveTo>
                <a:lnTo>
                  <a:pt x="874839" y="559295"/>
                </a:lnTo>
                <a:lnTo>
                  <a:pt x="874839" y="0"/>
                </a:lnTo>
                <a:lnTo>
                  <a:pt x="0" y="0"/>
                </a:lnTo>
                <a:lnTo>
                  <a:pt x="0" y="5592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0259" y="3795890"/>
            <a:ext cx="875030" cy="559435"/>
          </a:xfrm>
          <a:custGeom>
            <a:avLst/>
            <a:gdLst/>
            <a:ahLst/>
            <a:cxnLst/>
            <a:rect l="l" t="t" r="r" b="b"/>
            <a:pathLst>
              <a:path w="875029" h="559435">
                <a:moveTo>
                  <a:pt x="0" y="559295"/>
                </a:moveTo>
                <a:lnTo>
                  <a:pt x="874839" y="559295"/>
                </a:lnTo>
                <a:lnTo>
                  <a:pt x="874839" y="0"/>
                </a:lnTo>
                <a:lnTo>
                  <a:pt x="0" y="0"/>
                </a:lnTo>
                <a:lnTo>
                  <a:pt x="0" y="55929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62959" y="3877627"/>
            <a:ext cx="849630" cy="38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>
              <a:lnSpc>
                <a:spcPts val="1435"/>
              </a:lnSpc>
              <a:spcBef>
                <a:spcPts val="100"/>
              </a:spcBef>
            </a:pPr>
            <a:r>
              <a:rPr sz="1200" b="1" spc="5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12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C00000"/>
                </a:solidFill>
                <a:latin typeface="Calibri"/>
                <a:cs typeface="Calibri"/>
              </a:rPr>
              <a:t>OFF</a:t>
            </a:r>
            <a:endParaRPr sz="1200">
              <a:latin typeface="Calibri"/>
              <a:cs typeface="Calibri"/>
            </a:endParaRPr>
          </a:p>
          <a:p>
            <a:pPr marL="207010">
              <a:lnSpc>
                <a:spcPts val="1435"/>
              </a:lnSpc>
            </a:pPr>
            <a:r>
              <a:rPr sz="1200" b="1" spc="15" dirty="0">
                <a:solidFill>
                  <a:srgbClr val="C00000"/>
                </a:solidFill>
                <a:latin typeface="Calibri"/>
                <a:cs typeface="Calibri"/>
              </a:rPr>
              <a:t>Switch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13172" y="3795890"/>
            <a:ext cx="962660" cy="559435"/>
          </a:xfrm>
          <a:custGeom>
            <a:avLst/>
            <a:gdLst/>
            <a:ahLst/>
            <a:cxnLst/>
            <a:rect l="l" t="t" r="r" b="b"/>
            <a:pathLst>
              <a:path w="962660" h="559435">
                <a:moveTo>
                  <a:pt x="0" y="559295"/>
                </a:moveTo>
                <a:lnTo>
                  <a:pt x="962431" y="559295"/>
                </a:lnTo>
                <a:lnTo>
                  <a:pt x="962431" y="0"/>
                </a:lnTo>
                <a:lnTo>
                  <a:pt x="0" y="0"/>
                </a:lnTo>
                <a:lnTo>
                  <a:pt x="0" y="5592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13172" y="3795890"/>
            <a:ext cx="962660" cy="559435"/>
          </a:xfrm>
          <a:custGeom>
            <a:avLst/>
            <a:gdLst/>
            <a:ahLst/>
            <a:cxnLst/>
            <a:rect l="l" t="t" r="r" b="b"/>
            <a:pathLst>
              <a:path w="962660" h="559435">
                <a:moveTo>
                  <a:pt x="0" y="559295"/>
                </a:moveTo>
                <a:lnTo>
                  <a:pt x="962431" y="559295"/>
                </a:lnTo>
                <a:lnTo>
                  <a:pt x="962431" y="0"/>
                </a:lnTo>
                <a:lnTo>
                  <a:pt x="0" y="0"/>
                </a:lnTo>
                <a:lnTo>
                  <a:pt x="0" y="55929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25872" y="3877627"/>
            <a:ext cx="937260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83820" marR="78105" indent="295275">
              <a:lnSpc>
                <a:spcPts val="1430"/>
              </a:lnSpc>
              <a:spcBef>
                <a:spcPts val="155"/>
              </a:spcBef>
            </a:pPr>
            <a:r>
              <a:rPr sz="1200" b="1" spc="5" dirty="0">
                <a:solidFill>
                  <a:srgbClr val="C00000"/>
                </a:solidFill>
                <a:latin typeface="Calibri"/>
                <a:cs typeface="Calibri"/>
              </a:rPr>
              <a:t>Air  </a:t>
            </a:r>
            <a:r>
              <a:rPr sz="1200" b="1" spc="-40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200" b="1" spc="25" dirty="0">
                <a:solidFill>
                  <a:srgbClr val="C00000"/>
                </a:solidFill>
                <a:latin typeface="Calibri"/>
                <a:cs typeface="Calibri"/>
              </a:rPr>
              <a:t>ond</a:t>
            </a:r>
            <a:r>
              <a:rPr sz="1200" b="1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200" b="1" spc="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200" b="1" spc="25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12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10145" y="3784637"/>
            <a:ext cx="802640" cy="582295"/>
          </a:xfrm>
          <a:custGeom>
            <a:avLst/>
            <a:gdLst/>
            <a:ahLst/>
            <a:cxnLst/>
            <a:rect l="l" t="t" r="r" b="b"/>
            <a:pathLst>
              <a:path w="802640" h="582295">
                <a:moveTo>
                  <a:pt x="0" y="581787"/>
                </a:moveTo>
                <a:lnTo>
                  <a:pt x="802157" y="581787"/>
                </a:lnTo>
                <a:lnTo>
                  <a:pt x="802157" y="0"/>
                </a:lnTo>
                <a:lnTo>
                  <a:pt x="0" y="0"/>
                </a:lnTo>
                <a:lnTo>
                  <a:pt x="0" y="5817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10145" y="3784637"/>
            <a:ext cx="802640" cy="58229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213360">
              <a:lnSpc>
                <a:spcPct val="100000"/>
              </a:lnSpc>
            </a:pPr>
            <a:r>
              <a:rPr sz="1200" b="1" spc="15" dirty="0">
                <a:solidFill>
                  <a:srgbClr val="C00000"/>
                </a:solidFill>
                <a:latin typeface="Calibri"/>
                <a:cs typeface="Calibri"/>
              </a:rPr>
              <a:t>Room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92348" y="3931513"/>
            <a:ext cx="294640" cy="288290"/>
          </a:xfrm>
          <a:custGeom>
            <a:avLst/>
            <a:gdLst/>
            <a:ahLst/>
            <a:cxnLst/>
            <a:rect l="l" t="t" r="r" b="b"/>
            <a:pathLst>
              <a:path w="294639" h="288289">
                <a:moveTo>
                  <a:pt x="147319" y="0"/>
                </a:moveTo>
                <a:lnTo>
                  <a:pt x="100787" y="7342"/>
                </a:lnTo>
                <a:lnTo>
                  <a:pt x="60350" y="27786"/>
                </a:lnTo>
                <a:lnTo>
                  <a:pt x="28448" y="58962"/>
                </a:lnTo>
                <a:lnTo>
                  <a:pt x="7518" y="98496"/>
                </a:lnTo>
                <a:lnTo>
                  <a:pt x="0" y="144018"/>
                </a:lnTo>
                <a:lnTo>
                  <a:pt x="7518" y="189539"/>
                </a:lnTo>
                <a:lnTo>
                  <a:pt x="28448" y="229073"/>
                </a:lnTo>
                <a:lnTo>
                  <a:pt x="60350" y="260249"/>
                </a:lnTo>
                <a:lnTo>
                  <a:pt x="100787" y="280693"/>
                </a:lnTo>
                <a:lnTo>
                  <a:pt x="147319" y="288036"/>
                </a:lnTo>
                <a:lnTo>
                  <a:pt x="193901" y="280693"/>
                </a:lnTo>
                <a:lnTo>
                  <a:pt x="234344" y="260249"/>
                </a:lnTo>
                <a:lnTo>
                  <a:pt x="266228" y="229073"/>
                </a:lnTo>
                <a:lnTo>
                  <a:pt x="287133" y="189539"/>
                </a:lnTo>
                <a:lnTo>
                  <a:pt x="294639" y="144018"/>
                </a:lnTo>
                <a:lnTo>
                  <a:pt x="287133" y="98496"/>
                </a:lnTo>
                <a:lnTo>
                  <a:pt x="266228" y="58962"/>
                </a:lnTo>
                <a:lnTo>
                  <a:pt x="234344" y="27786"/>
                </a:lnTo>
                <a:lnTo>
                  <a:pt x="193901" y="7342"/>
                </a:lnTo>
                <a:lnTo>
                  <a:pt x="1473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35529" y="3973703"/>
            <a:ext cx="208915" cy="203835"/>
          </a:xfrm>
          <a:custGeom>
            <a:avLst/>
            <a:gdLst/>
            <a:ahLst/>
            <a:cxnLst/>
            <a:rect l="l" t="t" r="r" b="b"/>
            <a:pathLst>
              <a:path w="208914" h="203835">
                <a:moveTo>
                  <a:pt x="0" y="0"/>
                </a:moveTo>
                <a:lnTo>
                  <a:pt x="208406" y="2036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35529" y="3973703"/>
            <a:ext cx="208915" cy="203835"/>
          </a:xfrm>
          <a:custGeom>
            <a:avLst/>
            <a:gdLst/>
            <a:ahLst/>
            <a:cxnLst/>
            <a:rect l="l" t="t" r="r" b="b"/>
            <a:pathLst>
              <a:path w="208914" h="203835">
                <a:moveTo>
                  <a:pt x="208406" y="0"/>
                </a:moveTo>
                <a:lnTo>
                  <a:pt x="0" y="2036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92348" y="3931513"/>
            <a:ext cx="294640" cy="288290"/>
          </a:xfrm>
          <a:custGeom>
            <a:avLst/>
            <a:gdLst/>
            <a:ahLst/>
            <a:cxnLst/>
            <a:rect l="l" t="t" r="r" b="b"/>
            <a:pathLst>
              <a:path w="294639" h="288289">
                <a:moveTo>
                  <a:pt x="0" y="144018"/>
                </a:moveTo>
                <a:lnTo>
                  <a:pt x="7518" y="98496"/>
                </a:lnTo>
                <a:lnTo>
                  <a:pt x="28448" y="58962"/>
                </a:lnTo>
                <a:lnTo>
                  <a:pt x="60350" y="27786"/>
                </a:lnTo>
                <a:lnTo>
                  <a:pt x="100787" y="7342"/>
                </a:lnTo>
                <a:lnTo>
                  <a:pt x="147319" y="0"/>
                </a:lnTo>
                <a:lnTo>
                  <a:pt x="193901" y="7342"/>
                </a:lnTo>
                <a:lnTo>
                  <a:pt x="234344" y="27786"/>
                </a:lnTo>
                <a:lnTo>
                  <a:pt x="266228" y="58962"/>
                </a:lnTo>
                <a:lnTo>
                  <a:pt x="287133" y="98496"/>
                </a:lnTo>
                <a:lnTo>
                  <a:pt x="294639" y="144018"/>
                </a:lnTo>
                <a:lnTo>
                  <a:pt x="287133" y="189539"/>
                </a:lnTo>
                <a:lnTo>
                  <a:pt x="266228" y="229073"/>
                </a:lnTo>
                <a:lnTo>
                  <a:pt x="234344" y="260249"/>
                </a:lnTo>
                <a:lnTo>
                  <a:pt x="193901" y="280693"/>
                </a:lnTo>
                <a:lnTo>
                  <a:pt x="147319" y="288036"/>
                </a:lnTo>
                <a:lnTo>
                  <a:pt x="100787" y="280693"/>
                </a:lnTo>
                <a:lnTo>
                  <a:pt x="60350" y="260249"/>
                </a:lnTo>
                <a:lnTo>
                  <a:pt x="28447" y="229073"/>
                </a:lnTo>
                <a:lnTo>
                  <a:pt x="7518" y="189539"/>
                </a:lnTo>
                <a:lnTo>
                  <a:pt x="0" y="1440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38113" y="3931513"/>
            <a:ext cx="294640" cy="288290"/>
          </a:xfrm>
          <a:custGeom>
            <a:avLst/>
            <a:gdLst/>
            <a:ahLst/>
            <a:cxnLst/>
            <a:rect l="l" t="t" r="r" b="b"/>
            <a:pathLst>
              <a:path w="294640" h="288289">
                <a:moveTo>
                  <a:pt x="147320" y="0"/>
                </a:moveTo>
                <a:lnTo>
                  <a:pt x="100787" y="7342"/>
                </a:lnTo>
                <a:lnTo>
                  <a:pt x="60350" y="27786"/>
                </a:lnTo>
                <a:lnTo>
                  <a:pt x="28448" y="58962"/>
                </a:lnTo>
                <a:lnTo>
                  <a:pt x="7518" y="98496"/>
                </a:lnTo>
                <a:lnTo>
                  <a:pt x="0" y="144018"/>
                </a:lnTo>
                <a:lnTo>
                  <a:pt x="7518" y="189539"/>
                </a:lnTo>
                <a:lnTo>
                  <a:pt x="28447" y="229073"/>
                </a:lnTo>
                <a:lnTo>
                  <a:pt x="60350" y="260249"/>
                </a:lnTo>
                <a:lnTo>
                  <a:pt x="100787" y="280693"/>
                </a:lnTo>
                <a:lnTo>
                  <a:pt x="147320" y="288036"/>
                </a:lnTo>
                <a:lnTo>
                  <a:pt x="193901" y="280693"/>
                </a:lnTo>
                <a:lnTo>
                  <a:pt x="234344" y="260249"/>
                </a:lnTo>
                <a:lnTo>
                  <a:pt x="266228" y="229073"/>
                </a:lnTo>
                <a:lnTo>
                  <a:pt x="287133" y="189539"/>
                </a:lnTo>
                <a:lnTo>
                  <a:pt x="294639" y="144018"/>
                </a:lnTo>
                <a:lnTo>
                  <a:pt x="287133" y="98496"/>
                </a:lnTo>
                <a:lnTo>
                  <a:pt x="266228" y="58962"/>
                </a:lnTo>
                <a:lnTo>
                  <a:pt x="234344" y="27786"/>
                </a:lnTo>
                <a:lnTo>
                  <a:pt x="193901" y="7342"/>
                </a:lnTo>
                <a:lnTo>
                  <a:pt x="1473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81292" y="3973703"/>
            <a:ext cx="208279" cy="203835"/>
          </a:xfrm>
          <a:custGeom>
            <a:avLst/>
            <a:gdLst/>
            <a:ahLst/>
            <a:cxnLst/>
            <a:rect l="l" t="t" r="r" b="b"/>
            <a:pathLst>
              <a:path w="208279" h="203835">
                <a:moveTo>
                  <a:pt x="0" y="0"/>
                </a:moveTo>
                <a:lnTo>
                  <a:pt x="208280" y="2036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81292" y="3973703"/>
            <a:ext cx="208279" cy="203835"/>
          </a:xfrm>
          <a:custGeom>
            <a:avLst/>
            <a:gdLst/>
            <a:ahLst/>
            <a:cxnLst/>
            <a:rect l="l" t="t" r="r" b="b"/>
            <a:pathLst>
              <a:path w="208279" h="203835">
                <a:moveTo>
                  <a:pt x="208280" y="0"/>
                </a:moveTo>
                <a:lnTo>
                  <a:pt x="0" y="2036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38113" y="3931513"/>
            <a:ext cx="294640" cy="288290"/>
          </a:xfrm>
          <a:custGeom>
            <a:avLst/>
            <a:gdLst/>
            <a:ahLst/>
            <a:cxnLst/>
            <a:rect l="l" t="t" r="r" b="b"/>
            <a:pathLst>
              <a:path w="294640" h="288289">
                <a:moveTo>
                  <a:pt x="0" y="144018"/>
                </a:moveTo>
                <a:lnTo>
                  <a:pt x="7518" y="98496"/>
                </a:lnTo>
                <a:lnTo>
                  <a:pt x="28448" y="58962"/>
                </a:lnTo>
                <a:lnTo>
                  <a:pt x="60350" y="27786"/>
                </a:lnTo>
                <a:lnTo>
                  <a:pt x="100787" y="7342"/>
                </a:lnTo>
                <a:lnTo>
                  <a:pt x="147320" y="0"/>
                </a:lnTo>
                <a:lnTo>
                  <a:pt x="193901" y="7342"/>
                </a:lnTo>
                <a:lnTo>
                  <a:pt x="234344" y="27786"/>
                </a:lnTo>
                <a:lnTo>
                  <a:pt x="266228" y="58962"/>
                </a:lnTo>
                <a:lnTo>
                  <a:pt x="287133" y="98496"/>
                </a:lnTo>
                <a:lnTo>
                  <a:pt x="294639" y="144018"/>
                </a:lnTo>
                <a:lnTo>
                  <a:pt x="287133" y="189539"/>
                </a:lnTo>
                <a:lnTo>
                  <a:pt x="266228" y="229073"/>
                </a:lnTo>
                <a:lnTo>
                  <a:pt x="234344" y="260249"/>
                </a:lnTo>
                <a:lnTo>
                  <a:pt x="193901" y="280693"/>
                </a:lnTo>
                <a:lnTo>
                  <a:pt x="147320" y="288036"/>
                </a:lnTo>
                <a:lnTo>
                  <a:pt x="100787" y="280693"/>
                </a:lnTo>
                <a:lnTo>
                  <a:pt x="60350" y="260249"/>
                </a:lnTo>
                <a:lnTo>
                  <a:pt x="28447" y="229073"/>
                </a:lnTo>
                <a:lnTo>
                  <a:pt x="7518" y="189539"/>
                </a:lnTo>
                <a:lnTo>
                  <a:pt x="0" y="1440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65070" y="4037431"/>
            <a:ext cx="327660" cy="76200"/>
          </a:xfrm>
          <a:custGeom>
            <a:avLst/>
            <a:gdLst/>
            <a:ahLst/>
            <a:cxnLst/>
            <a:rect l="l" t="t" r="r" b="b"/>
            <a:pathLst>
              <a:path w="327660" h="76200">
                <a:moveTo>
                  <a:pt x="251079" y="0"/>
                </a:moveTo>
                <a:lnTo>
                  <a:pt x="251079" y="76199"/>
                </a:lnTo>
                <a:lnTo>
                  <a:pt x="308229" y="47624"/>
                </a:lnTo>
                <a:lnTo>
                  <a:pt x="263779" y="47624"/>
                </a:lnTo>
                <a:lnTo>
                  <a:pt x="263779" y="28574"/>
                </a:lnTo>
                <a:lnTo>
                  <a:pt x="308229" y="28574"/>
                </a:lnTo>
                <a:lnTo>
                  <a:pt x="251079" y="0"/>
                </a:lnTo>
                <a:close/>
              </a:path>
              <a:path w="327660" h="76200">
                <a:moveTo>
                  <a:pt x="251079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251079" y="47624"/>
                </a:lnTo>
                <a:lnTo>
                  <a:pt x="251079" y="28574"/>
                </a:lnTo>
                <a:close/>
              </a:path>
              <a:path w="327660" h="76200">
                <a:moveTo>
                  <a:pt x="308229" y="28574"/>
                </a:moveTo>
                <a:lnTo>
                  <a:pt x="263779" y="28574"/>
                </a:lnTo>
                <a:lnTo>
                  <a:pt x="263779" y="47624"/>
                </a:lnTo>
                <a:lnTo>
                  <a:pt x="308229" y="47624"/>
                </a:lnTo>
                <a:lnTo>
                  <a:pt x="327279" y="38099"/>
                </a:lnTo>
                <a:lnTo>
                  <a:pt x="30822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86989" y="4037431"/>
            <a:ext cx="263525" cy="76200"/>
          </a:xfrm>
          <a:custGeom>
            <a:avLst/>
            <a:gdLst/>
            <a:ahLst/>
            <a:cxnLst/>
            <a:rect l="l" t="t" r="r" b="b"/>
            <a:pathLst>
              <a:path w="263525" h="76200">
                <a:moveTo>
                  <a:pt x="187071" y="0"/>
                </a:moveTo>
                <a:lnTo>
                  <a:pt x="187071" y="76199"/>
                </a:lnTo>
                <a:lnTo>
                  <a:pt x="244221" y="47624"/>
                </a:lnTo>
                <a:lnTo>
                  <a:pt x="199771" y="47624"/>
                </a:lnTo>
                <a:lnTo>
                  <a:pt x="199771" y="28574"/>
                </a:lnTo>
                <a:lnTo>
                  <a:pt x="244221" y="28574"/>
                </a:lnTo>
                <a:lnTo>
                  <a:pt x="187071" y="0"/>
                </a:lnTo>
                <a:close/>
              </a:path>
              <a:path w="263525" h="76200">
                <a:moveTo>
                  <a:pt x="187071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187071" y="47624"/>
                </a:lnTo>
                <a:lnTo>
                  <a:pt x="187071" y="28574"/>
                </a:lnTo>
                <a:close/>
              </a:path>
              <a:path w="263525" h="76200">
                <a:moveTo>
                  <a:pt x="244221" y="28574"/>
                </a:moveTo>
                <a:lnTo>
                  <a:pt x="199771" y="28574"/>
                </a:lnTo>
                <a:lnTo>
                  <a:pt x="199771" y="47624"/>
                </a:lnTo>
                <a:lnTo>
                  <a:pt x="244221" y="47624"/>
                </a:lnTo>
                <a:lnTo>
                  <a:pt x="263271" y="38099"/>
                </a:lnTo>
                <a:lnTo>
                  <a:pt x="244221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25163" y="4037431"/>
            <a:ext cx="588010" cy="76200"/>
          </a:xfrm>
          <a:custGeom>
            <a:avLst/>
            <a:gdLst/>
            <a:ahLst/>
            <a:cxnLst/>
            <a:rect l="l" t="t" r="r" b="b"/>
            <a:pathLst>
              <a:path w="588010" h="76200">
                <a:moveTo>
                  <a:pt x="511810" y="0"/>
                </a:moveTo>
                <a:lnTo>
                  <a:pt x="511810" y="76199"/>
                </a:lnTo>
                <a:lnTo>
                  <a:pt x="568960" y="47624"/>
                </a:lnTo>
                <a:lnTo>
                  <a:pt x="524510" y="47624"/>
                </a:lnTo>
                <a:lnTo>
                  <a:pt x="524510" y="28574"/>
                </a:lnTo>
                <a:lnTo>
                  <a:pt x="568960" y="28574"/>
                </a:lnTo>
                <a:lnTo>
                  <a:pt x="511810" y="0"/>
                </a:lnTo>
                <a:close/>
              </a:path>
              <a:path w="588010" h="76200">
                <a:moveTo>
                  <a:pt x="511810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511810" y="47624"/>
                </a:lnTo>
                <a:lnTo>
                  <a:pt x="511810" y="28574"/>
                </a:lnTo>
                <a:close/>
              </a:path>
              <a:path w="588010" h="76200">
                <a:moveTo>
                  <a:pt x="568960" y="28574"/>
                </a:moveTo>
                <a:lnTo>
                  <a:pt x="524510" y="28574"/>
                </a:lnTo>
                <a:lnTo>
                  <a:pt x="524510" y="47624"/>
                </a:lnTo>
                <a:lnTo>
                  <a:pt x="568960" y="47624"/>
                </a:lnTo>
                <a:lnTo>
                  <a:pt x="588010" y="38099"/>
                </a:lnTo>
                <a:lnTo>
                  <a:pt x="568960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75578" y="4037431"/>
            <a:ext cx="462915" cy="76200"/>
          </a:xfrm>
          <a:custGeom>
            <a:avLst/>
            <a:gdLst/>
            <a:ahLst/>
            <a:cxnLst/>
            <a:rect l="l" t="t" r="r" b="b"/>
            <a:pathLst>
              <a:path w="462914" h="76200">
                <a:moveTo>
                  <a:pt x="386334" y="0"/>
                </a:moveTo>
                <a:lnTo>
                  <a:pt x="386334" y="76199"/>
                </a:lnTo>
                <a:lnTo>
                  <a:pt x="443484" y="47624"/>
                </a:lnTo>
                <a:lnTo>
                  <a:pt x="399034" y="47624"/>
                </a:lnTo>
                <a:lnTo>
                  <a:pt x="399034" y="28574"/>
                </a:lnTo>
                <a:lnTo>
                  <a:pt x="443484" y="28574"/>
                </a:lnTo>
                <a:lnTo>
                  <a:pt x="386334" y="0"/>
                </a:lnTo>
                <a:close/>
              </a:path>
              <a:path w="462914" h="76200">
                <a:moveTo>
                  <a:pt x="386334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386334" y="47624"/>
                </a:lnTo>
                <a:lnTo>
                  <a:pt x="386334" y="28574"/>
                </a:lnTo>
                <a:close/>
              </a:path>
              <a:path w="462914" h="76200">
                <a:moveTo>
                  <a:pt x="443484" y="28574"/>
                </a:moveTo>
                <a:lnTo>
                  <a:pt x="399034" y="28574"/>
                </a:lnTo>
                <a:lnTo>
                  <a:pt x="399034" y="47624"/>
                </a:lnTo>
                <a:lnTo>
                  <a:pt x="443484" y="47624"/>
                </a:lnTo>
                <a:lnTo>
                  <a:pt x="462534" y="38099"/>
                </a:lnTo>
                <a:lnTo>
                  <a:pt x="443484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32753" y="4037431"/>
            <a:ext cx="477520" cy="76200"/>
          </a:xfrm>
          <a:custGeom>
            <a:avLst/>
            <a:gdLst/>
            <a:ahLst/>
            <a:cxnLst/>
            <a:rect l="l" t="t" r="r" b="b"/>
            <a:pathLst>
              <a:path w="477520" h="76200">
                <a:moveTo>
                  <a:pt x="401193" y="0"/>
                </a:moveTo>
                <a:lnTo>
                  <a:pt x="401193" y="76199"/>
                </a:lnTo>
                <a:lnTo>
                  <a:pt x="458343" y="47624"/>
                </a:lnTo>
                <a:lnTo>
                  <a:pt x="413893" y="47624"/>
                </a:lnTo>
                <a:lnTo>
                  <a:pt x="413893" y="28574"/>
                </a:lnTo>
                <a:lnTo>
                  <a:pt x="458343" y="28574"/>
                </a:lnTo>
                <a:lnTo>
                  <a:pt x="401193" y="0"/>
                </a:lnTo>
                <a:close/>
              </a:path>
              <a:path w="477520" h="76200">
                <a:moveTo>
                  <a:pt x="401193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401193" y="47624"/>
                </a:lnTo>
                <a:lnTo>
                  <a:pt x="401193" y="28574"/>
                </a:lnTo>
                <a:close/>
              </a:path>
              <a:path w="477520" h="76200">
                <a:moveTo>
                  <a:pt x="458343" y="28574"/>
                </a:moveTo>
                <a:lnTo>
                  <a:pt x="413893" y="28574"/>
                </a:lnTo>
                <a:lnTo>
                  <a:pt x="413893" y="47624"/>
                </a:lnTo>
                <a:lnTo>
                  <a:pt x="458343" y="47624"/>
                </a:lnTo>
                <a:lnTo>
                  <a:pt x="477393" y="38099"/>
                </a:lnTo>
                <a:lnTo>
                  <a:pt x="458343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12405" y="4037431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499872" y="0"/>
                </a:moveTo>
                <a:lnTo>
                  <a:pt x="499872" y="76199"/>
                </a:lnTo>
                <a:lnTo>
                  <a:pt x="557022" y="47624"/>
                </a:lnTo>
                <a:lnTo>
                  <a:pt x="512572" y="47624"/>
                </a:lnTo>
                <a:lnTo>
                  <a:pt x="512572" y="28574"/>
                </a:lnTo>
                <a:lnTo>
                  <a:pt x="557022" y="28574"/>
                </a:lnTo>
                <a:lnTo>
                  <a:pt x="499872" y="0"/>
                </a:lnTo>
                <a:close/>
              </a:path>
              <a:path w="576579" h="76200">
                <a:moveTo>
                  <a:pt x="499872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499872" y="47624"/>
                </a:lnTo>
                <a:lnTo>
                  <a:pt x="499872" y="28574"/>
                </a:lnTo>
                <a:close/>
              </a:path>
              <a:path w="576579" h="76200">
                <a:moveTo>
                  <a:pt x="557022" y="28574"/>
                </a:moveTo>
                <a:lnTo>
                  <a:pt x="512572" y="28574"/>
                </a:lnTo>
                <a:lnTo>
                  <a:pt x="512572" y="47624"/>
                </a:lnTo>
                <a:lnTo>
                  <a:pt x="557022" y="47624"/>
                </a:lnTo>
                <a:lnTo>
                  <a:pt x="576072" y="38099"/>
                </a:lnTo>
                <a:lnTo>
                  <a:pt x="557022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01569" y="4219549"/>
            <a:ext cx="4622800" cy="433705"/>
          </a:xfrm>
          <a:custGeom>
            <a:avLst/>
            <a:gdLst/>
            <a:ahLst/>
            <a:cxnLst/>
            <a:rect l="l" t="t" r="r" b="b"/>
            <a:pathLst>
              <a:path w="4622800" h="433704">
                <a:moveTo>
                  <a:pt x="47625" y="63500"/>
                </a:moveTo>
                <a:lnTo>
                  <a:pt x="28575" y="63500"/>
                </a:lnTo>
                <a:lnTo>
                  <a:pt x="28575" y="428929"/>
                </a:lnTo>
                <a:lnTo>
                  <a:pt x="32893" y="433184"/>
                </a:lnTo>
                <a:lnTo>
                  <a:pt x="4622800" y="433184"/>
                </a:lnTo>
                <a:lnTo>
                  <a:pt x="4622800" y="423659"/>
                </a:lnTo>
                <a:lnTo>
                  <a:pt x="47625" y="423659"/>
                </a:lnTo>
                <a:lnTo>
                  <a:pt x="38100" y="414134"/>
                </a:lnTo>
                <a:lnTo>
                  <a:pt x="47625" y="414134"/>
                </a:lnTo>
                <a:lnTo>
                  <a:pt x="47625" y="63500"/>
                </a:lnTo>
                <a:close/>
              </a:path>
              <a:path w="4622800" h="433704">
                <a:moveTo>
                  <a:pt x="47625" y="414134"/>
                </a:moveTo>
                <a:lnTo>
                  <a:pt x="38100" y="414134"/>
                </a:lnTo>
                <a:lnTo>
                  <a:pt x="47625" y="423659"/>
                </a:lnTo>
                <a:lnTo>
                  <a:pt x="47625" y="414134"/>
                </a:lnTo>
                <a:close/>
              </a:path>
              <a:path w="4622800" h="433704">
                <a:moveTo>
                  <a:pt x="4622800" y="414134"/>
                </a:moveTo>
                <a:lnTo>
                  <a:pt x="47625" y="414134"/>
                </a:lnTo>
                <a:lnTo>
                  <a:pt x="47625" y="423659"/>
                </a:lnTo>
                <a:lnTo>
                  <a:pt x="4622800" y="423659"/>
                </a:lnTo>
                <a:lnTo>
                  <a:pt x="4622800" y="414134"/>
                </a:lnTo>
                <a:close/>
              </a:path>
              <a:path w="4622800" h="433704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4622800" h="433704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00441" y="4069727"/>
            <a:ext cx="0" cy="574040"/>
          </a:xfrm>
          <a:custGeom>
            <a:avLst/>
            <a:gdLst/>
            <a:ahLst/>
            <a:cxnLst/>
            <a:rect l="l" t="t" r="r" b="b"/>
            <a:pathLst>
              <a:path h="574039">
                <a:moveTo>
                  <a:pt x="0" y="0"/>
                </a:moveTo>
                <a:lnTo>
                  <a:pt x="0" y="5734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24368" y="4643208"/>
            <a:ext cx="576580" cy="635"/>
          </a:xfrm>
          <a:custGeom>
            <a:avLst/>
            <a:gdLst/>
            <a:ahLst/>
            <a:cxnLst/>
            <a:rect l="l" t="t" r="r" b="b"/>
            <a:pathLst>
              <a:path w="576579" h="635">
                <a:moveTo>
                  <a:pt x="0" y="0"/>
                </a:moveTo>
                <a:lnTo>
                  <a:pt x="576072" y="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47333" y="3579876"/>
            <a:ext cx="76200" cy="351790"/>
          </a:xfrm>
          <a:custGeom>
            <a:avLst/>
            <a:gdLst/>
            <a:ahLst/>
            <a:cxnLst/>
            <a:rect l="l" t="t" r="r" b="b"/>
            <a:pathLst>
              <a:path w="76200" h="351789">
                <a:moveTo>
                  <a:pt x="28575" y="275463"/>
                </a:moveTo>
                <a:lnTo>
                  <a:pt x="0" y="275463"/>
                </a:lnTo>
                <a:lnTo>
                  <a:pt x="38100" y="351637"/>
                </a:lnTo>
                <a:lnTo>
                  <a:pt x="69847" y="288163"/>
                </a:lnTo>
                <a:lnTo>
                  <a:pt x="28575" y="288163"/>
                </a:lnTo>
                <a:lnTo>
                  <a:pt x="28575" y="275463"/>
                </a:lnTo>
                <a:close/>
              </a:path>
              <a:path w="76200" h="351789">
                <a:moveTo>
                  <a:pt x="47625" y="0"/>
                </a:moveTo>
                <a:lnTo>
                  <a:pt x="28575" y="0"/>
                </a:lnTo>
                <a:lnTo>
                  <a:pt x="28575" y="288163"/>
                </a:lnTo>
                <a:lnTo>
                  <a:pt x="47625" y="288163"/>
                </a:lnTo>
                <a:lnTo>
                  <a:pt x="47625" y="0"/>
                </a:lnTo>
                <a:close/>
              </a:path>
              <a:path w="76200" h="351789">
                <a:moveTo>
                  <a:pt x="76200" y="275463"/>
                </a:moveTo>
                <a:lnTo>
                  <a:pt x="47625" y="275463"/>
                </a:lnTo>
                <a:lnTo>
                  <a:pt x="47625" y="288163"/>
                </a:lnTo>
                <a:lnTo>
                  <a:pt x="69847" y="288163"/>
                </a:lnTo>
                <a:lnTo>
                  <a:pt x="76200" y="275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24790" y="3875404"/>
            <a:ext cx="865505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171450">
              <a:lnSpc>
                <a:spcPts val="1430"/>
              </a:lnSpc>
              <a:spcBef>
                <a:spcPts val="155"/>
              </a:spcBef>
            </a:pPr>
            <a:r>
              <a:rPr sz="1200" b="1" spc="-5" dirty="0">
                <a:solidFill>
                  <a:srgbClr val="C00000"/>
                </a:solidFill>
                <a:latin typeface="Calibri"/>
                <a:cs typeface="Calibri"/>
              </a:rPr>
              <a:t>Desired  </a:t>
            </a:r>
            <a:r>
              <a:rPr sz="1200" b="1" spc="-7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200" b="1" spc="-5" dirty="0">
                <a:solidFill>
                  <a:srgbClr val="C00000"/>
                </a:solidFill>
                <a:latin typeface="Calibri"/>
                <a:cs typeface="Calibri"/>
              </a:rPr>
              <a:t>em</a:t>
            </a:r>
            <a:r>
              <a:rPr sz="1200" b="1" spc="3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2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200" b="1" spc="2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200" b="1" spc="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200" b="1" spc="30" dirty="0">
                <a:solidFill>
                  <a:srgbClr val="C00000"/>
                </a:solidFill>
                <a:latin typeface="Calibri"/>
                <a:cs typeface="Calibri"/>
              </a:rPr>
              <a:t>tu</a:t>
            </a:r>
            <a:r>
              <a:rPr sz="1200" b="1" spc="2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137525" y="4127182"/>
            <a:ext cx="866775" cy="39052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209550">
              <a:lnSpc>
                <a:spcPts val="1430"/>
              </a:lnSpc>
              <a:spcBef>
                <a:spcPts val="155"/>
              </a:spcBef>
            </a:pPr>
            <a:r>
              <a:rPr sz="1200" b="1" spc="15" dirty="0">
                <a:solidFill>
                  <a:srgbClr val="C00000"/>
                </a:solidFill>
                <a:latin typeface="Calibri"/>
                <a:cs typeface="Calibri"/>
              </a:rPr>
              <a:t>Actual  </a:t>
            </a:r>
            <a:r>
              <a:rPr sz="1200" b="1" spc="-7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200" b="1" spc="-5" dirty="0">
                <a:solidFill>
                  <a:srgbClr val="C00000"/>
                </a:solidFill>
                <a:latin typeface="Calibri"/>
                <a:cs typeface="Calibri"/>
              </a:rPr>
              <a:t>em</a:t>
            </a:r>
            <a:r>
              <a:rPr sz="1200" b="1" spc="2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2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200" b="1" spc="2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200" b="1" spc="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200" b="1" spc="30" dirty="0">
                <a:solidFill>
                  <a:srgbClr val="C00000"/>
                </a:solidFill>
                <a:latin typeface="Calibri"/>
                <a:cs typeface="Calibri"/>
              </a:rPr>
              <a:t>tu</a:t>
            </a:r>
            <a:r>
              <a:rPr sz="1200" b="1" spc="2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56563" y="4037431"/>
            <a:ext cx="319405" cy="76200"/>
          </a:xfrm>
          <a:custGeom>
            <a:avLst/>
            <a:gdLst/>
            <a:ahLst/>
            <a:cxnLst/>
            <a:rect l="l" t="t" r="r" b="b"/>
            <a:pathLst>
              <a:path w="319405" h="76200">
                <a:moveTo>
                  <a:pt x="242849" y="0"/>
                </a:moveTo>
                <a:lnTo>
                  <a:pt x="242849" y="76199"/>
                </a:lnTo>
                <a:lnTo>
                  <a:pt x="299999" y="47624"/>
                </a:lnTo>
                <a:lnTo>
                  <a:pt x="255549" y="47624"/>
                </a:lnTo>
                <a:lnTo>
                  <a:pt x="255549" y="28574"/>
                </a:lnTo>
                <a:lnTo>
                  <a:pt x="299999" y="28574"/>
                </a:lnTo>
                <a:lnTo>
                  <a:pt x="242849" y="0"/>
                </a:lnTo>
                <a:close/>
              </a:path>
              <a:path w="319405" h="76200">
                <a:moveTo>
                  <a:pt x="242849" y="28574"/>
                </a:moveTo>
                <a:lnTo>
                  <a:pt x="0" y="28574"/>
                </a:lnTo>
                <a:lnTo>
                  <a:pt x="0" y="47624"/>
                </a:lnTo>
                <a:lnTo>
                  <a:pt x="242849" y="47624"/>
                </a:lnTo>
                <a:lnTo>
                  <a:pt x="242849" y="28574"/>
                </a:lnTo>
                <a:close/>
              </a:path>
              <a:path w="319405" h="76200">
                <a:moveTo>
                  <a:pt x="299999" y="28574"/>
                </a:moveTo>
                <a:lnTo>
                  <a:pt x="255549" y="28574"/>
                </a:lnTo>
                <a:lnTo>
                  <a:pt x="255549" y="47624"/>
                </a:lnTo>
                <a:lnTo>
                  <a:pt x="299999" y="47624"/>
                </a:lnTo>
                <a:lnTo>
                  <a:pt x="319049" y="38099"/>
                </a:lnTo>
                <a:lnTo>
                  <a:pt x="29999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/>
              <a:t>:</a:t>
            </a:r>
            <a:r>
              <a:rPr spc="5" dirty="0"/>
              <a:t> </a:t>
            </a:r>
            <a:r>
              <a:rPr spc="10" dirty="0"/>
              <a:t>Room</a:t>
            </a: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/>
              <a:t>: </a:t>
            </a:r>
            <a:r>
              <a:rPr spc="10" dirty="0"/>
              <a:t>Air</a:t>
            </a:r>
            <a:r>
              <a:rPr spc="-65" dirty="0"/>
              <a:t> </a:t>
            </a:r>
            <a:r>
              <a:rPr spc="15" dirty="0"/>
              <a:t>Conditioner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/>
              <a:t>: </a:t>
            </a:r>
            <a:r>
              <a:rPr spc="-5" dirty="0"/>
              <a:t>Desired </a:t>
            </a:r>
            <a:r>
              <a:rPr dirty="0"/>
              <a:t>temperature</a:t>
            </a: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/>
              <a:t>: </a:t>
            </a:r>
            <a:r>
              <a:rPr spc="-5" dirty="0"/>
              <a:t>Compressor</a:t>
            </a:r>
            <a:r>
              <a:rPr spc="-35" dirty="0"/>
              <a:t> </a:t>
            </a:r>
            <a:r>
              <a:rPr dirty="0"/>
              <a:t>ON/OFF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/>
              <a:t>: </a:t>
            </a:r>
            <a:r>
              <a:rPr spc="10" dirty="0"/>
              <a:t>Output</a:t>
            </a:r>
            <a:r>
              <a:rPr spc="-175" dirty="0"/>
              <a:t> </a:t>
            </a:r>
            <a:r>
              <a:rPr dirty="0"/>
              <a:t>temperature</a:t>
            </a: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/>
              <a:t>: </a:t>
            </a:r>
            <a:r>
              <a:rPr spc="-15" dirty="0"/>
              <a:t>Factors </a:t>
            </a:r>
            <a:r>
              <a:rPr spc="-10" dirty="0"/>
              <a:t>affecting </a:t>
            </a:r>
            <a:r>
              <a:rPr spc="15" dirty="0"/>
              <a:t>ambient</a:t>
            </a:r>
            <a:r>
              <a:rPr spc="-210" dirty="0"/>
              <a:t> </a:t>
            </a:r>
            <a:r>
              <a:rPr dirty="0"/>
              <a:t>temperature</a:t>
            </a: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/>
              <a:t>: Measured</a:t>
            </a:r>
            <a:r>
              <a:rPr spc="-75" dirty="0"/>
              <a:t> </a:t>
            </a:r>
            <a:r>
              <a:rPr dirty="0"/>
              <a:t>temperature</a:t>
            </a:r>
          </a:p>
          <a:p>
            <a:pPr marR="5080" algn="r">
              <a:lnSpc>
                <a:spcPct val="100000"/>
              </a:lnSpc>
              <a:spcBef>
                <a:spcPts val="720"/>
              </a:spcBef>
            </a:pPr>
            <a:r>
              <a:rPr sz="1200" b="1" spc="15" dirty="0">
                <a:solidFill>
                  <a:srgbClr val="C00000"/>
                </a:solidFill>
                <a:latin typeface="Calibri"/>
                <a:cs typeface="Calibri"/>
              </a:rPr>
              <a:t>People</a:t>
            </a:r>
            <a:r>
              <a:rPr sz="1200" b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12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b="1" spc="2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200" b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b="1" spc="15" dirty="0">
                <a:solidFill>
                  <a:srgbClr val="C00000"/>
                </a:solidFill>
                <a:latin typeface="Calibri"/>
                <a:cs typeface="Calibri"/>
              </a:rPr>
              <a:t>Room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5" dirty="0"/>
              <a:t>Module </a:t>
            </a:r>
            <a:r>
              <a:rPr spc="-5" dirty="0"/>
              <a:t>1: </a:t>
            </a:r>
            <a:r>
              <a:rPr spc="-15" dirty="0"/>
              <a:t>Lecture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8428355" y="4837509"/>
            <a:ext cx="2032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D0D0D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15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1536" y="96202"/>
            <a:ext cx="591375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/>
              <a:t>Examples </a:t>
            </a:r>
            <a:r>
              <a:rPr sz="3950" spc="10" dirty="0"/>
              <a:t>of </a:t>
            </a:r>
            <a:r>
              <a:rPr sz="3950" spc="-5" dirty="0"/>
              <a:t>Control</a:t>
            </a:r>
            <a:r>
              <a:rPr sz="3950" spc="270" dirty="0"/>
              <a:t> </a:t>
            </a:r>
            <a:r>
              <a:rPr sz="3950" spc="-30" dirty="0"/>
              <a:t>Systems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474662" y="634618"/>
            <a:ext cx="373189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Human </a:t>
            </a:r>
            <a:r>
              <a:rPr sz="2000" b="1" spc="15" dirty="0">
                <a:solidFill>
                  <a:srgbClr val="006FC0"/>
                </a:solidFill>
                <a:latin typeface="Calibri"/>
                <a:cs typeface="Calibri"/>
              </a:rPr>
              <a:t>steering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an</a:t>
            </a:r>
            <a:r>
              <a:rPr sz="2000" b="1" spc="-2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10" dirty="0">
                <a:solidFill>
                  <a:srgbClr val="006FC0"/>
                </a:solidFill>
                <a:latin typeface="Calibri"/>
                <a:cs typeface="Calibri"/>
              </a:rPr>
              <a:t>automobile: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2497" y="938466"/>
            <a:ext cx="1706245" cy="234442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1800" spc="10" dirty="0">
                <a:latin typeface="Calibri"/>
                <a:cs typeface="Calibri"/>
              </a:rPr>
              <a:t>Plant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1800" spc="5" dirty="0">
                <a:latin typeface="Calibri"/>
                <a:cs typeface="Calibri"/>
              </a:rPr>
              <a:t>Control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395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1800" spc="-10" dirty="0">
                <a:latin typeface="Calibri"/>
                <a:cs typeface="Calibri"/>
              </a:rPr>
              <a:t>Reference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1800" spc="5" dirty="0">
                <a:latin typeface="Calibri"/>
                <a:cs typeface="Calibri"/>
              </a:rPr>
              <a:t>Control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395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1800" spc="15" dirty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1800" spc="10" dirty="0">
                <a:latin typeface="Calibri"/>
                <a:cs typeface="Calibri"/>
              </a:rPr>
              <a:t>Disturbance</a:t>
            </a:r>
            <a:endParaRPr sz="180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298450" algn="l"/>
                <a:tab pos="299085" algn="l"/>
              </a:tabLst>
            </a:pPr>
            <a:r>
              <a:rPr sz="1800" spc="5" dirty="0">
                <a:latin typeface="Calibri"/>
                <a:cs typeface="Calibri"/>
              </a:rPr>
              <a:t>Feedback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1101" y="938466"/>
            <a:ext cx="2405380" cy="234442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800" dirty="0">
                <a:latin typeface="Calibri"/>
                <a:cs typeface="Calibri"/>
              </a:rPr>
              <a:t>: </a:t>
            </a:r>
            <a:r>
              <a:rPr sz="1800" spc="5" dirty="0">
                <a:latin typeface="Calibri"/>
                <a:cs typeface="Calibri"/>
              </a:rPr>
              <a:t>Vehicle </a:t>
            </a:r>
            <a:r>
              <a:rPr sz="1800" spc="10" dirty="0">
                <a:latin typeface="Calibri"/>
                <a:cs typeface="Calibri"/>
              </a:rPr>
              <a:t>or</a:t>
            </a:r>
            <a:r>
              <a:rPr sz="1800" spc="-17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automobile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Calibri"/>
                <a:cs typeface="Calibri"/>
              </a:rPr>
              <a:t>: </a:t>
            </a:r>
            <a:r>
              <a:rPr sz="1800" spc="10" dirty="0">
                <a:latin typeface="Calibri"/>
                <a:cs typeface="Calibri"/>
              </a:rPr>
              <a:t>Human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control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dirty="0">
                <a:latin typeface="Calibri"/>
                <a:cs typeface="Calibri"/>
              </a:rPr>
              <a:t>: Desired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destination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Calibri"/>
                <a:cs typeface="Calibri"/>
              </a:rPr>
              <a:t>: Steering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mechanism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dirty="0">
                <a:latin typeface="Calibri"/>
                <a:cs typeface="Calibri"/>
              </a:rPr>
              <a:t>: </a:t>
            </a:r>
            <a:r>
              <a:rPr sz="1800" spc="10" dirty="0">
                <a:latin typeface="Calibri"/>
                <a:cs typeface="Calibri"/>
              </a:rPr>
              <a:t>Actual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position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Traffic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conditions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Calibri"/>
                <a:cs typeface="Calibri"/>
              </a:rPr>
              <a:t>: </a:t>
            </a:r>
            <a:r>
              <a:rPr sz="1800" spc="5" dirty="0">
                <a:latin typeface="Calibri"/>
                <a:cs typeface="Calibri"/>
              </a:rPr>
              <a:t>Sensing (Human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Senses)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09800" y="3456940"/>
            <a:ext cx="1944370" cy="864235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1800225" y="0"/>
                </a:moveTo>
                <a:lnTo>
                  <a:pt x="144018" y="0"/>
                </a:ln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0" y="720102"/>
                </a:lnTo>
                <a:lnTo>
                  <a:pt x="7345" y="765623"/>
                </a:lnTo>
                <a:lnTo>
                  <a:pt x="27797" y="805158"/>
                </a:lnTo>
                <a:lnTo>
                  <a:pt x="58978" y="836333"/>
                </a:lnTo>
                <a:lnTo>
                  <a:pt x="98511" y="856778"/>
                </a:lnTo>
                <a:lnTo>
                  <a:pt x="144018" y="864120"/>
                </a:lnTo>
                <a:lnTo>
                  <a:pt x="1800225" y="864120"/>
                </a:lnTo>
                <a:lnTo>
                  <a:pt x="1845731" y="856778"/>
                </a:lnTo>
                <a:lnTo>
                  <a:pt x="1885264" y="836333"/>
                </a:lnTo>
                <a:lnTo>
                  <a:pt x="1916445" y="805158"/>
                </a:lnTo>
                <a:lnTo>
                  <a:pt x="1936897" y="765623"/>
                </a:lnTo>
                <a:lnTo>
                  <a:pt x="1944242" y="720102"/>
                </a:lnTo>
                <a:lnTo>
                  <a:pt x="1944242" y="144018"/>
                </a:lnTo>
                <a:lnTo>
                  <a:pt x="1936897" y="98511"/>
                </a:lnTo>
                <a:lnTo>
                  <a:pt x="1916445" y="58978"/>
                </a:lnTo>
                <a:lnTo>
                  <a:pt x="1885264" y="27797"/>
                </a:lnTo>
                <a:lnTo>
                  <a:pt x="1845731" y="7345"/>
                </a:lnTo>
                <a:lnTo>
                  <a:pt x="1800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9800" y="3456940"/>
            <a:ext cx="1944370" cy="864235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1800225" y="0"/>
                </a:lnTo>
                <a:lnTo>
                  <a:pt x="1845731" y="7345"/>
                </a:lnTo>
                <a:lnTo>
                  <a:pt x="1885264" y="27797"/>
                </a:lnTo>
                <a:lnTo>
                  <a:pt x="1916445" y="58978"/>
                </a:lnTo>
                <a:lnTo>
                  <a:pt x="1936897" y="98511"/>
                </a:lnTo>
                <a:lnTo>
                  <a:pt x="1944242" y="144018"/>
                </a:lnTo>
                <a:lnTo>
                  <a:pt x="1944242" y="720102"/>
                </a:lnTo>
                <a:lnTo>
                  <a:pt x="1936897" y="765623"/>
                </a:lnTo>
                <a:lnTo>
                  <a:pt x="1916445" y="805158"/>
                </a:lnTo>
                <a:lnTo>
                  <a:pt x="1885264" y="836333"/>
                </a:lnTo>
                <a:lnTo>
                  <a:pt x="1845731" y="856778"/>
                </a:lnTo>
                <a:lnTo>
                  <a:pt x="1800225" y="864120"/>
                </a:lnTo>
                <a:lnTo>
                  <a:pt x="144018" y="864120"/>
                </a:lnTo>
                <a:lnTo>
                  <a:pt x="98511" y="856778"/>
                </a:lnTo>
                <a:lnTo>
                  <a:pt x="58978" y="836333"/>
                </a:lnTo>
                <a:lnTo>
                  <a:pt x="27797" y="805158"/>
                </a:lnTo>
                <a:lnTo>
                  <a:pt x="7345" y="765623"/>
                </a:lnTo>
                <a:lnTo>
                  <a:pt x="0" y="720102"/>
                </a:lnTo>
                <a:lnTo>
                  <a:pt x="0" y="14401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14879" y="3497960"/>
            <a:ext cx="942340" cy="7550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5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Human 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Co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spc="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-9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ol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78196" y="3456940"/>
            <a:ext cx="1944370" cy="864235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1800225" y="0"/>
                </a:moveTo>
                <a:lnTo>
                  <a:pt x="144017" y="0"/>
                </a:ln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0" y="720102"/>
                </a:lnTo>
                <a:lnTo>
                  <a:pt x="7345" y="765623"/>
                </a:lnTo>
                <a:lnTo>
                  <a:pt x="27797" y="805158"/>
                </a:lnTo>
                <a:lnTo>
                  <a:pt x="58978" y="836333"/>
                </a:lnTo>
                <a:lnTo>
                  <a:pt x="98511" y="856778"/>
                </a:lnTo>
                <a:lnTo>
                  <a:pt x="144017" y="864120"/>
                </a:lnTo>
                <a:lnTo>
                  <a:pt x="1800225" y="864120"/>
                </a:lnTo>
                <a:lnTo>
                  <a:pt x="1845731" y="856778"/>
                </a:lnTo>
                <a:lnTo>
                  <a:pt x="1885264" y="836333"/>
                </a:lnTo>
                <a:lnTo>
                  <a:pt x="1916445" y="805158"/>
                </a:lnTo>
                <a:lnTo>
                  <a:pt x="1936897" y="765623"/>
                </a:lnTo>
                <a:lnTo>
                  <a:pt x="1944243" y="720102"/>
                </a:lnTo>
                <a:lnTo>
                  <a:pt x="1944243" y="144018"/>
                </a:lnTo>
                <a:lnTo>
                  <a:pt x="1936897" y="98511"/>
                </a:lnTo>
                <a:lnTo>
                  <a:pt x="1916445" y="58978"/>
                </a:lnTo>
                <a:lnTo>
                  <a:pt x="1885264" y="27797"/>
                </a:lnTo>
                <a:lnTo>
                  <a:pt x="1845731" y="7345"/>
                </a:lnTo>
                <a:lnTo>
                  <a:pt x="18002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78196" y="3456940"/>
            <a:ext cx="1944370" cy="864235"/>
          </a:xfrm>
          <a:custGeom>
            <a:avLst/>
            <a:gdLst/>
            <a:ahLst/>
            <a:cxnLst/>
            <a:rect l="l" t="t" r="r" b="b"/>
            <a:pathLst>
              <a:path w="1944370" h="864235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00225" y="0"/>
                </a:lnTo>
                <a:lnTo>
                  <a:pt x="1845731" y="7345"/>
                </a:lnTo>
                <a:lnTo>
                  <a:pt x="1885264" y="27797"/>
                </a:lnTo>
                <a:lnTo>
                  <a:pt x="1916445" y="58978"/>
                </a:lnTo>
                <a:lnTo>
                  <a:pt x="1936897" y="98511"/>
                </a:lnTo>
                <a:lnTo>
                  <a:pt x="1944243" y="144018"/>
                </a:lnTo>
                <a:lnTo>
                  <a:pt x="1944243" y="720102"/>
                </a:lnTo>
                <a:lnTo>
                  <a:pt x="1936897" y="765623"/>
                </a:lnTo>
                <a:lnTo>
                  <a:pt x="1916445" y="805158"/>
                </a:lnTo>
                <a:lnTo>
                  <a:pt x="1885264" y="836333"/>
                </a:lnTo>
                <a:lnTo>
                  <a:pt x="1845731" y="856778"/>
                </a:lnTo>
                <a:lnTo>
                  <a:pt x="1800225" y="864120"/>
                </a:lnTo>
                <a:lnTo>
                  <a:pt x="144017" y="864120"/>
                </a:lnTo>
                <a:lnTo>
                  <a:pt x="98511" y="856778"/>
                </a:lnTo>
                <a:lnTo>
                  <a:pt x="58978" y="836333"/>
                </a:lnTo>
                <a:lnTo>
                  <a:pt x="27797" y="805158"/>
                </a:lnTo>
                <a:lnTo>
                  <a:pt x="7345" y="765623"/>
                </a:lnTo>
                <a:lnTo>
                  <a:pt x="0" y="720102"/>
                </a:lnTo>
                <a:lnTo>
                  <a:pt x="0" y="14401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10225" y="3497960"/>
            <a:ext cx="1492885" cy="7550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190500">
              <a:lnSpc>
                <a:spcPts val="2850"/>
              </a:lnSpc>
              <a:spcBef>
                <a:spcPts val="225"/>
              </a:spcBef>
            </a:pP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Vehicle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/  </a:t>
            </a:r>
            <a:r>
              <a:rPr sz="2400" spc="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400" spc="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spc="25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spc="10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il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54042" y="3850894"/>
            <a:ext cx="1224280" cy="76835"/>
          </a:xfrm>
          <a:custGeom>
            <a:avLst/>
            <a:gdLst/>
            <a:ahLst/>
            <a:cxnLst/>
            <a:rect l="l" t="t" r="r" b="b"/>
            <a:pathLst>
              <a:path w="1224279" h="76835">
                <a:moveTo>
                  <a:pt x="1147953" y="0"/>
                </a:moveTo>
                <a:lnTo>
                  <a:pt x="1147953" y="76225"/>
                </a:lnTo>
                <a:lnTo>
                  <a:pt x="1205103" y="47650"/>
                </a:lnTo>
                <a:lnTo>
                  <a:pt x="1160653" y="47650"/>
                </a:lnTo>
                <a:lnTo>
                  <a:pt x="1160653" y="28600"/>
                </a:lnTo>
                <a:lnTo>
                  <a:pt x="1205115" y="28600"/>
                </a:lnTo>
                <a:lnTo>
                  <a:pt x="1147953" y="0"/>
                </a:lnTo>
                <a:close/>
              </a:path>
              <a:path w="1224279" h="76835">
                <a:moveTo>
                  <a:pt x="1147953" y="28600"/>
                </a:moveTo>
                <a:lnTo>
                  <a:pt x="0" y="28600"/>
                </a:lnTo>
                <a:lnTo>
                  <a:pt x="0" y="47650"/>
                </a:lnTo>
                <a:lnTo>
                  <a:pt x="1147953" y="47650"/>
                </a:lnTo>
                <a:lnTo>
                  <a:pt x="1147953" y="28600"/>
                </a:lnTo>
                <a:close/>
              </a:path>
              <a:path w="1224279" h="76835">
                <a:moveTo>
                  <a:pt x="1205115" y="28600"/>
                </a:moveTo>
                <a:lnTo>
                  <a:pt x="1160653" y="28600"/>
                </a:lnTo>
                <a:lnTo>
                  <a:pt x="1160653" y="47650"/>
                </a:lnTo>
                <a:lnTo>
                  <a:pt x="1205103" y="47650"/>
                </a:lnTo>
                <a:lnTo>
                  <a:pt x="1224153" y="38125"/>
                </a:lnTo>
                <a:lnTo>
                  <a:pt x="1205115" y="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5710" y="3850894"/>
            <a:ext cx="1224280" cy="76835"/>
          </a:xfrm>
          <a:custGeom>
            <a:avLst/>
            <a:gdLst/>
            <a:ahLst/>
            <a:cxnLst/>
            <a:rect l="l" t="t" r="r" b="b"/>
            <a:pathLst>
              <a:path w="1224280" h="76835">
                <a:moveTo>
                  <a:pt x="1147889" y="0"/>
                </a:moveTo>
                <a:lnTo>
                  <a:pt x="1147889" y="76225"/>
                </a:lnTo>
                <a:lnTo>
                  <a:pt x="1205039" y="47650"/>
                </a:lnTo>
                <a:lnTo>
                  <a:pt x="1160589" y="47650"/>
                </a:lnTo>
                <a:lnTo>
                  <a:pt x="1160589" y="28600"/>
                </a:lnTo>
                <a:lnTo>
                  <a:pt x="1205052" y="28600"/>
                </a:lnTo>
                <a:lnTo>
                  <a:pt x="1147889" y="0"/>
                </a:lnTo>
                <a:close/>
              </a:path>
              <a:path w="1224280" h="76835">
                <a:moveTo>
                  <a:pt x="1147889" y="28600"/>
                </a:moveTo>
                <a:lnTo>
                  <a:pt x="0" y="28600"/>
                </a:lnTo>
                <a:lnTo>
                  <a:pt x="0" y="47650"/>
                </a:lnTo>
                <a:lnTo>
                  <a:pt x="1147889" y="47650"/>
                </a:lnTo>
                <a:lnTo>
                  <a:pt x="1147889" y="28600"/>
                </a:lnTo>
                <a:close/>
              </a:path>
              <a:path w="1224280" h="76835">
                <a:moveTo>
                  <a:pt x="1205052" y="28600"/>
                </a:moveTo>
                <a:lnTo>
                  <a:pt x="1160589" y="28600"/>
                </a:lnTo>
                <a:lnTo>
                  <a:pt x="1160589" y="47650"/>
                </a:lnTo>
                <a:lnTo>
                  <a:pt x="1205039" y="47650"/>
                </a:lnTo>
                <a:lnTo>
                  <a:pt x="1224089" y="38125"/>
                </a:lnTo>
                <a:lnTo>
                  <a:pt x="1205052" y="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22439" y="3850894"/>
            <a:ext cx="1224280" cy="76835"/>
          </a:xfrm>
          <a:custGeom>
            <a:avLst/>
            <a:gdLst/>
            <a:ahLst/>
            <a:cxnLst/>
            <a:rect l="l" t="t" r="r" b="b"/>
            <a:pathLst>
              <a:path w="1224279" h="76835">
                <a:moveTo>
                  <a:pt x="1147952" y="0"/>
                </a:moveTo>
                <a:lnTo>
                  <a:pt x="1147952" y="76225"/>
                </a:lnTo>
                <a:lnTo>
                  <a:pt x="1205102" y="47650"/>
                </a:lnTo>
                <a:lnTo>
                  <a:pt x="1160652" y="47650"/>
                </a:lnTo>
                <a:lnTo>
                  <a:pt x="1160652" y="28600"/>
                </a:lnTo>
                <a:lnTo>
                  <a:pt x="1205115" y="28600"/>
                </a:lnTo>
                <a:lnTo>
                  <a:pt x="1147952" y="0"/>
                </a:lnTo>
                <a:close/>
              </a:path>
              <a:path w="1224279" h="76835">
                <a:moveTo>
                  <a:pt x="1147952" y="28600"/>
                </a:moveTo>
                <a:lnTo>
                  <a:pt x="0" y="28600"/>
                </a:lnTo>
                <a:lnTo>
                  <a:pt x="0" y="47650"/>
                </a:lnTo>
                <a:lnTo>
                  <a:pt x="1147952" y="47650"/>
                </a:lnTo>
                <a:lnTo>
                  <a:pt x="1147952" y="28600"/>
                </a:lnTo>
                <a:close/>
              </a:path>
              <a:path w="1224279" h="76835">
                <a:moveTo>
                  <a:pt x="1205115" y="28600"/>
                </a:moveTo>
                <a:lnTo>
                  <a:pt x="1160652" y="28600"/>
                </a:lnTo>
                <a:lnTo>
                  <a:pt x="1160652" y="47650"/>
                </a:lnTo>
                <a:lnTo>
                  <a:pt x="1205102" y="47650"/>
                </a:lnTo>
                <a:lnTo>
                  <a:pt x="1224152" y="38125"/>
                </a:lnTo>
                <a:lnTo>
                  <a:pt x="1205115" y="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211954" y="3586416"/>
            <a:ext cx="112204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Steering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800" spc="30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20" dirty="0">
                <a:latin typeface="Calibri"/>
                <a:cs typeface="Calibri"/>
              </a:rPr>
              <a:t>h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spc="20" dirty="0">
                <a:latin typeface="Calibri"/>
                <a:cs typeface="Calibri"/>
              </a:rPr>
              <a:t>n</a:t>
            </a:r>
            <a:r>
              <a:rPr sz="1800" spc="30" dirty="0">
                <a:latin typeface="Calibri"/>
                <a:cs typeface="Calibri"/>
              </a:rPr>
              <a:t>i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18958" y="3577653"/>
            <a:ext cx="14300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Actual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position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5975" y="3586416"/>
            <a:ext cx="111633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Desired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800" spc="1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25" dirty="0">
                <a:latin typeface="Calibri"/>
                <a:cs typeface="Calibri"/>
              </a:rPr>
              <a:t>i</a:t>
            </a:r>
            <a:r>
              <a:rPr sz="1800" spc="20" dirty="0">
                <a:latin typeface="Calibri"/>
                <a:cs typeface="Calibri"/>
              </a:rPr>
              <a:t>n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25" dirty="0">
                <a:latin typeface="Calibri"/>
                <a:cs typeface="Calibri"/>
              </a:rPr>
              <a:t>i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43885" y="3879596"/>
            <a:ext cx="4804410" cy="843280"/>
          </a:xfrm>
          <a:custGeom>
            <a:avLst/>
            <a:gdLst/>
            <a:ahLst/>
            <a:cxnLst/>
            <a:rect l="l" t="t" r="r" b="b"/>
            <a:pathLst>
              <a:path w="4804409" h="843279">
                <a:moveTo>
                  <a:pt x="47625" y="504964"/>
                </a:moveTo>
                <a:lnTo>
                  <a:pt x="28575" y="504964"/>
                </a:lnTo>
                <a:lnTo>
                  <a:pt x="28575" y="838606"/>
                </a:lnTo>
                <a:lnTo>
                  <a:pt x="32765" y="842873"/>
                </a:lnTo>
                <a:lnTo>
                  <a:pt x="4799711" y="842873"/>
                </a:lnTo>
                <a:lnTo>
                  <a:pt x="4804029" y="838606"/>
                </a:lnTo>
                <a:lnTo>
                  <a:pt x="4804029" y="833348"/>
                </a:lnTo>
                <a:lnTo>
                  <a:pt x="47625" y="833348"/>
                </a:lnTo>
                <a:lnTo>
                  <a:pt x="38100" y="823823"/>
                </a:lnTo>
                <a:lnTo>
                  <a:pt x="47625" y="823823"/>
                </a:lnTo>
                <a:lnTo>
                  <a:pt x="47625" y="504964"/>
                </a:lnTo>
                <a:close/>
              </a:path>
              <a:path w="4804409" h="843279">
                <a:moveTo>
                  <a:pt x="47625" y="823823"/>
                </a:moveTo>
                <a:lnTo>
                  <a:pt x="38100" y="823823"/>
                </a:lnTo>
                <a:lnTo>
                  <a:pt x="47625" y="833348"/>
                </a:lnTo>
                <a:lnTo>
                  <a:pt x="47625" y="823823"/>
                </a:lnTo>
                <a:close/>
              </a:path>
              <a:path w="4804409" h="843279">
                <a:moveTo>
                  <a:pt x="4784979" y="823823"/>
                </a:moveTo>
                <a:lnTo>
                  <a:pt x="47625" y="823823"/>
                </a:lnTo>
                <a:lnTo>
                  <a:pt x="47625" y="833348"/>
                </a:lnTo>
                <a:lnTo>
                  <a:pt x="4784979" y="833348"/>
                </a:lnTo>
                <a:lnTo>
                  <a:pt x="4784979" y="823823"/>
                </a:lnTo>
                <a:close/>
              </a:path>
              <a:path w="4804409" h="843279">
                <a:moveTo>
                  <a:pt x="4784979" y="9524"/>
                </a:moveTo>
                <a:lnTo>
                  <a:pt x="4784979" y="833348"/>
                </a:lnTo>
                <a:lnTo>
                  <a:pt x="4794504" y="823823"/>
                </a:lnTo>
                <a:lnTo>
                  <a:pt x="4804029" y="823823"/>
                </a:lnTo>
                <a:lnTo>
                  <a:pt x="4804029" y="19049"/>
                </a:lnTo>
                <a:lnTo>
                  <a:pt x="4790567" y="19049"/>
                </a:lnTo>
                <a:lnTo>
                  <a:pt x="4790567" y="15112"/>
                </a:lnTo>
                <a:lnTo>
                  <a:pt x="4784979" y="9524"/>
                </a:lnTo>
                <a:close/>
              </a:path>
              <a:path w="4804409" h="843279">
                <a:moveTo>
                  <a:pt x="4804029" y="823823"/>
                </a:moveTo>
                <a:lnTo>
                  <a:pt x="4794504" y="823823"/>
                </a:lnTo>
                <a:lnTo>
                  <a:pt x="4784979" y="833348"/>
                </a:lnTo>
                <a:lnTo>
                  <a:pt x="4804029" y="833348"/>
                </a:lnTo>
                <a:lnTo>
                  <a:pt x="4804029" y="823823"/>
                </a:lnTo>
                <a:close/>
              </a:path>
              <a:path w="4804409" h="843279">
                <a:moveTo>
                  <a:pt x="38100" y="441464"/>
                </a:moveTo>
                <a:lnTo>
                  <a:pt x="0" y="517664"/>
                </a:lnTo>
                <a:lnTo>
                  <a:pt x="28575" y="517664"/>
                </a:lnTo>
                <a:lnTo>
                  <a:pt x="28575" y="504964"/>
                </a:lnTo>
                <a:lnTo>
                  <a:pt x="69850" y="504964"/>
                </a:lnTo>
                <a:lnTo>
                  <a:pt x="38100" y="441464"/>
                </a:lnTo>
                <a:close/>
              </a:path>
              <a:path w="4804409" h="843279">
                <a:moveTo>
                  <a:pt x="69850" y="504964"/>
                </a:moveTo>
                <a:lnTo>
                  <a:pt x="47625" y="504964"/>
                </a:lnTo>
                <a:lnTo>
                  <a:pt x="47625" y="517664"/>
                </a:lnTo>
                <a:lnTo>
                  <a:pt x="76200" y="517664"/>
                </a:lnTo>
                <a:lnTo>
                  <a:pt x="69850" y="504964"/>
                </a:lnTo>
                <a:close/>
              </a:path>
              <a:path w="4804409" h="843279">
                <a:moveTo>
                  <a:pt x="4790567" y="15112"/>
                </a:moveTo>
                <a:lnTo>
                  <a:pt x="4790567" y="19049"/>
                </a:lnTo>
                <a:lnTo>
                  <a:pt x="4794504" y="19049"/>
                </a:lnTo>
                <a:lnTo>
                  <a:pt x="4790567" y="15112"/>
                </a:lnTo>
                <a:close/>
              </a:path>
              <a:path w="4804409" h="843279">
                <a:moveTo>
                  <a:pt x="4799711" y="0"/>
                </a:moveTo>
                <a:lnTo>
                  <a:pt x="4790567" y="0"/>
                </a:lnTo>
                <a:lnTo>
                  <a:pt x="4790567" y="15112"/>
                </a:lnTo>
                <a:lnTo>
                  <a:pt x="4794504" y="19049"/>
                </a:lnTo>
                <a:lnTo>
                  <a:pt x="4804029" y="19049"/>
                </a:lnTo>
                <a:lnTo>
                  <a:pt x="4804029" y="4254"/>
                </a:lnTo>
                <a:lnTo>
                  <a:pt x="47997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11801" y="4404677"/>
            <a:ext cx="7423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72986" y="3262884"/>
            <a:ext cx="76200" cy="194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71946" y="2986087"/>
            <a:ext cx="1642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Traffic</a:t>
            </a:r>
            <a:r>
              <a:rPr sz="1800" spc="-16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conditions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5" dirty="0"/>
              <a:t>Module </a:t>
            </a:r>
            <a:r>
              <a:rPr spc="-5" dirty="0"/>
              <a:t>1: </a:t>
            </a:r>
            <a:r>
              <a:rPr spc="-15" dirty="0"/>
              <a:t>Lecture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428355" y="4837509"/>
            <a:ext cx="2032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D0D0D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16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Overview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5" dirty="0"/>
              <a:t>Module </a:t>
            </a:r>
            <a:r>
              <a:rPr spc="-5" dirty="0"/>
              <a:t>1: </a:t>
            </a:r>
            <a:r>
              <a:rPr spc="-15" dirty="0"/>
              <a:t>Lecture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28355" y="4837509"/>
            <a:ext cx="2032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0D0D0D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17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590" y="901806"/>
            <a:ext cx="3435350" cy="210439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786765">
              <a:lnSpc>
                <a:spcPct val="100000"/>
              </a:lnSpc>
              <a:spcBef>
                <a:spcPts val="800"/>
              </a:spcBef>
            </a:pP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Summary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: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Lecture</a:t>
            </a:r>
            <a:r>
              <a:rPr sz="2400" b="1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356235" indent="-343535">
              <a:lnSpc>
                <a:spcPct val="100000"/>
              </a:lnSpc>
              <a:spcBef>
                <a:spcPts val="655"/>
              </a:spcBef>
              <a:buFont typeface="Wingdings"/>
              <a:buChar char=""/>
              <a:tabLst>
                <a:tab pos="356235" algn="l"/>
              </a:tabLst>
            </a:pPr>
            <a:r>
              <a:rPr sz="2150" dirty="0">
                <a:latin typeface="Calibri"/>
                <a:cs typeface="Calibri"/>
              </a:rPr>
              <a:t>System </a:t>
            </a:r>
            <a:r>
              <a:rPr sz="2150" spc="25" dirty="0">
                <a:latin typeface="Calibri"/>
                <a:cs typeface="Calibri"/>
              </a:rPr>
              <a:t>with</a:t>
            </a:r>
            <a:r>
              <a:rPr sz="2150" spc="35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examples</a:t>
            </a:r>
            <a:endParaRPr sz="2150">
              <a:latin typeface="Calibri"/>
              <a:cs typeface="Calibri"/>
            </a:endParaRPr>
          </a:p>
          <a:p>
            <a:pPr marL="356235" indent="-343535">
              <a:lnSpc>
                <a:spcPct val="100000"/>
              </a:lnSpc>
              <a:spcBef>
                <a:spcPts val="650"/>
              </a:spcBef>
              <a:buFont typeface="Wingdings"/>
              <a:buChar char=""/>
              <a:tabLst>
                <a:tab pos="356235" algn="l"/>
              </a:tabLst>
            </a:pPr>
            <a:r>
              <a:rPr sz="2150" spc="10" dirty="0">
                <a:latin typeface="Calibri"/>
                <a:cs typeface="Calibri"/>
              </a:rPr>
              <a:t>Classification </a:t>
            </a:r>
            <a:r>
              <a:rPr sz="2150" spc="-5" dirty="0">
                <a:latin typeface="Calibri"/>
                <a:cs typeface="Calibri"/>
              </a:rPr>
              <a:t>of</a:t>
            </a:r>
            <a:r>
              <a:rPr sz="2150" spc="120" dirty="0">
                <a:latin typeface="Calibri"/>
                <a:cs typeface="Calibri"/>
              </a:rPr>
              <a:t> </a:t>
            </a:r>
            <a:r>
              <a:rPr sz="2150" spc="-15" dirty="0">
                <a:latin typeface="Calibri"/>
                <a:cs typeface="Calibri"/>
              </a:rPr>
              <a:t>systems</a:t>
            </a:r>
            <a:endParaRPr sz="2150">
              <a:latin typeface="Calibri"/>
              <a:cs typeface="Calibri"/>
            </a:endParaRPr>
          </a:p>
          <a:p>
            <a:pPr marL="356235" indent="-343535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6235" algn="l"/>
              </a:tabLst>
            </a:pPr>
            <a:r>
              <a:rPr sz="2150" spc="-5" dirty="0">
                <a:latin typeface="Calibri"/>
                <a:cs typeface="Calibri"/>
              </a:rPr>
              <a:t>Control </a:t>
            </a:r>
            <a:r>
              <a:rPr sz="2150" spc="-15" dirty="0">
                <a:latin typeface="Calibri"/>
                <a:cs typeface="Calibri"/>
              </a:rPr>
              <a:t>system </a:t>
            </a:r>
            <a:r>
              <a:rPr sz="2150" spc="15" dirty="0">
                <a:latin typeface="Calibri"/>
                <a:cs typeface="Calibri"/>
              </a:rPr>
              <a:t>&amp;</a:t>
            </a:r>
            <a:r>
              <a:rPr sz="2150" spc="28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examples</a:t>
            </a:r>
            <a:endParaRPr sz="2150">
              <a:latin typeface="Calibri"/>
              <a:cs typeface="Calibri"/>
            </a:endParaRPr>
          </a:p>
          <a:p>
            <a:pPr marL="356235" indent="-34353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6235" algn="l"/>
              </a:tabLst>
            </a:pPr>
            <a:r>
              <a:rPr sz="2150" spc="-5" dirty="0">
                <a:latin typeface="Calibri"/>
                <a:cs typeface="Calibri"/>
              </a:rPr>
              <a:t>Feedback </a:t>
            </a:r>
            <a:r>
              <a:rPr sz="2150" spc="20" dirty="0">
                <a:latin typeface="Calibri"/>
                <a:cs typeface="Calibri"/>
              </a:rPr>
              <a:t>&amp; its</a:t>
            </a:r>
            <a:r>
              <a:rPr sz="2150" spc="-30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significance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9965" y="799418"/>
            <a:ext cx="3817620" cy="222440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609600">
              <a:lnSpc>
                <a:spcPct val="100000"/>
              </a:lnSpc>
              <a:spcBef>
                <a:spcPts val="1295"/>
              </a:spcBef>
            </a:pP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Contents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: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Lecture</a:t>
            </a:r>
            <a:r>
              <a:rPr sz="2400" b="1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110"/>
              </a:spcBef>
              <a:buFont typeface="Wingdings"/>
              <a:buChar char=""/>
              <a:tabLst>
                <a:tab pos="356235" algn="l"/>
              </a:tabLst>
            </a:pPr>
            <a:r>
              <a:rPr sz="2150" spc="-5" dirty="0">
                <a:latin typeface="Calibri"/>
                <a:cs typeface="Calibri"/>
              </a:rPr>
              <a:t>Model </a:t>
            </a:r>
            <a:r>
              <a:rPr sz="2150" spc="20" dirty="0">
                <a:latin typeface="Calibri"/>
                <a:cs typeface="Calibri"/>
              </a:rPr>
              <a:t>&amp; its</a:t>
            </a:r>
            <a:r>
              <a:rPr sz="2150" spc="8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significance</a:t>
            </a:r>
            <a:endParaRPr sz="21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50"/>
              </a:spcBef>
              <a:buFont typeface="Wingdings"/>
              <a:buChar char=""/>
              <a:tabLst>
                <a:tab pos="356235" algn="l"/>
              </a:tabLst>
            </a:pPr>
            <a:r>
              <a:rPr sz="2150" spc="-20" dirty="0">
                <a:latin typeface="Calibri"/>
                <a:cs typeface="Calibri"/>
              </a:rPr>
              <a:t>Types </a:t>
            </a:r>
            <a:r>
              <a:rPr sz="2150" dirty="0">
                <a:latin typeface="Calibri"/>
                <a:cs typeface="Calibri"/>
              </a:rPr>
              <a:t>of </a:t>
            </a:r>
            <a:r>
              <a:rPr sz="2150" spc="15" dirty="0">
                <a:latin typeface="Calibri"/>
                <a:cs typeface="Calibri"/>
              </a:rPr>
              <a:t>math</a:t>
            </a:r>
            <a:r>
              <a:rPr sz="2150" spc="21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models</a:t>
            </a:r>
            <a:endParaRPr sz="21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6235" algn="l"/>
              </a:tabLst>
            </a:pPr>
            <a:r>
              <a:rPr sz="2150" dirty="0">
                <a:latin typeface="Calibri"/>
                <a:cs typeface="Calibri"/>
              </a:rPr>
              <a:t>Methods </a:t>
            </a:r>
            <a:r>
              <a:rPr sz="2150" spc="-5" dirty="0">
                <a:latin typeface="Calibri"/>
                <a:cs typeface="Calibri"/>
              </a:rPr>
              <a:t>of </a:t>
            </a:r>
            <a:r>
              <a:rPr sz="2150" spc="5" dirty="0">
                <a:latin typeface="Calibri"/>
                <a:cs typeface="Calibri"/>
              </a:rPr>
              <a:t>modelling</a:t>
            </a:r>
            <a:r>
              <a:rPr sz="2150" spc="295" dirty="0">
                <a:latin typeface="Calibri"/>
                <a:cs typeface="Calibri"/>
              </a:rPr>
              <a:t> </a:t>
            </a:r>
            <a:r>
              <a:rPr sz="2150" spc="-15" dirty="0">
                <a:latin typeface="Calibri"/>
                <a:cs typeface="Calibri"/>
              </a:rPr>
              <a:t>systems</a:t>
            </a:r>
            <a:endParaRPr sz="21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6235" algn="l"/>
              </a:tabLst>
            </a:pPr>
            <a:r>
              <a:rPr sz="2150" spc="-5" dirty="0">
                <a:latin typeface="Calibri"/>
                <a:cs typeface="Calibri"/>
              </a:rPr>
              <a:t>Steps </a:t>
            </a:r>
            <a:r>
              <a:rPr sz="2150" dirty="0">
                <a:latin typeface="Calibri"/>
                <a:cs typeface="Calibri"/>
              </a:rPr>
              <a:t>of </a:t>
            </a:r>
            <a:r>
              <a:rPr sz="2150" spc="5" dirty="0">
                <a:latin typeface="Calibri"/>
                <a:cs typeface="Calibri"/>
              </a:rPr>
              <a:t>modelling</a:t>
            </a:r>
            <a:r>
              <a:rPr sz="2150" spc="235" dirty="0">
                <a:latin typeface="Calibri"/>
                <a:cs typeface="Calibri"/>
              </a:rPr>
              <a:t> </a:t>
            </a:r>
            <a:r>
              <a:rPr sz="2150" spc="-15" dirty="0">
                <a:latin typeface="Calibri"/>
                <a:cs typeface="Calibri"/>
              </a:rPr>
              <a:t>systems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986853"/>
            <a:ext cx="6242685" cy="941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0" spc="-15" dirty="0"/>
              <a:t>Module </a:t>
            </a:r>
            <a:r>
              <a:rPr sz="6000" spc="15" dirty="0"/>
              <a:t>1: </a:t>
            </a:r>
            <a:r>
              <a:rPr sz="6000" spc="-5" dirty="0"/>
              <a:t>Lecture</a:t>
            </a:r>
            <a:r>
              <a:rPr sz="6000" spc="-105" dirty="0"/>
              <a:t> </a:t>
            </a:r>
            <a:r>
              <a:rPr sz="6000" spc="5" dirty="0"/>
              <a:t>1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3124454" y="2568194"/>
            <a:ext cx="2963545" cy="129857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603885" marR="584835" algn="ctr">
              <a:lnSpc>
                <a:spcPct val="102499"/>
              </a:lnSpc>
              <a:spcBef>
                <a:spcPts val="45"/>
              </a:spcBef>
            </a:pPr>
            <a:r>
              <a:rPr sz="2750" spc="-20" dirty="0">
                <a:solidFill>
                  <a:srgbClr val="622422"/>
                </a:solidFill>
                <a:latin typeface="Calibri"/>
                <a:cs typeface="Calibri"/>
              </a:rPr>
              <a:t>I</a:t>
            </a:r>
            <a:r>
              <a:rPr sz="2750" spc="-25" dirty="0">
                <a:solidFill>
                  <a:srgbClr val="622422"/>
                </a:solidFill>
                <a:latin typeface="Calibri"/>
                <a:cs typeface="Calibri"/>
              </a:rPr>
              <a:t>nt</a:t>
            </a:r>
            <a:r>
              <a:rPr sz="2750" spc="-60" dirty="0">
                <a:solidFill>
                  <a:srgbClr val="622422"/>
                </a:solidFill>
                <a:latin typeface="Calibri"/>
                <a:cs typeface="Calibri"/>
              </a:rPr>
              <a:t>r</a:t>
            </a:r>
            <a:r>
              <a:rPr sz="2750" spc="45" dirty="0">
                <a:solidFill>
                  <a:srgbClr val="622422"/>
                </a:solidFill>
                <a:latin typeface="Calibri"/>
                <a:cs typeface="Calibri"/>
              </a:rPr>
              <a:t>o</a:t>
            </a:r>
            <a:r>
              <a:rPr sz="2750" spc="-20" dirty="0">
                <a:solidFill>
                  <a:srgbClr val="622422"/>
                </a:solidFill>
                <a:latin typeface="Calibri"/>
                <a:cs typeface="Calibri"/>
              </a:rPr>
              <a:t>du</a:t>
            </a:r>
            <a:r>
              <a:rPr sz="2750" spc="30" dirty="0">
                <a:solidFill>
                  <a:srgbClr val="622422"/>
                </a:solidFill>
                <a:latin typeface="Calibri"/>
                <a:cs typeface="Calibri"/>
              </a:rPr>
              <a:t>c</a:t>
            </a:r>
            <a:r>
              <a:rPr sz="2750" spc="-25" dirty="0">
                <a:solidFill>
                  <a:srgbClr val="622422"/>
                </a:solidFill>
                <a:latin typeface="Calibri"/>
                <a:cs typeface="Calibri"/>
              </a:rPr>
              <a:t>t</a:t>
            </a:r>
            <a:r>
              <a:rPr sz="2750" spc="-35" dirty="0">
                <a:solidFill>
                  <a:srgbClr val="622422"/>
                </a:solidFill>
                <a:latin typeface="Calibri"/>
                <a:cs typeface="Calibri"/>
              </a:rPr>
              <a:t>i</a:t>
            </a:r>
            <a:r>
              <a:rPr sz="2750" spc="45" dirty="0">
                <a:solidFill>
                  <a:srgbClr val="622422"/>
                </a:solidFill>
                <a:latin typeface="Calibri"/>
                <a:cs typeface="Calibri"/>
              </a:rPr>
              <a:t>o</a:t>
            </a:r>
            <a:r>
              <a:rPr sz="2750" spc="5" dirty="0">
                <a:solidFill>
                  <a:srgbClr val="622422"/>
                </a:solidFill>
                <a:latin typeface="Calibri"/>
                <a:cs typeface="Calibri"/>
              </a:rPr>
              <a:t>n  </a:t>
            </a:r>
            <a:r>
              <a:rPr sz="2750" spc="-5" dirty="0">
                <a:solidFill>
                  <a:srgbClr val="622422"/>
                </a:solidFill>
                <a:latin typeface="Calibri"/>
                <a:cs typeface="Calibri"/>
              </a:rPr>
              <a:t>to</a:t>
            </a:r>
            <a:endParaRPr sz="27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2750" dirty="0">
                <a:solidFill>
                  <a:srgbClr val="622422"/>
                </a:solidFill>
                <a:latin typeface="Calibri"/>
                <a:cs typeface="Calibri"/>
              </a:rPr>
              <a:t>Systems </a:t>
            </a:r>
            <a:r>
              <a:rPr sz="2750" spc="5" dirty="0">
                <a:solidFill>
                  <a:srgbClr val="622422"/>
                </a:solidFill>
                <a:latin typeface="Calibri"/>
                <a:cs typeface="Calibri"/>
              </a:rPr>
              <a:t>and</a:t>
            </a:r>
            <a:r>
              <a:rPr sz="2750" spc="60" dirty="0">
                <a:solidFill>
                  <a:srgbClr val="622422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622422"/>
                </a:solidFill>
                <a:latin typeface="Calibri"/>
                <a:cs typeface="Calibri"/>
              </a:rPr>
              <a:t>Control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0789" y="248539"/>
            <a:ext cx="4135120" cy="701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What </a:t>
            </a:r>
            <a:r>
              <a:rPr spc="20" dirty="0"/>
              <a:t>is </a:t>
            </a:r>
            <a:r>
              <a:rPr spc="15" dirty="0"/>
              <a:t>a</a:t>
            </a:r>
            <a:r>
              <a:rPr spc="-90" dirty="0"/>
              <a:t> </a:t>
            </a:r>
            <a:r>
              <a:rPr spc="-35" dirty="0"/>
              <a:t>System?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907" y="942974"/>
            <a:ext cx="7961630" cy="11271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3535">
              <a:lnSpc>
                <a:spcPts val="2180"/>
              </a:lnSpc>
              <a:spcBef>
                <a:spcPts val="1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15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collection </a:t>
            </a:r>
            <a:r>
              <a:rPr sz="2000" dirty="0">
                <a:latin typeface="Calibri"/>
                <a:cs typeface="Calibri"/>
              </a:rPr>
              <a:t>of physical, </a:t>
            </a:r>
            <a:r>
              <a:rPr sz="2000" spc="-5" dirty="0">
                <a:latin typeface="Calibri"/>
                <a:cs typeface="Calibri"/>
              </a:rPr>
              <a:t>biological </a:t>
            </a:r>
            <a:r>
              <a:rPr sz="2000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abstract </a:t>
            </a:r>
            <a:r>
              <a:rPr sz="2000" spc="-5" dirty="0">
                <a:latin typeface="Calibri"/>
                <a:cs typeface="Calibri"/>
              </a:rPr>
              <a:t>components </a:t>
            </a:r>
            <a:r>
              <a:rPr sz="2000" spc="-10" dirty="0">
                <a:latin typeface="Calibri"/>
                <a:cs typeface="Calibri"/>
              </a:rPr>
              <a:t>which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together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180"/>
              </a:lnSpc>
            </a:pPr>
            <a:r>
              <a:rPr sz="2000" spc="-25" dirty="0">
                <a:latin typeface="Calibri"/>
                <a:cs typeface="Calibri"/>
              </a:rPr>
              <a:t>perform </a:t>
            </a:r>
            <a:r>
              <a:rPr sz="2000" spc="1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intended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objective</a:t>
            </a:r>
            <a:endParaRPr sz="2000">
              <a:latin typeface="Calibri"/>
              <a:cs typeface="Calibri"/>
            </a:endParaRPr>
          </a:p>
          <a:p>
            <a:pPr marL="355600" marR="262255" indent="-343535">
              <a:lnSpc>
                <a:spcPct val="78300"/>
              </a:lnSpc>
              <a:spcBef>
                <a:spcPts val="5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15" dirty="0">
                <a:latin typeface="Calibri"/>
                <a:cs typeface="Calibri"/>
              </a:rPr>
              <a:t>A </a:t>
            </a:r>
            <a:r>
              <a:rPr sz="2000" spc="10" dirty="0">
                <a:latin typeface="Calibri"/>
                <a:cs typeface="Calibri"/>
              </a:rPr>
              <a:t>system </a:t>
            </a:r>
            <a:r>
              <a:rPr sz="2000" spc="-5" dirty="0">
                <a:latin typeface="Calibri"/>
                <a:cs typeface="Calibri"/>
              </a:rPr>
              <a:t>gives </a:t>
            </a:r>
            <a:r>
              <a:rPr sz="2000" spc="10" dirty="0">
                <a:latin typeface="Calibri"/>
                <a:cs typeface="Calibri"/>
              </a:rPr>
              <a:t>an </a:t>
            </a:r>
            <a:r>
              <a:rPr sz="2000" dirty="0">
                <a:latin typeface="Calibri"/>
                <a:cs typeface="Calibri"/>
              </a:rPr>
              <a:t>output </a:t>
            </a:r>
            <a:r>
              <a:rPr sz="2000" spc="10" dirty="0">
                <a:latin typeface="Calibri"/>
                <a:cs typeface="Calibri"/>
              </a:rPr>
              <a:t>(also </a:t>
            </a:r>
            <a:r>
              <a:rPr sz="2000" spc="-10" dirty="0">
                <a:latin typeface="Calibri"/>
                <a:cs typeface="Calibri"/>
              </a:rPr>
              <a:t>called </a:t>
            </a:r>
            <a:r>
              <a:rPr sz="2000" dirty="0">
                <a:latin typeface="Calibri"/>
                <a:cs typeface="Calibri"/>
              </a:rPr>
              <a:t>response) </a:t>
            </a:r>
            <a:r>
              <a:rPr sz="2000" spc="-30" dirty="0">
                <a:latin typeface="Calibri"/>
                <a:cs typeface="Calibri"/>
              </a:rPr>
              <a:t>for </a:t>
            </a:r>
            <a:r>
              <a:rPr sz="2000" spc="1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input </a:t>
            </a:r>
            <a:r>
              <a:rPr sz="2000" spc="10" dirty="0">
                <a:latin typeface="Calibri"/>
                <a:cs typeface="Calibri"/>
              </a:rPr>
              <a:t>(also</a:t>
            </a:r>
            <a:r>
              <a:rPr sz="2000" spc="-2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called  excitation)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907" y="2956560"/>
            <a:ext cx="561657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System can </a:t>
            </a:r>
            <a:r>
              <a:rPr sz="2000" spc="5" dirty="0">
                <a:latin typeface="Calibri"/>
                <a:cs typeface="Calibri"/>
              </a:rPr>
              <a:t>be </a:t>
            </a:r>
            <a:r>
              <a:rPr sz="2000" spc="1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collection </a:t>
            </a:r>
            <a:r>
              <a:rPr sz="2000" dirty="0">
                <a:latin typeface="Calibri"/>
                <a:cs typeface="Calibri"/>
              </a:rPr>
              <a:t>of multiple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sub-systems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39871" y="2097277"/>
            <a:ext cx="2146300" cy="864235"/>
          </a:xfrm>
          <a:custGeom>
            <a:avLst/>
            <a:gdLst/>
            <a:ahLst/>
            <a:cxnLst/>
            <a:rect l="l" t="t" r="r" b="b"/>
            <a:pathLst>
              <a:path w="2146300" h="864235">
                <a:moveTo>
                  <a:pt x="2002027" y="0"/>
                </a:moveTo>
                <a:lnTo>
                  <a:pt x="144017" y="0"/>
                </a:ln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0" y="720090"/>
                </a:lnTo>
                <a:lnTo>
                  <a:pt x="7345" y="765596"/>
                </a:lnTo>
                <a:lnTo>
                  <a:pt x="27797" y="805129"/>
                </a:lnTo>
                <a:lnTo>
                  <a:pt x="58978" y="836310"/>
                </a:lnTo>
                <a:lnTo>
                  <a:pt x="98511" y="856762"/>
                </a:lnTo>
                <a:lnTo>
                  <a:pt x="144017" y="864108"/>
                </a:lnTo>
                <a:lnTo>
                  <a:pt x="2002027" y="864108"/>
                </a:lnTo>
                <a:lnTo>
                  <a:pt x="2047534" y="856762"/>
                </a:lnTo>
                <a:lnTo>
                  <a:pt x="2087067" y="836310"/>
                </a:lnTo>
                <a:lnTo>
                  <a:pt x="2118248" y="805129"/>
                </a:lnTo>
                <a:lnTo>
                  <a:pt x="2138700" y="765596"/>
                </a:lnTo>
                <a:lnTo>
                  <a:pt x="2146045" y="720090"/>
                </a:lnTo>
                <a:lnTo>
                  <a:pt x="2146045" y="144018"/>
                </a:lnTo>
                <a:lnTo>
                  <a:pt x="2138700" y="98511"/>
                </a:lnTo>
                <a:lnTo>
                  <a:pt x="2118248" y="58978"/>
                </a:lnTo>
                <a:lnTo>
                  <a:pt x="2087067" y="27797"/>
                </a:lnTo>
                <a:lnTo>
                  <a:pt x="2047534" y="7345"/>
                </a:lnTo>
                <a:lnTo>
                  <a:pt x="20020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39871" y="2097277"/>
            <a:ext cx="2146300" cy="864235"/>
          </a:xfrm>
          <a:custGeom>
            <a:avLst/>
            <a:gdLst/>
            <a:ahLst/>
            <a:cxnLst/>
            <a:rect l="l" t="t" r="r" b="b"/>
            <a:pathLst>
              <a:path w="2146300" h="864235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2002027" y="0"/>
                </a:lnTo>
                <a:lnTo>
                  <a:pt x="2047534" y="7345"/>
                </a:lnTo>
                <a:lnTo>
                  <a:pt x="2087067" y="27797"/>
                </a:lnTo>
                <a:lnTo>
                  <a:pt x="2118248" y="58978"/>
                </a:lnTo>
                <a:lnTo>
                  <a:pt x="2138700" y="98511"/>
                </a:lnTo>
                <a:lnTo>
                  <a:pt x="2146045" y="144018"/>
                </a:lnTo>
                <a:lnTo>
                  <a:pt x="2146045" y="720090"/>
                </a:lnTo>
                <a:lnTo>
                  <a:pt x="2138700" y="765596"/>
                </a:lnTo>
                <a:lnTo>
                  <a:pt x="2118248" y="805129"/>
                </a:lnTo>
                <a:lnTo>
                  <a:pt x="2087067" y="836310"/>
                </a:lnTo>
                <a:lnTo>
                  <a:pt x="2047534" y="856762"/>
                </a:lnTo>
                <a:lnTo>
                  <a:pt x="2002027" y="864108"/>
                </a:lnTo>
                <a:lnTo>
                  <a:pt x="144017" y="864108"/>
                </a:lnTo>
                <a:lnTo>
                  <a:pt x="98511" y="856762"/>
                </a:lnTo>
                <a:lnTo>
                  <a:pt x="58978" y="836310"/>
                </a:lnTo>
                <a:lnTo>
                  <a:pt x="27797" y="805129"/>
                </a:lnTo>
                <a:lnTo>
                  <a:pt x="7345" y="765596"/>
                </a:lnTo>
                <a:lnTo>
                  <a:pt x="0" y="720090"/>
                </a:lnTo>
                <a:lnTo>
                  <a:pt x="0" y="14401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51376" y="2319019"/>
            <a:ext cx="92710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2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400" spc="3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spc="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29275" y="2381250"/>
            <a:ext cx="1533525" cy="34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85916" y="2470404"/>
            <a:ext cx="1310640" cy="118110"/>
          </a:xfrm>
          <a:custGeom>
            <a:avLst/>
            <a:gdLst/>
            <a:ahLst/>
            <a:cxnLst/>
            <a:rect l="l" t="t" r="r" b="b"/>
            <a:pathLst>
              <a:path w="1310640" h="118110">
                <a:moveTo>
                  <a:pt x="1260057" y="58991"/>
                </a:moveTo>
                <a:lnTo>
                  <a:pt x="1196593" y="96012"/>
                </a:lnTo>
                <a:lnTo>
                  <a:pt x="1194562" y="103758"/>
                </a:lnTo>
                <a:lnTo>
                  <a:pt x="1198117" y="109854"/>
                </a:lnTo>
                <a:lnTo>
                  <a:pt x="1201547" y="115823"/>
                </a:lnTo>
                <a:lnTo>
                  <a:pt x="1209421" y="117856"/>
                </a:lnTo>
                <a:lnTo>
                  <a:pt x="1288647" y="71627"/>
                </a:lnTo>
                <a:lnTo>
                  <a:pt x="1285239" y="71627"/>
                </a:lnTo>
                <a:lnTo>
                  <a:pt x="1285239" y="69976"/>
                </a:lnTo>
                <a:lnTo>
                  <a:pt x="1278889" y="69976"/>
                </a:lnTo>
                <a:lnTo>
                  <a:pt x="1260057" y="58991"/>
                </a:lnTo>
                <a:close/>
              </a:path>
              <a:path w="1310640" h="118110">
                <a:moveTo>
                  <a:pt x="1238177" y="46227"/>
                </a:moveTo>
                <a:lnTo>
                  <a:pt x="0" y="46227"/>
                </a:lnTo>
                <a:lnTo>
                  <a:pt x="0" y="71627"/>
                </a:lnTo>
                <a:lnTo>
                  <a:pt x="1238395" y="71627"/>
                </a:lnTo>
                <a:lnTo>
                  <a:pt x="1260057" y="58991"/>
                </a:lnTo>
                <a:lnTo>
                  <a:pt x="1238177" y="46227"/>
                </a:lnTo>
                <a:close/>
              </a:path>
              <a:path w="1310640" h="118110">
                <a:moveTo>
                  <a:pt x="1288597" y="46227"/>
                </a:moveTo>
                <a:lnTo>
                  <a:pt x="1285239" y="46227"/>
                </a:lnTo>
                <a:lnTo>
                  <a:pt x="1285239" y="71627"/>
                </a:lnTo>
                <a:lnTo>
                  <a:pt x="1288647" y="71627"/>
                </a:lnTo>
                <a:lnTo>
                  <a:pt x="1310386" y="58927"/>
                </a:lnTo>
                <a:lnTo>
                  <a:pt x="1288597" y="46227"/>
                </a:lnTo>
                <a:close/>
              </a:path>
              <a:path w="1310640" h="118110">
                <a:moveTo>
                  <a:pt x="1278889" y="48006"/>
                </a:moveTo>
                <a:lnTo>
                  <a:pt x="1260057" y="58991"/>
                </a:lnTo>
                <a:lnTo>
                  <a:pt x="1278889" y="69976"/>
                </a:lnTo>
                <a:lnTo>
                  <a:pt x="1278889" y="48006"/>
                </a:lnTo>
                <a:close/>
              </a:path>
              <a:path w="1310640" h="118110">
                <a:moveTo>
                  <a:pt x="1285239" y="48006"/>
                </a:moveTo>
                <a:lnTo>
                  <a:pt x="1278889" y="48006"/>
                </a:lnTo>
                <a:lnTo>
                  <a:pt x="1278889" y="69976"/>
                </a:lnTo>
                <a:lnTo>
                  <a:pt x="1285239" y="69976"/>
                </a:lnTo>
                <a:lnTo>
                  <a:pt x="1285239" y="48006"/>
                </a:lnTo>
                <a:close/>
              </a:path>
              <a:path w="1310640" h="118110">
                <a:moveTo>
                  <a:pt x="1209421" y="0"/>
                </a:moveTo>
                <a:lnTo>
                  <a:pt x="1201547" y="2031"/>
                </a:lnTo>
                <a:lnTo>
                  <a:pt x="1198117" y="8127"/>
                </a:lnTo>
                <a:lnTo>
                  <a:pt x="1194562" y="14096"/>
                </a:lnTo>
                <a:lnTo>
                  <a:pt x="1196593" y="21970"/>
                </a:lnTo>
                <a:lnTo>
                  <a:pt x="1260057" y="58991"/>
                </a:lnTo>
                <a:lnTo>
                  <a:pt x="1278889" y="48006"/>
                </a:lnTo>
                <a:lnTo>
                  <a:pt x="1285239" y="48006"/>
                </a:lnTo>
                <a:lnTo>
                  <a:pt x="1285239" y="46227"/>
                </a:lnTo>
                <a:lnTo>
                  <a:pt x="1288597" y="46227"/>
                </a:lnTo>
                <a:lnTo>
                  <a:pt x="1215389" y="3556"/>
                </a:lnTo>
                <a:lnTo>
                  <a:pt x="1209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71700" y="2381250"/>
            <a:ext cx="154305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29485" y="2470404"/>
            <a:ext cx="1310640" cy="118110"/>
          </a:xfrm>
          <a:custGeom>
            <a:avLst/>
            <a:gdLst/>
            <a:ahLst/>
            <a:cxnLst/>
            <a:rect l="l" t="t" r="r" b="b"/>
            <a:pathLst>
              <a:path w="1310639" h="118110">
                <a:moveTo>
                  <a:pt x="1260057" y="58991"/>
                </a:moveTo>
                <a:lnTo>
                  <a:pt x="1196593" y="96012"/>
                </a:lnTo>
                <a:lnTo>
                  <a:pt x="1194562" y="103758"/>
                </a:lnTo>
                <a:lnTo>
                  <a:pt x="1198117" y="109854"/>
                </a:lnTo>
                <a:lnTo>
                  <a:pt x="1201674" y="115823"/>
                </a:lnTo>
                <a:lnTo>
                  <a:pt x="1209420" y="117856"/>
                </a:lnTo>
                <a:lnTo>
                  <a:pt x="1215516" y="114426"/>
                </a:lnTo>
                <a:lnTo>
                  <a:pt x="1288774" y="71627"/>
                </a:lnTo>
                <a:lnTo>
                  <a:pt x="1285239" y="71627"/>
                </a:lnTo>
                <a:lnTo>
                  <a:pt x="1285239" y="69976"/>
                </a:lnTo>
                <a:lnTo>
                  <a:pt x="1278889" y="69976"/>
                </a:lnTo>
                <a:lnTo>
                  <a:pt x="1260057" y="58991"/>
                </a:lnTo>
                <a:close/>
              </a:path>
              <a:path w="1310639" h="118110">
                <a:moveTo>
                  <a:pt x="1238177" y="46227"/>
                </a:moveTo>
                <a:lnTo>
                  <a:pt x="0" y="46227"/>
                </a:lnTo>
                <a:lnTo>
                  <a:pt x="0" y="71627"/>
                </a:lnTo>
                <a:lnTo>
                  <a:pt x="1238395" y="71627"/>
                </a:lnTo>
                <a:lnTo>
                  <a:pt x="1260057" y="58991"/>
                </a:lnTo>
                <a:lnTo>
                  <a:pt x="1238177" y="46227"/>
                </a:lnTo>
                <a:close/>
              </a:path>
              <a:path w="1310639" h="118110">
                <a:moveTo>
                  <a:pt x="1288724" y="46227"/>
                </a:moveTo>
                <a:lnTo>
                  <a:pt x="1285239" y="46227"/>
                </a:lnTo>
                <a:lnTo>
                  <a:pt x="1285239" y="71627"/>
                </a:lnTo>
                <a:lnTo>
                  <a:pt x="1288774" y="71627"/>
                </a:lnTo>
                <a:lnTo>
                  <a:pt x="1310513" y="58927"/>
                </a:lnTo>
                <a:lnTo>
                  <a:pt x="1288724" y="46227"/>
                </a:lnTo>
                <a:close/>
              </a:path>
              <a:path w="1310639" h="118110">
                <a:moveTo>
                  <a:pt x="1278889" y="48006"/>
                </a:moveTo>
                <a:lnTo>
                  <a:pt x="1260057" y="58991"/>
                </a:lnTo>
                <a:lnTo>
                  <a:pt x="1278889" y="69976"/>
                </a:lnTo>
                <a:lnTo>
                  <a:pt x="1278889" y="48006"/>
                </a:lnTo>
                <a:close/>
              </a:path>
              <a:path w="1310639" h="118110">
                <a:moveTo>
                  <a:pt x="1285239" y="48006"/>
                </a:moveTo>
                <a:lnTo>
                  <a:pt x="1278889" y="48006"/>
                </a:lnTo>
                <a:lnTo>
                  <a:pt x="1278889" y="69976"/>
                </a:lnTo>
                <a:lnTo>
                  <a:pt x="1285239" y="69976"/>
                </a:lnTo>
                <a:lnTo>
                  <a:pt x="1285239" y="48006"/>
                </a:lnTo>
                <a:close/>
              </a:path>
              <a:path w="1310639" h="118110">
                <a:moveTo>
                  <a:pt x="1209420" y="0"/>
                </a:moveTo>
                <a:lnTo>
                  <a:pt x="1201674" y="2031"/>
                </a:lnTo>
                <a:lnTo>
                  <a:pt x="1198117" y="8127"/>
                </a:lnTo>
                <a:lnTo>
                  <a:pt x="1194562" y="14096"/>
                </a:lnTo>
                <a:lnTo>
                  <a:pt x="1196593" y="21970"/>
                </a:lnTo>
                <a:lnTo>
                  <a:pt x="1260057" y="58991"/>
                </a:lnTo>
                <a:lnTo>
                  <a:pt x="1278889" y="48006"/>
                </a:lnTo>
                <a:lnTo>
                  <a:pt x="1285239" y="48006"/>
                </a:lnTo>
                <a:lnTo>
                  <a:pt x="1285239" y="46227"/>
                </a:lnTo>
                <a:lnTo>
                  <a:pt x="1288724" y="46227"/>
                </a:lnTo>
                <a:lnTo>
                  <a:pt x="12094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82459" y="2305050"/>
            <a:ext cx="920115" cy="577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5"/>
              </a:spcBef>
            </a:pPr>
            <a:r>
              <a:rPr sz="1800" spc="10" dirty="0">
                <a:latin typeface="Calibri"/>
                <a:cs typeface="Calibri"/>
              </a:rPr>
              <a:t>Output</a:t>
            </a:r>
            <a:r>
              <a:rPr sz="1800" spc="-1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Calibri"/>
                <a:cs typeface="Calibri"/>
              </a:rPr>
              <a:t>Re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25" dirty="0">
                <a:latin typeface="Calibri"/>
                <a:cs typeface="Calibri"/>
              </a:rPr>
              <a:t>p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3169" y="2305050"/>
            <a:ext cx="944880" cy="577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5"/>
              </a:spcBef>
            </a:pPr>
            <a:r>
              <a:rPr sz="1800" spc="10" dirty="0">
                <a:latin typeface="Calibri"/>
                <a:cs typeface="Calibri"/>
              </a:rPr>
              <a:t>Input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15" dirty="0">
                <a:latin typeface="Calibri"/>
                <a:cs typeface="Calibri"/>
              </a:rPr>
              <a:t>E</a:t>
            </a:r>
            <a:r>
              <a:rPr sz="1800" spc="-110" dirty="0">
                <a:latin typeface="Calibri"/>
                <a:cs typeface="Calibri"/>
              </a:rPr>
              <a:t>x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3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3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30" dirty="0">
                <a:latin typeface="Calibri"/>
                <a:cs typeface="Calibri"/>
              </a:rPr>
              <a:t>i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72739" y="4473575"/>
            <a:ext cx="354139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System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(with 4</a:t>
            </a:r>
            <a:r>
              <a:rPr sz="2400" spc="-3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C00000"/>
                </a:solidFill>
                <a:latin typeface="Calibri"/>
                <a:cs typeface="Calibri"/>
              </a:rPr>
              <a:t>sub-systems)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51685" y="3327831"/>
            <a:ext cx="5071745" cy="1188720"/>
          </a:xfrm>
          <a:custGeom>
            <a:avLst/>
            <a:gdLst/>
            <a:ahLst/>
            <a:cxnLst/>
            <a:rect l="l" t="t" r="r" b="b"/>
            <a:pathLst>
              <a:path w="5071745" h="1188720">
                <a:moveTo>
                  <a:pt x="0" y="1188135"/>
                </a:moveTo>
                <a:lnTo>
                  <a:pt x="5071745" y="1188135"/>
                </a:lnTo>
                <a:lnTo>
                  <a:pt x="5071745" y="0"/>
                </a:lnTo>
                <a:lnTo>
                  <a:pt x="0" y="0"/>
                </a:lnTo>
                <a:lnTo>
                  <a:pt x="0" y="11881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1685" y="3327831"/>
            <a:ext cx="5071745" cy="1188720"/>
          </a:xfrm>
          <a:custGeom>
            <a:avLst/>
            <a:gdLst/>
            <a:ahLst/>
            <a:cxnLst/>
            <a:rect l="l" t="t" r="r" b="b"/>
            <a:pathLst>
              <a:path w="5071745" h="1188720">
                <a:moveTo>
                  <a:pt x="0" y="1188135"/>
                </a:moveTo>
                <a:lnTo>
                  <a:pt x="5071745" y="1188135"/>
                </a:lnTo>
                <a:lnTo>
                  <a:pt x="5071745" y="0"/>
                </a:lnTo>
                <a:lnTo>
                  <a:pt x="0" y="0"/>
                </a:lnTo>
                <a:lnTo>
                  <a:pt x="0" y="1188135"/>
                </a:lnTo>
                <a:close/>
              </a:path>
            </a:pathLst>
          </a:custGeom>
          <a:ln w="25400">
            <a:solidFill>
              <a:srgbClr val="385D8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24625" y="3714750"/>
            <a:ext cx="1304925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78600" y="3808729"/>
            <a:ext cx="1080770" cy="118110"/>
          </a:xfrm>
          <a:custGeom>
            <a:avLst/>
            <a:gdLst/>
            <a:ahLst/>
            <a:cxnLst/>
            <a:rect l="l" t="t" r="r" b="b"/>
            <a:pathLst>
              <a:path w="1080770" h="118110">
                <a:moveTo>
                  <a:pt x="1029936" y="58875"/>
                </a:moveTo>
                <a:lnTo>
                  <a:pt x="966597" y="95910"/>
                </a:lnTo>
                <a:lnTo>
                  <a:pt x="964565" y="103682"/>
                </a:lnTo>
                <a:lnTo>
                  <a:pt x="967994" y="109753"/>
                </a:lnTo>
                <a:lnTo>
                  <a:pt x="971550" y="115811"/>
                </a:lnTo>
                <a:lnTo>
                  <a:pt x="979297" y="117856"/>
                </a:lnTo>
                <a:lnTo>
                  <a:pt x="1058649" y="71602"/>
                </a:lnTo>
                <a:lnTo>
                  <a:pt x="1055243" y="71602"/>
                </a:lnTo>
                <a:lnTo>
                  <a:pt x="1055243" y="69862"/>
                </a:lnTo>
                <a:lnTo>
                  <a:pt x="1048766" y="69862"/>
                </a:lnTo>
                <a:lnTo>
                  <a:pt x="1029936" y="58875"/>
                </a:lnTo>
                <a:close/>
              </a:path>
              <a:path w="1080770" h="118110">
                <a:moveTo>
                  <a:pt x="1008260" y="46228"/>
                </a:moveTo>
                <a:lnTo>
                  <a:pt x="0" y="46228"/>
                </a:lnTo>
                <a:lnTo>
                  <a:pt x="0" y="71602"/>
                </a:lnTo>
                <a:lnTo>
                  <a:pt x="1008143" y="71602"/>
                </a:lnTo>
                <a:lnTo>
                  <a:pt x="1029936" y="58875"/>
                </a:lnTo>
                <a:lnTo>
                  <a:pt x="1008260" y="46228"/>
                </a:lnTo>
                <a:close/>
              </a:path>
              <a:path w="1080770" h="118110">
                <a:moveTo>
                  <a:pt x="1058650" y="46228"/>
                </a:moveTo>
                <a:lnTo>
                  <a:pt x="1055243" y="46228"/>
                </a:lnTo>
                <a:lnTo>
                  <a:pt x="1055243" y="71602"/>
                </a:lnTo>
                <a:lnTo>
                  <a:pt x="1058649" y="71602"/>
                </a:lnTo>
                <a:lnTo>
                  <a:pt x="1080389" y="58928"/>
                </a:lnTo>
                <a:lnTo>
                  <a:pt x="1058650" y="46228"/>
                </a:lnTo>
                <a:close/>
              </a:path>
              <a:path w="1080770" h="118110">
                <a:moveTo>
                  <a:pt x="1048766" y="47879"/>
                </a:moveTo>
                <a:lnTo>
                  <a:pt x="1029936" y="58875"/>
                </a:lnTo>
                <a:lnTo>
                  <a:pt x="1048766" y="69862"/>
                </a:lnTo>
                <a:lnTo>
                  <a:pt x="1048766" y="47879"/>
                </a:lnTo>
                <a:close/>
              </a:path>
              <a:path w="1080770" h="118110">
                <a:moveTo>
                  <a:pt x="1055243" y="47879"/>
                </a:moveTo>
                <a:lnTo>
                  <a:pt x="1048766" y="47879"/>
                </a:lnTo>
                <a:lnTo>
                  <a:pt x="1048766" y="69862"/>
                </a:lnTo>
                <a:lnTo>
                  <a:pt x="1055243" y="69862"/>
                </a:lnTo>
                <a:lnTo>
                  <a:pt x="1055243" y="47879"/>
                </a:lnTo>
                <a:close/>
              </a:path>
              <a:path w="1080770" h="118110">
                <a:moveTo>
                  <a:pt x="979297" y="0"/>
                </a:moveTo>
                <a:lnTo>
                  <a:pt x="971550" y="2032"/>
                </a:lnTo>
                <a:lnTo>
                  <a:pt x="967994" y="8001"/>
                </a:lnTo>
                <a:lnTo>
                  <a:pt x="964565" y="14097"/>
                </a:lnTo>
                <a:lnTo>
                  <a:pt x="966597" y="21844"/>
                </a:lnTo>
                <a:lnTo>
                  <a:pt x="972566" y="25400"/>
                </a:lnTo>
                <a:lnTo>
                  <a:pt x="1029936" y="58875"/>
                </a:lnTo>
                <a:lnTo>
                  <a:pt x="1048766" y="47879"/>
                </a:lnTo>
                <a:lnTo>
                  <a:pt x="1055243" y="47879"/>
                </a:lnTo>
                <a:lnTo>
                  <a:pt x="1055243" y="46228"/>
                </a:lnTo>
                <a:lnTo>
                  <a:pt x="1058650" y="46228"/>
                </a:lnTo>
                <a:lnTo>
                  <a:pt x="985393" y="3429"/>
                </a:lnTo>
                <a:lnTo>
                  <a:pt x="979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43050" y="3724275"/>
            <a:ext cx="1514475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01724" y="3817239"/>
            <a:ext cx="1283335" cy="118110"/>
          </a:xfrm>
          <a:custGeom>
            <a:avLst/>
            <a:gdLst/>
            <a:ahLst/>
            <a:cxnLst/>
            <a:rect l="l" t="t" r="r" b="b"/>
            <a:pathLst>
              <a:path w="1283335" h="118110">
                <a:moveTo>
                  <a:pt x="1210808" y="71883"/>
                </a:moveTo>
                <a:lnTo>
                  <a:pt x="1168908" y="95897"/>
                </a:lnTo>
                <a:lnTo>
                  <a:pt x="1166876" y="103657"/>
                </a:lnTo>
                <a:lnTo>
                  <a:pt x="1170305" y="109740"/>
                </a:lnTo>
                <a:lnTo>
                  <a:pt x="1173861" y="115824"/>
                </a:lnTo>
                <a:lnTo>
                  <a:pt x="1181608" y="117932"/>
                </a:lnTo>
                <a:lnTo>
                  <a:pt x="1261276" y="72224"/>
                </a:lnTo>
                <a:lnTo>
                  <a:pt x="1257808" y="72224"/>
                </a:lnTo>
                <a:lnTo>
                  <a:pt x="1210808" y="71883"/>
                </a:lnTo>
                <a:close/>
              </a:path>
              <a:path w="1283335" h="118110">
                <a:moveTo>
                  <a:pt x="1232665" y="59357"/>
                </a:moveTo>
                <a:lnTo>
                  <a:pt x="1210808" y="71883"/>
                </a:lnTo>
                <a:lnTo>
                  <a:pt x="1257808" y="72224"/>
                </a:lnTo>
                <a:lnTo>
                  <a:pt x="1257816" y="70446"/>
                </a:lnTo>
                <a:lnTo>
                  <a:pt x="1251331" y="70446"/>
                </a:lnTo>
                <a:lnTo>
                  <a:pt x="1232665" y="59357"/>
                </a:lnTo>
                <a:close/>
              </a:path>
              <a:path w="1283335" h="118110">
                <a:moveTo>
                  <a:pt x="1182496" y="0"/>
                </a:moveTo>
                <a:lnTo>
                  <a:pt x="1174623" y="2032"/>
                </a:lnTo>
                <a:lnTo>
                  <a:pt x="1171067" y="8001"/>
                </a:lnTo>
                <a:lnTo>
                  <a:pt x="1167511" y="14097"/>
                </a:lnTo>
                <a:lnTo>
                  <a:pt x="1169415" y="21844"/>
                </a:lnTo>
                <a:lnTo>
                  <a:pt x="1175512" y="25400"/>
                </a:lnTo>
                <a:lnTo>
                  <a:pt x="1211063" y="46522"/>
                </a:lnTo>
                <a:lnTo>
                  <a:pt x="1257934" y="46863"/>
                </a:lnTo>
                <a:lnTo>
                  <a:pt x="1257808" y="72224"/>
                </a:lnTo>
                <a:lnTo>
                  <a:pt x="1261276" y="72224"/>
                </a:lnTo>
                <a:lnTo>
                  <a:pt x="1283081" y="59715"/>
                </a:lnTo>
                <a:lnTo>
                  <a:pt x="1182496" y="0"/>
                </a:lnTo>
                <a:close/>
              </a:path>
              <a:path w="1283335" h="118110">
                <a:moveTo>
                  <a:pt x="253" y="37719"/>
                </a:moveTo>
                <a:lnTo>
                  <a:pt x="0" y="63093"/>
                </a:lnTo>
                <a:lnTo>
                  <a:pt x="1210808" y="71883"/>
                </a:lnTo>
                <a:lnTo>
                  <a:pt x="1232665" y="59357"/>
                </a:lnTo>
                <a:lnTo>
                  <a:pt x="1211063" y="46522"/>
                </a:lnTo>
                <a:lnTo>
                  <a:pt x="253" y="37719"/>
                </a:lnTo>
                <a:close/>
              </a:path>
              <a:path w="1283335" h="118110">
                <a:moveTo>
                  <a:pt x="1251584" y="48514"/>
                </a:moveTo>
                <a:lnTo>
                  <a:pt x="1232665" y="59357"/>
                </a:lnTo>
                <a:lnTo>
                  <a:pt x="1251331" y="70446"/>
                </a:lnTo>
                <a:lnTo>
                  <a:pt x="1251584" y="48514"/>
                </a:lnTo>
                <a:close/>
              </a:path>
              <a:path w="1283335" h="118110">
                <a:moveTo>
                  <a:pt x="1257926" y="48514"/>
                </a:moveTo>
                <a:lnTo>
                  <a:pt x="1251584" y="48514"/>
                </a:lnTo>
                <a:lnTo>
                  <a:pt x="1251331" y="70446"/>
                </a:lnTo>
                <a:lnTo>
                  <a:pt x="1257816" y="70446"/>
                </a:lnTo>
                <a:lnTo>
                  <a:pt x="1257926" y="48514"/>
                </a:lnTo>
                <a:close/>
              </a:path>
              <a:path w="1283335" h="118110">
                <a:moveTo>
                  <a:pt x="1211063" y="46522"/>
                </a:moveTo>
                <a:lnTo>
                  <a:pt x="1232665" y="59357"/>
                </a:lnTo>
                <a:lnTo>
                  <a:pt x="1251584" y="48514"/>
                </a:lnTo>
                <a:lnTo>
                  <a:pt x="1257926" y="48514"/>
                </a:lnTo>
                <a:lnTo>
                  <a:pt x="1257934" y="46863"/>
                </a:lnTo>
                <a:lnTo>
                  <a:pt x="1211063" y="46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45983" y="3564953"/>
            <a:ext cx="920115" cy="5772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9050">
              <a:lnSpc>
                <a:spcPct val="100899"/>
              </a:lnSpc>
              <a:spcBef>
                <a:spcPts val="80"/>
              </a:spcBef>
            </a:pPr>
            <a:r>
              <a:rPr sz="1800" spc="10" dirty="0">
                <a:latin typeface="Calibri"/>
                <a:cs typeface="Calibri"/>
              </a:rPr>
              <a:t>Output </a:t>
            </a:r>
            <a:r>
              <a:rPr sz="1800" dirty="0">
                <a:latin typeface="Calibri"/>
                <a:cs typeface="Calibri"/>
              </a:rPr>
              <a:t>/  Re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25" dirty="0">
                <a:latin typeface="Calibri"/>
                <a:cs typeface="Calibri"/>
              </a:rPr>
              <a:t>p</a:t>
            </a:r>
            <a:r>
              <a:rPr sz="1800" spc="20" dirty="0">
                <a:latin typeface="Calibri"/>
                <a:cs typeface="Calibri"/>
              </a:rPr>
              <a:t>o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1369" y="3522501"/>
            <a:ext cx="676275" cy="6318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spc="15" dirty="0">
                <a:latin typeface="Calibri"/>
                <a:cs typeface="Calibri"/>
              </a:rPr>
              <a:t>Input</a:t>
            </a:r>
            <a:r>
              <a:rPr sz="1800" spc="-2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1200" spc="10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x</a:t>
            </a:r>
            <a:r>
              <a:rPr sz="1200" spc="15" dirty="0">
                <a:latin typeface="Calibri"/>
                <a:cs typeface="Calibri"/>
              </a:rPr>
              <a:t>c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30" dirty="0">
                <a:latin typeface="Calibri"/>
                <a:cs typeface="Calibri"/>
              </a:rPr>
              <a:t>t</a:t>
            </a:r>
            <a:r>
              <a:rPr sz="1200" spc="20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t</a:t>
            </a:r>
            <a:r>
              <a:rPr sz="1200" spc="20" dirty="0">
                <a:latin typeface="Calibri"/>
                <a:cs typeface="Calibri"/>
              </a:rPr>
              <a:t>i</a:t>
            </a:r>
            <a:r>
              <a:rPr sz="1200" spc="-3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84677" y="3741940"/>
            <a:ext cx="648335" cy="270510"/>
          </a:xfrm>
          <a:custGeom>
            <a:avLst/>
            <a:gdLst/>
            <a:ahLst/>
            <a:cxnLst/>
            <a:rect l="l" t="t" r="r" b="b"/>
            <a:pathLst>
              <a:path w="648335" h="270510">
                <a:moveTo>
                  <a:pt x="0" y="270027"/>
                </a:moveTo>
                <a:lnTo>
                  <a:pt x="648068" y="270027"/>
                </a:lnTo>
                <a:lnTo>
                  <a:pt x="648068" y="0"/>
                </a:lnTo>
                <a:lnTo>
                  <a:pt x="0" y="0"/>
                </a:lnTo>
                <a:lnTo>
                  <a:pt x="0" y="270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84677" y="3741940"/>
            <a:ext cx="648335" cy="270510"/>
          </a:xfrm>
          <a:custGeom>
            <a:avLst/>
            <a:gdLst/>
            <a:ahLst/>
            <a:cxnLst/>
            <a:rect l="l" t="t" r="r" b="b"/>
            <a:pathLst>
              <a:path w="648335" h="270510">
                <a:moveTo>
                  <a:pt x="0" y="270027"/>
                </a:moveTo>
                <a:lnTo>
                  <a:pt x="648068" y="270027"/>
                </a:lnTo>
                <a:lnTo>
                  <a:pt x="648068" y="0"/>
                </a:lnTo>
                <a:lnTo>
                  <a:pt x="0" y="0"/>
                </a:lnTo>
                <a:lnTo>
                  <a:pt x="0" y="27002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33395" y="3714432"/>
            <a:ext cx="35179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5" dirty="0">
                <a:latin typeface="Calibri"/>
                <a:cs typeface="Calibri"/>
              </a:rPr>
              <a:t>SS1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64813" y="3413353"/>
            <a:ext cx="648335" cy="270510"/>
          </a:xfrm>
          <a:custGeom>
            <a:avLst/>
            <a:gdLst/>
            <a:ahLst/>
            <a:cxnLst/>
            <a:rect l="l" t="t" r="r" b="b"/>
            <a:pathLst>
              <a:path w="648335" h="270510">
                <a:moveTo>
                  <a:pt x="0" y="270027"/>
                </a:moveTo>
                <a:lnTo>
                  <a:pt x="648068" y="270027"/>
                </a:lnTo>
                <a:lnTo>
                  <a:pt x="648068" y="0"/>
                </a:lnTo>
                <a:lnTo>
                  <a:pt x="0" y="0"/>
                </a:lnTo>
                <a:lnTo>
                  <a:pt x="0" y="270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64813" y="3413353"/>
            <a:ext cx="648335" cy="27051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2045"/>
              </a:lnSpc>
            </a:pPr>
            <a:r>
              <a:rPr sz="1800" spc="-5" dirty="0">
                <a:latin typeface="Calibri"/>
                <a:cs typeface="Calibri"/>
              </a:rPr>
              <a:t>SS2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30519" y="3732619"/>
            <a:ext cx="648335" cy="270510"/>
          </a:xfrm>
          <a:custGeom>
            <a:avLst/>
            <a:gdLst/>
            <a:ahLst/>
            <a:cxnLst/>
            <a:rect l="l" t="t" r="r" b="b"/>
            <a:pathLst>
              <a:path w="648334" h="270510">
                <a:moveTo>
                  <a:pt x="0" y="270027"/>
                </a:moveTo>
                <a:lnTo>
                  <a:pt x="648068" y="270027"/>
                </a:lnTo>
                <a:lnTo>
                  <a:pt x="648068" y="0"/>
                </a:lnTo>
                <a:lnTo>
                  <a:pt x="0" y="0"/>
                </a:lnTo>
                <a:lnTo>
                  <a:pt x="0" y="270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30519" y="3732619"/>
            <a:ext cx="648335" cy="270510"/>
          </a:xfrm>
          <a:custGeom>
            <a:avLst/>
            <a:gdLst/>
            <a:ahLst/>
            <a:cxnLst/>
            <a:rect l="l" t="t" r="r" b="b"/>
            <a:pathLst>
              <a:path w="648334" h="270510">
                <a:moveTo>
                  <a:pt x="0" y="270027"/>
                </a:moveTo>
                <a:lnTo>
                  <a:pt x="648068" y="270027"/>
                </a:lnTo>
                <a:lnTo>
                  <a:pt x="648068" y="0"/>
                </a:lnTo>
                <a:lnTo>
                  <a:pt x="0" y="0"/>
                </a:lnTo>
                <a:lnTo>
                  <a:pt x="0" y="27002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082284" y="3705542"/>
            <a:ext cx="3511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SS3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930519" y="4151820"/>
            <a:ext cx="648335" cy="270510"/>
          </a:xfrm>
          <a:custGeom>
            <a:avLst/>
            <a:gdLst/>
            <a:ahLst/>
            <a:cxnLst/>
            <a:rect l="l" t="t" r="r" b="b"/>
            <a:pathLst>
              <a:path w="648334" h="270510">
                <a:moveTo>
                  <a:pt x="0" y="270027"/>
                </a:moveTo>
                <a:lnTo>
                  <a:pt x="648068" y="270027"/>
                </a:lnTo>
                <a:lnTo>
                  <a:pt x="648068" y="0"/>
                </a:lnTo>
                <a:lnTo>
                  <a:pt x="0" y="0"/>
                </a:lnTo>
                <a:lnTo>
                  <a:pt x="0" y="270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930519" y="4151820"/>
            <a:ext cx="648335" cy="27051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3830">
              <a:lnSpc>
                <a:spcPts val="2055"/>
              </a:lnSpc>
            </a:pPr>
            <a:r>
              <a:rPr sz="1800" spc="-5" dirty="0">
                <a:latin typeface="Calibri"/>
                <a:cs typeface="Calibri"/>
              </a:rPr>
              <a:t>SS4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076063" y="3741928"/>
            <a:ext cx="360045" cy="270510"/>
          </a:xfrm>
          <a:custGeom>
            <a:avLst/>
            <a:gdLst/>
            <a:ahLst/>
            <a:cxnLst/>
            <a:rect l="l" t="t" r="r" b="b"/>
            <a:pathLst>
              <a:path w="360045" h="270510">
                <a:moveTo>
                  <a:pt x="179959" y="0"/>
                </a:moveTo>
                <a:lnTo>
                  <a:pt x="123106" y="6883"/>
                </a:lnTo>
                <a:lnTo>
                  <a:pt x="73709" y="26051"/>
                </a:lnTo>
                <a:lnTo>
                  <a:pt x="34743" y="55280"/>
                </a:lnTo>
                <a:lnTo>
                  <a:pt x="9181" y="92347"/>
                </a:lnTo>
                <a:lnTo>
                  <a:pt x="0" y="135026"/>
                </a:lnTo>
                <a:lnTo>
                  <a:pt x="9181" y="177699"/>
                </a:lnTo>
                <a:lnTo>
                  <a:pt x="34743" y="214761"/>
                </a:lnTo>
                <a:lnTo>
                  <a:pt x="73709" y="243989"/>
                </a:lnTo>
                <a:lnTo>
                  <a:pt x="123106" y="263156"/>
                </a:lnTo>
                <a:lnTo>
                  <a:pt x="179959" y="270040"/>
                </a:lnTo>
                <a:lnTo>
                  <a:pt x="236873" y="263156"/>
                </a:lnTo>
                <a:lnTo>
                  <a:pt x="286307" y="243989"/>
                </a:lnTo>
                <a:lnTo>
                  <a:pt x="325293" y="214761"/>
                </a:lnTo>
                <a:lnTo>
                  <a:pt x="350862" y="177699"/>
                </a:lnTo>
                <a:lnTo>
                  <a:pt x="360045" y="135026"/>
                </a:lnTo>
                <a:lnTo>
                  <a:pt x="350862" y="92347"/>
                </a:lnTo>
                <a:lnTo>
                  <a:pt x="325293" y="55280"/>
                </a:lnTo>
                <a:lnTo>
                  <a:pt x="286307" y="26051"/>
                </a:lnTo>
                <a:lnTo>
                  <a:pt x="236873" y="6883"/>
                </a:lnTo>
                <a:lnTo>
                  <a:pt x="1799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76063" y="3741928"/>
            <a:ext cx="360045" cy="270510"/>
          </a:xfrm>
          <a:custGeom>
            <a:avLst/>
            <a:gdLst/>
            <a:ahLst/>
            <a:cxnLst/>
            <a:rect l="l" t="t" r="r" b="b"/>
            <a:pathLst>
              <a:path w="360045" h="270510">
                <a:moveTo>
                  <a:pt x="0" y="135026"/>
                </a:moveTo>
                <a:lnTo>
                  <a:pt x="9181" y="92347"/>
                </a:lnTo>
                <a:lnTo>
                  <a:pt x="34743" y="55280"/>
                </a:lnTo>
                <a:lnTo>
                  <a:pt x="73709" y="26051"/>
                </a:lnTo>
                <a:lnTo>
                  <a:pt x="123106" y="6883"/>
                </a:lnTo>
                <a:lnTo>
                  <a:pt x="179959" y="0"/>
                </a:lnTo>
                <a:lnTo>
                  <a:pt x="236873" y="6883"/>
                </a:lnTo>
                <a:lnTo>
                  <a:pt x="286307" y="26051"/>
                </a:lnTo>
                <a:lnTo>
                  <a:pt x="325293" y="55280"/>
                </a:lnTo>
                <a:lnTo>
                  <a:pt x="350862" y="92347"/>
                </a:lnTo>
                <a:lnTo>
                  <a:pt x="360045" y="135026"/>
                </a:lnTo>
                <a:lnTo>
                  <a:pt x="350862" y="177699"/>
                </a:lnTo>
                <a:lnTo>
                  <a:pt x="325293" y="214761"/>
                </a:lnTo>
                <a:lnTo>
                  <a:pt x="286307" y="243989"/>
                </a:lnTo>
                <a:lnTo>
                  <a:pt x="236873" y="263156"/>
                </a:lnTo>
                <a:lnTo>
                  <a:pt x="179959" y="270040"/>
                </a:lnTo>
                <a:lnTo>
                  <a:pt x="123106" y="263156"/>
                </a:lnTo>
                <a:lnTo>
                  <a:pt x="73709" y="243989"/>
                </a:lnTo>
                <a:lnTo>
                  <a:pt x="34743" y="214761"/>
                </a:lnTo>
                <a:lnTo>
                  <a:pt x="9181" y="177699"/>
                </a:lnTo>
                <a:lnTo>
                  <a:pt x="0" y="13502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191759" y="3714432"/>
            <a:ext cx="13970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578472" y="3867658"/>
            <a:ext cx="432434" cy="485775"/>
          </a:xfrm>
          <a:custGeom>
            <a:avLst/>
            <a:gdLst/>
            <a:ahLst/>
            <a:cxnLst/>
            <a:rect l="l" t="t" r="r" b="b"/>
            <a:pathLst>
              <a:path w="432434" h="485775">
                <a:moveTo>
                  <a:pt x="113792" y="352844"/>
                </a:moveTo>
                <a:lnTo>
                  <a:pt x="0" y="419176"/>
                </a:lnTo>
                <a:lnTo>
                  <a:pt x="113792" y="485495"/>
                </a:lnTo>
                <a:lnTo>
                  <a:pt x="122427" y="483196"/>
                </a:lnTo>
                <a:lnTo>
                  <a:pt x="126492" y="476376"/>
                </a:lnTo>
                <a:lnTo>
                  <a:pt x="130428" y="469557"/>
                </a:lnTo>
                <a:lnTo>
                  <a:pt x="128143" y="460806"/>
                </a:lnTo>
                <a:lnTo>
                  <a:pt x="81220" y="433463"/>
                </a:lnTo>
                <a:lnTo>
                  <a:pt x="28448" y="433463"/>
                </a:lnTo>
                <a:lnTo>
                  <a:pt x="28448" y="404888"/>
                </a:lnTo>
                <a:lnTo>
                  <a:pt x="81198" y="404888"/>
                </a:lnTo>
                <a:lnTo>
                  <a:pt x="128143" y="377532"/>
                </a:lnTo>
                <a:lnTo>
                  <a:pt x="130428" y="368782"/>
                </a:lnTo>
                <a:lnTo>
                  <a:pt x="126492" y="361962"/>
                </a:lnTo>
                <a:lnTo>
                  <a:pt x="122427" y="355155"/>
                </a:lnTo>
                <a:lnTo>
                  <a:pt x="113792" y="352844"/>
                </a:lnTo>
                <a:close/>
              </a:path>
              <a:path w="432434" h="485775">
                <a:moveTo>
                  <a:pt x="81198" y="404888"/>
                </a:moveTo>
                <a:lnTo>
                  <a:pt x="28448" y="404888"/>
                </a:lnTo>
                <a:lnTo>
                  <a:pt x="28448" y="433463"/>
                </a:lnTo>
                <a:lnTo>
                  <a:pt x="81220" y="433463"/>
                </a:lnTo>
                <a:lnTo>
                  <a:pt x="77867" y="431507"/>
                </a:lnTo>
                <a:lnTo>
                  <a:pt x="35559" y="431507"/>
                </a:lnTo>
                <a:lnTo>
                  <a:pt x="35559" y="406831"/>
                </a:lnTo>
                <a:lnTo>
                  <a:pt x="77867" y="406831"/>
                </a:lnTo>
                <a:lnTo>
                  <a:pt x="81198" y="404888"/>
                </a:lnTo>
                <a:close/>
              </a:path>
              <a:path w="432434" h="485775">
                <a:moveTo>
                  <a:pt x="403605" y="404888"/>
                </a:moveTo>
                <a:lnTo>
                  <a:pt x="81198" y="404888"/>
                </a:lnTo>
                <a:lnTo>
                  <a:pt x="56713" y="419169"/>
                </a:lnTo>
                <a:lnTo>
                  <a:pt x="81220" y="433463"/>
                </a:lnTo>
                <a:lnTo>
                  <a:pt x="425703" y="433463"/>
                </a:lnTo>
                <a:lnTo>
                  <a:pt x="432180" y="427062"/>
                </a:lnTo>
                <a:lnTo>
                  <a:pt x="432180" y="419176"/>
                </a:lnTo>
                <a:lnTo>
                  <a:pt x="403605" y="419176"/>
                </a:lnTo>
                <a:lnTo>
                  <a:pt x="403605" y="404888"/>
                </a:lnTo>
                <a:close/>
              </a:path>
              <a:path w="432434" h="485775">
                <a:moveTo>
                  <a:pt x="35559" y="406831"/>
                </a:moveTo>
                <a:lnTo>
                  <a:pt x="35559" y="431507"/>
                </a:lnTo>
                <a:lnTo>
                  <a:pt x="56713" y="419169"/>
                </a:lnTo>
                <a:lnTo>
                  <a:pt x="35559" y="406831"/>
                </a:lnTo>
                <a:close/>
              </a:path>
              <a:path w="432434" h="485775">
                <a:moveTo>
                  <a:pt x="56713" y="419169"/>
                </a:moveTo>
                <a:lnTo>
                  <a:pt x="35559" y="431507"/>
                </a:lnTo>
                <a:lnTo>
                  <a:pt x="77867" y="431507"/>
                </a:lnTo>
                <a:lnTo>
                  <a:pt x="56713" y="419169"/>
                </a:lnTo>
                <a:close/>
              </a:path>
              <a:path w="432434" h="485775">
                <a:moveTo>
                  <a:pt x="432180" y="0"/>
                </a:moveTo>
                <a:lnTo>
                  <a:pt x="403605" y="0"/>
                </a:lnTo>
                <a:lnTo>
                  <a:pt x="403605" y="419176"/>
                </a:lnTo>
                <a:lnTo>
                  <a:pt x="417829" y="404888"/>
                </a:lnTo>
                <a:lnTo>
                  <a:pt x="432180" y="404888"/>
                </a:lnTo>
                <a:lnTo>
                  <a:pt x="432180" y="0"/>
                </a:lnTo>
                <a:close/>
              </a:path>
              <a:path w="432434" h="485775">
                <a:moveTo>
                  <a:pt x="432180" y="404888"/>
                </a:moveTo>
                <a:lnTo>
                  <a:pt x="417829" y="404888"/>
                </a:lnTo>
                <a:lnTo>
                  <a:pt x="403605" y="419176"/>
                </a:lnTo>
                <a:lnTo>
                  <a:pt x="432180" y="419176"/>
                </a:lnTo>
                <a:lnTo>
                  <a:pt x="432180" y="404888"/>
                </a:lnTo>
                <a:close/>
              </a:path>
              <a:path w="432434" h="485775">
                <a:moveTo>
                  <a:pt x="77867" y="406831"/>
                </a:moveTo>
                <a:lnTo>
                  <a:pt x="35559" y="406831"/>
                </a:lnTo>
                <a:lnTo>
                  <a:pt x="56713" y="419169"/>
                </a:lnTo>
                <a:lnTo>
                  <a:pt x="77867" y="406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76625" y="3724275"/>
            <a:ext cx="1771650" cy="342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32759" y="3818001"/>
            <a:ext cx="1543685" cy="118110"/>
          </a:xfrm>
          <a:custGeom>
            <a:avLst/>
            <a:gdLst/>
            <a:ahLst/>
            <a:cxnLst/>
            <a:rect l="l" t="t" r="r" b="b"/>
            <a:pathLst>
              <a:path w="1543685" h="118110">
                <a:moveTo>
                  <a:pt x="1493012" y="58963"/>
                </a:moveTo>
                <a:lnTo>
                  <a:pt x="1429512" y="95961"/>
                </a:lnTo>
                <a:lnTo>
                  <a:pt x="1427479" y="103733"/>
                </a:lnTo>
                <a:lnTo>
                  <a:pt x="1431036" y="109804"/>
                </a:lnTo>
                <a:lnTo>
                  <a:pt x="1434464" y="115862"/>
                </a:lnTo>
                <a:lnTo>
                  <a:pt x="1442339" y="117906"/>
                </a:lnTo>
                <a:lnTo>
                  <a:pt x="1448307" y="114363"/>
                </a:lnTo>
                <a:lnTo>
                  <a:pt x="1521530" y="71653"/>
                </a:lnTo>
                <a:lnTo>
                  <a:pt x="1518157" y="71653"/>
                </a:lnTo>
                <a:lnTo>
                  <a:pt x="1518157" y="69913"/>
                </a:lnTo>
                <a:lnTo>
                  <a:pt x="1511807" y="69913"/>
                </a:lnTo>
                <a:lnTo>
                  <a:pt x="1493012" y="58963"/>
                </a:lnTo>
                <a:close/>
              </a:path>
              <a:path w="1543685" h="118110">
                <a:moveTo>
                  <a:pt x="1471150" y="46228"/>
                </a:moveTo>
                <a:lnTo>
                  <a:pt x="0" y="46228"/>
                </a:lnTo>
                <a:lnTo>
                  <a:pt x="0" y="71653"/>
                </a:lnTo>
                <a:lnTo>
                  <a:pt x="1471246" y="71653"/>
                </a:lnTo>
                <a:lnTo>
                  <a:pt x="1493012" y="58963"/>
                </a:lnTo>
                <a:lnTo>
                  <a:pt x="1471150" y="46228"/>
                </a:lnTo>
                <a:close/>
              </a:path>
              <a:path w="1543685" h="118110">
                <a:moveTo>
                  <a:pt x="1521482" y="46228"/>
                </a:moveTo>
                <a:lnTo>
                  <a:pt x="1518157" y="46228"/>
                </a:lnTo>
                <a:lnTo>
                  <a:pt x="1518157" y="71653"/>
                </a:lnTo>
                <a:lnTo>
                  <a:pt x="1521530" y="71653"/>
                </a:lnTo>
                <a:lnTo>
                  <a:pt x="1543303" y="58953"/>
                </a:lnTo>
                <a:lnTo>
                  <a:pt x="1521482" y="46228"/>
                </a:lnTo>
                <a:close/>
              </a:path>
              <a:path w="1543685" h="118110">
                <a:moveTo>
                  <a:pt x="1511807" y="48006"/>
                </a:moveTo>
                <a:lnTo>
                  <a:pt x="1493012" y="58963"/>
                </a:lnTo>
                <a:lnTo>
                  <a:pt x="1511807" y="69913"/>
                </a:lnTo>
                <a:lnTo>
                  <a:pt x="1511807" y="48006"/>
                </a:lnTo>
                <a:close/>
              </a:path>
              <a:path w="1543685" h="118110">
                <a:moveTo>
                  <a:pt x="1518157" y="48006"/>
                </a:moveTo>
                <a:lnTo>
                  <a:pt x="1511807" y="48006"/>
                </a:lnTo>
                <a:lnTo>
                  <a:pt x="1511807" y="69913"/>
                </a:lnTo>
                <a:lnTo>
                  <a:pt x="1518157" y="69913"/>
                </a:lnTo>
                <a:lnTo>
                  <a:pt x="1518157" y="48006"/>
                </a:lnTo>
                <a:close/>
              </a:path>
              <a:path w="1543685" h="118110">
                <a:moveTo>
                  <a:pt x="1442339" y="0"/>
                </a:moveTo>
                <a:lnTo>
                  <a:pt x="1434464" y="2032"/>
                </a:lnTo>
                <a:lnTo>
                  <a:pt x="1431036" y="8128"/>
                </a:lnTo>
                <a:lnTo>
                  <a:pt x="1427479" y="14096"/>
                </a:lnTo>
                <a:lnTo>
                  <a:pt x="1429512" y="21971"/>
                </a:lnTo>
                <a:lnTo>
                  <a:pt x="1493012" y="58963"/>
                </a:lnTo>
                <a:lnTo>
                  <a:pt x="1511807" y="48006"/>
                </a:lnTo>
                <a:lnTo>
                  <a:pt x="1518157" y="48006"/>
                </a:lnTo>
                <a:lnTo>
                  <a:pt x="1518157" y="46228"/>
                </a:lnTo>
                <a:lnTo>
                  <a:pt x="1521482" y="46228"/>
                </a:lnTo>
                <a:lnTo>
                  <a:pt x="1448307" y="3556"/>
                </a:lnTo>
                <a:lnTo>
                  <a:pt x="1442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81625" y="3714750"/>
            <a:ext cx="723900" cy="342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35853" y="3810634"/>
            <a:ext cx="494665" cy="118110"/>
          </a:xfrm>
          <a:custGeom>
            <a:avLst/>
            <a:gdLst/>
            <a:ahLst/>
            <a:cxnLst/>
            <a:rect l="l" t="t" r="r" b="b"/>
            <a:pathLst>
              <a:path w="494664" h="118110">
                <a:moveTo>
                  <a:pt x="472823" y="44830"/>
                </a:moveTo>
                <a:lnTo>
                  <a:pt x="469265" y="44830"/>
                </a:lnTo>
                <a:lnTo>
                  <a:pt x="469773" y="70167"/>
                </a:lnTo>
                <a:lnTo>
                  <a:pt x="422808" y="71051"/>
                </a:lnTo>
                <a:lnTo>
                  <a:pt x="387604" y="92506"/>
                </a:lnTo>
                <a:lnTo>
                  <a:pt x="381508" y="96151"/>
                </a:lnTo>
                <a:lnTo>
                  <a:pt x="379603" y="103962"/>
                </a:lnTo>
                <a:lnTo>
                  <a:pt x="386969" y="115938"/>
                </a:lnTo>
                <a:lnTo>
                  <a:pt x="394716" y="117843"/>
                </a:lnTo>
                <a:lnTo>
                  <a:pt x="400812" y="114198"/>
                </a:lnTo>
                <a:lnTo>
                  <a:pt x="494665" y="57022"/>
                </a:lnTo>
                <a:lnTo>
                  <a:pt x="472823" y="44830"/>
                </a:lnTo>
                <a:close/>
              </a:path>
              <a:path w="494664" h="118110">
                <a:moveTo>
                  <a:pt x="422426" y="45705"/>
                </a:moveTo>
                <a:lnTo>
                  <a:pt x="0" y="53593"/>
                </a:lnTo>
                <a:lnTo>
                  <a:pt x="381" y="79006"/>
                </a:lnTo>
                <a:lnTo>
                  <a:pt x="422808" y="71051"/>
                </a:lnTo>
                <a:lnTo>
                  <a:pt x="444316" y="57943"/>
                </a:lnTo>
                <a:lnTo>
                  <a:pt x="422426" y="45705"/>
                </a:lnTo>
                <a:close/>
              </a:path>
              <a:path w="494664" h="118110">
                <a:moveTo>
                  <a:pt x="444316" y="57943"/>
                </a:moveTo>
                <a:lnTo>
                  <a:pt x="422808" y="71051"/>
                </a:lnTo>
                <a:lnTo>
                  <a:pt x="469773" y="70167"/>
                </a:lnTo>
                <a:lnTo>
                  <a:pt x="469740" y="68554"/>
                </a:lnTo>
                <a:lnTo>
                  <a:pt x="463296" y="68554"/>
                </a:lnTo>
                <a:lnTo>
                  <a:pt x="444316" y="57943"/>
                </a:lnTo>
                <a:close/>
              </a:path>
              <a:path w="494664" h="118110">
                <a:moveTo>
                  <a:pt x="462915" y="46608"/>
                </a:moveTo>
                <a:lnTo>
                  <a:pt x="444316" y="57943"/>
                </a:lnTo>
                <a:lnTo>
                  <a:pt x="463296" y="68554"/>
                </a:lnTo>
                <a:lnTo>
                  <a:pt x="462915" y="46608"/>
                </a:lnTo>
                <a:close/>
              </a:path>
              <a:path w="494664" h="118110">
                <a:moveTo>
                  <a:pt x="469300" y="46608"/>
                </a:moveTo>
                <a:lnTo>
                  <a:pt x="462915" y="46608"/>
                </a:lnTo>
                <a:lnTo>
                  <a:pt x="463296" y="68554"/>
                </a:lnTo>
                <a:lnTo>
                  <a:pt x="469740" y="68554"/>
                </a:lnTo>
                <a:lnTo>
                  <a:pt x="469300" y="46608"/>
                </a:lnTo>
                <a:close/>
              </a:path>
              <a:path w="494664" h="118110">
                <a:moveTo>
                  <a:pt x="469265" y="44830"/>
                </a:moveTo>
                <a:lnTo>
                  <a:pt x="422426" y="45705"/>
                </a:lnTo>
                <a:lnTo>
                  <a:pt x="444316" y="57943"/>
                </a:lnTo>
                <a:lnTo>
                  <a:pt x="462915" y="46608"/>
                </a:lnTo>
                <a:lnTo>
                  <a:pt x="469300" y="46608"/>
                </a:lnTo>
                <a:lnTo>
                  <a:pt x="469265" y="44830"/>
                </a:lnTo>
                <a:close/>
              </a:path>
              <a:path w="494664" h="118110">
                <a:moveTo>
                  <a:pt x="392557" y="0"/>
                </a:moveTo>
                <a:lnTo>
                  <a:pt x="384810" y="2158"/>
                </a:lnTo>
                <a:lnTo>
                  <a:pt x="377951" y="14350"/>
                </a:lnTo>
                <a:lnTo>
                  <a:pt x="380111" y="22097"/>
                </a:lnTo>
                <a:lnTo>
                  <a:pt x="422426" y="45705"/>
                </a:lnTo>
                <a:lnTo>
                  <a:pt x="469265" y="44830"/>
                </a:lnTo>
                <a:lnTo>
                  <a:pt x="472823" y="44830"/>
                </a:lnTo>
                <a:lnTo>
                  <a:pt x="392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89728" y="4011904"/>
            <a:ext cx="741045" cy="289560"/>
          </a:xfrm>
          <a:custGeom>
            <a:avLst/>
            <a:gdLst/>
            <a:ahLst/>
            <a:cxnLst/>
            <a:rect l="l" t="t" r="r" b="b"/>
            <a:pathLst>
              <a:path w="741045" h="289560">
                <a:moveTo>
                  <a:pt x="66309" y="56679"/>
                </a:moveTo>
                <a:lnTo>
                  <a:pt x="52070" y="81136"/>
                </a:lnTo>
                <a:lnTo>
                  <a:pt x="52070" y="282816"/>
                </a:lnTo>
                <a:lnTo>
                  <a:pt x="58420" y="289217"/>
                </a:lnTo>
                <a:lnTo>
                  <a:pt x="740791" y="289217"/>
                </a:lnTo>
                <a:lnTo>
                  <a:pt x="740791" y="274929"/>
                </a:lnTo>
                <a:lnTo>
                  <a:pt x="80645" y="274929"/>
                </a:lnTo>
                <a:lnTo>
                  <a:pt x="66294" y="260642"/>
                </a:lnTo>
                <a:lnTo>
                  <a:pt x="80645" y="260642"/>
                </a:lnTo>
                <a:lnTo>
                  <a:pt x="80585" y="81136"/>
                </a:lnTo>
                <a:lnTo>
                  <a:pt x="66309" y="56679"/>
                </a:lnTo>
                <a:close/>
              </a:path>
              <a:path w="741045" h="289560">
                <a:moveTo>
                  <a:pt x="80645" y="260642"/>
                </a:moveTo>
                <a:lnTo>
                  <a:pt x="66294" y="260642"/>
                </a:lnTo>
                <a:lnTo>
                  <a:pt x="80645" y="274929"/>
                </a:lnTo>
                <a:lnTo>
                  <a:pt x="80645" y="260642"/>
                </a:lnTo>
                <a:close/>
              </a:path>
              <a:path w="741045" h="289560">
                <a:moveTo>
                  <a:pt x="740791" y="260642"/>
                </a:moveTo>
                <a:lnTo>
                  <a:pt x="80645" y="260642"/>
                </a:lnTo>
                <a:lnTo>
                  <a:pt x="80645" y="274929"/>
                </a:lnTo>
                <a:lnTo>
                  <a:pt x="740791" y="274929"/>
                </a:lnTo>
                <a:lnTo>
                  <a:pt x="740791" y="260642"/>
                </a:lnTo>
                <a:close/>
              </a:path>
              <a:path w="741045" h="289560">
                <a:moveTo>
                  <a:pt x="66294" y="0"/>
                </a:moveTo>
                <a:lnTo>
                  <a:pt x="3937" y="106870"/>
                </a:lnTo>
                <a:lnTo>
                  <a:pt x="0" y="113690"/>
                </a:lnTo>
                <a:lnTo>
                  <a:pt x="2286" y="122440"/>
                </a:lnTo>
                <a:lnTo>
                  <a:pt x="16001" y="130390"/>
                </a:lnTo>
                <a:lnTo>
                  <a:pt x="24637" y="128092"/>
                </a:lnTo>
                <a:lnTo>
                  <a:pt x="28701" y="121272"/>
                </a:lnTo>
                <a:lnTo>
                  <a:pt x="52010" y="81238"/>
                </a:lnTo>
                <a:lnTo>
                  <a:pt x="52070" y="28346"/>
                </a:lnTo>
                <a:lnTo>
                  <a:pt x="82833" y="28346"/>
                </a:lnTo>
                <a:lnTo>
                  <a:pt x="66294" y="0"/>
                </a:lnTo>
                <a:close/>
              </a:path>
              <a:path w="741045" h="289560">
                <a:moveTo>
                  <a:pt x="82833" y="28346"/>
                </a:moveTo>
                <a:lnTo>
                  <a:pt x="80645" y="28346"/>
                </a:lnTo>
                <a:lnTo>
                  <a:pt x="80645" y="81238"/>
                </a:lnTo>
                <a:lnTo>
                  <a:pt x="104012" y="121272"/>
                </a:lnTo>
                <a:lnTo>
                  <a:pt x="107950" y="128092"/>
                </a:lnTo>
                <a:lnTo>
                  <a:pt x="116712" y="130390"/>
                </a:lnTo>
                <a:lnTo>
                  <a:pt x="123571" y="126415"/>
                </a:lnTo>
                <a:lnTo>
                  <a:pt x="130301" y="122440"/>
                </a:lnTo>
                <a:lnTo>
                  <a:pt x="132714" y="113690"/>
                </a:lnTo>
                <a:lnTo>
                  <a:pt x="128650" y="106870"/>
                </a:lnTo>
                <a:lnTo>
                  <a:pt x="82833" y="28346"/>
                </a:lnTo>
                <a:close/>
              </a:path>
              <a:path w="741045" h="289560">
                <a:moveTo>
                  <a:pt x="80645" y="35547"/>
                </a:moveTo>
                <a:lnTo>
                  <a:pt x="78612" y="35547"/>
                </a:lnTo>
                <a:lnTo>
                  <a:pt x="66309" y="56679"/>
                </a:lnTo>
                <a:lnTo>
                  <a:pt x="80645" y="81238"/>
                </a:lnTo>
                <a:lnTo>
                  <a:pt x="80645" y="35547"/>
                </a:lnTo>
                <a:close/>
              </a:path>
              <a:path w="741045" h="289560">
                <a:moveTo>
                  <a:pt x="80645" y="28346"/>
                </a:moveTo>
                <a:lnTo>
                  <a:pt x="52070" y="28346"/>
                </a:lnTo>
                <a:lnTo>
                  <a:pt x="52070" y="81136"/>
                </a:lnTo>
                <a:lnTo>
                  <a:pt x="66309" y="56679"/>
                </a:lnTo>
                <a:lnTo>
                  <a:pt x="53975" y="35547"/>
                </a:lnTo>
                <a:lnTo>
                  <a:pt x="80645" y="35547"/>
                </a:lnTo>
                <a:lnTo>
                  <a:pt x="80645" y="28346"/>
                </a:lnTo>
                <a:close/>
              </a:path>
              <a:path w="741045" h="289560">
                <a:moveTo>
                  <a:pt x="78612" y="35547"/>
                </a:moveTo>
                <a:lnTo>
                  <a:pt x="53975" y="35547"/>
                </a:lnTo>
                <a:lnTo>
                  <a:pt x="66309" y="56679"/>
                </a:lnTo>
                <a:lnTo>
                  <a:pt x="78612" y="35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12894" y="3534028"/>
            <a:ext cx="709930" cy="208279"/>
          </a:xfrm>
          <a:custGeom>
            <a:avLst/>
            <a:gdLst/>
            <a:ahLst/>
            <a:cxnLst/>
            <a:rect l="l" t="t" r="r" b="b"/>
            <a:pathLst>
              <a:path w="709929" h="208279">
                <a:moveTo>
                  <a:pt x="592708" y="77597"/>
                </a:moveTo>
                <a:lnTo>
                  <a:pt x="585977" y="81534"/>
                </a:lnTo>
                <a:lnTo>
                  <a:pt x="579119" y="85471"/>
                </a:lnTo>
                <a:lnTo>
                  <a:pt x="576833" y="94234"/>
                </a:lnTo>
                <a:lnTo>
                  <a:pt x="580770" y="101092"/>
                </a:lnTo>
                <a:lnTo>
                  <a:pt x="643127" y="208026"/>
                </a:lnTo>
                <a:lnTo>
                  <a:pt x="659717" y="179578"/>
                </a:lnTo>
                <a:lnTo>
                  <a:pt x="628903" y="179578"/>
                </a:lnTo>
                <a:lnTo>
                  <a:pt x="628844" y="126775"/>
                </a:lnTo>
                <a:lnTo>
                  <a:pt x="605535" y="86741"/>
                </a:lnTo>
                <a:lnTo>
                  <a:pt x="601471" y="79883"/>
                </a:lnTo>
                <a:lnTo>
                  <a:pt x="592708" y="77597"/>
                </a:lnTo>
                <a:close/>
              </a:path>
              <a:path w="709929" h="208279">
                <a:moveTo>
                  <a:pt x="628903" y="126876"/>
                </a:moveTo>
                <a:lnTo>
                  <a:pt x="628903" y="179578"/>
                </a:lnTo>
                <a:lnTo>
                  <a:pt x="657478" y="179578"/>
                </a:lnTo>
                <a:lnTo>
                  <a:pt x="657478" y="172466"/>
                </a:lnTo>
                <a:lnTo>
                  <a:pt x="630808" y="172466"/>
                </a:lnTo>
                <a:lnTo>
                  <a:pt x="643143" y="151334"/>
                </a:lnTo>
                <a:lnTo>
                  <a:pt x="628903" y="126876"/>
                </a:lnTo>
                <a:close/>
              </a:path>
              <a:path w="709929" h="208279">
                <a:moveTo>
                  <a:pt x="693546" y="77597"/>
                </a:moveTo>
                <a:lnTo>
                  <a:pt x="684783" y="79883"/>
                </a:lnTo>
                <a:lnTo>
                  <a:pt x="680846" y="86741"/>
                </a:lnTo>
                <a:lnTo>
                  <a:pt x="657478" y="126775"/>
                </a:lnTo>
                <a:lnTo>
                  <a:pt x="657478" y="179578"/>
                </a:lnTo>
                <a:lnTo>
                  <a:pt x="659717" y="179578"/>
                </a:lnTo>
                <a:lnTo>
                  <a:pt x="705484" y="101092"/>
                </a:lnTo>
                <a:lnTo>
                  <a:pt x="709421" y="94234"/>
                </a:lnTo>
                <a:lnTo>
                  <a:pt x="707135" y="85471"/>
                </a:lnTo>
                <a:lnTo>
                  <a:pt x="700404" y="81534"/>
                </a:lnTo>
                <a:lnTo>
                  <a:pt x="693546" y="77597"/>
                </a:lnTo>
                <a:close/>
              </a:path>
              <a:path w="709929" h="208279">
                <a:moveTo>
                  <a:pt x="643143" y="151334"/>
                </a:moveTo>
                <a:lnTo>
                  <a:pt x="630808" y="172466"/>
                </a:lnTo>
                <a:lnTo>
                  <a:pt x="655446" y="172466"/>
                </a:lnTo>
                <a:lnTo>
                  <a:pt x="643143" y="151334"/>
                </a:lnTo>
                <a:close/>
              </a:path>
              <a:path w="709929" h="208279">
                <a:moveTo>
                  <a:pt x="657478" y="126775"/>
                </a:moveTo>
                <a:lnTo>
                  <a:pt x="643143" y="151334"/>
                </a:lnTo>
                <a:lnTo>
                  <a:pt x="655446" y="172466"/>
                </a:lnTo>
                <a:lnTo>
                  <a:pt x="657478" y="172466"/>
                </a:lnTo>
                <a:lnTo>
                  <a:pt x="657478" y="126775"/>
                </a:lnTo>
                <a:close/>
              </a:path>
              <a:path w="709929" h="208279">
                <a:moveTo>
                  <a:pt x="628903" y="14351"/>
                </a:moveTo>
                <a:lnTo>
                  <a:pt x="628903" y="126876"/>
                </a:lnTo>
                <a:lnTo>
                  <a:pt x="643143" y="151334"/>
                </a:lnTo>
                <a:lnTo>
                  <a:pt x="657419" y="126876"/>
                </a:lnTo>
                <a:lnTo>
                  <a:pt x="657478" y="28575"/>
                </a:lnTo>
                <a:lnTo>
                  <a:pt x="643127" y="28575"/>
                </a:lnTo>
                <a:lnTo>
                  <a:pt x="628903" y="14351"/>
                </a:lnTo>
                <a:close/>
              </a:path>
              <a:path w="709929" h="208279">
                <a:moveTo>
                  <a:pt x="651001" y="0"/>
                </a:moveTo>
                <a:lnTo>
                  <a:pt x="0" y="0"/>
                </a:lnTo>
                <a:lnTo>
                  <a:pt x="0" y="28575"/>
                </a:lnTo>
                <a:lnTo>
                  <a:pt x="628903" y="28575"/>
                </a:lnTo>
                <a:lnTo>
                  <a:pt x="628903" y="14351"/>
                </a:lnTo>
                <a:lnTo>
                  <a:pt x="657478" y="14351"/>
                </a:lnTo>
                <a:lnTo>
                  <a:pt x="657478" y="6350"/>
                </a:lnTo>
                <a:lnTo>
                  <a:pt x="651001" y="0"/>
                </a:lnTo>
                <a:close/>
              </a:path>
              <a:path w="709929" h="208279">
                <a:moveTo>
                  <a:pt x="657478" y="14351"/>
                </a:moveTo>
                <a:lnTo>
                  <a:pt x="628903" y="14351"/>
                </a:lnTo>
                <a:lnTo>
                  <a:pt x="643127" y="28575"/>
                </a:lnTo>
                <a:lnTo>
                  <a:pt x="657478" y="28575"/>
                </a:lnTo>
                <a:lnTo>
                  <a:pt x="657478" y="14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93239" y="3481959"/>
            <a:ext cx="1671955" cy="400050"/>
          </a:xfrm>
          <a:custGeom>
            <a:avLst/>
            <a:gdLst/>
            <a:ahLst/>
            <a:cxnLst/>
            <a:rect l="l" t="t" r="r" b="b"/>
            <a:pathLst>
              <a:path w="1671954" h="400050">
                <a:moveTo>
                  <a:pt x="4063" y="371348"/>
                </a:moveTo>
                <a:lnTo>
                  <a:pt x="0" y="371348"/>
                </a:lnTo>
                <a:lnTo>
                  <a:pt x="0" y="399961"/>
                </a:lnTo>
                <a:lnTo>
                  <a:pt x="26288" y="399961"/>
                </a:lnTo>
                <a:lnTo>
                  <a:pt x="32638" y="393560"/>
                </a:lnTo>
                <a:lnTo>
                  <a:pt x="32638" y="385699"/>
                </a:lnTo>
                <a:lnTo>
                  <a:pt x="4063" y="385699"/>
                </a:lnTo>
                <a:lnTo>
                  <a:pt x="4063" y="371348"/>
                </a:lnTo>
                <a:close/>
              </a:path>
              <a:path w="1671954" h="400050">
                <a:moveTo>
                  <a:pt x="1590450" y="52070"/>
                </a:moveTo>
                <a:lnTo>
                  <a:pt x="10541" y="52070"/>
                </a:lnTo>
                <a:lnTo>
                  <a:pt x="4063" y="58420"/>
                </a:lnTo>
                <a:lnTo>
                  <a:pt x="4063" y="385699"/>
                </a:lnTo>
                <a:lnTo>
                  <a:pt x="18415" y="371348"/>
                </a:lnTo>
                <a:lnTo>
                  <a:pt x="32638" y="371348"/>
                </a:lnTo>
                <a:lnTo>
                  <a:pt x="32638" y="80645"/>
                </a:lnTo>
                <a:lnTo>
                  <a:pt x="18415" y="80645"/>
                </a:lnTo>
                <a:lnTo>
                  <a:pt x="32638" y="66421"/>
                </a:lnTo>
                <a:lnTo>
                  <a:pt x="1614818" y="66421"/>
                </a:lnTo>
                <a:lnTo>
                  <a:pt x="1590450" y="52070"/>
                </a:lnTo>
                <a:close/>
              </a:path>
              <a:path w="1671954" h="400050">
                <a:moveTo>
                  <a:pt x="32638" y="371348"/>
                </a:moveTo>
                <a:lnTo>
                  <a:pt x="18415" y="371348"/>
                </a:lnTo>
                <a:lnTo>
                  <a:pt x="4063" y="385699"/>
                </a:lnTo>
                <a:lnTo>
                  <a:pt x="32638" y="385699"/>
                </a:lnTo>
                <a:lnTo>
                  <a:pt x="32638" y="371348"/>
                </a:lnTo>
                <a:close/>
              </a:path>
              <a:path w="1671954" h="400050">
                <a:moveTo>
                  <a:pt x="1614927" y="66357"/>
                </a:moveTo>
                <a:lnTo>
                  <a:pt x="1543558" y="107950"/>
                </a:lnTo>
                <a:lnTo>
                  <a:pt x="1541272" y="116713"/>
                </a:lnTo>
                <a:lnTo>
                  <a:pt x="1545209" y="123571"/>
                </a:lnTo>
                <a:lnTo>
                  <a:pt x="1549273" y="130429"/>
                </a:lnTo>
                <a:lnTo>
                  <a:pt x="1558036" y="132715"/>
                </a:lnTo>
                <a:lnTo>
                  <a:pt x="1647308" y="80645"/>
                </a:lnTo>
                <a:lnTo>
                  <a:pt x="1643380" y="80645"/>
                </a:lnTo>
                <a:lnTo>
                  <a:pt x="1643380" y="78740"/>
                </a:lnTo>
                <a:lnTo>
                  <a:pt x="1636140" y="78740"/>
                </a:lnTo>
                <a:lnTo>
                  <a:pt x="1614927" y="66357"/>
                </a:lnTo>
                <a:close/>
              </a:path>
              <a:path w="1671954" h="400050">
                <a:moveTo>
                  <a:pt x="32638" y="66421"/>
                </a:moveTo>
                <a:lnTo>
                  <a:pt x="18415" y="80645"/>
                </a:lnTo>
                <a:lnTo>
                  <a:pt x="32638" y="80645"/>
                </a:lnTo>
                <a:lnTo>
                  <a:pt x="32638" y="66421"/>
                </a:lnTo>
                <a:close/>
              </a:path>
              <a:path w="1671954" h="400050">
                <a:moveTo>
                  <a:pt x="1614818" y="66421"/>
                </a:moveTo>
                <a:lnTo>
                  <a:pt x="32638" y="66421"/>
                </a:lnTo>
                <a:lnTo>
                  <a:pt x="32638" y="80645"/>
                </a:lnTo>
                <a:lnTo>
                  <a:pt x="1590450" y="80645"/>
                </a:lnTo>
                <a:lnTo>
                  <a:pt x="1614818" y="66421"/>
                </a:lnTo>
                <a:close/>
              </a:path>
              <a:path w="1671954" h="400050">
                <a:moveTo>
                  <a:pt x="1647090" y="52070"/>
                </a:moveTo>
                <a:lnTo>
                  <a:pt x="1643380" y="52070"/>
                </a:lnTo>
                <a:lnTo>
                  <a:pt x="1643380" y="80645"/>
                </a:lnTo>
                <a:lnTo>
                  <a:pt x="1647308" y="80645"/>
                </a:lnTo>
                <a:lnTo>
                  <a:pt x="1671701" y="66421"/>
                </a:lnTo>
                <a:lnTo>
                  <a:pt x="1647090" y="52070"/>
                </a:lnTo>
                <a:close/>
              </a:path>
              <a:path w="1671954" h="400050">
                <a:moveTo>
                  <a:pt x="1636140" y="53975"/>
                </a:moveTo>
                <a:lnTo>
                  <a:pt x="1614927" y="66357"/>
                </a:lnTo>
                <a:lnTo>
                  <a:pt x="1636140" y="78740"/>
                </a:lnTo>
                <a:lnTo>
                  <a:pt x="1636140" y="53975"/>
                </a:lnTo>
                <a:close/>
              </a:path>
              <a:path w="1671954" h="400050">
                <a:moveTo>
                  <a:pt x="1643380" y="53975"/>
                </a:moveTo>
                <a:lnTo>
                  <a:pt x="1636140" y="53975"/>
                </a:lnTo>
                <a:lnTo>
                  <a:pt x="1636140" y="78740"/>
                </a:lnTo>
                <a:lnTo>
                  <a:pt x="1643380" y="78740"/>
                </a:lnTo>
                <a:lnTo>
                  <a:pt x="1643380" y="53975"/>
                </a:lnTo>
                <a:close/>
              </a:path>
              <a:path w="1671954" h="400050">
                <a:moveTo>
                  <a:pt x="1558036" y="0"/>
                </a:moveTo>
                <a:lnTo>
                  <a:pt x="1549273" y="2286"/>
                </a:lnTo>
                <a:lnTo>
                  <a:pt x="1545209" y="9144"/>
                </a:lnTo>
                <a:lnTo>
                  <a:pt x="1541272" y="16002"/>
                </a:lnTo>
                <a:lnTo>
                  <a:pt x="1543558" y="24765"/>
                </a:lnTo>
                <a:lnTo>
                  <a:pt x="1614927" y="66357"/>
                </a:lnTo>
                <a:lnTo>
                  <a:pt x="1636140" y="53975"/>
                </a:lnTo>
                <a:lnTo>
                  <a:pt x="1643380" y="53975"/>
                </a:lnTo>
                <a:lnTo>
                  <a:pt x="1643380" y="52070"/>
                </a:lnTo>
                <a:lnTo>
                  <a:pt x="1647090" y="52070"/>
                </a:lnTo>
                <a:lnTo>
                  <a:pt x="1564766" y="4064"/>
                </a:lnTo>
                <a:lnTo>
                  <a:pt x="15580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5" dirty="0"/>
              <a:t>Module </a:t>
            </a:r>
            <a:r>
              <a:rPr spc="-5" dirty="0"/>
              <a:t>1: </a:t>
            </a:r>
            <a:r>
              <a:rPr spc="-15" dirty="0"/>
              <a:t>Lecture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9779" y="47688"/>
            <a:ext cx="40709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/>
              <a:t>Examples </a:t>
            </a:r>
            <a:r>
              <a:rPr sz="3950" spc="10" dirty="0"/>
              <a:t>of</a:t>
            </a:r>
            <a:r>
              <a:rPr sz="3950" spc="120" dirty="0"/>
              <a:t> </a:t>
            </a:r>
            <a:r>
              <a:rPr sz="3950" spc="-30" dirty="0"/>
              <a:t>System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827582" y="843533"/>
            <a:ext cx="7643495" cy="1031240"/>
          </a:xfrm>
          <a:custGeom>
            <a:avLst/>
            <a:gdLst/>
            <a:ahLst/>
            <a:cxnLst/>
            <a:rect l="l" t="t" r="r" b="b"/>
            <a:pathLst>
              <a:path w="7643495" h="1031239">
                <a:moveTo>
                  <a:pt x="7540066" y="0"/>
                </a:moveTo>
                <a:lnTo>
                  <a:pt x="103098" y="0"/>
                </a:lnTo>
                <a:lnTo>
                  <a:pt x="62970" y="8112"/>
                </a:lnTo>
                <a:lnTo>
                  <a:pt x="30199" y="30225"/>
                </a:lnTo>
                <a:lnTo>
                  <a:pt x="8102" y="63007"/>
                </a:lnTo>
                <a:lnTo>
                  <a:pt x="0" y="103124"/>
                </a:lnTo>
                <a:lnTo>
                  <a:pt x="0" y="927988"/>
                </a:lnTo>
                <a:lnTo>
                  <a:pt x="8102" y="968105"/>
                </a:lnTo>
                <a:lnTo>
                  <a:pt x="30199" y="1000887"/>
                </a:lnTo>
                <a:lnTo>
                  <a:pt x="62970" y="1023000"/>
                </a:lnTo>
                <a:lnTo>
                  <a:pt x="103098" y="1031113"/>
                </a:lnTo>
                <a:lnTo>
                  <a:pt x="7540066" y="1031113"/>
                </a:lnTo>
                <a:lnTo>
                  <a:pt x="7580235" y="1023000"/>
                </a:lnTo>
                <a:lnTo>
                  <a:pt x="7613011" y="1000887"/>
                </a:lnTo>
                <a:lnTo>
                  <a:pt x="7635095" y="968105"/>
                </a:lnTo>
                <a:lnTo>
                  <a:pt x="7643190" y="927988"/>
                </a:lnTo>
                <a:lnTo>
                  <a:pt x="7643190" y="103124"/>
                </a:lnTo>
                <a:lnTo>
                  <a:pt x="7635095" y="63007"/>
                </a:lnTo>
                <a:lnTo>
                  <a:pt x="7613011" y="30225"/>
                </a:lnTo>
                <a:lnTo>
                  <a:pt x="7580235" y="8112"/>
                </a:lnTo>
                <a:lnTo>
                  <a:pt x="754006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7582" y="843533"/>
            <a:ext cx="7643495" cy="1031240"/>
          </a:xfrm>
          <a:custGeom>
            <a:avLst/>
            <a:gdLst/>
            <a:ahLst/>
            <a:cxnLst/>
            <a:rect l="l" t="t" r="r" b="b"/>
            <a:pathLst>
              <a:path w="7643495" h="1031239">
                <a:moveTo>
                  <a:pt x="0" y="103124"/>
                </a:moveTo>
                <a:lnTo>
                  <a:pt x="8102" y="63007"/>
                </a:lnTo>
                <a:lnTo>
                  <a:pt x="30199" y="30225"/>
                </a:lnTo>
                <a:lnTo>
                  <a:pt x="62970" y="8112"/>
                </a:lnTo>
                <a:lnTo>
                  <a:pt x="103098" y="0"/>
                </a:lnTo>
                <a:lnTo>
                  <a:pt x="7540066" y="0"/>
                </a:lnTo>
                <a:lnTo>
                  <a:pt x="7580235" y="8112"/>
                </a:lnTo>
                <a:lnTo>
                  <a:pt x="7613011" y="30225"/>
                </a:lnTo>
                <a:lnTo>
                  <a:pt x="7635095" y="63007"/>
                </a:lnTo>
                <a:lnTo>
                  <a:pt x="7643190" y="103124"/>
                </a:lnTo>
                <a:lnTo>
                  <a:pt x="7643190" y="927988"/>
                </a:lnTo>
                <a:lnTo>
                  <a:pt x="7635095" y="968105"/>
                </a:lnTo>
                <a:lnTo>
                  <a:pt x="7613011" y="1000887"/>
                </a:lnTo>
                <a:lnTo>
                  <a:pt x="7580235" y="1023000"/>
                </a:lnTo>
                <a:lnTo>
                  <a:pt x="7540066" y="1031113"/>
                </a:lnTo>
                <a:lnTo>
                  <a:pt x="103098" y="1031113"/>
                </a:lnTo>
                <a:lnTo>
                  <a:pt x="62970" y="1023000"/>
                </a:lnTo>
                <a:lnTo>
                  <a:pt x="30199" y="1000887"/>
                </a:lnTo>
                <a:lnTo>
                  <a:pt x="8102" y="968105"/>
                </a:lnTo>
                <a:lnTo>
                  <a:pt x="0" y="927988"/>
                </a:lnTo>
                <a:lnTo>
                  <a:pt x="0" y="10312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1910" y="1021841"/>
            <a:ext cx="1528648" cy="674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1910" y="1021841"/>
            <a:ext cx="1529080" cy="675005"/>
          </a:xfrm>
          <a:custGeom>
            <a:avLst/>
            <a:gdLst/>
            <a:ahLst/>
            <a:cxnLst/>
            <a:rect l="l" t="t" r="r" b="b"/>
            <a:pathLst>
              <a:path w="1529080" h="675005">
                <a:moveTo>
                  <a:pt x="0" y="67437"/>
                </a:moveTo>
                <a:lnTo>
                  <a:pt x="5300" y="41148"/>
                </a:lnTo>
                <a:lnTo>
                  <a:pt x="19756" y="19716"/>
                </a:lnTo>
                <a:lnTo>
                  <a:pt x="41196" y="5286"/>
                </a:lnTo>
                <a:lnTo>
                  <a:pt x="67449" y="0"/>
                </a:lnTo>
                <a:lnTo>
                  <a:pt x="1461211" y="0"/>
                </a:lnTo>
                <a:lnTo>
                  <a:pt x="1487446" y="5286"/>
                </a:lnTo>
                <a:lnTo>
                  <a:pt x="1508883" y="19716"/>
                </a:lnTo>
                <a:lnTo>
                  <a:pt x="1523343" y="41148"/>
                </a:lnTo>
                <a:lnTo>
                  <a:pt x="1528648" y="67437"/>
                </a:lnTo>
                <a:lnTo>
                  <a:pt x="1528648" y="607060"/>
                </a:lnTo>
                <a:lnTo>
                  <a:pt x="1523343" y="633295"/>
                </a:lnTo>
                <a:lnTo>
                  <a:pt x="1508883" y="654732"/>
                </a:lnTo>
                <a:lnTo>
                  <a:pt x="1487446" y="669192"/>
                </a:lnTo>
                <a:lnTo>
                  <a:pt x="1461211" y="674497"/>
                </a:lnTo>
                <a:lnTo>
                  <a:pt x="67449" y="674497"/>
                </a:lnTo>
                <a:lnTo>
                  <a:pt x="41196" y="669192"/>
                </a:lnTo>
                <a:lnTo>
                  <a:pt x="19756" y="654732"/>
                </a:lnTo>
                <a:lnTo>
                  <a:pt x="5300" y="633295"/>
                </a:lnTo>
                <a:lnTo>
                  <a:pt x="0" y="607060"/>
                </a:lnTo>
                <a:lnTo>
                  <a:pt x="0" y="6743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7582" y="1958975"/>
            <a:ext cx="7643495" cy="843280"/>
          </a:xfrm>
          <a:custGeom>
            <a:avLst/>
            <a:gdLst/>
            <a:ahLst/>
            <a:cxnLst/>
            <a:rect l="l" t="t" r="r" b="b"/>
            <a:pathLst>
              <a:path w="7643495" h="843280">
                <a:moveTo>
                  <a:pt x="7558862" y="0"/>
                </a:moveTo>
                <a:lnTo>
                  <a:pt x="84328" y="0"/>
                </a:lnTo>
                <a:lnTo>
                  <a:pt x="51504" y="6619"/>
                </a:lnTo>
                <a:lnTo>
                  <a:pt x="24699" y="24669"/>
                </a:lnTo>
                <a:lnTo>
                  <a:pt x="6627" y="51435"/>
                </a:lnTo>
                <a:lnTo>
                  <a:pt x="0" y="84200"/>
                </a:lnTo>
                <a:lnTo>
                  <a:pt x="0" y="758825"/>
                </a:lnTo>
                <a:lnTo>
                  <a:pt x="6627" y="791664"/>
                </a:lnTo>
                <a:lnTo>
                  <a:pt x="24699" y="818467"/>
                </a:lnTo>
                <a:lnTo>
                  <a:pt x="51504" y="836531"/>
                </a:lnTo>
                <a:lnTo>
                  <a:pt x="84328" y="843152"/>
                </a:lnTo>
                <a:lnTo>
                  <a:pt x="7558862" y="843152"/>
                </a:lnTo>
                <a:lnTo>
                  <a:pt x="7591701" y="836531"/>
                </a:lnTo>
                <a:lnTo>
                  <a:pt x="7618504" y="818467"/>
                </a:lnTo>
                <a:lnTo>
                  <a:pt x="7636568" y="791664"/>
                </a:lnTo>
                <a:lnTo>
                  <a:pt x="7643190" y="758825"/>
                </a:lnTo>
                <a:lnTo>
                  <a:pt x="7643190" y="84200"/>
                </a:lnTo>
                <a:lnTo>
                  <a:pt x="7636568" y="51435"/>
                </a:lnTo>
                <a:lnTo>
                  <a:pt x="7618504" y="24669"/>
                </a:lnTo>
                <a:lnTo>
                  <a:pt x="7591701" y="6619"/>
                </a:lnTo>
                <a:lnTo>
                  <a:pt x="755886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7582" y="1958975"/>
            <a:ext cx="7643495" cy="843280"/>
          </a:xfrm>
          <a:custGeom>
            <a:avLst/>
            <a:gdLst/>
            <a:ahLst/>
            <a:cxnLst/>
            <a:rect l="l" t="t" r="r" b="b"/>
            <a:pathLst>
              <a:path w="7643495" h="843280">
                <a:moveTo>
                  <a:pt x="0" y="84200"/>
                </a:moveTo>
                <a:lnTo>
                  <a:pt x="6627" y="51435"/>
                </a:lnTo>
                <a:lnTo>
                  <a:pt x="24699" y="24669"/>
                </a:lnTo>
                <a:lnTo>
                  <a:pt x="51504" y="6619"/>
                </a:lnTo>
                <a:lnTo>
                  <a:pt x="84328" y="0"/>
                </a:lnTo>
                <a:lnTo>
                  <a:pt x="7558862" y="0"/>
                </a:lnTo>
                <a:lnTo>
                  <a:pt x="7591701" y="6619"/>
                </a:lnTo>
                <a:lnTo>
                  <a:pt x="7618504" y="24669"/>
                </a:lnTo>
                <a:lnTo>
                  <a:pt x="7636568" y="51434"/>
                </a:lnTo>
                <a:lnTo>
                  <a:pt x="7643190" y="84200"/>
                </a:lnTo>
                <a:lnTo>
                  <a:pt x="7643190" y="758825"/>
                </a:lnTo>
                <a:lnTo>
                  <a:pt x="7636568" y="791664"/>
                </a:lnTo>
                <a:lnTo>
                  <a:pt x="7618504" y="818467"/>
                </a:lnTo>
                <a:lnTo>
                  <a:pt x="7591701" y="836531"/>
                </a:lnTo>
                <a:lnTo>
                  <a:pt x="7558862" y="843152"/>
                </a:lnTo>
                <a:lnTo>
                  <a:pt x="84328" y="843152"/>
                </a:lnTo>
                <a:lnTo>
                  <a:pt x="51504" y="836531"/>
                </a:lnTo>
                <a:lnTo>
                  <a:pt x="24699" y="818467"/>
                </a:lnTo>
                <a:lnTo>
                  <a:pt x="6627" y="791664"/>
                </a:lnTo>
                <a:lnTo>
                  <a:pt x="0" y="758825"/>
                </a:lnTo>
                <a:lnTo>
                  <a:pt x="0" y="842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1910" y="2043176"/>
            <a:ext cx="1528648" cy="67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1910" y="2043176"/>
            <a:ext cx="1529080" cy="675005"/>
          </a:xfrm>
          <a:custGeom>
            <a:avLst/>
            <a:gdLst/>
            <a:ahLst/>
            <a:cxnLst/>
            <a:rect l="l" t="t" r="r" b="b"/>
            <a:pathLst>
              <a:path w="1529080" h="675005">
                <a:moveTo>
                  <a:pt x="0" y="67563"/>
                </a:moveTo>
                <a:lnTo>
                  <a:pt x="5300" y="41255"/>
                </a:lnTo>
                <a:lnTo>
                  <a:pt x="19756" y="19780"/>
                </a:lnTo>
                <a:lnTo>
                  <a:pt x="41196" y="5306"/>
                </a:lnTo>
                <a:lnTo>
                  <a:pt x="67449" y="0"/>
                </a:lnTo>
                <a:lnTo>
                  <a:pt x="1461211" y="0"/>
                </a:lnTo>
                <a:lnTo>
                  <a:pt x="1487446" y="5306"/>
                </a:lnTo>
                <a:lnTo>
                  <a:pt x="1508883" y="19780"/>
                </a:lnTo>
                <a:lnTo>
                  <a:pt x="1523343" y="41255"/>
                </a:lnTo>
                <a:lnTo>
                  <a:pt x="1528648" y="67563"/>
                </a:lnTo>
                <a:lnTo>
                  <a:pt x="1528648" y="607187"/>
                </a:lnTo>
                <a:lnTo>
                  <a:pt x="1523343" y="633422"/>
                </a:lnTo>
                <a:lnTo>
                  <a:pt x="1508883" y="654859"/>
                </a:lnTo>
                <a:lnTo>
                  <a:pt x="1487446" y="669319"/>
                </a:lnTo>
                <a:lnTo>
                  <a:pt x="1461211" y="674624"/>
                </a:lnTo>
                <a:lnTo>
                  <a:pt x="67449" y="674624"/>
                </a:lnTo>
                <a:lnTo>
                  <a:pt x="41196" y="669319"/>
                </a:lnTo>
                <a:lnTo>
                  <a:pt x="19756" y="654859"/>
                </a:lnTo>
                <a:lnTo>
                  <a:pt x="5300" y="633422"/>
                </a:lnTo>
                <a:lnTo>
                  <a:pt x="0" y="607187"/>
                </a:lnTo>
                <a:lnTo>
                  <a:pt x="0" y="67563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7582" y="2886455"/>
            <a:ext cx="7643495" cy="843280"/>
          </a:xfrm>
          <a:custGeom>
            <a:avLst/>
            <a:gdLst/>
            <a:ahLst/>
            <a:cxnLst/>
            <a:rect l="l" t="t" r="r" b="b"/>
            <a:pathLst>
              <a:path w="7643495" h="843279">
                <a:moveTo>
                  <a:pt x="7558862" y="0"/>
                </a:moveTo>
                <a:lnTo>
                  <a:pt x="84328" y="0"/>
                </a:lnTo>
                <a:lnTo>
                  <a:pt x="51504" y="6621"/>
                </a:lnTo>
                <a:lnTo>
                  <a:pt x="24699" y="24685"/>
                </a:lnTo>
                <a:lnTo>
                  <a:pt x="6627" y="51488"/>
                </a:lnTo>
                <a:lnTo>
                  <a:pt x="0" y="84327"/>
                </a:lnTo>
                <a:lnTo>
                  <a:pt x="0" y="758952"/>
                </a:lnTo>
                <a:lnTo>
                  <a:pt x="6627" y="791737"/>
                </a:lnTo>
                <a:lnTo>
                  <a:pt x="24699" y="818546"/>
                </a:lnTo>
                <a:lnTo>
                  <a:pt x="51504" y="836640"/>
                </a:lnTo>
                <a:lnTo>
                  <a:pt x="84328" y="843280"/>
                </a:lnTo>
                <a:lnTo>
                  <a:pt x="7558862" y="843280"/>
                </a:lnTo>
                <a:lnTo>
                  <a:pt x="7591701" y="836640"/>
                </a:lnTo>
                <a:lnTo>
                  <a:pt x="7618504" y="818546"/>
                </a:lnTo>
                <a:lnTo>
                  <a:pt x="7636568" y="791737"/>
                </a:lnTo>
                <a:lnTo>
                  <a:pt x="7643190" y="758952"/>
                </a:lnTo>
                <a:lnTo>
                  <a:pt x="7643190" y="84327"/>
                </a:lnTo>
                <a:lnTo>
                  <a:pt x="7636568" y="51488"/>
                </a:lnTo>
                <a:lnTo>
                  <a:pt x="7618504" y="24685"/>
                </a:lnTo>
                <a:lnTo>
                  <a:pt x="7591701" y="6621"/>
                </a:lnTo>
                <a:lnTo>
                  <a:pt x="755886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7582" y="2886455"/>
            <a:ext cx="7643495" cy="843280"/>
          </a:xfrm>
          <a:custGeom>
            <a:avLst/>
            <a:gdLst/>
            <a:ahLst/>
            <a:cxnLst/>
            <a:rect l="l" t="t" r="r" b="b"/>
            <a:pathLst>
              <a:path w="7643495" h="843279">
                <a:moveTo>
                  <a:pt x="0" y="84327"/>
                </a:moveTo>
                <a:lnTo>
                  <a:pt x="6627" y="51488"/>
                </a:lnTo>
                <a:lnTo>
                  <a:pt x="24699" y="24685"/>
                </a:lnTo>
                <a:lnTo>
                  <a:pt x="51504" y="6621"/>
                </a:lnTo>
                <a:lnTo>
                  <a:pt x="84328" y="0"/>
                </a:lnTo>
                <a:lnTo>
                  <a:pt x="7558862" y="0"/>
                </a:lnTo>
                <a:lnTo>
                  <a:pt x="7591701" y="6621"/>
                </a:lnTo>
                <a:lnTo>
                  <a:pt x="7618504" y="24685"/>
                </a:lnTo>
                <a:lnTo>
                  <a:pt x="7636568" y="51488"/>
                </a:lnTo>
                <a:lnTo>
                  <a:pt x="7643190" y="84327"/>
                </a:lnTo>
                <a:lnTo>
                  <a:pt x="7643190" y="758952"/>
                </a:lnTo>
                <a:lnTo>
                  <a:pt x="7636568" y="791737"/>
                </a:lnTo>
                <a:lnTo>
                  <a:pt x="7618504" y="818546"/>
                </a:lnTo>
                <a:lnTo>
                  <a:pt x="7591701" y="836640"/>
                </a:lnTo>
                <a:lnTo>
                  <a:pt x="7558862" y="843280"/>
                </a:lnTo>
                <a:lnTo>
                  <a:pt x="84328" y="843280"/>
                </a:lnTo>
                <a:lnTo>
                  <a:pt x="51504" y="836640"/>
                </a:lnTo>
                <a:lnTo>
                  <a:pt x="24699" y="818546"/>
                </a:lnTo>
                <a:lnTo>
                  <a:pt x="6627" y="791737"/>
                </a:lnTo>
                <a:lnTo>
                  <a:pt x="0" y="758952"/>
                </a:lnTo>
                <a:lnTo>
                  <a:pt x="0" y="84327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1910" y="2970783"/>
            <a:ext cx="1528648" cy="674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1910" y="2970783"/>
            <a:ext cx="1529080" cy="675005"/>
          </a:xfrm>
          <a:custGeom>
            <a:avLst/>
            <a:gdLst/>
            <a:ahLst/>
            <a:cxnLst/>
            <a:rect l="l" t="t" r="r" b="b"/>
            <a:pathLst>
              <a:path w="1529080" h="675004">
                <a:moveTo>
                  <a:pt x="0" y="67437"/>
                </a:moveTo>
                <a:lnTo>
                  <a:pt x="5300" y="41201"/>
                </a:lnTo>
                <a:lnTo>
                  <a:pt x="19756" y="19764"/>
                </a:lnTo>
                <a:lnTo>
                  <a:pt x="41196" y="5304"/>
                </a:lnTo>
                <a:lnTo>
                  <a:pt x="67449" y="0"/>
                </a:lnTo>
                <a:lnTo>
                  <a:pt x="1461211" y="0"/>
                </a:lnTo>
                <a:lnTo>
                  <a:pt x="1487446" y="5304"/>
                </a:lnTo>
                <a:lnTo>
                  <a:pt x="1508883" y="19764"/>
                </a:lnTo>
                <a:lnTo>
                  <a:pt x="1523343" y="41201"/>
                </a:lnTo>
                <a:lnTo>
                  <a:pt x="1528648" y="67437"/>
                </a:lnTo>
                <a:lnTo>
                  <a:pt x="1528648" y="607187"/>
                </a:lnTo>
                <a:lnTo>
                  <a:pt x="1523343" y="633422"/>
                </a:lnTo>
                <a:lnTo>
                  <a:pt x="1508883" y="654859"/>
                </a:lnTo>
                <a:lnTo>
                  <a:pt x="1487446" y="669319"/>
                </a:lnTo>
                <a:lnTo>
                  <a:pt x="1461211" y="674624"/>
                </a:lnTo>
                <a:lnTo>
                  <a:pt x="67449" y="674624"/>
                </a:lnTo>
                <a:lnTo>
                  <a:pt x="41196" y="669319"/>
                </a:lnTo>
                <a:lnTo>
                  <a:pt x="19756" y="654859"/>
                </a:lnTo>
                <a:lnTo>
                  <a:pt x="5300" y="633422"/>
                </a:lnTo>
                <a:lnTo>
                  <a:pt x="0" y="607187"/>
                </a:lnTo>
                <a:lnTo>
                  <a:pt x="0" y="6743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7582" y="3814064"/>
            <a:ext cx="7643495" cy="843280"/>
          </a:xfrm>
          <a:custGeom>
            <a:avLst/>
            <a:gdLst/>
            <a:ahLst/>
            <a:cxnLst/>
            <a:rect l="l" t="t" r="r" b="b"/>
            <a:pathLst>
              <a:path w="7643495" h="843279">
                <a:moveTo>
                  <a:pt x="7558862" y="0"/>
                </a:moveTo>
                <a:lnTo>
                  <a:pt x="84328" y="0"/>
                </a:lnTo>
                <a:lnTo>
                  <a:pt x="51504" y="6621"/>
                </a:lnTo>
                <a:lnTo>
                  <a:pt x="24699" y="24679"/>
                </a:lnTo>
                <a:lnTo>
                  <a:pt x="6627" y="51467"/>
                </a:lnTo>
                <a:lnTo>
                  <a:pt x="0" y="84277"/>
                </a:lnTo>
                <a:lnTo>
                  <a:pt x="0" y="758850"/>
                </a:lnTo>
                <a:lnTo>
                  <a:pt x="6627" y="791673"/>
                </a:lnTo>
                <a:lnTo>
                  <a:pt x="24699" y="818478"/>
                </a:lnTo>
                <a:lnTo>
                  <a:pt x="51504" y="836551"/>
                </a:lnTo>
                <a:lnTo>
                  <a:pt x="84328" y="843178"/>
                </a:lnTo>
                <a:lnTo>
                  <a:pt x="7558862" y="843178"/>
                </a:lnTo>
                <a:lnTo>
                  <a:pt x="7591701" y="836551"/>
                </a:lnTo>
                <a:lnTo>
                  <a:pt x="7618504" y="818478"/>
                </a:lnTo>
                <a:lnTo>
                  <a:pt x="7636568" y="791673"/>
                </a:lnTo>
                <a:lnTo>
                  <a:pt x="7643190" y="758850"/>
                </a:lnTo>
                <a:lnTo>
                  <a:pt x="7643190" y="84277"/>
                </a:lnTo>
                <a:lnTo>
                  <a:pt x="7636568" y="51467"/>
                </a:lnTo>
                <a:lnTo>
                  <a:pt x="7618504" y="24679"/>
                </a:lnTo>
                <a:lnTo>
                  <a:pt x="7591701" y="6621"/>
                </a:lnTo>
                <a:lnTo>
                  <a:pt x="755886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7582" y="3814064"/>
            <a:ext cx="7643495" cy="843280"/>
          </a:xfrm>
          <a:custGeom>
            <a:avLst/>
            <a:gdLst/>
            <a:ahLst/>
            <a:cxnLst/>
            <a:rect l="l" t="t" r="r" b="b"/>
            <a:pathLst>
              <a:path w="7643495" h="843279">
                <a:moveTo>
                  <a:pt x="0" y="84277"/>
                </a:moveTo>
                <a:lnTo>
                  <a:pt x="6627" y="51467"/>
                </a:lnTo>
                <a:lnTo>
                  <a:pt x="24699" y="24679"/>
                </a:lnTo>
                <a:lnTo>
                  <a:pt x="51504" y="6621"/>
                </a:lnTo>
                <a:lnTo>
                  <a:pt x="84328" y="0"/>
                </a:lnTo>
                <a:lnTo>
                  <a:pt x="7558862" y="0"/>
                </a:lnTo>
                <a:lnTo>
                  <a:pt x="7591701" y="6621"/>
                </a:lnTo>
                <a:lnTo>
                  <a:pt x="7618504" y="24679"/>
                </a:lnTo>
                <a:lnTo>
                  <a:pt x="7636568" y="51467"/>
                </a:lnTo>
                <a:lnTo>
                  <a:pt x="7643190" y="84277"/>
                </a:lnTo>
                <a:lnTo>
                  <a:pt x="7643190" y="758850"/>
                </a:lnTo>
                <a:lnTo>
                  <a:pt x="7636568" y="791673"/>
                </a:lnTo>
                <a:lnTo>
                  <a:pt x="7618504" y="818478"/>
                </a:lnTo>
                <a:lnTo>
                  <a:pt x="7591701" y="836551"/>
                </a:lnTo>
                <a:lnTo>
                  <a:pt x="7558862" y="843178"/>
                </a:lnTo>
                <a:lnTo>
                  <a:pt x="84328" y="843178"/>
                </a:lnTo>
                <a:lnTo>
                  <a:pt x="51504" y="836551"/>
                </a:lnTo>
                <a:lnTo>
                  <a:pt x="24699" y="818478"/>
                </a:lnTo>
                <a:lnTo>
                  <a:pt x="6627" y="791673"/>
                </a:lnTo>
                <a:lnTo>
                  <a:pt x="0" y="758850"/>
                </a:lnTo>
                <a:lnTo>
                  <a:pt x="0" y="8427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43596" y="767008"/>
            <a:ext cx="7611745" cy="378841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660525">
              <a:lnSpc>
                <a:spcPct val="100000"/>
              </a:lnSpc>
              <a:spcBef>
                <a:spcPts val="894"/>
              </a:spcBef>
            </a:pPr>
            <a:r>
              <a:rPr sz="1550" spc="10" dirty="0">
                <a:solidFill>
                  <a:srgbClr val="FFFFFF"/>
                </a:solidFill>
                <a:latin typeface="Calibri"/>
                <a:cs typeface="Calibri"/>
              </a:rPr>
              <a:t>Motor</a:t>
            </a:r>
            <a:endParaRPr sz="1550">
              <a:latin typeface="Calibri"/>
              <a:cs typeface="Calibri"/>
            </a:endParaRPr>
          </a:p>
          <a:p>
            <a:pPr marL="1774825" indent="-114935">
              <a:lnSpc>
                <a:spcPct val="100000"/>
              </a:lnSpc>
              <a:spcBef>
                <a:spcPts val="595"/>
              </a:spcBef>
              <a:buChar char="•"/>
              <a:tabLst>
                <a:tab pos="1775460" algn="l"/>
              </a:tabLst>
            </a:pP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Input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– Electrical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energy</a:t>
            </a:r>
            <a:r>
              <a:rPr sz="12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(voltage)</a:t>
            </a:r>
            <a:endParaRPr sz="1200">
              <a:latin typeface="Calibri"/>
              <a:cs typeface="Calibri"/>
            </a:endParaRPr>
          </a:p>
          <a:p>
            <a:pPr marL="1774825" indent="-114935">
              <a:lnSpc>
                <a:spcPct val="100000"/>
              </a:lnSpc>
              <a:spcBef>
                <a:spcPts val="65"/>
              </a:spcBef>
              <a:buChar char="•"/>
              <a:tabLst>
                <a:tab pos="1775460" algn="l"/>
              </a:tabLst>
            </a:pP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Output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Mechanical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energy 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(Torque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Rotation)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libri"/>
              <a:buChar char="•"/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Calibri"/>
              <a:buChar char="•"/>
            </a:pPr>
            <a:endParaRPr sz="1750">
              <a:latin typeface="Times New Roman"/>
              <a:cs typeface="Times New Roman"/>
            </a:endParaRPr>
          </a:p>
          <a:p>
            <a:pPr marL="1660525">
              <a:lnSpc>
                <a:spcPct val="100000"/>
              </a:lnSpc>
            </a:pP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Air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conditioner</a:t>
            </a:r>
            <a:endParaRPr sz="1550">
              <a:latin typeface="Calibri"/>
              <a:cs typeface="Calibri"/>
            </a:endParaRPr>
          </a:p>
          <a:p>
            <a:pPr marL="1774825" indent="-114935">
              <a:lnSpc>
                <a:spcPct val="100000"/>
              </a:lnSpc>
              <a:spcBef>
                <a:spcPts val="595"/>
              </a:spcBef>
              <a:buChar char="•"/>
              <a:tabLst>
                <a:tab pos="1775460" algn="l"/>
              </a:tabLst>
            </a:pP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Input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– Electrical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energy</a:t>
            </a:r>
            <a:r>
              <a:rPr sz="12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(voltage)</a:t>
            </a:r>
            <a:endParaRPr sz="1200">
              <a:latin typeface="Calibri"/>
              <a:cs typeface="Calibri"/>
            </a:endParaRPr>
          </a:p>
          <a:p>
            <a:pPr marL="1774825" indent="-114935">
              <a:lnSpc>
                <a:spcPct val="100000"/>
              </a:lnSpc>
              <a:spcBef>
                <a:spcPts val="65"/>
              </a:spcBef>
              <a:buChar char="•"/>
              <a:tabLst>
                <a:tab pos="1775460" algn="l"/>
              </a:tabLst>
            </a:pP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Output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Heat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energy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(Changes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ambient</a:t>
            </a:r>
            <a:r>
              <a:rPr sz="12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temperature)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Calibri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660525">
              <a:lnSpc>
                <a:spcPct val="100000"/>
              </a:lnSpc>
            </a:pPr>
            <a:r>
              <a:rPr sz="1550" spc="10" dirty="0">
                <a:solidFill>
                  <a:srgbClr val="FFFFFF"/>
                </a:solidFill>
                <a:latin typeface="Calibri"/>
                <a:cs typeface="Calibri"/>
              </a:rPr>
              <a:t>Human </a:t>
            </a: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body </a:t>
            </a:r>
            <a:r>
              <a:rPr sz="1550" spc="-15" dirty="0">
                <a:solidFill>
                  <a:srgbClr val="FFFFFF"/>
                </a:solidFill>
                <a:latin typeface="Calibri"/>
                <a:cs typeface="Calibri"/>
              </a:rPr>
              <a:t>infected </a:t>
            </a:r>
            <a:r>
              <a:rPr sz="1550" spc="10" dirty="0">
                <a:solidFill>
                  <a:srgbClr val="FFFFFF"/>
                </a:solidFill>
                <a:latin typeface="Calibri"/>
                <a:cs typeface="Calibri"/>
              </a:rPr>
              <a:t>with a</a:t>
            </a:r>
            <a:r>
              <a:rPr sz="15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alibri"/>
                <a:cs typeface="Calibri"/>
              </a:rPr>
              <a:t>virus</a:t>
            </a:r>
            <a:endParaRPr sz="1550">
              <a:latin typeface="Calibri"/>
              <a:cs typeface="Calibri"/>
            </a:endParaRPr>
          </a:p>
          <a:p>
            <a:pPr marL="1774825" indent="-114935">
              <a:lnSpc>
                <a:spcPct val="100000"/>
              </a:lnSpc>
              <a:spcBef>
                <a:spcPts val="600"/>
              </a:spcBef>
              <a:buChar char="•"/>
              <a:tabLst>
                <a:tab pos="1775460" algn="l"/>
              </a:tabLst>
            </a:pP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Input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Drug</a:t>
            </a:r>
            <a:r>
              <a:rPr sz="1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administration</a:t>
            </a:r>
            <a:endParaRPr sz="1200">
              <a:latin typeface="Calibri"/>
              <a:cs typeface="Calibri"/>
            </a:endParaRPr>
          </a:p>
          <a:p>
            <a:pPr marL="1774825" indent="-114935">
              <a:lnSpc>
                <a:spcPct val="100000"/>
              </a:lnSpc>
              <a:spcBef>
                <a:spcPts val="60"/>
              </a:spcBef>
              <a:buChar char="•"/>
              <a:tabLst>
                <a:tab pos="1775460" algn="l"/>
              </a:tabLst>
            </a:pP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Output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Drug 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distribution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effect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body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Calibri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660525">
              <a:lnSpc>
                <a:spcPct val="100000"/>
              </a:lnSpc>
            </a:pPr>
            <a:r>
              <a:rPr sz="1550" spc="-5" dirty="0">
                <a:solidFill>
                  <a:srgbClr val="FFFFFF"/>
                </a:solidFill>
                <a:latin typeface="Calibri"/>
                <a:cs typeface="Calibri"/>
              </a:rPr>
              <a:t>Vehicle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(car </a:t>
            </a: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55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bus)</a:t>
            </a:r>
            <a:endParaRPr sz="1550">
              <a:latin typeface="Calibri"/>
              <a:cs typeface="Calibri"/>
            </a:endParaRPr>
          </a:p>
          <a:p>
            <a:pPr marL="1774825" indent="-114935">
              <a:lnSpc>
                <a:spcPct val="100000"/>
              </a:lnSpc>
              <a:spcBef>
                <a:spcPts val="595"/>
              </a:spcBef>
              <a:buChar char="•"/>
              <a:tabLst>
                <a:tab pos="1775460" algn="l"/>
              </a:tabLst>
            </a:pP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Input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Acceleration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20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Deceleration</a:t>
            </a:r>
            <a:endParaRPr sz="1200">
              <a:latin typeface="Calibri"/>
              <a:cs typeface="Calibri"/>
            </a:endParaRPr>
          </a:p>
          <a:p>
            <a:pPr marL="1774825" indent="-114935">
              <a:lnSpc>
                <a:spcPct val="100000"/>
              </a:lnSpc>
              <a:spcBef>
                <a:spcPts val="60"/>
              </a:spcBef>
              <a:buChar char="•"/>
              <a:tabLst>
                <a:tab pos="1775460" algn="l"/>
              </a:tabLst>
            </a:pP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Output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Vehicle</a:t>
            </a:r>
            <a:r>
              <a:rPr sz="12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displacement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1910" y="3898341"/>
            <a:ext cx="1528648" cy="6745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1910" y="3898341"/>
            <a:ext cx="1529080" cy="675005"/>
          </a:xfrm>
          <a:custGeom>
            <a:avLst/>
            <a:gdLst/>
            <a:ahLst/>
            <a:cxnLst/>
            <a:rect l="l" t="t" r="r" b="b"/>
            <a:pathLst>
              <a:path w="1529080" h="675004">
                <a:moveTo>
                  <a:pt x="0" y="67449"/>
                </a:moveTo>
                <a:lnTo>
                  <a:pt x="5300" y="41196"/>
                </a:lnTo>
                <a:lnTo>
                  <a:pt x="19756" y="19756"/>
                </a:lnTo>
                <a:lnTo>
                  <a:pt x="41196" y="5300"/>
                </a:lnTo>
                <a:lnTo>
                  <a:pt x="67449" y="0"/>
                </a:lnTo>
                <a:lnTo>
                  <a:pt x="1461211" y="0"/>
                </a:lnTo>
                <a:lnTo>
                  <a:pt x="1487446" y="5300"/>
                </a:lnTo>
                <a:lnTo>
                  <a:pt x="1508883" y="19756"/>
                </a:lnTo>
                <a:lnTo>
                  <a:pt x="1523343" y="41196"/>
                </a:lnTo>
                <a:lnTo>
                  <a:pt x="1528648" y="67449"/>
                </a:lnTo>
                <a:lnTo>
                  <a:pt x="1528648" y="607123"/>
                </a:lnTo>
                <a:lnTo>
                  <a:pt x="1523343" y="633376"/>
                </a:lnTo>
                <a:lnTo>
                  <a:pt x="1508883" y="654816"/>
                </a:lnTo>
                <a:lnTo>
                  <a:pt x="1487446" y="669272"/>
                </a:lnTo>
                <a:lnTo>
                  <a:pt x="1461211" y="674573"/>
                </a:lnTo>
                <a:lnTo>
                  <a:pt x="67449" y="674573"/>
                </a:lnTo>
                <a:lnTo>
                  <a:pt x="41196" y="669272"/>
                </a:lnTo>
                <a:lnTo>
                  <a:pt x="19756" y="654816"/>
                </a:lnTo>
                <a:lnTo>
                  <a:pt x="5300" y="633376"/>
                </a:lnTo>
                <a:lnTo>
                  <a:pt x="0" y="607123"/>
                </a:lnTo>
                <a:lnTo>
                  <a:pt x="0" y="67449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5" dirty="0"/>
              <a:t>Module </a:t>
            </a:r>
            <a:r>
              <a:rPr spc="-5" dirty="0"/>
              <a:t>1: </a:t>
            </a:r>
            <a:r>
              <a:rPr spc="-15" dirty="0"/>
              <a:t>Lecture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525" y="248539"/>
            <a:ext cx="3287395" cy="701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Nomenclature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5" dirty="0"/>
              <a:t>Module </a:t>
            </a:r>
            <a:r>
              <a:rPr spc="-5" dirty="0"/>
              <a:t>1: </a:t>
            </a:r>
            <a:r>
              <a:rPr spc="-15" dirty="0"/>
              <a:t>Lecture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5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917319"/>
          <a:ext cx="8230234" cy="2550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6445"/>
                <a:gridCol w="1598295"/>
                <a:gridCol w="1065530"/>
                <a:gridCol w="4799964"/>
              </a:tblGrid>
              <a:tr h="569849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S.No.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Variable</a:t>
                      </a:r>
                      <a:r>
                        <a:rPr sz="14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Symbol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3007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spc="10" dirty="0">
                          <a:latin typeface="Calibri"/>
                          <a:cs typeface="Calibri"/>
                        </a:rPr>
                        <a:t>Time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dirty="0">
                          <a:latin typeface="Cambria Math"/>
                          <a:cs typeface="Cambria Math"/>
                        </a:rPr>
                        <a:t>𝑡</a:t>
                      </a:r>
                      <a:endParaRPr sz="1500">
                        <a:latin typeface="Cambria Math"/>
                        <a:cs typeface="Cambria Math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00" spc="1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20" dirty="0">
                          <a:latin typeface="Calibri"/>
                          <a:cs typeface="Calibri"/>
                        </a:rPr>
                        <a:t>instant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3007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20" dirty="0">
                          <a:latin typeface="Calibri"/>
                          <a:cs typeface="Calibri"/>
                        </a:rPr>
                        <a:t>Input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dirty="0">
                          <a:latin typeface="Cambria Math"/>
                          <a:cs typeface="Cambria Math"/>
                        </a:rPr>
                        <a:t>𝑢(𝑡)</a:t>
                      </a:r>
                      <a:endParaRPr sz="150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15" dirty="0">
                          <a:latin typeface="Calibri"/>
                          <a:cs typeface="Calibri"/>
                        </a:rPr>
                        <a:t>Input</a:t>
                      </a:r>
                      <a:r>
                        <a:rPr sz="15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10" dirty="0">
                          <a:latin typeface="Calibri"/>
                          <a:cs typeface="Calibri"/>
                        </a:rPr>
                        <a:t>signal</a:t>
                      </a:r>
                      <a:r>
                        <a:rPr sz="15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given</a:t>
                      </a:r>
                      <a:r>
                        <a:rPr sz="15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5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5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5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5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1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mbria Math"/>
                          <a:cs typeface="Cambria Math"/>
                        </a:rPr>
                        <a:t>𝑡</a:t>
                      </a:r>
                      <a:endParaRPr sz="150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3007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15" dirty="0">
                          <a:latin typeface="Calibri"/>
                          <a:cs typeface="Calibri"/>
                        </a:rPr>
                        <a:t>Output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5" dirty="0">
                          <a:latin typeface="Cambria Math"/>
                          <a:cs typeface="Cambria Math"/>
                        </a:rPr>
                        <a:t>𝑦(𝑡)</a:t>
                      </a:r>
                      <a:endParaRPr sz="150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spc="15" dirty="0">
                          <a:latin typeface="Calibri"/>
                          <a:cs typeface="Calibri"/>
                        </a:rPr>
                        <a:t>Output</a:t>
                      </a:r>
                      <a:r>
                        <a:rPr sz="15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10" dirty="0">
                          <a:latin typeface="Calibri"/>
                          <a:cs typeface="Calibri"/>
                        </a:rPr>
                        <a:t>signal</a:t>
                      </a:r>
                      <a:r>
                        <a:rPr sz="15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5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5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5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1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5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mbria Math"/>
                          <a:cs typeface="Cambria Math"/>
                        </a:rPr>
                        <a:t>𝑡</a:t>
                      </a:r>
                      <a:endParaRPr sz="150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5" dirty="0">
                          <a:latin typeface="Calibri"/>
                          <a:cs typeface="Calibri"/>
                        </a:rPr>
                        <a:t>Delay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dirty="0">
                          <a:latin typeface="Cambria Math"/>
                          <a:cs typeface="Cambria Math"/>
                        </a:rPr>
                        <a:t>𝛿</a:t>
                      </a:r>
                      <a:endParaRPr sz="15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1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delay</a:t>
                      </a:r>
                      <a:r>
                        <a:rPr sz="15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1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5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10" dirty="0">
                          <a:latin typeface="Calibri"/>
                          <a:cs typeface="Calibri"/>
                        </a:rPr>
                        <a:t>signal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300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10" dirty="0">
                          <a:latin typeface="Calibri"/>
                          <a:cs typeface="Calibri"/>
                        </a:rPr>
                        <a:t>Disturbance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15" dirty="0">
                          <a:latin typeface="Cambria Math"/>
                          <a:cs typeface="Cambria Math"/>
                        </a:rPr>
                        <a:t>𝑤(𝑡)</a:t>
                      </a:r>
                      <a:endParaRPr sz="15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10" dirty="0">
                          <a:latin typeface="Calibri"/>
                          <a:cs typeface="Calibri"/>
                        </a:rPr>
                        <a:t>Disturbance</a:t>
                      </a:r>
                      <a:r>
                        <a:rPr sz="15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5" dirty="0">
                          <a:latin typeface="Calibri"/>
                          <a:cs typeface="Calibri"/>
                        </a:rPr>
                        <a:t>affecting</a:t>
                      </a:r>
                      <a:r>
                        <a:rPr sz="15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5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5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5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1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5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1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mbria Math"/>
                          <a:cs typeface="Cambria Math"/>
                        </a:rPr>
                        <a:t>𝑡</a:t>
                      </a:r>
                      <a:endParaRPr sz="15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3011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10" dirty="0">
                          <a:latin typeface="Calibri"/>
                          <a:cs typeface="Calibri"/>
                        </a:rPr>
                        <a:t>Function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dirty="0">
                          <a:latin typeface="Cambria Math"/>
                          <a:cs typeface="Cambria Math"/>
                        </a:rPr>
                        <a:t>𝑓</a:t>
                      </a:r>
                      <a:endParaRPr sz="15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10" dirty="0">
                          <a:latin typeface="Calibri"/>
                          <a:cs typeface="Calibri"/>
                        </a:rPr>
                        <a:t>defined</a:t>
                      </a:r>
                      <a:r>
                        <a:rPr sz="15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relation</a:t>
                      </a:r>
                      <a:r>
                        <a:rPr sz="15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5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set</a:t>
                      </a:r>
                      <a:r>
                        <a:rPr sz="15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5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10" dirty="0">
                          <a:latin typeface="Calibri"/>
                          <a:cs typeface="Calibri"/>
                        </a:rPr>
                        <a:t>variables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575" y="1216405"/>
            <a:ext cx="678497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10" dirty="0">
                <a:latin typeface="Calibri"/>
                <a:cs typeface="Calibri"/>
              </a:rPr>
              <a:t>Some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basic </a:t>
            </a:r>
            <a:r>
              <a:rPr sz="2400" spc="-10" dirty="0">
                <a:latin typeface="Calibri"/>
                <a:cs typeface="Calibri"/>
              </a:rPr>
              <a:t>symbols </a:t>
            </a:r>
            <a:r>
              <a:rPr sz="2400" spc="5" dirty="0">
                <a:latin typeface="Calibri"/>
                <a:cs typeface="Calibri"/>
              </a:rPr>
              <a:t>to be </a:t>
            </a:r>
            <a:r>
              <a:rPr sz="2400" spc="10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3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course: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5304" y="248539"/>
            <a:ext cx="5534660" cy="701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Classification </a:t>
            </a:r>
            <a:r>
              <a:rPr spc="10" dirty="0"/>
              <a:t>of</a:t>
            </a:r>
            <a:r>
              <a:rPr spc="-275" dirty="0"/>
              <a:t> </a:t>
            </a:r>
            <a:r>
              <a:rPr spc="-35" dirty="0"/>
              <a:t>Systems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5" dirty="0"/>
              <a:t>Module </a:t>
            </a:r>
            <a:r>
              <a:rPr spc="-5" dirty="0"/>
              <a:t>1: </a:t>
            </a:r>
            <a:r>
              <a:rPr spc="-15" dirty="0"/>
              <a:t>Lecture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240"/>
              </a:lnSpc>
            </a:pPr>
            <a:fld id="{81D60167-4931-47E6-BA6A-407CBD079E47}" type="slidenum">
              <a:rPr dirty="0"/>
              <a:pPr marL="101600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6575" y="1216405"/>
            <a:ext cx="7004684" cy="28098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5600" marR="5080" indent="-343535">
              <a:lnSpc>
                <a:spcPts val="2850"/>
              </a:lnSpc>
              <a:spcBef>
                <a:spcPts val="2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30" dirty="0">
                <a:latin typeface="Calibri"/>
                <a:cs typeface="Calibri"/>
              </a:rPr>
              <a:t>Variety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classifications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possible based on </a:t>
            </a:r>
            <a:r>
              <a:rPr sz="2400" spc="-5" dirty="0">
                <a:latin typeface="Calibri"/>
                <a:cs typeface="Calibri"/>
              </a:rPr>
              <a:t>system  </a:t>
            </a:r>
            <a:r>
              <a:rPr sz="2400" spc="-10" dirty="0">
                <a:latin typeface="Calibri"/>
                <a:cs typeface="Calibri"/>
              </a:rPr>
              <a:t>features 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applications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48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10" dirty="0">
                <a:latin typeface="Calibri"/>
                <a:cs typeface="Calibri"/>
              </a:rPr>
              <a:t>Some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important classifications</a:t>
            </a:r>
            <a:r>
              <a:rPr sz="2400" spc="-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include: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150" dirty="0">
                <a:latin typeface="Calibri"/>
                <a:cs typeface="Calibri"/>
              </a:rPr>
              <a:t>Linear </a:t>
            </a:r>
            <a:r>
              <a:rPr sz="2150" spc="5" dirty="0">
                <a:latin typeface="Calibri"/>
                <a:cs typeface="Calibri"/>
              </a:rPr>
              <a:t>and non-linear</a:t>
            </a:r>
            <a:r>
              <a:rPr sz="2150" spc="204" dirty="0">
                <a:latin typeface="Calibri"/>
                <a:cs typeface="Calibri"/>
              </a:rPr>
              <a:t> </a:t>
            </a:r>
            <a:r>
              <a:rPr sz="2150" spc="-15" dirty="0">
                <a:latin typeface="Calibri"/>
                <a:cs typeface="Calibri"/>
              </a:rPr>
              <a:t>systems</a:t>
            </a:r>
            <a:endParaRPr sz="215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150" spc="15" dirty="0">
                <a:latin typeface="Calibri"/>
                <a:cs typeface="Calibri"/>
              </a:rPr>
              <a:t>Static </a:t>
            </a:r>
            <a:r>
              <a:rPr sz="2150" spc="10" dirty="0">
                <a:latin typeface="Calibri"/>
                <a:cs typeface="Calibri"/>
              </a:rPr>
              <a:t>and </a:t>
            </a:r>
            <a:r>
              <a:rPr sz="2150" spc="5" dirty="0">
                <a:latin typeface="Calibri"/>
                <a:cs typeface="Calibri"/>
              </a:rPr>
              <a:t>dynamic</a:t>
            </a:r>
            <a:r>
              <a:rPr sz="2150" spc="85" dirty="0">
                <a:latin typeface="Calibri"/>
                <a:cs typeface="Calibri"/>
              </a:rPr>
              <a:t> </a:t>
            </a:r>
            <a:r>
              <a:rPr sz="2150" spc="-15" dirty="0">
                <a:latin typeface="Calibri"/>
                <a:cs typeface="Calibri"/>
              </a:rPr>
              <a:t>systems</a:t>
            </a:r>
            <a:endParaRPr sz="215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150" spc="10" dirty="0">
                <a:latin typeface="Calibri"/>
                <a:cs typeface="Calibri"/>
              </a:rPr>
              <a:t>Time </a:t>
            </a:r>
            <a:r>
              <a:rPr sz="2150" spc="5" dirty="0">
                <a:latin typeface="Calibri"/>
                <a:cs typeface="Calibri"/>
              </a:rPr>
              <a:t>invariant </a:t>
            </a:r>
            <a:r>
              <a:rPr sz="2150" spc="10" dirty="0">
                <a:latin typeface="Calibri"/>
                <a:cs typeface="Calibri"/>
              </a:rPr>
              <a:t>and </a:t>
            </a:r>
            <a:r>
              <a:rPr sz="2150" spc="15" dirty="0">
                <a:latin typeface="Calibri"/>
                <a:cs typeface="Calibri"/>
              </a:rPr>
              <a:t>time </a:t>
            </a:r>
            <a:r>
              <a:rPr sz="2150" spc="10" dirty="0">
                <a:latin typeface="Calibri"/>
                <a:cs typeface="Calibri"/>
              </a:rPr>
              <a:t>variant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spc="-15" dirty="0">
                <a:latin typeface="Calibri"/>
                <a:cs typeface="Calibri"/>
              </a:rPr>
              <a:t>systems</a:t>
            </a:r>
            <a:endParaRPr sz="215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5650" algn="l"/>
                <a:tab pos="756285" algn="l"/>
              </a:tabLst>
            </a:pPr>
            <a:r>
              <a:rPr sz="2150" spc="-5" dirty="0">
                <a:latin typeface="Calibri"/>
                <a:cs typeface="Calibri"/>
              </a:rPr>
              <a:t>Causal </a:t>
            </a:r>
            <a:r>
              <a:rPr sz="2150" spc="5" dirty="0">
                <a:latin typeface="Calibri"/>
                <a:cs typeface="Calibri"/>
              </a:rPr>
              <a:t>and </a:t>
            </a:r>
            <a:r>
              <a:rPr sz="2150" dirty="0">
                <a:latin typeface="Calibri"/>
                <a:cs typeface="Calibri"/>
              </a:rPr>
              <a:t>non-causal</a:t>
            </a:r>
            <a:r>
              <a:rPr sz="2150" spc="350" dirty="0">
                <a:latin typeface="Calibri"/>
                <a:cs typeface="Calibri"/>
              </a:rPr>
              <a:t> </a:t>
            </a:r>
            <a:r>
              <a:rPr sz="2150" spc="-15" dirty="0">
                <a:latin typeface="Calibri"/>
                <a:cs typeface="Calibri"/>
              </a:rPr>
              <a:t>systems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1100" y="130492"/>
            <a:ext cx="666686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Linear </a:t>
            </a:r>
            <a:r>
              <a:rPr spc="-120" dirty="0"/>
              <a:t>Vs </a:t>
            </a:r>
            <a:r>
              <a:rPr spc="10" dirty="0"/>
              <a:t>Non-Linear</a:t>
            </a:r>
            <a:r>
              <a:rPr spc="-50" dirty="0"/>
              <a:t> </a:t>
            </a:r>
            <a:r>
              <a:rPr spc="-3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2774378"/>
            <a:ext cx="25228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E.g. </a:t>
            </a:r>
            <a:r>
              <a:rPr sz="2400" spc="-10" dirty="0">
                <a:latin typeface="Calibri"/>
                <a:cs typeface="Calibri"/>
              </a:rPr>
              <a:t>Resistor 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dirty="0">
                <a:latin typeface="Cambria Math"/>
                <a:cs typeface="Cambria Math"/>
              </a:rPr>
              <a:t>𝐼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827786"/>
            <a:ext cx="3770629" cy="2139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1473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Linear</a:t>
            </a:r>
            <a:r>
              <a:rPr sz="2400" b="1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ts val="2755"/>
              </a:lnSpc>
              <a:spcBef>
                <a:spcPts val="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Output of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system</a:t>
            </a:r>
            <a:r>
              <a:rPr sz="2400" spc="-2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varies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755"/>
              </a:lnSpc>
            </a:pPr>
            <a:r>
              <a:rPr sz="2400" spc="-15" dirty="0">
                <a:latin typeface="Calibri"/>
                <a:cs typeface="Calibri"/>
              </a:rPr>
              <a:t>linearly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ts val="2715"/>
              </a:lnSpc>
              <a:spcBef>
                <a:spcPts val="2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Satisfy </a:t>
            </a:r>
            <a:r>
              <a:rPr sz="2400" spc="5" dirty="0">
                <a:latin typeface="Calibri"/>
                <a:cs typeface="Calibri"/>
              </a:rPr>
              <a:t>homogeneity</a:t>
            </a:r>
            <a:r>
              <a:rPr sz="2400" spc="-2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715"/>
              </a:lnSpc>
            </a:pPr>
            <a:r>
              <a:rPr sz="2400" dirty="0">
                <a:latin typeface="Calibri"/>
                <a:cs typeface="Calibri"/>
              </a:rPr>
              <a:t>superposition</a:t>
            </a:r>
            <a:endParaRPr sz="2400">
              <a:latin typeface="Calibri"/>
              <a:cs typeface="Calibri"/>
            </a:endParaRPr>
          </a:p>
          <a:p>
            <a:pPr marR="956310" algn="r">
              <a:lnSpc>
                <a:spcPct val="100000"/>
              </a:lnSpc>
              <a:spcBef>
                <a:spcPts val="450"/>
              </a:spcBef>
            </a:pPr>
            <a:r>
              <a:rPr sz="1700" spc="100" dirty="0">
                <a:latin typeface="Cambria Math"/>
                <a:cs typeface="Cambria Math"/>
              </a:rPr>
              <a:t>𝑉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7445" y="3012757"/>
            <a:ext cx="17018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80" dirty="0">
                <a:latin typeface="Cambria Math"/>
                <a:cs typeface="Cambria Math"/>
              </a:rPr>
              <a:t>𝑅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96589" y="300088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78045" y="827786"/>
            <a:ext cx="3894454" cy="2395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105"/>
              </a:spcBef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Non-linear</a:t>
            </a:r>
            <a:r>
              <a:rPr sz="2400" b="1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342900" marR="201930" indent="-342900" algn="r">
              <a:lnSpc>
                <a:spcPts val="2755"/>
              </a:lnSpc>
              <a:spcBef>
                <a:spcPts val="45"/>
              </a:spcBef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sz="2400" dirty="0">
                <a:latin typeface="Calibri"/>
                <a:cs typeface="Calibri"/>
              </a:rPr>
              <a:t>Output of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system</a:t>
            </a:r>
            <a:r>
              <a:rPr sz="2400" spc="-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endParaRPr sz="2400">
              <a:latin typeface="Calibri"/>
              <a:cs typeface="Calibri"/>
            </a:endParaRPr>
          </a:p>
          <a:p>
            <a:pPr marR="140970" algn="r">
              <a:lnSpc>
                <a:spcPts val="2755"/>
              </a:lnSpc>
            </a:pPr>
            <a:r>
              <a:rPr sz="2400" spc="5" dirty="0">
                <a:latin typeface="Calibri"/>
                <a:cs typeface="Calibri"/>
              </a:rPr>
              <a:t>not </a:t>
            </a:r>
            <a:r>
              <a:rPr sz="2400" spc="-25" dirty="0">
                <a:latin typeface="Calibri"/>
                <a:cs typeface="Calibri"/>
              </a:rPr>
              <a:t>vary </a:t>
            </a:r>
            <a:r>
              <a:rPr sz="2400" spc="-15" dirty="0">
                <a:latin typeface="Calibri"/>
                <a:cs typeface="Calibri"/>
              </a:rPr>
              <a:t>linearly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  <a:p>
            <a:pPr marL="342900" marR="68580" indent="-342900" algn="r">
              <a:lnSpc>
                <a:spcPts val="2715"/>
              </a:lnSpc>
              <a:spcBef>
                <a:spcPts val="275"/>
              </a:spcBef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sz="2400" spc="5" dirty="0">
                <a:latin typeface="Calibri"/>
                <a:cs typeface="Calibri"/>
              </a:rPr>
              <a:t>Do not </a:t>
            </a:r>
            <a:r>
              <a:rPr sz="2400" dirty="0">
                <a:latin typeface="Calibri"/>
                <a:cs typeface="Calibri"/>
              </a:rPr>
              <a:t>satisfy</a:t>
            </a:r>
            <a:r>
              <a:rPr sz="2400" spc="-2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homogeneity</a:t>
            </a:r>
            <a:endParaRPr sz="2400">
              <a:latin typeface="Calibri"/>
              <a:cs typeface="Calibri"/>
            </a:endParaRPr>
          </a:p>
          <a:p>
            <a:pPr marL="406400">
              <a:lnSpc>
                <a:spcPts val="2715"/>
              </a:lnSpc>
            </a:pP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superposition</a:t>
            </a:r>
            <a:endParaRPr sz="2400">
              <a:latin typeface="Calibri"/>
              <a:cs typeface="Calibri"/>
            </a:endParaRPr>
          </a:p>
          <a:p>
            <a:pPr marR="887094" algn="r">
              <a:lnSpc>
                <a:spcPts val="1430"/>
              </a:lnSpc>
              <a:spcBef>
                <a:spcPts val="450"/>
              </a:spcBef>
            </a:pPr>
            <a:r>
              <a:rPr sz="1400" u="sng" spc="-2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sng" spc="26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𝑉</a:t>
            </a:r>
            <a:endParaRPr sz="1400">
              <a:latin typeface="Cambria Math"/>
              <a:cs typeface="Cambria Math"/>
            </a:endParaRPr>
          </a:p>
          <a:p>
            <a:pPr marL="406400" indent="-343535">
              <a:lnSpc>
                <a:spcPts val="2630"/>
              </a:lnSpc>
              <a:buFont typeface="Arial"/>
              <a:buChar char="•"/>
              <a:tabLst>
                <a:tab pos="406400" algn="l"/>
                <a:tab pos="407034" algn="l"/>
              </a:tabLst>
            </a:pPr>
            <a:r>
              <a:rPr sz="2400" dirty="0">
                <a:latin typeface="Calibri"/>
                <a:cs typeface="Calibri"/>
              </a:rPr>
              <a:t>E.g. Diode: </a:t>
            </a:r>
            <a:r>
              <a:rPr sz="2400" dirty="0">
                <a:latin typeface="Cambria Math"/>
                <a:cs typeface="Cambria Math"/>
              </a:rPr>
              <a:t>𝐼 = </a:t>
            </a:r>
            <a:r>
              <a:rPr sz="2400" spc="20" dirty="0">
                <a:latin typeface="Cambria Math"/>
                <a:cs typeface="Cambria Math"/>
              </a:rPr>
              <a:t>𝐼</a:t>
            </a:r>
            <a:r>
              <a:rPr sz="2550" spc="30" baseline="-17973" dirty="0">
                <a:latin typeface="Cambria Math"/>
                <a:cs typeface="Cambria Math"/>
              </a:rPr>
              <a:t>0</a:t>
            </a:r>
            <a:r>
              <a:rPr sz="2400" spc="20" dirty="0">
                <a:latin typeface="Cambria Math"/>
                <a:cs typeface="Cambria Math"/>
              </a:rPr>
              <a:t>(𝑒 </a:t>
            </a:r>
            <a:r>
              <a:rPr sz="2100" spc="195" baseline="11904" dirty="0">
                <a:latin typeface="Cambria Math"/>
                <a:cs typeface="Cambria Math"/>
              </a:rPr>
              <a:t>𝜏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155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1)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1190" y="4799329"/>
            <a:ext cx="12642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006FC0"/>
                </a:solidFill>
                <a:latin typeface="Calibri"/>
                <a:cs typeface="Calibri"/>
              </a:rPr>
              <a:t>Module </a:t>
            </a:r>
            <a:r>
              <a:rPr sz="1200" spc="-5" dirty="0">
                <a:solidFill>
                  <a:srgbClr val="006FC0"/>
                </a:solidFill>
                <a:latin typeface="Calibri"/>
                <a:cs typeface="Calibri"/>
              </a:rPr>
              <a:t>1: </a:t>
            </a:r>
            <a:r>
              <a:rPr sz="1200" spc="-15" dirty="0">
                <a:solidFill>
                  <a:srgbClr val="006FC0"/>
                </a:solidFill>
                <a:latin typeface="Calibri"/>
                <a:cs typeface="Calibri"/>
              </a:rPr>
              <a:t>Lecture</a:t>
            </a:r>
            <a:r>
              <a:rPr sz="1200" spc="-1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72553" y="3328771"/>
            <a:ext cx="3032505" cy="1438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2159" y="3973512"/>
            <a:ext cx="831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7666" y="4799647"/>
            <a:ext cx="1689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80659" y="3291890"/>
            <a:ext cx="2963672" cy="13516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19544" y="4661217"/>
            <a:ext cx="1689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𝑉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0390" y="3894454"/>
            <a:ext cx="831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17255" y="479932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D0D0D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389" y="130492"/>
            <a:ext cx="597471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Static </a:t>
            </a:r>
            <a:r>
              <a:rPr spc="-120" dirty="0"/>
              <a:t>Vs </a:t>
            </a:r>
            <a:r>
              <a:rPr spc="10" dirty="0"/>
              <a:t>Dynamic</a:t>
            </a:r>
            <a:r>
              <a:rPr spc="45" dirty="0"/>
              <a:t> </a:t>
            </a:r>
            <a:r>
              <a:rPr spc="-35" dirty="0"/>
              <a:t>Systems</a:t>
            </a:r>
          </a:p>
        </p:txBody>
      </p:sp>
      <p:sp>
        <p:nvSpPr>
          <p:cNvPr id="3" name="object 3"/>
          <p:cNvSpPr/>
          <p:nvPr/>
        </p:nvSpPr>
        <p:spPr>
          <a:xfrm>
            <a:off x="1134897" y="3250564"/>
            <a:ext cx="295275" cy="255904"/>
          </a:xfrm>
          <a:custGeom>
            <a:avLst/>
            <a:gdLst/>
            <a:ahLst/>
            <a:cxnLst/>
            <a:rect l="l" t="t" r="r" b="b"/>
            <a:pathLst>
              <a:path w="295275" h="255904">
                <a:moveTo>
                  <a:pt x="213080" y="0"/>
                </a:moveTo>
                <a:lnTo>
                  <a:pt x="209397" y="10414"/>
                </a:lnTo>
                <a:lnTo>
                  <a:pt x="224256" y="16869"/>
                </a:lnTo>
                <a:lnTo>
                  <a:pt x="237020" y="25765"/>
                </a:lnTo>
                <a:lnTo>
                  <a:pt x="262854" y="66952"/>
                </a:lnTo>
                <a:lnTo>
                  <a:pt x="270423" y="104862"/>
                </a:lnTo>
                <a:lnTo>
                  <a:pt x="271373" y="126746"/>
                </a:lnTo>
                <a:lnTo>
                  <a:pt x="270421" y="149266"/>
                </a:lnTo>
                <a:lnTo>
                  <a:pt x="262801" y="188164"/>
                </a:lnTo>
                <a:lnTo>
                  <a:pt x="237020" y="230076"/>
                </a:lnTo>
                <a:lnTo>
                  <a:pt x="209905" y="245491"/>
                </a:lnTo>
                <a:lnTo>
                  <a:pt x="213080" y="255905"/>
                </a:lnTo>
                <a:lnTo>
                  <a:pt x="247942" y="239506"/>
                </a:lnTo>
                <a:lnTo>
                  <a:pt x="273659" y="211201"/>
                </a:lnTo>
                <a:lnTo>
                  <a:pt x="289439" y="173228"/>
                </a:lnTo>
                <a:lnTo>
                  <a:pt x="294741" y="128016"/>
                </a:lnTo>
                <a:lnTo>
                  <a:pt x="293410" y="104588"/>
                </a:lnTo>
                <a:lnTo>
                  <a:pt x="282793" y="62972"/>
                </a:lnTo>
                <a:lnTo>
                  <a:pt x="261890" y="29110"/>
                </a:lnTo>
                <a:lnTo>
                  <a:pt x="231652" y="6719"/>
                </a:lnTo>
                <a:lnTo>
                  <a:pt x="213080" y="0"/>
                </a:lnTo>
                <a:close/>
              </a:path>
              <a:path w="295275" h="255904">
                <a:moveTo>
                  <a:pt x="81597" y="0"/>
                </a:moveTo>
                <a:lnTo>
                  <a:pt x="46780" y="16414"/>
                </a:lnTo>
                <a:lnTo>
                  <a:pt x="21107" y="44831"/>
                </a:lnTo>
                <a:lnTo>
                  <a:pt x="5276" y="82899"/>
                </a:lnTo>
                <a:lnTo>
                  <a:pt x="0" y="128016"/>
                </a:lnTo>
                <a:lnTo>
                  <a:pt x="1314" y="151514"/>
                </a:lnTo>
                <a:lnTo>
                  <a:pt x="11830" y="193131"/>
                </a:lnTo>
                <a:lnTo>
                  <a:pt x="32709" y="226847"/>
                </a:lnTo>
                <a:lnTo>
                  <a:pt x="81597" y="255905"/>
                </a:lnTo>
                <a:lnTo>
                  <a:pt x="84836" y="245491"/>
                </a:lnTo>
                <a:lnTo>
                  <a:pt x="70253" y="239063"/>
                </a:lnTo>
                <a:lnTo>
                  <a:pt x="57670" y="230076"/>
                </a:lnTo>
                <a:lnTo>
                  <a:pt x="31864" y="188164"/>
                </a:lnTo>
                <a:lnTo>
                  <a:pt x="24277" y="149266"/>
                </a:lnTo>
                <a:lnTo>
                  <a:pt x="23329" y="126746"/>
                </a:lnTo>
                <a:lnTo>
                  <a:pt x="24277" y="104862"/>
                </a:lnTo>
                <a:lnTo>
                  <a:pt x="31864" y="66952"/>
                </a:lnTo>
                <a:lnTo>
                  <a:pt x="57773" y="25765"/>
                </a:lnTo>
                <a:lnTo>
                  <a:pt x="85242" y="10414"/>
                </a:lnTo>
                <a:lnTo>
                  <a:pt x="815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7397" y="3250564"/>
            <a:ext cx="295275" cy="255904"/>
          </a:xfrm>
          <a:custGeom>
            <a:avLst/>
            <a:gdLst/>
            <a:ahLst/>
            <a:cxnLst/>
            <a:rect l="l" t="t" r="r" b="b"/>
            <a:pathLst>
              <a:path w="295275" h="255904">
                <a:moveTo>
                  <a:pt x="213105" y="0"/>
                </a:moveTo>
                <a:lnTo>
                  <a:pt x="209422" y="10414"/>
                </a:lnTo>
                <a:lnTo>
                  <a:pt x="224281" y="16869"/>
                </a:lnTo>
                <a:lnTo>
                  <a:pt x="237045" y="25765"/>
                </a:lnTo>
                <a:lnTo>
                  <a:pt x="262880" y="66952"/>
                </a:lnTo>
                <a:lnTo>
                  <a:pt x="270448" y="104862"/>
                </a:lnTo>
                <a:lnTo>
                  <a:pt x="271398" y="126746"/>
                </a:lnTo>
                <a:lnTo>
                  <a:pt x="270446" y="149266"/>
                </a:lnTo>
                <a:lnTo>
                  <a:pt x="262826" y="188164"/>
                </a:lnTo>
                <a:lnTo>
                  <a:pt x="237045" y="230076"/>
                </a:lnTo>
                <a:lnTo>
                  <a:pt x="209930" y="245491"/>
                </a:lnTo>
                <a:lnTo>
                  <a:pt x="213105" y="255905"/>
                </a:lnTo>
                <a:lnTo>
                  <a:pt x="247967" y="239506"/>
                </a:lnTo>
                <a:lnTo>
                  <a:pt x="273684" y="211201"/>
                </a:lnTo>
                <a:lnTo>
                  <a:pt x="289464" y="173228"/>
                </a:lnTo>
                <a:lnTo>
                  <a:pt x="294766" y="128016"/>
                </a:lnTo>
                <a:lnTo>
                  <a:pt x="293435" y="104588"/>
                </a:lnTo>
                <a:lnTo>
                  <a:pt x="282819" y="62972"/>
                </a:lnTo>
                <a:lnTo>
                  <a:pt x="261915" y="29110"/>
                </a:lnTo>
                <a:lnTo>
                  <a:pt x="231677" y="6719"/>
                </a:lnTo>
                <a:lnTo>
                  <a:pt x="213105" y="0"/>
                </a:lnTo>
                <a:close/>
              </a:path>
              <a:path w="295275" h="255904">
                <a:moveTo>
                  <a:pt x="81660" y="0"/>
                </a:moveTo>
                <a:lnTo>
                  <a:pt x="46799" y="16414"/>
                </a:lnTo>
                <a:lnTo>
                  <a:pt x="21081" y="44831"/>
                </a:lnTo>
                <a:lnTo>
                  <a:pt x="5302" y="82899"/>
                </a:lnTo>
                <a:lnTo>
                  <a:pt x="0" y="128016"/>
                </a:lnTo>
                <a:lnTo>
                  <a:pt x="1311" y="151514"/>
                </a:lnTo>
                <a:lnTo>
                  <a:pt x="11840" y="193131"/>
                </a:lnTo>
                <a:lnTo>
                  <a:pt x="32726" y="226847"/>
                </a:lnTo>
                <a:lnTo>
                  <a:pt x="81660" y="255905"/>
                </a:lnTo>
                <a:lnTo>
                  <a:pt x="84835" y="245491"/>
                </a:lnTo>
                <a:lnTo>
                  <a:pt x="70288" y="239063"/>
                </a:lnTo>
                <a:lnTo>
                  <a:pt x="57705" y="230076"/>
                </a:lnTo>
                <a:lnTo>
                  <a:pt x="31886" y="188164"/>
                </a:lnTo>
                <a:lnTo>
                  <a:pt x="24318" y="149266"/>
                </a:lnTo>
                <a:lnTo>
                  <a:pt x="23367" y="126746"/>
                </a:lnTo>
                <a:lnTo>
                  <a:pt x="24318" y="104862"/>
                </a:lnTo>
                <a:lnTo>
                  <a:pt x="31886" y="66952"/>
                </a:lnTo>
                <a:lnTo>
                  <a:pt x="57800" y="25765"/>
                </a:lnTo>
                <a:lnTo>
                  <a:pt x="85216" y="10414"/>
                </a:lnTo>
                <a:lnTo>
                  <a:pt x="81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6575" y="913746"/>
            <a:ext cx="3303904" cy="298831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052830">
              <a:lnSpc>
                <a:spcPct val="100000"/>
              </a:lnSpc>
              <a:spcBef>
                <a:spcPts val="705"/>
              </a:spcBef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Static</a:t>
            </a:r>
            <a:r>
              <a:rPr sz="2400" b="1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ct val="917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spc="-20" dirty="0">
                <a:latin typeface="Calibri"/>
                <a:cs typeface="Calibri"/>
              </a:rPr>
              <a:t>At any </a:t>
            </a:r>
            <a:r>
              <a:rPr sz="2150" spc="5" dirty="0">
                <a:latin typeface="Calibri"/>
                <a:cs typeface="Calibri"/>
              </a:rPr>
              <a:t>time, </a:t>
            </a:r>
            <a:r>
              <a:rPr sz="2150" spc="-5" dirty="0">
                <a:latin typeface="Calibri"/>
                <a:cs typeface="Calibri"/>
              </a:rPr>
              <a:t>output </a:t>
            </a:r>
            <a:r>
              <a:rPr sz="2150" dirty="0">
                <a:latin typeface="Calibri"/>
                <a:cs typeface="Calibri"/>
              </a:rPr>
              <a:t>of </a:t>
            </a:r>
            <a:r>
              <a:rPr sz="2150" spc="10" dirty="0">
                <a:latin typeface="Calibri"/>
                <a:cs typeface="Calibri"/>
              </a:rPr>
              <a:t>the  </a:t>
            </a:r>
            <a:r>
              <a:rPr sz="2150" spc="-15" dirty="0">
                <a:latin typeface="Calibri"/>
                <a:cs typeface="Calibri"/>
              </a:rPr>
              <a:t>system </a:t>
            </a:r>
            <a:r>
              <a:rPr sz="2150" spc="-10" dirty="0">
                <a:latin typeface="Calibri"/>
                <a:cs typeface="Calibri"/>
              </a:rPr>
              <a:t>depends </a:t>
            </a:r>
            <a:r>
              <a:rPr sz="2150" spc="5" dirty="0">
                <a:latin typeface="Calibri"/>
                <a:cs typeface="Calibri"/>
              </a:rPr>
              <a:t>only </a:t>
            </a:r>
            <a:r>
              <a:rPr sz="2150" dirty="0">
                <a:latin typeface="Calibri"/>
                <a:cs typeface="Calibri"/>
              </a:rPr>
              <a:t>on  </a:t>
            </a:r>
            <a:r>
              <a:rPr sz="2150" spc="-10" dirty="0">
                <a:latin typeface="Calibri"/>
                <a:cs typeface="Calibri"/>
              </a:rPr>
              <a:t>present</a:t>
            </a:r>
            <a:r>
              <a:rPr sz="2150" spc="19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input</a:t>
            </a:r>
            <a:endParaRPr sz="21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dirty="0">
                <a:latin typeface="Calibri"/>
                <a:cs typeface="Calibri"/>
              </a:rPr>
              <a:t>Memory </a:t>
            </a:r>
            <a:r>
              <a:rPr sz="2150" spc="-5" dirty="0">
                <a:latin typeface="Calibri"/>
                <a:cs typeface="Calibri"/>
              </a:rPr>
              <a:t>less</a:t>
            </a:r>
            <a:r>
              <a:rPr sz="2150" spc="-240" dirty="0">
                <a:latin typeface="Calibri"/>
                <a:cs typeface="Calibri"/>
              </a:rPr>
              <a:t> </a:t>
            </a:r>
            <a:r>
              <a:rPr sz="2150" spc="-15" dirty="0">
                <a:latin typeface="Calibri"/>
                <a:cs typeface="Calibri"/>
              </a:rPr>
              <a:t>systems</a:t>
            </a: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412750" lvl="1" indent="-343535">
              <a:lnSpc>
                <a:spcPct val="100000"/>
              </a:lnSpc>
              <a:buFont typeface="Arial"/>
              <a:buChar char="•"/>
              <a:tabLst>
                <a:tab pos="412750" algn="l"/>
                <a:tab pos="413384" algn="l"/>
                <a:tab pos="1003935" algn="l"/>
                <a:tab pos="2081530" algn="l"/>
              </a:tabLst>
            </a:pPr>
            <a:r>
              <a:rPr sz="2150" spc="15" dirty="0">
                <a:latin typeface="Cambria Math"/>
                <a:cs typeface="Cambria Math"/>
              </a:rPr>
              <a:t>𝑦</a:t>
            </a:r>
            <a:r>
              <a:rPr sz="2150" spc="480" dirty="0">
                <a:latin typeface="Cambria Math"/>
                <a:cs typeface="Cambria Math"/>
              </a:rPr>
              <a:t> </a:t>
            </a:r>
            <a:r>
              <a:rPr sz="2150" spc="10" dirty="0">
                <a:latin typeface="Cambria Math"/>
                <a:cs typeface="Cambria Math"/>
              </a:rPr>
              <a:t>𝑡	</a:t>
            </a:r>
            <a:r>
              <a:rPr sz="2150" spc="20" dirty="0">
                <a:latin typeface="Cambria Math"/>
                <a:cs typeface="Cambria Math"/>
              </a:rPr>
              <a:t>=</a:t>
            </a:r>
            <a:r>
              <a:rPr sz="2150" spc="155" dirty="0">
                <a:latin typeface="Cambria Math"/>
                <a:cs typeface="Cambria Math"/>
              </a:rPr>
              <a:t> </a:t>
            </a:r>
            <a:r>
              <a:rPr sz="2150" spc="35" dirty="0">
                <a:latin typeface="Cambria Math"/>
                <a:cs typeface="Cambria Math"/>
              </a:rPr>
              <a:t>𝑓(𝑢</a:t>
            </a:r>
            <a:r>
              <a:rPr sz="2150" spc="459" dirty="0">
                <a:latin typeface="Cambria Math"/>
                <a:cs typeface="Cambria Math"/>
              </a:rPr>
              <a:t> </a:t>
            </a:r>
            <a:r>
              <a:rPr sz="2150" spc="10" dirty="0">
                <a:latin typeface="Cambria Math"/>
                <a:cs typeface="Cambria Math"/>
              </a:rPr>
              <a:t>𝑡	)</a:t>
            </a:r>
            <a:endParaRPr sz="2150">
              <a:latin typeface="Cambria Math"/>
              <a:cs typeface="Cambria Math"/>
            </a:endParaRPr>
          </a:p>
          <a:p>
            <a:pPr marL="412750" lvl="1" indent="-34353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412750" algn="l"/>
                <a:tab pos="413384" algn="l"/>
              </a:tabLst>
            </a:pPr>
            <a:r>
              <a:rPr sz="2150" spc="5" dirty="0">
                <a:latin typeface="Calibri"/>
                <a:cs typeface="Calibri"/>
              </a:rPr>
              <a:t>E.g.</a:t>
            </a:r>
            <a:r>
              <a:rPr sz="2150" spc="8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Resistor: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6463" y="4021137"/>
            <a:ext cx="130429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spc="35" dirty="0">
                <a:latin typeface="Cambria Math"/>
                <a:cs typeface="Cambria Math"/>
              </a:rPr>
              <a:t>𝐼(𝑡) </a:t>
            </a:r>
            <a:r>
              <a:rPr sz="2150" spc="20" dirty="0">
                <a:latin typeface="Cambria Math"/>
                <a:cs typeface="Cambria Math"/>
              </a:rPr>
              <a:t>=</a:t>
            </a:r>
            <a:r>
              <a:rPr sz="2150" spc="229" dirty="0">
                <a:latin typeface="Cambria Math"/>
                <a:cs typeface="Cambria Math"/>
              </a:rPr>
              <a:t> </a:t>
            </a:r>
            <a:r>
              <a:rPr sz="2325" spc="97" baseline="46594" dirty="0">
                <a:latin typeface="Cambria Math"/>
                <a:cs typeface="Cambria Math"/>
              </a:rPr>
              <a:t>𝑉(𝑡)</a:t>
            </a:r>
            <a:endParaRPr sz="2325" baseline="46594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5379" y="4240529"/>
            <a:ext cx="15748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75" dirty="0">
                <a:latin typeface="Cambria Math"/>
                <a:cs typeface="Cambria Math"/>
              </a:rPr>
              <a:t>𝑅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91714" y="4226547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400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20513" y="3021964"/>
            <a:ext cx="295275" cy="255904"/>
          </a:xfrm>
          <a:custGeom>
            <a:avLst/>
            <a:gdLst/>
            <a:ahLst/>
            <a:cxnLst/>
            <a:rect l="l" t="t" r="r" b="b"/>
            <a:pathLst>
              <a:path w="295275" h="255904">
                <a:moveTo>
                  <a:pt x="213106" y="0"/>
                </a:moveTo>
                <a:lnTo>
                  <a:pt x="209423" y="10414"/>
                </a:lnTo>
                <a:lnTo>
                  <a:pt x="224282" y="16869"/>
                </a:lnTo>
                <a:lnTo>
                  <a:pt x="237045" y="25765"/>
                </a:lnTo>
                <a:lnTo>
                  <a:pt x="262880" y="66952"/>
                </a:lnTo>
                <a:lnTo>
                  <a:pt x="270448" y="104862"/>
                </a:lnTo>
                <a:lnTo>
                  <a:pt x="271399" y="126746"/>
                </a:lnTo>
                <a:lnTo>
                  <a:pt x="270446" y="149266"/>
                </a:lnTo>
                <a:lnTo>
                  <a:pt x="262826" y="188164"/>
                </a:lnTo>
                <a:lnTo>
                  <a:pt x="237045" y="230076"/>
                </a:lnTo>
                <a:lnTo>
                  <a:pt x="209931" y="245491"/>
                </a:lnTo>
                <a:lnTo>
                  <a:pt x="213106" y="255905"/>
                </a:lnTo>
                <a:lnTo>
                  <a:pt x="247967" y="239506"/>
                </a:lnTo>
                <a:lnTo>
                  <a:pt x="273685" y="211201"/>
                </a:lnTo>
                <a:lnTo>
                  <a:pt x="289464" y="173228"/>
                </a:lnTo>
                <a:lnTo>
                  <a:pt x="294766" y="128016"/>
                </a:lnTo>
                <a:lnTo>
                  <a:pt x="293435" y="104588"/>
                </a:lnTo>
                <a:lnTo>
                  <a:pt x="282819" y="62972"/>
                </a:lnTo>
                <a:lnTo>
                  <a:pt x="261915" y="29110"/>
                </a:lnTo>
                <a:lnTo>
                  <a:pt x="231677" y="6719"/>
                </a:lnTo>
                <a:lnTo>
                  <a:pt x="213106" y="0"/>
                </a:lnTo>
                <a:close/>
              </a:path>
              <a:path w="295275" h="255904">
                <a:moveTo>
                  <a:pt x="81661" y="0"/>
                </a:moveTo>
                <a:lnTo>
                  <a:pt x="46799" y="16414"/>
                </a:lnTo>
                <a:lnTo>
                  <a:pt x="21082" y="44831"/>
                </a:lnTo>
                <a:lnTo>
                  <a:pt x="5302" y="82899"/>
                </a:lnTo>
                <a:lnTo>
                  <a:pt x="0" y="128016"/>
                </a:lnTo>
                <a:lnTo>
                  <a:pt x="1311" y="151514"/>
                </a:lnTo>
                <a:lnTo>
                  <a:pt x="11840" y="193131"/>
                </a:lnTo>
                <a:lnTo>
                  <a:pt x="32726" y="226847"/>
                </a:lnTo>
                <a:lnTo>
                  <a:pt x="81661" y="255905"/>
                </a:lnTo>
                <a:lnTo>
                  <a:pt x="84836" y="245491"/>
                </a:lnTo>
                <a:lnTo>
                  <a:pt x="70288" y="239063"/>
                </a:lnTo>
                <a:lnTo>
                  <a:pt x="57705" y="230076"/>
                </a:lnTo>
                <a:lnTo>
                  <a:pt x="31886" y="188164"/>
                </a:lnTo>
                <a:lnTo>
                  <a:pt x="24318" y="149266"/>
                </a:lnTo>
                <a:lnTo>
                  <a:pt x="23367" y="126746"/>
                </a:lnTo>
                <a:lnTo>
                  <a:pt x="24318" y="104862"/>
                </a:lnTo>
                <a:lnTo>
                  <a:pt x="31886" y="66952"/>
                </a:lnTo>
                <a:lnTo>
                  <a:pt x="57800" y="25765"/>
                </a:lnTo>
                <a:lnTo>
                  <a:pt x="85216" y="10414"/>
                </a:lnTo>
                <a:lnTo>
                  <a:pt x="816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73038" y="3021964"/>
            <a:ext cx="295275" cy="255904"/>
          </a:xfrm>
          <a:custGeom>
            <a:avLst/>
            <a:gdLst/>
            <a:ahLst/>
            <a:cxnLst/>
            <a:rect l="l" t="t" r="r" b="b"/>
            <a:pathLst>
              <a:path w="295275" h="255904">
                <a:moveTo>
                  <a:pt x="213106" y="0"/>
                </a:moveTo>
                <a:lnTo>
                  <a:pt x="209423" y="10414"/>
                </a:lnTo>
                <a:lnTo>
                  <a:pt x="224282" y="16869"/>
                </a:lnTo>
                <a:lnTo>
                  <a:pt x="237045" y="25765"/>
                </a:lnTo>
                <a:lnTo>
                  <a:pt x="262880" y="66952"/>
                </a:lnTo>
                <a:lnTo>
                  <a:pt x="270448" y="104862"/>
                </a:lnTo>
                <a:lnTo>
                  <a:pt x="271398" y="126746"/>
                </a:lnTo>
                <a:lnTo>
                  <a:pt x="270446" y="149266"/>
                </a:lnTo>
                <a:lnTo>
                  <a:pt x="262826" y="188164"/>
                </a:lnTo>
                <a:lnTo>
                  <a:pt x="237045" y="230076"/>
                </a:lnTo>
                <a:lnTo>
                  <a:pt x="209931" y="245491"/>
                </a:lnTo>
                <a:lnTo>
                  <a:pt x="213106" y="255905"/>
                </a:lnTo>
                <a:lnTo>
                  <a:pt x="247967" y="239506"/>
                </a:lnTo>
                <a:lnTo>
                  <a:pt x="273685" y="211201"/>
                </a:lnTo>
                <a:lnTo>
                  <a:pt x="289464" y="173228"/>
                </a:lnTo>
                <a:lnTo>
                  <a:pt x="294766" y="128016"/>
                </a:lnTo>
                <a:lnTo>
                  <a:pt x="293435" y="104588"/>
                </a:lnTo>
                <a:lnTo>
                  <a:pt x="282819" y="62972"/>
                </a:lnTo>
                <a:lnTo>
                  <a:pt x="261915" y="29110"/>
                </a:lnTo>
                <a:lnTo>
                  <a:pt x="231677" y="6719"/>
                </a:lnTo>
                <a:lnTo>
                  <a:pt x="213106" y="0"/>
                </a:lnTo>
                <a:close/>
              </a:path>
              <a:path w="295275" h="255904">
                <a:moveTo>
                  <a:pt x="81661" y="0"/>
                </a:moveTo>
                <a:lnTo>
                  <a:pt x="46799" y="16414"/>
                </a:lnTo>
                <a:lnTo>
                  <a:pt x="21082" y="44831"/>
                </a:lnTo>
                <a:lnTo>
                  <a:pt x="5302" y="82899"/>
                </a:lnTo>
                <a:lnTo>
                  <a:pt x="0" y="128016"/>
                </a:lnTo>
                <a:lnTo>
                  <a:pt x="1311" y="151514"/>
                </a:lnTo>
                <a:lnTo>
                  <a:pt x="11840" y="193131"/>
                </a:lnTo>
                <a:lnTo>
                  <a:pt x="32726" y="226847"/>
                </a:lnTo>
                <a:lnTo>
                  <a:pt x="81661" y="255905"/>
                </a:lnTo>
                <a:lnTo>
                  <a:pt x="84836" y="245491"/>
                </a:lnTo>
                <a:lnTo>
                  <a:pt x="70288" y="239063"/>
                </a:lnTo>
                <a:lnTo>
                  <a:pt x="57705" y="230076"/>
                </a:lnTo>
                <a:lnTo>
                  <a:pt x="31886" y="188164"/>
                </a:lnTo>
                <a:lnTo>
                  <a:pt x="24318" y="149266"/>
                </a:lnTo>
                <a:lnTo>
                  <a:pt x="23367" y="126746"/>
                </a:lnTo>
                <a:lnTo>
                  <a:pt x="24318" y="104862"/>
                </a:lnTo>
                <a:lnTo>
                  <a:pt x="31886" y="66952"/>
                </a:lnTo>
                <a:lnTo>
                  <a:pt x="57800" y="25765"/>
                </a:lnTo>
                <a:lnTo>
                  <a:pt x="85216" y="10414"/>
                </a:lnTo>
                <a:lnTo>
                  <a:pt x="816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92163" y="3021964"/>
            <a:ext cx="790575" cy="255904"/>
          </a:xfrm>
          <a:custGeom>
            <a:avLst/>
            <a:gdLst/>
            <a:ahLst/>
            <a:cxnLst/>
            <a:rect l="l" t="t" r="r" b="b"/>
            <a:pathLst>
              <a:path w="790575" h="255904">
                <a:moveTo>
                  <a:pt x="708405" y="0"/>
                </a:moveTo>
                <a:lnTo>
                  <a:pt x="704722" y="10414"/>
                </a:lnTo>
                <a:lnTo>
                  <a:pt x="719581" y="16869"/>
                </a:lnTo>
                <a:lnTo>
                  <a:pt x="732345" y="25765"/>
                </a:lnTo>
                <a:lnTo>
                  <a:pt x="758180" y="66952"/>
                </a:lnTo>
                <a:lnTo>
                  <a:pt x="765748" y="104862"/>
                </a:lnTo>
                <a:lnTo>
                  <a:pt x="766698" y="126746"/>
                </a:lnTo>
                <a:lnTo>
                  <a:pt x="765746" y="149266"/>
                </a:lnTo>
                <a:lnTo>
                  <a:pt x="758126" y="188164"/>
                </a:lnTo>
                <a:lnTo>
                  <a:pt x="732345" y="230076"/>
                </a:lnTo>
                <a:lnTo>
                  <a:pt x="705230" y="245491"/>
                </a:lnTo>
                <a:lnTo>
                  <a:pt x="708405" y="255905"/>
                </a:lnTo>
                <a:lnTo>
                  <a:pt x="743267" y="239506"/>
                </a:lnTo>
                <a:lnTo>
                  <a:pt x="768984" y="211201"/>
                </a:lnTo>
                <a:lnTo>
                  <a:pt x="784764" y="173228"/>
                </a:lnTo>
                <a:lnTo>
                  <a:pt x="790066" y="128016"/>
                </a:lnTo>
                <a:lnTo>
                  <a:pt x="788735" y="104588"/>
                </a:lnTo>
                <a:lnTo>
                  <a:pt x="778119" y="62972"/>
                </a:lnTo>
                <a:lnTo>
                  <a:pt x="757215" y="29110"/>
                </a:lnTo>
                <a:lnTo>
                  <a:pt x="726977" y="6719"/>
                </a:lnTo>
                <a:lnTo>
                  <a:pt x="708405" y="0"/>
                </a:lnTo>
                <a:close/>
              </a:path>
              <a:path w="790575" h="255904">
                <a:moveTo>
                  <a:pt x="81660" y="0"/>
                </a:moveTo>
                <a:lnTo>
                  <a:pt x="46799" y="16414"/>
                </a:lnTo>
                <a:lnTo>
                  <a:pt x="21081" y="44831"/>
                </a:lnTo>
                <a:lnTo>
                  <a:pt x="5302" y="82899"/>
                </a:lnTo>
                <a:lnTo>
                  <a:pt x="0" y="128016"/>
                </a:lnTo>
                <a:lnTo>
                  <a:pt x="1311" y="151514"/>
                </a:lnTo>
                <a:lnTo>
                  <a:pt x="11840" y="193131"/>
                </a:lnTo>
                <a:lnTo>
                  <a:pt x="32726" y="226847"/>
                </a:lnTo>
                <a:lnTo>
                  <a:pt x="81660" y="255905"/>
                </a:lnTo>
                <a:lnTo>
                  <a:pt x="84835" y="245491"/>
                </a:lnTo>
                <a:lnTo>
                  <a:pt x="70288" y="239063"/>
                </a:lnTo>
                <a:lnTo>
                  <a:pt x="57705" y="230076"/>
                </a:lnTo>
                <a:lnTo>
                  <a:pt x="31886" y="188164"/>
                </a:lnTo>
                <a:lnTo>
                  <a:pt x="24318" y="149266"/>
                </a:lnTo>
                <a:lnTo>
                  <a:pt x="23367" y="126746"/>
                </a:lnTo>
                <a:lnTo>
                  <a:pt x="24318" y="104862"/>
                </a:lnTo>
                <a:lnTo>
                  <a:pt x="31886" y="66952"/>
                </a:lnTo>
                <a:lnTo>
                  <a:pt x="57800" y="25765"/>
                </a:lnTo>
                <a:lnTo>
                  <a:pt x="85216" y="10414"/>
                </a:lnTo>
                <a:lnTo>
                  <a:pt x="81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0038" y="3345815"/>
            <a:ext cx="781050" cy="255904"/>
          </a:xfrm>
          <a:custGeom>
            <a:avLst/>
            <a:gdLst/>
            <a:ahLst/>
            <a:cxnLst/>
            <a:rect l="l" t="t" r="r" b="b"/>
            <a:pathLst>
              <a:path w="781050" h="255904">
                <a:moveTo>
                  <a:pt x="698881" y="0"/>
                </a:moveTo>
                <a:lnTo>
                  <a:pt x="695198" y="10414"/>
                </a:lnTo>
                <a:lnTo>
                  <a:pt x="710057" y="16869"/>
                </a:lnTo>
                <a:lnTo>
                  <a:pt x="722820" y="25765"/>
                </a:lnTo>
                <a:lnTo>
                  <a:pt x="748655" y="66952"/>
                </a:lnTo>
                <a:lnTo>
                  <a:pt x="756223" y="104862"/>
                </a:lnTo>
                <a:lnTo>
                  <a:pt x="757174" y="126746"/>
                </a:lnTo>
                <a:lnTo>
                  <a:pt x="756221" y="149266"/>
                </a:lnTo>
                <a:lnTo>
                  <a:pt x="748601" y="188164"/>
                </a:lnTo>
                <a:lnTo>
                  <a:pt x="722820" y="230076"/>
                </a:lnTo>
                <a:lnTo>
                  <a:pt x="695706" y="245491"/>
                </a:lnTo>
                <a:lnTo>
                  <a:pt x="698881" y="255905"/>
                </a:lnTo>
                <a:lnTo>
                  <a:pt x="733742" y="239506"/>
                </a:lnTo>
                <a:lnTo>
                  <a:pt x="759460" y="211201"/>
                </a:lnTo>
                <a:lnTo>
                  <a:pt x="775239" y="173228"/>
                </a:lnTo>
                <a:lnTo>
                  <a:pt x="780541" y="128016"/>
                </a:lnTo>
                <a:lnTo>
                  <a:pt x="779210" y="104588"/>
                </a:lnTo>
                <a:lnTo>
                  <a:pt x="768594" y="62972"/>
                </a:lnTo>
                <a:lnTo>
                  <a:pt x="747690" y="29110"/>
                </a:lnTo>
                <a:lnTo>
                  <a:pt x="717452" y="6719"/>
                </a:lnTo>
                <a:lnTo>
                  <a:pt x="698881" y="0"/>
                </a:lnTo>
                <a:close/>
              </a:path>
              <a:path w="781050" h="255904">
                <a:moveTo>
                  <a:pt x="81661" y="0"/>
                </a:moveTo>
                <a:lnTo>
                  <a:pt x="46799" y="16414"/>
                </a:lnTo>
                <a:lnTo>
                  <a:pt x="21082" y="44831"/>
                </a:lnTo>
                <a:lnTo>
                  <a:pt x="5302" y="82899"/>
                </a:lnTo>
                <a:lnTo>
                  <a:pt x="0" y="128016"/>
                </a:lnTo>
                <a:lnTo>
                  <a:pt x="1311" y="151514"/>
                </a:lnTo>
                <a:lnTo>
                  <a:pt x="11840" y="193131"/>
                </a:lnTo>
                <a:lnTo>
                  <a:pt x="32726" y="226847"/>
                </a:lnTo>
                <a:lnTo>
                  <a:pt x="81661" y="255905"/>
                </a:lnTo>
                <a:lnTo>
                  <a:pt x="84836" y="245491"/>
                </a:lnTo>
                <a:lnTo>
                  <a:pt x="70288" y="239063"/>
                </a:lnTo>
                <a:lnTo>
                  <a:pt x="57705" y="230076"/>
                </a:lnTo>
                <a:lnTo>
                  <a:pt x="31886" y="188164"/>
                </a:lnTo>
                <a:lnTo>
                  <a:pt x="24318" y="149266"/>
                </a:lnTo>
                <a:lnTo>
                  <a:pt x="23367" y="126746"/>
                </a:lnTo>
                <a:lnTo>
                  <a:pt x="24318" y="104862"/>
                </a:lnTo>
                <a:lnTo>
                  <a:pt x="31886" y="66952"/>
                </a:lnTo>
                <a:lnTo>
                  <a:pt x="57800" y="25765"/>
                </a:lnTo>
                <a:lnTo>
                  <a:pt x="85216" y="10414"/>
                </a:lnTo>
                <a:lnTo>
                  <a:pt x="816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83684" y="799418"/>
            <a:ext cx="4036695" cy="32264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988060">
              <a:lnSpc>
                <a:spcPct val="100000"/>
              </a:lnSpc>
              <a:spcBef>
                <a:spcPts val="1295"/>
              </a:spcBef>
            </a:pP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Dynamic</a:t>
            </a:r>
            <a:r>
              <a:rPr sz="2400" b="1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ct val="104800"/>
              </a:lnSpc>
              <a:spcBef>
                <a:spcPts val="9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dirty="0">
                <a:latin typeface="Calibri"/>
                <a:cs typeface="Calibri"/>
              </a:rPr>
              <a:t>Output of </a:t>
            </a:r>
            <a:r>
              <a:rPr sz="2150" spc="10" dirty="0">
                <a:latin typeface="Calibri"/>
                <a:cs typeface="Calibri"/>
              </a:rPr>
              <a:t>the </a:t>
            </a:r>
            <a:r>
              <a:rPr sz="2150" spc="-15" dirty="0">
                <a:latin typeface="Calibri"/>
                <a:cs typeface="Calibri"/>
              </a:rPr>
              <a:t>system </a:t>
            </a:r>
            <a:r>
              <a:rPr sz="2150" spc="-10" dirty="0">
                <a:latin typeface="Calibri"/>
                <a:cs typeface="Calibri"/>
              </a:rPr>
              <a:t>depends  </a:t>
            </a:r>
            <a:r>
              <a:rPr sz="2150" dirty="0">
                <a:latin typeface="Calibri"/>
                <a:cs typeface="Calibri"/>
              </a:rPr>
              <a:t>on </a:t>
            </a:r>
            <a:r>
              <a:rPr sz="2150" spc="-15" dirty="0">
                <a:latin typeface="Calibri"/>
                <a:cs typeface="Calibri"/>
              </a:rPr>
              <a:t>present </a:t>
            </a:r>
            <a:r>
              <a:rPr sz="2150" spc="10" dirty="0">
                <a:latin typeface="Calibri"/>
                <a:cs typeface="Calibri"/>
              </a:rPr>
              <a:t>as well as </a:t>
            </a:r>
            <a:r>
              <a:rPr sz="2150" dirty="0">
                <a:latin typeface="Calibri"/>
                <a:cs typeface="Calibri"/>
              </a:rPr>
              <a:t>past</a:t>
            </a:r>
            <a:r>
              <a:rPr sz="2150" spc="-16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inputs</a:t>
            </a:r>
            <a:endParaRPr sz="21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spc="-10" dirty="0">
                <a:latin typeface="Calibri"/>
                <a:cs typeface="Calibri"/>
              </a:rPr>
              <a:t>Presence </a:t>
            </a:r>
            <a:r>
              <a:rPr sz="2150" dirty="0">
                <a:latin typeface="Calibri"/>
                <a:cs typeface="Calibri"/>
              </a:rPr>
              <a:t>of </a:t>
            </a:r>
            <a:r>
              <a:rPr sz="2150" spc="-5" dirty="0">
                <a:latin typeface="Calibri"/>
                <a:cs typeface="Calibri"/>
              </a:rPr>
              <a:t>memory </a:t>
            </a:r>
            <a:r>
              <a:rPr sz="2150" spc="5" dirty="0">
                <a:latin typeface="Calibri"/>
                <a:cs typeface="Calibri"/>
              </a:rPr>
              <a:t>can</a:t>
            </a:r>
            <a:r>
              <a:rPr sz="2150" spc="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be</a:t>
            </a:r>
            <a:endParaRPr sz="21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2150" spc="-10" dirty="0">
                <a:latin typeface="Calibri"/>
                <a:cs typeface="Calibri"/>
              </a:rPr>
              <a:t>observed</a:t>
            </a:r>
            <a:endParaRPr sz="2150">
              <a:latin typeface="Calibri"/>
              <a:cs typeface="Calibri"/>
            </a:endParaRPr>
          </a:p>
          <a:p>
            <a:pPr marL="355600" indent="-343535">
              <a:lnSpc>
                <a:spcPts val="257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  <a:tab pos="356235" algn="l"/>
                <a:tab pos="946785" algn="l"/>
                <a:tab pos="2024380" algn="l"/>
              </a:tabLst>
            </a:pPr>
            <a:r>
              <a:rPr sz="2150" spc="15" dirty="0">
                <a:latin typeface="Cambria Math"/>
                <a:cs typeface="Cambria Math"/>
              </a:rPr>
              <a:t>𝑦</a:t>
            </a:r>
            <a:r>
              <a:rPr sz="2150" spc="480" dirty="0">
                <a:latin typeface="Cambria Math"/>
                <a:cs typeface="Cambria Math"/>
              </a:rPr>
              <a:t> </a:t>
            </a:r>
            <a:r>
              <a:rPr sz="2150" spc="10" dirty="0">
                <a:latin typeface="Cambria Math"/>
                <a:cs typeface="Cambria Math"/>
              </a:rPr>
              <a:t>𝑡	</a:t>
            </a:r>
            <a:r>
              <a:rPr sz="2150" spc="20" dirty="0">
                <a:latin typeface="Cambria Math"/>
                <a:cs typeface="Cambria Math"/>
              </a:rPr>
              <a:t>=</a:t>
            </a:r>
            <a:r>
              <a:rPr sz="2150" spc="155" dirty="0">
                <a:latin typeface="Cambria Math"/>
                <a:cs typeface="Cambria Math"/>
              </a:rPr>
              <a:t> </a:t>
            </a:r>
            <a:r>
              <a:rPr sz="2150" spc="35" dirty="0">
                <a:latin typeface="Cambria Math"/>
                <a:cs typeface="Cambria Math"/>
              </a:rPr>
              <a:t>𝑓(𝑢</a:t>
            </a:r>
            <a:r>
              <a:rPr sz="2150" spc="455" dirty="0">
                <a:latin typeface="Cambria Math"/>
                <a:cs typeface="Cambria Math"/>
              </a:rPr>
              <a:t> </a:t>
            </a:r>
            <a:r>
              <a:rPr sz="2150" spc="10" dirty="0">
                <a:latin typeface="Cambria Math"/>
                <a:cs typeface="Cambria Math"/>
              </a:rPr>
              <a:t>𝑡	</a:t>
            </a:r>
            <a:r>
              <a:rPr sz="2150" spc="5" dirty="0">
                <a:latin typeface="Cambria Math"/>
                <a:cs typeface="Cambria Math"/>
              </a:rPr>
              <a:t>, </a:t>
            </a:r>
            <a:r>
              <a:rPr sz="2150" spc="15" dirty="0">
                <a:latin typeface="Cambria Math"/>
                <a:cs typeface="Cambria Math"/>
              </a:rPr>
              <a:t>𝑢 </a:t>
            </a:r>
            <a:r>
              <a:rPr sz="2150" spc="10" dirty="0">
                <a:latin typeface="Cambria Math"/>
                <a:cs typeface="Cambria Math"/>
              </a:rPr>
              <a:t>𝑡 </a:t>
            </a:r>
            <a:r>
              <a:rPr sz="2150" spc="20" dirty="0">
                <a:latin typeface="Cambria Math"/>
                <a:cs typeface="Cambria Math"/>
              </a:rPr>
              <a:t>− </a:t>
            </a:r>
            <a:r>
              <a:rPr sz="2150" spc="15" dirty="0">
                <a:latin typeface="Cambria Math"/>
                <a:cs typeface="Cambria Math"/>
              </a:rPr>
              <a:t>1</a:t>
            </a:r>
            <a:r>
              <a:rPr sz="2150" spc="370" dirty="0">
                <a:latin typeface="Cambria Math"/>
                <a:cs typeface="Cambria Math"/>
              </a:rPr>
              <a:t> </a:t>
            </a:r>
            <a:r>
              <a:rPr sz="2150" spc="5" dirty="0">
                <a:latin typeface="Cambria Math"/>
                <a:cs typeface="Cambria Math"/>
              </a:rPr>
              <a:t>,</a:t>
            </a:r>
            <a:endParaRPr sz="2150">
              <a:latin typeface="Cambria Math"/>
              <a:cs typeface="Cambria Math"/>
            </a:endParaRPr>
          </a:p>
          <a:p>
            <a:pPr marL="355600">
              <a:lnSpc>
                <a:spcPts val="2570"/>
              </a:lnSpc>
              <a:tabLst>
                <a:tab pos="641985" algn="l"/>
              </a:tabLst>
            </a:pPr>
            <a:r>
              <a:rPr sz="2150" spc="15" dirty="0">
                <a:latin typeface="Cambria Math"/>
                <a:cs typeface="Cambria Math"/>
              </a:rPr>
              <a:t>𝑢	</a:t>
            </a:r>
            <a:r>
              <a:rPr sz="2150" spc="10" dirty="0">
                <a:latin typeface="Cambria Math"/>
                <a:cs typeface="Cambria Math"/>
              </a:rPr>
              <a:t>𝑡 </a:t>
            </a:r>
            <a:r>
              <a:rPr sz="2150" spc="20" dirty="0">
                <a:latin typeface="Cambria Math"/>
                <a:cs typeface="Cambria Math"/>
              </a:rPr>
              <a:t>− </a:t>
            </a:r>
            <a:r>
              <a:rPr sz="2150" spc="15" dirty="0">
                <a:latin typeface="Cambria Math"/>
                <a:cs typeface="Cambria Math"/>
              </a:rPr>
              <a:t>2 </a:t>
            </a:r>
            <a:r>
              <a:rPr sz="2150" spc="5" dirty="0">
                <a:latin typeface="Cambria Math"/>
                <a:cs typeface="Cambria Math"/>
              </a:rPr>
              <a:t>, </a:t>
            </a:r>
            <a:r>
              <a:rPr sz="2150" spc="20" dirty="0">
                <a:latin typeface="Cambria Math"/>
                <a:cs typeface="Cambria Math"/>
              </a:rPr>
              <a:t>…</a:t>
            </a:r>
            <a:r>
              <a:rPr sz="2150" spc="-225" dirty="0">
                <a:latin typeface="Cambria Math"/>
                <a:cs typeface="Cambria Math"/>
              </a:rPr>
              <a:t> </a:t>
            </a:r>
            <a:r>
              <a:rPr sz="2150" spc="10" dirty="0">
                <a:latin typeface="Cambria Math"/>
                <a:cs typeface="Cambria Math"/>
              </a:rPr>
              <a:t>)</a:t>
            </a:r>
            <a:endParaRPr sz="2150">
              <a:latin typeface="Cambria Math"/>
              <a:cs typeface="Cambria Math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spc="5" dirty="0">
                <a:latin typeface="Calibri"/>
                <a:cs typeface="Calibri"/>
              </a:rPr>
              <a:t>E.g.</a:t>
            </a:r>
            <a:r>
              <a:rPr sz="2150" spc="80" dirty="0">
                <a:latin typeface="Calibri"/>
                <a:cs typeface="Calibri"/>
              </a:rPr>
              <a:t> </a:t>
            </a:r>
            <a:r>
              <a:rPr sz="2150" spc="-5" dirty="0">
                <a:latin typeface="Calibri"/>
                <a:cs typeface="Calibri"/>
              </a:rPr>
              <a:t>Inductor: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4584" y="4011612"/>
            <a:ext cx="17907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15" dirty="0">
                <a:latin typeface="Cambria Math"/>
                <a:cs typeface="Cambria Math"/>
              </a:rPr>
              <a:t>1</a:t>
            </a:r>
            <a:endParaRPr sz="215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10680" y="442657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92471" y="4221479"/>
            <a:ext cx="229425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924560" algn="l"/>
              </a:tabLst>
            </a:pPr>
            <a:r>
              <a:rPr sz="2150" spc="35" dirty="0">
                <a:latin typeface="Cambria Math"/>
                <a:cs typeface="Cambria Math"/>
              </a:rPr>
              <a:t>𝐼(𝑡)</a:t>
            </a:r>
            <a:r>
              <a:rPr sz="2150" spc="120" dirty="0">
                <a:latin typeface="Cambria Math"/>
                <a:cs typeface="Cambria Math"/>
              </a:rPr>
              <a:t> </a:t>
            </a:r>
            <a:r>
              <a:rPr sz="2150" spc="20" dirty="0">
                <a:latin typeface="Cambria Math"/>
                <a:cs typeface="Cambria Math"/>
              </a:rPr>
              <a:t>=	</a:t>
            </a:r>
            <a:r>
              <a:rPr sz="3225" spc="22" baseline="-37467" dirty="0">
                <a:latin typeface="Cambria Math"/>
                <a:cs typeface="Cambria Math"/>
              </a:rPr>
              <a:t>𝐿</a:t>
            </a:r>
            <a:r>
              <a:rPr sz="2150" spc="465" dirty="0">
                <a:latin typeface="Cambria Math"/>
                <a:cs typeface="Cambria Math"/>
              </a:rPr>
              <a:t> </a:t>
            </a:r>
            <a:r>
              <a:rPr sz="2150" spc="40" dirty="0">
                <a:latin typeface="Cambria Math"/>
                <a:cs typeface="Cambria Math"/>
              </a:rPr>
              <a:t>𝑉(𝑡)𝑑𝑡</a:t>
            </a:r>
            <a:endParaRPr sz="21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5" dirty="0"/>
              <a:t>Module </a:t>
            </a:r>
            <a:r>
              <a:rPr spc="-5" dirty="0"/>
              <a:t>1: </a:t>
            </a:r>
            <a:r>
              <a:rPr spc="-15" dirty="0"/>
              <a:t>Lecture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6624066" y="3992562"/>
            <a:ext cx="113664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210" dirty="0">
                <a:latin typeface="Cambria Math"/>
                <a:cs typeface="Cambria Math"/>
              </a:rPr>
              <a:t>𝑡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19291" y="4565015"/>
            <a:ext cx="14160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0" dirty="0">
                <a:latin typeface="Cambria Math"/>
                <a:cs typeface="Cambria Math"/>
              </a:rPr>
              <a:t>0</a:t>
            </a:r>
            <a:endParaRPr sz="155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734" y="288988"/>
            <a:ext cx="804418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5" dirty="0"/>
              <a:t>Time </a:t>
            </a:r>
            <a:r>
              <a:rPr sz="3950" spc="-25" dirty="0"/>
              <a:t>Invariant </a:t>
            </a:r>
            <a:r>
              <a:rPr sz="3950" spc="-65" dirty="0"/>
              <a:t>Vs </a:t>
            </a:r>
            <a:r>
              <a:rPr sz="3950" spc="5" dirty="0"/>
              <a:t>Time </a:t>
            </a:r>
            <a:r>
              <a:rPr sz="3950" spc="-40" dirty="0"/>
              <a:t>Variant</a:t>
            </a:r>
            <a:r>
              <a:rPr sz="3950" spc="-350" dirty="0"/>
              <a:t> </a:t>
            </a:r>
            <a:r>
              <a:rPr sz="3950" spc="-30" dirty="0"/>
              <a:t>Systems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024255" y="1026223"/>
            <a:ext cx="29260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Time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invariant</a:t>
            </a:r>
            <a:r>
              <a:rPr sz="2400" b="1" spc="-1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517" y="1648079"/>
            <a:ext cx="3437890" cy="10350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55600" marR="5080" indent="-343535">
              <a:lnSpc>
                <a:spcPct val="103400"/>
              </a:lnSpc>
              <a:spcBef>
                <a:spcPts val="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dirty="0">
                <a:latin typeface="Calibri"/>
                <a:cs typeface="Calibri"/>
              </a:rPr>
              <a:t>Output of </a:t>
            </a:r>
            <a:r>
              <a:rPr sz="2150" spc="10" dirty="0">
                <a:latin typeface="Calibri"/>
                <a:cs typeface="Calibri"/>
              </a:rPr>
              <a:t>the </a:t>
            </a:r>
            <a:r>
              <a:rPr sz="2150" spc="-15" dirty="0">
                <a:latin typeface="Calibri"/>
                <a:cs typeface="Calibri"/>
              </a:rPr>
              <a:t>system </a:t>
            </a:r>
            <a:r>
              <a:rPr sz="2150" spc="20" dirty="0">
                <a:latin typeface="Calibri"/>
                <a:cs typeface="Calibri"/>
              </a:rPr>
              <a:t>is  </a:t>
            </a:r>
            <a:r>
              <a:rPr sz="2150" spc="-5" dirty="0">
                <a:latin typeface="Calibri"/>
                <a:cs typeface="Calibri"/>
              </a:rPr>
              <a:t>independent </a:t>
            </a:r>
            <a:r>
              <a:rPr sz="2150" dirty="0">
                <a:latin typeface="Calibri"/>
                <a:cs typeface="Calibri"/>
              </a:rPr>
              <a:t>of </a:t>
            </a:r>
            <a:r>
              <a:rPr sz="2150" spc="10" dirty="0">
                <a:latin typeface="Calibri"/>
                <a:cs typeface="Calibri"/>
              </a:rPr>
              <a:t>the </a:t>
            </a:r>
            <a:r>
              <a:rPr sz="2150" spc="20" dirty="0">
                <a:latin typeface="Calibri"/>
                <a:cs typeface="Calibri"/>
              </a:rPr>
              <a:t>time </a:t>
            </a:r>
            <a:r>
              <a:rPr sz="2150" spc="10" dirty="0">
                <a:latin typeface="Calibri"/>
                <a:cs typeface="Calibri"/>
              </a:rPr>
              <a:t>at  which the </a:t>
            </a:r>
            <a:r>
              <a:rPr sz="2150" spc="5" dirty="0">
                <a:latin typeface="Calibri"/>
                <a:cs typeface="Calibri"/>
              </a:rPr>
              <a:t>input </a:t>
            </a:r>
            <a:r>
              <a:rPr sz="2150" spc="20" dirty="0">
                <a:latin typeface="Calibri"/>
                <a:cs typeface="Calibri"/>
              </a:rPr>
              <a:t>is</a:t>
            </a:r>
            <a:r>
              <a:rPr sz="2150" spc="10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applied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9208" y="2844038"/>
            <a:ext cx="295275" cy="255904"/>
          </a:xfrm>
          <a:custGeom>
            <a:avLst/>
            <a:gdLst/>
            <a:ahLst/>
            <a:cxnLst/>
            <a:rect l="l" t="t" r="r" b="b"/>
            <a:pathLst>
              <a:path w="295275" h="255905">
                <a:moveTo>
                  <a:pt x="213093" y="0"/>
                </a:moveTo>
                <a:lnTo>
                  <a:pt x="209448" y="10413"/>
                </a:lnTo>
                <a:lnTo>
                  <a:pt x="224261" y="16815"/>
                </a:lnTo>
                <a:lnTo>
                  <a:pt x="237001" y="25717"/>
                </a:lnTo>
                <a:lnTo>
                  <a:pt x="262858" y="66950"/>
                </a:lnTo>
                <a:lnTo>
                  <a:pt x="270415" y="104808"/>
                </a:lnTo>
                <a:lnTo>
                  <a:pt x="271360" y="126618"/>
                </a:lnTo>
                <a:lnTo>
                  <a:pt x="270412" y="149195"/>
                </a:lnTo>
                <a:lnTo>
                  <a:pt x="262825" y="188108"/>
                </a:lnTo>
                <a:lnTo>
                  <a:pt x="237020" y="230028"/>
                </a:lnTo>
                <a:lnTo>
                  <a:pt x="209854" y="245491"/>
                </a:lnTo>
                <a:lnTo>
                  <a:pt x="213093" y="255905"/>
                </a:lnTo>
                <a:lnTo>
                  <a:pt x="247989" y="239506"/>
                </a:lnTo>
                <a:lnTo>
                  <a:pt x="273646" y="211200"/>
                </a:lnTo>
                <a:lnTo>
                  <a:pt x="289431" y="173228"/>
                </a:lnTo>
                <a:lnTo>
                  <a:pt x="294690" y="128016"/>
                </a:lnTo>
                <a:lnTo>
                  <a:pt x="293371" y="104534"/>
                </a:lnTo>
                <a:lnTo>
                  <a:pt x="282817" y="62954"/>
                </a:lnTo>
                <a:lnTo>
                  <a:pt x="261886" y="29110"/>
                </a:lnTo>
                <a:lnTo>
                  <a:pt x="231640" y="6719"/>
                </a:lnTo>
                <a:lnTo>
                  <a:pt x="213093" y="0"/>
                </a:lnTo>
                <a:close/>
              </a:path>
              <a:path w="295275" h="255905">
                <a:moveTo>
                  <a:pt x="81610" y="0"/>
                </a:moveTo>
                <a:lnTo>
                  <a:pt x="46786" y="16414"/>
                </a:lnTo>
                <a:lnTo>
                  <a:pt x="21107" y="44831"/>
                </a:lnTo>
                <a:lnTo>
                  <a:pt x="5276" y="82851"/>
                </a:lnTo>
                <a:lnTo>
                  <a:pt x="0" y="128016"/>
                </a:lnTo>
                <a:lnTo>
                  <a:pt x="1316" y="151514"/>
                </a:lnTo>
                <a:lnTo>
                  <a:pt x="11840" y="193131"/>
                </a:lnTo>
                <a:lnTo>
                  <a:pt x="32721" y="226847"/>
                </a:lnTo>
                <a:lnTo>
                  <a:pt x="81610" y="255905"/>
                </a:lnTo>
                <a:lnTo>
                  <a:pt x="84836" y="245491"/>
                </a:lnTo>
                <a:lnTo>
                  <a:pt x="70260" y="239010"/>
                </a:lnTo>
                <a:lnTo>
                  <a:pt x="57680" y="230028"/>
                </a:lnTo>
                <a:lnTo>
                  <a:pt x="31872" y="188108"/>
                </a:lnTo>
                <a:lnTo>
                  <a:pt x="24290" y="149195"/>
                </a:lnTo>
                <a:lnTo>
                  <a:pt x="23342" y="126618"/>
                </a:lnTo>
                <a:lnTo>
                  <a:pt x="24290" y="104808"/>
                </a:lnTo>
                <a:lnTo>
                  <a:pt x="31872" y="66950"/>
                </a:lnTo>
                <a:lnTo>
                  <a:pt x="57783" y="25717"/>
                </a:lnTo>
                <a:lnTo>
                  <a:pt x="85242" y="10413"/>
                </a:lnTo>
                <a:lnTo>
                  <a:pt x="81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05558" y="2812288"/>
            <a:ext cx="713740" cy="334010"/>
          </a:xfrm>
          <a:custGeom>
            <a:avLst/>
            <a:gdLst/>
            <a:ahLst/>
            <a:cxnLst/>
            <a:rect l="l" t="t" r="r" b="b"/>
            <a:pathLst>
              <a:path w="713739" h="334010">
                <a:moveTo>
                  <a:pt x="625983" y="0"/>
                </a:moveTo>
                <a:lnTo>
                  <a:pt x="622681" y="11049"/>
                </a:lnTo>
                <a:lnTo>
                  <a:pt x="637990" y="18974"/>
                </a:lnTo>
                <a:lnTo>
                  <a:pt x="651335" y="30543"/>
                </a:lnTo>
                <a:lnTo>
                  <a:pt x="672084" y="64516"/>
                </a:lnTo>
                <a:lnTo>
                  <a:pt x="684657" y="110807"/>
                </a:lnTo>
                <a:lnTo>
                  <a:pt x="688848" y="167005"/>
                </a:lnTo>
                <a:lnTo>
                  <a:pt x="687800" y="196246"/>
                </a:lnTo>
                <a:lnTo>
                  <a:pt x="679418" y="247300"/>
                </a:lnTo>
                <a:lnTo>
                  <a:pt x="662703" y="287897"/>
                </a:lnTo>
                <a:lnTo>
                  <a:pt x="622681" y="322580"/>
                </a:lnTo>
                <a:lnTo>
                  <a:pt x="625983" y="333629"/>
                </a:lnTo>
                <a:lnTo>
                  <a:pt x="663241" y="313801"/>
                </a:lnTo>
                <a:lnTo>
                  <a:pt x="690880" y="276351"/>
                </a:lnTo>
                <a:lnTo>
                  <a:pt x="707961" y="225837"/>
                </a:lnTo>
                <a:lnTo>
                  <a:pt x="713613" y="166750"/>
                </a:lnTo>
                <a:lnTo>
                  <a:pt x="712204" y="136197"/>
                </a:lnTo>
                <a:lnTo>
                  <a:pt x="700861" y="81472"/>
                </a:lnTo>
                <a:lnTo>
                  <a:pt x="678257" y="36343"/>
                </a:lnTo>
                <a:lnTo>
                  <a:pt x="645820" y="7717"/>
                </a:lnTo>
                <a:lnTo>
                  <a:pt x="625983" y="0"/>
                </a:lnTo>
                <a:close/>
              </a:path>
              <a:path w="713739" h="334010">
                <a:moveTo>
                  <a:pt x="87630" y="0"/>
                </a:moveTo>
                <a:lnTo>
                  <a:pt x="50371" y="19827"/>
                </a:lnTo>
                <a:lnTo>
                  <a:pt x="22733" y="57276"/>
                </a:lnTo>
                <a:lnTo>
                  <a:pt x="5651" y="107775"/>
                </a:lnTo>
                <a:lnTo>
                  <a:pt x="0" y="166750"/>
                </a:lnTo>
                <a:lnTo>
                  <a:pt x="1408" y="197377"/>
                </a:lnTo>
                <a:lnTo>
                  <a:pt x="12751" y="252154"/>
                </a:lnTo>
                <a:lnTo>
                  <a:pt x="35355" y="297285"/>
                </a:lnTo>
                <a:lnTo>
                  <a:pt x="67792" y="325911"/>
                </a:lnTo>
                <a:lnTo>
                  <a:pt x="87630" y="333629"/>
                </a:lnTo>
                <a:lnTo>
                  <a:pt x="90932" y="322580"/>
                </a:lnTo>
                <a:lnTo>
                  <a:pt x="75622" y="314654"/>
                </a:lnTo>
                <a:lnTo>
                  <a:pt x="62277" y="303085"/>
                </a:lnTo>
                <a:lnTo>
                  <a:pt x="41529" y="269113"/>
                </a:lnTo>
                <a:lnTo>
                  <a:pt x="28956" y="223011"/>
                </a:lnTo>
                <a:lnTo>
                  <a:pt x="24765" y="167005"/>
                </a:lnTo>
                <a:lnTo>
                  <a:pt x="25812" y="137668"/>
                </a:lnTo>
                <a:lnTo>
                  <a:pt x="34194" y="86423"/>
                </a:lnTo>
                <a:lnTo>
                  <a:pt x="50909" y="45731"/>
                </a:lnTo>
                <a:lnTo>
                  <a:pt x="90932" y="11049"/>
                </a:lnTo>
                <a:lnTo>
                  <a:pt x="876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91308" y="2844038"/>
            <a:ext cx="294640" cy="255904"/>
          </a:xfrm>
          <a:custGeom>
            <a:avLst/>
            <a:gdLst/>
            <a:ahLst/>
            <a:cxnLst/>
            <a:rect l="l" t="t" r="r" b="b"/>
            <a:pathLst>
              <a:path w="294639" h="255905">
                <a:moveTo>
                  <a:pt x="213106" y="0"/>
                </a:moveTo>
                <a:lnTo>
                  <a:pt x="209423" y="10413"/>
                </a:lnTo>
                <a:lnTo>
                  <a:pt x="224208" y="16815"/>
                </a:lnTo>
                <a:lnTo>
                  <a:pt x="236934" y="25717"/>
                </a:lnTo>
                <a:lnTo>
                  <a:pt x="262806" y="66950"/>
                </a:lnTo>
                <a:lnTo>
                  <a:pt x="270339" y="104808"/>
                </a:lnTo>
                <a:lnTo>
                  <a:pt x="271272" y="126618"/>
                </a:lnTo>
                <a:lnTo>
                  <a:pt x="270321" y="149195"/>
                </a:lnTo>
                <a:lnTo>
                  <a:pt x="262753" y="188108"/>
                </a:lnTo>
                <a:lnTo>
                  <a:pt x="236981" y="230028"/>
                </a:lnTo>
                <a:lnTo>
                  <a:pt x="209804" y="245491"/>
                </a:lnTo>
                <a:lnTo>
                  <a:pt x="213106" y="255905"/>
                </a:lnTo>
                <a:lnTo>
                  <a:pt x="247951" y="239506"/>
                </a:lnTo>
                <a:lnTo>
                  <a:pt x="273558" y="211200"/>
                </a:lnTo>
                <a:lnTo>
                  <a:pt x="289385" y="173228"/>
                </a:lnTo>
                <a:lnTo>
                  <a:pt x="294640" y="128016"/>
                </a:lnTo>
                <a:lnTo>
                  <a:pt x="293328" y="104534"/>
                </a:lnTo>
                <a:lnTo>
                  <a:pt x="282799" y="62954"/>
                </a:lnTo>
                <a:lnTo>
                  <a:pt x="261844" y="29110"/>
                </a:lnTo>
                <a:lnTo>
                  <a:pt x="231606" y="6719"/>
                </a:lnTo>
                <a:lnTo>
                  <a:pt x="213106" y="0"/>
                </a:lnTo>
                <a:close/>
              </a:path>
              <a:path w="294639" h="255905">
                <a:moveTo>
                  <a:pt x="81534" y="0"/>
                </a:moveTo>
                <a:lnTo>
                  <a:pt x="46736" y="16414"/>
                </a:lnTo>
                <a:lnTo>
                  <a:pt x="21082" y="44831"/>
                </a:lnTo>
                <a:lnTo>
                  <a:pt x="5254" y="82851"/>
                </a:lnTo>
                <a:lnTo>
                  <a:pt x="0" y="128016"/>
                </a:lnTo>
                <a:lnTo>
                  <a:pt x="1309" y="151514"/>
                </a:lnTo>
                <a:lnTo>
                  <a:pt x="11787" y="193131"/>
                </a:lnTo>
                <a:lnTo>
                  <a:pt x="32670" y="226847"/>
                </a:lnTo>
                <a:lnTo>
                  <a:pt x="81534" y="255905"/>
                </a:lnTo>
                <a:lnTo>
                  <a:pt x="84836" y="245491"/>
                </a:lnTo>
                <a:lnTo>
                  <a:pt x="70217" y="239010"/>
                </a:lnTo>
                <a:lnTo>
                  <a:pt x="57610" y="230028"/>
                </a:lnTo>
                <a:lnTo>
                  <a:pt x="31813" y="188108"/>
                </a:lnTo>
                <a:lnTo>
                  <a:pt x="24193" y="149195"/>
                </a:lnTo>
                <a:lnTo>
                  <a:pt x="23241" y="126618"/>
                </a:lnTo>
                <a:lnTo>
                  <a:pt x="24193" y="104808"/>
                </a:lnTo>
                <a:lnTo>
                  <a:pt x="31813" y="66950"/>
                </a:lnTo>
                <a:lnTo>
                  <a:pt x="57705" y="25717"/>
                </a:lnTo>
                <a:lnTo>
                  <a:pt x="85217" y="10413"/>
                </a:lnTo>
                <a:lnTo>
                  <a:pt x="815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15258" y="2844038"/>
            <a:ext cx="789940" cy="255904"/>
          </a:xfrm>
          <a:custGeom>
            <a:avLst/>
            <a:gdLst/>
            <a:ahLst/>
            <a:cxnLst/>
            <a:rect l="l" t="t" r="r" b="b"/>
            <a:pathLst>
              <a:path w="789939" h="255905">
                <a:moveTo>
                  <a:pt x="708406" y="0"/>
                </a:moveTo>
                <a:lnTo>
                  <a:pt x="704723" y="10413"/>
                </a:lnTo>
                <a:lnTo>
                  <a:pt x="719508" y="16815"/>
                </a:lnTo>
                <a:lnTo>
                  <a:pt x="732234" y="25717"/>
                </a:lnTo>
                <a:lnTo>
                  <a:pt x="758106" y="66950"/>
                </a:lnTo>
                <a:lnTo>
                  <a:pt x="765639" y="104808"/>
                </a:lnTo>
                <a:lnTo>
                  <a:pt x="766571" y="126618"/>
                </a:lnTo>
                <a:lnTo>
                  <a:pt x="765621" y="149195"/>
                </a:lnTo>
                <a:lnTo>
                  <a:pt x="758053" y="188108"/>
                </a:lnTo>
                <a:lnTo>
                  <a:pt x="732282" y="230028"/>
                </a:lnTo>
                <a:lnTo>
                  <a:pt x="705104" y="245491"/>
                </a:lnTo>
                <a:lnTo>
                  <a:pt x="708406" y="255905"/>
                </a:lnTo>
                <a:lnTo>
                  <a:pt x="743251" y="239506"/>
                </a:lnTo>
                <a:lnTo>
                  <a:pt x="768857" y="211200"/>
                </a:lnTo>
                <a:lnTo>
                  <a:pt x="784685" y="173228"/>
                </a:lnTo>
                <a:lnTo>
                  <a:pt x="789940" y="128016"/>
                </a:lnTo>
                <a:lnTo>
                  <a:pt x="788628" y="104534"/>
                </a:lnTo>
                <a:lnTo>
                  <a:pt x="778099" y="62954"/>
                </a:lnTo>
                <a:lnTo>
                  <a:pt x="757144" y="29110"/>
                </a:lnTo>
                <a:lnTo>
                  <a:pt x="726906" y="6719"/>
                </a:lnTo>
                <a:lnTo>
                  <a:pt x="708406" y="0"/>
                </a:lnTo>
                <a:close/>
              </a:path>
              <a:path w="789939" h="255905">
                <a:moveTo>
                  <a:pt x="81533" y="0"/>
                </a:moveTo>
                <a:lnTo>
                  <a:pt x="46736" y="16414"/>
                </a:lnTo>
                <a:lnTo>
                  <a:pt x="21082" y="44831"/>
                </a:lnTo>
                <a:lnTo>
                  <a:pt x="5254" y="82851"/>
                </a:lnTo>
                <a:lnTo>
                  <a:pt x="0" y="128016"/>
                </a:lnTo>
                <a:lnTo>
                  <a:pt x="1309" y="151514"/>
                </a:lnTo>
                <a:lnTo>
                  <a:pt x="11787" y="193131"/>
                </a:lnTo>
                <a:lnTo>
                  <a:pt x="32670" y="226847"/>
                </a:lnTo>
                <a:lnTo>
                  <a:pt x="81533" y="255905"/>
                </a:lnTo>
                <a:lnTo>
                  <a:pt x="84836" y="245491"/>
                </a:lnTo>
                <a:lnTo>
                  <a:pt x="70217" y="239010"/>
                </a:lnTo>
                <a:lnTo>
                  <a:pt x="57610" y="230028"/>
                </a:lnTo>
                <a:lnTo>
                  <a:pt x="31813" y="188108"/>
                </a:lnTo>
                <a:lnTo>
                  <a:pt x="24193" y="149195"/>
                </a:lnTo>
                <a:lnTo>
                  <a:pt x="23241" y="126618"/>
                </a:lnTo>
                <a:lnTo>
                  <a:pt x="24193" y="104808"/>
                </a:lnTo>
                <a:lnTo>
                  <a:pt x="31813" y="66950"/>
                </a:lnTo>
                <a:lnTo>
                  <a:pt x="57705" y="25717"/>
                </a:lnTo>
                <a:lnTo>
                  <a:pt x="85217" y="10413"/>
                </a:lnTo>
                <a:lnTo>
                  <a:pt x="815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7984" y="2764853"/>
            <a:ext cx="394144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355600" algn="l"/>
                <a:tab pos="356235" algn="l"/>
                <a:tab pos="946785" algn="l"/>
                <a:tab pos="1518920" algn="l"/>
                <a:tab pos="2233930" algn="l"/>
                <a:tab pos="3721100" algn="l"/>
              </a:tabLst>
            </a:pPr>
            <a:r>
              <a:rPr sz="2150" spc="25" dirty="0">
                <a:latin typeface="Cambria Math"/>
                <a:cs typeface="Cambria Math"/>
              </a:rPr>
              <a:t>𝑦 </a:t>
            </a:r>
            <a:r>
              <a:rPr sz="2150" spc="10" dirty="0">
                <a:latin typeface="Cambria Math"/>
                <a:cs typeface="Cambria Math"/>
              </a:rPr>
              <a:t> </a:t>
            </a:r>
            <a:r>
              <a:rPr sz="2150" spc="25" dirty="0">
                <a:latin typeface="Cambria Math"/>
                <a:cs typeface="Cambria Math"/>
              </a:rPr>
              <a:t>𝑡</a:t>
            </a:r>
            <a:r>
              <a:rPr sz="2150" dirty="0">
                <a:latin typeface="Cambria Math"/>
                <a:cs typeface="Cambria Math"/>
              </a:rPr>
              <a:t>	</a:t>
            </a:r>
            <a:r>
              <a:rPr sz="2150" spc="20" dirty="0">
                <a:latin typeface="Cambria Math"/>
                <a:cs typeface="Cambria Math"/>
              </a:rPr>
              <a:t>=</a:t>
            </a:r>
            <a:r>
              <a:rPr sz="2150" spc="150" dirty="0">
                <a:latin typeface="Cambria Math"/>
                <a:cs typeface="Cambria Math"/>
              </a:rPr>
              <a:t> </a:t>
            </a:r>
            <a:r>
              <a:rPr sz="2150" spc="25" dirty="0">
                <a:latin typeface="Cambria Math"/>
                <a:cs typeface="Cambria Math"/>
              </a:rPr>
              <a:t>𝑓</a:t>
            </a:r>
            <a:r>
              <a:rPr sz="2150" dirty="0">
                <a:latin typeface="Cambria Math"/>
                <a:cs typeface="Cambria Math"/>
              </a:rPr>
              <a:t>	</a:t>
            </a:r>
            <a:r>
              <a:rPr sz="2150" spc="25" dirty="0">
                <a:latin typeface="Cambria Math"/>
                <a:cs typeface="Cambria Math"/>
              </a:rPr>
              <a:t>𝑢</a:t>
            </a:r>
            <a:r>
              <a:rPr sz="2150" dirty="0">
                <a:latin typeface="Cambria Math"/>
                <a:cs typeface="Cambria Math"/>
              </a:rPr>
              <a:t> </a:t>
            </a:r>
            <a:r>
              <a:rPr sz="2150" spc="-25" dirty="0">
                <a:latin typeface="Cambria Math"/>
                <a:cs typeface="Cambria Math"/>
              </a:rPr>
              <a:t> </a:t>
            </a:r>
            <a:r>
              <a:rPr sz="2150" spc="25" dirty="0">
                <a:latin typeface="Cambria Math"/>
                <a:cs typeface="Cambria Math"/>
              </a:rPr>
              <a:t>𝑡</a:t>
            </a:r>
            <a:r>
              <a:rPr sz="2150" dirty="0">
                <a:latin typeface="Cambria Math"/>
                <a:cs typeface="Cambria Math"/>
              </a:rPr>
              <a:t>	</a:t>
            </a:r>
            <a:r>
              <a:rPr sz="2150" spc="30" dirty="0">
                <a:latin typeface="Cambria Math"/>
                <a:cs typeface="Cambria Math"/>
              </a:rPr>
              <a:t>⟹</a:t>
            </a:r>
            <a:r>
              <a:rPr sz="2150" spc="185" dirty="0">
                <a:latin typeface="Cambria Math"/>
                <a:cs typeface="Cambria Math"/>
              </a:rPr>
              <a:t> </a:t>
            </a:r>
            <a:r>
              <a:rPr sz="2150" spc="25" dirty="0">
                <a:latin typeface="Cambria Math"/>
                <a:cs typeface="Cambria Math"/>
              </a:rPr>
              <a:t>𝑦</a:t>
            </a:r>
            <a:r>
              <a:rPr sz="2150" dirty="0">
                <a:latin typeface="Cambria Math"/>
                <a:cs typeface="Cambria Math"/>
              </a:rPr>
              <a:t> </a:t>
            </a:r>
            <a:r>
              <a:rPr sz="2150" spc="10" dirty="0">
                <a:latin typeface="Cambria Math"/>
                <a:cs typeface="Cambria Math"/>
              </a:rPr>
              <a:t> </a:t>
            </a:r>
            <a:r>
              <a:rPr sz="2150" spc="25" dirty="0">
                <a:latin typeface="Cambria Math"/>
                <a:cs typeface="Cambria Math"/>
              </a:rPr>
              <a:t>𝑡</a:t>
            </a:r>
            <a:r>
              <a:rPr sz="2150" spc="95" dirty="0">
                <a:latin typeface="Cambria Math"/>
                <a:cs typeface="Cambria Math"/>
              </a:rPr>
              <a:t> </a:t>
            </a:r>
            <a:r>
              <a:rPr sz="2150" spc="20" dirty="0">
                <a:latin typeface="Cambria Math"/>
                <a:cs typeface="Cambria Math"/>
              </a:rPr>
              <a:t>+</a:t>
            </a:r>
            <a:r>
              <a:rPr sz="2150" dirty="0">
                <a:latin typeface="Cambria Math"/>
                <a:cs typeface="Cambria Math"/>
              </a:rPr>
              <a:t> </a:t>
            </a:r>
            <a:r>
              <a:rPr sz="2150" spc="25" dirty="0">
                <a:latin typeface="Cambria Math"/>
                <a:cs typeface="Cambria Math"/>
              </a:rPr>
              <a:t>𝛿</a:t>
            </a:r>
            <a:r>
              <a:rPr sz="2150" dirty="0">
                <a:latin typeface="Cambria Math"/>
                <a:cs typeface="Cambria Math"/>
              </a:rPr>
              <a:t>	</a:t>
            </a:r>
            <a:r>
              <a:rPr sz="2150" spc="20" dirty="0">
                <a:latin typeface="Cambria Math"/>
                <a:cs typeface="Cambria Math"/>
              </a:rPr>
              <a:t>=</a:t>
            </a:r>
            <a:endParaRPr sz="21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4958" y="3196463"/>
            <a:ext cx="790575" cy="255904"/>
          </a:xfrm>
          <a:custGeom>
            <a:avLst/>
            <a:gdLst/>
            <a:ahLst/>
            <a:cxnLst/>
            <a:rect l="l" t="t" r="r" b="b"/>
            <a:pathLst>
              <a:path w="790575" h="255904">
                <a:moveTo>
                  <a:pt x="708456" y="0"/>
                </a:moveTo>
                <a:lnTo>
                  <a:pt x="704773" y="10413"/>
                </a:lnTo>
                <a:lnTo>
                  <a:pt x="719559" y="16815"/>
                </a:lnTo>
                <a:lnTo>
                  <a:pt x="732285" y="25717"/>
                </a:lnTo>
                <a:lnTo>
                  <a:pt x="758157" y="66950"/>
                </a:lnTo>
                <a:lnTo>
                  <a:pt x="765690" y="104808"/>
                </a:lnTo>
                <a:lnTo>
                  <a:pt x="766622" y="126618"/>
                </a:lnTo>
                <a:lnTo>
                  <a:pt x="765672" y="149195"/>
                </a:lnTo>
                <a:lnTo>
                  <a:pt x="758103" y="188108"/>
                </a:lnTo>
                <a:lnTo>
                  <a:pt x="732332" y="230028"/>
                </a:lnTo>
                <a:lnTo>
                  <a:pt x="705154" y="245491"/>
                </a:lnTo>
                <a:lnTo>
                  <a:pt x="708456" y="255905"/>
                </a:lnTo>
                <a:lnTo>
                  <a:pt x="743302" y="239506"/>
                </a:lnTo>
                <a:lnTo>
                  <a:pt x="768908" y="211200"/>
                </a:lnTo>
                <a:lnTo>
                  <a:pt x="784736" y="173228"/>
                </a:lnTo>
                <a:lnTo>
                  <a:pt x="789990" y="128016"/>
                </a:lnTo>
                <a:lnTo>
                  <a:pt x="788679" y="104534"/>
                </a:lnTo>
                <a:lnTo>
                  <a:pt x="778150" y="62954"/>
                </a:lnTo>
                <a:lnTo>
                  <a:pt x="757195" y="29110"/>
                </a:lnTo>
                <a:lnTo>
                  <a:pt x="726957" y="6719"/>
                </a:lnTo>
                <a:lnTo>
                  <a:pt x="708456" y="0"/>
                </a:lnTo>
                <a:close/>
              </a:path>
              <a:path w="790575" h="255904">
                <a:moveTo>
                  <a:pt x="81584" y="0"/>
                </a:moveTo>
                <a:lnTo>
                  <a:pt x="46764" y="16414"/>
                </a:lnTo>
                <a:lnTo>
                  <a:pt x="21107" y="44831"/>
                </a:lnTo>
                <a:lnTo>
                  <a:pt x="5276" y="82851"/>
                </a:lnTo>
                <a:lnTo>
                  <a:pt x="0" y="128016"/>
                </a:lnTo>
                <a:lnTo>
                  <a:pt x="1316" y="151514"/>
                </a:lnTo>
                <a:lnTo>
                  <a:pt x="11840" y="193131"/>
                </a:lnTo>
                <a:lnTo>
                  <a:pt x="32726" y="226847"/>
                </a:lnTo>
                <a:lnTo>
                  <a:pt x="81584" y="255905"/>
                </a:lnTo>
                <a:lnTo>
                  <a:pt x="84886" y="245491"/>
                </a:lnTo>
                <a:lnTo>
                  <a:pt x="70276" y="239010"/>
                </a:lnTo>
                <a:lnTo>
                  <a:pt x="57681" y="230028"/>
                </a:lnTo>
                <a:lnTo>
                  <a:pt x="31872" y="188108"/>
                </a:lnTo>
                <a:lnTo>
                  <a:pt x="24290" y="149195"/>
                </a:lnTo>
                <a:lnTo>
                  <a:pt x="23342" y="126618"/>
                </a:lnTo>
                <a:lnTo>
                  <a:pt x="24290" y="104808"/>
                </a:lnTo>
                <a:lnTo>
                  <a:pt x="31872" y="66950"/>
                </a:lnTo>
                <a:lnTo>
                  <a:pt x="57777" y="25717"/>
                </a:lnTo>
                <a:lnTo>
                  <a:pt x="85267" y="10413"/>
                </a:lnTo>
                <a:lnTo>
                  <a:pt x="815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7984" y="3048889"/>
            <a:ext cx="2669540" cy="82740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670"/>
              </a:spcBef>
              <a:tabLst>
                <a:tab pos="918210" algn="l"/>
                <a:tab pos="1642745" algn="l"/>
              </a:tabLst>
            </a:pPr>
            <a:r>
              <a:rPr sz="2150" spc="35" dirty="0">
                <a:latin typeface="Cambria Math"/>
                <a:cs typeface="Cambria Math"/>
              </a:rPr>
              <a:t>𝑓(𝑢	</a:t>
            </a:r>
            <a:r>
              <a:rPr sz="2150" spc="10" dirty="0">
                <a:latin typeface="Cambria Math"/>
                <a:cs typeface="Cambria Math"/>
              </a:rPr>
              <a:t>𝑡</a:t>
            </a:r>
            <a:r>
              <a:rPr sz="2150" spc="90" dirty="0">
                <a:latin typeface="Cambria Math"/>
                <a:cs typeface="Cambria Math"/>
              </a:rPr>
              <a:t> </a:t>
            </a:r>
            <a:r>
              <a:rPr sz="2150" spc="20" dirty="0">
                <a:latin typeface="Cambria Math"/>
                <a:cs typeface="Cambria Math"/>
              </a:rPr>
              <a:t>+</a:t>
            </a:r>
            <a:r>
              <a:rPr sz="2150" dirty="0">
                <a:latin typeface="Cambria Math"/>
                <a:cs typeface="Cambria Math"/>
              </a:rPr>
              <a:t> </a:t>
            </a:r>
            <a:r>
              <a:rPr sz="2150" spc="15" dirty="0">
                <a:latin typeface="Cambria Math"/>
                <a:cs typeface="Cambria Math"/>
              </a:rPr>
              <a:t>𝛿	</a:t>
            </a:r>
            <a:r>
              <a:rPr sz="2150" spc="10" dirty="0">
                <a:latin typeface="Cambria Math"/>
                <a:cs typeface="Cambria Math"/>
              </a:rPr>
              <a:t>)</a:t>
            </a:r>
            <a:endParaRPr sz="2150">
              <a:latin typeface="Cambria Math"/>
              <a:cs typeface="Cambria Math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spc="5" dirty="0">
                <a:latin typeface="Calibri"/>
                <a:cs typeface="Calibri"/>
              </a:rPr>
              <a:t>E.g. </a:t>
            </a:r>
            <a:r>
              <a:rPr sz="2150" spc="20" dirty="0">
                <a:latin typeface="Calibri"/>
                <a:cs typeface="Calibri"/>
              </a:rPr>
              <a:t>An </a:t>
            </a:r>
            <a:r>
              <a:rPr sz="2150" spc="5" dirty="0">
                <a:latin typeface="Calibri"/>
                <a:cs typeface="Calibri"/>
              </a:rPr>
              <a:t>ideal</a:t>
            </a:r>
            <a:r>
              <a:rPr sz="2150" spc="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resistor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4694" y="4105275"/>
            <a:ext cx="280670" cy="238760"/>
          </a:xfrm>
          <a:custGeom>
            <a:avLst/>
            <a:gdLst/>
            <a:ahLst/>
            <a:cxnLst/>
            <a:rect l="l" t="t" r="r" b="b"/>
            <a:pathLst>
              <a:path w="280669" h="238760">
                <a:moveTo>
                  <a:pt x="204622" y="0"/>
                </a:moveTo>
                <a:lnTo>
                  <a:pt x="201231" y="9664"/>
                </a:lnTo>
                <a:lnTo>
                  <a:pt x="215026" y="15651"/>
                </a:lnTo>
                <a:lnTo>
                  <a:pt x="226885" y="23934"/>
                </a:lnTo>
                <a:lnTo>
                  <a:pt x="250963" y="62331"/>
                </a:lnTo>
                <a:lnTo>
                  <a:pt x="258876" y="117906"/>
                </a:lnTo>
                <a:lnTo>
                  <a:pt x="257993" y="138916"/>
                </a:lnTo>
                <a:lnTo>
                  <a:pt x="244754" y="190360"/>
                </a:lnTo>
                <a:lnTo>
                  <a:pt x="215188" y="222528"/>
                </a:lnTo>
                <a:lnTo>
                  <a:pt x="201612" y="228536"/>
                </a:lnTo>
                <a:lnTo>
                  <a:pt x="204622" y="238213"/>
                </a:lnTo>
                <a:lnTo>
                  <a:pt x="250142" y="211171"/>
                </a:lnTo>
                <a:lnTo>
                  <a:pt x="275697" y="161245"/>
                </a:lnTo>
                <a:lnTo>
                  <a:pt x="280593" y="119164"/>
                </a:lnTo>
                <a:lnTo>
                  <a:pt x="279367" y="97330"/>
                </a:lnTo>
                <a:lnTo>
                  <a:pt x="269545" y="58620"/>
                </a:lnTo>
                <a:lnTo>
                  <a:pt x="237037" y="15266"/>
                </a:lnTo>
                <a:lnTo>
                  <a:pt x="221893" y="6231"/>
                </a:lnTo>
                <a:lnTo>
                  <a:pt x="204622" y="0"/>
                </a:lnTo>
                <a:close/>
              </a:path>
              <a:path w="280669" h="238760">
                <a:moveTo>
                  <a:pt x="75971" y="0"/>
                </a:moveTo>
                <a:lnTo>
                  <a:pt x="30538" y="27105"/>
                </a:lnTo>
                <a:lnTo>
                  <a:pt x="4908" y="77149"/>
                </a:lnTo>
                <a:lnTo>
                  <a:pt x="0" y="119164"/>
                </a:lnTo>
                <a:lnTo>
                  <a:pt x="1223" y="141047"/>
                </a:lnTo>
                <a:lnTo>
                  <a:pt x="11015" y="179757"/>
                </a:lnTo>
                <a:lnTo>
                  <a:pt x="43472" y="222970"/>
                </a:lnTo>
                <a:lnTo>
                  <a:pt x="75971" y="238213"/>
                </a:lnTo>
                <a:lnTo>
                  <a:pt x="78981" y="228536"/>
                </a:lnTo>
                <a:lnTo>
                  <a:pt x="65405" y="222528"/>
                </a:lnTo>
                <a:lnTo>
                  <a:pt x="53690" y="214163"/>
                </a:lnTo>
                <a:lnTo>
                  <a:pt x="29662" y="175144"/>
                </a:lnTo>
                <a:lnTo>
                  <a:pt x="21717" y="117906"/>
                </a:lnTo>
                <a:lnTo>
                  <a:pt x="22600" y="97584"/>
                </a:lnTo>
                <a:lnTo>
                  <a:pt x="35839" y="47396"/>
                </a:lnTo>
                <a:lnTo>
                  <a:pt x="65619" y="15651"/>
                </a:lnTo>
                <a:lnTo>
                  <a:pt x="79362" y="9664"/>
                </a:lnTo>
                <a:lnTo>
                  <a:pt x="759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5502" y="4033837"/>
            <a:ext cx="71374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08000" algn="l"/>
              </a:tabLst>
            </a:pPr>
            <a:r>
              <a:rPr sz="2000" spc="25" dirty="0">
                <a:latin typeface="Cambria Math"/>
                <a:cs typeface="Cambria Math"/>
              </a:rPr>
              <a:t>𝐼  𝑡	</a:t>
            </a:r>
            <a:r>
              <a:rPr sz="2000" spc="2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03780" y="3914775"/>
            <a:ext cx="280670" cy="238760"/>
          </a:xfrm>
          <a:custGeom>
            <a:avLst/>
            <a:gdLst/>
            <a:ahLst/>
            <a:cxnLst/>
            <a:rect l="l" t="t" r="r" b="b"/>
            <a:pathLst>
              <a:path w="280669" h="238760">
                <a:moveTo>
                  <a:pt x="204724" y="0"/>
                </a:moveTo>
                <a:lnTo>
                  <a:pt x="201294" y="9664"/>
                </a:lnTo>
                <a:lnTo>
                  <a:pt x="215084" y="15651"/>
                </a:lnTo>
                <a:lnTo>
                  <a:pt x="226933" y="23934"/>
                </a:lnTo>
                <a:lnTo>
                  <a:pt x="251023" y="62331"/>
                </a:lnTo>
                <a:lnTo>
                  <a:pt x="258952" y="117906"/>
                </a:lnTo>
                <a:lnTo>
                  <a:pt x="258071" y="138916"/>
                </a:lnTo>
                <a:lnTo>
                  <a:pt x="244856" y="190360"/>
                </a:lnTo>
                <a:lnTo>
                  <a:pt x="215227" y="222528"/>
                </a:lnTo>
                <a:lnTo>
                  <a:pt x="201675" y="228536"/>
                </a:lnTo>
                <a:lnTo>
                  <a:pt x="204724" y="238213"/>
                </a:lnTo>
                <a:lnTo>
                  <a:pt x="250229" y="211171"/>
                </a:lnTo>
                <a:lnTo>
                  <a:pt x="275796" y="161245"/>
                </a:lnTo>
                <a:lnTo>
                  <a:pt x="280669" y="119164"/>
                </a:lnTo>
                <a:lnTo>
                  <a:pt x="279433" y="97330"/>
                </a:lnTo>
                <a:lnTo>
                  <a:pt x="269579" y="58620"/>
                </a:lnTo>
                <a:lnTo>
                  <a:pt x="237093" y="15266"/>
                </a:lnTo>
                <a:lnTo>
                  <a:pt x="221962" y="6231"/>
                </a:lnTo>
                <a:lnTo>
                  <a:pt x="204724" y="0"/>
                </a:lnTo>
                <a:close/>
              </a:path>
              <a:path w="280669" h="238760">
                <a:moveTo>
                  <a:pt x="76073" y="0"/>
                </a:moveTo>
                <a:lnTo>
                  <a:pt x="30567" y="27105"/>
                </a:lnTo>
                <a:lnTo>
                  <a:pt x="4937" y="77149"/>
                </a:lnTo>
                <a:lnTo>
                  <a:pt x="0" y="119164"/>
                </a:lnTo>
                <a:lnTo>
                  <a:pt x="1236" y="141047"/>
                </a:lnTo>
                <a:lnTo>
                  <a:pt x="11090" y="179757"/>
                </a:lnTo>
                <a:lnTo>
                  <a:pt x="43592" y="222970"/>
                </a:lnTo>
                <a:lnTo>
                  <a:pt x="76073" y="238213"/>
                </a:lnTo>
                <a:lnTo>
                  <a:pt x="78993" y="228536"/>
                </a:lnTo>
                <a:lnTo>
                  <a:pt x="65444" y="222528"/>
                </a:lnTo>
                <a:lnTo>
                  <a:pt x="53752" y="214163"/>
                </a:lnTo>
                <a:lnTo>
                  <a:pt x="29773" y="175144"/>
                </a:lnTo>
                <a:lnTo>
                  <a:pt x="21843" y="117906"/>
                </a:lnTo>
                <a:lnTo>
                  <a:pt x="22725" y="97584"/>
                </a:lnTo>
                <a:lnTo>
                  <a:pt x="35941" y="47396"/>
                </a:lnTo>
                <a:lnTo>
                  <a:pt x="65659" y="15651"/>
                </a:lnTo>
                <a:lnTo>
                  <a:pt x="79375" y="9664"/>
                </a:lnTo>
                <a:lnTo>
                  <a:pt x="760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98930" y="3843020"/>
            <a:ext cx="40322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5" dirty="0">
                <a:latin typeface="Cambria Math"/>
                <a:cs typeface="Cambria Math"/>
              </a:rPr>
              <a:t>𝑉</a:t>
            </a:r>
            <a:r>
              <a:rPr sz="2000" spc="375" dirty="0">
                <a:latin typeface="Cambria Math"/>
                <a:cs typeface="Cambria Math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𝑡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51329" y="4205604"/>
            <a:ext cx="18986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25" dirty="0">
                <a:latin typeface="Cambria Math"/>
                <a:cs typeface="Cambria Math"/>
              </a:rPr>
              <a:t>𝑅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09725" y="4220044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>
                <a:moveTo>
                  <a:pt x="0" y="0"/>
                </a:moveTo>
                <a:lnTo>
                  <a:pt x="4857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61030" y="4105275"/>
            <a:ext cx="728345" cy="238760"/>
          </a:xfrm>
          <a:custGeom>
            <a:avLst/>
            <a:gdLst/>
            <a:ahLst/>
            <a:cxnLst/>
            <a:rect l="l" t="t" r="r" b="b"/>
            <a:pathLst>
              <a:path w="728345" h="238760">
                <a:moveTo>
                  <a:pt x="652398" y="0"/>
                </a:moveTo>
                <a:lnTo>
                  <a:pt x="648969" y="9664"/>
                </a:lnTo>
                <a:lnTo>
                  <a:pt x="662759" y="15651"/>
                </a:lnTo>
                <a:lnTo>
                  <a:pt x="674608" y="23934"/>
                </a:lnTo>
                <a:lnTo>
                  <a:pt x="698698" y="62331"/>
                </a:lnTo>
                <a:lnTo>
                  <a:pt x="706628" y="117906"/>
                </a:lnTo>
                <a:lnTo>
                  <a:pt x="705746" y="138916"/>
                </a:lnTo>
                <a:lnTo>
                  <a:pt x="692531" y="190360"/>
                </a:lnTo>
                <a:lnTo>
                  <a:pt x="662902" y="222528"/>
                </a:lnTo>
                <a:lnTo>
                  <a:pt x="649351" y="228536"/>
                </a:lnTo>
                <a:lnTo>
                  <a:pt x="652398" y="238213"/>
                </a:lnTo>
                <a:lnTo>
                  <a:pt x="697904" y="211171"/>
                </a:lnTo>
                <a:lnTo>
                  <a:pt x="723471" y="161245"/>
                </a:lnTo>
                <a:lnTo>
                  <a:pt x="728344" y="119164"/>
                </a:lnTo>
                <a:lnTo>
                  <a:pt x="727108" y="97330"/>
                </a:lnTo>
                <a:lnTo>
                  <a:pt x="717254" y="58620"/>
                </a:lnTo>
                <a:lnTo>
                  <a:pt x="684768" y="15266"/>
                </a:lnTo>
                <a:lnTo>
                  <a:pt x="669637" y="6231"/>
                </a:lnTo>
                <a:lnTo>
                  <a:pt x="652398" y="0"/>
                </a:lnTo>
                <a:close/>
              </a:path>
              <a:path w="728345" h="238760">
                <a:moveTo>
                  <a:pt x="76073" y="0"/>
                </a:moveTo>
                <a:lnTo>
                  <a:pt x="30567" y="27105"/>
                </a:lnTo>
                <a:lnTo>
                  <a:pt x="4937" y="77149"/>
                </a:lnTo>
                <a:lnTo>
                  <a:pt x="0" y="119164"/>
                </a:lnTo>
                <a:lnTo>
                  <a:pt x="1236" y="141047"/>
                </a:lnTo>
                <a:lnTo>
                  <a:pt x="11090" y="179757"/>
                </a:lnTo>
                <a:lnTo>
                  <a:pt x="43592" y="222970"/>
                </a:lnTo>
                <a:lnTo>
                  <a:pt x="76073" y="238213"/>
                </a:lnTo>
                <a:lnTo>
                  <a:pt x="78993" y="228536"/>
                </a:lnTo>
                <a:lnTo>
                  <a:pt x="65444" y="222528"/>
                </a:lnTo>
                <a:lnTo>
                  <a:pt x="53752" y="214163"/>
                </a:lnTo>
                <a:lnTo>
                  <a:pt x="29773" y="175144"/>
                </a:lnTo>
                <a:lnTo>
                  <a:pt x="21843" y="117906"/>
                </a:lnTo>
                <a:lnTo>
                  <a:pt x="22725" y="97584"/>
                </a:lnTo>
                <a:lnTo>
                  <a:pt x="35941" y="47396"/>
                </a:lnTo>
                <a:lnTo>
                  <a:pt x="65659" y="15651"/>
                </a:lnTo>
                <a:lnTo>
                  <a:pt x="79375" y="9664"/>
                </a:lnTo>
                <a:lnTo>
                  <a:pt x="760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51760" y="4033837"/>
            <a:ext cx="115570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30" dirty="0">
                <a:latin typeface="Cambria Math"/>
                <a:cs typeface="Cambria Math"/>
              </a:rPr>
              <a:t>⟹ </a:t>
            </a:r>
            <a:r>
              <a:rPr sz="2000" spc="10" dirty="0">
                <a:latin typeface="Cambria Math"/>
                <a:cs typeface="Cambria Math"/>
              </a:rPr>
              <a:t>𝐼 𝑡 </a:t>
            </a:r>
            <a:r>
              <a:rPr sz="2000" spc="20" dirty="0">
                <a:latin typeface="Cambria Math"/>
                <a:cs typeface="Cambria Math"/>
              </a:rPr>
              <a:t>+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𝛿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96309" y="3843020"/>
            <a:ext cx="96202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30" dirty="0">
                <a:latin typeface="Cambria Math"/>
                <a:cs typeface="Cambria Math"/>
              </a:rPr>
              <a:t>𝑉(𝑡 </a:t>
            </a:r>
            <a:r>
              <a:rPr sz="2000" spc="20" dirty="0">
                <a:latin typeface="Cambria Math"/>
                <a:cs typeface="Cambria Math"/>
              </a:rPr>
              <a:t>+</a:t>
            </a:r>
            <a:r>
              <a:rPr sz="2000" spc="-80" dirty="0">
                <a:latin typeface="Cambria Math"/>
                <a:cs typeface="Cambria Math"/>
              </a:rPr>
              <a:t> </a:t>
            </a:r>
            <a:r>
              <a:rPr sz="2000" spc="30" dirty="0">
                <a:latin typeface="Cambria Math"/>
                <a:cs typeface="Cambria Math"/>
              </a:rPr>
              <a:t>𝛿)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77690" y="4205604"/>
            <a:ext cx="18986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25" dirty="0">
                <a:latin typeface="Cambria Math"/>
                <a:cs typeface="Cambria Math"/>
              </a:rPr>
              <a:t>𝑅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05200" y="4220044"/>
            <a:ext cx="933450" cy="0"/>
          </a:xfrm>
          <a:custGeom>
            <a:avLst/>
            <a:gdLst/>
            <a:ahLst/>
            <a:cxnLst/>
            <a:rect l="l" t="t" r="r" b="b"/>
            <a:pathLst>
              <a:path w="933450">
                <a:moveTo>
                  <a:pt x="0" y="0"/>
                </a:moveTo>
                <a:lnTo>
                  <a:pt x="9334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655820" y="898150"/>
            <a:ext cx="4006215" cy="164528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676275">
              <a:lnSpc>
                <a:spcPct val="100000"/>
              </a:lnSpc>
              <a:spcBef>
                <a:spcPts val="1110"/>
              </a:spcBef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Time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variant</a:t>
            </a:r>
            <a:r>
              <a:rPr sz="2400" b="1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ct val="103400"/>
              </a:lnSpc>
              <a:spcBef>
                <a:spcPts val="8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dirty="0">
                <a:latin typeface="Calibri"/>
                <a:cs typeface="Calibri"/>
              </a:rPr>
              <a:t>Output </a:t>
            </a:r>
            <a:r>
              <a:rPr sz="2150" spc="-5" dirty="0">
                <a:latin typeface="Calibri"/>
                <a:cs typeface="Calibri"/>
              </a:rPr>
              <a:t>of </a:t>
            </a:r>
            <a:r>
              <a:rPr sz="2150" spc="10" dirty="0">
                <a:latin typeface="Calibri"/>
                <a:cs typeface="Calibri"/>
              </a:rPr>
              <a:t>the </a:t>
            </a:r>
            <a:r>
              <a:rPr sz="2150" spc="-20" dirty="0">
                <a:latin typeface="Calibri"/>
                <a:cs typeface="Calibri"/>
              </a:rPr>
              <a:t>system </a:t>
            </a:r>
            <a:r>
              <a:rPr sz="2150" dirty="0">
                <a:latin typeface="Calibri"/>
                <a:cs typeface="Calibri"/>
              </a:rPr>
              <a:t>varies  </a:t>
            </a:r>
            <a:r>
              <a:rPr sz="2150" spc="-10" dirty="0">
                <a:latin typeface="Calibri"/>
                <a:cs typeface="Calibri"/>
              </a:rPr>
              <a:t>dependent </a:t>
            </a:r>
            <a:r>
              <a:rPr sz="2150" dirty="0">
                <a:latin typeface="Calibri"/>
                <a:cs typeface="Calibri"/>
              </a:rPr>
              <a:t>on </a:t>
            </a:r>
            <a:r>
              <a:rPr sz="2150" spc="10" dirty="0">
                <a:latin typeface="Calibri"/>
                <a:cs typeface="Calibri"/>
              </a:rPr>
              <a:t>the </a:t>
            </a:r>
            <a:r>
              <a:rPr sz="2150" spc="15" dirty="0">
                <a:latin typeface="Calibri"/>
                <a:cs typeface="Calibri"/>
              </a:rPr>
              <a:t>time </a:t>
            </a:r>
            <a:r>
              <a:rPr sz="2150" spc="10" dirty="0">
                <a:latin typeface="Calibri"/>
                <a:cs typeface="Calibri"/>
              </a:rPr>
              <a:t>at which  </a:t>
            </a:r>
            <a:r>
              <a:rPr sz="2150" dirty="0">
                <a:latin typeface="Calibri"/>
                <a:cs typeface="Calibri"/>
              </a:rPr>
              <a:t>input </a:t>
            </a:r>
            <a:r>
              <a:rPr sz="2150" spc="15" dirty="0">
                <a:latin typeface="Calibri"/>
                <a:cs typeface="Calibri"/>
              </a:rPr>
              <a:t>is</a:t>
            </a:r>
            <a:r>
              <a:rPr sz="2150" spc="55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applied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92521" y="2704592"/>
            <a:ext cx="295275" cy="255904"/>
          </a:xfrm>
          <a:custGeom>
            <a:avLst/>
            <a:gdLst/>
            <a:ahLst/>
            <a:cxnLst/>
            <a:rect l="l" t="t" r="r" b="b"/>
            <a:pathLst>
              <a:path w="295275" h="255905">
                <a:moveTo>
                  <a:pt x="213105" y="0"/>
                </a:moveTo>
                <a:lnTo>
                  <a:pt x="209423" y="10287"/>
                </a:lnTo>
                <a:lnTo>
                  <a:pt x="224281" y="16742"/>
                </a:lnTo>
                <a:lnTo>
                  <a:pt x="237045" y="25638"/>
                </a:lnTo>
                <a:lnTo>
                  <a:pt x="262880" y="66879"/>
                </a:lnTo>
                <a:lnTo>
                  <a:pt x="270448" y="104753"/>
                </a:lnTo>
                <a:lnTo>
                  <a:pt x="271399" y="126618"/>
                </a:lnTo>
                <a:lnTo>
                  <a:pt x="270446" y="149195"/>
                </a:lnTo>
                <a:lnTo>
                  <a:pt x="262826" y="188108"/>
                </a:lnTo>
                <a:lnTo>
                  <a:pt x="237045" y="229965"/>
                </a:lnTo>
                <a:lnTo>
                  <a:pt x="209930" y="245363"/>
                </a:lnTo>
                <a:lnTo>
                  <a:pt x="213105" y="255777"/>
                </a:lnTo>
                <a:lnTo>
                  <a:pt x="247967" y="239426"/>
                </a:lnTo>
                <a:lnTo>
                  <a:pt x="273685" y="211074"/>
                </a:lnTo>
                <a:lnTo>
                  <a:pt x="289464" y="173148"/>
                </a:lnTo>
                <a:lnTo>
                  <a:pt x="294766" y="127888"/>
                </a:lnTo>
                <a:lnTo>
                  <a:pt x="293435" y="104481"/>
                </a:lnTo>
                <a:lnTo>
                  <a:pt x="282819" y="62952"/>
                </a:lnTo>
                <a:lnTo>
                  <a:pt x="261915" y="29092"/>
                </a:lnTo>
                <a:lnTo>
                  <a:pt x="231677" y="6665"/>
                </a:lnTo>
                <a:lnTo>
                  <a:pt x="213105" y="0"/>
                </a:lnTo>
                <a:close/>
              </a:path>
              <a:path w="295275" h="255905">
                <a:moveTo>
                  <a:pt x="81661" y="0"/>
                </a:moveTo>
                <a:lnTo>
                  <a:pt x="46799" y="16367"/>
                </a:lnTo>
                <a:lnTo>
                  <a:pt x="21081" y="44831"/>
                </a:lnTo>
                <a:lnTo>
                  <a:pt x="5302" y="82835"/>
                </a:lnTo>
                <a:lnTo>
                  <a:pt x="0" y="127888"/>
                </a:lnTo>
                <a:lnTo>
                  <a:pt x="1311" y="151441"/>
                </a:lnTo>
                <a:lnTo>
                  <a:pt x="11840" y="193022"/>
                </a:lnTo>
                <a:lnTo>
                  <a:pt x="32726" y="226738"/>
                </a:lnTo>
                <a:lnTo>
                  <a:pt x="81661" y="255777"/>
                </a:lnTo>
                <a:lnTo>
                  <a:pt x="84836" y="245363"/>
                </a:lnTo>
                <a:lnTo>
                  <a:pt x="70288" y="238938"/>
                </a:lnTo>
                <a:lnTo>
                  <a:pt x="57705" y="229965"/>
                </a:lnTo>
                <a:lnTo>
                  <a:pt x="31886" y="188108"/>
                </a:lnTo>
                <a:lnTo>
                  <a:pt x="24318" y="149195"/>
                </a:lnTo>
                <a:lnTo>
                  <a:pt x="23367" y="126618"/>
                </a:lnTo>
                <a:lnTo>
                  <a:pt x="24318" y="104753"/>
                </a:lnTo>
                <a:lnTo>
                  <a:pt x="31886" y="66879"/>
                </a:lnTo>
                <a:lnTo>
                  <a:pt x="57800" y="25638"/>
                </a:lnTo>
                <a:lnTo>
                  <a:pt x="85216" y="10287"/>
                </a:lnTo>
                <a:lnTo>
                  <a:pt x="816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68828" y="2672714"/>
            <a:ext cx="713740" cy="334010"/>
          </a:xfrm>
          <a:custGeom>
            <a:avLst/>
            <a:gdLst/>
            <a:ahLst/>
            <a:cxnLst/>
            <a:rect l="l" t="t" r="r" b="b"/>
            <a:pathLst>
              <a:path w="713740" h="334010">
                <a:moveTo>
                  <a:pt x="626104" y="0"/>
                </a:moveTo>
                <a:lnTo>
                  <a:pt x="622675" y="11049"/>
                </a:lnTo>
                <a:lnTo>
                  <a:pt x="637984" y="19030"/>
                </a:lnTo>
                <a:lnTo>
                  <a:pt x="651329" y="30606"/>
                </a:lnTo>
                <a:lnTo>
                  <a:pt x="672078" y="64643"/>
                </a:lnTo>
                <a:lnTo>
                  <a:pt x="684651" y="110823"/>
                </a:lnTo>
                <a:lnTo>
                  <a:pt x="688842" y="167005"/>
                </a:lnTo>
                <a:lnTo>
                  <a:pt x="687794" y="196246"/>
                </a:lnTo>
                <a:lnTo>
                  <a:pt x="679412" y="247300"/>
                </a:lnTo>
                <a:lnTo>
                  <a:pt x="662697" y="287950"/>
                </a:lnTo>
                <a:lnTo>
                  <a:pt x="622675" y="322580"/>
                </a:lnTo>
                <a:lnTo>
                  <a:pt x="626104" y="333756"/>
                </a:lnTo>
                <a:lnTo>
                  <a:pt x="663299" y="313817"/>
                </a:lnTo>
                <a:lnTo>
                  <a:pt x="690874" y="276352"/>
                </a:lnTo>
                <a:lnTo>
                  <a:pt x="708019" y="225853"/>
                </a:lnTo>
                <a:lnTo>
                  <a:pt x="713734" y="166878"/>
                </a:lnTo>
                <a:lnTo>
                  <a:pt x="712305" y="136304"/>
                </a:lnTo>
                <a:lnTo>
                  <a:pt x="700875" y="81492"/>
                </a:lnTo>
                <a:lnTo>
                  <a:pt x="678307" y="36397"/>
                </a:lnTo>
                <a:lnTo>
                  <a:pt x="645886" y="7735"/>
                </a:lnTo>
                <a:lnTo>
                  <a:pt x="626104" y="0"/>
                </a:lnTo>
                <a:close/>
              </a:path>
              <a:path w="713740" h="334010">
                <a:moveTo>
                  <a:pt x="87624" y="0"/>
                </a:moveTo>
                <a:lnTo>
                  <a:pt x="50428" y="19875"/>
                </a:lnTo>
                <a:lnTo>
                  <a:pt x="22854" y="57277"/>
                </a:lnTo>
                <a:lnTo>
                  <a:pt x="5709" y="107838"/>
                </a:lnTo>
                <a:lnTo>
                  <a:pt x="0" y="167005"/>
                </a:lnTo>
                <a:lnTo>
                  <a:pt x="1422" y="197431"/>
                </a:lnTo>
                <a:lnTo>
                  <a:pt x="12852" y="252156"/>
                </a:lnTo>
                <a:lnTo>
                  <a:pt x="35421" y="297287"/>
                </a:lnTo>
                <a:lnTo>
                  <a:pt x="67841" y="325965"/>
                </a:lnTo>
                <a:lnTo>
                  <a:pt x="87624" y="333756"/>
                </a:lnTo>
                <a:lnTo>
                  <a:pt x="91053" y="322580"/>
                </a:lnTo>
                <a:lnTo>
                  <a:pt x="75743" y="314672"/>
                </a:lnTo>
                <a:lnTo>
                  <a:pt x="62398" y="303133"/>
                </a:lnTo>
                <a:lnTo>
                  <a:pt x="41650" y="269113"/>
                </a:lnTo>
                <a:lnTo>
                  <a:pt x="29077" y="223012"/>
                </a:lnTo>
                <a:lnTo>
                  <a:pt x="24890" y="166878"/>
                </a:lnTo>
                <a:lnTo>
                  <a:pt x="25933" y="137669"/>
                </a:lnTo>
                <a:lnTo>
                  <a:pt x="34315" y="86477"/>
                </a:lnTo>
                <a:lnTo>
                  <a:pt x="51030" y="45803"/>
                </a:lnTo>
                <a:lnTo>
                  <a:pt x="91053" y="11049"/>
                </a:lnTo>
                <a:lnTo>
                  <a:pt x="87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54571" y="2704592"/>
            <a:ext cx="295275" cy="255904"/>
          </a:xfrm>
          <a:custGeom>
            <a:avLst/>
            <a:gdLst/>
            <a:ahLst/>
            <a:cxnLst/>
            <a:rect l="l" t="t" r="r" b="b"/>
            <a:pathLst>
              <a:path w="295275" h="255905">
                <a:moveTo>
                  <a:pt x="213105" y="0"/>
                </a:moveTo>
                <a:lnTo>
                  <a:pt x="209423" y="10287"/>
                </a:lnTo>
                <a:lnTo>
                  <a:pt x="224281" y="16742"/>
                </a:lnTo>
                <a:lnTo>
                  <a:pt x="237045" y="25638"/>
                </a:lnTo>
                <a:lnTo>
                  <a:pt x="262880" y="66879"/>
                </a:lnTo>
                <a:lnTo>
                  <a:pt x="270448" y="104753"/>
                </a:lnTo>
                <a:lnTo>
                  <a:pt x="271399" y="126618"/>
                </a:lnTo>
                <a:lnTo>
                  <a:pt x="270446" y="149195"/>
                </a:lnTo>
                <a:lnTo>
                  <a:pt x="262826" y="188108"/>
                </a:lnTo>
                <a:lnTo>
                  <a:pt x="237045" y="229965"/>
                </a:lnTo>
                <a:lnTo>
                  <a:pt x="209930" y="245363"/>
                </a:lnTo>
                <a:lnTo>
                  <a:pt x="213105" y="255777"/>
                </a:lnTo>
                <a:lnTo>
                  <a:pt x="247967" y="239426"/>
                </a:lnTo>
                <a:lnTo>
                  <a:pt x="273684" y="211074"/>
                </a:lnTo>
                <a:lnTo>
                  <a:pt x="289464" y="173148"/>
                </a:lnTo>
                <a:lnTo>
                  <a:pt x="294767" y="127888"/>
                </a:lnTo>
                <a:lnTo>
                  <a:pt x="293435" y="104481"/>
                </a:lnTo>
                <a:lnTo>
                  <a:pt x="282819" y="62952"/>
                </a:lnTo>
                <a:lnTo>
                  <a:pt x="261915" y="29092"/>
                </a:lnTo>
                <a:lnTo>
                  <a:pt x="231677" y="6665"/>
                </a:lnTo>
                <a:lnTo>
                  <a:pt x="213105" y="0"/>
                </a:lnTo>
                <a:close/>
              </a:path>
              <a:path w="295275" h="255905">
                <a:moveTo>
                  <a:pt x="81661" y="0"/>
                </a:moveTo>
                <a:lnTo>
                  <a:pt x="46799" y="16367"/>
                </a:lnTo>
                <a:lnTo>
                  <a:pt x="21081" y="44831"/>
                </a:lnTo>
                <a:lnTo>
                  <a:pt x="5302" y="82835"/>
                </a:lnTo>
                <a:lnTo>
                  <a:pt x="0" y="127888"/>
                </a:lnTo>
                <a:lnTo>
                  <a:pt x="1311" y="151441"/>
                </a:lnTo>
                <a:lnTo>
                  <a:pt x="11840" y="193022"/>
                </a:lnTo>
                <a:lnTo>
                  <a:pt x="32726" y="226738"/>
                </a:lnTo>
                <a:lnTo>
                  <a:pt x="81661" y="255777"/>
                </a:lnTo>
                <a:lnTo>
                  <a:pt x="84836" y="245363"/>
                </a:lnTo>
                <a:lnTo>
                  <a:pt x="70288" y="238938"/>
                </a:lnTo>
                <a:lnTo>
                  <a:pt x="57705" y="229965"/>
                </a:lnTo>
                <a:lnTo>
                  <a:pt x="31886" y="188108"/>
                </a:lnTo>
                <a:lnTo>
                  <a:pt x="24318" y="149195"/>
                </a:lnTo>
                <a:lnTo>
                  <a:pt x="23367" y="126618"/>
                </a:lnTo>
                <a:lnTo>
                  <a:pt x="24318" y="104753"/>
                </a:lnTo>
                <a:lnTo>
                  <a:pt x="31886" y="66879"/>
                </a:lnTo>
                <a:lnTo>
                  <a:pt x="57800" y="25638"/>
                </a:lnTo>
                <a:lnTo>
                  <a:pt x="85216" y="10287"/>
                </a:lnTo>
                <a:lnTo>
                  <a:pt x="816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92796" y="2704592"/>
            <a:ext cx="790575" cy="255904"/>
          </a:xfrm>
          <a:custGeom>
            <a:avLst/>
            <a:gdLst/>
            <a:ahLst/>
            <a:cxnLst/>
            <a:rect l="l" t="t" r="r" b="b"/>
            <a:pathLst>
              <a:path w="790575" h="255905">
                <a:moveTo>
                  <a:pt x="708405" y="0"/>
                </a:moveTo>
                <a:lnTo>
                  <a:pt x="704723" y="10287"/>
                </a:lnTo>
                <a:lnTo>
                  <a:pt x="719581" y="16742"/>
                </a:lnTo>
                <a:lnTo>
                  <a:pt x="732345" y="25638"/>
                </a:lnTo>
                <a:lnTo>
                  <a:pt x="758180" y="66879"/>
                </a:lnTo>
                <a:lnTo>
                  <a:pt x="765748" y="104753"/>
                </a:lnTo>
                <a:lnTo>
                  <a:pt x="766699" y="126618"/>
                </a:lnTo>
                <a:lnTo>
                  <a:pt x="765746" y="149195"/>
                </a:lnTo>
                <a:lnTo>
                  <a:pt x="758126" y="188108"/>
                </a:lnTo>
                <a:lnTo>
                  <a:pt x="732345" y="229965"/>
                </a:lnTo>
                <a:lnTo>
                  <a:pt x="705230" y="245363"/>
                </a:lnTo>
                <a:lnTo>
                  <a:pt x="708405" y="255777"/>
                </a:lnTo>
                <a:lnTo>
                  <a:pt x="743267" y="239426"/>
                </a:lnTo>
                <a:lnTo>
                  <a:pt x="768984" y="211074"/>
                </a:lnTo>
                <a:lnTo>
                  <a:pt x="784764" y="173148"/>
                </a:lnTo>
                <a:lnTo>
                  <a:pt x="790067" y="127888"/>
                </a:lnTo>
                <a:lnTo>
                  <a:pt x="788735" y="104481"/>
                </a:lnTo>
                <a:lnTo>
                  <a:pt x="778119" y="62952"/>
                </a:lnTo>
                <a:lnTo>
                  <a:pt x="757215" y="29092"/>
                </a:lnTo>
                <a:lnTo>
                  <a:pt x="726977" y="6665"/>
                </a:lnTo>
                <a:lnTo>
                  <a:pt x="708405" y="0"/>
                </a:lnTo>
                <a:close/>
              </a:path>
              <a:path w="790575" h="255905">
                <a:moveTo>
                  <a:pt x="81660" y="0"/>
                </a:moveTo>
                <a:lnTo>
                  <a:pt x="46799" y="16367"/>
                </a:lnTo>
                <a:lnTo>
                  <a:pt x="21081" y="44831"/>
                </a:lnTo>
                <a:lnTo>
                  <a:pt x="5302" y="82835"/>
                </a:lnTo>
                <a:lnTo>
                  <a:pt x="0" y="127888"/>
                </a:lnTo>
                <a:lnTo>
                  <a:pt x="1311" y="151441"/>
                </a:lnTo>
                <a:lnTo>
                  <a:pt x="11840" y="193022"/>
                </a:lnTo>
                <a:lnTo>
                  <a:pt x="32726" y="226738"/>
                </a:lnTo>
                <a:lnTo>
                  <a:pt x="81660" y="255777"/>
                </a:lnTo>
                <a:lnTo>
                  <a:pt x="84835" y="245363"/>
                </a:lnTo>
                <a:lnTo>
                  <a:pt x="70288" y="238938"/>
                </a:lnTo>
                <a:lnTo>
                  <a:pt x="57705" y="229965"/>
                </a:lnTo>
                <a:lnTo>
                  <a:pt x="31886" y="188108"/>
                </a:lnTo>
                <a:lnTo>
                  <a:pt x="24318" y="149195"/>
                </a:lnTo>
                <a:lnTo>
                  <a:pt x="23368" y="126618"/>
                </a:lnTo>
                <a:lnTo>
                  <a:pt x="24318" y="104753"/>
                </a:lnTo>
                <a:lnTo>
                  <a:pt x="31886" y="66879"/>
                </a:lnTo>
                <a:lnTo>
                  <a:pt x="57800" y="25638"/>
                </a:lnTo>
                <a:lnTo>
                  <a:pt x="85217" y="10287"/>
                </a:lnTo>
                <a:lnTo>
                  <a:pt x="81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78271" y="3057017"/>
            <a:ext cx="790575" cy="255904"/>
          </a:xfrm>
          <a:custGeom>
            <a:avLst/>
            <a:gdLst/>
            <a:ahLst/>
            <a:cxnLst/>
            <a:rect l="l" t="t" r="r" b="b"/>
            <a:pathLst>
              <a:path w="790575" h="255904">
                <a:moveTo>
                  <a:pt x="708405" y="0"/>
                </a:moveTo>
                <a:lnTo>
                  <a:pt x="704723" y="10287"/>
                </a:lnTo>
                <a:lnTo>
                  <a:pt x="719581" y="16742"/>
                </a:lnTo>
                <a:lnTo>
                  <a:pt x="732345" y="25638"/>
                </a:lnTo>
                <a:lnTo>
                  <a:pt x="758180" y="66879"/>
                </a:lnTo>
                <a:lnTo>
                  <a:pt x="765748" y="104753"/>
                </a:lnTo>
                <a:lnTo>
                  <a:pt x="766699" y="126618"/>
                </a:lnTo>
                <a:lnTo>
                  <a:pt x="765746" y="149195"/>
                </a:lnTo>
                <a:lnTo>
                  <a:pt x="758126" y="188108"/>
                </a:lnTo>
                <a:lnTo>
                  <a:pt x="732345" y="229965"/>
                </a:lnTo>
                <a:lnTo>
                  <a:pt x="705230" y="245363"/>
                </a:lnTo>
                <a:lnTo>
                  <a:pt x="708405" y="255777"/>
                </a:lnTo>
                <a:lnTo>
                  <a:pt x="743267" y="239426"/>
                </a:lnTo>
                <a:lnTo>
                  <a:pt x="768985" y="211074"/>
                </a:lnTo>
                <a:lnTo>
                  <a:pt x="784764" y="173148"/>
                </a:lnTo>
                <a:lnTo>
                  <a:pt x="790066" y="127888"/>
                </a:lnTo>
                <a:lnTo>
                  <a:pt x="788735" y="104481"/>
                </a:lnTo>
                <a:lnTo>
                  <a:pt x="778119" y="62952"/>
                </a:lnTo>
                <a:lnTo>
                  <a:pt x="757215" y="29092"/>
                </a:lnTo>
                <a:lnTo>
                  <a:pt x="726977" y="6665"/>
                </a:lnTo>
                <a:lnTo>
                  <a:pt x="708405" y="0"/>
                </a:lnTo>
                <a:close/>
              </a:path>
              <a:path w="790575" h="255904">
                <a:moveTo>
                  <a:pt x="81661" y="0"/>
                </a:moveTo>
                <a:lnTo>
                  <a:pt x="46799" y="16367"/>
                </a:lnTo>
                <a:lnTo>
                  <a:pt x="21081" y="44831"/>
                </a:lnTo>
                <a:lnTo>
                  <a:pt x="5302" y="82835"/>
                </a:lnTo>
                <a:lnTo>
                  <a:pt x="0" y="127888"/>
                </a:lnTo>
                <a:lnTo>
                  <a:pt x="1311" y="151441"/>
                </a:lnTo>
                <a:lnTo>
                  <a:pt x="11840" y="193022"/>
                </a:lnTo>
                <a:lnTo>
                  <a:pt x="32726" y="226738"/>
                </a:lnTo>
                <a:lnTo>
                  <a:pt x="81661" y="255777"/>
                </a:lnTo>
                <a:lnTo>
                  <a:pt x="84836" y="245363"/>
                </a:lnTo>
                <a:lnTo>
                  <a:pt x="70288" y="238938"/>
                </a:lnTo>
                <a:lnTo>
                  <a:pt x="57705" y="229965"/>
                </a:lnTo>
                <a:lnTo>
                  <a:pt x="31886" y="188108"/>
                </a:lnTo>
                <a:lnTo>
                  <a:pt x="24318" y="149195"/>
                </a:lnTo>
                <a:lnTo>
                  <a:pt x="23367" y="126618"/>
                </a:lnTo>
                <a:lnTo>
                  <a:pt x="24318" y="104753"/>
                </a:lnTo>
                <a:lnTo>
                  <a:pt x="31886" y="66879"/>
                </a:lnTo>
                <a:lnTo>
                  <a:pt x="57800" y="25638"/>
                </a:lnTo>
                <a:lnTo>
                  <a:pt x="85216" y="10287"/>
                </a:lnTo>
                <a:lnTo>
                  <a:pt x="816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655820" y="2604412"/>
            <a:ext cx="4121150" cy="14662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5600" algn="l"/>
                <a:tab pos="356235" algn="l"/>
                <a:tab pos="946785" algn="l"/>
                <a:tab pos="1518920" algn="l"/>
                <a:tab pos="2233930" algn="l"/>
                <a:tab pos="3635375" algn="l"/>
              </a:tabLst>
            </a:pPr>
            <a:r>
              <a:rPr sz="2150" spc="15" dirty="0">
                <a:latin typeface="Cambria Math"/>
                <a:cs typeface="Cambria Math"/>
              </a:rPr>
              <a:t>𝑦</a:t>
            </a:r>
            <a:r>
              <a:rPr sz="2150" spc="480" dirty="0">
                <a:latin typeface="Cambria Math"/>
                <a:cs typeface="Cambria Math"/>
              </a:rPr>
              <a:t> </a:t>
            </a:r>
            <a:r>
              <a:rPr sz="2150" spc="10" dirty="0">
                <a:latin typeface="Cambria Math"/>
                <a:cs typeface="Cambria Math"/>
              </a:rPr>
              <a:t>𝑡	</a:t>
            </a:r>
            <a:r>
              <a:rPr sz="2150" spc="20" dirty="0">
                <a:latin typeface="Cambria Math"/>
                <a:cs typeface="Cambria Math"/>
              </a:rPr>
              <a:t>=</a:t>
            </a:r>
            <a:r>
              <a:rPr sz="2150" spc="150" dirty="0">
                <a:latin typeface="Cambria Math"/>
                <a:cs typeface="Cambria Math"/>
              </a:rPr>
              <a:t> </a:t>
            </a:r>
            <a:r>
              <a:rPr sz="2150" spc="15" dirty="0">
                <a:latin typeface="Cambria Math"/>
                <a:cs typeface="Cambria Math"/>
              </a:rPr>
              <a:t>𝑓	𝑢</a:t>
            </a:r>
            <a:r>
              <a:rPr sz="2150" spc="450" dirty="0">
                <a:latin typeface="Cambria Math"/>
                <a:cs typeface="Cambria Math"/>
              </a:rPr>
              <a:t> </a:t>
            </a:r>
            <a:r>
              <a:rPr sz="2150" spc="10" dirty="0">
                <a:latin typeface="Cambria Math"/>
                <a:cs typeface="Cambria Math"/>
              </a:rPr>
              <a:t>𝑡	</a:t>
            </a:r>
            <a:r>
              <a:rPr sz="2150" spc="20" dirty="0">
                <a:latin typeface="Cambria Math"/>
                <a:cs typeface="Cambria Math"/>
              </a:rPr>
              <a:t>⇏  </a:t>
            </a:r>
            <a:r>
              <a:rPr sz="2150" spc="15" dirty="0">
                <a:latin typeface="Cambria Math"/>
                <a:cs typeface="Cambria Math"/>
              </a:rPr>
              <a:t>𝑦  </a:t>
            </a:r>
            <a:r>
              <a:rPr sz="2150" spc="10" dirty="0">
                <a:latin typeface="Cambria Math"/>
                <a:cs typeface="Cambria Math"/>
              </a:rPr>
              <a:t>𝑡</a:t>
            </a:r>
            <a:r>
              <a:rPr sz="2150" spc="-265" dirty="0">
                <a:latin typeface="Cambria Math"/>
                <a:cs typeface="Cambria Math"/>
              </a:rPr>
              <a:t> </a:t>
            </a:r>
            <a:r>
              <a:rPr sz="2150" spc="20" dirty="0">
                <a:latin typeface="Cambria Math"/>
                <a:cs typeface="Cambria Math"/>
              </a:rPr>
              <a:t>+</a:t>
            </a:r>
            <a:r>
              <a:rPr sz="2150" spc="-5" dirty="0">
                <a:latin typeface="Cambria Math"/>
                <a:cs typeface="Cambria Math"/>
              </a:rPr>
              <a:t> </a:t>
            </a:r>
            <a:r>
              <a:rPr sz="2150" spc="10" dirty="0">
                <a:latin typeface="Cambria Math"/>
                <a:cs typeface="Cambria Math"/>
              </a:rPr>
              <a:t>𝛿	</a:t>
            </a:r>
            <a:r>
              <a:rPr sz="2150" spc="20" dirty="0">
                <a:latin typeface="Cambria Math"/>
                <a:cs typeface="Cambria Math"/>
              </a:rPr>
              <a:t>=</a:t>
            </a:r>
            <a:endParaRPr sz="2150">
              <a:latin typeface="Cambria Math"/>
              <a:cs typeface="Cambria Math"/>
            </a:endParaRPr>
          </a:p>
          <a:p>
            <a:pPr marL="355600">
              <a:lnSpc>
                <a:spcPct val="100000"/>
              </a:lnSpc>
              <a:spcBef>
                <a:spcPts val="200"/>
              </a:spcBef>
              <a:tabLst>
                <a:tab pos="918210" algn="l"/>
                <a:tab pos="1642745" algn="l"/>
              </a:tabLst>
            </a:pPr>
            <a:r>
              <a:rPr sz="2150" spc="35" dirty="0">
                <a:latin typeface="Cambria Math"/>
                <a:cs typeface="Cambria Math"/>
              </a:rPr>
              <a:t>𝑓(𝑢	</a:t>
            </a:r>
            <a:r>
              <a:rPr sz="2150" spc="10" dirty="0">
                <a:latin typeface="Cambria Math"/>
                <a:cs typeface="Cambria Math"/>
              </a:rPr>
              <a:t>𝑡</a:t>
            </a:r>
            <a:r>
              <a:rPr sz="2150" spc="90" dirty="0">
                <a:latin typeface="Cambria Math"/>
                <a:cs typeface="Cambria Math"/>
              </a:rPr>
              <a:t> </a:t>
            </a:r>
            <a:r>
              <a:rPr sz="2150" spc="20" dirty="0">
                <a:latin typeface="Cambria Math"/>
                <a:cs typeface="Cambria Math"/>
              </a:rPr>
              <a:t>+</a:t>
            </a:r>
            <a:r>
              <a:rPr sz="2150" dirty="0">
                <a:latin typeface="Cambria Math"/>
                <a:cs typeface="Cambria Math"/>
              </a:rPr>
              <a:t> </a:t>
            </a:r>
            <a:r>
              <a:rPr sz="2150" spc="15" dirty="0">
                <a:latin typeface="Cambria Math"/>
                <a:cs typeface="Cambria Math"/>
              </a:rPr>
              <a:t>𝛿	</a:t>
            </a:r>
            <a:r>
              <a:rPr sz="2150" spc="10" dirty="0">
                <a:latin typeface="Cambria Math"/>
                <a:cs typeface="Cambria Math"/>
              </a:rPr>
              <a:t>)</a:t>
            </a:r>
            <a:endParaRPr sz="2150">
              <a:latin typeface="Cambria Math"/>
              <a:cs typeface="Cambria Math"/>
            </a:endParaRPr>
          </a:p>
          <a:p>
            <a:pPr marL="355600" marR="5080" indent="-343535">
              <a:lnSpc>
                <a:spcPct val="101899"/>
              </a:lnSpc>
              <a:spcBef>
                <a:spcPts val="5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spc="5" dirty="0">
                <a:latin typeface="Calibri"/>
                <a:cs typeface="Calibri"/>
              </a:rPr>
              <a:t>E.g. </a:t>
            </a:r>
            <a:r>
              <a:rPr sz="2150" dirty="0">
                <a:latin typeface="Calibri"/>
                <a:cs typeface="Calibri"/>
              </a:rPr>
              <a:t>Aircraft: </a:t>
            </a:r>
            <a:r>
              <a:rPr sz="2150" spc="10" dirty="0">
                <a:latin typeface="Calibri"/>
                <a:cs typeface="Calibri"/>
              </a:rPr>
              <a:t>Mass </a:t>
            </a:r>
            <a:r>
              <a:rPr sz="2150" spc="45" dirty="0">
                <a:latin typeface="Cambria Math"/>
                <a:cs typeface="Cambria Math"/>
              </a:rPr>
              <a:t>(𝑀) </a:t>
            </a:r>
            <a:r>
              <a:rPr sz="2150" dirty="0">
                <a:latin typeface="Calibri"/>
                <a:cs typeface="Calibri"/>
              </a:rPr>
              <a:t>of </a:t>
            </a:r>
            <a:r>
              <a:rPr sz="2150" spc="-5" dirty="0">
                <a:latin typeface="Calibri"/>
                <a:cs typeface="Calibri"/>
              </a:rPr>
              <a:t>aircraft  </a:t>
            </a:r>
            <a:r>
              <a:rPr sz="2150" dirty="0">
                <a:latin typeface="Calibri"/>
                <a:cs typeface="Calibri"/>
              </a:rPr>
              <a:t>changes </a:t>
            </a:r>
            <a:r>
              <a:rPr sz="2150" spc="10" dirty="0">
                <a:latin typeface="Calibri"/>
                <a:cs typeface="Calibri"/>
              </a:rPr>
              <a:t>as </a:t>
            </a:r>
            <a:r>
              <a:rPr sz="2150" spc="-5" dirty="0">
                <a:latin typeface="Calibri"/>
                <a:cs typeface="Calibri"/>
              </a:rPr>
              <a:t>fuel </a:t>
            </a:r>
            <a:r>
              <a:rPr sz="2150" spc="15" dirty="0">
                <a:latin typeface="Calibri"/>
                <a:cs typeface="Calibri"/>
              </a:rPr>
              <a:t>is</a:t>
            </a:r>
            <a:r>
              <a:rPr sz="2150" spc="21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consumed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745096" y="4323778"/>
            <a:ext cx="295275" cy="255904"/>
          </a:xfrm>
          <a:custGeom>
            <a:avLst/>
            <a:gdLst/>
            <a:ahLst/>
            <a:cxnLst/>
            <a:rect l="l" t="t" r="r" b="b"/>
            <a:pathLst>
              <a:path w="295275" h="255904">
                <a:moveTo>
                  <a:pt x="213105" y="0"/>
                </a:moveTo>
                <a:lnTo>
                  <a:pt x="209423" y="10388"/>
                </a:lnTo>
                <a:lnTo>
                  <a:pt x="224281" y="16815"/>
                </a:lnTo>
                <a:lnTo>
                  <a:pt x="237045" y="25712"/>
                </a:lnTo>
                <a:lnTo>
                  <a:pt x="262880" y="66954"/>
                </a:lnTo>
                <a:lnTo>
                  <a:pt x="270448" y="104817"/>
                </a:lnTo>
                <a:lnTo>
                  <a:pt x="271399" y="126644"/>
                </a:lnTo>
                <a:lnTo>
                  <a:pt x="270446" y="149211"/>
                </a:lnTo>
                <a:lnTo>
                  <a:pt x="262826" y="188125"/>
                </a:lnTo>
                <a:lnTo>
                  <a:pt x="237045" y="230031"/>
                </a:lnTo>
                <a:lnTo>
                  <a:pt x="209930" y="245478"/>
                </a:lnTo>
                <a:lnTo>
                  <a:pt x="213105" y="255854"/>
                </a:lnTo>
                <a:lnTo>
                  <a:pt x="247967" y="239488"/>
                </a:lnTo>
                <a:lnTo>
                  <a:pt x="273684" y="211150"/>
                </a:lnTo>
                <a:lnTo>
                  <a:pt x="289464" y="173201"/>
                </a:lnTo>
                <a:lnTo>
                  <a:pt x="294767" y="128003"/>
                </a:lnTo>
                <a:lnTo>
                  <a:pt x="293435" y="104545"/>
                </a:lnTo>
                <a:lnTo>
                  <a:pt x="282819" y="62964"/>
                </a:lnTo>
                <a:lnTo>
                  <a:pt x="261915" y="29117"/>
                </a:lnTo>
                <a:lnTo>
                  <a:pt x="231677" y="6696"/>
                </a:lnTo>
                <a:lnTo>
                  <a:pt x="213105" y="0"/>
                </a:lnTo>
                <a:close/>
              </a:path>
              <a:path w="295275" h="255904">
                <a:moveTo>
                  <a:pt x="81660" y="0"/>
                </a:moveTo>
                <a:lnTo>
                  <a:pt x="46799" y="16402"/>
                </a:lnTo>
                <a:lnTo>
                  <a:pt x="21081" y="44843"/>
                </a:lnTo>
                <a:lnTo>
                  <a:pt x="5302" y="82865"/>
                </a:lnTo>
                <a:lnTo>
                  <a:pt x="0" y="128003"/>
                </a:lnTo>
                <a:lnTo>
                  <a:pt x="1311" y="151508"/>
                </a:lnTo>
                <a:lnTo>
                  <a:pt x="11840" y="193081"/>
                </a:lnTo>
                <a:lnTo>
                  <a:pt x="32726" y="226816"/>
                </a:lnTo>
                <a:lnTo>
                  <a:pt x="81660" y="255854"/>
                </a:lnTo>
                <a:lnTo>
                  <a:pt x="84835" y="245478"/>
                </a:lnTo>
                <a:lnTo>
                  <a:pt x="70288" y="239020"/>
                </a:lnTo>
                <a:lnTo>
                  <a:pt x="57705" y="230031"/>
                </a:lnTo>
                <a:lnTo>
                  <a:pt x="31886" y="188125"/>
                </a:lnTo>
                <a:lnTo>
                  <a:pt x="24318" y="149211"/>
                </a:lnTo>
                <a:lnTo>
                  <a:pt x="23368" y="126644"/>
                </a:lnTo>
                <a:lnTo>
                  <a:pt x="24318" y="104817"/>
                </a:lnTo>
                <a:lnTo>
                  <a:pt x="31886" y="66954"/>
                </a:lnTo>
                <a:lnTo>
                  <a:pt x="57800" y="25712"/>
                </a:lnTo>
                <a:lnTo>
                  <a:pt x="85217" y="10388"/>
                </a:lnTo>
                <a:lnTo>
                  <a:pt x="81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655820" y="4246879"/>
            <a:ext cx="2308860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spc="-5" dirty="0">
                <a:latin typeface="Calibri"/>
                <a:cs typeface="Calibri"/>
              </a:rPr>
              <a:t>Acceleration: </a:t>
            </a:r>
            <a:r>
              <a:rPr sz="2150" spc="15" dirty="0">
                <a:latin typeface="Cambria Math"/>
                <a:cs typeface="Cambria Math"/>
              </a:rPr>
              <a:t>𝑎</a:t>
            </a:r>
            <a:r>
              <a:rPr sz="2150" spc="180" dirty="0">
                <a:latin typeface="Cambria Math"/>
                <a:cs typeface="Cambria Math"/>
              </a:rPr>
              <a:t> </a:t>
            </a:r>
            <a:r>
              <a:rPr sz="2150" spc="10" dirty="0">
                <a:latin typeface="Cambria Math"/>
                <a:cs typeface="Cambria Math"/>
              </a:rPr>
              <a:t>𝑡</a:t>
            </a:r>
            <a:endParaRPr sz="215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25" dirty="0"/>
              <a:t>Module </a:t>
            </a:r>
            <a:r>
              <a:rPr spc="-5" dirty="0"/>
              <a:t>1: </a:t>
            </a:r>
            <a:r>
              <a:rPr spc="-15" dirty="0"/>
              <a:t>Lecture</a:t>
            </a:r>
            <a:r>
              <a:rPr spc="-130" dirty="0"/>
              <a:t> </a:t>
            </a:r>
            <a:r>
              <a:rPr dirty="0"/>
              <a:t>1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7118984" y="4084637"/>
            <a:ext cx="80200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225" spc="30" baseline="-33591" dirty="0">
                <a:latin typeface="Cambria Math"/>
                <a:cs typeface="Cambria Math"/>
              </a:rPr>
              <a:t>=</a:t>
            </a:r>
            <a:r>
              <a:rPr sz="2150" u="heavy" spc="23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1550" u="heavy" spc="7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𝐹(𝑡)</a:t>
            </a:r>
            <a:r>
              <a:rPr sz="1550" u="heavy" spc="-16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30516" y="4466272"/>
            <a:ext cx="47117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110" dirty="0">
                <a:latin typeface="Cambria Math"/>
                <a:cs typeface="Cambria Math"/>
              </a:rPr>
              <a:t>𝑀</a:t>
            </a:r>
            <a:r>
              <a:rPr sz="1550" spc="30" dirty="0">
                <a:latin typeface="Cambria Math"/>
                <a:cs typeface="Cambria Math"/>
              </a:rPr>
              <a:t>(</a:t>
            </a:r>
            <a:r>
              <a:rPr sz="1550" spc="260" dirty="0">
                <a:latin typeface="Cambria Math"/>
                <a:cs typeface="Cambria Math"/>
              </a:rPr>
              <a:t>𝑡</a:t>
            </a:r>
            <a:r>
              <a:rPr sz="1550" spc="10" dirty="0">
                <a:latin typeface="Cambria Math"/>
                <a:cs typeface="Cambria Math"/>
              </a:rPr>
              <a:t>)</a:t>
            </a:r>
            <a:endParaRPr sz="155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980</Words>
  <Application>Microsoft Office PowerPoint</Application>
  <PresentationFormat>On-screen Show (16:9)</PresentationFormat>
  <Paragraphs>301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Linear Control Systems</vt:lpstr>
      <vt:lpstr>Module 1: Lecture 1</vt:lpstr>
      <vt:lpstr>What is a System?</vt:lpstr>
      <vt:lpstr>Examples of System</vt:lpstr>
      <vt:lpstr>Nomenclature</vt:lpstr>
      <vt:lpstr>Classification of Systems</vt:lpstr>
      <vt:lpstr>Linear Vs Non-Linear Systems</vt:lpstr>
      <vt:lpstr>Static Vs Dynamic Systems</vt:lpstr>
      <vt:lpstr>Time Invariant Vs Time Variant Systems</vt:lpstr>
      <vt:lpstr>Causal Vs Non-causal Systems</vt:lpstr>
      <vt:lpstr>What is a Control System?</vt:lpstr>
      <vt:lpstr>Disturbance</vt:lpstr>
      <vt:lpstr>Feedback in Control</vt:lpstr>
      <vt:lpstr>Examples of Control Systems</vt:lpstr>
      <vt:lpstr>Examples of Control Systems</vt:lpstr>
      <vt:lpstr>Examples of Control Systems</vt:lpstr>
      <vt:lpstr>Overview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Satish</cp:lastModifiedBy>
  <cp:revision>2</cp:revision>
  <dcterms:created xsi:type="dcterms:W3CDTF">2020-08-18T06:19:26Z</dcterms:created>
  <dcterms:modified xsi:type="dcterms:W3CDTF">2020-08-18T09:44:06Z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2020-08-18T00:00:00Z</vt:filetime>
  </property>
</Properties>
</file>