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5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D8AD3-A7E1-45E8-8964-C14E78EA856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BB2E0-FA0F-4644-907F-1659873126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50339" y="984630"/>
            <a:ext cx="624332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0FB2-23C9-4602-8A6D-353D0FBF1DA0}" type="datetime1">
              <a:rPr lang="en-US" smtClean="0"/>
              <a:t>8/31/2020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11B3-55B4-40C1-85F6-77B4B71A93A1}" type="datetime1">
              <a:rPr lang="en-US" smtClean="0"/>
              <a:t>8/31/2020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029F5-2D15-4489-9F34-7669690A0A0E}" type="datetime1">
              <a:rPr lang="en-US" smtClean="0"/>
              <a:t>8/31/2020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19BDD-5643-41D7-824E-DB09750FFD39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4CE5-5A30-4989-B1D3-B8DCF13B0D71}" type="datetime1">
              <a:rPr lang="en-US" smtClean="0"/>
              <a:t>8/31/2020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424671" y="0"/>
            <a:ext cx="719327" cy="7010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597408" cy="6019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7684" y="29971"/>
            <a:ext cx="454863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0770" y="1198626"/>
            <a:ext cx="7512684" cy="3444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37253" y="4830267"/>
            <a:ext cx="126746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608D0-C286-47F0-8427-BEC8B95A69B3}" type="datetime1">
              <a:rPr lang="en-US" smtClean="0"/>
              <a:t>8/31/2020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4257" y="4830267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339" y="984630"/>
            <a:ext cx="62376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001F5F"/>
                </a:solidFill>
                <a:latin typeface="Calibri"/>
                <a:cs typeface="Calibri"/>
              </a:rPr>
              <a:t>Module 2: </a:t>
            </a:r>
            <a:r>
              <a:rPr sz="6000" spc="-20" dirty="0">
                <a:solidFill>
                  <a:srgbClr val="001F5F"/>
                </a:solidFill>
                <a:latin typeface="Calibri"/>
                <a:cs typeface="Calibri"/>
              </a:rPr>
              <a:t>Lecture</a:t>
            </a:r>
            <a:r>
              <a:rPr sz="6000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6000" dirty="0">
                <a:solidFill>
                  <a:srgbClr val="001F5F"/>
                </a:solidFill>
                <a:latin typeface="Calibri"/>
                <a:cs typeface="Calibri"/>
              </a:rPr>
              <a:t>3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5438" y="2504946"/>
            <a:ext cx="623506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2250">
              <a:lnSpc>
                <a:spcPct val="110000"/>
              </a:lnSpc>
              <a:spcBef>
                <a:spcPts val="100"/>
              </a:spcBef>
            </a:pPr>
            <a:r>
              <a:rPr sz="4000" spc="-65" dirty="0">
                <a:solidFill>
                  <a:srgbClr val="622422"/>
                </a:solidFill>
                <a:latin typeface="Calibri"/>
                <a:cs typeface="Calibri"/>
              </a:rPr>
              <a:t>Transfer </a:t>
            </a:r>
            <a:r>
              <a:rPr sz="4000" spc="-5" dirty="0">
                <a:solidFill>
                  <a:srgbClr val="622422"/>
                </a:solidFill>
                <a:latin typeface="Calibri"/>
                <a:cs typeface="Calibri"/>
              </a:rPr>
              <a:t>Function Modelling  Block </a:t>
            </a:r>
            <a:r>
              <a:rPr sz="4000" spc="-20" dirty="0">
                <a:solidFill>
                  <a:srgbClr val="622422"/>
                </a:solidFill>
                <a:latin typeface="Calibri"/>
                <a:cs typeface="Calibri"/>
              </a:rPr>
              <a:t>Diagram</a:t>
            </a:r>
            <a:r>
              <a:rPr sz="4000" spc="-35" dirty="0">
                <a:solidFill>
                  <a:srgbClr val="622422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622422"/>
                </a:solidFill>
                <a:latin typeface="Calibri"/>
                <a:cs typeface="Calibri"/>
              </a:rPr>
              <a:t>Representation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pPr marL="25400">
                <a:lnSpc>
                  <a:spcPts val="1240"/>
                </a:lnSpc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7007" y="153415"/>
            <a:ext cx="574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Properties </a:t>
            </a:r>
            <a:r>
              <a:rPr spc="-5" dirty="0"/>
              <a:t>of </a:t>
            </a:r>
            <a:r>
              <a:rPr spc="-55" dirty="0"/>
              <a:t>Transfer</a:t>
            </a:r>
            <a:r>
              <a:rPr spc="-8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932179"/>
            <a:ext cx="8124825" cy="2506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35" dirty="0">
                <a:latin typeface="Calibri"/>
                <a:cs typeface="Calibri"/>
              </a:rPr>
              <a:t>Transfer </a:t>
            </a:r>
            <a:r>
              <a:rPr sz="2200" spc="-10" dirty="0">
                <a:latin typeface="Calibri"/>
                <a:cs typeface="Calibri"/>
              </a:rPr>
              <a:t>function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20" dirty="0">
                <a:latin typeface="Calibri"/>
                <a:cs typeface="Calibri"/>
              </a:rPr>
              <a:t>system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independent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 magnitude and  </a:t>
            </a:r>
            <a:r>
              <a:rPr sz="2200" spc="-15" dirty="0">
                <a:latin typeface="Calibri"/>
                <a:cs typeface="Calibri"/>
              </a:rPr>
              <a:t>nature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endParaRPr sz="22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Using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transfer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function,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response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11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studied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various</a:t>
            </a:r>
            <a:endParaRPr sz="220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inputs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understand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nature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  <a:p>
            <a:pPr marL="355600" marR="234315" indent="-342900" algn="just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35" dirty="0">
                <a:latin typeface="Calibri"/>
                <a:cs typeface="Calibri"/>
              </a:rPr>
              <a:t>Transfer </a:t>
            </a:r>
            <a:r>
              <a:rPr sz="2200" spc="-10" dirty="0">
                <a:latin typeface="Calibri"/>
                <a:cs typeface="Calibri"/>
              </a:rPr>
              <a:t>function does not </a:t>
            </a:r>
            <a:r>
              <a:rPr sz="2200" spc="-15" dirty="0">
                <a:latin typeface="Calibri"/>
                <a:cs typeface="Calibri"/>
              </a:rPr>
              <a:t>provide any information </a:t>
            </a:r>
            <a:r>
              <a:rPr sz="2200" spc="-10" dirty="0">
                <a:latin typeface="Calibri"/>
                <a:cs typeface="Calibri"/>
              </a:rPr>
              <a:t>concerning </a:t>
            </a:r>
            <a:r>
              <a:rPr sz="2200" spc="-5" dirty="0">
                <a:latin typeface="Calibri"/>
                <a:cs typeface="Calibri"/>
              </a:rPr>
              <a:t>the  </a:t>
            </a:r>
            <a:r>
              <a:rPr sz="2200" spc="-15" dirty="0">
                <a:latin typeface="Calibri"/>
                <a:cs typeface="Calibri"/>
              </a:rPr>
              <a:t>physical </a:t>
            </a:r>
            <a:r>
              <a:rPr sz="2200" spc="-10" dirty="0">
                <a:latin typeface="Calibri"/>
                <a:cs typeface="Calibri"/>
              </a:rPr>
              <a:t>structure </a:t>
            </a:r>
            <a:r>
              <a:rPr sz="2200" spc="-5" dirty="0">
                <a:latin typeface="Calibri"/>
                <a:cs typeface="Calibri"/>
              </a:rPr>
              <a:t>of the </a:t>
            </a:r>
            <a:r>
              <a:rPr sz="2200" spc="-20" dirty="0">
                <a:latin typeface="Calibri"/>
                <a:cs typeface="Calibri"/>
              </a:rPr>
              <a:t>system </a:t>
            </a:r>
            <a:r>
              <a:rPr sz="2200" spc="-5" dirty="0">
                <a:latin typeface="Calibri"/>
                <a:cs typeface="Calibri"/>
              </a:rPr>
              <a:t>i.e., </a:t>
            </a:r>
            <a:r>
              <a:rPr sz="2200" spc="-15" dirty="0">
                <a:latin typeface="Calibri"/>
                <a:cs typeface="Calibri"/>
              </a:rPr>
              <a:t>two </a:t>
            </a:r>
            <a:r>
              <a:rPr sz="2200" spc="-20" dirty="0">
                <a:latin typeface="Calibri"/>
                <a:cs typeface="Calibri"/>
              </a:rPr>
              <a:t>different </a:t>
            </a:r>
            <a:r>
              <a:rPr sz="2200" spc="-15" dirty="0">
                <a:latin typeface="Calibri"/>
                <a:cs typeface="Calibri"/>
              </a:rPr>
              <a:t>physical </a:t>
            </a:r>
            <a:r>
              <a:rPr sz="2200" spc="-20" dirty="0">
                <a:latin typeface="Calibri"/>
                <a:cs typeface="Calibri"/>
              </a:rPr>
              <a:t>systems 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20" dirty="0">
                <a:latin typeface="Calibri"/>
                <a:cs typeface="Calibri"/>
              </a:rPr>
              <a:t>have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same </a:t>
            </a:r>
            <a:r>
              <a:rPr sz="2200" spc="-20" dirty="0">
                <a:latin typeface="Calibri"/>
                <a:cs typeface="Calibri"/>
              </a:rPr>
              <a:t>transfer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function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59176" y="3674236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651"/>
                </a:lnTo>
                <a:lnTo>
                  <a:pt x="223043" y="15557"/>
                </a:lnTo>
                <a:lnTo>
                  <a:pt x="234759" y="23748"/>
                </a:lnTo>
                <a:lnTo>
                  <a:pt x="258570" y="61723"/>
                </a:lnTo>
                <a:lnTo>
                  <a:pt x="266446" y="116712"/>
                </a:lnTo>
                <a:lnTo>
                  <a:pt x="265566" y="137497"/>
                </a:lnTo>
                <a:lnTo>
                  <a:pt x="252475" y="188468"/>
                </a:lnTo>
                <a:lnTo>
                  <a:pt x="223186" y="220252"/>
                </a:lnTo>
                <a:lnTo>
                  <a:pt x="209804" y="226199"/>
                </a:lnTo>
                <a:lnTo>
                  <a:pt x="212725" y="235775"/>
                </a:lnTo>
                <a:lnTo>
                  <a:pt x="257766" y="209004"/>
                </a:lnTo>
                <a:lnTo>
                  <a:pt x="283051" y="159607"/>
                </a:lnTo>
                <a:lnTo>
                  <a:pt x="287909" y="117982"/>
                </a:lnTo>
                <a:lnTo>
                  <a:pt x="286694" y="96337"/>
                </a:lnTo>
                <a:lnTo>
                  <a:pt x="276979" y="58046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84"/>
                </a:lnTo>
                <a:lnTo>
                  <a:pt x="75184" y="235775"/>
                </a:lnTo>
                <a:lnTo>
                  <a:pt x="78105" y="226199"/>
                </a:lnTo>
                <a:lnTo>
                  <a:pt x="64650" y="220252"/>
                </a:lnTo>
                <a:lnTo>
                  <a:pt x="53054" y="211977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3" y="46990"/>
                </a:lnTo>
                <a:lnTo>
                  <a:pt x="64865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4370" y="3598291"/>
            <a:ext cx="2298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Calibri"/>
                <a:cs typeface="Calibri"/>
              </a:rPr>
              <a:t>E.g. </a:t>
            </a:r>
            <a:r>
              <a:rPr sz="2000" dirty="0">
                <a:latin typeface="Calibri"/>
                <a:cs typeface="Calibri"/>
              </a:rPr>
              <a:t>MSD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dirty="0">
                <a:latin typeface="Cambria Math"/>
                <a:cs typeface="Cambria Math"/>
              </a:rPr>
              <a:t>𝐺</a:t>
            </a:r>
            <a:r>
              <a:rPr sz="2000" spc="39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48609" y="3576320"/>
            <a:ext cx="216662" cy="172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4036" y="3853688"/>
            <a:ext cx="216662" cy="172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1161" y="379209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29">
                <a:moveTo>
                  <a:pt x="0" y="0"/>
                </a:moveTo>
                <a:lnTo>
                  <a:pt x="379475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2870" y="3792092"/>
            <a:ext cx="992505" cy="0"/>
          </a:xfrm>
          <a:custGeom>
            <a:avLst/>
            <a:gdLst/>
            <a:ahLst/>
            <a:cxnLst/>
            <a:rect l="l" t="t" r="r" b="b"/>
            <a:pathLst>
              <a:path w="992504">
                <a:moveTo>
                  <a:pt x="0" y="0"/>
                </a:moveTo>
                <a:lnTo>
                  <a:pt x="992124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5702" y="3792092"/>
            <a:ext cx="668020" cy="0"/>
          </a:xfrm>
          <a:custGeom>
            <a:avLst/>
            <a:gdLst/>
            <a:ahLst/>
            <a:cxnLst/>
            <a:rect l="l" t="t" r="r" b="b"/>
            <a:pathLst>
              <a:path w="668020">
                <a:moveTo>
                  <a:pt x="0" y="0"/>
                </a:moveTo>
                <a:lnTo>
                  <a:pt x="667512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90266" y="3598291"/>
            <a:ext cx="5091430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1980"/>
              </a:lnSpc>
              <a:spcBef>
                <a:spcPts val="100"/>
              </a:spcBef>
              <a:tabLst>
                <a:tab pos="760730" algn="l"/>
                <a:tab pos="1464945" algn="l"/>
                <a:tab pos="2085339" algn="l"/>
                <a:tab pos="2624455" algn="l"/>
                <a:tab pos="3110865" algn="l"/>
              </a:tabLst>
            </a:pP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175" spc="104" baseline="45977" dirty="0">
                <a:latin typeface="Cambria Math"/>
                <a:cs typeface="Cambria Math"/>
              </a:rPr>
              <a:t>𝑋</a:t>
            </a:r>
            <a:r>
              <a:rPr sz="2175" spc="472" baseline="45977" dirty="0">
                <a:latin typeface="Cambria Math"/>
                <a:cs typeface="Cambria Math"/>
              </a:rPr>
              <a:t> </a:t>
            </a:r>
            <a:r>
              <a:rPr sz="2175" spc="52" baseline="45977" dirty="0">
                <a:latin typeface="Cambria Math"/>
                <a:cs typeface="Cambria Math"/>
              </a:rPr>
              <a:t>𝑠	</a:t>
            </a:r>
            <a:r>
              <a:rPr sz="2000" dirty="0">
                <a:latin typeface="Cambria Math"/>
                <a:cs typeface="Cambria Math"/>
              </a:rPr>
              <a:t>=	</a:t>
            </a:r>
            <a:r>
              <a:rPr sz="2175" spc="60" baseline="45977" dirty="0">
                <a:latin typeface="Cambria Math"/>
                <a:cs typeface="Cambria Math"/>
              </a:rPr>
              <a:t>1	</a:t>
            </a:r>
            <a:r>
              <a:rPr sz="2000" dirty="0">
                <a:latin typeface="Cambria Math"/>
                <a:cs typeface="Cambria Math"/>
              </a:rPr>
              <a:t>=	</a:t>
            </a:r>
            <a:r>
              <a:rPr sz="2175" spc="60" baseline="45977" dirty="0">
                <a:latin typeface="Cambria Math"/>
                <a:cs typeface="Cambria Math"/>
              </a:rPr>
              <a:t>1	</a:t>
            </a:r>
            <a:r>
              <a:rPr sz="2000" dirty="0">
                <a:latin typeface="Cambria Math"/>
                <a:cs typeface="Cambria Math"/>
              </a:rPr>
              <a:t>(𝑀 = 𝐵 = 𝐾</a:t>
            </a:r>
            <a:r>
              <a:rPr sz="2000" spc="-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 1)</a:t>
            </a:r>
            <a:endParaRPr sz="2000">
              <a:latin typeface="Cambria Math"/>
              <a:cs typeface="Cambria Math"/>
            </a:endParaRPr>
          </a:p>
          <a:p>
            <a:pPr marL="315595">
              <a:lnSpc>
                <a:spcPts val="1320"/>
              </a:lnSpc>
              <a:tabLst>
                <a:tab pos="1022985" algn="l"/>
                <a:tab pos="2345690" algn="l"/>
              </a:tabLst>
            </a:pPr>
            <a:r>
              <a:rPr sz="1450" spc="30" dirty="0">
                <a:latin typeface="Cambria Math"/>
                <a:cs typeface="Cambria Math"/>
              </a:rPr>
              <a:t>𝐹</a:t>
            </a:r>
            <a:r>
              <a:rPr sz="1450" spc="335" dirty="0">
                <a:latin typeface="Cambria Math"/>
                <a:cs typeface="Cambria Math"/>
              </a:rPr>
              <a:t> </a:t>
            </a:r>
            <a:r>
              <a:rPr sz="1450" spc="35" dirty="0">
                <a:latin typeface="Cambria Math"/>
                <a:cs typeface="Cambria Math"/>
              </a:rPr>
              <a:t>𝑠	</a:t>
            </a:r>
            <a:r>
              <a:rPr sz="1450" spc="45" dirty="0">
                <a:latin typeface="Cambria Math"/>
                <a:cs typeface="Cambria Math"/>
              </a:rPr>
              <a:t>𝑀𝑠</a:t>
            </a:r>
            <a:r>
              <a:rPr sz="1800" spc="67" baseline="20833" dirty="0">
                <a:latin typeface="Cambria Math"/>
                <a:cs typeface="Cambria Math"/>
              </a:rPr>
              <a:t>2</a:t>
            </a:r>
            <a:r>
              <a:rPr sz="1450" spc="45" dirty="0">
                <a:latin typeface="Cambria Math"/>
                <a:cs typeface="Cambria Math"/>
              </a:rPr>
              <a:t>+𝐵𝑠+𝐾	</a:t>
            </a:r>
            <a:r>
              <a:rPr sz="1450" spc="40" dirty="0">
                <a:latin typeface="Cambria Math"/>
                <a:cs typeface="Cambria Math"/>
              </a:rPr>
              <a:t>𝑠</a:t>
            </a:r>
            <a:r>
              <a:rPr sz="1800" spc="60" baseline="20833" dirty="0">
                <a:latin typeface="Cambria Math"/>
                <a:cs typeface="Cambria Math"/>
              </a:rPr>
              <a:t>2</a:t>
            </a:r>
            <a:r>
              <a:rPr sz="1450" spc="40" dirty="0">
                <a:latin typeface="Cambria Math"/>
                <a:cs typeface="Cambria Math"/>
              </a:rPr>
              <a:t>+𝑠+1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10992" y="4257954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575"/>
                </a:lnTo>
                <a:lnTo>
                  <a:pt x="223043" y="15495"/>
                </a:lnTo>
                <a:lnTo>
                  <a:pt x="234759" y="23691"/>
                </a:lnTo>
                <a:lnTo>
                  <a:pt x="258570" y="61691"/>
                </a:lnTo>
                <a:lnTo>
                  <a:pt x="266445" y="116687"/>
                </a:lnTo>
                <a:lnTo>
                  <a:pt x="265566" y="137485"/>
                </a:lnTo>
                <a:lnTo>
                  <a:pt x="252475" y="188404"/>
                </a:lnTo>
                <a:lnTo>
                  <a:pt x="223186" y="220226"/>
                </a:lnTo>
                <a:lnTo>
                  <a:pt x="209804" y="226174"/>
                </a:lnTo>
                <a:lnTo>
                  <a:pt x="212725" y="235750"/>
                </a:lnTo>
                <a:lnTo>
                  <a:pt x="257766" y="208984"/>
                </a:lnTo>
                <a:lnTo>
                  <a:pt x="283051" y="159585"/>
                </a:lnTo>
                <a:lnTo>
                  <a:pt x="287908" y="117932"/>
                </a:lnTo>
                <a:lnTo>
                  <a:pt x="286694" y="96321"/>
                </a:lnTo>
                <a:lnTo>
                  <a:pt x="276979" y="58021"/>
                </a:lnTo>
                <a:lnTo>
                  <a:pt x="244840" y="15119"/>
                </a:lnTo>
                <a:lnTo>
                  <a:pt x="229848" y="6174"/>
                </a:lnTo>
                <a:lnTo>
                  <a:pt x="212725" y="0"/>
                </a:lnTo>
                <a:close/>
              </a:path>
              <a:path w="288289" h="236220">
                <a:moveTo>
                  <a:pt x="75183" y="0"/>
                </a:moveTo>
                <a:lnTo>
                  <a:pt x="30196" y="26835"/>
                </a:lnTo>
                <a:lnTo>
                  <a:pt x="4857" y="76352"/>
                </a:lnTo>
                <a:lnTo>
                  <a:pt x="0" y="117932"/>
                </a:lnTo>
                <a:lnTo>
                  <a:pt x="1194" y="139594"/>
                </a:lnTo>
                <a:lnTo>
                  <a:pt x="10822" y="177903"/>
                </a:lnTo>
                <a:lnTo>
                  <a:pt x="42957" y="220660"/>
                </a:lnTo>
                <a:lnTo>
                  <a:pt x="75183" y="235750"/>
                </a:lnTo>
                <a:lnTo>
                  <a:pt x="78105" y="226174"/>
                </a:lnTo>
                <a:lnTo>
                  <a:pt x="64650" y="220226"/>
                </a:lnTo>
                <a:lnTo>
                  <a:pt x="53054" y="211947"/>
                </a:lnTo>
                <a:lnTo>
                  <a:pt x="29338" y="173342"/>
                </a:lnTo>
                <a:lnTo>
                  <a:pt x="21462" y="116687"/>
                </a:lnTo>
                <a:lnTo>
                  <a:pt x="22342" y="96580"/>
                </a:lnTo>
                <a:lnTo>
                  <a:pt x="35432" y="46913"/>
                </a:lnTo>
                <a:lnTo>
                  <a:pt x="64865" y="15495"/>
                </a:lnTo>
                <a:lnTo>
                  <a:pt x="78486" y="957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4370" y="4182262"/>
            <a:ext cx="2350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Series </a:t>
            </a:r>
            <a:r>
              <a:rPr sz="2000" spc="-10" dirty="0">
                <a:latin typeface="Calibri"/>
                <a:cs typeface="Calibri"/>
              </a:rPr>
              <a:t>RLC </a:t>
            </a:r>
            <a:r>
              <a:rPr sz="2000" spc="-5" dirty="0">
                <a:latin typeface="Calibri"/>
                <a:cs typeface="Calibri"/>
              </a:rPr>
              <a:t>circuit 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dirty="0">
                <a:latin typeface="Cambria Math"/>
                <a:cs typeface="Cambria Math"/>
              </a:rPr>
              <a:t>𝐺 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61384" y="4160037"/>
            <a:ext cx="216662" cy="172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54782" y="4032910"/>
            <a:ext cx="6965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aseline="-33333" dirty="0">
                <a:latin typeface="Cambria Math"/>
                <a:cs typeface="Cambria Math"/>
              </a:rPr>
              <a:t>= </a:t>
            </a:r>
            <a:r>
              <a:rPr sz="1450" spc="-65" dirty="0">
                <a:latin typeface="Cambria Math"/>
                <a:cs typeface="Cambria Math"/>
              </a:rPr>
              <a:t>𝑉</a:t>
            </a:r>
            <a:r>
              <a:rPr sz="1800" spc="-97" baseline="-13888" dirty="0">
                <a:latin typeface="Cambria Math"/>
                <a:cs typeface="Cambria Math"/>
              </a:rPr>
              <a:t>0</a:t>
            </a:r>
            <a:r>
              <a:rPr sz="1800" spc="75" baseline="-13888" dirty="0">
                <a:latin typeface="Cambria Math"/>
                <a:cs typeface="Cambria Math"/>
              </a:rPr>
              <a:t> </a:t>
            </a:r>
            <a:r>
              <a:rPr sz="1450" spc="35" dirty="0">
                <a:latin typeface="Cambria Math"/>
                <a:cs typeface="Cambria Math"/>
              </a:rPr>
              <a:t>𝑠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59860" y="4437405"/>
            <a:ext cx="215137" cy="172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18433" y="4378858"/>
            <a:ext cx="429895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450" spc="60" dirty="0">
                <a:latin typeface="Cambria Math"/>
                <a:cs typeface="Cambria Math"/>
              </a:rPr>
              <a:t>𝑉</a:t>
            </a:r>
            <a:r>
              <a:rPr sz="1800" spc="89" baseline="-13888" dirty="0">
                <a:latin typeface="Cambria Math"/>
                <a:cs typeface="Cambria Math"/>
              </a:rPr>
              <a:t>𝑖</a:t>
            </a:r>
            <a:r>
              <a:rPr sz="1800" spc="494" baseline="-13888" dirty="0">
                <a:latin typeface="Cambria Math"/>
                <a:cs typeface="Cambria Math"/>
              </a:rPr>
              <a:t> </a:t>
            </a:r>
            <a:r>
              <a:rPr sz="1450" spc="35" dirty="0">
                <a:latin typeface="Cambria Math"/>
                <a:cs typeface="Cambria Math"/>
              </a:rPr>
              <a:t>𝑠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54502" y="4375810"/>
            <a:ext cx="437515" cy="0"/>
          </a:xfrm>
          <a:custGeom>
            <a:avLst/>
            <a:gdLst/>
            <a:ahLst/>
            <a:cxnLst/>
            <a:rect l="l" t="t" r="r" b="b"/>
            <a:pathLst>
              <a:path w="437514">
                <a:moveTo>
                  <a:pt x="0" y="0"/>
                </a:moveTo>
                <a:lnTo>
                  <a:pt x="437388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86784" y="4378858"/>
            <a:ext cx="120523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450" spc="45" dirty="0">
                <a:latin typeface="Cambria Math"/>
                <a:cs typeface="Cambria Math"/>
              </a:rPr>
              <a:t>𝑠</a:t>
            </a:r>
            <a:r>
              <a:rPr sz="1800" spc="67" baseline="20833" dirty="0">
                <a:latin typeface="Cambria Math"/>
                <a:cs typeface="Cambria Math"/>
              </a:rPr>
              <a:t>2</a:t>
            </a:r>
            <a:r>
              <a:rPr sz="1450" spc="45" dirty="0">
                <a:latin typeface="Cambria Math"/>
                <a:cs typeface="Cambria Math"/>
              </a:rPr>
              <a:t>𝐿𝐶+𝑠𝑅𝐶+1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24121" y="4375810"/>
            <a:ext cx="1129665" cy="0"/>
          </a:xfrm>
          <a:custGeom>
            <a:avLst/>
            <a:gdLst/>
            <a:ahLst/>
            <a:cxnLst/>
            <a:rect l="l" t="t" r="r" b="b"/>
            <a:pathLst>
              <a:path w="1129664">
                <a:moveTo>
                  <a:pt x="0" y="0"/>
                </a:moveTo>
                <a:lnTo>
                  <a:pt x="1129284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22723" y="4101490"/>
            <a:ext cx="1362075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240790" algn="l"/>
              </a:tabLst>
            </a:pPr>
            <a:r>
              <a:rPr sz="1450" spc="40" dirty="0">
                <a:latin typeface="Cambria Math"/>
                <a:cs typeface="Cambria Math"/>
              </a:rPr>
              <a:t>1	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46776" y="4378858"/>
            <a:ext cx="74549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450" spc="45" dirty="0">
                <a:latin typeface="Cambria Math"/>
                <a:cs typeface="Cambria Math"/>
              </a:rPr>
              <a:t>𝑠</a:t>
            </a:r>
            <a:r>
              <a:rPr sz="1800" spc="67" baseline="20833" dirty="0">
                <a:latin typeface="Cambria Math"/>
                <a:cs typeface="Cambria Math"/>
              </a:rPr>
              <a:t>2</a:t>
            </a:r>
            <a:r>
              <a:rPr sz="1450" spc="45" dirty="0">
                <a:latin typeface="Cambria Math"/>
                <a:cs typeface="Cambria Math"/>
              </a:rPr>
              <a:t>+𝑠+1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84114" y="4375810"/>
            <a:ext cx="668020" cy="0"/>
          </a:xfrm>
          <a:custGeom>
            <a:avLst/>
            <a:gdLst/>
            <a:ahLst/>
            <a:cxnLst/>
            <a:rect l="l" t="t" r="r" b="b"/>
            <a:pathLst>
              <a:path w="668020">
                <a:moveTo>
                  <a:pt x="0" y="0"/>
                </a:moveTo>
                <a:lnTo>
                  <a:pt x="667512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750055" y="4182262"/>
            <a:ext cx="4275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3835" algn="l"/>
                <a:tab pos="2444750" algn="l"/>
              </a:tabLst>
            </a:pPr>
            <a:r>
              <a:rPr sz="2000" dirty="0">
                <a:latin typeface="Cambria Math"/>
                <a:cs typeface="Cambria Math"/>
              </a:rPr>
              <a:t>=	=	</a:t>
            </a:r>
            <a:r>
              <a:rPr sz="2000" spc="-5" dirty="0">
                <a:latin typeface="Cambria Math"/>
                <a:cs typeface="Cambria Math"/>
              </a:rPr>
              <a:t>(𝑅 </a:t>
            </a:r>
            <a:r>
              <a:rPr sz="2000" dirty="0">
                <a:latin typeface="Cambria Math"/>
                <a:cs typeface="Cambria Math"/>
              </a:rPr>
              <a:t>= 𝐿 = 𝐶 =</a:t>
            </a:r>
            <a:r>
              <a:rPr sz="2000" spc="35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1)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3271" y="81534"/>
            <a:ext cx="6097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Transfer </a:t>
            </a:r>
            <a:r>
              <a:rPr spc="-5" dirty="0"/>
              <a:t>Function </a:t>
            </a:r>
            <a:r>
              <a:rPr dirty="0"/>
              <a:t>: </a:t>
            </a:r>
            <a:r>
              <a:rPr spc="-15" dirty="0"/>
              <a:t>General</a:t>
            </a:r>
            <a:r>
              <a:rPr spc="-50" dirty="0"/>
              <a:t> </a:t>
            </a:r>
            <a:r>
              <a:rPr spc="-15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685545"/>
            <a:ext cx="5081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General </a:t>
            </a:r>
            <a:r>
              <a:rPr sz="2000" spc="-15" dirty="0">
                <a:latin typeface="Calibri"/>
                <a:cs typeface="Calibri"/>
              </a:rPr>
              <a:t>form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transfer </a:t>
            </a:r>
            <a:r>
              <a:rPr sz="2000" dirty="0">
                <a:latin typeface="Calibri"/>
                <a:cs typeface="Calibri"/>
              </a:rPr>
              <a:t>function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8444" y="1268222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19">
                <a:moveTo>
                  <a:pt x="212725" y="0"/>
                </a:moveTo>
                <a:lnTo>
                  <a:pt x="209423" y="9651"/>
                </a:lnTo>
                <a:lnTo>
                  <a:pt x="223043" y="15557"/>
                </a:lnTo>
                <a:lnTo>
                  <a:pt x="234759" y="23749"/>
                </a:lnTo>
                <a:lnTo>
                  <a:pt x="258570" y="61723"/>
                </a:lnTo>
                <a:lnTo>
                  <a:pt x="266445" y="116712"/>
                </a:lnTo>
                <a:lnTo>
                  <a:pt x="265566" y="137497"/>
                </a:lnTo>
                <a:lnTo>
                  <a:pt x="252475" y="188467"/>
                </a:lnTo>
                <a:lnTo>
                  <a:pt x="223186" y="220257"/>
                </a:lnTo>
                <a:lnTo>
                  <a:pt x="209804" y="226187"/>
                </a:lnTo>
                <a:lnTo>
                  <a:pt x="212725" y="235712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8" y="117982"/>
                </a:lnTo>
                <a:lnTo>
                  <a:pt x="286694" y="96337"/>
                </a:lnTo>
                <a:lnTo>
                  <a:pt x="276979" y="58046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19">
                <a:moveTo>
                  <a:pt x="75183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21307" y="1191513"/>
            <a:ext cx="420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𝐺</a:t>
            </a:r>
            <a:r>
              <a:rPr sz="2000" spc="39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62072" y="107619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19">
                <a:moveTo>
                  <a:pt x="212725" y="0"/>
                </a:moveTo>
                <a:lnTo>
                  <a:pt x="209422" y="9651"/>
                </a:lnTo>
                <a:lnTo>
                  <a:pt x="223043" y="15557"/>
                </a:lnTo>
                <a:lnTo>
                  <a:pt x="234759" y="23749"/>
                </a:lnTo>
                <a:lnTo>
                  <a:pt x="258570" y="61723"/>
                </a:lnTo>
                <a:lnTo>
                  <a:pt x="266445" y="116712"/>
                </a:lnTo>
                <a:lnTo>
                  <a:pt x="265566" y="137497"/>
                </a:lnTo>
                <a:lnTo>
                  <a:pt x="252475" y="188467"/>
                </a:lnTo>
                <a:lnTo>
                  <a:pt x="223186" y="220257"/>
                </a:lnTo>
                <a:lnTo>
                  <a:pt x="209803" y="226187"/>
                </a:lnTo>
                <a:lnTo>
                  <a:pt x="212725" y="235712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8" y="117982"/>
                </a:lnTo>
                <a:lnTo>
                  <a:pt x="286694" y="96337"/>
                </a:lnTo>
                <a:lnTo>
                  <a:pt x="276979" y="58046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19">
                <a:moveTo>
                  <a:pt x="75183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2"/>
                </a:lnTo>
                <a:lnTo>
                  <a:pt x="78104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865" y="15557"/>
                </a:lnTo>
                <a:lnTo>
                  <a:pt x="78485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72739" y="1438910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19">
                <a:moveTo>
                  <a:pt x="212725" y="0"/>
                </a:moveTo>
                <a:lnTo>
                  <a:pt x="209423" y="9651"/>
                </a:lnTo>
                <a:lnTo>
                  <a:pt x="223043" y="15557"/>
                </a:lnTo>
                <a:lnTo>
                  <a:pt x="234759" y="23749"/>
                </a:lnTo>
                <a:lnTo>
                  <a:pt x="258570" y="61723"/>
                </a:lnTo>
                <a:lnTo>
                  <a:pt x="266446" y="116712"/>
                </a:lnTo>
                <a:lnTo>
                  <a:pt x="265566" y="137497"/>
                </a:lnTo>
                <a:lnTo>
                  <a:pt x="252476" y="188467"/>
                </a:lnTo>
                <a:lnTo>
                  <a:pt x="223186" y="220257"/>
                </a:lnTo>
                <a:lnTo>
                  <a:pt x="209804" y="226187"/>
                </a:lnTo>
                <a:lnTo>
                  <a:pt x="212725" y="235712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9" y="117982"/>
                </a:lnTo>
                <a:lnTo>
                  <a:pt x="286694" y="96337"/>
                </a:lnTo>
                <a:lnTo>
                  <a:pt x="276979" y="58046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19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3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70429" y="1386077"/>
            <a:ext cx="513715" cy="0"/>
          </a:xfrm>
          <a:custGeom>
            <a:avLst/>
            <a:gdLst/>
            <a:ahLst/>
            <a:cxnLst/>
            <a:rect l="l" t="t" r="r" b="b"/>
            <a:pathLst>
              <a:path w="513714">
                <a:moveTo>
                  <a:pt x="0" y="0"/>
                </a:moveTo>
                <a:lnTo>
                  <a:pt x="513588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46832" y="941806"/>
            <a:ext cx="5015230" cy="75184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555"/>
              </a:spcBef>
              <a:tabLst>
                <a:tab pos="1167765" algn="l"/>
              </a:tabLst>
            </a:pP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4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</a:t>
            </a:r>
            <a:r>
              <a:rPr sz="2000" spc="75" dirty="0">
                <a:latin typeface="Cambria Math"/>
                <a:cs typeface="Cambria Math"/>
              </a:rPr>
              <a:t>𝑏</a:t>
            </a:r>
            <a:r>
              <a:rPr sz="2175" spc="112" baseline="-15325" dirty="0">
                <a:latin typeface="Cambria Math"/>
                <a:cs typeface="Cambria Math"/>
              </a:rPr>
              <a:t>0</a:t>
            </a:r>
            <a:r>
              <a:rPr sz="2000" spc="75" dirty="0">
                <a:latin typeface="Cambria Math"/>
                <a:cs typeface="Cambria Math"/>
              </a:rPr>
              <a:t>𝑠</a:t>
            </a:r>
            <a:r>
              <a:rPr sz="2175" spc="112" baseline="28735" dirty="0">
                <a:latin typeface="Cambria Math"/>
                <a:cs typeface="Cambria Math"/>
              </a:rPr>
              <a:t>𝑚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50" dirty="0">
                <a:latin typeface="Cambria Math"/>
                <a:cs typeface="Cambria Math"/>
              </a:rPr>
              <a:t>𝑏</a:t>
            </a:r>
            <a:r>
              <a:rPr sz="2175" spc="75" baseline="-15325" dirty="0">
                <a:latin typeface="Cambria Math"/>
                <a:cs typeface="Cambria Math"/>
              </a:rPr>
              <a:t>1</a:t>
            </a:r>
            <a:r>
              <a:rPr sz="2000" spc="50" dirty="0">
                <a:latin typeface="Cambria Math"/>
                <a:cs typeface="Cambria Math"/>
              </a:rPr>
              <a:t>𝑆</a:t>
            </a:r>
            <a:r>
              <a:rPr sz="2175" spc="75" baseline="28735" dirty="0">
                <a:latin typeface="Cambria Math"/>
                <a:cs typeface="Cambria Math"/>
              </a:rPr>
              <a:t>𝑚−1  </a:t>
            </a:r>
            <a:r>
              <a:rPr sz="2000" dirty="0">
                <a:latin typeface="Cambria Math"/>
                <a:cs typeface="Cambria Math"/>
              </a:rPr>
              <a:t>+ ⋯ + </a:t>
            </a:r>
            <a:r>
              <a:rPr sz="2000" spc="40" dirty="0">
                <a:latin typeface="Cambria Math"/>
                <a:cs typeface="Cambria Math"/>
              </a:rPr>
              <a:t>𝑏</a:t>
            </a:r>
            <a:r>
              <a:rPr sz="2175" spc="60" baseline="-15325" dirty="0">
                <a:latin typeface="Cambria Math"/>
                <a:cs typeface="Cambria Math"/>
              </a:rPr>
              <a:t>𝑚−1</a:t>
            </a:r>
            <a:r>
              <a:rPr sz="2000" spc="40" dirty="0">
                <a:latin typeface="Cambria Math"/>
                <a:cs typeface="Cambria Math"/>
              </a:rPr>
              <a:t>𝑠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225" dirty="0">
                <a:latin typeface="Cambria Math"/>
                <a:cs typeface="Cambria Math"/>
              </a:rPr>
              <a:t> </a:t>
            </a:r>
            <a:r>
              <a:rPr sz="2000" spc="45" dirty="0">
                <a:latin typeface="Cambria Math"/>
                <a:cs typeface="Cambria Math"/>
              </a:rPr>
              <a:t>𝑏</a:t>
            </a:r>
            <a:r>
              <a:rPr sz="2175" spc="67" baseline="-15325" dirty="0">
                <a:latin typeface="Cambria Math"/>
                <a:cs typeface="Cambria Math"/>
              </a:rPr>
              <a:t>𝑚</a:t>
            </a:r>
            <a:endParaRPr sz="2175" baseline="-15325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459"/>
              </a:spcBef>
              <a:tabLst>
                <a:tab pos="907415" algn="l"/>
                <a:tab pos="1256665" algn="l"/>
              </a:tabLst>
            </a:pPr>
            <a:r>
              <a:rPr sz="3000" baseline="37500" dirty="0">
                <a:latin typeface="Cambria Math"/>
                <a:cs typeface="Cambria Math"/>
              </a:rPr>
              <a:t>=</a:t>
            </a:r>
            <a:r>
              <a:rPr sz="3000" spc="165" baseline="375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𝑈</a:t>
            </a:r>
            <a:r>
              <a:rPr sz="2000" spc="4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</a:t>
            </a:r>
            <a:r>
              <a:rPr sz="3000" baseline="37500" dirty="0">
                <a:latin typeface="Cambria Math"/>
                <a:cs typeface="Cambria Math"/>
              </a:rPr>
              <a:t>=	</a:t>
            </a:r>
            <a:r>
              <a:rPr sz="2000" spc="80" dirty="0">
                <a:latin typeface="Cambria Math"/>
                <a:cs typeface="Cambria Math"/>
              </a:rPr>
              <a:t>𝑎</a:t>
            </a:r>
            <a:r>
              <a:rPr sz="2175" spc="120" baseline="-15325" dirty="0">
                <a:latin typeface="Cambria Math"/>
                <a:cs typeface="Cambria Math"/>
              </a:rPr>
              <a:t>0</a:t>
            </a:r>
            <a:r>
              <a:rPr sz="2000" spc="80" dirty="0">
                <a:latin typeface="Cambria Math"/>
                <a:cs typeface="Cambria Math"/>
              </a:rPr>
              <a:t>𝑠</a:t>
            </a:r>
            <a:r>
              <a:rPr sz="2175" spc="120" baseline="22988" dirty="0">
                <a:latin typeface="Cambria Math"/>
                <a:cs typeface="Cambria Math"/>
              </a:rPr>
              <a:t>𝑛 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55" dirty="0">
                <a:latin typeface="Cambria Math"/>
                <a:cs typeface="Cambria Math"/>
              </a:rPr>
              <a:t>𝑎</a:t>
            </a:r>
            <a:r>
              <a:rPr sz="2175" spc="82" baseline="-15325" dirty="0">
                <a:latin typeface="Cambria Math"/>
                <a:cs typeface="Cambria Math"/>
              </a:rPr>
              <a:t>1</a:t>
            </a:r>
            <a:r>
              <a:rPr sz="2000" spc="55" dirty="0">
                <a:latin typeface="Cambria Math"/>
                <a:cs typeface="Cambria Math"/>
              </a:rPr>
              <a:t>𝑠</a:t>
            </a:r>
            <a:r>
              <a:rPr sz="2175" spc="82" baseline="22988" dirty="0">
                <a:latin typeface="Cambria Math"/>
                <a:cs typeface="Cambria Math"/>
              </a:rPr>
              <a:t>𝑛−1 </a:t>
            </a:r>
            <a:r>
              <a:rPr sz="2000" dirty="0">
                <a:latin typeface="Cambria Math"/>
                <a:cs typeface="Cambria Math"/>
              </a:rPr>
              <a:t>+ ⋯ + </a:t>
            </a:r>
            <a:r>
              <a:rPr sz="2000" spc="45" dirty="0">
                <a:latin typeface="Cambria Math"/>
                <a:cs typeface="Cambria Math"/>
              </a:rPr>
              <a:t>𝑎</a:t>
            </a:r>
            <a:r>
              <a:rPr sz="2175" spc="67" baseline="-15325" dirty="0">
                <a:latin typeface="Cambria Math"/>
                <a:cs typeface="Cambria Math"/>
              </a:rPr>
              <a:t>𝑛−1</a:t>
            </a:r>
            <a:r>
              <a:rPr sz="2000" spc="45" dirty="0">
                <a:latin typeface="Cambria Math"/>
                <a:cs typeface="Cambria Math"/>
              </a:rPr>
              <a:t>𝑠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250" dirty="0">
                <a:latin typeface="Cambria Math"/>
                <a:cs typeface="Cambria Math"/>
              </a:rPr>
              <a:t> </a:t>
            </a:r>
            <a:r>
              <a:rPr sz="2000" spc="55" dirty="0">
                <a:latin typeface="Cambria Math"/>
                <a:cs typeface="Cambria Math"/>
              </a:rPr>
              <a:t>𝑎</a:t>
            </a:r>
            <a:r>
              <a:rPr sz="2175" spc="82" baseline="-15325" dirty="0">
                <a:latin typeface="Cambria Math"/>
                <a:cs typeface="Cambria Math"/>
              </a:rPr>
              <a:t>𝑛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14725" y="1386077"/>
            <a:ext cx="3794760" cy="0"/>
          </a:xfrm>
          <a:custGeom>
            <a:avLst/>
            <a:gdLst/>
            <a:ahLst/>
            <a:cxnLst/>
            <a:rect l="l" t="t" r="r" b="b"/>
            <a:pathLst>
              <a:path w="3794759">
                <a:moveTo>
                  <a:pt x="0" y="0"/>
                </a:moveTo>
                <a:lnTo>
                  <a:pt x="3794759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6793" y="1719707"/>
            <a:ext cx="3136265" cy="307975"/>
          </a:xfrm>
          <a:custGeom>
            <a:avLst/>
            <a:gdLst/>
            <a:ahLst/>
            <a:cxnLst/>
            <a:rect l="l" t="t" r="r" b="b"/>
            <a:pathLst>
              <a:path w="3136265" h="307975">
                <a:moveTo>
                  <a:pt x="3055106" y="0"/>
                </a:moveTo>
                <a:lnTo>
                  <a:pt x="3051931" y="10287"/>
                </a:lnTo>
                <a:lnTo>
                  <a:pt x="3066055" y="17575"/>
                </a:lnTo>
                <a:lnTo>
                  <a:pt x="3078347" y="28209"/>
                </a:lnTo>
                <a:lnTo>
                  <a:pt x="3104284" y="79736"/>
                </a:lnTo>
                <a:lnTo>
                  <a:pt x="3112043" y="126892"/>
                </a:lnTo>
                <a:lnTo>
                  <a:pt x="3113018" y="153923"/>
                </a:lnTo>
                <a:lnTo>
                  <a:pt x="3112043" y="180879"/>
                </a:lnTo>
                <a:lnTo>
                  <a:pt x="3104284" y="227933"/>
                </a:lnTo>
                <a:lnTo>
                  <a:pt x="3088828" y="265338"/>
                </a:lnTo>
                <a:lnTo>
                  <a:pt x="3051931" y="297306"/>
                </a:lnTo>
                <a:lnTo>
                  <a:pt x="3055106" y="307466"/>
                </a:lnTo>
                <a:lnTo>
                  <a:pt x="3089380" y="289194"/>
                </a:lnTo>
                <a:lnTo>
                  <a:pt x="3114796" y="254634"/>
                </a:lnTo>
                <a:lnTo>
                  <a:pt x="3130575" y="208168"/>
                </a:lnTo>
                <a:lnTo>
                  <a:pt x="3135878" y="153796"/>
                </a:lnTo>
                <a:lnTo>
                  <a:pt x="3134548" y="125626"/>
                </a:lnTo>
                <a:lnTo>
                  <a:pt x="3123983" y="75144"/>
                </a:lnTo>
                <a:lnTo>
                  <a:pt x="3103201" y="33539"/>
                </a:lnTo>
                <a:lnTo>
                  <a:pt x="3073344" y="7147"/>
                </a:lnTo>
                <a:lnTo>
                  <a:pt x="3055106" y="0"/>
                </a:lnTo>
                <a:close/>
              </a:path>
              <a:path w="3136265" h="307975">
                <a:moveTo>
                  <a:pt x="80766" y="0"/>
                </a:moveTo>
                <a:lnTo>
                  <a:pt x="46380" y="18319"/>
                </a:lnTo>
                <a:lnTo>
                  <a:pt x="20949" y="52831"/>
                </a:lnTo>
                <a:lnTo>
                  <a:pt x="5232" y="99409"/>
                </a:lnTo>
                <a:lnTo>
                  <a:pt x="0" y="153923"/>
                </a:lnTo>
                <a:lnTo>
                  <a:pt x="1303" y="181965"/>
                </a:lnTo>
                <a:lnTo>
                  <a:pt x="11781" y="232396"/>
                </a:lnTo>
                <a:lnTo>
                  <a:pt x="32545" y="273944"/>
                </a:lnTo>
                <a:lnTo>
                  <a:pt x="62454" y="300372"/>
                </a:lnTo>
                <a:lnTo>
                  <a:pt x="80766" y="307466"/>
                </a:lnTo>
                <a:lnTo>
                  <a:pt x="83814" y="297306"/>
                </a:lnTo>
                <a:lnTo>
                  <a:pt x="69689" y="290000"/>
                </a:lnTo>
                <a:lnTo>
                  <a:pt x="57398" y="279336"/>
                </a:lnTo>
                <a:lnTo>
                  <a:pt x="31480" y="227933"/>
                </a:lnTo>
                <a:lnTo>
                  <a:pt x="23808" y="180879"/>
                </a:lnTo>
                <a:lnTo>
                  <a:pt x="22858" y="153796"/>
                </a:lnTo>
                <a:lnTo>
                  <a:pt x="23808" y="126892"/>
                </a:lnTo>
                <a:lnTo>
                  <a:pt x="31480" y="79736"/>
                </a:lnTo>
                <a:lnTo>
                  <a:pt x="46916" y="42201"/>
                </a:lnTo>
                <a:lnTo>
                  <a:pt x="83814" y="10287"/>
                </a:lnTo>
                <a:lnTo>
                  <a:pt x="807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71088" y="1755901"/>
            <a:ext cx="821690" cy="236220"/>
          </a:xfrm>
          <a:custGeom>
            <a:avLst/>
            <a:gdLst/>
            <a:ahLst/>
            <a:cxnLst/>
            <a:rect l="l" t="t" r="r" b="b"/>
            <a:pathLst>
              <a:path w="821689" h="236219">
                <a:moveTo>
                  <a:pt x="746125" y="0"/>
                </a:moveTo>
                <a:lnTo>
                  <a:pt x="742823" y="9651"/>
                </a:lnTo>
                <a:lnTo>
                  <a:pt x="756443" y="15557"/>
                </a:lnTo>
                <a:lnTo>
                  <a:pt x="768159" y="23749"/>
                </a:lnTo>
                <a:lnTo>
                  <a:pt x="791970" y="61723"/>
                </a:lnTo>
                <a:lnTo>
                  <a:pt x="799846" y="116712"/>
                </a:lnTo>
                <a:lnTo>
                  <a:pt x="798966" y="137497"/>
                </a:lnTo>
                <a:lnTo>
                  <a:pt x="785876" y="188468"/>
                </a:lnTo>
                <a:lnTo>
                  <a:pt x="756586" y="220257"/>
                </a:lnTo>
                <a:lnTo>
                  <a:pt x="743203" y="226187"/>
                </a:lnTo>
                <a:lnTo>
                  <a:pt x="746125" y="235712"/>
                </a:lnTo>
                <a:lnTo>
                  <a:pt x="791166" y="208994"/>
                </a:lnTo>
                <a:lnTo>
                  <a:pt x="816451" y="159607"/>
                </a:lnTo>
                <a:lnTo>
                  <a:pt x="821309" y="117983"/>
                </a:lnTo>
                <a:lnTo>
                  <a:pt x="820094" y="96337"/>
                </a:lnTo>
                <a:lnTo>
                  <a:pt x="810379" y="58046"/>
                </a:lnTo>
                <a:lnTo>
                  <a:pt x="778240" y="15128"/>
                </a:lnTo>
                <a:lnTo>
                  <a:pt x="763248" y="6165"/>
                </a:lnTo>
                <a:lnTo>
                  <a:pt x="746125" y="0"/>
                </a:lnTo>
                <a:close/>
              </a:path>
              <a:path w="821689" h="236219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4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3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36720" y="1755901"/>
            <a:ext cx="827405" cy="236220"/>
          </a:xfrm>
          <a:custGeom>
            <a:avLst/>
            <a:gdLst/>
            <a:ahLst/>
            <a:cxnLst/>
            <a:rect l="l" t="t" r="r" b="b"/>
            <a:pathLst>
              <a:path w="827404" h="236219">
                <a:moveTo>
                  <a:pt x="752220" y="0"/>
                </a:moveTo>
                <a:lnTo>
                  <a:pt x="748918" y="9651"/>
                </a:lnTo>
                <a:lnTo>
                  <a:pt x="762539" y="15557"/>
                </a:lnTo>
                <a:lnTo>
                  <a:pt x="774255" y="23749"/>
                </a:lnTo>
                <a:lnTo>
                  <a:pt x="798066" y="61723"/>
                </a:lnTo>
                <a:lnTo>
                  <a:pt x="805941" y="116712"/>
                </a:lnTo>
                <a:lnTo>
                  <a:pt x="805062" y="137497"/>
                </a:lnTo>
                <a:lnTo>
                  <a:pt x="791971" y="188468"/>
                </a:lnTo>
                <a:lnTo>
                  <a:pt x="762682" y="220257"/>
                </a:lnTo>
                <a:lnTo>
                  <a:pt x="749300" y="226187"/>
                </a:lnTo>
                <a:lnTo>
                  <a:pt x="752220" y="235712"/>
                </a:lnTo>
                <a:lnTo>
                  <a:pt x="797262" y="208994"/>
                </a:lnTo>
                <a:lnTo>
                  <a:pt x="822547" y="159607"/>
                </a:lnTo>
                <a:lnTo>
                  <a:pt x="827404" y="117983"/>
                </a:lnTo>
                <a:lnTo>
                  <a:pt x="826190" y="96337"/>
                </a:lnTo>
                <a:lnTo>
                  <a:pt x="816475" y="58046"/>
                </a:lnTo>
                <a:lnTo>
                  <a:pt x="784336" y="15128"/>
                </a:lnTo>
                <a:lnTo>
                  <a:pt x="769344" y="6165"/>
                </a:lnTo>
                <a:lnTo>
                  <a:pt x="752220" y="0"/>
                </a:lnTo>
                <a:close/>
              </a:path>
              <a:path w="827404" h="236219">
                <a:moveTo>
                  <a:pt x="75183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2"/>
                </a:lnTo>
                <a:lnTo>
                  <a:pt x="78104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865" y="15557"/>
                </a:lnTo>
                <a:lnTo>
                  <a:pt x="78485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82767" y="1755901"/>
            <a:ext cx="895985" cy="236220"/>
          </a:xfrm>
          <a:custGeom>
            <a:avLst/>
            <a:gdLst/>
            <a:ahLst/>
            <a:cxnLst/>
            <a:rect l="l" t="t" r="r" b="b"/>
            <a:pathLst>
              <a:path w="895985" h="236219">
                <a:moveTo>
                  <a:pt x="820801" y="0"/>
                </a:moveTo>
                <a:lnTo>
                  <a:pt x="817499" y="9651"/>
                </a:lnTo>
                <a:lnTo>
                  <a:pt x="831119" y="15557"/>
                </a:lnTo>
                <a:lnTo>
                  <a:pt x="842835" y="23749"/>
                </a:lnTo>
                <a:lnTo>
                  <a:pt x="866646" y="61723"/>
                </a:lnTo>
                <a:lnTo>
                  <a:pt x="874522" y="116712"/>
                </a:lnTo>
                <a:lnTo>
                  <a:pt x="873642" y="137497"/>
                </a:lnTo>
                <a:lnTo>
                  <a:pt x="860552" y="188468"/>
                </a:lnTo>
                <a:lnTo>
                  <a:pt x="831262" y="220257"/>
                </a:lnTo>
                <a:lnTo>
                  <a:pt x="817880" y="226187"/>
                </a:lnTo>
                <a:lnTo>
                  <a:pt x="820801" y="235712"/>
                </a:lnTo>
                <a:lnTo>
                  <a:pt x="865842" y="208994"/>
                </a:lnTo>
                <a:lnTo>
                  <a:pt x="891127" y="159607"/>
                </a:lnTo>
                <a:lnTo>
                  <a:pt x="895985" y="117983"/>
                </a:lnTo>
                <a:lnTo>
                  <a:pt x="894770" y="96337"/>
                </a:lnTo>
                <a:lnTo>
                  <a:pt x="885055" y="58046"/>
                </a:lnTo>
                <a:lnTo>
                  <a:pt x="852916" y="15128"/>
                </a:lnTo>
                <a:lnTo>
                  <a:pt x="837924" y="6165"/>
                </a:lnTo>
                <a:lnTo>
                  <a:pt x="820801" y="0"/>
                </a:lnTo>
                <a:close/>
              </a:path>
              <a:path w="895985" h="236219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3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50692" y="2120138"/>
            <a:ext cx="838200" cy="236220"/>
          </a:xfrm>
          <a:custGeom>
            <a:avLst/>
            <a:gdLst/>
            <a:ahLst/>
            <a:cxnLst/>
            <a:rect l="l" t="t" r="r" b="b"/>
            <a:pathLst>
              <a:path w="838200" h="236219">
                <a:moveTo>
                  <a:pt x="762888" y="0"/>
                </a:moveTo>
                <a:lnTo>
                  <a:pt x="759586" y="9651"/>
                </a:lnTo>
                <a:lnTo>
                  <a:pt x="773207" y="15557"/>
                </a:lnTo>
                <a:lnTo>
                  <a:pt x="784923" y="23749"/>
                </a:lnTo>
                <a:lnTo>
                  <a:pt x="808734" y="61723"/>
                </a:lnTo>
                <a:lnTo>
                  <a:pt x="816609" y="116712"/>
                </a:lnTo>
                <a:lnTo>
                  <a:pt x="815730" y="137497"/>
                </a:lnTo>
                <a:lnTo>
                  <a:pt x="802640" y="188468"/>
                </a:lnTo>
                <a:lnTo>
                  <a:pt x="773350" y="220257"/>
                </a:lnTo>
                <a:lnTo>
                  <a:pt x="759968" y="226187"/>
                </a:lnTo>
                <a:lnTo>
                  <a:pt x="762888" y="235712"/>
                </a:lnTo>
                <a:lnTo>
                  <a:pt x="807930" y="208994"/>
                </a:lnTo>
                <a:lnTo>
                  <a:pt x="833215" y="159607"/>
                </a:lnTo>
                <a:lnTo>
                  <a:pt x="838072" y="117982"/>
                </a:lnTo>
                <a:lnTo>
                  <a:pt x="836858" y="96337"/>
                </a:lnTo>
                <a:lnTo>
                  <a:pt x="827143" y="58046"/>
                </a:lnTo>
                <a:lnTo>
                  <a:pt x="795004" y="15128"/>
                </a:lnTo>
                <a:lnTo>
                  <a:pt x="780012" y="6165"/>
                </a:lnTo>
                <a:lnTo>
                  <a:pt x="762888" y="0"/>
                </a:lnTo>
                <a:close/>
              </a:path>
              <a:path w="838200" h="236219">
                <a:moveTo>
                  <a:pt x="75183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865" y="15557"/>
                </a:lnTo>
                <a:lnTo>
                  <a:pt x="78485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33088" y="2120138"/>
            <a:ext cx="845819" cy="236220"/>
          </a:xfrm>
          <a:custGeom>
            <a:avLst/>
            <a:gdLst/>
            <a:ahLst/>
            <a:cxnLst/>
            <a:rect l="l" t="t" r="r" b="b"/>
            <a:pathLst>
              <a:path w="845820" h="236219">
                <a:moveTo>
                  <a:pt x="770509" y="0"/>
                </a:moveTo>
                <a:lnTo>
                  <a:pt x="767207" y="9651"/>
                </a:lnTo>
                <a:lnTo>
                  <a:pt x="780827" y="15557"/>
                </a:lnTo>
                <a:lnTo>
                  <a:pt x="792543" y="23749"/>
                </a:lnTo>
                <a:lnTo>
                  <a:pt x="816354" y="61723"/>
                </a:lnTo>
                <a:lnTo>
                  <a:pt x="824229" y="116712"/>
                </a:lnTo>
                <a:lnTo>
                  <a:pt x="823350" y="137497"/>
                </a:lnTo>
                <a:lnTo>
                  <a:pt x="810260" y="188468"/>
                </a:lnTo>
                <a:lnTo>
                  <a:pt x="780970" y="220257"/>
                </a:lnTo>
                <a:lnTo>
                  <a:pt x="767588" y="226187"/>
                </a:lnTo>
                <a:lnTo>
                  <a:pt x="770509" y="235712"/>
                </a:lnTo>
                <a:lnTo>
                  <a:pt x="815550" y="208994"/>
                </a:lnTo>
                <a:lnTo>
                  <a:pt x="840835" y="159607"/>
                </a:lnTo>
                <a:lnTo>
                  <a:pt x="845692" y="117982"/>
                </a:lnTo>
                <a:lnTo>
                  <a:pt x="844478" y="96337"/>
                </a:lnTo>
                <a:lnTo>
                  <a:pt x="834763" y="58046"/>
                </a:lnTo>
                <a:lnTo>
                  <a:pt x="802624" y="15128"/>
                </a:lnTo>
                <a:lnTo>
                  <a:pt x="787632" y="6165"/>
                </a:lnTo>
                <a:lnTo>
                  <a:pt x="770509" y="0"/>
                </a:lnTo>
                <a:close/>
              </a:path>
              <a:path w="845820" h="236219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4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3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97423" y="2120138"/>
            <a:ext cx="857885" cy="236220"/>
          </a:xfrm>
          <a:custGeom>
            <a:avLst/>
            <a:gdLst/>
            <a:ahLst/>
            <a:cxnLst/>
            <a:rect l="l" t="t" r="r" b="b"/>
            <a:pathLst>
              <a:path w="857885" h="236219">
                <a:moveTo>
                  <a:pt x="782701" y="0"/>
                </a:moveTo>
                <a:lnTo>
                  <a:pt x="779399" y="9651"/>
                </a:lnTo>
                <a:lnTo>
                  <a:pt x="793019" y="15557"/>
                </a:lnTo>
                <a:lnTo>
                  <a:pt x="804735" y="23749"/>
                </a:lnTo>
                <a:lnTo>
                  <a:pt x="828546" y="61723"/>
                </a:lnTo>
                <a:lnTo>
                  <a:pt x="836422" y="116712"/>
                </a:lnTo>
                <a:lnTo>
                  <a:pt x="835542" y="137497"/>
                </a:lnTo>
                <a:lnTo>
                  <a:pt x="822451" y="188468"/>
                </a:lnTo>
                <a:lnTo>
                  <a:pt x="793162" y="220257"/>
                </a:lnTo>
                <a:lnTo>
                  <a:pt x="779779" y="226187"/>
                </a:lnTo>
                <a:lnTo>
                  <a:pt x="782701" y="235712"/>
                </a:lnTo>
                <a:lnTo>
                  <a:pt x="827742" y="208994"/>
                </a:lnTo>
                <a:lnTo>
                  <a:pt x="853027" y="159607"/>
                </a:lnTo>
                <a:lnTo>
                  <a:pt x="857885" y="117982"/>
                </a:lnTo>
                <a:lnTo>
                  <a:pt x="856670" y="96337"/>
                </a:lnTo>
                <a:lnTo>
                  <a:pt x="846955" y="58046"/>
                </a:lnTo>
                <a:lnTo>
                  <a:pt x="814816" y="15128"/>
                </a:lnTo>
                <a:lnTo>
                  <a:pt x="799824" y="6165"/>
                </a:lnTo>
                <a:lnTo>
                  <a:pt x="782701" y="0"/>
                </a:lnTo>
                <a:close/>
              </a:path>
              <a:path w="857885" h="236219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4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3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90469" y="2067305"/>
            <a:ext cx="3423285" cy="0"/>
          </a:xfrm>
          <a:custGeom>
            <a:avLst/>
            <a:gdLst/>
            <a:ahLst/>
            <a:cxnLst/>
            <a:rect l="l" t="t" r="r" b="b"/>
            <a:pathLst>
              <a:path w="3423285">
                <a:moveTo>
                  <a:pt x="0" y="0"/>
                </a:moveTo>
                <a:lnTo>
                  <a:pt x="3422904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96137" y="1620748"/>
            <a:ext cx="7997825" cy="317944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R="666750" algn="ctr">
              <a:lnSpc>
                <a:spcPct val="100000"/>
              </a:lnSpc>
              <a:spcBef>
                <a:spcPts val="565"/>
              </a:spcBef>
              <a:tabLst>
                <a:tab pos="723265" algn="l"/>
                <a:tab pos="1589405" algn="l"/>
                <a:tab pos="2397125" algn="l"/>
                <a:tab pos="2735580" algn="l"/>
              </a:tabLst>
            </a:pPr>
            <a:r>
              <a:rPr sz="3000" baseline="-41666" dirty="0">
                <a:latin typeface="Cambria Math"/>
                <a:cs typeface="Cambria Math"/>
              </a:rPr>
              <a:t>=</a:t>
            </a:r>
            <a:r>
              <a:rPr sz="3000" spc="165" baseline="-41666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𝐾′	𝑠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𝑧</a:t>
            </a:r>
            <a:r>
              <a:rPr sz="2175" spc="-37" baseline="-15325" dirty="0">
                <a:latin typeface="Cambria Math"/>
                <a:cs typeface="Cambria Math"/>
              </a:rPr>
              <a:t>1	</a:t>
            </a:r>
            <a:r>
              <a:rPr sz="2000" dirty="0">
                <a:latin typeface="Cambria Math"/>
                <a:cs typeface="Cambria Math"/>
              </a:rPr>
              <a:t>𝑠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𝑧</a:t>
            </a:r>
            <a:r>
              <a:rPr sz="2175" baseline="-15325" dirty="0">
                <a:latin typeface="Cambria Math"/>
                <a:cs typeface="Cambria Math"/>
              </a:rPr>
              <a:t>2	</a:t>
            </a:r>
            <a:r>
              <a:rPr sz="2000" dirty="0">
                <a:latin typeface="Cambria Math"/>
                <a:cs typeface="Cambria Math"/>
              </a:rPr>
              <a:t>…	𝑠 −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spc="55" dirty="0">
                <a:latin typeface="Cambria Math"/>
                <a:cs typeface="Cambria Math"/>
              </a:rPr>
              <a:t>𝑧</a:t>
            </a:r>
            <a:r>
              <a:rPr sz="2175" spc="82" baseline="-15325" dirty="0">
                <a:latin typeface="Cambria Math"/>
                <a:cs typeface="Cambria Math"/>
              </a:rPr>
              <a:t>𝑚</a:t>
            </a:r>
            <a:endParaRPr sz="2175" baseline="-15325">
              <a:latin typeface="Cambria Math"/>
              <a:cs typeface="Cambria Math"/>
            </a:endParaRPr>
          </a:p>
          <a:p>
            <a:pPr marR="189865" algn="ctr">
              <a:lnSpc>
                <a:spcPct val="100000"/>
              </a:lnSpc>
              <a:spcBef>
                <a:spcPts val="470"/>
              </a:spcBef>
              <a:tabLst>
                <a:tab pos="882015" algn="l"/>
                <a:tab pos="1708150" algn="l"/>
                <a:tab pos="2046605" algn="l"/>
              </a:tabLst>
            </a:pPr>
            <a:r>
              <a:rPr sz="2000" dirty="0">
                <a:latin typeface="Cambria Math"/>
                <a:cs typeface="Cambria Math"/>
              </a:rPr>
              <a:t>𝑠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35" dirty="0">
                <a:latin typeface="Cambria Math"/>
                <a:cs typeface="Cambria Math"/>
              </a:rPr>
              <a:t>𝑝</a:t>
            </a:r>
            <a:r>
              <a:rPr sz="2175" spc="-52" baseline="-15325" dirty="0">
                <a:latin typeface="Cambria Math"/>
                <a:cs typeface="Cambria Math"/>
              </a:rPr>
              <a:t>1	</a:t>
            </a:r>
            <a:r>
              <a:rPr sz="2000" dirty="0">
                <a:latin typeface="Cambria Math"/>
                <a:cs typeface="Cambria Math"/>
              </a:rPr>
              <a:t>𝑠</a:t>
            </a:r>
            <a:r>
              <a:rPr sz="2000" spc="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𝑝</a:t>
            </a:r>
            <a:r>
              <a:rPr sz="2175" spc="-15" baseline="-15325" dirty="0">
                <a:latin typeface="Cambria Math"/>
                <a:cs typeface="Cambria Math"/>
              </a:rPr>
              <a:t>2	</a:t>
            </a:r>
            <a:r>
              <a:rPr sz="2000" dirty="0">
                <a:latin typeface="Cambria Math"/>
                <a:cs typeface="Cambria Math"/>
              </a:rPr>
              <a:t>…	𝑠 −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spc="15" dirty="0">
                <a:latin typeface="Cambria Math"/>
                <a:cs typeface="Cambria Math"/>
              </a:rPr>
              <a:t>𝑝</a:t>
            </a:r>
            <a:r>
              <a:rPr sz="2175" spc="22" baseline="-15325" dirty="0">
                <a:latin typeface="Cambria Math"/>
                <a:cs typeface="Cambria Math"/>
              </a:rPr>
              <a:t>𝑛</a:t>
            </a:r>
            <a:endParaRPr sz="2175" baseline="-15325">
              <a:latin typeface="Cambria Math"/>
              <a:cs typeface="Cambria Math"/>
            </a:endParaRPr>
          </a:p>
          <a:p>
            <a:pPr marL="362585" indent="-287020">
              <a:lnSpc>
                <a:spcPct val="100000"/>
              </a:lnSpc>
              <a:spcBef>
                <a:spcPts val="375"/>
              </a:spcBef>
              <a:buFont typeface="Wingdings"/>
              <a:buChar char=""/>
              <a:tabLst>
                <a:tab pos="363220" algn="l"/>
              </a:tabLst>
            </a:pPr>
            <a:r>
              <a:rPr sz="2000" spc="15" dirty="0">
                <a:latin typeface="Cambria Math"/>
                <a:cs typeface="Cambria Math"/>
              </a:rPr>
              <a:t>𝑛: </a:t>
            </a:r>
            <a:r>
              <a:rPr sz="2000" spc="-5" dirty="0">
                <a:latin typeface="Calibri"/>
                <a:cs typeface="Calibri"/>
              </a:rPr>
              <a:t>Order </a:t>
            </a:r>
            <a:r>
              <a:rPr sz="2000" dirty="0">
                <a:latin typeface="Calibri"/>
                <a:cs typeface="Calibri"/>
              </a:rPr>
              <a:t>of 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362585" marR="56515" indent="-287020">
              <a:lnSpc>
                <a:spcPts val="2390"/>
              </a:lnSpc>
              <a:spcBef>
                <a:spcPts val="565"/>
              </a:spcBef>
              <a:buFont typeface="Wingdings"/>
              <a:buChar char=""/>
              <a:tabLst>
                <a:tab pos="363220" algn="l"/>
                <a:tab pos="4226560" algn="l"/>
              </a:tabLst>
            </a:pPr>
            <a:r>
              <a:rPr sz="2000" spc="25" dirty="0">
                <a:latin typeface="Cambria Math"/>
                <a:cs typeface="Cambria Math"/>
              </a:rPr>
              <a:t>𝐾: </a:t>
            </a:r>
            <a:r>
              <a:rPr sz="2000" spc="-15" dirty="0">
                <a:latin typeface="Calibri"/>
                <a:cs typeface="Calibri"/>
              </a:rPr>
              <a:t>System  </a:t>
            </a:r>
            <a:r>
              <a:rPr sz="2000" spc="-10" dirty="0">
                <a:latin typeface="Calibri"/>
                <a:cs typeface="Calibri"/>
              </a:rPr>
              <a:t>gain </a:t>
            </a:r>
            <a:r>
              <a:rPr sz="2000" spc="-5" dirty="0">
                <a:latin typeface="Calibri"/>
                <a:cs typeface="Calibri"/>
              </a:rPr>
              <a:t>or  Gain </a:t>
            </a:r>
            <a:r>
              <a:rPr sz="2000" spc="-10" dirty="0">
                <a:latin typeface="Calibri"/>
                <a:cs typeface="Calibri"/>
              </a:rPr>
              <a:t>factor  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	</a:t>
            </a:r>
            <a:r>
              <a:rPr sz="2000" spc="-10" dirty="0">
                <a:latin typeface="Calibri"/>
                <a:cs typeface="Calibri"/>
              </a:rPr>
              <a:t>proportional </a:t>
            </a:r>
            <a:r>
              <a:rPr sz="2000" spc="-5" dirty="0">
                <a:latin typeface="Calibri"/>
                <a:cs typeface="Calibri"/>
              </a:rPr>
              <a:t>value that </a:t>
            </a:r>
            <a:r>
              <a:rPr sz="2000" spc="-10" dirty="0">
                <a:latin typeface="Calibri"/>
                <a:cs typeface="Calibri"/>
              </a:rPr>
              <a:t>relates </a:t>
            </a:r>
            <a:r>
              <a:rPr sz="2000" dirty="0">
                <a:latin typeface="Calibri"/>
                <a:cs typeface="Calibri"/>
              </a:rPr>
              <a:t>the  magnitude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input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that 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output signal </a:t>
            </a:r>
            <a:r>
              <a:rPr sz="2000" spc="-15" dirty="0">
                <a:latin typeface="Calibri"/>
                <a:cs typeface="Calibri"/>
              </a:rPr>
              <a:t>at </a:t>
            </a:r>
            <a:r>
              <a:rPr sz="2000" spc="-10" dirty="0">
                <a:latin typeface="Calibri"/>
                <a:cs typeface="Calibri"/>
              </a:rPr>
              <a:t>steady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state</a:t>
            </a:r>
            <a:endParaRPr sz="2000">
              <a:latin typeface="Calibri"/>
              <a:cs typeface="Calibri"/>
            </a:endParaRPr>
          </a:p>
          <a:p>
            <a:pPr marL="362585" indent="-287020">
              <a:lnSpc>
                <a:spcPct val="100000"/>
              </a:lnSpc>
              <a:spcBef>
                <a:spcPts val="415"/>
              </a:spcBef>
              <a:buFont typeface="Wingdings"/>
              <a:buChar char=""/>
              <a:tabLst>
                <a:tab pos="363220" algn="l"/>
              </a:tabLst>
            </a:pPr>
            <a:r>
              <a:rPr sz="2000" spc="10" dirty="0">
                <a:latin typeface="Cambria Math"/>
                <a:cs typeface="Cambria Math"/>
              </a:rPr>
              <a:t>𝑧</a:t>
            </a:r>
            <a:r>
              <a:rPr sz="2175" spc="15" baseline="-15325" dirty="0">
                <a:latin typeface="Cambria Math"/>
                <a:cs typeface="Cambria Math"/>
              </a:rPr>
              <a:t>1</a:t>
            </a:r>
            <a:r>
              <a:rPr sz="2000" spc="10" dirty="0">
                <a:latin typeface="Cambria Math"/>
                <a:cs typeface="Cambria Math"/>
              </a:rPr>
              <a:t>,</a:t>
            </a:r>
            <a:r>
              <a:rPr sz="2000" spc="-125" dirty="0">
                <a:latin typeface="Cambria Math"/>
                <a:cs typeface="Cambria Math"/>
              </a:rPr>
              <a:t> </a:t>
            </a:r>
            <a:r>
              <a:rPr sz="2000" spc="25" dirty="0">
                <a:latin typeface="Cambria Math"/>
                <a:cs typeface="Cambria Math"/>
              </a:rPr>
              <a:t>𝑧</a:t>
            </a:r>
            <a:r>
              <a:rPr sz="2175" spc="37" baseline="-15325" dirty="0">
                <a:latin typeface="Cambria Math"/>
                <a:cs typeface="Cambria Math"/>
              </a:rPr>
              <a:t>2</a:t>
            </a:r>
            <a:r>
              <a:rPr sz="2000" spc="25" dirty="0">
                <a:latin typeface="Cambria Math"/>
                <a:cs typeface="Cambria Math"/>
              </a:rPr>
              <a:t>,</a:t>
            </a:r>
            <a:r>
              <a:rPr sz="2000" spc="-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…</a:t>
            </a:r>
            <a:r>
              <a:rPr sz="2000" spc="-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65" dirty="0">
                <a:latin typeface="Cambria Math"/>
                <a:cs typeface="Cambria Math"/>
              </a:rPr>
              <a:t>𝑧</a:t>
            </a:r>
            <a:r>
              <a:rPr sz="2175" spc="97" baseline="-15325" dirty="0">
                <a:latin typeface="Cambria Math"/>
                <a:cs typeface="Cambria Math"/>
              </a:rPr>
              <a:t>𝑚</a:t>
            </a:r>
            <a:r>
              <a:rPr sz="2000" spc="65" dirty="0">
                <a:latin typeface="Cambria Math"/>
                <a:cs typeface="Cambria Math"/>
              </a:rPr>
              <a:t>: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libri"/>
                <a:cs typeface="Calibri"/>
              </a:rPr>
              <a:t>Zeros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362585" indent="-28702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363220" algn="l"/>
              </a:tabLst>
            </a:pPr>
            <a:r>
              <a:rPr sz="2000" spc="5" dirty="0">
                <a:latin typeface="Cambria Math"/>
                <a:cs typeface="Cambria Math"/>
              </a:rPr>
              <a:t>𝑝</a:t>
            </a:r>
            <a:r>
              <a:rPr sz="2175" spc="7" baseline="-15325" dirty="0">
                <a:latin typeface="Cambria Math"/>
                <a:cs typeface="Cambria Math"/>
              </a:rPr>
              <a:t>1</a:t>
            </a:r>
            <a:r>
              <a:rPr sz="2000" spc="5" dirty="0">
                <a:latin typeface="Cambria Math"/>
                <a:cs typeface="Cambria Math"/>
              </a:rPr>
              <a:t>,</a:t>
            </a:r>
            <a:r>
              <a:rPr sz="2000" spc="-125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𝑝</a:t>
            </a:r>
            <a:r>
              <a:rPr sz="2175" spc="30" baseline="-15325" dirty="0">
                <a:latin typeface="Cambria Math"/>
                <a:cs typeface="Cambria Math"/>
              </a:rPr>
              <a:t>2</a:t>
            </a:r>
            <a:r>
              <a:rPr sz="2000" spc="20" dirty="0">
                <a:latin typeface="Cambria Math"/>
                <a:cs typeface="Cambria Math"/>
              </a:rPr>
              <a:t>,</a:t>
            </a:r>
            <a:r>
              <a:rPr sz="2000" spc="-1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…</a:t>
            </a:r>
            <a:r>
              <a:rPr sz="2000" spc="-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4" dirty="0">
                <a:latin typeface="Cambria Math"/>
                <a:cs typeface="Cambria Math"/>
              </a:rPr>
              <a:t> </a:t>
            </a:r>
            <a:r>
              <a:rPr sz="2000" spc="50" dirty="0">
                <a:latin typeface="Cambria Math"/>
                <a:cs typeface="Cambria Math"/>
              </a:rPr>
              <a:t>𝑝</a:t>
            </a:r>
            <a:r>
              <a:rPr sz="2175" spc="75" baseline="-15325" dirty="0">
                <a:latin typeface="Cambria Math"/>
                <a:cs typeface="Cambria Math"/>
              </a:rPr>
              <a:t>𝑛</a:t>
            </a:r>
            <a:r>
              <a:rPr sz="2000" spc="50" dirty="0">
                <a:latin typeface="Cambria Math"/>
                <a:cs typeface="Cambria Math"/>
              </a:rPr>
              <a:t>: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libri"/>
                <a:cs typeface="Calibri"/>
              </a:rPr>
              <a:t>Poles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362585" marR="55880" indent="-28702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363220" algn="l"/>
              </a:tabLst>
            </a:pPr>
            <a:r>
              <a:rPr sz="2000" dirty="0">
                <a:latin typeface="Cambria Math"/>
                <a:cs typeface="Cambria Math"/>
              </a:rPr>
              <a:t>𝑛 ≥ 𝑚 </a:t>
            </a:r>
            <a:r>
              <a:rPr sz="2000" spc="-5" dirty="0">
                <a:latin typeface="Calibri"/>
                <a:cs typeface="Calibri"/>
              </a:rPr>
              <a:t>because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spc="-5" dirty="0">
                <a:latin typeface="Calibri"/>
                <a:cs typeface="Calibri"/>
              </a:rPr>
              <a:t>becomes non-causal and is not </a:t>
            </a:r>
            <a:r>
              <a:rPr sz="2000" spc="-10" dirty="0">
                <a:latin typeface="Calibri"/>
                <a:cs typeface="Calibri"/>
              </a:rPr>
              <a:t>physically  realizable </a:t>
            </a: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dirty="0">
                <a:latin typeface="Cambria Math"/>
                <a:cs typeface="Cambria Math"/>
              </a:rPr>
              <a:t>𝑛 &lt;</a:t>
            </a:r>
            <a:r>
              <a:rPr sz="2000" spc="-1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𝑚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580" y="81534"/>
            <a:ext cx="2914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Poles </a:t>
            </a:r>
            <a:r>
              <a:rPr dirty="0"/>
              <a:t>and</a:t>
            </a:r>
            <a:r>
              <a:rPr spc="-70" dirty="0"/>
              <a:t> </a:t>
            </a:r>
            <a:r>
              <a:rPr spc="-30" dirty="0"/>
              <a:t>Zeros</a:t>
            </a:r>
          </a:p>
        </p:txBody>
      </p:sp>
      <p:sp>
        <p:nvSpPr>
          <p:cNvPr id="3" name="object 3"/>
          <p:cNvSpPr/>
          <p:nvPr/>
        </p:nvSpPr>
        <p:spPr>
          <a:xfrm>
            <a:off x="4320159" y="1934591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19">
                <a:moveTo>
                  <a:pt x="212725" y="0"/>
                </a:moveTo>
                <a:lnTo>
                  <a:pt x="209423" y="9651"/>
                </a:lnTo>
                <a:lnTo>
                  <a:pt x="223043" y="15557"/>
                </a:lnTo>
                <a:lnTo>
                  <a:pt x="234759" y="23749"/>
                </a:lnTo>
                <a:lnTo>
                  <a:pt x="258570" y="61723"/>
                </a:lnTo>
                <a:lnTo>
                  <a:pt x="266445" y="116712"/>
                </a:lnTo>
                <a:lnTo>
                  <a:pt x="265566" y="137497"/>
                </a:lnTo>
                <a:lnTo>
                  <a:pt x="252475" y="188467"/>
                </a:lnTo>
                <a:lnTo>
                  <a:pt x="223186" y="220257"/>
                </a:lnTo>
                <a:lnTo>
                  <a:pt x="209803" y="226186"/>
                </a:lnTo>
                <a:lnTo>
                  <a:pt x="212725" y="235711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8" y="117982"/>
                </a:lnTo>
                <a:lnTo>
                  <a:pt x="286694" y="96337"/>
                </a:lnTo>
                <a:lnTo>
                  <a:pt x="276979" y="58046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19">
                <a:moveTo>
                  <a:pt x="75183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1"/>
                </a:lnTo>
                <a:lnTo>
                  <a:pt x="78104" y="226186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7590" y="3432683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652"/>
                </a:lnTo>
                <a:lnTo>
                  <a:pt x="223043" y="15557"/>
                </a:lnTo>
                <a:lnTo>
                  <a:pt x="234759" y="23749"/>
                </a:lnTo>
                <a:lnTo>
                  <a:pt x="258570" y="61723"/>
                </a:lnTo>
                <a:lnTo>
                  <a:pt x="266446" y="116713"/>
                </a:lnTo>
                <a:lnTo>
                  <a:pt x="265566" y="137497"/>
                </a:lnTo>
                <a:lnTo>
                  <a:pt x="252475" y="188468"/>
                </a:lnTo>
                <a:lnTo>
                  <a:pt x="223186" y="220257"/>
                </a:lnTo>
                <a:lnTo>
                  <a:pt x="209804" y="226187"/>
                </a:lnTo>
                <a:lnTo>
                  <a:pt x="212725" y="235712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9" y="117983"/>
                </a:lnTo>
                <a:lnTo>
                  <a:pt x="286694" y="96337"/>
                </a:lnTo>
                <a:lnTo>
                  <a:pt x="276979" y="58046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3"/>
                </a:lnTo>
                <a:lnTo>
                  <a:pt x="22342" y="96621"/>
                </a:lnTo>
                <a:lnTo>
                  <a:pt x="35433" y="46990"/>
                </a:lnTo>
                <a:lnTo>
                  <a:pt x="64865" y="15557"/>
                </a:lnTo>
                <a:lnTo>
                  <a:pt x="78486" y="9652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5040" y="720703"/>
            <a:ext cx="8129905" cy="37655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19100" algn="l"/>
              </a:tabLst>
            </a:pP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Poles:</a:t>
            </a:r>
            <a:endParaRPr sz="2200">
              <a:latin typeface="Calibri"/>
              <a:cs typeface="Calibri"/>
            </a:endParaRPr>
          </a:p>
          <a:p>
            <a:pPr marL="819785" lvl="1" indent="-287655">
              <a:lnSpc>
                <a:spcPct val="100000"/>
              </a:lnSpc>
              <a:spcBef>
                <a:spcPts val="490"/>
              </a:spcBef>
              <a:buFont typeface="Arial"/>
              <a:buChar char="–"/>
              <a:tabLst>
                <a:tab pos="819785" algn="l"/>
                <a:tab pos="820419" algn="l"/>
              </a:tabLst>
            </a:pPr>
            <a:r>
              <a:rPr sz="2000" spc="-10" dirty="0">
                <a:latin typeface="Calibri"/>
                <a:cs typeface="Calibri"/>
              </a:rPr>
              <a:t>Roots </a:t>
            </a:r>
            <a:r>
              <a:rPr sz="2000" dirty="0">
                <a:latin typeface="Calibri"/>
                <a:cs typeface="Calibri"/>
              </a:rPr>
              <a:t>of the </a:t>
            </a:r>
            <a:r>
              <a:rPr sz="2000" spc="-10" dirty="0">
                <a:latin typeface="Calibri"/>
                <a:cs typeface="Calibri"/>
              </a:rPr>
              <a:t>denominator </a:t>
            </a:r>
            <a:r>
              <a:rPr sz="2000" spc="-5" dirty="0">
                <a:latin typeface="Calibri"/>
                <a:cs typeface="Calibri"/>
              </a:rPr>
              <a:t>polynomial </a:t>
            </a:r>
            <a:r>
              <a:rPr sz="2000" dirty="0">
                <a:latin typeface="Calibri"/>
                <a:cs typeface="Calibri"/>
              </a:rPr>
              <a:t>of the </a:t>
            </a:r>
            <a:r>
              <a:rPr sz="2000" spc="-15" dirty="0">
                <a:latin typeface="Calibri"/>
                <a:cs typeface="Calibri"/>
              </a:rPr>
              <a:t>transfer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  <a:p>
            <a:pPr marL="819785" lvl="1" indent="-287655">
              <a:lnSpc>
                <a:spcPct val="100000"/>
              </a:lnSpc>
              <a:spcBef>
                <a:spcPts val="490"/>
              </a:spcBef>
              <a:buFont typeface="Arial"/>
              <a:buChar char="–"/>
              <a:tabLst>
                <a:tab pos="819785" algn="l"/>
                <a:tab pos="820419" algn="l"/>
              </a:tabLst>
            </a:pPr>
            <a:r>
              <a:rPr sz="2000" spc="-20" dirty="0">
                <a:latin typeface="Calibri"/>
                <a:cs typeface="Calibri"/>
              </a:rPr>
              <a:t>Values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mbria Math"/>
                <a:cs typeface="Cambria Math"/>
              </a:rPr>
              <a:t>𝑠 </a:t>
            </a:r>
            <a:r>
              <a:rPr sz="2000" spc="-15" dirty="0">
                <a:latin typeface="Calibri"/>
                <a:cs typeface="Calibri"/>
              </a:rPr>
              <a:t>at </a:t>
            </a:r>
            <a:r>
              <a:rPr sz="2000" dirty="0">
                <a:latin typeface="Calibri"/>
                <a:cs typeface="Calibri"/>
              </a:rPr>
              <a:t>which the </a:t>
            </a:r>
            <a:r>
              <a:rPr sz="2000" spc="-15" dirty="0">
                <a:latin typeface="Calibri"/>
                <a:cs typeface="Calibri"/>
              </a:rPr>
              <a:t>transfer </a:t>
            </a:r>
            <a:r>
              <a:rPr sz="2000" dirty="0">
                <a:latin typeface="Calibri"/>
                <a:cs typeface="Calibri"/>
              </a:rPr>
              <a:t>function </a:t>
            </a:r>
            <a:r>
              <a:rPr sz="2000" spc="-5" dirty="0">
                <a:latin typeface="Calibri"/>
                <a:cs typeface="Calibri"/>
              </a:rPr>
              <a:t>becomes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unbounded</a:t>
            </a:r>
            <a:endParaRPr sz="2000">
              <a:latin typeface="Calibri"/>
              <a:cs typeface="Calibri"/>
            </a:endParaRPr>
          </a:p>
          <a:p>
            <a:pPr marL="3138170">
              <a:lnSpc>
                <a:spcPts val="2080"/>
              </a:lnSpc>
              <a:spcBef>
                <a:spcPts val="15"/>
              </a:spcBef>
              <a:tabLst>
                <a:tab pos="4146550" algn="l"/>
              </a:tabLst>
            </a:pPr>
            <a:r>
              <a:rPr sz="2000" spc="-5" dirty="0">
                <a:latin typeface="Cambria Math"/>
                <a:cs typeface="Cambria Math"/>
              </a:rPr>
              <a:t>lim</a:t>
            </a:r>
            <a:r>
              <a:rPr sz="2000" spc="20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𝐺 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∞</a:t>
            </a:r>
            <a:endParaRPr sz="2000">
              <a:latin typeface="Cambria Math"/>
              <a:cs typeface="Cambria Math"/>
            </a:endParaRPr>
          </a:p>
          <a:p>
            <a:pPr marL="3096895">
              <a:lnSpc>
                <a:spcPts val="1420"/>
              </a:lnSpc>
            </a:pPr>
            <a:r>
              <a:rPr sz="1450" spc="65" dirty="0">
                <a:latin typeface="Cambria Math"/>
                <a:cs typeface="Cambria Math"/>
              </a:rPr>
              <a:t>𝑠→𝑝</a:t>
            </a:r>
            <a:r>
              <a:rPr sz="1800" spc="97" baseline="-13888" dirty="0">
                <a:latin typeface="Cambria Math"/>
                <a:cs typeface="Cambria Math"/>
              </a:rPr>
              <a:t>𝑖</a:t>
            </a:r>
            <a:endParaRPr sz="1800" baseline="-13888">
              <a:latin typeface="Cambria Math"/>
              <a:cs typeface="Cambria Math"/>
            </a:endParaRPr>
          </a:p>
          <a:p>
            <a:pPr marL="419100" indent="-342900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419100" algn="l"/>
              </a:tabLst>
            </a:pPr>
            <a:r>
              <a:rPr sz="2200" b="1" spc="-20" dirty="0">
                <a:solidFill>
                  <a:srgbClr val="006FC0"/>
                </a:solidFill>
                <a:latin typeface="Calibri"/>
                <a:cs typeface="Calibri"/>
              </a:rPr>
              <a:t>Zeros:</a:t>
            </a:r>
            <a:endParaRPr sz="2200">
              <a:latin typeface="Calibri"/>
              <a:cs typeface="Calibri"/>
            </a:endParaRPr>
          </a:p>
          <a:p>
            <a:pPr marL="819785" lvl="1" indent="-287655">
              <a:lnSpc>
                <a:spcPct val="100000"/>
              </a:lnSpc>
              <a:spcBef>
                <a:spcPts val="459"/>
              </a:spcBef>
              <a:buFont typeface="Arial"/>
              <a:buChar char="–"/>
              <a:tabLst>
                <a:tab pos="819785" algn="l"/>
                <a:tab pos="820419" algn="l"/>
              </a:tabLst>
            </a:pPr>
            <a:r>
              <a:rPr sz="1800" spc="-15" dirty="0">
                <a:latin typeface="Calibri"/>
                <a:cs typeface="Calibri"/>
              </a:rPr>
              <a:t>Roots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numerator </a:t>
            </a:r>
            <a:r>
              <a:rPr sz="1800" spc="-5" dirty="0">
                <a:latin typeface="Calibri"/>
                <a:cs typeface="Calibri"/>
              </a:rPr>
              <a:t>polynomial 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transfer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  <a:p>
            <a:pPr marL="819785" lvl="1" indent="-287655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819785" algn="l"/>
                <a:tab pos="820419" algn="l"/>
              </a:tabLst>
            </a:pPr>
            <a:r>
              <a:rPr sz="1800" spc="-20" dirty="0">
                <a:latin typeface="Calibri"/>
                <a:cs typeface="Calibri"/>
              </a:rPr>
              <a:t>Values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mbria Math"/>
                <a:cs typeface="Cambria Math"/>
              </a:rPr>
              <a:t>𝑠 </a:t>
            </a:r>
            <a:r>
              <a:rPr sz="1800" spc="-10" dirty="0">
                <a:latin typeface="Calibri"/>
                <a:cs typeface="Calibri"/>
              </a:rPr>
              <a:t>at </a:t>
            </a:r>
            <a:r>
              <a:rPr sz="1800" spc="-5" dirty="0">
                <a:latin typeface="Calibri"/>
                <a:cs typeface="Calibri"/>
              </a:rPr>
              <a:t>which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transfer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vanishes</a:t>
            </a:r>
            <a:endParaRPr sz="1800">
              <a:latin typeface="Calibri"/>
              <a:cs typeface="Calibri"/>
            </a:endParaRPr>
          </a:p>
          <a:p>
            <a:pPr marL="3176270">
              <a:lnSpc>
                <a:spcPts val="2080"/>
              </a:lnSpc>
              <a:spcBef>
                <a:spcPts val="20"/>
              </a:spcBef>
              <a:tabLst>
                <a:tab pos="4174490" algn="l"/>
              </a:tabLst>
            </a:pPr>
            <a:r>
              <a:rPr sz="2000" spc="-5" dirty="0">
                <a:latin typeface="Cambria Math"/>
                <a:cs typeface="Cambria Math"/>
              </a:rPr>
              <a:t>lim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𝐺 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  <a:p>
            <a:pPr marL="3143885">
              <a:lnSpc>
                <a:spcPts val="1420"/>
              </a:lnSpc>
            </a:pPr>
            <a:r>
              <a:rPr sz="1450" spc="55" dirty="0">
                <a:latin typeface="Cambria Math"/>
                <a:cs typeface="Cambria Math"/>
              </a:rPr>
              <a:t>𝑠→𝑧</a:t>
            </a:r>
            <a:r>
              <a:rPr sz="1800" spc="82" baseline="-13888" dirty="0">
                <a:latin typeface="Cambria Math"/>
                <a:cs typeface="Cambria Math"/>
              </a:rPr>
              <a:t>𝑖</a:t>
            </a:r>
            <a:endParaRPr sz="1800" baseline="-13888">
              <a:latin typeface="Cambria Math"/>
              <a:cs typeface="Cambria Math"/>
            </a:endParaRPr>
          </a:p>
          <a:p>
            <a:pPr marL="418465" marR="1778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000" spc="-15" dirty="0">
                <a:latin typeface="Calibri"/>
                <a:cs typeface="Calibri"/>
              </a:rPr>
              <a:t>Poles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20" dirty="0">
                <a:latin typeface="Calibri"/>
                <a:cs typeface="Calibri"/>
              </a:rPr>
              <a:t>zeros </a:t>
            </a:r>
            <a:r>
              <a:rPr sz="2000" spc="-10" dirty="0">
                <a:latin typeface="Calibri"/>
                <a:cs typeface="Calibri"/>
              </a:rPr>
              <a:t>together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spc="-10" dirty="0">
                <a:latin typeface="Calibri"/>
                <a:cs typeface="Calibri"/>
              </a:rPr>
              <a:t>gain </a:t>
            </a:r>
            <a:r>
              <a:rPr sz="2000" dirty="0">
                <a:latin typeface="Cambria Math"/>
                <a:cs typeface="Cambria Math"/>
              </a:rPr>
              <a:t>𝐾 </a:t>
            </a:r>
            <a:r>
              <a:rPr sz="2000" spc="-5" dirty="0">
                <a:latin typeface="Calibri"/>
                <a:cs typeface="Calibri"/>
              </a:rPr>
              <a:t>characterise </a:t>
            </a:r>
            <a:r>
              <a:rPr sz="2000" dirty="0">
                <a:latin typeface="Calibri"/>
                <a:cs typeface="Calibri"/>
              </a:rPr>
              <a:t>the input-  </a:t>
            </a:r>
            <a:r>
              <a:rPr sz="2000" spc="-5" dirty="0">
                <a:latin typeface="Calibri"/>
                <a:cs typeface="Calibri"/>
              </a:rPr>
              <a:t>output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-5" dirty="0">
                <a:latin typeface="Calibri"/>
                <a:cs typeface="Calibri"/>
              </a:rPr>
              <a:t> dynamics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426" y="81534"/>
            <a:ext cx="5885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Gain, </a:t>
            </a:r>
            <a:r>
              <a:rPr spc="-20" dirty="0"/>
              <a:t>Poles </a:t>
            </a:r>
            <a:r>
              <a:rPr dirty="0"/>
              <a:t>and </a:t>
            </a:r>
            <a:r>
              <a:rPr spc="-30" dirty="0"/>
              <a:t>Zeros </a:t>
            </a:r>
            <a:r>
              <a:rPr dirty="0"/>
              <a:t>:</a:t>
            </a:r>
            <a:r>
              <a:rPr spc="-3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9650" y="1014806"/>
            <a:ext cx="58039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45" dirty="0">
                <a:latin typeface="Cambria Math"/>
                <a:cs typeface="Cambria Math"/>
              </a:rPr>
              <a:t>6</a:t>
            </a:r>
            <a:r>
              <a:rPr sz="1450" spc="114" dirty="0">
                <a:latin typeface="Cambria Math"/>
                <a:cs typeface="Cambria Math"/>
              </a:rPr>
              <a:t>𝑠</a:t>
            </a:r>
            <a:r>
              <a:rPr sz="1450" spc="-20" dirty="0">
                <a:latin typeface="Cambria Math"/>
                <a:cs typeface="Cambria Math"/>
              </a:rPr>
              <a:t>+</a:t>
            </a:r>
            <a:r>
              <a:rPr sz="1450" spc="45" dirty="0">
                <a:latin typeface="Cambria Math"/>
                <a:cs typeface="Cambria Math"/>
              </a:rPr>
              <a:t>12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840" y="724726"/>
            <a:ext cx="8076565" cy="7023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000" spc="-5" dirty="0">
                <a:latin typeface="Calibri"/>
                <a:cs typeface="Calibri"/>
              </a:rPr>
              <a:t>Find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spc="-10" dirty="0">
                <a:latin typeface="Calibri"/>
                <a:cs typeface="Calibri"/>
              </a:rPr>
              <a:t>gain, </a:t>
            </a:r>
            <a:r>
              <a:rPr sz="2000" spc="-5" dirty="0">
                <a:latin typeface="Calibri"/>
                <a:cs typeface="Calibri"/>
              </a:rPr>
              <a:t>poles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20" dirty="0">
                <a:latin typeface="Calibri"/>
                <a:cs typeface="Calibri"/>
              </a:rPr>
              <a:t>zeros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transfer</a:t>
            </a:r>
            <a:endParaRPr sz="2000">
              <a:latin typeface="Calibri"/>
              <a:cs typeface="Calibri"/>
            </a:endParaRPr>
          </a:p>
          <a:p>
            <a:pPr marL="367665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Calibri"/>
                <a:cs typeface="Calibri"/>
              </a:rPr>
              <a:t>function: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175" spc="67" baseline="-38314" dirty="0">
                <a:latin typeface="Cambria Math"/>
                <a:cs typeface="Cambria Math"/>
              </a:rPr>
              <a:t>𝑠</a:t>
            </a:r>
            <a:r>
              <a:rPr sz="1800" spc="67" baseline="-25462" dirty="0">
                <a:latin typeface="Cambria Math"/>
                <a:cs typeface="Cambria Math"/>
              </a:rPr>
              <a:t>3</a:t>
            </a:r>
            <a:r>
              <a:rPr sz="2175" spc="67" baseline="-38314" dirty="0">
                <a:latin typeface="Cambria Math"/>
                <a:cs typeface="Cambria Math"/>
              </a:rPr>
              <a:t>+3𝑠</a:t>
            </a:r>
            <a:r>
              <a:rPr sz="1800" spc="67" baseline="-25462" dirty="0">
                <a:latin typeface="Cambria Math"/>
                <a:cs typeface="Cambria Math"/>
              </a:rPr>
              <a:t>2</a:t>
            </a:r>
            <a:r>
              <a:rPr sz="2175" spc="67" baseline="-38314" dirty="0">
                <a:latin typeface="Cambria Math"/>
                <a:cs typeface="Cambria Math"/>
              </a:rPr>
              <a:t>+7𝑠+5</a:t>
            </a:r>
            <a:endParaRPr sz="2175" baseline="-38314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2911" y="1290447"/>
            <a:ext cx="1213485" cy="0"/>
          </a:xfrm>
          <a:custGeom>
            <a:avLst/>
            <a:gdLst/>
            <a:ahLst/>
            <a:cxnLst/>
            <a:rect l="l" t="t" r="r" b="b"/>
            <a:pathLst>
              <a:path w="1213485">
                <a:moveTo>
                  <a:pt x="0" y="0"/>
                </a:moveTo>
                <a:lnTo>
                  <a:pt x="1213103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8476" y="1648079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19">
                <a:moveTo>
                  <a:pt x="212775" y="0"/>
                </a:moveTo>
                <a:lnTo>
                  <a:pt x="209473" y="9651"/>
                </a:lnTo>
                <a:lnTo>
                  <a:pt x="223094" y="15557"/>
                </a:lnTo>
                <a:lnTo>
                  <a:pt x="234810" y="23749"/>
                </a:lnTo>
                <a:lnTo>
                  <a:pt x="258620" y="61723"/>
                </a:lnTo>
                <a:lnTo>
                  <a:pt x="266496" y="116712"/>
                </a:lnTo>
                <a:lnTo>
                  <a:pt x="265617" y="137497"/>
                </a:lnTo>
                <a:lnTo>
                  <a:pt x="252526" y="188468"/>
                </a:lnTo>
                <a:lnTo>
                  <a:pt x="223237" y="220257"/>
                </a:lnTo>
                <a:lnTo>
                  <a:pt x="209854" y="226187"/>
                </a:lnTo>
                <a:lnTo>
                  <a:pt x="212775" y="235712"/>
                </a:lnTo>
                <a:lnTo>
                  <a:pt x="257817" y="208994"/>
                </a:lnTo>
                <a:lnTo>
                  <a:pt x="283102" y="159607"/>
                </a:lnTo>
                <a:lnTo>
                  <a:pt x="287959" y="117983"/>
                </a:lnTo>
                <a:lnTo>
                  <a:pt x="286745" y="96337"/>
                </a:lnTo>
                <a:lnTo>
                  <a:pt x="277029" y="58046"/>
                </a:lnTo>
                <a:lnTo>
                  <a:pt x="244890" y="15128"/>
                </a:lnTo>
                <a:lnTo>
                  <a:pt x="229898" y="6165"/>
                </a:lnTo>
                <a:lnTo>
                  <a:pt x="212775" y="0"/>
                </a:lnTo>
                <a:close/>
              </a:path>
              <a:path w="288290" h="236219">
                <a:moveTo>
                  <a:pt x="75184" y="0"/>
                </a:moveTo>
                <a:lnTo>
                  <a:pt x="30221" y="26878"/>
                </a:lnTo>
                <a:lnTo>
                  <a:pt x="4859" y="76358"/>
                </a:lnTo>
                <a:lnTo>
                  <a:pt x="0" y="117983"/>
                </a:lnTo>
                <a:lnTo>
                  <a:pt x="1211" y="139628"/>
                </a:lnTo>
                <a:lnTo>
                  <a:pt x="10903" y="177919"/>
                </a:lnTo>
                <a:lnTo>
                  <a:pt x="43024" y="220662"/>
                </a:lnTo>
                <a:lnTo>
                  <a:pt x="75184" y="235712"/>
                </a:lnTo>
                <a:lnTo>
                  <a:pt x="78168" y="226187"/>
                </a:lnTo>
                <a:lnTo>
                  <a:pt x="64733" y="220257"/>
                </a:lnTo>
                <a:lnTo>
                  <a:pt x="53138" y="211994"/>
                </a:lnTo>
                <a:lnTo>
                  <a:pt x="29361" y="173398"/>
                </a:lnTo>
                <a:lnTo>
                  <a:pt x="21501" y="116712"/>
                </a:lnTo>
                <a:lnTo>
                  <a:pt x="22374" y="96621"/>
                </a:lnTo>
                <a:lnTo>
                  <a:pt x="35471" y="46990"/>
                </a:lnTo>
                <a:lnTo>
                  <a:pt x="64937" y="15557"/>
                </a:lnTo>
                <a:lnTo>
                  <a:pt x="7853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8540" y="1571625"/>
            <a:ext cx="11347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  <a:tab pos="931544" algn="l"/>
              </a:tabLst>
            </a:pPr>
            <a:r>
              <a:rPr sz="2000" dirty="0">
                <a:latin typeface="Cambria Math"/>
                <a:cs typeface="Cambria Math"/>
              </a:rPr>
              <a:t>𝐺 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7250" y="1490852"/>
            <a:ext cx="58039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0" dirty="0">
                <a:latin typeface="Cambria Math"/>
                <a:cs typeface="Cambria Math"/>
              </a:rPr>
              <a:t>6</a:t>
            </a:r>
            <a:r>
              <a:rPr sz="1450" spc="114" dirty="0">
                <a:latin typeface="Cambria Math"/>
                <a:cs typeface="Cambria Math"/>
              </a:rPr>
              <a:t>𝑠</a:t>
            </a:r>
            <a:r>
              <a:rPr sz="1450" spc="-20" dirty="0">
                <a:latin typeface="Cambria Math"/>
                <a:cs typeface="Cambria Math"/>
              </a:rPr>
              <a:t>+</a:t>
            </a:r>
            <a:r>
              <a:rPr sz="1450" spc="40" dirty="0">
                <a:latin typeface="Cambria Math"/>
                <a:cs typeface="Cambria Math"/>
              </a:rPr>
              <a:t>12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2666" y="1768220"/>
            <a:ext cx="129095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450" spc="45" dirty="0">
                <a:latin typeface="Cambria Math"/>
                <a:cs typeface="Cambria Math"/>
              </a:rPr>
              <a:t>𝑠</a:t>
            </a:r>
            <a:r>
              <a:rPr sz="1800" spc="67" baseline="20833" dirty="0">
                <a:latin typeface="Cambria Math"/>
                <a:cs typeface="Cambria Math"/>
              </a:rPr>
              <a:t>3</a:t>
            </a:r>
            <a:r>
              <a:rPr sz="1450" spc="45" dirty="0">
                <a:latin typeface="Cambria Math"/>
                <a:cs typeface="Cambria Math"/>
              </a:rPr>
              <a:t>+3𝑠</a:t>
            </a:r>
            <a:r>
              <a:rPr sz="1800" spc="67" baseline="20833" dirty="0">
                <a:latin typeface="Cambria Math"/>
                <a:cs typeface="Cambria Math"/>
              </a:rPr>
              <a:t>2</a:t>
            </a:r>
            <a:r>
              <a:rPr sz="1450" spc="45" dirty="0">
                <a:latin typeface="Cambria Math"/>
                <a:cs typeface="Cambria Math"/>
              </a:rPr>
              <a:t>+7𝑠+5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10511" y="1765935"/>
            <a:ext cx="1213485" cy="0"/>
          </a:xfrm>
          <a:custGeom>
            <a:avLst/>
            <a:gdLst/>
            <a:ahLst/>
            <a:cxnLst/>
            <a:rect l="l" t="t" r="r" b="b"/>
            <a:pathLst>
              <a:path w="1213485">
                <a:moveTo>
                  <a:pt x="0" y="0"/>
                </a:moveTo>
                <a:lnTo>
                  <a:pt x="1213103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3140" y="2048637"/>
            <a:ext cx="25012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80365" algn="l"/>
                <a:tab pos="381000" algn="l"/>
              </a:tabLst>
            </a:pPr>
            <a:r>
              <a:rPr sz="2000" spc="-15" dirty="0">
                <a:latin typeface="Calibri"/>
                <a:cs typeface="Calibri"/>
              </a:rPr>
              <a:t>System </a:t>
            </a:r>
            <a:r>
              <a:rPr sz="2000" spc="-10" dirty="0">
                <a:latin typeface="Calibri"/>
                <a:cs typeface="Calibri"/>
              </a:rPr>
              <a:t>gain: </a:t>
            </a:r>
            <a:r>
              <a:rPr sz="2000" dirty="0">
                <a:latin typeface="Cambria Math"/>
                <a:cs typeface="Cambria Math"/>
              </a:rPr>
              <a:t>𝐾 =</a:t>
            </a:r>
            <a:r>
              <a:rPr sz="2000" spc="-185" dirty="0">
                <a:latin typeface="Cambria Math"/>
                <a:cs typeface="Cambria Math"/>
              </a:rPr>
              <a:t> </a:t>
            </a:r>
            <a:r>
              <a:rPr sz="2175" spc="60" baseline="45977" dirty="0">
                <a:latin typeface="Cambria Math"/>
                <a:cs typeface="Cambria Math"/>
              </a:rPr>
              <a:t>12</a:t>
            </a:r>
            <a:endParaRPr sz="2175" baseline="45977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39211" y="2242947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6407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3140" y="2245614"/>
            <a:ext cx="6673215" cy="11918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1957705" algn="ctr">
              <a:lnSpc>
                <a:spcPts val="1614"/>
              </a:lnSpc>
              <a:spcBef>
                <a:spcPts val="110"/>
              </a:spcBef>
            </a:pPr>
            <a:r>
              <a:rPr sz="1450" spc="40" dirty="0">
                <a:latin typeface="Cambria Math"/>
                <a:cs typeface="Cambria Math"/>
              </a:rPr>
              <a:t>5</a:t>
            </a:r>
            <a:endParaRPr sz="1450">
              <a:latin typeface="Cambria Math"/>
              <a:cs typeface="Cambria Math"/>
            </a:endParaRPr>
          </a:p>
          <a:p>
            <a:pPr marL="381000" indent="-342900">
              <a:lnSpc>
                <a:spcPts val="2275"/>
              </a:lnSpc>
              <a:buFont typeface="Wingdings"/>
              <a:buChar char=""/>
              <a:tabLst>
                <a:tab pos="380365" algn="l"/>
                <a:tab pos="381000" algn="l"/>
              </a:tabLst>
            </a:pPr>
            <a:r>
              <a:rPr sz="2000" spc="-15" dirty="0">
                <a:latin typeface="Calibri"/>
                <a:cs typeface="Calibri"/>
              </a:rPr>
              <a:t>Zeros: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2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⟹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r>
              <a:rPr sz="2000" spc="1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2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⇒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𝑧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r>
              <a:rPr sz="2175" spc="3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  <a:p>
            <a:pPr marL="381000" indent="-342900">
              <a:lnSpc>
                <a:spcPct val="100000"/>
              </a:lnSpc>
              <a:spcBef>
                <a:spcPts val="254"/>
              </a:spcBef>
              <a:buFont typeface="Wingdings"/>
              <a:buChar char=""/>
              <a:tabLst>
                <a:tab pos="380365" algn="l"/>
                <a:tab pos="381000" algn="l"/>
              </a:tabLst>
            </a:pPr>
            <a:r>
              <a:rPr sz="2000" spc="-10" dirty="0">
                <a:latin typeface="Calibri"/>
                <a:cs typeface="Calibri"/>
              </a:rPr>
              <a:t>Poles: </a:t>
            </a:r>
            <a:r>
              <a:rPr sz="2000" spc="60" dirty="0">
                <a:latin typeface="Cambria Math"/>
                <a:cs typeface="Cambria Math"/>
              </a:rPr>
              <a:t>𝑠</a:t>
            </a:r>
            <a:r>
              <a:rPr sz="2175" spc="89" baseline="28735" dirty="0">
                <a:latin typeface="Cambria Math"/>
                <a:cs typeface="Cambria Math"/>
              </a:rPr>
              <a:t>3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40" dirty="0">
                <a:latin typeface="Cambria Math"/>
                <a:cs typeface="Cambria Math"/>
              </a:rPr>
              <a:t>3𝑠</a:t>
            </a:r>
            <a:r>
              <a:rPr sz="2175" spc="60" baseline="28735" dirty="0">
                <a:latin typeface="Cambria Math"/>
                <a:cs typeface="Cambria Math"/>
              </a:rPr>
              <a:t>2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-5" dirty="0">
                <a:latin typeface="Cambria Math"/>
                <a:cs typeface="Cambria Math"/>
              </a:rPr>
              <a:t>7𝑠 </a:t>
            </a:r>
            <a:r>
              <a:rPr sz="2000" dirty="0">
                <a:latin typeface="Cambria Math"/>
                <a:cs typeface="Cambria Math"/>
              </a:rPr>
              <a:t>+ 5 = 0 ⟹ 𝑠 = </a:t>
            </a:r>
            <a:r>
              <a:rPr sz="2000" spc="-5" dirty="0">
                <a:latin typeface="Cambria Math"/>
                <a:cs typeface="Cambria Math"/>
              </a:rPr>
              <a:t>−1, </a:t>
            </a:r>
            <a:r>
              <a:rPr sz="2000" dirty="0">
                <a:latin typeface="Cambria Math"/>
                <a:cs typeface="Cambria Math"/>
              </a:rPr>
              <a:t>−1 + </a:t>
            </a:r>
            <a:r>
              <a:rPr sz="2000" spc="10" dirty="0">
                <a:latin typeface="Cambria Math"/>
                <a:cs typeface="Cambria Math"/>
              </a:rPr>
              <a:t>2𝑗, </a:t>
            </a:r>
            <a:r>
              <a:rPr sz="2000" dirty="0">
                <a:latin typeface="Cambria Math"/>
                <a:cs typeface="Cambria Math"/>
              </a:rPr>
              <a:t>−1 −</a:t>
            </a:r>
            <a:r>
              <a:rPr sz="2000" spc="-229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2𝑗</a:t>
            </a:r>
            <a:endParaRPr sz="2000">
              <a:latin typeface="Cambria Math"/>
              <a:cs typeface="Cambria Math"/>
            </a:endParaRPr>
          </a:p>
          <a:p>
            <a:pPr marL="1866264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ambria Math"/>
                <a:cs typeface="Cambria Math"/>
              </a:rPr>
              <a:t>⟹ </a:t>
            </a:r>
            <a:r>
              <a:rPr sz="2000" spc="-35" dirty="0">
                <a:latin typeface="Cambria Math"/>
                <a:cs typeface="Cambria Math"/>
              </a:rPr>
              <a:t>𝑝</a:t>
            </a:r>
            <a:r>
              <a:rPr sz="2175" spc="-52" baseline="-15325" dirty="0">
                <a:latin typeface="Cambria Math"/>
                <a:cs typeface="Cambria Math"/>
              </a:rPr>
              <a:t>1 </a:t>
            </a:r>
            <a:r>
              <a:rPr sz="2000" dirty="0">
                <a:latin typeface="Cambria Math"/>
                <a:cs typeface="Cambria Math"/>
              </a:rPr>
              <a:t>= −1, </a:t>
            </a:r>
            <a:r>
              <a:rPr sz="2000" spc="-10" dirty="0">
                <a:latin typeface="Cambria Math"/>
                <a:cs typeface="Cambria Math"/>
              </a:rPr>
              <a:t>𝑝</a:t>
            </a:r>
            <a:r>
              <a:rPr sz="2175" spc="-15" baseline="-15325" dirty="0">
                <a:latin typeface="Cambria Math"/>
                <a:cs typeface="Cambria Math"/>
              </a:rPr>
              <a:t>2 </a:t>
            </a:r>
            <a:r>
              <a:rPr sz="2000" dirty="0">
                <a:latin typeface="Cambria Math"/>
                <a:cs typeface="Cambria Math"/>
              </a:rPr>
              <a:t>= −1 + </a:t>
            </a:r>
            <a:r>
              <a:rPr sz="2000" spc="10" dirty="0">
                <a:latin typeface="Cambria Math"/>
                <a:cs typeface="Cambria Math"/>
              </a:rPr>
              <a:t>2𝑗, </a:t>
            </a:r>
            <a:r>
              <a:rPr sz="2000" spc="-10" dirty="0">
                <a:latin typeface="Cambria Math"/>
                <a:cs typeface="Cambria Math"/>
              </a:rPr>
              <a:t>𝑝</a:t>
            </a:r>
            <a:r>
              <a:rPr sz="2175" spc="-15" baseline="-15325" dirty="0">
                <a:latin typeface="Cambria Math"/>
                <a:cs typeface="Cambria Math"/>
              </a:rPr>
              <a:t>3 </a:t>
            </a:r>
            <a:r>
              <a:rPr sz="2000" dirty="0">
                <a:latin typeface="Cambria Math"/>
                <a:cs typeface="Cambria Math"/>
              </a:rPr>
              <a:t>= −1 −</a:t>
            </a:r>
            <a:r>
              <a:rPr sz="2000" spc="31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2𝑗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13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618540" y="3777488"/>
            <a:ext cx="805053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  <a:tabLst>
                <a:tab pos="733425" algn="l"/>
                <a:tab pos="1409700" algn="l"/>
                <a:tab pos="1934210" algn="l"/>
                <a:tab pos="2606675" algn="l"/>
                <a:tab pos="3074670" algn="l"/>
                <a:tab pos="3860800" algn="l"/>
                <a:tab pos="4386580" algn="l"/>
                <a:tab pos="4743450" algn="l"/>
                <a:tab pos="5604510" algn="l"/>
                <a:tab pos="5928995" algn="l"/>
                <a:tab pos="6927850" algn="l"/>
              </a:tabLst>
            </a:pP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Note:	</a:t>
            </a:r>
            <a:r>
              <a:rPr sz="2000" spc="-15" dirty="0">
                <a:latin typeface="Calibri"/>
                <a:cs typeface="Calibri"/>
              </a:rPr>
              <a:t>Poles	</a:t>
            </a:r>
            <a:r>
              <a:rPr sz="2000" dirty="0">
                <a:latin typeface="Calibri"/>
                <a:cs typeface="Calibri"/>
              </a:rPr>
              <a:t>and	</a:t>
            </a:r>
            <a:r>
              <a:rPr sz="2000" spc="-20" dirty="0">
                <a:latin typeface="Calibri"/>
                <a:cs typeface="Calibri"/>
              </a:rPr>
              <a:t>zeros	</a:t>
            </a:r>
            <a:r>
              <a:rPr sz="2000" spc="-10" dirty="0">
                <a:latin typeface="Calibri"/>
                <a:cs typeface="Calibri"/>
              </a:rPr>
              <a:t>are	</a:t>
            </a:r>
            <a:r>
              <a:rPr sz="2000" spc="-5" dirty="0">
                <a:latin typeface="Calibri"/>
                <a:cs typeface="Calibri"/>
              </a:rPr>
              <a:t>purely	</a:t>
            </a:r>
            <a:r>
              <a:rPr sz="2000" spc="-10" dirty="0">
                <a:latin typeface="Calibri"/>
                <a:cs typeface="Calibri"/>
              </a:rPr>
              <a:t>real	</a:t>
            </a:r>
            <a:r>
              <a:rPr sz="2000" spc="-5" dirty="0">
                <a:latin typeface="Calibri"/>
                <a:cs typeface="Calibri"/>
              </a:rPr>
              <a:t>or	</a:t>
            </a:r>
            <a:r>
              <a:rPr sz="2000" dirty="0">
                <a:latin typeface="Calibri"/>
                <a:cs typeface="Calibri"/>
              </a:rPr>
              <a:t>appear	</a:t>
            </a:r>
            <a:r>
              <a:rPr sz="2000" spc="-5" dirty="0">
                <a:latin typeface="Calibri"/>
                <a:cs typeface="Calibri"/>
              </a:rPr>
              <a:t>in	</a:t>
            </a:r>
            <a:r>
              <a:rPr sz="2000" spc="-15" dirty="0">
                <a:latin typeface="Calibri"/>
                <a:cs typeface="Calibri"/>
              </a:rPr>
              <a:t>complex	conjugates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ambria Math"/>
                <a:cs typeface="Cambria Math"/>
              </a:rPr>
              <a:t>(𝑎 </a:t>
            </a:r>
            <a:r>
              <a:rPr sz="2000" dirty="0">
                <a:latin typeface="Cambria Math"/>
                <a:cs typeface="Cambria Math"/>
              </a:rPr>
              <a:t>∓ </a:t>
            </a:r>
            <a:r>
              <a:rPr sz="2000" spc="10" dirty="0">
                <a:latin typeface="Cambria Math"/>
                <a:cs typeface="Cambria Math"/>
              </a:rPr>
              <a:t>𝑗𝑏) </a:t>
            </a:r>
            <a:r>
              <a:rPr sz="2000" spc="-5" dirty="0">
                <a:latin typeface="Calibri"/>
                <a:cs typeface="Calibri"/>
              </a:rPr>
              <a:t>because </a:t>
            </a:r>
            <a:r>
              <a:rPr sz="2000" dirty="0">
                <a:latin typeface="Calibri"/>
                <a:cs typeface="Calibri"/>
              </a:rPr>
              <a:t>all the </a:t>
            </a:r>
            <a:r>
              <a:rPr sz="2000" spc="-10" dirty="0">
                <a:latin typeface="Calibri"/>
                <a:cs typeface="Calibri"/>
              </a:rPr>
              <a:t>coefficients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transfer </a:t>
            </a:r>
            <a:r>
              <a:rPr sz="2000" dirty="0">
                <a:latin typeface="Calibri"/>
                <a:cs typeface="Calibri"/>
              </a:rPr>
              <a:t>function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real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648" y="153415"/>
            <a:ext cx="5053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Block </a:t>
            </a:r>
            <a:r>
              <a:rPr spc="-10" dirty="0"/>
              <a:t>Diagram </a:t>
            </a:r>
            <a:r>
              <a:rPr dirty="0"/>
              <a:t>:</a:t>
            </a:r>
            <a:r>
              <a:rPr spc="-100" dirty="0"/>
              <a:t> </a:t>
            </a:r>
            <a:r>
              <a:rPr spc="-10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8509" y="1080668"/>
            <a:ext cx="7116445" cy="15684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How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visualise a </a:t>
            </a:r>
            <a:r>
              <a:rPr sz="2200" spc="-15" dirty="0">
                <a:latin typeface="Calibri"/>
                <a:cs typeface="Calibri"/>
              </a:rPr>
              <a:t>complex </a:t>
            </a:r>
            <a:r>
              <a:rPr sz="2200" spc="-25" dirty="0">
                <a:latin typeface="Calibri"/>
                <a:cs typeface="Calibri"/>
              </a:rPr>
              <a:t>system </a:t>
            </a:r>
            <a:r>
              <a:rPr sz="2200" spc="-5" dirty="0">
                <a:latin typeface="Calibri"/>
                <a:cs typeface="Calibri"/>
              </a:rPr>
              <a:t>wih </a:t>
            </a:r>
            <a:r>
              <a:rPr sz="2200" spc="-15" dirty="0">
                <a:latin typeface="Calibri"/>
                <a:cs typeface="Calibri"/>
              </a:rPr>
              <a:t>many</a:t>
            </a:r>
            <a:r>
              <a:rPr sz="2200" spc="1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components?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How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understand </a:t>
            </a:r>
            <a:r>
              <a:rPr sz="2200" spc="-5" dirty="0">
                <a:latin typeface="Calibri"/>
                <a:cs typeface="Calibri"/>
              </a:rPr>
              <a:t>the flow and </a:t>
            </a:r>
            <a:r>
              <a:rPr sz="2200" spc="-15" dirty="0">
                <a:latin typeface="Calibri"/>
                <a:cs typeface="Calibri"/>
              </a:rPr>
              <a:t>transformation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229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signals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in a </a:t>
            </a:r>
            <a:r>
              <a:rPr sz="2200" spc="-20" dirty="0">
                <a:latin typeface="Calibri"/>
                <a:cs typeface="Calibri"/>
              </a:rPr>
              <a:t>complex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system?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How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find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20" dirty="0">
                <a:latin typeface="Calibri"/>
                <a:cs typeface="Calibri"/>
              </a:rPr>
              <a:t>transfer </a:t>
            </a:r>
            <a:r>
              <a:rPr sz="2200" spc="-10" dirty="0">
                <a:latin typeface="Calibri"/>
                <a:cs typeface="Calibri"/>
              </a:rPr>
              <a:t>function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complex</a:t>
            </a:r>
            <a:r>
              <a:rPr sz="2200" spc="15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8095" y="3169920"/>
            <a:ext cx="7464552" cy="1344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1116" y="3479291"/>
            <a:ext cx="4936235" cy="832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244" y="3191255"/>
            <a:ext cx="7382256" cy="1261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3609" y="3426078"/>
            <a:ext cx="6912813" cy="7920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3609" y="3426078"/>
            <a:ext cx="6913245" cy="792480"/>
          </a:xfrm>
          <a:custGeom>
            <a:avLst/>
            <a:gdLst/>
            <a:ahLst/>
            <a:cxnLst/>
            <a:rect l="l" t="t" r="r" b="b"/>
            <a:pathLst>
              <a:path w="6913245" h="792479">
                <a:moveTo>
                  <a:pt x="0" y="131953"/>
                </a:moveTo>
                <a:lnTo>
                  <a:pt x="6730" y="90237"/>
                </a:lnTo>
                <a:lnTo>
                  <a:pt x="25471" y="54013"/>
                </a:lnTo>
                <a:lnTo>
                  <a:pt x="54049" y="25452"/>
                </a:lnTo>
                <a:lnTo>
                  <a:pt x="90289" y="6724"/>
                </a:lnTo>
                <a:lnTo>
                  <a:pt x="132016" y="0"/>
                </a:lnTo>
                <a:lnTo>
                  <a:pt x="6780733" y="0"/>
                </a:lnTo>
                <a:lnTo>
                  <a:pt x="6822462" y="6724"/>
                </a:lnTo>
                <a:lnTo>
                  <a:pt x="6858717" y="25452"/>
                </a:lnTo>
                <a:lnTo>
                  <a:pt x="6887315" y="54013"/>
                </a:lnTo>
                <a:lnTo>
                  <a:pt x="6906075" y="90237"/>
                </a:lnTo>
                <a:lnTo>
                  <a:pt x="6912813" y="131953"/>
                </a:lnTo>
                <a:lnTo>
                  <a:pt x="6912813" y="660069"/>
                </a:lnTo>
                <a:lnTo>
                  <a:pt x="6906075" y="701797"/>
                </a:lnTo>
                <a:lnTo>
                  <a:pt x="6887315" y="738037"/>
                </a:lnTo>
                <a:lnTo>
                  <a:pt x="6858717" y="766614"/>
                </a:lnTo>
                <a:lnTo>
                  <a:pt x="6822462" y="785356"/>
                </a:lnTo>
                <a:lnTo>
                  <a:pt x="6780733" y="792086"/>
                </a:lnTo>
                <a:lnTo>
                  <a:pt x="132016" y="792086"/>
                </a:lnTo>
                <a:lnTo>
                  <a:pt x="90289" y="785356"/>
                </a:lnTo>
                <a:lnTo>
                  <a:pt x="54049" y="766614"/>
                </a:lnTo>
                <a:lnTo>
                  <a:pt x="25471" y="738037"/>
                </a:lnTo>
                <a:lnTo>
                  <a:pt x="6730" y="701797"/>
                </a:lnTo>
                <a:lnTo>
                  <a:pt x="0" y="660069"/>
                </a:lnTo>
                <a:lnTo>
                  <a:pt x="0" y="131953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15717" y="3574186"/>
            <a:ext cx="4370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Block </a:t>
            </a:r>
            <a:r>
              <a:rPr sz="2800" spc="-15" dirty="0">
                <a:latin typeface="Calibri"/>
                <a:cs typeface="Calibri"/>
              </a:rPr>
              <a:t>Diagram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Representation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9751" y="153415"/>
            <a:ext cx="4910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Block </a:t>
            </a:r>
            <a:r>
              <a:rPr spc="-10" dirty="0"/>
              <a:t>Diagram </a:t>
            </a:r>
            <a:r>
              <a:rPr spc="-5" dirty="0"/>
              <a:t>of </a:t>
            </a:r>
            <a:r>
              <a:rPr dirty="0"/>
              <a:t>a</a:t>
            </a:r>
            <a:r>
              <a:rPr spc="-90" dirty="0"/>
              <a:t> </a:t>
            </a:r>
            <a:r>
              <a:rPr spc="-30" dirty="0"/>
              <a:t>System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004061"/>
            <a:ext cx="7989570" cy="1830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  <a:tab pos="647700" algn="l"/>
                <a:tab pos="953135" algn="l"/>
                <a:tab pos="1216660" algn="l"/>
                <a:tab pos="1941830" algn="l"/>
                <a:tab pos="2644775" algn="l"/>
                <a:tab pos="3699510" algn="l"/>
                <a:tab pos="5505450" algn="l"/>
                <a:tab pos="5869940" algn="l"/>
                <a:tab pos="6381750" algn="l"/>
                <a:tab pos="7301230" algn="l"/>
              </a:tabLst>
            </a:pP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sh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rt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han</a:t>
            </a:r>
            <a:r>
              <a:rPr sz="2200" spc="-5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pi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orial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ep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ese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tion</a:t>
            </a:r>
            <a:r>
              <a:rPr sz="2200" dirty="0">
                <a:latin typeface="Calibri"/>
                <a:cs typeface="Calibri"/>
              </a:rPr>
              <a:t>	o</a:t>
            </a:r>
            <a:r>
              <a:rPr sz="2200" spc="-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40" dirty="0">
                <a:latin typeface="Calibri"/>
                <a:cs typeface="Calibri"/>
              </a:rPr>
              <a:t>s</a:t>
            </a:r>
            <a:r>
              <a:rPr sz="2200" spc="-30" dirty="0">
                <a:latin typeface="Calibri"/>
                <a:cs typeface="Calibri"/>
              </a:rPr>
              <a:t>y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which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depicts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Each </a:t>
            </a:r>
            <a:r>
              <a:rPr sz="2000" dirty="0">
                <a:latin typeface="Calibri"/>
                <a:cs typeface="Calibri"/>
              </a:rPr>
              <a:t>functional </a:t>
            </a:r>
            <a:r>
              <a:rPr sz="2000" spc="-10" dirty="0">
                <a:latin typeface="Calibri"/>
                <a:cs typeface="Calibri"/>
              </a:rPr>
              <a:t>component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5" dirty="0">
                <a:latin typeface="Calibri"/>
                <a:cs typeface="Calibri"/>
              </a:rPr>
              <a:t>sub-system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Flow of </a:t>
            </a:r>
            <a:r>
              <a:rPr sz="2000" dirty="0">
                <a:latin typeface="Calibri"/>
                <a:cs typeface="Calibri"/>
              </a:rPr>
              <a:t>signals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spc="-5" dirty="0">
                <a:latin typeface="Calibri"/>
                <a:cs typeface="Calibri"/>
              </a:rPr>
              <a:t>one </a:t>
            </a:r>
            <a:r>
              <a:rPr sz="2000" spc="-15" dirty="0">
                <a:latin typeface="Calibri"/>
                <a:cs typeface="Calibri"/>
              </a:rPr>
              <a:t>sub-system to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another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  <a:tab pos="1160145" algn="l"/>
                <a:tab pos="2279015" algn="l"/>
                <a:tab pos="3446145" algn="l"/>
                <a:tab pos="3776979" algn="l"/>
                <a:tab pos="4720590" algn="l"/>
                <a:tab pos="6593840" algn="l"/>
                <a:tab pos="7023734" algn="l"/>
              </a:tabLst>
            </a:pPr>
            <a:r>
              <a:rPr sz="2200" dirty="0">
                <a:latin typeface="Calibri"/>
                <a:cs typeface="Calibri"/>
              </a:rPr>
              <a:t>Block	</a:t>
            </a:r>
            <a:r>
              <a:rPr sz="2200" spc="-15" dirty="0">
                <a:latin typeface="Calibri"/>
                <a:cs typeface="Calibri"/>
              </a:rPr>
              <a:t>diagram	</a:t>
            </a:r>
            <a:r>
              <a:rPr sz="2200" spc="-10" dirty="0">
                <a:latin typeface="Calibri"/>
                <a:cs typeface="Calibri"/>
              </a:rPr>
              <a:t>provides	</a:t>
            </a:r>
            <a:r>
              <a:rPr sz="2200" spc="-5" dirty="0">
                <a:latin typeface="Calibri"/>
                <a:cs typeface="Calibri"/>
              </a:rPr>
              <a:t>a	simple	</a:t>
            </a:r>
            <a:r>
              <a:rPr sz="2200" spc="-15" dirty="0">
                <a:latin typeface="Calibri"/>
                <a:cs typeface="Calibri"/>
              </a:rPr>
              <a:t>representation	</a:t>
            </a:r>
            <a:r>
              <a:rPr sz="2200" spc="-5" dirty="0">
                <a:latin typeface="Calibri"/>
                <a:cs typeface="Calibri"/>
              </a:rPr>
              <a:t>of	</a:t>
            </a:r>
            <a:r>
              <a:rPr sz="2200" spc="-15" dirty="0">
                <a:latin typeface="Calibri"/>
                <a:cs typeface="Calibri"/>
              </a:rPr>
              <a:t>complex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303" y="2741447"/>
            <a:ext cx="2067560" cy="8305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625"/>
              </a:spcBef>
            </a:pPr>
            <a:r>
              <a:rPr sz="2200" spc="-20" dirty="0">
                <a:latin typeface="Calibri"/>
                <a:cs typeface="Calibri"/>
              </a:rPr>
              <a:t>systems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  <a:tab pos="1132840" algn="l"/>
              </a:tabLst>
            </a:pPr>
            <a:r>
              <a:rPr sz="2200" spc="-5" dirty="0">
                <a:latin typeface="Calibri"/>
                <a:cs typeface="Calibri"/>
              </a:rPr>
              <a:t>Bl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ck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diag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59455" y="3211448"/>
            <a:ext cx="47186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  <a:tabLst>
                <a:tab pos="1048385" algn="l"/>
                <a:tab pos="2423160" algn="l"/>
                <a:tab pos="2971800" algn="l"/>
                <a:tab pos="3904615" algn="l"/>
              </a:tabLst>
            </a:pPr>
            <a:r>
              <a:rPr sz="2200" spc="-5" dirty="0">
                <a:latin typeface="Calibri"/>
                <a:cs typeface="Calibri"/>
              </a:rPr>
              <a:t>enables	</a:t>
            </a:r>
            <a:r>
              <a:rPr sz="2200" spc="-2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alcul</a:t>
            </a:r>
            <a:r>
              <a:rPr sz="2200" spc="-3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40" dirty="0">
                <a:latin typeface="Calibri"/>
                <a:cs typeface="Calibri"/>
              </a:rPr>
              <a:t>s</a:t>
            </a:r>
            <a:r>
              <a:rPr sz="2200" spc="-30" dirty="0">
                <a:latin typeface="Calibri"/>
                <a:cs typeface="Calibri"/>
              </a:rPr>
              <a:t>y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m</a:t>
            </a:r>
            <a:endParaRPr sz="2200">
              <a:latin typeface="Calibri"/>
              <a:cs typeface="Calibri"/>
            </a:endParaRPr>
          </a:p>
          <a:p>
            <a:pPr marR="50800" algn="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each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3429" y="3211448"/>
            <a:ext cx="9137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Calibri"/>
                <a:cs typeface="Calibri"/>
              </a:rPr>
              <a:t>transfer</a:t>
            </a:r>
            <a:endParaRPr sz="2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  <a:tabLst>
                <a:tab pos="518159" algn="l"/>
              </a:tabLst>
            </a:pPr>
            <a:r>
              <a:rPr sz="2200" spc="-5" dirty="0">
                <a:latin typeface="Calibri"/>
                <a:cs typeface="Calibri"/>
              </a:rPr>
              <a:t>of	t</a:t>
            </a:r>
            <a:r>
              <a:rPr sz="2200" spc="-15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9203" y="3546805"/>
            <a:ext cx="57588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02690" algn="l"/>
                <a:tab pos="2454275" algn="l"/>
                <a:tab pos="3079115" algn="l"/>
                <a:tab pos="4210050" algn="l"/>
                <a:tab pos="5511800" algn="l"/>
              </a:tabLst>
            </a:pPr>
            <a:r>
              <a:rPr sz="2200" spc="-10" dirty="0">
                <a:latin typeface="Calibri"/>
                <a:cs typeface="Calibri"/>
              </a:rPr>
              <a:t>fun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tion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ovi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ed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65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er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un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tions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of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components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15" dirty="0">
                <a:latin typeface="Calibri"/>
                <a:cs typeface="Calibri"/>
              </a:rPr>
              <a:t>sub-systems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known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39" y="153415"/>
            <a:ext cx="5634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Components of </a:t>
            </a:r>
            <a:r>
              <a:rPr dirty="0"/>
              <a:t>Block</a:t>
            </a:r>
            <a:r>
              <a:rPr spc="-80" dirty="0"/>
              <a:t> </a:t>
            </a:r>
            <a:r>
              <a:rPr spc="-15" dirty="0"/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1380" y="864710"/>
            <a:ext cx="6318250" cy="7950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Block </a:t>
            </a:r>
            <a:r>
              <a:rPr sz="2200" spc="-15" dirty="0">
                <a:latin typeface="Calibri"/>
                <a:cs typeface="Calibri"/>
              </a:rPr>
              <a:t>diagrams </a:t>
            </a:r>
            <a:r>
              <a:rPr sz="2200" spc="-20" dirty="0">
                <a:latin typeface="Calibri"/>
                <a:cs typeface="Calibri"/>
              </a:rPr>
              <a:t>have four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components:</a:t>
            </a:r>
            <a:endParaRPr sz="2200">
              <a:latin typeface="Calibri"/>
              <a:cs typeface="Calibri"/>
            </a:endParaRPr>
          </a:p>
          <a:p>
            <a:pPr marL="870585" lvl="1" indent="-457834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Blocks: </a:t>
            </a:r>
            <a:r>
              <a:rPr sz="2000" spc="-9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represent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components or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sub-systems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31135" y="1929383"/>
            <a:ext cx="1466088" cy="746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89276" y="2054351"/>
            <a:ext cx="807720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0030" y="1958987"/>
            <a:ext cx="1368170" cy="648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0030" y="1958987"/>
            <a:ext cx="1368425" cy="6483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3355" rIns="0" bIns="0" rtlCol="0">
            <a:spAutoFit/>
          </a:bodyPr>
          <a:lstStyle/>
          <a:p>
            <a:pPr marL="429895">
              <a:lnSpc>
                <a:spcPct val="100000"/>
              </a:lnSpc>
              <a:spcBef>
                <a:spcPts val="1365"/>
              </a:spcBef>
            </a:pPr>
            <a:r>
              <a:rPr sz="1800" spc="30" dirty="0">
                <a:latin typeface="Cambria Math"/>
                <a:cs typeface="Cambria Math"/>
              </a:rPr>
              <a:t>𝐺(𝑠)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7450" y="2160270"/>
            <a:ext cx="397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Cambria Math"/>
                <a:cs typeface="Cambria Math"/>
              </a:rPr>
              <a:t>𝐺(s)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transfer </a:t>
            </a:r>
            <a:r>
              <a:rPr sz="1800" spc="-5" dirty="0">
                <a:latin typeface="Calibri"/>
                <a:cs typeface="Calibri"/>
              </a:rPr>
              <a:t>function of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sub-system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99639" y="3893870"/>
            <a:ext cx="936625" cy="111125"/>
          </a:xfrm>
          <a:custGeom>
            <a:avLst/>
            <a:gdLst/>
            <a:ahLst/>
            <a:cxnLst/>
            <a:rect l="l" t="t" r="r" b="b"/>
            <a:pathLst>
              <a:path w="936625" h="111125">
                <a:moveTo>
                  <a:pt x="898383" y="55321"/>
                </a:moveTo>
                <a:lnTo>
                  <a:pt x="831723" y="94195"/>
                </a:lnTo>
                <a:lnTo>
                  <a:pt x="830199" y="100025"/>
                </a:lnTo>
                <a:lnTo>
                  <a:pt x="835533" y="109118"/>
                </a:lnTo>
                <a:lnTo>
                  <a:pt x="841375" y="110655"/>
                </a:lnTo>
                <a:lnTo>
                  <a:pt x="845820" y="108000"/>
                </a:lnTo>
                <a:lnTo>
                  <a:pt x="919894" y="64846"/>
                </a:lnTo>
                <a:lnTo>
                  <a:pt x="917321" y="64846"/>
                </a:lnTo>
                <a:lnTo>
                  <a:pt x="917321" y="63550"/>
                </a:lnTo>
                <a:lnTo>
                  <a:pt x="912495" y="63550"/>
                </a:lnTo>
                <a:lnTo>
                  <a:pt x="898383" y="55321"/>
                </a:lnTo>
                <a:close/>
              </a:path>
              <a:path w="936625" h="111125">
                <a:moveTo>
                  <a:pt x="882050" y="45796"/>
                </a:moveTo>
                <a:lnTo>
                  <a:pt x="0" y="45796"/>
                </a:lnTo>
                <a:lnTo>
                  <a:pt x="0" y="64846"/>
                </a:lnTo>
                <a:lnTo>
                  <a:pt x="882050" y="64846"/>
                </a:lnTo>
                <a:lnTo>
                  <a:pt x="898383" y="55321"/>
                </a:lnTo>
                <a:lnTo>
                  <a:pt x="882050" y="45796"/>
                </a:lnTo>
                <a:close/>
              </a:path>
              <a:path w="936625" h="111125">
                <a:moveTo>
                  <a:pt x="919894" y="45796"/>
                </a:moveTo>
                <a:lnTo>
                  <a:pt x="917321" y="45796"/>
                </a:lnTo>
                <a:lnTo>
                  <a:pt x="917321" y="64846"/>
                </a:lnTo>
                <a:lnTo>
                  <a:pt x="919894" y="64846"/>
                </a:lnTo>
                <a:lnTo>
                  <a:pt x="936244" y="55321"/>
                </a:lnTo>
                <a:lnTo>
                  <a:pt x="919894" y="45796"/>
                </a:lnTo>
                <a:close/>
              </a:path>
              <a:path w="936625" h="111125">
                <a:moveTo>
                  <a:pt x="912495" y="47091"/>
                </a:moveTo>
                <a:lnTo>
                  <a:pt x="898383" y="55321"/>
                </a:lnTo>
                <a:lnTo>
                  <a:pt x="912495" y="63550"/>
                </a:lnTo>
                <a:lnTo>
                  <a:pt x="912495" y="47091"/>
                </a:lnTo>
                <a:close/>
              </a:path>
              <a:path w="936625" h="111125">
                <a:moveTo>
                  <a:pt x="917321" y="47091"/>
                </a:moveTo>
                <a:lnTo>
                  <a:pt x="912495" y="47091"/>
                </a:lnTo>
                <a:lnTo>
                  <a:pt x="912495" y="63550"/>
                </a:lnTo>
                <a:lnTo>
                  <a:pt x="917321" y="63550"/>
                </a:lnTo>
                <a:lnTo>
                  <a:pt x="917321" y="47091"/>
                </a:lnTo>
                <a:close/>
              </a:path>
              <a:path w="936625" h="111125">
                <a:moveTo>
                  <a:pt x="841375" y="0"/>
                </a:moveTo>
                <a:lnTo>
                  <a:pt x="835533" y="1524"/>
                </a:lnTo>
                <a:lnTo>
                  <a:pt x="830199" y="10617"/>
                </a:lnTo>
                <a:lnTo>
                  <a:pt x="831723" y="16446"/>
                </a:lnTo>
                <a:lnTo>
                  <a:pt x="898383" y="55321"/>
                </a:lnTo>
                <a:lnTo>
                  <a:pt x="912495" y="47091"/>
                </a:lnTo>
                <a:lnTo>
                  <a:pt x="917321" y="47091"/>
                </a:lnTo>
                <a:lnTo>
                  <a:pt x="917321" y="45796"/>
                </a:lnTo>
                <a:lnTo>
                  <a:pt x="919894" y="45796"/>
                </a:lnTo>
                <a:lnTo>
                  <a:pt x="845820" y="2641"/>
                </a:lnTo>
                <a:lnTo>
                  <a:pt x="841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7982" y="3893870"/>
            <a:ext cx="936625" cy="111125"/>
          </a:xfrm>
          <a:custGeom>
            <a:avLst/>
            <a:gdLst/>
            <a:ahLst/>
            <a:cxnLst/>
            <a:rect l="l" t="t" r="r" b="b"/>
            <a:pathLst>
              <a:path w="936625" h="111125">
                <a:moveTo>
                  <a:pt x="898383" y="55321"/>
                </a:moveTo>
                <a:lnTo>
                  <a:pt x="831722" y="94195"/>
                </a:lnTo>
                <a:lnTo>
                  <a:pt x="830198" y="100025"/>
                </a:lnTo>
                <a:lnTo>
                  <a:pt x="832865" y="104571"/>
                </a:lnTo>
                <a:lnTo>
                  <a:pt x="835405" y="109118"/>
                </a:lnTo>
                <a:lnTo>
                  <a:pt x="841247" y="110655"/>
                </a:lnTo>
                <a:lnTo>
                  <a:pt x="919786" y="64846"/>
                </a:lnTo>
                <a:lnTo>
                  <a:pt x="917193" y="64846"/>
                </a:lnTo>
                <a:lnTo>
                  <a:pt x="917193" y="63550"/>
                </a:lnTo>
                <a:lnTo>
                  <a:pt x="912494" y="63550"/>
                </a:lnTo>
                <a:lnTo>
                  <a:pt x="898383" y="55321"/>
                </a:lnTo>
                <a:close/>
              </a:path>
              <a:path w="936625" h="111125">
                <a:moveTo>
                  <a:pt x="882050" y="45796"/>
                </a:moveTo>
                <a:lnTo>
                  <a:pt x="0" y="45796"/>
                </a:lnTo>
                <a:lnTo>
                  <a:pt x="0" y="64846"/>
                </a:lnTo>
                <a:lnTo>
                  <a:pt x="882050" y="64846"/>
                </a:lnTo>
                <a:lnTo>
                  <a:pt x="898383" y="55321"/>
                </a:lnTo>
                <a:lnTo>
                  <a:pt x="882050" y="45796"/>
                </a:lnTo>
                <a:close/>
              </a:path>
              <a:path w="936625" h="111125">
                <a:moveTo>
                  <a:pt x="919790" y="45796"/>
                </a:moveTo>
                <a:lnTo>
                  <a:pt x="917193" y="45796"/>
                </a:lnTo>
                <a:lnTo>
                  <a:pt x="917193" y="64846"/>
                </a:lnTo>
                <a:lnTo>
                  <a:pt x="919786" y="64846"/>
                </a:lnTo>
                <a:lnTo>
                  <a:pt x="936116" y="55321"/>
                </a:lnTo>
                <a:lnTo>
                  <a:pt x="919790" y="45796"/>
                </a:lnTo>
                <a:close/>
              </a:path>
              <a:path w="936625" h="111125">
                <a:moveTo>
                  <a:pt x="912494" y="47091"/>
                </a:moveTo>
                <a:lnTo>
                  <a:pt x="898383" y="55321"/>
                </a:lnTo>
                <a:lnTo>
                  <a:pt x="912494" y="63550"/>
                </a:lnTo>
                <a:lnTo>
                  <a:pt x="912494" y="47091"/>
                </a:lnTo>
                <a:close/>
              </a:path>
              <a:path w="936625" h="111125">
                <a:moveTo>
                  <a:pt x="917193" y="47091"/>
                </a:moveTo>
                <a:lnTo>
                  <a:pt x="912494" y="47091"/>
                </a:lnTo>
                <a:lnTo>
                  <a:pt x="912494" y="63550"/>
                </a:lnTo>
                <a:lnTo>
                  <a:pt x="917193" y="63550"/>
                </a:lnTo>
                <a:lnTo>
                  <a:pt x="917193" y="47091"/>
                </a:lnTo>
                <a:close/>
              </a:path>
              <a:path w="936625" h="111125">
                <a:moveTo>
                  <a:pt x="841247" y="0"/>
                </a:moveTo>
                <a:lnTo>
                  <a:pt x="835405" y="1524"/>
                </a:lnTo>
                <a:lnTo>
                  <a:pt x="832865" y="6070"/>
                </a:lnTo>
                <a:lnTo>
                  <a:pt x="830198" y="10617"/>
                </a:lnTo>
                <a:lnTo>
                  <a:pt x="831722" y="16446"/>
                </a:lnTo>
                <a:lnTo>
                  <a:pt x="898383" y="55321"/>
                </a:lnTo>
                <a:lnTo>
                  <a:pt x="912494" y="47091"/>
                </a:lnTo>
                <a:lnTo>
                  <a:pt x="917193" y="47091"/>
                </a:lnTo>
                <a:lnTo>
                  <a:pt x="917193" y="45796"/>
                </a:lnTo>
                <a:lnTo>
                  <a:pt x="919790" y="45796"/>
                </a:lnTo>
                <a:lnTo>
                  <a:pt x="84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2192" y="2901823"/>
            <a:ext cx="5836920" cy="99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2.	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Arrows: </a:t>
            </a:r>
            <a:r>
              <a:rPr sz="2000" spc="-9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represent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direction of </a:t>
            </a:r>
            <a:r>
              <a:rPr sz="2000" spc="-10" dirty="0">
                <a:latin typeface="Calibri"/>
                <a:cs typeface="Calibri"/>
              </a:rPr>
              <a:t>flow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signals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310515" algn="ctr">
              <a:lnSpc>
                <a:spcPct val="100000"/>
              </a:lnSpc>
              <a:tabLst>
                <a:tab pos="2038985" algn="l"/>
              </a:tabLst>
            </a:pPr>
            <a:r>
              <a:rPr sz="1800" spc="15" dirty="0">
                <a:latin typeface="Cambria Math"/>
                <a:cs typeface="Cambria Math"/>
              </a:rPr>
              <a:t>𝑈(𝑠)	</a:t>
            </a:r>
            <a:r>
              <a:rPr sz="1800" spc="20" dirty="0">
                <a:latin typeface="Cambria Math"/>
                <a:cs typeface="Cambria Math"/>
              </a:rPr>
              <a:t>𝑌(𝑠)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39" y="153415"/>
            <a:ext cx="5634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Components of </a:t>
            </a:r>
            <a:r>
              <a:rPr dirty="0"/>
              <a:t>Block</a:t>
            </a:r>
            <a:r>
              <a:rPr spc="-80" dirty="0"/>
              <a:t> </a:t>
            </a:r>
            <a:r>
              <a:rPr spc="-15" dirty="0"/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101" y="906526"/>
            <a:ext cx="759079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5"/>
              </a:spcBef>
              <a:tabLst>
                <a:tab pos="469265" algn="l"/>
                <a:tab pos="1598930" algn="l"/>
                <a:tab pos="2466340" algn="l"/>
                <a:tab pos="2840990" algn="l"/>
                <a:tab pos="3980179" algn="l"/>
                <a:tab pos="4465955" algn="l"/>
                <a:tab pos="5778500" algn="l"/>
                <a:tab pos="6129020" algn="l"/>
                <a:tab pos="6665595" algn="l"/>
                <a:tab pos="7028180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3.	Sum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ing	p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000" b="1" spc="-20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ts:	</a:t>
            </a:r>
            <a:r>
              <a:rPr sz="2000" spc="-18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	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ep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	the	</a:t>
            </a:r>
            <a:r>
              <a:rPr sz="2000" spc="-5" dirty="0">
                <a:latin typeface="Calibri"/>
                <a:cs typeface="Calibri"/>
              </a:rPr>
              <a:t>su</a:t>
            </a:r>
            <a:r>
              <a:rPr sz="2000" spc="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ion	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	t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o	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	mo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 signals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66644" y="1606296"/>
            <a:ext cx="638556" cy="638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5792" y="1635632"/>
            <a:ext cx="540004" cy="540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5792" y="1635632"/>
            <a:ext cx="540385" cy="540385"/>
          </a:xfrm>
          <a:custGeom>
            <a:avLst/>
            <a:gdLst/>
            <a:ahLst/>
            <a:cxnLst/>
            <a:rect l="l" t="t" r="r" b="b"/>
            <a:pathLst>
              <a:path w="540385" h="540385">
                <a:moveTo>
                  <a:pt x="0" y="270001"/>
                </a:moveTo>
                <a:lnTo>
                  <a:pt x="4350" y="221474"/>
                </a:lnTo>
                <a:lnTo>
                  <a:pt x="16894" y="175797"/>
                </a:lnTo>
                <a:lnTo>
                  <a:pt x="36867" y="133735"/>
                </a:lnTo>
                <a:lnTo>
                  <a:pt x="63507" y="96051"/>
                </a:lnTo>
                <a:lnTo>
                  <a:pt x="96051" y="63507"/>
                </a:lnTo>
                <a:lnTo>
                  <a:pt x="133735" y="36867"/>
                </a:lnTo>
                <a:lnTo>
                  <a:pt x="175797" y="16894"/>
                </a:lnTo>
                <a:lnTo>
                  <a:pt x="221474" y="4350"/>
                </a:lnTo>
                <a:lnTo>
                  <a:pt x="270001" y="0"/>
                </a:lnTo>
                <a:lnTo>
                  <a:pt x="318529" y="4350"/>
                </a:lnTo>
                <a:lnTo>
                  <a:pt x="364206" y="16894"/>
                </a:lnTo>
                <a:lnTo>
                  <a:pt x="406268" y="36867"/>
                </a:lnTo>
                <a:lnTo>
                  <a:pt x="443952" y="63507"/>
                </a:lnTo>
                <a:lnTo>
                  <a:pt x="476496" y="96051"/>
                </a:lnTo>
                <a:lnTo>
                  <a:pt x="503136" y="133735"/>
                </a:lnTo>
                <a:lnTo>
                  <a:pt x="523109" y="175797"/>
                </a:lnTo>
                <a:lnTo>
                  <a:pt x="535653" y="221474"/>
                </a:lnTo>
                <a:lnTo>
                  <a:pt x="540004" y="270001"/>
                </a:lnTo>
                <a:lnTo>
                  <a:pt x="535653" y="318529"/>
                </a:lnTo>
                <a:lnTo>
                  <a:pt x="523109" y="364206"/>
                </a:lnTo>
                <a:lnTo>
                  <a:pt x="503136" y="406268"/>
                </a:lnTo>
                <a:lnTo>
                  <a:pt x="476496" y="443952"/>
                </a:lnTo>
                <a:lnTo>
                  <a:pt x="443952" y="476496"/>
                </a:lnTo>
                <a:lnTo>
                  <a:pt x="406268" y="503136"/>
                </a:lnTo>
                <a:lnTo>
                  <a:pt x="364206" y="523109"/>
                </a:lnTo>
                <a:lnTo>
                  <a:pt x="318529" y="535653"/>
                </a:lnTo>
                <a:lnTo>
                  <a:pt x="270001" y="540003"/>
                </a:lnTo>
                <a:lnTo>
                  <a:pt x="221474" y="535653"/>
                </a:lnTo>
                <a:lnTo>
                  <a:pt x="175797" y="523109"/>
                </a:lnTo>
                <a:lnTo>
                  <a:pt x="133735" y="503136"/>
                </a:lnTo>
                <a:lnTo>
                  <a:pt x="96051" y="476496"/>
                </a:lnTo>
                <a:lnTo>
                  <a:pt x="63507" y="443952"/>
                </a:lnTo>
                <a:lnTo>
                  <a:pt x="36867" y="406268"/>
                </a:lnTo>
                <a:lnTo>
                  <a:pt x="16894" y="364206"/>
                </a:lnTo>
                <a:lnTo>
                  <a:pt x="4350" y="318529"/>
                </a:lnTo>
                <a:lnTo>
                  <a:pt x="0" y="2700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94914" y="1714754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70" h="382269">
                <a:moveTo>
                  <a:pt x="0" y="0"/>
                </a:moveTo>
                <a:lnTo>
                  <a:pt x="381762" y="38176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4914" y="1714754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70" h="382269">
                <a:moveTo>
                  <a:pt x="381762" y="0"/>
                </a:moveTo>
                <a:lnTo>
                  <a:pt x="0" y="38176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30550" y="2175636"/>
            <a:ext cx="111125" cy="612140"/>
          </a:xfrm>
          <a:custGeom>
            <a:avLst/>
            <a:gdLst/>
            <a:ahLst/>
            <a:cxnLst/>
            <a:rect l="l" t="t" r="r" b="b"/>
            <a:pathLst>
              <a:path w="111125" h="612139">
                <a:moveTo>
                  <a:pt x="55244" y="37773"/>
                </a:moveTo>
                <a:lnTo>
                  <a:pt x="45719" y="54101"/>
                </a:lnTo>
                <a:lnTo>
                  <a:pt x="45719" y="612139"/>
                </a:lnTo>
                <a:lnTo>
                  <a:pt x="64769" y="612139"/>
                </a:lnTo>
                <a:lnTo>
                  <a:pt x="64769" y="54101"/>
                </a:lnTo>
                <a:lnTo>
                  <a:pt x="55244" y="37773"/>
                </a:lnTo>
                <a:close/>
              </a:path>
              <a:path w="111125" h="612139">
                <a:moveTo>
                  <a:pt x="55244" y="0"/>
                </a:moveTo>
                <a:lnTo>
                  <a:pt x="2539" y="90296"/>
                </a:lnTo>
                <a:lnTo>
                  <a:pt x="0" y="94868"/>
                </a:lnTo>
                <a:lnTo>
                  <a:pt x="1524" y="100583"/>
                </a:lnTo>
                <a:lnTo>
                  <a:pt x="5968" y="103250"/>
                </a:lnTo>
                <a:lnTo>
                  <a:pt x="10541" y="105918"/>
                </a:lnTo>
                <a:lnTo>
                  <a:pt x="16382" y="104393"/>
                </a:lnTo>
                <a:lnTo>
                  <a:pt x="45719" y="54101"/>
                </a:lnTo>
                <a:lnTo>
                  <a:pt x="45719" y="18923"/>
                </a:lnTo>
                <a:lnTo>
                  <a:pt x="66290" y="18923"/>
                </a:lnTo>
                <a:lnTo>
                  <a:pt x="55244" y="0"/>
                </a:lnTo>
                <a:close/>
              </a:path>
              <a:path w="111125" h="612139">
                <a:moveTo>
                  <a:pt x="66290" y="18923"/>
                </a:moveTo>
                <a:lnTo>
                  <a:pt x="64769" y="18923"/>
                </a:lnTo>
                <a:lnTo>
                  <a:pt x="64769" y="54101"/>
                </a:lnTo>
                <a:lnTo>
                  <a:pt x="94106" y="104393"/>
                </a:lnTo>
                <a:lnTo>
                  <a:pt x="99949" y="105918"/>
                </a:lnTo>
                <a:lnTo>
                  <a:pt x="109093" y="100583"/>
                </a:lnTo>
                <a:lnTo>
                  <a:pt x="110617" y="94868"/>
                </a:lnTo>
                <a:lnTo>
                  <a:pt x="66290" y="18923"/>
                </a:lnTo>
                <a:close/>
              </a:path>
              <a:path w="111125" h="612139">
                <a:moveTo>
                  <a:pt x="64769" y="18923"/>
                </a:moveTo>
                <a:lnTo>
                  <a:pt x="45719" y="18923"/>
                </a:lnTo>
                <a:lnTo>
                  <a:pt x="45719" y="54101"/>
                </a:lnTo>
                <a:lnTo>
                  <a:pt x="55244" y="37773"/>
                </a:lnTo>
                <a:lnTo>
                  <a:pt x="46989" y="23621"/>
                </a:lnTo>
                <a:lnTo>
                  <a:pt x="64769" y="23621"/>
                </a:lnTo>
                <a:lnTo>
                  <a:pt x="64769" y="18923"/>
                </a:lnTo>
                <a:close/>
              </a:path>
              <a:path w="111125" h="612139">
                <a:moveTo>
                  <a:pt x="64769" y="23621"/>
                </a:moveTo>
                <a:lnTo>
                  <a:pt x="63500" y="23621"/>
                </a:lnTo>
                <a:lnTo>
                  <a:pt x="55244" y="37773"/>
                </a:lnTo>
                <a:lnTo>
                  <a:pt x="64769" y="54101"/>
                </a:lnTo>
                <a:lnTo>
                  <a:pt x="64769" y="23621"/>
                </a:lnTo>
                <a:close/>
              </a:path>
              <a:path w="111125" h="612139">
                <a:moveTo>
                  <a:pt x="63500" y="23621"/>
                </a:moveTo>
                <a:lnTo>
                  <a:pt x="46989" y="23621"/>
                </a:lnTo>
                <a:lnTo>
                  <a:pt x="55244" y="37773"/>
                </a:lnTo>
                <a:lnTo>
                  <a:pt x="63500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23694" y="1850263"/>
            <a:ext cx="792480" cy="111125"/>
          </a:xfrm>
          <a:custGeom>
            <a:avLst/>
            <a:gdLst/>
            <a:ahLst/>
            <a:cxnLst/>
            <a:rect l="l" t="t" r="r" b="b"/>
            <a:pathLst>
              <a:path w="792480" h="111125">
                <a:moveTo>
                  <a:pt x="754325" y="55372"/>
                </a:moveTo>
                <a:lnTo>
                  <a:pt x="687705" y="94234"/>
                </a:lnTo>
                <a:lnTo>
                  <a:pt x="686181" y="100075"/>
                </a:lnTo>
                <a:lnTo>
                  <a:pt x="691514" y="109219"/>
                </a:lnTo>
                <a:lnTo>
                  <a:pt x="697357" y="110743"/>
                </a:lnTo>
                <a:lnTo>
                  <a:pt x="701801" y="108076"/>
                </a:lnTo>
                <a:lnTo>
                  <a:pt x="775884" y="64897"/>
                </a:lnTo>
                <a:lnTo>
                  <a:pt x="773303" y="64897"/>
                </a:lnTo>
                <a:lnTo>
                  <a:pt x="773303" y="63626"/>
                </a:lnTo>
                <a:lnTo>
                  <a:pt x="768476" y="63626"/>
                </a:lnTo>
                <a:lnTo>
                  <a:pt x="754325" y="55372"/>
                </a:lnTo>
                <a:close/>
              </a:path>
              <a:path w="792480" h="111125">
                <a:moveTo>
                  <a:pt x="737997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737996" y="64897"/>
                </a:lnTo>
                <a:lnTo>
                  <a:pt x="754325" y="55372"/>
                </a:lnTo>
                <a:lnTo>
                  <a:pt x="737997" y="45847"/>
                </a:lnTo>
                <a:close/>
              </a:path>
              <a:path w="792480" h="111125">
                <a:moveTo>
                  <a:pt x="775884" y="45847"/>
                </a:moveTo>
                <a:lnTo>
                  <a:pt x="773303" y="45847"/>
                </a:lnTo>
                <a:lnTo>
                  <a:pt x="773303" y="64897"/>
                </a:lnTo>
                <a:lnTo>
                  <a:pt x="775884" y="64897"/>
                </a:lnTo>
                <a:lnTo>
                  <a:pt x="792226" y="55372"/>
                </a:lnTo>
                <a:lnTo>
                  <a:pt x="775884" y="45847"/>
                </a:lnTo>
                <a:close/>
              </a:path>
              <a:path w="792480" h="111125">
                <a:moveTo>
                  <a:pt x="768476" y="47117"/>
                </a:moveTo>
                <a:lnTo>
                  <a:pt x="754325" y="55372"/>
                </a:lnTo>
                <a:lnTo>
                  <a:pt x="768476" y="63626"/>
                </a:lnTo>
                <a:lnTo>
                  <a:pt x="768476" y="47117"/>
                </a:lnTo>
                <a:close/>
              </a:path>
              <a:path w="792480" h="111125">
                <a:moveTo>
                  <a:pt x="773303" y="47117"/>
                </a:moveTo>
                <a:lnTo>
                  <a:pt x="768476" y="47117"/>
                </a:lnTo>
                <a:lnTo>
                  <a:pt x="768476" y="63626"/>
                </a:lnTo>
                <a:lnTo>
                  <a:pt x="773303" y="63626"/>
                </a:lnTo>
                <a:lnTo>
                  <a:pt x="773303" y="47117"/>
                </a:lnTo>
                <a:close/>
              </a:path>
              <a:path w="792480" h="111125">
                <a:moveTo>
                  <a:pt x="697357" y="0"/>
                </a:moveTo>
                <a:lnTo>
                  <a:pt x="691514" y="1650"/>
                </a:lnTo>
                <a:lnTo>
                  <a:pt x="688848" y="6096"/>
                </a:lnTo>
                <a:lnTo>
                  <a:pt x="686181" y="10667"/>
                </a:lnTo>
                <a:lnTo>
                  <a:pt x="687705" y="16510"/>
                </a:lnTo>
                <a:lnTo>
                  <a:pt x="754325" y="55372"/>
                </a:lnTo>
                <a:lnTo>
                  <a:pt x="768476" y="47117"/>
                </a:lnTo>
                <a:lnTo>
                  <a:pt x="773303" y="47117"/>
                </a:lnTo>
                <a:lnTo>
                  <a:pt x="773303" y="45847"/>
                </a:lnTo>
                <a:lnTo>
                  <a:pt x="775884" y="45847"/>
                </a:lnTo>
                <a:lnTo>
                  <a:pt x="701801" y="2666"/>
                </a:lnTo>
                <a:lnTo>
                  <a:pt x="6973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55796" y="1850263"/>
            <a:ext cx="900430" cy="111125"/>
          </a:xfrm>
          <a:custGeom>
            <a:avLst/>
            <a:gdLst/>
            <a:ahLst/>
            <a:cxnLst/>
            <a:rect l="l" t="t" r="r" b="b"/>
            <a:pathLst>
              <a:path w="900429" h="111125">
                <a:moveTo>
                  <a:pt x="862402" y="55372"/>
                </a:moveTo>
                <a:lnTo>
                  <a:pt x="795781" y="94234"/>
                </a:lnTo>
                <a:lnTo>
                  <a:pt x="794257" y="100075"/>
                </a:lnTo>
                <a:lnTo>
                  <a:pt x="799591" y="109219"/>
                </a:lnTo>
                <a:lnTo>
                  <a:pt x="805433" y="110743"/>
                </a:lnTo>
                <a:lnTo>
                  <a:pt x="809878" y="108076"/>
                </a:lnTo>
                <a:lnTo>
                  <a:pt x="883857" y="64897"/>
                </a:lnTo>
                <a:lnTo>
                  <a:pt x="881379" y="64897"/>
                </a:lnTo>
                <a:lnTo>
                  <a:pt x="881379" y="63626"/>
                </a:lnTo>
                <a:lnTo>
                  <a:pt x="876553" y="63626"/>
                </a:lnTo>
                <a:lnTo>
                  <a:pt x="862402" y="55372"/>
                </a:lnTo>
                <a:close/>
              </a:path>
              <a:path w="900429" h="111125">
                <a:moveTo>
                  <a:pt x="846074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846073" y="64897"/>
                </a:lnTo>
                <a:lnTo>
                  <a:pt x="862402" y="55372"/>
                </a:lnTo>
                <a:lnTo>
                  <a:pt x="846074" y="45847"/>
                </a:lnTo>
                <a:close/>
              </a:path>
              <a:path w="900429" h="111125">
                <a:moveTo>
                  <a:pt x="883857" y="45847"/>
                </a:moveTo>
                <a:lnTo>
                  <a:pt x="881379" y="45847"/>
                </a:lnTo>
                <a:lnTo>
                  <a:pt x="881379" y="64897"/>
                </a:lnTo>
                <a:lnTo>
                  <a:pt x="883857" y="64897"/>
                </a:lnTo>
                <a:lnTo>
                  <a:pt x="900176" y="55372"/>
                </a:lnTo>
                <a:lnTo>
                  <a:pt x="883857" y="45847"/>
                </a:lnTo>
                <a:close/>
              </a:path>
              <a:path w="900429" h="111125">
                <a:moveTo>
                  <a:pt x="876553" y="47117"/>
                </a:moveTo>
                <a:lnTo>
                  <a:pt x="862402" y="55372"/>
                </a:lnTo>
                <a:lnTo>
                  <a:pt x="876553" y="63626"/>
                </a:lnTo>
                <a:lnTo>
                  <a:pt x="876553" y="47117"/>
                </a:lnTo>
                <a:close/>
              </a:path>
              <a:path w="900429" h="111125">
                <a:moveTo>
                  <a:pt x="881379" y="47117"/>
                </a:moveTo>
                <a:lnTo>
                  <a:pt x="876553" y="47117"/>
                </a:lnTo>
                <a:lnTo>
                  <a:pt x="876553" y="63626"/>
                </a:lnTo>
                <a:lnTo>
                  <a:pt x="881379" y="63626"/>
                </a:lnTo>
                <a:lnTo>
                  <a:pt x="881379" y="47117"/>
                </a:lnTo>
                <a:close/>
              </a:path>
              <a:path w="900429" h="111125">
                <a:moveTo>
                  <a:pt x="805433" y="0"/>
                </a:moveTo>
                <a:lnTo>
                  <a:pt x="799591" y="1650"/>
                </a:lnTo>
                <a:lnTo>
                  <a:pt x="796925" y="6096"/>
                </a:lnTo>
                <a:lnTo>
                  <a:pt x="794257" y="10667"/>
                </a:lnTo>
                <a:lnTo>
                  <a:pt x="795781" y="16510"/>
                </a:lnTo>
                <a:lnTo>
                  <a:pt x="862402" y="55372"/>
                </a:lnTo>
                <a:lnTo>
                  <a:pt x="876553" y="47117"/>
                </a:lnTo>
                <a:lnTo>
                  <a:pt x="881379" y="47117"/>
                </a:lnTo>
                <a:lnTo>
                  <a:pt x="881379" y="45847"/>
                </a:lnTo>
                <a:lnTo>
                  <a:pt x="883857" y="45847"/>
                </a:lnTo>
                <a:lnTo>
                  <a:pt x="809878" y="2666"/>
                </a:lnTo>
                <a:lnTo>
                  <a:pt x="805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77791" y="1615947"/>
            <a:ext cx="259079" cy="212090"/>
          </a:xfrm>
          <a:custGeom>
            <a:avLst/>
            <a:gdLst/>
            <a:ahLst/>
            <a:cxnLst/>
            <a:rect l="l" t="t" r="r" b="b"/>
            <a:pathLst>
              <a:path w="259079" h="212089">
                <a:moveTo>
                  <a:pt x="191388" y="0"/>
                </a:moveTo>
                <a:lnTo>
                  <a:pt x="188341" y="8636"/>
                </a:lnTo>
                <a:lnTo>
                  <a:pt x="200608" y="13946"/>
                </a:lnTo>
                <a:lnTo>
                  <a:pt x="211137" y="21304"/>
                </a:lnTo>
                <a:lnTo>
                  <a:pt x="232556" y="55449"/>
                </a:lnTo>
                <a:lnTo>
                  <a:pt x="239522" y="104901"/>
                </a:lnTo>
                <a:lnTo>
                  <a:pt x="238756" y="123571"/>
                </a:lnTo>
                <a:lnTo>
                  <a:pt x="227075" y="169290"/>
                </a:lnTo>
                <a:lnTo>
                  <a:pt x="200769" y="197865"/>
                </a:lnTo>
                <a:lnTo>
                  <a:pt x="188722" y="203200"/>
                </a:lnTo>
                <a:lnTo>
                  <a:pt x="191388" y="211836"/>
                </a:lnTo>
                <a:lnTo>
                  <a:pt x="231786" y="187725"/>
                </a:lnTo>
                <a:lnTo>
                  <a:pt x="254571" y="143382"/>
                </a:lnTo>
                <a:lnTo>
                  <a:pt x="258953" y="105917"/>
                </a:lnTo>
                <a:lnTo>
                  <a:pt x="257857" y="86538"/>
                </a:lnTo>
                <a:lnTo>
                  <a:pt x="241427" y="37211"/>
                </a:lnTo>
                <a:lnTo>
                  <a:pt x="206726" y="5546"/>
                </a:lnTo>
                <a:lnTo>
                  <a:pt x="191388" y="0"/>
                </a:lnTo>
                <a:close/>
              </a:path>
              <a:path w="259079" h="212089">
                <a:moveTo>
                  <a:pt x="67563" y="0"/>
                </a:moveTo>
                <a:lnTo>
                  <a:pt x="27112" y="24163"/>
                </a:lnTo>
                <a:lnTo>
                  <a:pt x="4365" y="68611"/>
                </a:lnTo>
                <a:lnTo>
                  <a:pt x="0" y="105917"/>
                </a:lnTo>
                <a:lnTo>
                  <a:pt x="1093" y="125424"/>
                </a:lnTo>
                <a:lnTo>
                  <a:pt x="17399" y="174751"/>
                </a:lnTo>
                <a:lnTo>
                  <a:pt x="52135" y="206291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30" y="197866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04" y="104901"/>
                </a:lnTo>
                <a:lnTo>
                  <a:pt x="20089" y="86830"/>
                </a:lnTo>
                <a:lnTo>
                  <a:pt x="31877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62682" y="1545412"/>
            <a:ext cx="2234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850389" algn="l"/>
              </a:tabLst>
            </a:pPr>
            <a:r>
              <a:rPr sz="1800" dirty="0">
                <a:latin typeface="Cambria Math"/>
                <a:cs typeface="Cambria Math"/>
              </a:rPr>
              <a:t>𝑈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(𝑠)	𝑌</a:t>
            </a:r>
            <a:r>
              <a:rPr sz="1800" spc="3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𝑠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22088" y="1615947"/>
            <a:ext cx="259079" cy="212090"/>
          </a:xfrm>
          <a:custGeom>
            <a:avLst/>
            <a:gdLst/>
            <a:ahLst/>
            <a:cxnLst/>
            <a:rect l="l" t="t" r="r" b="b"/>
            <a:pathLst>
              <a:path w="259079" h="212089">
                <a:moveTo>
                  <a:pt x="191388" y="0"/>
                </a:moveTo>
                <a:lnTo>
                  <a:pt x="188340" y="8636"/>
                </a:lnTo>
                <a:lnTo>
                  <a:pt x="200608" y="13946"/>
                </a:lnTo>
                <a:lnTo>
                  <a:pt x="211137" y="21304"/>
                </a:lnTo>
                <a:lnTo>
                  <a:pt x="232556" y="55449"/>
                </a:lnTo>
                <a:lnTo>
                  <a:pt x="239522" y="104901"/>
                </a:lnTo>
                <a:lnTo>
                  <a:pt x="238756" y="123571"/>
                </a:lnTo>
                <a:lnTo>
                  <a:pt x="227075" y="169290"/>
                </a:lnTo>
                <a:lnTo>
                  <a:pt x="200769" y="197865"/>
                </a:lnTo>
                <a:lnTo>
                  <a:pt x="188722" y="203200"/>
                </a:lnTo>
                <a:lnTo>
                  <a:pt x="191388" y="211836"/>
                </a:lnTo>
                <a:lnTo>
                  <a:pt x="231786" y="187725"/>
                </a:lnTo>
                <a:lnTo>
                  <a:pt x="254571" y="143382"/>
                </a:lnTo>
                <a:lnTo>
                  <a:pt x="258952" y="105917"/>
                </a:lnTo>
                <a:lnTo>
                  <a:pt x="257857" y="86538"/>
                </a:lnTo>
                <a:lnTo>
                  <a:pt x="241426" y="37211"/>
                </a:lnTo>
                <a:lnTo>
                  <a:pt x="206726" y="5546"/>
                </a:lnTo>
                <a:lnTo>
                  <a:pt x="191388" y="0"/>
                </a:lnTo>
                <a:close/>
              </a:path>
              <a:path w="259079" h="212089">
                <a:moveTo>
                  <a:pt x="67563" y="0"/>
                </a:moveTo>
                <a:lnTo>
                  <a:pt x="27112" y="24163"/>
                </a:lnTo>
                <a:lnTo>
                  <a:pt x="4365" y="68611"/>
                </a:lnTo>
                <a:lnTo>
                  <a:pt x="0" y="105917"/>
                </a:lnTo>
                <a:lnTo>
                  <a:pt x="1093" y="125424"/>
                </a:lnTo>
                <a:lnTo>
                  <a:pt x="17399" y="174751"/>
                </a:lnTo>
                <a:lnTo>
                  <a:pt x="52135" y="206291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30" y="197866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84496" y="1545412"/>
            <a:ext cx="16808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68044" algn="l"/>
              </a:tabLst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5" dirty="0">
                <a:latin typeface="Cambria Math"/>
                <a:cs typeface="Cambria Math"/>
              </a:rPr>
              <a:t>𝑈</a:t>
            </a:r>
            <a:r>
              <a:rPr sz="1950" spc="-82" baseline="-14957" dirty="0">
                <a:latin typeface="Cambria Math"/>
                <a:cs typeface="Cambria Math"/>
              </a:rPr>
              <a:t>1  </a:t>
            </a:r>
            <a:r>
              <a:rPr sz="1950" spc="11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𝑠	−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𝑈</a:t>
            </a:r>
            <a:r>
              <a:rPr sz="1950" spc="7" baseline="-14957" dirty="0">
                <a:latin typeface="Cambria Math"/>
                <a:cs typeface="Cambria Math"/>
              </a:rPr>
              <a:t>2</a:t>
            </a:r>
            <a:r>
              <a:rPr sz="1800" spc="5" dirty="0">
                <a:latin typeface="Cambria Math"/>
                <a:cs typeface="Cambria Math"/>
              </a:rPr>
              <a:t>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61767" y="1732026"/>
            <a:ext cx="1428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+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55010" y="3830320"/>
            <a:ext cx="1678939" cy="111125"/>
          </a:xfrm>
          <a:custGeom>
            <a:avLst/>
            <a:gdLst/>
            <a:ahLst/>
            <a:cxnLst/>
            <a:rect l="l" t="t" r="r" b="b"/>
            <a:pathLst>
              <a:path w="1678939" h="111125">
                <a:moveTo>
                  <a:pt x="1640704" y="55292"/>
                </a:moveTo>
                <a:lnTo>
                  <a:pt x="1574038" y="94170"/>
                </a:lnTo>
                <a:lnTo>
                  <a:pt x="1572514" y="99999"/>
                </a:lnTo>
                <a:lnTo>
                  <a:pt x="1577848" y="109092"/>
                </a:lnTo>
                <a:lnTo>
                  <a:pt x="1583689" y="110629"/>
                </a:lnTo>
                <a:lnTo>
                  <a:pt x="1662228" y="64820"/>
                </a:lnTo>
                <a:lnTo>
                  <a:pt x="1659636" y="64820"/>
                </a:lnTo>
                <a:lnTo>
                  <a:pt x="1659636" y="63525"/>
                </a:lnTo>
                <a:lnTo>
                  <a:pt x="1654810" y="63525"/>
                </a:lnTo>
                <a:lnTo>
                  <a:pt x="1640704" y="55292"/>
                </a:lnTo>
                <a:close/>
              </a:path>
              <a:path w="1678939" h="111125">
                <a:moveTo>
                  <a:pt x="1624389" y="45770"/>
                </a:moveTo>
                <a:lnTo>
                  <a:pt x="0" y="45770"/>
                </a:lnTo>
                <a:lnTo>
                  <a:pt x="0" y="64820"/>
                </a:lnTo>
                <a:lnTo>
                  <a:pt x="1624365" y="64820"/>
                </a:lnTo>
                <a:lnTo>
                  <a:pt x="1640704" y="55292"/>
                </a:lnTo>
                <a:lnTo>
                  <a:pt x="1624389" y="45770"/>
                </a:lnTo>
                <a:close/>
              </a:path>
              <a:path w="1678939" h="111125">
                <a:moveTo>
                  <a:pt x="1662216" y="45770"/>
                </a:moveTo>
                <a:lnTo>
                  <a:pt x="1659636" y="45770"/>
                </a:lnTo>
                <a:lnTo>
                  <a:pt x="1659636" y="64820"/>
                </a:lnTo>
                <a:lnTo>
                  <a:pt x="1662228" y="64820"/>
                </a:lnTo>
                <a:lnTo>
                  <a:pt x="1678559" y="55295"/>
                </a:lnTo>
                <a:lnTo>
                  <a:pt x="1662216" y="45770"/>
                </a:lnTo>
                <a:close/>
              </a:path>
              <a:path w="1678939" h="111125">
                <a:moveTo>
                  <a:pt x="1654810" y="47066"/>
                </a:moveTo>
                <a:lnTo>
                  <a:pt x="1640704" y="55292"/>
                </a:lnTo>
                <a:lnTo>
                  <a:pt x="1654810" y="63525"/>
                </a:lnTo>
                <a:lnTo>
                  <a:pt x="1654810" y="47066"/>
                </a:lnTo>
                <a:close/>
              </a:path>
              <a:path w="1678939" h="111125">
                <a:moveTo>
                  <a:pt x="1659636" y="47066"/>
                </a:moveTo>
                <a:lnTo>
                  <a:pt x="1654810" y="47066"/>
                </a:lnTo>
                <a:lnTo>
                  <a:pt x="1654810" y="63525"/>
                </a:lnTo>
                <a:lnTo>
                  <a:pt x="1659636" y="63525"/>
                </a:lnTo>
                <a:lnTo>
                  <a:pt x="1659636" y="47066"/>
                </a:lnTo>
                <a:close/>
              </a:path>
              <a:path w="1678939" h="111125">
                <a:moveTo>
                  <a:pt x="1583689" y="0"/>
                </a:moveTo>
                <a:lnTo>
                  <a:pt x="1577848" y="1523"/>
                </a:lnTo>
                <a:lnTo>
                  <a:pt x="1575180" y="6095"/>
                </a:lnTo>
                <a:lnTo>
                  <a:pt x="1572514" y="10540"/>
                </a:lnTo>
                <a:lnTo>
                  <a:pt x="1574038" y="16382"/>
                </a:lnTo>
                <a:lnTo>
                  <a:pt x="1640704" y="55292"/>
                </a:lnTo>
                <a:lnTo>
                  <a:pt x="1654810" y="47066"/>
                </a:lnTo>
                <a:lnTo>
                  <a:pt x="1659636" y="47066"/>
                </a:lnTo>
                <a:lnTo>
                  <a:pt x="1659636" y="45770"/>
                </a:lnTo>
                <a:lnTo>
                  <a:pt x="1662216" y="45770"/>
                </a:lnTo>
                <a:lnTo>
                  <a:pt x="1583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94278" y="3846448"/>
            <a:ext cx="78359" cy="783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49245" y="3921620"/>
            <a:ext cx="694055" cy="523875"/>
          </a:xfrm>
          <a:custGeom>
            <a:avLst/>
            <a:gdLst/>
            <a:ahLst/>
            <a:cxnLst/>
            <a:rect l="l" t="t" r="r" b="b"/>
            <a:pathLst>
              <a:path w="694054" h="523875">
                <a:moveTo>
                  <a:pt x="94868" y="412724"/>
                </a:moveTo>
                <a:lnTo>
                  <a:pt x="0" y="468058"/>
                </a:lnTo>
                <a:lnTo>
                  <a:pt x="94868" y="523379"/>
                </a:lnTo>
                <a:lnTo>
                  <a:pt x="100711" y="521843"/>
                </a:lnTo>
                <a:lnTo>
                  <a:pt x="106044" y="512762"/>
                </a:lnTo>
                <a:lnTo>
                  <a:pt x="104521" y="506920"/>
                </a:lnTo>
                <a:lnTo>
                  <a:pt x="54185" y="477583"/>
                </a:lnTo>
                <a:lnTo>
                  <a:pt x="18923" y="477583"/>
                </a:lnTo>
                <a:lnTo>
                  <a:pt x="18923" y="458533"/>
                </a:lnTo>
                <a:lnTo>
                  <a:pt x="54163" y="458533"/>
                </a:lnTo>
                <a:lnTo>
                  <a:pt x="104521" y="429183"/>
                </a:lnTo>
                <a:lnTo>
                  <a:pt x="106044" y="423354"/>
                </a:lnTo>
                <a:lnTo>
                  <a:pt x="100711" y="414261"/>
                </a:lnTo>
                <a:lnTo>
                  <a:pt x="94868" y="412724"/>
                </a:lnTo>
                <a:close/>
              </a:path>
              <a:path w="694054" h="523875">
                <a:moveTo>
                  <a:pt x="54163" y="458533"/>
                </a:moveTo>
                <a:lnTo>
                  <a:pt x="18923" y="458533"/>
                </a:lnTo>
                <a:lnTo>
                  <a:pt x="18923" y="477583"/>
                </a:lnTo>
                <a:lnTo>
                  <a:pt x="54185" y="477583"/>
                </a:lnTo>
                <a:lnTo>
                  <a:pt x="51943" y="476275"/>
                </a:lnTo>
                <a:lnTo>
                  <a:pt x="23749" y="476275"/>
                </a:lnTo>
                <a:lnTo>
                  <a:pt x="23749" y="459828"/>
                </a:lnTo>
                <a:lnTo>
                  <a:pt x="51943" y="459828"/>
                </a:lnTo>
                <a:lnTo>
                  <a:pt x="54163" y="458533"/>
                </a:lnTo>
                <a:close/>
              </a:path>
              <a:path w="694054" h="523875">
                <a:moveTo>
                  <a:pt x="674624" y="458533"/>
                </a:moveTo>
                <a:lnTo>
                  <a:pt x="54163" y="458533"/>
                </a:lnTo>
                <a:lnTo>
                  <a:pt x="37845" y="468052"/>
                </a:lnTo>
                <a:lnTo>
                  <a:pt x="54185" y="477583"/>
                </a:lnTo>
                <a:lnTo>
                  <a:pt x="689482" y="477583"/>
                </a:lnTo>
                <a:lnTo>
                  <a:pt x="693674" y="473316"/>
                </a:lnTo>
                <a:lnTo>
                  <a:pt x="693674" y="468058"/>
                </a:lnTo>
                <a:lnTo>
                  <a:pt x="674624" y="468058"/>
                </a:lnTo>
                <a:lnTo>
                  <a:pt x="674624" y="458533"/>
                </a:lnTo>
                <a:close/>
              </a:path>
              <a:path w="694054" h="523875">
                <a:moveTo>
                  <a:pt x="23749" y="459828"/>
                </a:moveTo>
                <a:lnTo>
                  <a:pt x="23749" y="476275"/>
                </a:lnTo>
                <a:lnTo>
                  <a:pt x="37845" y="468052"/>
                </a:lnTo>
                <a:lnTo>
                  <a:pt x="23749" y="459828"/>
                </a:lnTo>
                <a:close/>
              </a:path>
              <a:path w="694054" h="523875">
                <a:moveTo>
                  <a:pt x="37845" y="468052"/>
                </a:moveTo>
                <a:lnTo>
                  <a:pt x="23749" y="476275"/>
                </a:lnTo>
                <a:lnTo>
                  <a:pt x="51943" y="476275"/>
                </a:lnTo>
                <a:lnTo>
                  <a:pt x="37845" y="468052"/>
                </a:lnTo>
                <a:close/>
              </a:path>
              <a:path w="694054" h="523875">
                <a:moveTo>
                  <a:pt x="693674" y="0"/>
                </a:moveTo>
                <a:lnTo>
                  <a:pt x="674624" y="0"/>
                </a:lnTo>
                <a:lnTo>
                  <a:pt x="674624" y="468058"/>
                </a:lnTo>
                <a:lnTo>
                  <a:pt x="684149" y="458533"/>
                </a:lnTo>
                <a:lnTo>
                  <a:pt x="693674" y="458533"/>
                </a:lnTo>
                <a:lnTo>
                  <a:pt x="693674" y="0"/>
                </a:lnTo>
                <a:close/>
              </a:path>
              <a:path w="694054" h="523875">
                <a:moveTo>
                  <a:pt x="693674" y="458533"/>
                </a:moveTo>
                <a:lnTo>
                  <a:pt x="684149" y="458533"/>
                </a:lnTo>
                <a:lnTo>
                  <a:pt x="674624" y="468058"/>
                </a:lnTo>
                <a:lnTo>
                  <a:pt x="693674" y="468058"/>
                </a:lnTo>
                <a:lnTo>
                  <a:pt x="693674" y="458533"/>
                </a:lnTo>
                <a:close/>
              </a:path>
              <a:path w="694054" h="523875">
                <a:moveTo>
                  <a:pt x="51943" y="459828"/>
                </a:moveTo>
                <a:lnTo>
                  <a:pt x="23749" y="459828"/>
                </a:lnTo>
                <a:lnTo>
                  <a:pt x="37845" y="468052"/>
                </a:lnTo>
                <a:lnTo>
                  <a:pt x="51943" y="459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49401" y="1898650"/>
            <a:ext cx="6079490" cy="189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88720" algn="ctr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−</a:t>
            </a:r>
            <a:endParaRPr sz="15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/>
              <a:cs typeface="Times New Roman"/>
            </a:endParaRPr>
          </a:p>
          <a:p>
            <a:pPr marR="418465" algn="ctr">
              <a:lnSpc>
                <a:spcPct val="100000"/>
              </a:lnSpc>
            </a:pPr>
            <a:r>
              <a:rPr sz="1800" spc="5" dirty="0">
                <a:latin typeface="Cambria Math"/>
                <a:cs typeface="Cambria Math"/>
              </a:rPr>
              <a:t>𝑈</a:t>
            </a:r>
            <a:r>
              <a:rPr sz="1950" spc="7" baseline="-14957" dirty="0">
                <a:latin typeface="Cambria Math"/>
                <a:cs typeface="Cambria Math"/>
              </a:rPr>
              <a:t>2</a:t>
            </a:r>
            <a:r>
              <a:rPr sz="1800" spc="5" dirty="0">
                <a:latin typeface="Cambria Math"/>
                <a:cs typeface="Cambria Math"/>
              </a:rPr>
              <a:t>(𝑠)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tabLst>
                <a:tab pos="481965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4.	</a:t>
            </a:r>
            <a:r>
              <a:rPr sz="2000" b="1" spc="-30" dirty="0">
                <a:solidFill>
                  <a:srgbClr val="006FC0"/>
                </a:solidFill>
                <a:latin typeface="Calibri"/>
                <a:cs typeface="Calibri"/>
              </a:rPr>
              <a:t>Take-off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points: </a:t>
            </a:r>
            <a:r>
              <a:rPr sz="2000" spc="-9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represent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branching of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signal</a:t>
            </a:r>
            <a:endParaRPr sz="2000">
              <a:latin typeface="Calibri"/>
              <a:cs typeface="Calibri"/>
            </a:endParaRPr>
          </a:p>
          <a:p>
            <a:pPr marL="901065" algn="ctr">
              <a:lnSpc>
                <a:spcPct val="100000"/>
              </a:lnSpc>
              <a:spcBef>
                <a:spcPts val="1140"/>
              </a:spcBef>
            </a:pPr>
            <a:r>
              <a:rPr sz="1800" spc="15" dirty="0">
                <a:latin typeface="Cambria Math"/>
                <a:cs typeface="Cambria Math"/>
              </a:rPr>
              <a:t>𝑈(𝑠)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17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2669539" y="4482185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Cambria Math"/>
                <a:cs typeface="Cambria Math"/>
              </a:rPr>
              <a:t>𝑈</a:t>
            </a:r>
            <a:r>
              <a:rPr sz="1800" spc="5" dirty="0">
                <a:latin typeface="Cambria Math"/>
                <a:cs typeface="Cambria Math"/>
              </a:rPr>
              <a:t>(</a:t>
            </a:r>
            <a:r>
              <a:rPr sz="1800" spc="40" dirty="0">
                <a:latin typeface="Cambria Math"/>
                <a:cs typeface="Cambria Math"/>
              </a:rPr>
              <a:t>𝑠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146" y="1111503"/>
            <a:ext cx="4457700" cy="1838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4585" y="235965"/>
            <a:ext cx="4354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Block </a:t>
            </a:r>
            <a:r>
              <a:rPr spc="-10" dirty="0"/>
              <a:t>Diagram</a:t>
            </a:r>
            <a:r>
              <a:rPr spc="-85" dirty="0"/>
              <a:t> </a:t>
            </a:r>
            <a:r>
              <a:rPr spc="-15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37253" y="4792167"/>
            <a:ext cx="1267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Module 2: </a:t>
            </a:r>
            <a:r>
              <a:rPr sz="1200" spc="-5" dirty="0">
                <a:solidFill>
                  <a:srgbClr val="006FC0"/>
                </a:solidFill>
                <a:latin typeface="Calibri"/>
                <a:cs typeface="Calibri"/>
              </a:rPr>
              <a:t>Lecture</a:t>
            </a:r>
            <a:r>
              <a:rPr sz="1200" spc="-1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43982" y="1356994"/>
            <a:ext cx="76200" cy="553720"/>
          </a:xfrm>
          <a:custGeom>
            <a:avLst/>
            <a:gdLst/>
            <a:ahLst/>
            <a:cxnLst/>
            <a:rect l="l" t="t" r="r" b="b"/>
            <a:pathLst>
              <a:path w="76200" h="553719">
                <a:moveTo>
                  <a:pt x="47625" y="63500"/>
                </a:moveTo>
                <a:lnTo>
                  <a:pt x="28575" y="63500"/>
                </a:lnTo>
                <a:lnTo>
                  <a:pt x="28575" y="553338"/>
                </a:lnTo>
                <a:lnTo>
                  <a:pt x="47625" y="553338"/>
                </a:lnTo>
                <a:lnTo>
                  <a:pt x="47625" y="63500"/>
                </a:lnTo>
                <a:close/>
              </a:path>
              <a:path w="76200" h="553719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53719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41297" y="1912747"/>
            <a:ext cx="469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90" dirty="0">
                <a:latin typeface="Cambria Math"/>
                <a:cs typeface="Cambria Math"/>
              </a:rPr>
              <a:t>𝑉</a:t>
            </a:r>
            <a:r>
              <a:rPr sz="1650" spc="-135" baseline="-15151" dirty="0">
                <a:latin typeface="Cambria Math"/>
                <a:cs typeface="Cambria Math"/>
              </a:rPr>
              <a:t>𝑖</a:t>
            </a:r>
            <a:r>
              <a:rPr sz="1650" spc="-240" baseline="-15151" dirty="0">
                <a:latin typeface="Cambria Math"/>
                <a:cs typeface="Cambria Math"/>
              </a:rPr>
              <a:t> </a:t>
            </a:r>
            <a:r>
              <a:rPr sz="1500" spc="10" dirty="0">
                <a:latin typeface="Cambria Math"/>
                <a:cs typeface="Cambria Math"/>
              </a:rPr>
              <a:t>(𝑡)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48021" y="1931619"/>
            <a:ext cx="48196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40" dirty="0">
                <a:latin typeface="Cambria Math"/>
                <a:cs typeface="Cambria Math"/>
              </a:rPr>
              <a:t>𝑉</a:t>
            </a:r>
            <a:r>
              <a:rPr sz="1650" spc="-60" baseline="-15151" dirty="0">
                <a:latin typeface="Cambria Math"/>
                <a:cs typeface="Cambria Math"/>
              </a:rPr>
              <a:t>𝑜</a:t>
            </a:r>
            <a:r>
              <a:rPr sz="1500" spc="-40" dirty="0">
                <a:latin typeface="Cambria Math"/>
                <a:cs typeface="Cambria Math"/>
              </a:rPr>
              <a:t>(𝑡)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43982" y="2233548"/>
            <a:ext cx="76200" cy="492125"/>
          </a:xfrm>
          <a:custGeom>
            <a:avLst/>
            <a:gdLst/>
            <a:ahLst/>
            <a:cxnLst/>
            <a:rect l="l" t="t" r="r" b="b"/>
            <a:pathLst>
              <a:path w="76200" h="492125">
                <a:moveTo>
                  <a:pt x="28575" y="415417"/>
                </a:moveTo>
                <a:lnTo>
                  <a:pt x="0" y="415417"/>
                </a:lnTo>
                <a:lnTo>
                  <a:pt x="38100" y="491617"/>
                </a:lnTo>
                <a:lnTo>
                  <a:pt x="69850" y="428117"/>
                </a:lnTo>
                <a:lnTo>
                  <a:pt x="28575" y="428117"/>
                </a:lnTo>
                <a:lnTo>
                  <a:pt x="28575" y="415417"/>
                </a:lnTo>
                <a:close/>
              </a:path>
              <a:path w="76200" h="492125">
                <a:moveTo>
                  <a:pt x="47625" y="0"/>
                </a:moveTo>
                <a:lnTo>
                  <a:pt x="28575" y="0"/>
                </a:lnTo>
                <a:lnTo>
                  <a:pt x="28575" y="428117"/>
                </a:lnTo>
                <a:lnTo>
                  <a:pt x="47625" y="428117"/>
                </a:lnTo>
                <a:lnTo>
                  <a:pt x="47625" y="0"/>
                </a:lnTo>
                <a:close/>
              </a:path>
              <a:path w="76200" h="492125">
                <a:moveTo>
                  <a:pt x="76200" y="415417"/>
                </a:moveTo>
                <a:lnTo>
                  <a:pt x="47625" y="415417"/>
                </a:lnTo>
                <a:lnTo>
                  <a:pt x="47625" y="428117"/>
                </a:lnTo>
                <a:lnTo>
                  <a:pt x="69850" y="428117"/>
                </a:lnTo>
                <a:lnTo>
                  <a:pt x="76200" y="4154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03067" y="1493265"/>
            <a:ext cx="1473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𝑅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80635" y="1890522"/>
            <a:ext cx="1390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𝐶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31848" y="1423924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80" h="76200">
                <a:moveTo>
                  <a:pt x="499871" y="0"/>
                </a:moveTo>
                <a:lnTo>
                  <a:pt x="499871" y="76200"/>
                </a:lnTo>
                <a:lnTo>
                  <a:pt x="557021" y="47625"/>
                </a:lnTo>
                <a:lnTo>
                  <a:pt x="512571" y="47625"/>
                </a:lnTo>
                <a:lnTo>
                  <a:pt x="512571" y="28575"/>
                </a:lnTo>
                <a:lnTo>
                  <a:pt x="557021" y="28575"/>
                </a:lnTo>
                <a:lnTo>
                  <a:pt x="499871" y="0"/>
                </a:lnTo>
                <a:close/>
              </a:path>
              <a:path w="576580" h="76200">
                <a:moveTo>
                  <a:pt x="499871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99871" y="47625"/>
                </a:lnTo>
                <a:lnTo>
                  <a:pt x="499871" y="28575"/>
                </a:lnTo>
                <a:close/>
              </a:path>
              <a:path w="576580" h="76200">
                <a:moveTo>
                  <a:pt x="557021" y="28575"/>
                </a:moveTo>
                <a:lnTo>
                  <a:pt x="512571" y="28575"/>
                </a:lnTo>
                <a:lnTo>
                  <a:pt x="512571" y="47625"/>
                </a:lnTo>
                <a:lnTo>
                  <a:pt x="557021" y="47625"/>
                </a:lnTo>
                <a:lnTo>
                  <a:pt x="576071" y="38100"/>
                </a:lnTo>
                <a:lnTo>
                  <a:pt x="557021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82851" y="1483233"/>
            <a:ext cx="340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40" dirty="0">
                <a:latin typeface="Cambria Math"/>
                <a:cs typeface="Cambria Math"/>
              </a:rPr>
              <a:t>𝐼</a:t>
            </a:r>
            <a:r>
              <a:rPr sz="1500" dirty="0">
                <a:latin typeface="Cambria Math"/>
                <a:cs typeface="Cambria Math"/>
              </a:rPr>
              <a:t>(</a:t>
            </a:r>
            <a:r>
              <a:rPr sz="1500" spc="30" dirty="0">
                <a:latin typeface="Cambria Math"/>
                <a:cs typeface="Cambria Math"/>
              </a:rPr>
              <a:t>𝑡</a:t>
            </a:r>
            <a:r>
              <a:rPr sz="1500" dirty="0">
                <a:latin typeface="Cambria Math"/>
                <a:cs typeface="Cambria Math"/>
              </a:rPr>
              <a:t>)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75560" y="3525011"/>
            <a:ext cx="1466088" cy="746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63011" y="3592067"/>
            <a:ext cx="1149096" cy="682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23947" y="3554514"/>
            <a:ext cx="1368171" cy="6480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23947" y="3554514"/>
            <a:ext cx="1368425" cy="6483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R="46355" algn="ctr">
              <a:lnSpc>
                <a:spcPct val="100000"/>
              </a:lnSpc>
              <a:spcBef>
                <a:spcPts val="19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R="54610" algn="ctr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latin typeface="Cambria Math"/>
                <a:cs typeface="Cambria Math"/>
              </a:rPr>
              <a:t>1 +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𝑠𝑅𝐶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81757" y="3914241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57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92117" y="3823208"/>
            <a:ext cx="1049020" cy="111125"/>
          </a:xfrm>
          <a:custGeom>
            <a:avLst/>
            <a:gdLst/>
            <a:ahLst/>
            <a:cxnLst/>
            <a:rect l="l" t="t" r="r" b="b"/>
            <a:pathLst>
              <a:path w="1049020" h="111125">
                <a:moveTo>
                  <a:pt x="1032736" y="45846"/>
                </a:moveTo>
                <a:lnTo>
                  <a:pt x="1030224" y="45846"/>
                </a:lnTo>
                <a:lnTo>
                  <a:pt x="1030224" y="64871"/>
                </a:lnTo>
                <a:lnTo>
                  <a:pt x="994961" y="64871"/>
                </a:lnTo>
                <a:lnTo>
                  <a:pt x="944626" y="94208"/>
                </a:lnTo>
                <a:lnTo>
                  <a:pt x="943102" y="100050"/>
                </a:lnTo>
                <a:lnTo>
                  <a:pt x="948436" y="109131"/>
                </a:lnTo>
                <a:lnTo>
                  <a:pt x="954278" y="110667"/>
                </a:lnTo>
                <a:lnTo>
                  <a:pt x="958723" y="108013"/>
                </a:lnTo>
                <a:lnTo>
                  <a:pt x="1032689" y="64871"/>
                </a:lnTo>
                <a:lnTo>
                  <a:pt x="1030224" y="64871"/>
                </a:lnTo>
                <a:lnTo>
                  <a:pt x="1032711" y="64858"/>
                </a:lnTo>
                <a:lnTo>
                  <a:pt x="1049020" y="55346"/>
                </a:lnTo>
                <a:lnTo>
                  <a:pt x="1032736" y="45846"/>
                </a:lnTo>
                <a:close/>
              </a:path>
              <a:path w="1049020" h="111125">
                <a:moveTo>
                  <a:pt x="1011291" y="55345"/>
                </a:moveTo>
                <a:lnTo>
                  <a:pt x="994962" y="64871"/>
                </a:lnTo>
                <a:lnTo>
                  <a:pt x="1030224" y="64871"/>
                </a:lnTo>
                <a:lnTo>
                  <a:pt x="1030224" y="63563"/>
                </a:lnTo>
                <a:lnTo>
                  <a:pt x="1025398" y="63563"/>
                </a:lnTo>
                <a:lnTo>
                  <a:pt x="1011291" y="55345"/>
                </a:lnTo>
                <a:close/>
              </a:path>
              <a:path w="1049020" h="111125">
                <a:moveTo>
                  <a:pt x="994985" y="45846"/>
                </a:moveTo>
                <a:lnTo>
                  <a:pt x="0" y="45846"/>
                </a:lnTo>
                <a:lnTo>
                  <a:pt x="0" y="64858"/>
                </a:lnTo>
                <a:lnTo>
                  <a:pt x="994983" y="64858"/>
                </a:lnTo>
                <a:lnTo>
                  <a:pt x="1011291" y="55345"/>
                </a:lnTo>
                <a:lnTo>
                  <a:pt x="994985" y="45846"/>
                </a:lnTo>
                <a:close/>
              </a:path>
              <a:path w="1049020" h="111125">
                <a:moveTo>
                  <a:pt x="1025398" y="47116"/>
                </a:moveTo>
                <a:lnTo>
                  <a:pt x="1011291" y="55345"/>
                </a:lnTo>
                <a:lnTo>
                  <a:pt x="1025398" y="63563"/>
                </a:lnTo>
                <a:lnTo>
                  <a:pt x="1025398" y="47116"/>
                </a:lnTo>
                <a:close/>
              </a:path>
              <a:path w="1049020" h="111125">
                <a:moveTo>
                  <a:pt x="1030224" y="47116"/>
                </a:moveTo>
                <a:lnTo>
                  <a:pt x="1025398" y="47116"/>
                </a:lnTo>
                <a:lnTo>
                  <a:pt x="1025398" y="63563"/>
                </a:lnTo>
                <a:lnTo>
                  <a:pt x="1030224" y="63563"/>
                </a:lnTo>
                <a:lnTo>
                  <a:pt x="1030224" y="47116"/>
                </a:lnTo>
                <a:close/>
              </a:path>
              <a:path w="1049020" h="111125">
                <a:moveTo>
                  <a:pt x="954278" y="0"/>
                </a:moveTo>
                <a:lnTo>
                  <a:pt x="948436" y="1523"/>
                </a:lnTo>
                <a:lnTo>
                  <a:pt x="943102" y="10667"/>
                </a:lnTo>
                <a:lnTo>
                  <a:pt x="944626" y="16509"/>
                </a:lnTo>
                <a:lnTo>
                  <a:pt x="1011291" y="55345"/>
                </a:lnTo>
                <a:lnTo>
                  <a:pt x="1025398" y="47116"/>
                </a:lnTo>
                <a:lnTo>
                  <a:pt x="1030224" y="47116"/>
                </a:lnTo>
                <a:lnTo>
                  <a:pt x="1030224" y="45846"/>
                </a:lnTo>
                <a:lnTo>
                  <a:pt x="1032736" y="45846"/>
                </a:lnTo>
                <a:lnTo>
                  <a:pt x="958723" y="2666"/>
                </a:lnTo>
                <a:lnTo>
                  <a:pt x="954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396740" y="3415410"/>
            <a:ext cx="596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mbria Math"/>
                <a:cs typeface="Cambria Math"/>
              </a:rPr>
              <a:t>𝑉</a:t>
            </a:r>
            <a:r>
              <a:rPr sz="1950" spc="-30" baseline="-14957" dirty="0">
                <a:latin typeface="Cambria Math"/>
                <a:cs typeface="Cambria Math"/>
              </a:rPr>
              <a:t>0</a:t>
            </a:r>
            <a:r>
              <a:rPr sz="1800" spc="-20" dirty="0">
                <a:latin typeface="Cambria Math"/>
                <a:cs typeface="Cambria Math"/>
              </a:rPr>
              <a:t>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78355" y="3823208"/>
            <a:ext cx="1045844" cy="111125"/>
          </a:xfrm>
          <a:custGeom>
            <a:avLst/>
            <a:gdLst/>
            <a:ahLst/>
            <a:cxnLst/>
            <a:rect l="l" t="t" r="r" b="b"/>
            <a:pathLst>
              <a:path w="1045844" h="111125">
                <a:moveTo>
                  <a:pt x="1029307" y="45846"/>
                </a:moveTo>
                <a:lnTo>
                  <a:pt x="1026668" y="45846"/>
                </a:lnTo>
                <a:lnTo>
                  <a:pt x="1026668" y="64871"/>
                </a:lnTo>
                <a:lnTo>
                  <a:pt x="991532" y="64871"/>
                </a:lnTo>
                <a:lnTo>
                  <a:pt x="941196" y="94208"/>
                </a:lnTo>
                <a:lnTo>
                  <a:pt x="939673" y="100050"/>
                </a:lnTo>
                <a:lnTo>
                  <a:pt x="945007" y="109131"/>
                </a:lnTo>
                <a:lnTo>
                  <a:pt x="950721" y="110667"/>
                </a:lnTo>
                <a:lnTo>
                  <a:pt x="1029256" y="64871"/>
                </a:lnTo>
                <a:lnTo>
                  <a:pt x="1026668" y="64871"/>
                </a:lnTo>
                <a:lnTo>
                  <a:pt x="1029278" y="64858"/>
                </a:lnTo>
                <a:lnTo>
                  <a:pt x="1045591" y="55346"/>
                </a:lnTo>
                <a:lnTo>
                  <a:pt x="1029307" y="45846"/>
                </a:lnTo>
                <a:close/>
              </a:path>
              <a:path w="1045844" h="111125">
                <a:moveTo>
                  <a:pt x="1007862" y="55345"/>
                </a:moveTo>
                <a:lnTo>
                  <a:pt x="991533" y="64871"/>
                </a:lnTo>
                <a:lnTo>
                  <a:pt x="1026668" y="64871"/>
                </a:lnTo>
                <a:lnTo>
                  <a:pt x="1026668" y="63563"/>
                </a:lnTo>
                <a:lnTo>
                  <a:pt x="1021969" y="63563"/>
                </a:lnTo>
                <a:lnTo>
                  <a:pt x="1007862" y="55345"/>
                </a:lnTo>
                <a:close/>
              </a:path>
              <a:path w="1045844" h="111125">
                <a:moveTo>
                  <a:pt x="991556" y="45846"/>
                </a:moveTo>
                <a:lnTo>
                  <a:pt x="0" y="45846"/>
                </a:lnTo>
                <a:lnTo>
                  <a:pt x="0" y="64858"/>
                </a:lnTo>
                <a:lnTo>
                  <a:pt x="991554" y="64858"/>
                </a:lnTo>
                <a:lnTo>
                  <a:pt x="1007862" y="55345"/>
                </a:lnTo>
                <a:lnTo>
                  <a:pt x="991556" y="45846"/>
                </a:lnTo>
                <a:close/>
              </a:path>
              <a:path w="1045844" h="111125">
                <a:moveTo>
                  <a:pt x="1021969" y="47116"/>
                </a:moveTo>
                <a:lnTo>
                  <a:pt x="1007862" y="55345"/>
                </a:lnTo>
                <a:lnTo>
                  <a:pt x="1021969" y="63563"/>
                </a:lnTo>
                <a:lnTo>
                  <a:pt x="1021969" y="47116"/>
                </a:lnTo>
                <a:close/>
              </a:path>
              <a:path w="1045844" h="111125">
                <a:moveTo>
                  <a:pt x="1026668" y="47116"/>
                </a:moveTo>
                <a:lnTo>
                  <a:pt x="1021969" y="47116"/>
                </a:lnTo>
                <a:lnTo>
                  <a:pt x="1021969" y="63563"/>
                </a:lnTo>
                <a:lnTo>
                  <a:pt x="1026668" y="63563"/>
                </a:lnTo>
                <a:lnTo>
                  <a:pt x="1026668" y="47116"/>
                </a:lnTo>
                <a:close/>
              </a:path>
              <a:path w="1045844" h="111125">
                <a:moveTo>
                  <a:pt x="950721" y="0"/>
                </a:moveTo>
                <a:lnTo>
                  <a:pt x="945007" y="1523"/>
                </a:lnTo>
                <a:lnTo>
                  <a:pt x="939673" y="10667"/>
                </a:lnTo>
                <a:lnTo>
                  <a:pt x="941196" y="16509"/>
                </a:lnTo>
                <a:lnTo>
                  <a:pt x="1007862" y="55345"/>
                </a:lnTo>
                <a:lnTo>
                  <a:pt x="1021969" y="47116"/>
                </a:lnTo>
                <a:lnTo>
                  <a:pt x="1026668" y="47116"/>
                </a:lnTo>
                <a:lnTo>
                  <a:pt x="1026668" y="45846"/>
                </a:lnTo>
                <a:lnTo>
                  <a:pt x="1029307" y="45846"/>
                </a:lnTo>
                <a:lnTo>
                  <a:pt x="9507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93164" y="3407791"/>
            <a:ext cx="565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𝑉</a:t>
            </a:r>
            <a:r>
              <a:rPr sz="1950" spc="-7" baseline="-14957" dirty="0">
                <a:latin typeface="Cambria Math"/>
                <a:cs typeface="Cambria Math"/>
              </a:rPr>
              <a:t>𝑖</a:t>
            </a:r>
            <a:r>
              <a:rPr sz="1800" spc="-5" dirty="0">
                <a:latin typeface="Cambria Math"/>
                <a:cs typeface="Cambria Math"/>
              </a:rPr>
              <a:t>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59628" y="3306317"/>
            <a:ext cx="1696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Transfer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12840" y="3815079"/>
            <a:ext cx="259079" cy="212090"/>
          </a:xfrm>
          <a:custGeom>
            <a:avLst/>
            <a:gdLst/>
            <a:ahLst/>
            <a:cxnLst/>
            <a:rect l="l" t="t" r="r" b="b"/>
            <a:pathLst>
              <a:path w="259079" h="212089">
                <a:moveTo>
                  <a:pt x="191388" y="0"/>
                </a:moveTo>
                <a:lnTo>
                  <a:pt x="188340" y="8509"/>
                </a:lnTo>
                <a:lnTo>
                  <a:pt x="200626" y="13819"/>
                </a:lnTo>
                <a:lnTo>
                  <a:pt x="211185" y="21177"/>
                </a:lnTo>
                <a:lnTo>
                  <a:pt x="232576" y="55341"/>
                </a:lnTo>
                <a:lnTo>
                  <a:pt x="239649" y="104762"/>
                </a:lnTo>
                <a:lnTo>
                  <a:pt x="238863" y="123438"/>
                </a:lnTo>
                <a:lnTo>
                  <a:pt x="227075" y="169176"/>
                </a:lnTo>
                <a:lnTo>
                  <a:pt x="200769" y="197757"/>
                </a:lnTo>
                <a:lnTo>
                  <a:pt x="188722" y="203098"/>
                </a:lnTo>
                <a:lnTo>
                  <a:pt x="191388" y="211696"/>
                </a:lnTo>
                <a:lnTo>
                  <a:pt x="231858" y="187664"/>
                </a:lnTo>
                <a:lnTo>
                  <a:pt x="254587" y="143286"/>
                </a:lnTo>
                <a:lnTo>
                  <a:pt x="258952" y="105879"/>
                </a:lnTo>
                <a:lnTo>
                  <a:pt x="257857" y="86477"/>
                </a:lnTo>
                <a:lnTo>
                  <a:pt x="241426" y="37084"/>
                </a:lnTo>
                <a:lnTo>
                  <a:pt x="206744" y="5526"/>
                </a:lnTo>
                <a:lnTo>
                  <a:pt x="191388" y="0"/>
                </a:lnTo>
                <a:close/>
              </a:path>
              <a:path w="259079" h="212089">
                <a:moveTo>
                  <a:pt x="67563" y="0"/>
                </a:moveTo>
                <a:lnTo>
                  <a:pt x="27166" y="24056"/>
                </a:lnTo>
                <a:lnTo>
                  <a:pt x="4381" y="68553"/>
                </a:lnTo>
                <a:lnTo>
                  <a:pt x="0" y="105879"/>
                </a:lnTo>
                <a:lnTo>
                  <a:pt x="1093" y="125332"/>
                </a:lnTo>
                <a:lnTo>
                  <a:pt x="17399" y="174701"/>
                </a:lnTo>
                <a:lnTo>
                  <a:pt x="52153" y="206162"/>
                </a:lnTo>
                <a:lnTo>
                  <a:pt x="67563" y="211696"/>
                </a:lnTo>
                <a:lnTo>
                  <a:pt x="70231" y="203098"/>
                </a:lnTo>
                <a:lnTo>
                  <a:pt x="58183" y="197757"/>
                </a:lnTo>
                <a:lnTo>
                  <a:pt x="47767" y="190323"/>
                </a:lnTo>
                <a:lnTo>
                  <a:pt x="26376" y="155643"/>
                </a:lnTo>
                <a:lnTo>
                  <a:pt x="19304" y="104762"/>
                </a:lnTo>
                <a:lnTo>
                  <a:pt x="20089" y="86699"/>
                </a:lnTo>
                <a:lnTo>
                  <a:pt x="31876" y="42037"/>
                </a:lnTo>
                <a:lnTo>
                  <a:pt x="58344" y="13819"/>
                </a:lnTo>
                <a:lnTo>
                  <a:pt x="70612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026911" y="3745179"/>
            <a:ext cx="379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𝐺</a:t>
            </a:r>
            <a:r>
              <a:rPr sz="1800" spc="3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𝑠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32752" y="3641344"/>
            <a:ext cx="259079" cy="212090"/>
          </a:xfrm>
          <a:custGeom>
            <a:avLst/>
            <a:gdLst/>
            <a:ahLst/>
            <a:cxnLst/>
            <a:rect l="l" t="t" r="r" b="b"/>
            <a:pathLst>
              <a:path w="259079" h="212089">
                <a:moveTo>
                  <a:pt x="191389" y="0"/>
                </a:moveTo>
                <a:lnTo>
                  <a:pt x="188341" y="8508"/>
                </a:lnTo>
                <a:lnTo>
                  <a:pt x="200626" y="13819"/>
                </a:lnTo>
                <a:lnTo>
                  <a:pt x="211185" y="21177"/>
                </a:lnTo>
                <a:lnTo>
                  <a:pt x="232576" y="55322"/>
                </a:lnTo>
                <a:lnTo>
                  <a:pt x="239649" y="104774"/>
                </a:lnTo>
                <a:lnTo>
                  <a:pt x="238863" y="123443"/>
                </a:lnTo>
                <a:lnTo>
                  <a:pt x="227075" y="169163"/>
                </a:lnTo>
                <a:lnTo>
                  <a:pt x="200769" y="197738"/>
                </a:lnTo>
                <a:lnTo>
                  <a:pt x="188722" y="203072"/>
                </a:lnTo>
                <a:lnTo>
                  <a:pt x="191389" y="211708"/>
                </a:lnTo>
                <a:lnTo>
                  <a:pt x="231858" y="187705"/>
                </a:lnTo>
                <a:lnTo>
                  <a:pt x="254587" y="143287"/>
                </a:lnTo>
                <a:lnTo>
                  <a:pt x="258952" y="105917"/>
                </a:lnTo>
                <a:lnTo>
                  <a:pt x="257857" y="86483"/>
                </a:lnTo>
                <a:lnTo>
                  <a:pt x="241426" y="37083"/>
                </a:lnTo>
                <a:lnTo>
                  <a:pt x="206744" y="5526"/>
                </a:lnTo>
                <a:lnTo>
                  <a:pt x="191389" y="0"/>
                </a:lnTo>
                <a:close/>
              </a:path>
              <a:path w="259079" h="212089">
                <a:moveTo>
                  <a:pt x="67564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7"/>
                </a:lnTo>
                <a:lnTo>
                  <a:pt x="1093" y="125352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4" y="211708"/>
                </a:lnTo>
                <a:lnTo>
                  <a:pt x="70230" y="203072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4"/>
                </a:lnTo>
                <a:lnTo>
                  <a:pt x="20089" y="86703"/>
                </a:lnTo>
                <a:lnTo>
                  <a:pt x="31876" y="42036"/>
                </a:lnTo>
                <a:lnTo>
                  <a:pt x="58344" y="13819"/>
                </a:lnTo>
                <a:lnTo>
                  <a:pt x="70612" y="8508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519926" y="3571494"/>
            <a:ext cx="73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41666" dirty="0">
                <a:latin typeface="Cambria Math"/>
                <a:cs typeface="Cambria Math"/>
              </a:rPr>
              <a:t>=</a:t>
            </a:r>
            <a:r>
              <a:rPr sz="2700" spc="165" baseline="-41666" dirty="0">
                <a:latin typeface="Cambria Math"/>
                <a:cs typeface="Cambria Math"/>
              </a:rPr>
              <a:t> </a:t>
            </a:r>
            <a:r>
              <a:rPr sz="1800" spc="-100" dirty="0">
                <a:latin typeface="Cambria Math"/>
                <a:cs typeface="Cambria Math"/>
              </a:rPr>
              <a:t>𝑉</a:t>
            </a:r>
            <a:r>
              <a:rPr sz="1950" spc="-150" baseline="-14957" dirty="0">
                <a:latin typeface="Cambria Math"/>
                <a:cs typeface="Cambria Math"/>
              </a:rPr>
              <a:t>0 </a:t>
            </a:r>
            <a:r>
              <a:rPr sz="1800" dirty="0">
                <a:latin typeface="Cambria Math"/>
                <a:cs typeface="Cambria Math"/>
              </a:rPr>
              <a:t>𝑠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015988" y="3967429"/>
            <a:ext cx="259079" cy="212090"/>
          </a:xfrm>
          <a:custGeom>
            <a:avLst/>
            <a:gdLst/>
            <a:ahLst/>
            <a:cxnLst/>
            <a:rect l="l" t="t" r="r" b="b"/>
            <a:pathLst>
              <a:path w="259079" h="212089">
                <a:moveTo>
                  <a:pt x="191388" y="0"/>
                </a:moveTo>
                <a:lnTo>
                  <a:pt x="188340" y="8597"/>
                </a:lnTo>
                <a:lnTo>
                  <a:pt x="200626" y="13917"/>
                </a:lnTo>
                <a:lnTo>
                  <a:pt x="211185" y="21282"/>
                </a:lnTo>
                <a:lnTo>
                  <a:pt x="232576" y="55414"/>
                </a:lnTo>
                <a:lnTo>
                  <a:pt x="239648" y="104813"/>
                </a:lnTo>
                <a:lnTo>
                  <a:pt x="238863" y="123489"/>
                </a:lnTo>
                <a:lnTo>
                  <a:pt x="227075" y="169227"/>
                </a:lnTo>
                <a:lnTo>
                  <a:pt x="200769" y="197807"/>
                </a:lnTo>
                <a:lnTo>
                  <a:pt x="188721" y="203149"/>
                </a:lnTo>
                <a:lnTo>
                  <a:pt x="191388" y="211747"/>
                </a:lnTo>
                <a:lnTo>
                  <a:pt x="231858" y="187715"/>
                </a:lnTo>
                <a:lnTo>
                  <a:pt x="254587" y="143336"/>
                </a:lnTo>
                <a:lnTo>
                  <a:pt x="258952" y="105930"/>
                </a:lnTo>
                <a:lnTo>
                  <a:pt x="257857" y="86521"/>
                </a:lnTo>
                <a:lnTo>
                  <a:pt x="241426" y="37122"/>
                </a:lnTo>
                <a:lnTo>
                  <a:pt x="206744" y="5543"/>
                </a:lnTo>
                <a:lnTo>
                  <a:pt x="191388" y="0"/>
                </a:lnTo>
                <a:close/>
              </a:path>
              <a:path w="259079" h="212089">
                <a:moveTo>
                  <a:pt x="67563" y="0"/>
                </a:moveTo>
                <a:lnTo>
                  <a:pt x="27166" y="24106"/>
                </a:lnTo>
                <a:lnTo>
                  <a:pt x="4381" y="68583"/>
                </a:lnTo>
                <a:lnTo>
                  <a:pt x="0" y="105930"/>
                </a:lnTo>
                <a:lnTo>
                  <a:pt x="1093" y="125383"/>
                </a:lnTo>
                <a:lnTo>
                  <a:pt x="17398" y="174751"/>
                </a:lnTo>
                <a:lnTo>
                  <a:pt x="52153" y="206213"/>
                </a:lnTo>
                <a:lnTo>
                  <a:pt x="67563" y="211747"/>
                </a:lnTo>
                <a:lnTo>
                  <a:pt x="70230" y="203149"/>
                </a:lnTo>
                <a:lnTo>
                  <a:pt x="58183" y="197807"/>
                </a:lnTo>
                <a:lnTo>
                  <a:pt x="47767" y="190374"/>
                </a:lnTo>
                <a:lnTo>
                  <a:pt x="26376" y="155694"/>
                </a:lnTo>
                <a:lnTo>
                  <a:pt x="19303" y="104813"/>
                </a:lnTo>
                <a:lnTo>
                  <a:pt x="20089" y="86751"/>
                </a:lnTo>
                <a:lnTo>
                  <a:pt x="31876" y="42138"/>
                </a:lnTo>
                <a:lnTo>
                  <a:pt x="58344" y="13917"/>
                </a:lnTo>
                <a:lnTo>
                  <a:pt x="70611" y="8597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771385" y="3897883"/>
            <a:ext cx="4641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Cambria Math"/>
                <a:cs typeface="Cambria Math"/>
              </a:rPr>
              <a:t>𝑉</a:t>
            </a:r>
            <a:r>
              <a:rPr sz="1950" spc="-142" baseline="-14957" dirty="0">
                <a:latin typeface="Cambria Math"/>
                <a:cs typeface="Cambria Math"/>
              </a:rPr>
              <a:t>𝑖</a:t>
            </a:r>
            <a:r>
              <a:rPr sz="1950" spc="-9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𝑠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793230" y="3919931"/>
            <a:ext cx="520065" cy="0"/>
          </a:xfrm>
          <a:custGeom>
            <a:avLst/>
            <a:gdLst/>
            <a:ahLst/>
            <a:cxnLst/>
            <a:rect l="l" t="t" r="r" b="b"/>
            <a:pathLst>
              <a:path w="520065">
                <a:moveTo>
                  <a:pt x="0" y="0"/>
                </a:moveTo>
                <a:lnTo>
                  <a:pt x="519683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363714" y="3745179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33690" y="3571494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98409" y="3897883"/>
            <a:ext cx="8140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 +</a:t>
            </a:r>
            <a:r>
              <a:rPr sz="1800" spc="-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𝑠𝑅𝐶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610093" y="3919931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57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8739" y="4808016"/>
            <a:ext cx="11271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Photos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Courtes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89798" y="4865293"/>
            <a:ext cx="1289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400" dirty="0">
                <a:latin typeface="Calibri"/>
                <a:cs typeface="Calibri"/>
              </a:rPr>
              <a:t>y: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292860" y="4782741"/>
            <a:ext cx="867359" cy="2624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426957" y="4792167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pPr marL="25400">
                <a:lnSpc>
                  <a:spcPts val="1240"/>
                </a:lnSpc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0620" y="235965"/>
            <a:ext cx="5304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Typical </a:t>
            </a:r>
            <a:r>
              <a:rPr dirty="0"/>
              <a:t>Block </a:t>
            </a:r>
            <a:r>
              <a:rPr spc="-10" dirty="0"/>
              <a:t>Diagram</a:t>
            </a:r>
            <a:r>
              <a:rPr spc="-80" dirty="0"/>
              <a:t> </a:t>
            </a:r>
            <a:r>
              <a:rPr spc="-10" dirty="0"/>
              <a:t>Forms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936590"/>
            <a:ext cx="8195945" cy="14655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Cascaded Form 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/ Series</a:t>
            </a:r>
            <a:r>
              <a:rPr sz="2200" b="1" spc="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Form:</a:t>
            </a:r>
            <a:endParaRPr sz="2200">
              <a:latin typeface="Calibri"/>
              <a:cs typeface="Calibri"/>
            </a:endParaRPr>
          </a:p>
          <a:p>
            <a:pPr marL="870585" lvl="1" indent="-457834">
              <a:lnSpc>
                <a:spcPct val="100000"/>
              </a:lnSpc>
              <a:spcBef>
                <a:spcPts val="490"/>
              </a:spcBef>
              <a:buFont typeface="Arial"/>
              <a:buChar char="–"/>
              <a:tabLst>
                <a:tab pos="870585" algn="l"/>
                <a:tab pos="871219" algn="l"/>
              </a:tabLst>
            </a:pPr>
            <a:r>
              <a:rPr sz="2000" spc="-5" dirty="0">
                <a:latin typeface="Calibri"/>
                <a:cs typeface="Calibri"/>
              </a:rPr>
              <a:t>Components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sub-systems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are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connected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series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endParaRPr sz="2000">
              <a:latin typeface="Calibri"/>
              <a:cs typeface="Calibri"/>
            </a:endParaRPr>
          </a:p>
          <a:p>
            <a:pPr marL="87058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having </a:t>
            </a:r>
            <a:r>
              <a:rPr sz="2000" dirty="0">
                <a:latin typeface="Calibri"/>
                <a:cs typeface="Calibri"/>
              </a:rPr>
              <a:t>its </a:t>
            </a:r>
            <a:r>
              <a:rPr sz="2000" spc="-5" dirty="0">
                <a:latin typeface="Calibri"/>
                <a:cs typeface="Calibri"/>
              </a:rPr>
              <a:t>own </a:t>
            </a:r>
            <a:r>
              <a:rPr sz="2000" spc="-15" dirty="0">
                <a:latin typeface="Calibri"/>
                <a:cs typeface="Calibri"/>
              </a:rPr>
              <a:t>transfer</a:t>
            </a:r>
            <a:r>
              <a:rPr sz="2000" dirty="0">
                <a:latin typeface="Calibri"/>
                <a:cs typeface="Calibri"/>
              </a:rPr>
              <a:t> function</a:t>
            </a:r>
            <a:endParaRPr sz="2000">
              <a:latin typeface="Calibri"/>
              <a:cs typeface="Calibri"/>
            </a:endParaRPr>
          </a:p>
          <a:p>
            <a:pPr marL="870585" lvl="1" indent="-457834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870585" algn="l"/>
                <a:tab pos="871219" algn="l"/>
              </a:tabLst>
            </a:pPr>
            <a:r>
              <a:rPr sz="2000" spc="-10" dirty="0">
                <a:latin typeface="Calibri"/>
                <a:cs typeface="Calibri"/>
              </a:rPr>
              <a:t>Overall </a:t>
            </a:r>
            <a:r>
              <a:rPr sz="2000" spc="-15" dirty="0">
                <a:latin typeface="Calibri"/>
                <a:cs typeface="Calibri"/>
              </a:rPr>
              <a:t>transfer </a:t>
            </a:r>
            <a:r>
              <a:rPr sz="2000" dirty="0">
                <a:latin typeface="Calibri"/>
                <a:cs typeface="Calibri"/>
              </a:rPr>
              <a:t>function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product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individual </a:t>
            </a:r>
            <a:r>
              <a:rPr sz="2000" spc="-15" dirty="0">
                <a:latin typeface="Calibri"/>
                <a:cs typeface="Calibri"/>
              </a:rPr>
              <a:t>transfer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35908" y="2686811"/>
            <a:ext cx="1466088" cy="746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1376" y="2811779"/>
            <a:ext cx="897636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85565" y="2715780"/>
            <a:ext cx="1368171" cy="648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85565" y="2715780"/>
            <a:ext cx="1368425" cy="6483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1370"/>
              </a:spcBef>
            </a:pPr>
            <a:r>
              <a:rPr sz="1800" spc="15" dirty="0">
                <a:latin typeface="Cambria Math"/>
                <a:cs typeface="Cambria Math"/>
              </a:rPr>
              <a:t>𝐺</a:t>
            </a:r>
            <a:r>
              <a:rPr sz="1950" spc="22" baseline="-14957" dirty="0">
                <a:latin typeface="Cambria Math"/>
                <a:cs typeface="Cambria Math"/>
              </a:rPr>
              <a:t>2</a:t>
            </a:r>
            <a:r>
              <a:rPr sz="1800" spc="15" dirty="0">
                <a:latin typeface="Cambria Math"/>
                <a:cs typeface="Cambria Math"/>
              </a:rPr>
              <a:t>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93748" y="2686811"/>
            <a:ext cx="1466088" cy="746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10739" y="2811779"/>
            <a:ext cx="893063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43151" y="2715780"/>
            <a:ext cx="1368171" cy="6480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43151" y="2715780"/>
            <a:ext cx="1368425" cy="6483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387350">
              <a:lnSpc>
                <a:spcPct val="100000"/>
              </a:lnSpc>
              <a:spcBef>
                <a:spcPts val="1370"/>
              </a:spcBef>
            </a:pPr>
            <a:r>
              <a:rPr sz="1800" spc="10" dirty="0">
                <a:latin typeface="Cambria Math"/>
                <a:cs typeface="Cambria Math"/>
              </a:rPr>
              <a:t>𝐺</a:t>
            </a:r>
            <a:r>
              <a:rPr sz="1950" spc="15" baseline="-14957" dirty="0">
                <a:latin typeface="Cambria Math"/>
                <a:cs typeface="Cambria Math"/>
              </a:rPr>
              <a:t>1</a:t>
            </a:r>
            <a:r>
              <a:rPr sz="1800" spc="10" dirty="0">
                <a:latin typeface="Cambria Math"/>
                <a:cs typeface="Cambria Math"/>
              </a:rPr>
              <a:t>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91784" y="2686811"/>
            <a:ext cx="1466088" cy="7467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05728" y="2811779"/>
            <a:ext cx="897635" cy="5654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40171" y="2715780"/>
            <a:ext cx="1368171" cy="6480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40171" y="2715780"/>
            <a:ext cx="1368425" cy="6483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1370"/>
              </a:spcBef>
            </a:pPr>
            <a:r>
              <a:rPr sz="1800" spc="15" dirty="0">
                <a:latin typeface="Cambria Math"/>
                <a:cs typeface="Cambria Math"/>
              </a:rPr>
              <a:t>𝐺</a:t>
            </a:r>
            <a:r>
              <a:rPr sz="1950" spc="22" baseline="-14957" dirty="0">
                <a:latin typeface="Cambria Math"/>
                <a:cs typeface="Cambria Math"/>
              </a:rPr>
              <a:t>3</a:t>
            </a:r>
            <a:r>
              <a:rPr sz="1800" spc="15" dirty="0">
                <a:latin typeface="Cambria Math"/>
                <a:cs typeface="Cambria Math"/>
              </a:rPr>
              <a:t>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11322" y="2984500"/>
            <a:ext cx="674370" cy="111125"/>
          </a:xfrm>
          <a:custGeom>
            <a:avLst/>
            <a:gdLst/>
            <a:ahLst/>
            <a:cxnLst/>
            <a:rect l="l" t="t" r="r" b="b"/>
            <a:pathLst>
              <a:path w="674370" h="111125">
                <a:moveTo>
                  <a:pt x="636578" y="55308"/>
                </a:moveTo>
                <a:lnTo>
                  <a:pt x="569849" y="94233"/>
                </a:lnTo>
                <a:lnTo>
                  <a:pt x="568325" y="99949"/>
                </a:lnTo>
                <a:lnTo>
                  <a:pt x="573658" y="109093"/>
                </a:lnTo>
                <a:lnTo>
                  <a:pt x="579501" y="110617"/>
                </a:lnTo>
                <a:lnTo>
                  <a:pt x="583945" y="107950"/>
                </a:lnTo>
                <a:lnTo>
                  <a:pt x="657924" y="64769"/>
                </a:lnTo>
                <a:lnTo>
                  <a:pt x="655447" y="64769"/>
                </a:lnTo>
                <a:lnTo>
                  <a:pt x="655447" y="63500"/>
                </a:lnTo>
                <a:lnTo>
                  <a:pt x="650620" y="63500"/>
                </a:lnTo>
                <a:lnTo>
                  <a:pt x="636578" y="55308"/>
                </a:lnTo>
                <a:close/>
              </a:path>
              <a:path w="674370" h="111125">
                <a:moveTo>
                  <a:pt x="620140" y="45719"/>
                </a:moveTo>
                <a:lnTo>
                  <a:pt x="0" y="45719"/>
                </a:lnTo>
                <a:lnTo>
                  <a:pt x="0" y="64769"/>
                </a:lnTo>
                <a:lnTo>
                  <a:pt x="620358" y="64769"/>
                </a:lnTo>
                <a:lnTo>
                  <a:pt x="636578" y="55308"/>
                </a:lnTo>
                <a:lnTo>
                  <a:pt x="620140" y="45719"/>
                </a:lnTo>
                <a:close/>
              </a:path>
              <a:path w="674370" h="111125">
                <a:moveTo>
                  <a:pt x="657884" y="45719"/>
                </a:moveTo>
                <a:lnTo>
                  <a:pt x="655447" y="45719"/>
                </a:lnTo>
                <a:lnTo>
                  <a:pt x="655447" y="64769"/>
                </a:lnTo>
                <a:lnTo>
                  <a:pt x="657924" y="64769"/>
                </a:lnTo>
                <a:lnTo>
                  <a:pt x="674242" y="55244"/>
                </a:lnTo>
                <a:lnTo>
                  <a:pt x="657884" y="45719"/>
                </a:lnTo>
                <a:close/>
              </a:path>
              <a:path w="674370" h="111125">
                <a:moveTo>
                  <a:pt x="650620" y="47117"/>
                </a:moveTo>
                <a:lnTo>
                  <a:pt x="636578" y="55308"/>
                </a:lnTo>
                <a:lnTo>
                  <a:pt x="650620" y="63500"/>
                </a:lnTo>
                <a:lnTo>
                  <a:pt x="650620" y="47117"/>
                </a:lnTo>
                <a:close/>
              </a:path>
              <a:path w="674370" h="111125">
                <a:moveTo>
                  <a:pt x="655447" y="47117"/>
                </a:moveTo>
                <a:lnTo>
                  <a:pt x="650620" y="47117"/>
                </a:lnTo>
                <a:lnTo>
                  <a:pt x="650620" y="63500"/>
                </a:lnTo>
                <a:lnTo>
                  <a:pt x="655447" y="63500"/>
                </a:lnTo>
                <a:lnTo>
                  <a:pt x="655447" y="47117"/>
                </a:lnTo>
                <a:close/>
              </a:path>
              <a:path w="674370" h="111125">
                <a:moveTo>
                  <a:pt x="579501" y="0"/>
                </a:moveTo>
                <a:lnTo>
                  <a:pt x="573658" y="1524"/>
                </a:lnTo>
                <a:lnTo>
                  <a:pt x="570991" y="6095"/>
                </a:lnTo>
                <a:lnTo>
                  <a:pt x="568325" y="10541"/>
                </a:lnTo>
                <a:lnTo>
                  <a:pt x="569849" y="16382"/>
                </a:lnTo>
                <a:lnTo>
                  <a:pt x="636578" y="55308"/>
                </a:lnTo>
                <a:lnTo>
                  <a:pt x="650620" y="47117"/>
                </a:lnTo>
                <a:lnTo>
                  <a:pt x="655447" y="47117"/>
                </a:lnTo>
                <a:lnTo>
                  <a:pt x="655447" y="45719"/>
                </a:lnTo>
                <a:lnTo>
                  <a:pt x="657884" y="45719"/>
                </a:lnTo>
                <a:lnTo>
                  <a:pt x="583945" y="2667"/>
                </a:lnTo>
                <a:lnTo>
                  <a:pt x="579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53735" y="2984500"/>
            <a:ext cx="686435" cy="111125"/>
          </a:xfrm>
          <a:custGeom>
            <a:avLst/>
            <a:gdLst/>
            <a:ahLst/>
            <a:cxnLst/>
            <a:rect l="l" t="t" r="r" b="b"/>
            <a:pathLst>
              <a:path w="686435" h="111125">
                <a:moveTo>
                  <a:pt x="648770" y="55308"/>
                </a:moveTo>
                <a:lnTo>
                  <a:pt x="582040" y="94233"/>
                </a:lnTo>
                <a:lnTo>
                  <a:pt x="580516" y="99949"/>
                </a:lnTo>
                <a:lnTo>
                  <a:pt x="583184" y="104520"/>
                </a:lnTo>
                <a:lnTo>
                  <a:pt x="585724" y="109093"/>
                </a:lnTo>
                <a:lnTo>
                  <a:pt x="591565" y="110617"/>
                </a:lnTo>
                <a:lnTo>
                  <a:pt x="670115" y="64769"/>
                </a:lnTo>
                <a:lnTo>
                  <a:pt x="667512" y="64769"/>
                </a:lnTo>
                <a:lnTo>
                  <a:pt x="667512" y="63500"/>
                </a:lnTo>
                <a:lnTo>
                  <a:pt x="662813" y="63500"/>
                </a:lnTo>
                <a:lnTo>
                  <a:pt x="648770" y="55308"/>
                </a:lnTo>
                <a:close/>
              </a:path>
              <a:path w="686435" h="111125">
                <a:moveTo>
                  <a:pt x="632332" y="45719"/>
                </a:moveTo>
                <a:lnTo>
                  <a:pt x="0" y="45719"/>
                </a:lnTo>
                <a:lnTo>
                  <a:pt x="0" y="64769"/>
                </a:lnTo>
                <a:lnTo>
                  <a:pt x="632550" y="64769"/>
                </a:lnTo>
                <a:lnTo>
                  <a:pt x="648770" y="55308"/>
                </a:lnTo>
                <a:lnTo>
                  <a:pt x="632332" y="45719"/>
                </a:lnTo>
                <a:close/>
              </a:path>
              <a:path w="686435" h="111125">
                <a:moveTo>
                  <a:pt x="670076" y="45719"/>
                </a:moveTo>
                <a:lnTo>
                  <a:pt x="667512" y="45719"/>
                </a:lnTo>
                <a:lnTo>
                  <a:pt x="667512" y="64769"/>
                </a:lnTo>
                <a:lnTo>
                  <a:pt x="670115" y="64769"/>
                </a:lnTo>
                <a:lnTo>
                  <a:pt x="686435" y="55244"/>
                </a:lnTo>
                <a:lnTo>
                  <a:pt x="670076" y="45719"/>
                </a:lnTo>
                <a:close/>
              </a:path>
              <a:path w="686435" h="111125">
                <a:moveTo>
                  <a:pt x="662813" y="47117"/>
                </a:moveTo>
                <a:lnTo>
                  <a:pt x="648770" y="55308"/>
                </a:lnTo>
                <a:lnTo>
                  <a:pt x="662813" y="63500"/>
                </a:lnTo>
                <a:lnTo>
                  <a:pt x="662813" y="47117"/>
                </a:lnTo>
                <a:close/>
              </a:path>
              <a:path w="686435" h="111125">
                <a:moveTo>
                  <a:pt x="667512" y="47117"/>
                </a:moveTo>
                <a:lnTo>
                  <a:pt x="662813" y="47117"/>
                </a:lnTo>
                <a:lnTo>
                  <a:pt x="662813" y="63500"/>
                </a:lnTo>
                <a:lnTo>
                  <a:pt x="667512" y="63500"/>
                </a:lnTo>
                <a:lnTo>
                  <a:pt x="667512" y="47117"/>
                </a:lnTo>
                <a:close/>
              </a:path>
              <a:path w="686435" h="111125">
                <a:moveTo>
                  <a:pt x="591565" y="0"/>
                </a:moveTo>
                <a:lnTo>
                  <a:pt x="585724" y="1524"/>
                </a:lnTo>
                <a:lnTo>
                  <a:pt x="583184" y="6095"/>
                </a:lnTo>
                <a:lnTo>
                  <a:pt x="580516" y="10541"/>
                </a:lnTo>
                <a:lnTo>
                  <a:pt x="582040" y="16382"/>
                </a:lnTo>
                <a:lnTo>
                  <a:pt x="648770" y="55308"/>
                </a:lnTo>
                <a:lnTo>
                  <a:pt x="662813" y="47117"/>
                </a:lnTo>
                <a:lnTo>
                  <a:pt x="667512" y="47117"/>
                </a:lnTo>
                <a:lnTo>
                  <a:pt x="667512" y="45719"/>
                </a:lnTo>
                <a:lnTo>
                  <a:pt x="670076" y="45719"/>
                </a:lnTo>
                <a:lnTo>
                  <a:pt x="5915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08342" y="2984500"/>
            <a:ext cx="576580" cy="111125"/>
          </a:xfrm>
          <a:custGeom>
            <a:avLst/>
            <a:gdLst/>
            <a:ahLst/>
            <a:cxnLst/>
            <a:rect l="l" t="t" r="r" b="b"/>
            <a:pathLst>
              <a:path w="576579" h="111125">
                <a:moveTo>
                  <a:pt x="538280" y="55308"/>
                </a:moveTo>
                <a:lnTo>
                  <a:pt x="476123" y="91567"/>
                </a:lnTo>
                <a:lnTo>
                  <a:pt x="471677" y="94233"/>
                </a:lnTo>
                <a:lnTo>
                  <a:pt x="470026" y="99949"/>
                </a:lnTo>
                <a:lnTo>
                  <a:pt x="475360" y="109093"/>
                </a:lnTo>
                <a:lnTo>
                  <a:pt x="481202" y="110617"/>
                </a:lnTo>
                <a:lnTo>
                  <a:pt x="559752" y="64769"/>
                </a:lnTo>
                <a:lnTo>
                  <a:pt x="557149" y="64769"/>
                </a:lnTo>
                <a:lnTo>
                  <a:pt x="557149" y="63500"/>
                </a:lnTo>
                <a:lnTo>
                  <a:pt x="552323" y="63500"/>
                </a:lnTo>
                <a:lnTo>
                  <a:pt x="538280" y="55308"/>
                </a:lnTo>
                <a:close/>
              </a:path>
              <a:path w="576579" h="111125">
                <a:moveTo>
                  <a:pt x="521843" y="45719"/>
                </a:moveTo>
                <a:lnTo>
                  <a:pt x="0" y="45719"/>
                </a:lnTo>
                <a:lnTo>
                  <a:pt x="0" y="64769"/>
                </a:lnTo>
                <a:lnTo>
                  <a:pt x="522060" y="64769"/>
                </a:lnTo>
                <a:lnTo>
                  <a:pt x="538280" y="55308"/>
                </a:lnTo>
                <a:lnTo>
                  <a:pt x="521843" y="45719"/>
                </a:lnTo>
                <a:close/>
              </a:path>
              <a:path w="576579" h="111125">
                <a:moveTo>
                  <a:pt x="559713" y="45719"/>
                </a:moveTo>
                <a:lnTo>
                  <a:pt x="557149" y="45719"/>
                </a:lnTo>
                <a:lnTo>
                  <a:pt x="557149" y="64769"/>
                </a:lnTo>
                <a:lnTo>
                  <a:pt x="559752" y="64769"/>
                </a:lnTo>
                <a:lnTo>
                  <a:pt x="576072" y="55244"/>
                </a:lnTo>
                <a:lnTo>
                  <a:pt x="559713" y="45719"/>
                </a:lnTo>
                <a:close/>
              </a:path>
              <a:path w="576579" h="111125">
                <a:moveTo>
                  <a:pt x="552323" y="47117"/>
                </a:moveTo>
                <a:lnTo>
                  <a:pt x="538280" y="55308"/>
                </a:lnTo>
                <a:lnTo>
                  <a:pt x="552323" y="63500"/>
                </a:lnTo>
                <a:lnTo>
                  <a:pt x="552323" y="47117"/>
                </a:lnTo>
                <a:close/>
              </a:path>
              <a:path w="576579" h="111125">
                <a:moveTo>
                  <a:pt x="557149" y="47117"/>
                </a:moveTo>
                <a:lnTo>
                  <a:pt x="552323" y="47117"/>
                </a:lnTo>
                <a:lnTo>
                  <a:pt x="552323" y="63500"/>
                </a:lnTo>
                <a:lnTo>
                  <a:pt x="557149" y="63500"/>
                </a:lnTo>
                <a:lnTo>
                  <a:pt x="557149" y="47117"/>
                </a:lnTo>
                <a:close/>
              </a:path>
              <a:path w="576579" h="111125">
                <a:moveTo>
                  <a:pt x="481202" y="0"/>
                </a:moveTo>
                <a:lnTo>
                  <a:pt x="475360" y="1524"/>
                </a:lnTo>
                <a:lnTo>
                  <a:pt x="472693" y="6095"/>
                </a:lnTo>
                <a:lnTo>
                  <a:pt x="470026" y="10541"/>
                </a:lnTo>
                <a:lnTo>
                  <a:pt x="471677" y="16382"/>
                </a:lnTo>
                <a:lnTo>
                  <a:pt x="476123" y="19050"/>
                </a:lnTo>
                <a:lnTo>
                  <a:pt x="538280" y="55308"/>
                </a:lnTo>
                <a:lnTo>
                  <a:pt x="552323" y="47117"/>
                </a:lnTo>
                <a:lnTo>
                  <a:pt x="557149" y="47117"/>
                </a:lnTo>
                <a:lnTo>
                  <a:pt x="557149" y="45719"/>
                </a:lnTo>
                <a:lnTo>
                  <a:pt x="559713" y="45719"/>
                </a:lnTo>
                <a:lnTo>
                  <a:pt x="481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15618" y="2984500"/>
            <a:ext cx="727710" cy="111125"/>
          </a:xfrm>
          <a:custGeom>
            <a:avLst/>
            <a:gdLst/>
            <a:ahLst/>
            <a:cxnLst/>
            <a:rect l="l" t="t" r="r" b="b"/>
            <a:pathLst>
              <a:path w="727710" h="111125">
                <a:moveTo>
                  <a:pt x="689867" y="55308"/>
                </a:moveTo>
                <a:lnTo>
                  <a:pt x="623138" y="94233"/>
                </a:lnTo>
                <a:lnTo>
                  <a:pt x="621614" y="99949"/>
                </a:lnTo>
                <a:lnTo>
                  <a:pt x="626948" y="109093"/>
                </a:lnTo>
                <a:lnTo>
                  <a:pt x="632790" y="110617"/>
                </a:lnTo>
                <a:lnTo>
                  <a:pt x="637235" y="107950"/>
                </a:lnTo>
                <a:lnTo>
                  <a:pt x="711317" y="64769"/>
                </a:lnTo>
                <a:lnTo>
                  <a:pt x="708736" y="64769"/>
                </a:lnTo>
                <a:lnTo>
                  <a:pt x="708736" y="63500"/>
                </a:lnTo>
                <a:lnTo>
                  <a:pt x="703910" y="63500"/>
                </a:lnTo>
                <a:lnTo>
                  <a:pt x="689867" y="55308"/>
                </a:lnTo>
                <a:close/>
              </a:path>
              <a:path w="727710" h="111125">
                <a:moveTo>
                  <a:pt x="673430" y="45719"/>
                </a:moveTo>
                <a:lnTo>
                  <a:pt x="0" y="45719"/>
                </a:lnTo>
                <a:lnTo>
                  <a:pt x="0" y="64769"/>
                </a:lnTo>
                <a:lnTo>
                  <a:pt x="673647" y="64769"/>
                </a:lnTo>
                <a:lnTo>
                  <a:pt x="689867" y="55308"/>
                </a:lnTo>
                <a:lnTo>
                  <a:pt x="673430" y="45719"/>
                </a:lnTo>
                <a:close/>
              </a:path>
              <a:path w="727710" h="111125">
                <a:moveTo>
                  <a:pt x="711278" y="45719"/>
                </a:moveTo>
                <a:lnTo>
                  <a:pt x="708736" y="45719"/>
                </a:lnTo>
                <a:lnTo>
                  <a:pt x="708736" y="64769"/>
                </a:lnTo>
                <a:lnTo>
                  <a:pt x="711317" y="64769"/>
                </a:lnTo>
                <a:lnTo>
                  <a:pt x="727659" y="55244"/>
                </a:lnTo>
                <a:lnTo>
                  <a:pt x="711278" y="45719"/>
                </a:lnTo>
                <a:close/>
              </a:path>
              <a:path w="727710" h="111125">
                <a:moveTo>
                  <a:pt x="703910" y="47117"/>
                </a:moveTo>
                <a:lnTo>
                  <a:pt x="689867" y="55308"/>
                </a:lnTo>
                <a:lnTo>
                  <a:pt x="703910" y="63500"/>
                </a:lnTo>
                <a:lnTo>
                  <a:pt x="703910" y="47117"/>
                </a:lnTo>
                <a:close/>
              </a:path>
              <a:path w="727710" h="111125">
                <a:moveTo>
                  <a:pt x="708736" y="47117"/>
                </a:moveTo>
                <a:lnTo>
                  <a:pt x="703910" y="47117"/>
                </a:lnTo>
                <a:lnTo>
                  <a:pt x="703910" y="63500"/>
                </a:lnTo>
                <a:lnTo>
                  <a:pt x="708736" y="63500"/>
                </a:lnTo>
                <a:lnTo>
                  <a:pt x="708736" y="47117"/>
                </a:lnTo>
                <a:close/>
              </a:path>
              <a:path w="727710" h="111125">
                <a:moveTo>
                  <a:pt x="632790" y="0"/>
                </a:moveTo>
                <a:lnTo>
                  <a:pt x="626948" y="1524"/>
                </a:lnTo>
                <a:lnTo>
                  <a:pt x="624281" y="6095"/>
                </a:lnTo>
                <a:lnTo>
                  <a:pt x="621614" y="10541"/>
                </a:lnTo>
                <a:lnTo>
                  <a:pt x="623138" y="16382"/>
                </a:lnTo>
                <a:lnTo>
                  <a:pt x="689867" y="55308"/>
                </a:lnTo>
                <a:lnTo>
                  <a:pt x="703910" y="47117"/>
                </a:lnTo>
                <a:lnTo>
                  <a:pt x="708736" y="47117"/>
                </a:lnTo>
                <a:lnTo>
                  <a:pt x="708736" y="45719"/>
                </a:lnTo>
                <a:lnTo>
                  <a:pt x="711278" y="45719"/>
                </a:lnTo>
                <a:lnTo>
                  <a:pt x="637235" y="2667"/>
                </a:lnTo>
                <a:lnTo>
                  <a:pt x="632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20876" y="2661920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Cambria Math"/>
                <a:cs typeface="Cambria Math"/>
              </a:rPr>
              <a:t>𝑈</a:t>
            </a:r>
            <a:r>
              <a:rPr sz="1800" spc="5" dirty="0">
                <a:latin typeface="Cambria Math"/>
                <a:cs typeface="Cambria Math"/>
              </a:rPr>
              <a:t>(</a:t>
            </a:r>
            <a:r>
              <a:rPr sz="1800" spc="40" dirty="0">
                <a:latin typeface="Cambria Math"/>
                <a:cs typeface="Cambria Math"/>
              </a:rPr>
              <a:t>𝑠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89063" y="2551302"/>
            <a:ext cx="47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Cambria Math"/>
                <a:cs typeface="Cambria Math"/>
              </a:rPr>
              <a:t>𝑌</a:t>
            </a:r>
            <a:r>
              <a:rPr sz="1800" spc="5" dirty="0">
                <a:latin typeface="Cambria Math"/>
                <a:cs typeface="Cambria Math"/>
              </a:rPr>
              <a:t>(</a:t>
            </a:r>
            <a:r>
              <a:rPr sz="1800" spc="40" dirty="0">
                <a:latin typeface="Cambria Math"/>
                <a:cs typeface="Cambria Math"/>
              </a:rPr>
              <a:t>𝑠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076319" y="3975976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851" y="0"/>
                </a:moveTo>
                <a:lnTo>
                  <a:pt x="209422" y="9575"/>
                </a:lnTo>
                <a:lnTo>
                  <a:pt x="223117" y="15495"/>
                </a:lnTo>
                <a:lnTo>
                  <a:pt x="234870" y="23691"/>
                </a:lnTo>
                <a:lnTo>
                  <a:pt x="258677" y="61689"/>
                </a:lnTo>
                <a:lnTo>
                  <a:pt x="266445" y="116687"/>
                </a:lnTo>
                <a:lnTo>
                  <a:pt x="265584" y="137485"/>
                </a:lnTo>
                <a:lnTo>
                  <a:pt x="252475" y="188391"/>
                </a:lnTo>
                <a:lnTo>
                  <a:pt x="223258" y="220226"/>
                </a:lnTo>
                <a:lnTo>
                  <a:pt x="209803" y="226174"/>
                </a:lnTo>
                <a:lnTo>
                  <a:pt x="212851" y="235737"/>
                </a:lnTo>
                <a:lnTo>
                  <a:pt x="257839" y="208984"/>
                </a:lnTo>
                <a:lnTo>
                  <a:pt x="283178" y="159585"/>
                </a:lnTo>
                <a:lnTo>
                  <a:pt x="288035" y="117932"/>
                </a:lnTo>
                <a:lnTo>
                  <a:pt x="286819" y="96320"/>
                </a:lnTo>
                <a:lnTo>
                  <a:pt x="277052" y="58015"/>
                </a:lnTo>
                <a:lnTo>
                  <a:pt x="244855" y="15114"/>
                </a:lnTo>
                <a:lnTo>
                  <a:pt x="229901" y="6169"/>
                </a:lnTo>
                <a:lnTo>
                  <a:pt x="212851" y="0"/>
                </a:lnTo>
                <a:close/>
              </a:path>
              <a:path w="288289" h="236220">
                <a:moveTo>
                  <a:pt x="75183" y="0"/>
                </a:moveTo>
                <a:lnTo>
                  <a:pt x="30214" y="26833"/>
                </a:lnTo>
                <a:lnTo>
                  <a:pt x="4857" y="76347"/>
                </a:lnTo>
                <a:lnTo>
                  <a:pt x="0" y="117932"/>
                </a:lnTo>
                <a:lnTo>
                  <a:pt x="1214" y="139594"/>
                </a:lnTo>
                <a:lnTo>
                  <a:pt x="10929" y="177903"/>
                </a:lnTo>
                <a:lnTo>
                  <a:pt x="43068" y="220659"/>
                </a:lnTo>
                <a:lnTo>
                  <a:pt x="75183" y="235737"/>
                </a:lnTo>
                <a:lnTo>
                  <a:pt x="78231" y="226174"/>
                </a:lnTo>
                <a:lnTo>
                  <a:pt x="64777" y="220226"/>
                </a:lnTo>
                <a:lnTo>
                  <a:pt x="53181" y="211945"/>
                </a:lnTo>
                <a:lnTo>
                  <a:pt x="29392" y="173337"/>
                </a:lnTo>
                <a:lnTo>
                  <a:pt x="21462" y="116687"/>
                </a:lnTo>
                <a:lnTo>
                  <a:pt x="22344" y="96575"/>
                </a:lnTo>
                <a:lnTo>
                  <a:pt x="35559" y="46913"/>
                </a:lnTo>
                <a:lnTo>
                  <a:pt x="64992" y="15495"/>
                </a:lnTo>
                <a:lnTo>
                  <a:pt x="78612" y="957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51989" y="3900322"/>
            <a:ext cx="23380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Calibri"/>
                <a:cs typeface="Calibri"/>
              </a:rPr>
              <a:t>Transfer </a:t>
            </a:r>
            <a:r>
              <a:rPr sz="2000" dirty="0">
                <a:latin typeface="Calibri"/>
                <a:cs typeface="Calibri"/>
              </a:rPr>
              <a:t>Function: </a:t>
            </a:r>
            <a:r>
              <a:rPr sz="2000" dirty="0">
                <a:latin typeface="Cambria Math"/>
                <a:cs typeface="Cambria Math"/>
              </a:rPr>
              <a:t>𝐺</a:t>
            </a:r>
            <a:r>
              <a:rPr sz="2000" spc="4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64353" y="3878059"/>
            <a:ext cx="216662" cy="1722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715636" y="3819245"/>
            <a:ext cx="31369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50" spc="40" dirty="0">
                <a:latin typeface="Cambria Math"/>
                <a:cs typeface="Cambria Math"/>
              </a:rPr>
              <a:t>𝑌</a:t>
            </a:r>
            <a:r>
              <a:rPr sz="1450" spc="240" dirty="0">
                <a:latin typeface="Cambria Math"/>
                <a:cs typeface="Cambria Math"/>
              </a:rPr>
              <a:t> </a:t>
            </a:r>
            <a:r>
              <a:rPr sz="1450" spc="35" dirty="0">
                <a:latin typeface="Cambria Math"/>
                <a:cs typeface="Cambria Math"/>
              </a:rPr>
              <a:t>𝑠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873497" y="4155427"/>
            <a:ext cx="216662" cy="1722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420489" y="4028338"/>
            <a:ext cx="6432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aseline="27777" dirty="0">
                <a:latin typeface="Cambria Math"/>
                <a:cs typeface="Cambria Math"/>
              </a:rPr>
              <a:t>= </a:t>
            </a:r>
            <a:r>
              <a:rPr sz="1450" spc="55" dirty="0">
                <a:latin typeface="Cambria Math"/>
                <a:cs typeface="Cambria Math"/>
              </a:rPr>
              <a:t>𝑈</a:t>
            </a:r>
            <a:r>
              <a:rPr sz="1450" spc="360" dirty="0">
                <a:latin typeface="Cambria Math"/>
                <a:cs typeface="Cambria Math"/>
              </a:rPr>
              <a:t> </a:t>
            </a:r>
            <a:r>
              <a:rPr sz="1450" spc="35" dirty="0">
                <a:latin typeface="Cambria Math"/>
                <a:cs typeface="Cambria Math"/>
              </a:rPr>
              <a:t>𝑠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719954" y="409383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25286" y="3975976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851" y="0"/>
                </a:moveTo>
                <a:lnTo>
                  <a:pt x="209423" y="9575"/>
                </a:lnTo>
                <a:lnTo>
                  <a:pt x="223117" y="15495"/>
                </a:lnTo>
                <a:lnTo>
                  <a:pt x="234870" y="23691"/>
                </a:lnTo>
                <a:lnTo>
                  <a:pt x="258677" y="61689"/>
                </a:lnTo>
                <a:lnTo>
                  <a:pt x="266446" y="116687"/>
                </a:lnTo>
                <a:lnTo>
                  <a:pt x="265584" y="137485"/>
                </a:lnTo>
                <a:lnTo>
                  <a:pt x="252475" y="188391"/>
                </a:lnTo>
                <a:lnTo>
                  <a:pt x="223258" y="220226"/>
                </a:lnTo>
                <a:lnTo>
                  <a:pt x="209803" y="226174"/>
                </a:lnTo>
                <a:lnTo>
                  <a:pt x="212851" y="235737"/>
                </a:lnTo>
                <a:lnTo>
                  <a:pt x="257839" y="208984"/>
                </a:lnTo>
                <a:lnTo>
                  <a:pt x="283178" y="159585"/>
                </a:lnTo>
                <a:lnTo>
                  <a:pt x="288036" y="117932"/>
                </a:lnTo>
                <a:lnTo>
                  <a:pt x="286819" y="96320"/>
                </a:lnTo>
                <a:lnTo>
                  <a:pt x="277052" y="58015"/>
                </a:lnTo>
                <a:lnTo>
                  <a:pt x="244856" y="15114"/>
                </a:lnTo>
                <a:lnTo>
                  <a:pt x="229901" y="6169"/>
                </a:lnTo>
                <a:lnTo>
                  <a:pt x="212851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214" y="26833"/>
                </a:lnTo>
                <a:lnTo>
                  <a:pt x="4857" y="76347"/>
                </a:lnTo>
                <a:lnTo>
                  <a:pt x="0" y="117932"/>
                </a:lnTo>
                <a:lnTo>
                  <a:pt x="1214" y="139594"/>
                </a:lnTo>
                <a:lnTo>
                  <a:pt x="10929" y="177903"/>
                </a:lnTo>
                <a:lnTo>
                  <a:pt x="43068" y="220659"/>
                </a:lnTo>
                <a:lnTo>
                  <a:pt x="75184" y="235737"/>
                </a:lnTo>
                <a:lnTo>
                  <a:pt x="78232" y="226174"/>
                </a:lnTo>
                <a:lnTo>
                  <a:pt x="64777" y="220226"/>
                </a:lnTo>
                <a:lnTo>
                  <a:pt x="53181" y="211945"/>
                </a:lnTo>
                <a:lnTo>
                  <a:pt x="29392" y="173337"/>
                </a:lnTo>
                <a:lnTo>
                  <a:pt x="21462" y="116687"/>
                </a:lnTo>
                <a:lnTo>
                  <a:pt x="22344" y="96575"/>
                </a:lnTo>
                <a:lnTo>
                  <a:pt x="35560" y="46913"/>
                </a:lnTo>
                <a:lnTo>
                  <a:pt x="64992" y="15495"/>
                </a:lnTo>
                <a:lnTo>
                  <a:pt x="78612" y="957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30315" y="3975976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20">
                <a:moveTo>
                  <a:pt x="212852" y="0"/>
                </a:moveTo>
                <a:lnTo>
                  <a:pt x="209423" y="9575"/>
                </a:lnTo>
                <a:lnTo>
                  <a:pt x="223117" y="15495"/>
                </a:lnTo>
                <a:lnTo>
                  <a:pt x="234870" y="23691"/>
                </a:lnTo>
                <a:lnTo>
                  <a:pt x="258677" y="61689"/>
                </a:lnTo>
                <a:lnTo>
                  <a:pt x="266445" y="116687"/>
                </a:lnTo>
                <a:lnTo>
                  <a:pt x="265584" y="137485"/>
                </a:lnTo>
                <a:lnTo>
                  <a:pt x="252476" y="188391"/>
                </a:lnTo>
                <a:lnTo>
                  <a:pt x="223258" y="220226"/>
                </a:lnTo>
                <a:lnTo>
                  <a:pt x="209804" y="226174"/>
                </a:lnTo>
                <a:lnTo>
                  <a:pt x="212852" y="235737"/>
                </a:lnTo>
                <a:lnTo>
                  <a:pt x="257839" y="208984"/>
                </a:lnTo>
                <a:lnTo>
                  <a:pt x="283178" y="159585"/>
                </a:lnTo>
                <a:lnTo>
                  <a:pt x="288036" y="117932"/>
                </a:lnTo>
                <a:lnTo>
                  <a:pt x="286819" y="96320"/>
                </a:lnTo>
                <a:lnTo>
                  <a:pt x="277052" y="58015"/>
                </a:lnTo>
                <a:lnTo>
                  <a:pt x="244856" y="15114"/>
                </a:lnTo>
                <a:lnTo>
                  <a:pt x="229901" y="6169"/>
                </a:lnTo>
                <a:lnTo>
                  <a:pt x="212852" y="0"/>
                </a:lnTo>
                <a:close/>
              </a:path>
              <a:path w="288290" h="236220">
                <a:moveTo>
                  <a:pt x="75184" y="0"/>
                </a:moveTo>
                <a:lnTo>
                  <a:pt x="30214" y="26833"/>
                </a:lnTo>
                <a:lnTo>
                  <a:pt x="4857" y="76347"/>
                </a:lnTo>
                <a:lnTo>
                  <a:pt x="0" y="117932"/>
                </a:lnTo>
                <a:lnTo>
                  <a:pt x="1214" y="139594"/>
                </a:lnTo>
                <a:lnTo>
                  <a:pt x="10929" y="177903"/>
                </a:lnTo>
                <a:lnTo>
                  <a:pt x="43068" y="220659"/>
                </a:lnTo>
                <a:lnTo>
                  <a:pt x="75184" y="235737"/>
                </a:lnTo>
                <a:lnTo>
                  <a:pt x="78232" y="226174"/>
                </a:lnTo>
                <a:lnTo>
                  <a:pt x="64777" y="220226"/>
                </a:lnTo>
                <a:lnTo>
                  <a:pt x="53181" y="211945"/>
                </a:lnTo>
                <a:lnTo>
                  <a:pt x="29392" y="173337"/>
                </a:lnTo>
                <a:lnTo>
                  <a:pt x="21462" y="116687"/>
                </a:lnTo>
                <a:lnTo>
                  <a:pt x="22344" y="96575"/>
                </a:lnTo>
                <a:lnTo>
                  <a:pt x="35560" y="46913"/>
                </a:lnTo>
                <a:lnTo>
                  <a:pt x="64992" y="15495"/>
                </a:lnTo>
                <a:lnTo>
                  <a:pt x="78612" y="957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138292" y="3900322"/>
            <a:ext cx="21469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= </a:t>
            </a:r>
            <a:r>
              <a:rPr sz="2000" spc="-35" dirty="0">
                <a:latin typeface="Cambria Math"/>
                <a:cs typeface="Cambria Math"/>
              </a:rPr>
              <a:t>𝐺</a:t>
            </a:r>
            <a:r>
              <a:rPr sz="2175" spc="-52" baseline="-15325" dirty="0">
                <a:latin typeface="Cambria Math"/>
                <a:cs typeface="Cambria Math"/>
              </a:rPr>
              <a:t>1 </a:t>
            </a:r>
            <a:r>
              <a:rPr sz="2000" dirty="0">
                <a:latin typeface="Cambria Math"/>
                <a:cs typeface="Cambria Math"/>
              </a:rPr>
              <a:t>𝑠 </a:t>
            </a:r>
            <a:r>
              <a:rPr sz="2000" spc="-10" dirty="0">
                <a:latin typeface="Cambria Math"/>
                <a:cs typeface="Cambria Math"/>
              </a:rPr>
              <a:t>𝐺</a:t>
            </a:r>
            <a:r>
              <a:rPr sz="2175" spc="-15" baseline="-15325" dirty="0">
                <a:latin typeface="Cambria Math"/>
                <a:cs typeface="Cambria Math"/>
              </a:rPr>
              <a:t>2 </a:t>
            </a:r>
            <a:r>
              <a:rPr sz="2000" dirty="0">
                <a:latin typeface="Cambria Math"/>
                <a:cs typeface="Cambria Math"/>
              </a:rPr>
              <a:t>𝑠</a:t>
            </a:r>
            <a:r>
              <a:rPr sz="2000" spc="90" dirty="0">
                <a:latin typeface="Cambria Math"/>
                <a:cs typeface="Cambria Math"/>
              </a:rPr>
              <a:t> </a:t>
            </a:r>
            <a:r>
              <a:rPr sz="2000" spc="15" dirty="0">
                <a:latin typeface="Cambria Math"/>
                <a:cs typeface="Cambria Math"/>
              </a:rPr>
              <a:t>𝐺</a:t>
            </a:r>
            <a:r>
              <a:rPr sz="2175" spc="22" baseline="-15325" dirty="0">
                <a:latin typeface="Cambria Math"/>
                <a:cs typeface="Cambria Math"/>
              </a:rPr>
              <a:t>3</a:t>
            </a:r>
            <a:r>
              <a:rPr sz="2000" spc="15" dirty="0">
                <a:latin typeface="Cambria Math"/>
                <a:cs typeface="Cambria Math"/>
              </a:rPr>
              <a:t>(𝑠)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0035" y="153415"/>
            <a:ext cx="2071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Moti</a:t>
            </a:r>
            <a:r>
              <a:rPr spc="-45" dirty="0"/>
              <a:t>v</a:t>
            </a:r>
            <a:r>
              <a:rPr spc="-35" dirty="0"/>
              <a:t>a</a:t>
            </a:r>
            <a:r>
              <a:rPr dirty="0"/>
              <a:t>tion</a:t>
            </a:r>
          </a:p>
        </p:txBody>
      </p:sp>
      <p:sp>
        <p:nvSpPr>
          <p:cNvPr id="3" name="object 3"/>
          <p:cNvSpPr/>
          <p:nvPr/>
        </p:nvSpPr>
        <p:spPr>
          <a:xfrm>
            <a:off x="1676654" y="1400810"/>
            <a:ext cx="4680458" cy="1836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30976" y="1653285"/>
            <a:ext cx="76200" cy="553720"/>
          </a:xfrm>
          <a:custGeom>
            <a:avLst/>
            <a:gdLst/>
            <a:ahLst/>
            <a:cxnLst/>
            <a:rect l="l" t="t" r="r" b="b"/>
            <a:pathLst>
              <a:path w="76200" h="553719">
                <a:moveTo>
                  <a:pt x="47625" y="63500"/>
                </a:moveTo>
                <a:lnTo>
                  <a:pt x="28575" y="63500"/>
                </a:lnTo>
                <a:lnTo>
                  <a:pt x="28575" y="553465"/>
                </a:lnTo>
                <a:lnTo>
                  <a:pt x="47625" y="553465"/>
                </a:lnTo>
                <a:lnTo>
                  <a:pt x="47625" y="63500"/>
                </a:lnTo>
                <a:close/>
              </a:path>
              <a:path w="76200" h="553719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53719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30976" y="2529839"/>
            <a:ext cx="76200" cy="492125"/>
          </a:xfrm>
          <a:custGeom>
            <a:avLst/>
            <a:gdLst/>
            <a:ahLst/>
            <a:cxnLst/>
            <a:rect l="l" t="t" r="r" b="b"/>
            <a:pathLst>
              <a:path w="76200" h="492125">
                <a:moveTo>
                  <a:pt x="28575" y="415417"/>
                </a:moveTo>
                <a:lnTo>
                  <a:pt x="0" y="415417"/>
                </a:lnTo>
                <a:lnTo>
                  <a:pt x="38100" y="491617"/>
                </a:lnTo>
                <a:lnTo>
                  <a:pt x="69850" y="428117"/>
                </a:lnTo>
                <a:lnTo>
                  <a:pt x="28575" y="428117"/>
                </a:lnTo>
                <a:lnTo>
                  <a:pt x="28575" y="415417"/>
                </a:lnTo>
                <a:close/>
              </a:path>
              <a:path w="76200" h="492125">
                <a:moveTo>
                  <a:pt x="47625" y="0"/>
                </a:moveTo>
                <a:lnTo>
                  <a:pt x="28575" y="0"/>
                </a:lnTo>
                <a:lnTo>
                  <a:pt x="28575" y="428117"/>
                </a:lnTo>
                <a:lnTo>
                  <a:pt x="47625" y="428117"/>
                </a:lnTo>
                <a:lnTo>
                  <a:pt x="47625" y="0"/>
                </a:lnTo>
                <a:close/>
              </a:path>
              <a:path w="76200" h="492125">
                <a:moveTo>
                  <a:pt x="76200" y="415417"/>
                </a:moveTo>
                <a:lnTo>
                  <a:pt x="47625" y="415417"/>
                </a:lnTo>
                <a:lnTo>
                  <a:pt x="47625" y="428117"/>
                </a:lnTo>
                <a:lnTo>
                  <a:pt x="69850" y="428117"/>
                </a:lnTo>
                <a:lnTo>
                  <a:pt x="76200" y="4154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6303" y="864513"/>
            <a:ext cx="7479030" cy="116014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How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find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response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25" dirty="0">
                <a:latin typeface="Calibri"/>
                <a:cs typeface="Calibri"/>
              </a:rPr>
              <a:t>system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an </a:t>
            </a:r>
            <a:r>
              <a:rPr sz="2200" spc="-10" dirty="0">
                <a:latin typeface="Calibri"/>
                <a:cs typeface="Calibri"/>
              </a:rPr>
              <a:t>given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2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signal?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E.g.</a:t>
            </a:r>
            <a:endParaRPr sz="2200">
              <a:latin typeface="Calibri"/>
              <a:cs typeface="Calibri"/>
            </a:endParaRPr>
          </a:p>
          <a:p>
            <a:pPr marL="683895" algn="ctr">
              <a:lnSpc>
                <a:spcPct val="100000"/>
              </a:lnSpc>
              <a:spcBef>
                <a:spcPts val="800"/>
              </a:spcBef>
            </a:pPr>
            <a:r>
              <a:rPr sz="1500" dirty="0">
                <a:latin typeface="Cambria Math"/>
                <a:cs typeface="Cambria Math"/>
              </a:rPr>
              <a:t>𝐿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1047" y="2233422"/>
            <a:ext cx="40640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2943860" algn="l"/>
                <a:tab pos="3592195" algn="l"/>
              </a:tabLst>
            </a:pPr>
            <a:r>
              <a:rPr sz="1500" spc="-90" dirty="0">
                <a:latin typeface="Cambria Math"/>
                <a:cs typeface="Cambria Math"/>
              </a:rPr>
              <a:t>𝑉</a:t>
            </a:r>
            <a:r>
              <a:rPr sz="1650" spc="-135" baseline="-15151" dirty="0">
                <a:latin typeface="Cambria Math"/>
                <a:cs typeface="Cambria Math"/>
              </a:rPr>
              <a:t>𝑖</a:t>
            </a:r>
            <a:r>
              <a:rPr sz="1650" spc="-202" baseline="-15151" dirty="0">
                <a:latin typeface="Cambria Math"/>
                <a:cs typeface="Cambria Math"/>
              </a:rPr>
              <a:t> </a:t>
            </a:r>
            <a:r>
              <a:rPr sz="1500" spc="10" dirty="0">
                <a:latin typeface="Cambria Math"/>
                <a:cs typeface="Cambria Math"/>
              </a:rPr>
              <a:t>(𝑡)	</a:t>
            </a:r>
            <a:r>
              <a:rPr sz="1500" dirty="0">
                <a:latin typeface="Cambria Math"/>
                <a:cs typeface="Cambria Math"/>
              </a:rPr>
              <a:t>𝐶	</a:t>
            </a:r>
            <a:r>
              <a:rPr sz="2250" spc="-30" baseline="1851" dirty="0">
                <a:latin typeface="Cambria Math"/>
                <a:cs typeface="Cambria Math"/>
              </a:rPr>
              <a:t>𝑉</a:t>
            </a:r>
            <a:r>
              <a:rPr sz="1650" spc="-30" baseline="-12626" dirty="0">
                <a:latin typeface="Cambria Math"/>
                <a:cs typeface="Cambria Math"/>
              </a:rPr>
              <a:t>0</a:t>
            </a:r>
            <a:r>
              <a:rPr sz="2250" spc="-30" baseline="1851" dirty="0">
                <a:latin typeface="Cambria Math"/>
                <a:cs typeface="Cambria Math"/>
              </a:rPr>
              <a:t>(𝑡)</a:t>
            </a:r>
            <a:endParaRPr sz="2250" baseline="1851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96744" y="1730375"/>
            <a:ext cx="575945" cy="76200"/>
          </a:xfrm>
          <a:custGeom>
            <a:avLst/>
            <a:gdLst/>
            <a:ahLst/>
            <a:cxnLst/>
            <a:rect l="l" t="t" r="r" b="b"/>
            <a:pathLst>
              <a:path w="575944" h="76200">
                <a:moveTo>
                  <a:pt x="499744" y="0"/>
                </a:moveTo>
                <a:lnTo>
                  <a:pt x="499744" y="76200"/>
                </a:lnTo>
                <a:lnTo>
                  <a:pt x="556894" y="47625"/>
                </a:lnTo>
                <a:lnTo>
                  <a:pt x="512444" y="47625"/>
                </a:lnTo>
                <a:lnTo>
                  <a:pt x="512444" y="28575"/>
                </a:lnTo>
                <a:lnTo>
                  <a:pt x="556894" y="28575"/>
                </a:lnTo>
                <a:lnTo>
                  <a:pt x="499744" y="0"/>
                </a:lnTo>
                <a:close/>
              </a:path>
              <a:path w="575944" h="76200">
                <a:moveTo>
                  <a:pt x="499744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99744" y="47625"/>
                </a:lnTo>
                <a:lnTo>
                  <a:pt x="499744" y="28575"/>
                </a:lnTo>
                <a:close/>
              </a:path>
              <a:path w="575944" h="76200">
                <a:moveTo>
                  <a:pt x="556894" y="28575"/>
                </a:moveTo>
                <a:lnTo>
                  <a:pt x="512444" y="28575"/>
                </a:lnTo>
                <a:lnTo>
                  <a:pt x="512444" y="47625"/>
                </a:lnTo>
                <a:lnTo>
                  <a:pt x="556894" y="47625"/>
                </a:lnTo>
                <a:lnTo>
                  <a:pt x="575944" y="38100"/>
                </a:lnTo>
                <a:lnTo>
                  <a:pt x="556894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47873" y="1789938"/>
            <a:ext cx="8667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2155" algn="l"/>
              </a:tabLst>
            </a:pPr>
            <a:r>
              <a:rPr sz="1500" spc="40" dirty="0">
                <a:latin typeface="Cambria Math"/>
                <a:cs typeface="Cambria Math"/>
              </a:rPr>
              <a:t>𝐼</a:t>
            </a:r>
            <a:r>
              <a:rPr sz="1500" dirty="0">
                <a:latin typeface="Cambria Math"/>
                <a:cs typeface="Cambria Math"/>
              </a:rPr>
              <a:t>(</a:t>
            </a:r>
            <a:r>
              <a:rPr sz="1500" spc="30" dirty="0">
                <a:latin typeface="Cambria Math"/>
                <a:cs typeface="Cambria Math"/>
              </a:rPr>
              <a:t>𝑡</a:t>
            </a:r>
            <a:r>
              <a:rPr sz="1500" dirty="0">
                <a:latin typeface="Cambria Math"/>
                <a:cs typeface="Cambria Math"/>
              </a:rPr>
              <a:t>)	𝑅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4808016"/>
            <a:ext cx="11271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Photos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Courtes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9798" y="4865293"/>
            <a:ext cx="1289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400" dirty="0">
                <a:latin typeface="Calibri"/>
                <a:cs typeface="Calibri"/>
              </a:rPr>
              <a:t>y: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92860" y="4782741"/>
            <a:ext cx="867359" cy="262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44976" y="3551935"/>
            <a:ext cx="844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60" dirty="0">
                <a:latin typeface="Cambria Math"/>
                <a:cs typeface="Cambria Math"/>
              </a:rPr>
              <a:t>𝑖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06801" y="3443732"/>
            <a:ext cx="2033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𝑉 </a:t>
            </a:r>
            <a:r>
              <a:rPr sz="1800" spc="10" dirty="0">
                <a:latin typeface="Cambria Math"/>
                <a:cs typeface="Cambria Math"/>
              </a:rPr>
              <a:t>(𝑡)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15" dirty="0">
                <a:latin typeface="Cambria Math"/>
                <a:cs typeface="Cambria Math"/>
              </a:rPr>
              <a:t>𝑅𝐼(𝑡) </a:t>
            </a:r>
            <a:r>
              <a:rPr sz="1800" dirty="0">
                <a:latin typeface="Cambria Math"/>
                <a:cs typeface="Cambria Math"/>
              </a:rPr>
              <a:t>+ 𝐿</a:t>
            </a:r>
            <a:r>
              <a:rPr sz="1800" spc="40" dirty="0">
                <a:latin typeface="Cambria Math"/>
                <a:cs typeface="Cambria Math"/>
              </a:rPr>
              <a:t> </a:t>
            </a:r>
            <a:r>
              <a:rPr sz="2700" baseline="41666" dirty="0">
                <a:latin typeface="Cambria Math"/>
                <a:cs typeface="Cambria Math"/>
              </a:rPr>
              <a:t>𝑑𝐼</a:t>
            </a:r>
            <a:endParaRPr sz="2700" baseline="41666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81753" y="361835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80482" y="3269742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83148" y="3618357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303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44541" y="3443732"/>
            <a:ext cx="1294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7037" dirty="0">
                <a:latin typeface="Cambria Math"/>
                <a:cs typeface="Cambria Math"/>
              </a:rPr>
              <a:t>𝑑𝑡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2700" baseline="-37037" dirty="0">
                <a:latin typeface="Cambria Math"/>
                <a:cs typeface="Cambria Math"/>
              </a:rPr>
              <a:t>𝐶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𝐼𝑑𝑡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62678" y="3989323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65345" y="4337646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303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24604" y="4163059"/>
            <a:ext cx="1597660" cy="83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mbria Math"/>
                <a:cs typeface="Cambria Math"/>
              </a:rPr>
              <a:t>𝑉</a:t>
            </a:r>
            <a:r>
              <a:rPr sz="1950" spc="-30" baseline="-14957" dirty="0">
                <a:latin typeface="Cambria Math"/>
                <a:cs typeface="Cambria Math"/>
              </a:rPr>
              <a:t>0</a:t>
            </a:r>
            <a:r>
              <a:rPr sz="1800" spc="-20" dirty="0">
                <a:latin typeface="Cambria Math"/>
                <a:cs typeface="Cambria Math"/>
              </a:rPr>
              <a:t>(𝑡)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2700" baseline="-37037" dirty="0">
                <a:latin typeface="Cambria Math"/>
                <a:cs typeface="Cambria Math"/>
              </a:rPr>
              <a:t>𝐶</a:t>
            </a:r>
            <a:r>
              <a:rPr sz="1800" spc="3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𝐼𝑑𝑡</a:t>
            </a:r>
            <a:endParaRPr sz="1800">
              <a:latin typeface="Cambria Math"/>
              <a:cs typeface="Cambria Math"/>
            </a:endParaRPr>
          </a:p>
          <a:p>
            <a:pPr marL="125095">
              <a:lnSpc>
                <a:spcPct val="100000"/>
              </a:lnSpc>
              <a:spcBef>
                <a:spcPts val="2790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Module 2: </a:t>
            </a:r>
            <a:r>
              <a:rPr sz="1200" spc="-5" dirty="0">
                <a:solidFill>
                  <a:srgbClr val="006FC0"/>
                </a:solidFill>
                <a:latin typeface="Calibri"/>
                <a:cs typeface="Calibri"/>
              </a:rPr>
              <a:t>Lecture</a:t>
            </a:r>
            <a:r>
              <a:rPr sz="12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45756" y="2006473"/>
            <a:ext cx="273050" cy="236220"/>
          </a:xfrm>
          <a:custGeom>
            <a:avLst/>
            <a:gdLst/>
            <a:ahLst/>
            <a:cxnLst/>
            <a:rect l="l" t="t" r="r" b="b"/>
            <a:pathLst>
              <a:path w="273050" h="236219">
                <a:moveTo>
                  <a:pt x="197485" y="0"/>
                </a:moveTo>
                <a:lnTo>
                  <a:pt x="194183" y="9651"/>
                </a:lnTo>
                <a:lnTo>
                  <a:pt x="207803" y="15557"/>
                </a:lnTo>
                <a:lnTo>
                  <a:pt x="219519" y="23749"/>
                </a:lnTo>
                <a:lnTo>
                  <a:pt x="243383" y="61723"/>
                </a:lnTo>
                <a:lnTo>
                  <a:pt x="251205" y="116712"/>
                </a:lnTo>
                <a:lnTo>
                  <a:pt x="250326" y="137497"/>
                </a:lnTo>
                <a:lnTo>
                  <a:pt x="237236" y="188468"/>
                </a:lnTo>
                <a:lnTo>
                  <a:pt x="208018" y="220257"/>
                </a:lnTo>
                <a:lnTo>
                  <a:pt x="194564" y="226187"/>
                </a:lnTo>
                <a:lnTo>
                  <a:pt x="197485" y="235838"/>
                </a:lnTo>
                <a:lnTo>
                  <a:pt x="242597" y="208996"/>
                </a:lnTo>
                <a:lnTo>
                  <a:pt x="267827" y="159607"/>
                </a:lnTo>
                <a:lnTo>
                  <a:pt x="272669" y="117982"/>
                </a:lnTo>
                <a:lnTo>
                  <a:pt x="271454" y="96337"/>
                </a:lnTo>
                <a:lnTo>
                  <a:pt x="261739" y="58046"/>
                </a:lnTo>
                <a:lnTo>
                  <a:pt x="229600" y="15176"/>
                </a:lnTo>
                <a:lnTo>
                  <a:pt x="214608" y="6219"/>
                </a:lnTo>
                <a:lnTo>
                  <a:pt x="197485" y="0"/>
                </a:lnTo>
                <a:close/>
              </a:path>
              <a:path w="273050" h="236219">
                <a:moveTo>
                  <a:pt x="75184" y="0"/>
                </a:moveTo>
                <a:lnTo>
                  <a:pt x="30196" y="26896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21" y="220678"/>
                </a:lnTo>
                <a:lnTo>
                  <a:pt x="75184" y="235838"/>
                </a:lnTo>
                <a:lnTo>
                  <a:pt x="78104" y="226187"/>
                </a:lnTo>
                <a:lnTo>
                  <a:pt x="64722" y="220257"/>
                </a:lnTo>
                <a:lnTo>
                  <a:pt x="53149" y="211994"/>
                </a:lnTo>
                <a:lnTo>
                  <a:pt x="29338" y="173398"/>
                </a:lnTo>
                <a:lnTo>
                  <a:pt x="21463" y="116712"/>
                </a:lnTo>
                <a:lnTo>
                  <a:pt x="22342" y="96621"/>
                </a:lnTo>
                <a:lnTo>
                  <a:pt x="35433" y="46989"/>
                </a:lnTo>
                <a:lnTo>
                  <a:pt x="64936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629781" y="1930146"/>
            <a:ext cx="1680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69670" algn="l"/>
              </a:tabLst>
            </a:pPr>
            <a:r>
              <a:rPr sz="2000" spc="-5" dirty="0">
                <a:latin typeface="Calibri"/>
                <a:cs typeface="Calibri"/>
              </a:rPr>
              <a:t>Find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14" dirty="0">
                <a:latin typeface="Cambria Math"/>
                <a:cs typeface="Cambria Math"/>
              </a:rPr>
              <a:t>𝑉</a:t>
            </a:r>
            <a:r>
              <a:rPr sz="2175" spc="-172" baseline="-15325" dirty="0">
                <a:latin typeface="Cambria Math"/>
                <a:cs typeface="Cambria Math"/>
              </a:rPr>
              <a:t>0   </a:t>
            </a:r>
            <a:r>
              <a:rPr sz="2175" spc="-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𝑡	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42481" y="2234895"/>
            <a:ext cx="18573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given signal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𝑉</a:t>
            </a:r>
            <a:r>
              <a:rPr sz="2175" spc="-15" baseline="-15325" dirty="0">
                <a:latin typeface="Cambria Math"/>
                <a:cs typeface="Cambria Math"/>
              </a:rPr>
              <a:t>𝑖</a:t>
            </a:r>
            <a:r>
              <a:rPr sz="2000" spc="-10" dirty="0">
                <a:latin typeface="Cambria Math"/>
                <a:cs typeface="Cambria Math"/>
              </a:rPr>
              <a:t>(𝑡)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04681" y="4792167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pPr marL="25400">
                <a:lnSpc>
                  <a:spcPts val="1240"/>
                </a:lnSpc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0620" y="235965"/>
            <a:ext cx="5304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Typical </a:t>
            </a:r>
            <a:r>
              <a:rPr dirty="0"/>
              <a:t>Block </a:t>
            </a:r>
            <a:r>
              <a:rPr spc="-10" dirty="0"/>
              <a:t>Diagram</a:t>
            </a:r>
            <a:r>
              <a:rPr spc="-80" dirty="0"/>
              <a:t> </a:t>
            </a:r>
            <a:r>
              <a:rPr spc="-10" dirty="0"/>
              <a:t>Forms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936590"/>
            <a:ext cx="7622540" cy="11607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b="1" spc="-20" dirty="0">
                <a:solidFill>
                  <a:srgbClr val="006FC0"/>
                </a:solidFill>
                <a:latin typeface="Calibri"/>
                <a:cs typeface="Calibri"/>
              </a:rPr>
              <a:t>Parallel</a:t>
            </a:r>
            <a:r>
              <a:rPr sz="2200" b="1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Form:</a:t>
            </a:r>
            <a:endParaRPr sz="2200">
              <a:latin typeface="Calibri"/>
              <a:cs typeface="Calibri"/>
            </a:endParaRPr>
          </a:p>
          <a:p>
            <a:pPr marL="870585" lvl="1" indent="-457834">
              <a:lnSpc>
                <a:spcPct val="100000"/>
              </a:lnSpc>
              <a:spcBef>
                <a:spcPts val="490"/>
              </a:spcBef>
              <a:buFont typeface="Arial"/>
              <a:buChar char="–"/>
              <a:tabLst>
                <a:tab pos="870585" algn="l"/>
                <a:tab pos="871219" algn="l"/>
              </a:tabLst>
            </a:pPr>
            <a:r>
              <a:rPr sz="2000" spc="-5" dirty="0">
                <a:latin typeface="Calibri"/>
                <a:cs typeface="Calibri"/>
              </a:rPr>
              <a:t>Components </a:t>
            </a:r>
            <a:r>
              <a:rPr sz="2000" dirty="0">
                <a:latin typeface="Calibri"/>
                <a:cs typeface="Calibri"/>
              </a:rPr>
              <a:t>or </a:t>
            </a:r>
            <a:r>
              <a:rPr sz="2000" spc="-15" dirty="0">
                <a:latin typeface="Calibri"/>
                <a:cs typeface="Calibri"/>
              </a:rPr>
              <a:t>sub-systems </a:t>
            </a:r>
            <a:r>
              <a:rPr sz="2000" dirty="0">
                <a:latin typeface="Calibri"/>
                <a:cs typeface="Calibri"/>
              </a:rPr>
              <a:t>of a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connected in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parallel</a:t>
            </a:r>
            <a:endParaRPr sz="2000">
              <a:latin typeface="Calibri"/>
              <a:cs typeface="Calibri"/>
            </a:endParaRPr>
          </a:p>
          <a:p>
            <a:pPr marL="870585" lvl="1" indent="-457834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870585" algn="l"/>
                <a:tab pos="871219" algn="l"/>
              </a:tabLst>
            </a:pPr>
            <a:r>
              <a:rPr sz="2000" spc="-10" dirty="0">
                <a:latin typeface="Calibri"/>
                <a:cs typeface="Calibri"/>
              </a:rPr>
              <a:t>Overall </a:t>
            </a:r>
            <a:r>
              <a:rPr sz="2000" spc="-15" dirty="0">
                <a:latin typeface="Calibri"/>
                <a:cs typeface="Calibri"/>
              </a:rPr>
              <a:t>transfer </a:t>
            </a:r>
            <a:r>
              <a:rPr sz="2000" dirty="0">
                <a:latin typeface="Calibri"/>
                <a:cs typeface="Calibri"/>
              </a:rPr>
              <a:t>function </a:t>
            </a:r>
            <a:r>
              <a:rPr sz="2000" spc="-5" dirty="0">
                <a:latin typeface="Calibri"/>
                <a:cs typeface="Calibri"/>
              </a:rPr>
              <a:t>is sum of </a:t>
            </a:r>
            <a:r>
              <a:rPr sz="2000" dirty="0">
                <a:latin typeface="Calibri"/>
                <a:cs typeface="Calibri"/>
              </a:rPr>
              <a:t>individual </a:t>
            </a:r>
            <a:r>
              <a:rPr sz="2000" spc="-15" dirty="0">
                <a:latin typeface="Calibri"/>
                <a:cs typeface="Calibri"/>
              </a:rPr>
              <a:t>transfer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4227" y="3118104"/>
            <a:ext cx="1466088" cy="746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8172" y="3243072"/>
            <a:ext cx="897636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3123" y="3147834"/>
            <a:ext cx="1368171" cy="648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73123" y="3147834"/>
            <a:ext cx="1368425" cy="6483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385445">
              <a:lnSpc>
                <a:spcPct val="100000"/>
              </a:lnSpc>
              <a:spcBef>
                <a:spcPts val="1370"/>
              </a:spcBef>
            </a:pPr>
            <a:r>
              <a:rPr sz="1800" spc="15" dirty="0">
                <a:latin typeface="Cambria Math"/>
                <a:cs typeface="Cambria Math"/>
              </a:rPr>
              <a:t>𝐺</a:t>
            </a:r>
            <a:r>
              <a:rPr sz="1950" spc="22" baseline="-14957" dirty="0">
                <a:latin typeface="Cambria Math"/>
                <a:cs typeface="Cambria Math"/>
              </a:rPr>
              <a:t>2</a:t>
            </a:r>
            <a:r>
              <a:rPr sz="1800" spc="15" dirty="0">
                <a:latin typeface="Cambria Math"/>
                <a:cs typeface="Cambria Math"/>
              </a:rPr>
              <a:t>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4227" y="2289048"/>
            <a:ext cx="1466088" cy="7452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39695" y="2414016"/>
            <a:ext cx="893063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3123" y="2317635"/>
            <a:ext cx="1368171" cy="6480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73123" y="2317635"/>
            <a:ext cx="1368425" cy="6483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387350">
              <a:lnSpc>
                <a:spcPct val="100000"/>
              </a:lnSpc>
              <a:spcBef>
                <a:spcPts val="1370"/>
              </a:spcBef>
            </a:pPr>
            <a:r>
              <a:rPr sz="1800" spc="10" dirty="0">
                <a:latin typeface="Cambria Math"/>
                <a:cs typeface="Cambria Math"/>
              </a:rPr>
              <a:t>𝐺</a:t>
            </a:r>
            <a:r>
              <a:rPr sz="1950" spc="15" baseline="-14957" dirty="0">
                <a:latin typeface="Cambria Math"/>
                <a:cs typeface="Cambria Math"/>
              </a:rPr>
              <a:t>1</a:t>
            </a:r>
            <a:r>
              <a:rPr sz="1800" spc="10" dirty="0">
                <a:latin typeface="Cambria Math"/>
                <a:cs typeface="Cambria Math"/>
              </a:rPr>
              <a:t>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24227" y="3942588"/>
            <a:ext cx="1466088" cy="7467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8172" y="4067555"/>
            <a:ext cx="897636" cy="5654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73123" y="3971937"/>
            <a:ext cx="1368171" cy="6480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73123" y="3971937"/>
            <a:ext cx="1368425" cy="6483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385445">
              <a:lnSpc>
                <a:spcPct val="100000"/>
              </a:lnSpc>
              <a:spcBef>
                <a:spcPts val="1370"/>
              </a:spcBef>
            </a:pPr>
            <a:r>
              <a:rPr sz="1800" spc="15" dirty="0">
                <a:latin typeface="Cambria Math"/>
                <a:cs typeface="Cambria Math"/>
              </a:rPr>
              <a:t>𝐺</a:t>
            </a:r>
            <a:r>
              <a:rPr sz="1950" spc="22" baseline="-14957" dirty="0">
                <a:latin typeface="Cambria Math"/>
                <a:cs typeface="Cambria Math"/>
              </a:rPr>
              <a:t>3</a:t>
            </a:r>
            <a:r>
              <a:rPr sz="1800" spc="15" dirty="0">
                <a:latin typeface="Cambria Math"/>
                <a:cs typeface="Cambria Math"/>
              </a:rPr>
              <a:t>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3908" y="3416553"/>
            <a:ext cx="1689735" cy="111125"/>
          </a:xfrm>
          <a:custGeom>
            <a:avLst/>
            <a:gdLst/>
            <a:ahLst/>
            <a:cxnLst/>
            <a:rect l="l" t="t" r="r" b="b"/>
            <a:pathLst>
              <a:path w="1689735" h="111125">
                <a:moveTo>
                  <a:pt x="1651549" y="55308"/>
                </a:moveTo>
                <a:lnTo>
                  <a:pt x="1589392" y="91567"/>
                </a:lnTo>
                <a:lnTo>
                  <a:pt x="1584820" y="94107"/>
                </a:lnTo>
                <a:lnTo>
                  <a:pt x="1583296" y="99949"/>
                </a:lnTo>
                <a:lnTo>
                  <a:pt x="1588630" y="109093"/>
                </a:lnTo>
                <a:lnTo>
                  <a:pt x="1594472" y="110617"/>
                </a:lnTo>
                <a:lnTo>
                  <a:pt x="1598917" y="107950"/>
                </a:lnTo>
                <a:lnTo>
                  <a:pt x="1672895" y="64770"/>
                </a:lnTo>
                <a:lnTo>
                  <a:pt x="1670418" y="64770"/>
                </a:lnTo>
                <a:lnTo>
                  <a:pt x="1670418" y="63500"/>
                </a:lnTo>
                <a:lnTo>
                  <a:pt x="1665592" y="63500"/>
                </a:lnTo>
                <a:lnTo>
                  <a:pt x="1651549" y="55308"/>
                </a:lnTo>
                <a:close/>
              </a:path>
              <a:path w="1689735" h="111125">
                <a:moveTo>
                  <a:pt x="1635112" y="45720"/>
                </a:moveTo>
                <a:lnTo>
                  <a:pt x="0" y="45720"/>
                </a:lnTo>
                <a:lnTo>
                  <a:pt x="0" y="64770"/>
                </a:lnTo>
                <a:lnTo>
                  <a:pt x="1635330" y="64770"/>
                </a:lnTo>
                <a:lnTo>
                  <a:pt x="1651549" y="55308"/>
                </a:lnTo>
                <a:lnTo>
                  <a:pt x="1635112" y="45720"/>
                </a:lnTo>
                <a:close/>
              </a:path>
              <a:path w="1689735" h="111125">
                <a:moveTo>
                  <a:pt x="1672856" y="45720"/>
                </a:moveTo>
                <a:lnTo>
                  <a:pt x="1670418" y="45720"/>
                </a:lnTo>
                <a:lnTo>
                  <a:pt x="1670418" y="64770"/>
                </a:lnTo>
                <a:lnTo>
                  <a:pt x="1672895" y="64770"/>
                </a:lnTo>
                <a:lnTo>
                  <a:pt x="1689214" y="55245"/>
                </a:lnTo>
                <a:lnTo>
                  <a:pt x="1672856" y="45720"/>
                </a:lnTo>
                <a:close/>
              </a:path>
              <a:path w="1689735" h="111125">
                <a:moveTo>
                  <a:pt x="1665592" y="47117"/>
                </a:moveTo>
                <a:lnTo>
                  <a:pt x="1651549" y="55308"/>
                </a:lnTo>
                <a:lnTo>
                  <a:pt x="1665592" y="63500"/>
                </a:lnTo>
                <a:lnTo>
                  <a:pt x="1665592" y="47117"/>
                </a:lnTo>
                <a:close/>
              </a:path>
              <a:path w="1689735" h="111125">
                <a:moveTo>
                  <a:pt x="1670418" y="47117"/>
                </a:moveTo>
                <a:lnTo>
                  <a:pt x="1665592" y="47117"/>
                </a:lnTo>
                <a:lnTo>
                  <a:pt x="1665592" y="63500"/>
                </a:lnTo>
                <a:lnTo>
                  <a:pt x="1670418" y="63500"/>
                </a:lnTo>
                <a:lnTo>
                  <a:pt x="1670418" y="47117"/>
                </a:lnTo>
                <a:close/>
              </a:path>
              <a:path w="1689735" h="111125">
                <a:moveTo>
                  <a:pt x="1594472" y="0"/>
                </a:moveTo>
                <a:lnTo>
                  <a:pt x="1588630" y="1524"/>
                </a:lnTo>
                <a:lnTo>
                  <a:pt x="1585963" y="6096"/>
                </a:lnTo>
                <a:lnTo>
                  <a:pt x="1583296" y="10541"/>
                </a:lnTo>
                <a:lnTo>
                  <a:pt x="1584820" y="16383"/>
                </a:lnTo>
                <a:lnTo>
                  <a:pt x="1651549" y="55308"/>
                </a:lnTo>
                <a:lnTo>
                  <a:pt x="1665592" y="47117"/>
                </a:lnTo>
                <a:lnTo>
                  <a:pt x="1670418" y="47117"/>
                </a:lnTo>
                <a:lnTo>
                  <a:pt x="1670418" y="45720"/>
                </a:lnTo>
                <a:lnTo>
                  <a:pt x="1672856" y="45720"/>
                </a:lnTo>
                <a:lnTo>
                  <a:pt x="1598917" y="2667"/>
                </a:lnTo>
                <a:lnTo>
                  <a:pt x="1594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5290" y="3122802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Cambria Math"/>
                <a:cs typeface="Cambria Math"/>
              </a:rPr>
              <a:t>𝑈</a:t>
            </a:r>
            <a:r>
              <a:rPr sz="1800" spc="5" dirty="0">
                <a:latin typeface="Cambria Math"/>
                <a:cs typeface="Cambria Math"/>
              </a:rPr>
              <a:t>(</a:t>
            </a:r>
            <a:r>
              <a:rPr sz="1800" spc="40" dirty="0">
                <a:latin typeface="Cambria Math"/>
                <a:cs typeface="Cambria Math"/>
              </a:rPr>
              <a:t>𝑠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10634" y="3076778"/>
            <a:ext cx="4711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Cambria Math"/>
                <a:cs typeface="Cambria Math"/>
              </a:rPr>
              <a:t>𝑌</a:t>
            </a:r>
            <a:r>
              <a:rPr sz="1800" spc="5" dirty="0">
                <a:latin typeface="Cambria Math"/>
                <a:cs typeface="Cambria Math"/>
              </a:rPr>
              <a:t>(</a:t>
            </a:r>
            <a:r>
              <a:rPr sz="1800" spc="40" dirty="0">
                <a:latin typeface="Cambria Math"/>
                <a:cs typeface="Cambria Math"/>
              </a:rPr>
              <a:t>𝑠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97322" y="2739339"/>
            <a:ext cx="18897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Calibri"/>
                <a:cs typeface="Calibri"/>
              </a:rPr>
              <a:t>Transfer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03952" y="3300348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851" y="0"/>
                </a:moveTo>
                <a:lnTo>
                  <a:pt x="209423" y="9525"/>
                </a:lnTo>
                <a:lnTo>
                  <a:pt x="223063" y="15430"/>
                </a:lnTo>
                <a:lnTo>
                  <a:pt x="234823" y="23622"/>
                </a:lnTo>
                <a:lnTo>
                  <a:pt x="258677" y="61650"/>
                </a:lnTo>
                <a:lnTo>
                  <a:pt x="266446" y="116586"/>
                </a:lnTo>
                <a:lnTo>
                  <a:pt x="265584" y="137423"/>
                </a:lnTo>
                <a:lnTo>
                  <a:pt x="252475" y="188340"/>
                </a:lnTo>
                <a:lnTo>
                  <a:pt x="223258" y="220130"/>
                </a:lnTo>
                <a:lnTo>
                  <a:pt x="209803" y="226059"/>
                </a:lnTo>
                <a:lnTo>
                  <a:pt x="212851" y="235712"/>
                </a:lnTo>
                <a:lnTo>
                  <a:pt x="257839" y="208887"/>
                </a:lnTo>
                <a:lnTo>
                  <a:pt x="283178" y="159480"/>
                </a:lnTo>
                <a:lnTo>
                  <a:pt x="288036" y="117856"/>
                </a:lnTo>
                <a:lnTo>
                  <a:pt x="286819" y="96281"/>
                </a:lnTo>
                <a:lnTo>
                  <a:pt x="277052" y="57991"/>
                </a:lnTo>
                <a:lnTo>
                  <a:pt x="244856" y="15065"/>
                </a:lnTo>
                <a:lnTo>
                  <a:pt x="229901" y="6145"/>
                </a:lnTo>
                <a:lnTo>
                  <a:pt x="212851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214" y="26771"/>
                </a:lnTo>
                <a:lnTo>
                  <a:pt x="4857" y="76327"/>
                </a:lnTo>
                <a:lnTo>
                  <a:pt x="0" y="117856"/>
                </a:lnTo>
                <a:lnTo>
                  <a:pt x="1214" y="139501"/>
                </a:lnTo>
                <a:lnTo>
                  <a:pt x="10929" y="177792"/>
                </a:lnTo>
                <a:lnTo>
                  <a:pt x="43068" y="220598"/>
                </a:lnTo>
                <a:lnTo>
                  <a:pt x="75184" y="235712"/>
                </a:lnTo>
                <a:lnTo>
                  <a:pt x="78232" y="226059"/>
                </a:lnTo>
                <a:lnTo>
                  <a:pt x="64775" y="220130"/>
                </a:lnTo>
                <a:lnTo>
                  <a:pt x="53165" y="211867"/>
                </a:lnTo>
                <a:lnTo>
                  <a:pt x="29338" y="173289"/>
                </a:lnTo>
                <a:lnTo>
                  <a:pt x="21462" y="116586"/>
                </a:lnTo>
                <a:lnTo>
                  <a:pt x="22342" y="96512"/>
                </a:lnTo>
                <a:lnTo>
                  <a:pt x="35433" y="46862"/>
                </a:lnTo>
                <a:lnTo>
                  <a:pt x="64990" y="15430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37579" y="3108325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852" y="0"/>
                </a:moveTo>
                <a:lnTo>
                  <a:pt x="209423" y="9525"/>
                </a:lnTo>
                <a:lnTo>
                  <a:pt x="223063" y="15430"/>
                </a:lnTo>
                <a:lnTo>
                  <a:pt x="234823" y="23622"/>
                </a:lnTo>
                <a:lnTo>
                  <a:pt x="258677" y="61650"/>
                </a:lnTo>
                <a:lnTo>
                  <a:pt x="266446" y="116586"/>
                </a:lnTo>
                <a:lnTo>
                  <a:pt x="265584" y="137423"/>
                </a:lnTo>
                <a:lnTo>
                  <a:pt x="252475" y="188341"/>
                </a:lnTo>
                <a:lnTo>
                  <a:pt x="223258" y="220130"/>
                </a:lnTo>
                <a:lnTo>
                  <a:pt x="209804" y="226060"/>
                </a:lnTo>
                <a:lnTo>
                  <a:pt x="212852" y="235712"/>
                </a:lnTo>
                <a:lnTo>
                  <a:pt x="257839" y="208887"/>
                </a:lnTo>
                <a:lnTo>
                  <a:pt x="283178" y="159480"/>
                </a:lnTo>
                <a:lnTo>
                  <a:pt x="288036" y="117856"/>
                </a:lnTo>
                <a:lnTo>
                  <a:pt x="286819" y="96281"/>
                </a:lnTo>
                <a:lnTo>
                  <a:pt x="277052" y="57991"/>
                </a:lnTo>
                <a:lnTo>
                  <a:pt x="244856" y="15065"/>
                </a:lnTo>
                <a:lnTo>
                  <a:pt x="229901" y="6145"/>
                </a:lnTo>
                <a:lnTo>
                  <a:pt x="212852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214" y="26771"/>
                </a:lnTo>
                <a:lnTo>
                  <a:pt x="4857" y="76327"/>
                </a:lnTo>
                <a:lnTo>
                  <a:pt x="0" y="117856"/>
                </a:lnTo>
                <a:lnTo>
                  <a:pt x="1214" y="139501"/>
                </a:lnTo>
                <a:lnTo>
                  <a:pt x="10929" y="177792"/>
                </a:lnTo>
                <a:lnTo>
                  <a:pt x="43068" y="220599"/>
                </a:lnTo>
                <a:lnTo>
                  <a:pt x="75184" y="235712"/>
                </a:lnTo>
                <a:lnTo>
                  <a:pt x="78232" y="226060"/>
                </a:lnTo>
                <a:lnTo>
                  <a:pt x="64775" y="220130"/>
                </a:lnTo>
                <a:lnTo>
                  <a:pt x="53165" y="211867"/>
                </a:lnTo>
                <a:lnTo>
                  <a:pt x="29338" y="173289"/>
                </a:lnTo>
                <a:lnTo>
                  <a:pt x="21462" y="116586"/>
                </a:lnTo>
                <a:lnTo>
                  <a:pt x="22342" y="96512"/>
                </a:lnTo>
                <a:lnTo>
                  <a:pt x="35433" y="46862"/>
                </a:lnTo>
                <a:lnTo>
                  <a:pt x="64990" y="15430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548248" y="3032252"/>
            <a:ext cx="7289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aseline="-41666" dirty="0">
                <a:latin typeface="Cambria Math"/>
                <a:cs typeface="Cambria Math"/>
              </a:rPr>
              <a:t>= </a:t>
            </a: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048247" y="3471036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851" y="0"/>
                </a:moveTo>
                <a:lnTo>
                  <a:pt x="209423" y="9525"/>
                </a:lnTo>
                <a:lnTo>
                  <a:pt x="223063" y="15430"/>
                </a:lnTo>
                <a:lnTo>
                  <a:pt x="234822" y="23622"/>
                </a:lnTo>
                <a:lnTo>
                  <a:pt x="258677" y="61650"/>
                </a:lnTo>
                <a:lnTo>
                  <a:pt x="266446" y="116585"/>
                </a:lnTo>
                <a:lnTo>
                  <a:pt x="265584" y="137423"/>
                </a:lnTo>
                <a:lnTo>
                  <a:pt x="252475" y="188340"/>
                </a:lnTo>
                <a:lnTo>
                  <a:pt x="223258" y="220130"/>
                </a:lnTo>
                <a:lnTo>
                  <a:pt x="209803" y="226059"/>
                </a:lnTo>
                <a:lnTo>
                  <a:pt x="212851" y="235712"/>
                </a:lnTo>
                <a:lnTo>
                  <a:pt x="257839" y="208887"/>
                </a:lnTo>
                <a:lnTo>
                  <a:pt x="283178" y="159480"/>
                </a:lnTo>
                <a:lnTo>
                  <a:pt x="288036" y="117856"/>
                </a:lnTo>
                <a:lnTo>
                  <a:pt x="286819" y="96281"/>
                </a:lnTo>
                <a:lnTo>
                  <a:pt x="277052" y="57991"/>
                </a:lnTo>
                <a:lnTo>
                  <a:pt x="244855" y="15065"/>
                </a:lnTo>
                <a:lnTo>
                  <a:pt x="229901" y="6145"/>
                </a:lnTo>
                <a:lnTo>
                  <a:pt x="212851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214" y="26771"/>
                </a:lnTo>
                <a:lnTo>
                  <a:pt x="4857" y="76326"/>
                </a:lnTo>
                <a:lnTo>
                  <a:pt x="0" y="117856"/>
                </a:lnTo>
                <a:lnTo>
                  <a:pt x="1214" y="139501"/>
                </a:lnTo>
                <a:lnTo>
                  <a:pt x="10929" y="177792"/>
                </a:lnTo>
                <a:lnTo>
                  <a:pt x="43068" y="220598"/>
                </a:lnTo>
                <a:lnTo>
                  <a:pt x="75184" y="235712"/>
                </a:lnTo>
                <a:lnTo>
                  <a:pt x="78231" y="226059"/>
                </a:lnTo>
                <a:lnTo>
                  <a:pt x="64775" y="220130"/>
                </a:lnTo>
                <a:lnTo>
                  <a:pt x="53165" y="211867"/>
                </a:lnTo>
                <a:lnTo>
                  <a:pt x="29338" y="173289"/>
                </a:lnTo>
                <a:lnTo>
                  <a:pt x="21462" y="116585"/>
                </a:lnTo>
                <a:lnTo>
                  <a:pt x="22342" y="96512"/>
                </a:lnTo>
                <a:lnTo>
                  <a:pt x="35432" y="46862"/>
                </a:lnTo>
                <a:lnTo>
                  <a:pt x="64990" y="15430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34253" y="3394964"/>
            <a:ext cx="4279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𝑈</a:t>
            </a:r>
            <a:r>
              <a:rPr sz="2000" spc="3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46064" y="3418078"/>
            <a:ext cx="513715" cy="0"/>
          </a:xfrm>
          <a:custGeom>
            <a:avLst/>
            <a:gdLst/>
            <a:ahLst/>
            <a:cxnLst/>
            <a:rect l="l" t="t" r="r" b="b"/>
            <a:pathLst>
              <a:path w="513714">
                <a:moveTo>
                  <a:pt x="0" y="0"/>
                </a:moveTo>
                <a:lnTo>
                  <a:pt x="513588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77888" y="3300348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20">
                <a:moveTo>
                  <a:pt x="212851" y="0"/>
                </a:moveTo>
                <a:lnTo>
                  <a:pt x="209422" y="9525"/>
                </a:lnTo>
                <a:lnTo>
                  <a:pt x="223063" y="15430"/>
                </a:lnTo>
                <a:lnTo>
                  <a:pt x="234822" y="23622"/>
                </a:lnTo>
                <a:lnTo>
                  <a:pt x="258677" y="61650"/>
                </a:lnTo>
                <a:lnTo>
                  <a:pt x="266445" y="116586"/>
                </a:lnTo>
                <a:lnTo>
                  <a:pt x="265584" y="137423"/>
                </a:lnTo>
                <a:lnTo>
                  <a:pt x="252475" y="188340"/>
                </a:lnTo>
                <a:lnTo>
                  <a:pt x="223258" y="220130"/>
                </a:lnTo>
                <a:lnTo>
                  <a:pt x="209803" y="226059"/>
                </a:lnTo>
                <a:lnTo>
                  <a:pt x="212851" y="235712"/>
                </a:lnTo>
                <a:lnTo>
                  <a:pt x="257839" y="208887"/>
                </a:lnTo>
                <a:lnTo>
                  <a:pt x="283178" y="159480"/>
                </a:lnTo>
                <a:lnTo>
                  <a:pt x="288035" y="117856"/>
                </a:lnTo>
                <a:lnTo>
                  <a:pt x="286819" y="96281"/>
                </a:lnTo>
                <a:lnTo>
                  <a:pt x="277052" y="57991"/>
                </a:lnTo>
                <a:lnTo>
                  <a:pt x="244855" y="15065"/>
                </a:lnTo>
                <a:lnTo>
                  <a:pt x="229901" y="6145"/>
                </a:lnTo>
                <a:lnTo>
                  <a:pt x="212851" y="0"/>
                </a:lnTo>
                <a:close/>
              </a:path>
              <a:path w="288290" h="236220">
                <a:moveTo>
                  <a:pt x="75183" y="0"/>
                </a:moveTo>
                <a:lnTo>
                  <a:pt x="30214" y="26771"/>
                </a:lnTo>
                <a:lnTo>
                  <a:pt x="4857" y="76327"/>
                </a:lnTo>
                <a:lnTo>
                  <a:pt x="0" y="117856"/>
                </a:lnTo>
                <a:lnTo>
                  <a:pt x="1214" y="139501"/>
                </a:lnTo>
                <a:lnTo>
                  <a:pt x="10929" y="177792"/>
                </a:lnTo>
                <a:lnTo>
                  <a:pt x="43068" y="220598"/>
                </a:lnTo>
                <a:lnTo>
                  <a:pt x="75183" y="235712"/>
                </a:lnTo>
                <a:lnTo>
                  <a:pt x="78231" y="226059"/>
                </a:lnTo>
                <a:lnTo>
                  <a:pt x="64775" y="220130"/>
                </a:lnTo>
                <a:lnTo>
                  <a:pt x="53165" y="211867"/>
                </a:lnTo>
                <a:lnTo>
                  <a:pt x="29338" y="173289"/>
                </a:lnTo>
                <a:lnTo>
                  <a:pt x="21462" y="116586"/>
                </a:lnTo>
                <a:lnTo>
                  <a:pt x="22342" y="96512"/>
                </a:lnTo>
                <a:lnTo>
                  <a:pt x="35432" y="46862"/>
                </a:lnTo>
                <a:lnTo>
                  <a:pt x="64990" y="15430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71922" y="3224276"/>
            <a:ext cx="29330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58595" algn="l"/>
                <a:tab pos="2374900" algn="l"/>
              </a:tabLst>
            </a:pPr>
            <a:r>
              <a:rPr sz="2000" dirty="0">
                <a:latin typeface="Cambria Math"/>
                <a:cs typeface="Cambria Math"/>
              </a:rPr>
              <a:t>𝐺 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spc="-35" dirty="0">
                <a:latin typeface="Cambria Math"/>
                <a:cs typeface="Cambria Math"/>
              </a:rPr>
              <a:t>𝐺</a:t>
            </a:r>
            <a:r>
              <a:rPr sz="2175" spc="-52" baseline="-15325" dirty="0">
                <a:latin typeface="Cambria Math"/>
                <a:cs typeface="Cambria Math"/>
              </a:rPr>
              <a:t>1  </a:t>
            </a:r>
            <a:r>
              <a:rPr sz="2175" spc="44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+</a:t>
            </a:r>
            <a:r>
              <a:rPr sz="2000" spc="-4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𝐺</a:t>
            </a:r>
            <a:r>
              <a:rPr sz="2175" spc="-15" baseline="-15325" dirty="0">
                <a:latin typeface="Cambria Math"/>
                <a:cs typeface="Cambria Math"/>
              </a:rPr>
              <a:t>2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886192" y="3300348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20">
                <a:moveTo>
                  <a:pt x="212851" y="0"/>
                </a:moveTo>
                <a:lnTo>
                  <a:pt x="209423" y="9525"/>
                </a:lnTo>
                <a:lnTo>
                  <a:pt x="223063" y="15430"/>
                </a:lnTo>
                <a:lnTo>
                  <a:pt x="234823" y="23622"/>
                </a:lnTo>
                <a:lnTo>
                  <a:pt x="258677" y="61650"/>
                </a:lnTo>
                <a:lnTo>
                  <a:pt x="266446" y="116586"/>
                </a:lnTo>
                <a:lnTo>
                  <a:pt x="265584" y="137423"/>
                </a:lnTo>
                <a:lnTo>
                  <a:pt x="252475" y="188340"/>
                </a:lnTo>
                <a:lnTo>
                  <a:pt x="223258" y="220130"/>
                </a:lnTo>
                <a:lnTo>
                  <a:pt x="209803" y="226059"/>
                </a:lnTo>
                <a:lnTo>
                  <a:pt x="212851" y="235712"/>
                </a:lnTo>
                <a:lnTo>
                  <a:pt x="257839" y="208887"/>
                </a:lnTo>
                <a:lnTo>
                  <a:pt x="283178" y="159480"/>
                </a:lnTo>
                <a:lnTo>
                  <a:pt x="288035" y="117856"/>
                </a:lnTo>
                <a:lnTo>
                  <a:pt x="286819" y="96281"/>
                </a:lnTo>
                <a:lnTo>
                  <a:pt x="277052" y="57991"/>
                </a:lnTo>
                <a:lnTo>
                  <a:pt x="244855" y="15065"/>
                </a:lnTo>
                <a:lnTo>
                  <a:pt x="229901" y="6145"/>
                </a:lnTo>
                <a:lnTo>
                  <a:pt x="212851" y="0"/>
                </a:lnTo>
                <a:close/>
              </a:path>
              <a:path w="288290" h="236220">
                <a:moveTo>
                  <a:pt x="75183" y="0"/>
                </a:moveTo>
                <a:lnTo>
                  <a:pt x="30214" y="26771"/>
                </a:lnTo>
                <a:lnTo>
                  <a:pt x="4857" y="76327"/>
                </a:lnTo>
                <a:lnTo>
                  <a:pt x="0" y="117856"/>
                </a:lnTo>
                <a:lnTo>
                  <a:pt x="1214" y="139501"/>
                </a:lnTo>
                <a:lnTo>
                  <a:pt x="10929" y="177792"/>
                </a:lnTo>
                <a:lnTo>
                  <a:pt x="43068" y="220598"/>
                </a:lnTo>
                <a:lnTo>
                  <a:pt x="75183" y="235712"/>
                </a:lnTo>
                <a:lnTo>
                  <a:pt x="78231" y="226059"/>
                </a:lnTo>
                <a:lnTo>
                  <a:pt x="64775" y="220130"/>
                </a:lnTo>
                <a:lnTo>
                  <a:pt x="53165" y="211867"/>
                </a:lnTo>
                <a:lnTo>
                  <a:pt x="29338" y="173289"/>
                </a:lnTo>
                <a:lnTo>
                  <a:pt x="21462" y="116586"/>
                </a:lnTo>
                <a:lnTo>
                  <a:pt x="22342" y="96512"/>
                </a:lnTo>
                <a:lnTo>
                  <a:pt x="35432" y="46862"/>
                </a:lnTo>
                <a:lnTo>
                  <a:pt x="64990" y="15430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641842" y="3344671"/>
            <a:ext cx="13335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0" dirty="0">
                <a:latin typeface="Cambria Math"/>
                <a:cs typeface="Cambria Math"/>
              </a:rPr>
              <a:t>3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57566" y="3224276"/>
            <a:ext cx="1163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</a:tabLst>
            </a:pPr>
            <a:r>
              <a:rPr sz="2000" dirty="0">
                <a:latin typeface="Cambria Math"/>
                <a:cs typeface="Cambria Math"/>
              </a:rPr>
              <a:t>𝑠	+ 𝐺</a:t>
            </a:r>
            <a:r>
              <a:rPr sz="2000" spc="345" dirty="0">
                <a:latin typeface="Cambria Math"/>
                <a:cs typeface="Cambria Math"/>
              </a:rPr>
              <a:t> </a:t>
            </a:r>
            <a:r>
              <a:rPr sz="2000" spc="15" dirty="0">
                <a:latin typeface="Cambria Math"/>
                <a:cs typeface="Cambria Math"/>
              </a:rPr>
              <a:t>(𝑠)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41294" y="3418078"/>
            <a:ext cx="584200" cy="111125"/>
          </a:xfrm>
          <a:custGeom>
            <a:avLst/>
            <a:gdLst/>
            <a:ahLst/>
            <a:cxnLst/>
            <a:rect l="l" t="t" r="r" b="b"/>
            <a:pathLst>
              <a:path w="584200" h="111125">
                <a:moveTo>
                  <a:pt x="529885" y="64913"/>
                </a:moveTo>
                <a:lnTo>
                  <a:pt x="483996" y="91440"/>
                </a:lnTo>
                <a:lnTo>
                  <a:pt x="479552" y="94107"/>
                </a:lnTo>
                <a:lnTo>
                  <a:pt x="477901" y="99949"/>
                </a:lnTo>
                <a:lnTo>
                  <a:pt x="483234" y="109093"/>
                </a:lnTo>
                <a:lnTo>
                  <a:pt x="489077" y="110617"/>
                </a:lnTo>
                <a:lnTo>
                  <a:pt x="567831" y="65024"/>
                </a:lnTo>
                <a:lnTo>
                  <a:pt x="529885" y="64913"/>
                </a:lnTo>
                <a:close/>
              </a:path>
              <a:path w="584200" h="111125">
                <a:moveTo>
                  <a:pt x="546224" y="55468"/>
                </a:moveTo>
                <a:lnTo>
                  <a:pt x="529885" y="64913"/>
                </a:lnTo>
                <a:lnTo>
                  <a:pt x="565150" y="65024"/>
                </a:lnTo>
                <a:lnTo>
                  <a:pt x="565150" y="63754"/>
                </a:lnTo>
                <a:lnTo>
                  <a:pt x="560323" y="63754"/>
                </a:lnTo>
                <a:lnTo>
                  <a:pt x="546224" y="55468"/>
                </a:lnTo>
                <a:close/>
              </a:path>
              <a:path w="584200" h="111125">
                <a:moveTo>
                  <a:pt x="489457" y="0"/>
                </a:moveTo>
                <a:lnTo>
                  <a:pt x="483616" y="1524"/>
                </a:lnTo>
                <a:lnTo>
                  <a:pt x="480948" y="5969"/>
                </a:lnTo>
                <a:lnTo>
                  <a:pt x="478281" y="10541"/>
                </a:lnTo>
                <a:lnTo>
                  <a:pt x="479806" y="16383"/>
                </a:lnTo>
                <a:lnTo>
                  <a:pt x="484251" y="19050"/>
                </a:lnTo>
                <a:lnTo>
                  <a:pt x="529878" y="45863"/>
                </a:lnTo>
                <a:lnTo>
                  <a:pt x="565150" y="45974"/>
                </a:lnTo>
                <a:lnTo>
                  <a:pt x="565150" y="65024"/>
                </a:lnTo>
                <a:lnTo>
                  <a:pt x="567831" y="65024"/>
                </a:lnTo>
                <a:lnTo>
                  <a:pt x="584072" y="55626"/>
                </a:lnTo>
                <a:lnTo>
                  <a:pt x="493903" y="2667"/>
                </a:lnTo>
                <a:lnTo>
                  <a:pt x="489457" y="0"/>
                </a:lnTo>
                <a:close/>
              </a:path>
              <a:path w="584200" h="111125">
                <a:moveTo>
                  <a:pt x="0" y="44196"/>
                </a:moveTo>
                <a:lnTo>
                  <a:pt x="0" y="63246"/>
                </a:lnTo>
                <a:lnTo>
                  <a:pt x="529885" y="64913"/>
                </a:lnTo>
                <a:lnTo>
                  <a:pt x="546224" y="55468"/>
                </a:lnTo>
                <a:lnTo>
                  <a:pt x="529878" y="45863"/>
                </a:lnTo>
                <a:lnTo>
                  <a:pt x="0" y="44196"/>
                </a:lnTo>
                <a:close/>
              </a:path>
              <a:path w="584200" h="111125">
                <a:moveTo>
                  <a:pt x="560451" y="47244"/>
                </a:moveTo>
                <a:lnTo>
                  <a:pt x="546224" y="55468"/>
                </a:lnTo>
                <a:lnTo>
                  <a:pt x="560323" y="63754"/>
                </a:lnTo>
                <a:lnTo>
                  <a:pt x="560451" y="47244"/>
                </a:lnTo>
                <a:close/>
              </a:path>
              <a:path w="584200" h="111125">
                <a:moveTo>
                  <a:pt x="565150" y="47244"/>
                </a:moveTo>
                <a:lnTo>
                  <a:pt x="560451" y="47244"/>
                </a:lnTo>
                <a:lnTo>
                  <a:pt x="560323" y="63754"/>
                </a:lnTo>
                <a:lnTo>
                  <a:pt x="565150" y="63754"/>
                </a:lnTo>
                <a:lnTo>
                  <a:pt x="565150" y="47244"/>
                </a:lnTo>
                <a:close/>
              </a:path>
              <a:path w="584200" h="111125">
                <a:moveTo>
                  <a:pt x="529878" y="45863"/>
                </a:moveTo>
                <a:lnTo>
                  <a:pt x="546224" y="55468"/>
                </a:lnTo>
                <a:lnTo>
                  <a:pt x="560451" y="47244"/>
                </a:lnTo>
                <a:lnTo>
                  <a:pt x="565150" y="47244"/>
                </a:lnTo>
                <a:lnTo>
                  <a:pt x="565150" y="45974"/>
                </a:lnTo>
                <a:lnTo>
                  <a:pt x="529878" y="45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41294" y="2632201"/>
            <a:ext cx="909319" cy="571500"/>
          </a:xfrm>
          <a:custGeom>
            <a:avLst/>
            <a:gdLst/>
            <a:ahLst/>
            <a:cxnLst/>
            <a:rect l="l" t="t" r="r" b="b"/>
            <a:pathLst>
              <a:path w="909320" h="571500">
                <a:moveTo>
                  <a:pt x="809370" y="465581"/>
                </a:moveTo>
                <a:lnTo>
                  <a:pt x="804798" y="468122"/>
                </a:lnTo>
                <a:lnTo>
                  <a:pt x="800227" y="470789"/>
                </a:lnTo>
                <a:lnTo>
                  <a:pt x="798703" y="476631"/>
                </a:lnTo>
                <a:lnTo>
                  <a:pt x="854075" y="571500"/>
                </a:lnTo>
                <a:lnTo>
                  <a:pt x="865093" y="552577"/>
                </a:lnTo>
                <a:lnTo>
                  <a:pt x="844550" y="552577"/>
                </a:lnTo>
                <a:lnTo>
                  <a:pt x="844550" y="517488"/>
                </a:lnTo>
                <a:lnTo>
                  <a:pt x="817753" y="471550"/>
                </a:lnTo>
                <a:lnTo>
                  <a:pt x="815213" y="467106"/>
                </a:lnTo>
                <a:lnTo>
                  <a:pt x="809370" y="465581"/>
                </a:lnTo>
                <a:close/>
              </a:path>
              <a:path w="909320" h="571500">
                <a:moveTo>
                  <a:pt x="844550" y="517488"/>
                </a:moveTo>
                <a:lnTo>
                  <a:pt x="844550" y="552577"/>
                </a:lnTo>
                <a:lnTo>
                  <a:pt x="863600" y="552577"/>
                </a:lnTo>
                <a:lnTo>
                  <a:pt x="863600" y="547751"/>
                </a:lnTo>
                <a:lnTo>
                  <a:pt x="845819" y="547751"/>
                </a:lnTo>
                <a:lnTo>
                  <a:pt x="854011" y="533708"/>
                </a:lnTo>
                <a:lnTo>
                  <a:pt x="844550" y="517488"/>
                </a:lnTo>
                <a:close/>
              </a:path>
              <a:path w="909320" h="571500">
                <a:moveTo>
                  <a:pt x="898779" y="465581"/>
                </a:moveTo>
                <a:lnTo>
                  <a:pt x="892936" y="467106"/>
                </a:lnTo>
                <a:lnTo>
                  <a:pt x="890269" y="471550"/>
                </a:lnTo>
                <a:lnTo>
                  <a:pt x="863600" y="517270"/>
                </a:lnTo>
                <a:lnTo>
                  <a:pt x="863600" y="552577"/>
                </a:lnTo>
                <a:lnTo>
                  <a:pt x="865093" y="552577"/>
                </a:lnTo>
                <a:lnTo>
                  <a:pt x="909319" y="476631"/>
                </a:lnTo>
                <a:lnTo>
                  <a:pt x="907795" y="470789"/>
                </a:lnTo>
                <a:lnTo>
                  <a:pt x="903223" y="468122"/>
                </a:lnTo>
                <a:lnTo>
                  <a:pt x="898779" y="465581"/>
                </a:lnTo>
                <a:close/>
              </a:path>
              <a:path w="909320" h="571500">
                <a:moveTo>
                  <a:pt x="854011" y="533708"/>
                </a:moveTo>
                <a:lnTo>
                  <a:pt x="845819" y="547751"/>
                </a:lnTo>
                <a:lnTo>
                  <a:pt x="862203" y="547751"/>
                </a:lnTo>
                <a:lnTo>
                  <a:pt x="854011" y="533708"/>
                </a:lnTo>
                <a:close/>
              </a:path>
              <a:path w="909320" h="571500">
                <a:moveTo>
                  <a:pt x="863600" y="517270"/>
                </a:moveTo>
                <a:lnTo>
                  <a:pt x="854011" y="533708"/>
                </a:lnTo>
                <a:lnTo>
                  <a:pt x="862203" y="547751"/>
                </a:lnTo>
                <a:lnTo>
                  <a:pt x="863600" y="547751"/>
                </a:lnTo>
                <a:lnTo>
                  <a:pt x="863600" y="517270"/>
                </a:lnTo>
                <a:close/>
              </a:path>
              <a:path w="909320" h="571500">
                <a:moveTo>
                  <a:pt x="844550" y="9525"/>
                </a:moveTo>
                <a:lnTo>
                  <a:pt x="844550" y="517488"/>
                </a:lnTo>
                <a:lnTo>
                  <a:pt x="854011" y="533708"/>
                </a:lnTo>
                <a:lnTo>
                  <a:pt x="863600" y="517270"/>
                </a:lnTo>
                <a:lnTo>
                  <a:pt x="863600" y="19050"/>
                </a:lnTo>
                <a:lnTo>
                  <a:pt x="854075" y="19050"/>
                </a:lnTo>
                <a:lnTo>
                  <a:pt x="844550" y="9525"/>
                </a:lnTo>
                <a:close/>
              </a:path>
              <a:path w="909320" h="571500">
                <a:moveTo>
                  <a:pt x="859282" y="0"/>
                </a:moveTo>
                <a:lnTo>
                  <a:pt x="0" y="0"/>
                </a:lnTo>
                <a:lnTo>
                  <a:pt x="0" y="19050"/>
                </a:lnTo>
                <a:lnTo>
                  <a:pt x="844550" y="19050"/>
                </a:lnTo>
                <a:lnTo>
                  <a:pt x="844550" y="9525"/>
                </a:lnTo>
                <a:lnTo>
                  <a:pt x="863600" y="9525"/>
                </a:lnTo>
                <a:lnTo>
                  <a:pt x="863600" y="4318"/>
                </a:lnTo>
                <a:lnTo>
                  <a:pt x="859282" y="0"/>
                </a:lnTo>
                <a:close/>
              </a:path>
              <a:path w="909320" h="571500">
                <a:moveTo>
                  <a:pt x="863600" y="9525"/>
                </a:moveTo>
                <a:lnTo>
                  <a:pt x="844550" y="9525"/>
                </a:lnTo>
                <a:lnTo>
                  <a:pt x="854075" y="19050"/>
                </a:lnTo>
                <a:lnTo>
                  <a:pt x="863600" y="19050"/>
                </a:lnTo>
                <a:lnTo>
                  <a:pt x="8636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41294" y="3743578"/>
            <a:ext cx="909319" cy="561975"/>
          </a:xfrm>
          <a:custGeom>
            <a:avLst/>
            <a:gdLst/>
            <a:ahLst/>
            <a:cxnLst/>
            <a:rect l="l" t="t" r="r" b="b"/>
            <a:pathLst>
              <a:path w="909320" h="561975">
                <a:moveTo>
                  <a:pt x="844550" y="542861"/>
                </a:moveTo>
                <a:lnTo>
                  <a:pt x="0" y="542861"/>
                </a:lnTo>
                <a:lnTo>
                  <a:pt x="0" y="561911"/>
                </a:lnTo>
                <a:lnTo>
                  <a:pt x="859282" y="561911"/>
                </a:lnTo>
                <a:lnTo>
                  <a:pt x="863600" y="557644"/>
                </a:lnTo>
                <a:lnTo>
                  <a:pt x="863600" y="552386"/>
                </a:lnTo>
                <a:lnTo>
                  <a:pt x="844550" y="552386"/>
                </a:lnTo>
                <a:lnTo>
                  <a:pt x="844550" y="542861"/>
                </a:lnTo>
                <a:close/>
              </a:path>
              <a:path w="909320" h="561975">
                <a:moveTo>
                  <a:pt x="854011" y="37791"/>
                </a:moveTo>
                <a:lnTo>
                  <a:pt x="844550" y="54011"/>
                </a:lnTo>
                <a:lnTo>
                  <a:pt x="844550" y="552386"/>
                </a:lnTo>
                <a:lnTo>
                  <a:pt x="854075" y="542861"/>
                </a:lnTo>
                <a:lnTo>
                  <a:pt x="863600" y="542861"/>
                </a:lnTo>
                <a:lnTo>
                  <a:pt x="863600" y="54229"/>
                </a:lnTo>
                <a:lnTo>
                  <a:pt x="854011" y="37791"/>
                </a:lnTo>
                <a:close/>
              </a:path>
              <a:path w="909320" h="561975">
                <a:moveTo>
                  <a:pt x="863600" y="542861"/>
                </a:moveTo>
                <a:lnTo>
                  <a:pt x="854075" y="542861"/>
                </a:lnTo>
                <a:lnTo>
                  <a:pt x="844550" y="552386"/>
                </a:lnTo>
                <a:lnTo>
                  <a:pt x="863600" y="552386"/>
                </a:lnTo>
                <a:lnTo>
                  <a:pt x="863600" y="542861"/>
                </a:lnTo>
                <a:close/>
              </a:path>
              <a:path w="909320" h="561975">
                <a:moveTo>
                  <a:pt x="854075" y="0"/>
                </a:moveTo>
                <a:lnTo>
                  <a:pt x="798703" y="94869"/>
                </a:lnTo>
                <a:lnTo>
                  <a:pt x="800227" y="100711"/>
                </a:lnTo>
                <a:lnTo>
                  <a:pt x="809370" y="106045"/>
                </a:lnTo>
                <a:lnTo>
                  <a:pt x="815213" y="104521"/>
                </a:lnTo>
                <a:lnTo>
                  <a:pt x="817753" y="99949"/>
                </a:lnTo>
                <a:lnTo>
                  <a:pt x="844550" y="54011"/>
                </a:lnTo>
                <a:lnTo>
                  <a:pt x="844550" y="18923"/>
                </a:lnTo>
                <a:lnTo>
                  <a:pt x="865093" y="18923"/>
                </a:lnTo>
                <a:lnTo>
                  <a:pt x="854075" y="0"/>
                </a:lnTo>
                <a:close/>
              </a:path>
              <a:path w="909320" h="561975">
                <a:moveTo>
                  <a:pt x="865093" y="18923"/>
                </a:moveTo>
                <a:lnTo>
                  <a:pt x="863600" y="18923"/>
                </a:lnTo>
                <a:lnTo>
                  <a:pt x="863600" y="54229"/>
                </a:lnTo>
                <a:lnTo>
                  <a:pt x="892936" y="104521"/>
                </a:lnTo>
                <a:lnTo>
                  <a:pt x="898779" y="106045"/>
                </a:lnTo>
                <a:lnTo>
                  <a:pt x="903223" y="103378"/>
                </a:lnTo>
                <a:lnTo>
                  <a:pt x="907795" y="100711"/>
                </a:lnTo>
                <a:lnTo>
                  <a:pt x="909319" y="94869"/>
                </a:lnTo>
                <a:lnTo>
                  <a:pt x="865093" y="18923"/>
                </a:lnTo>
                <a:close/>
              </a:path>
              <a:path w="909320" h="561975">
                <a:moveTo>
                  <a:pt x="863600" y="23749"/>
                </a:moveTo>
                <a:lnTo>
                  <a:pt x="862203" y="23749"/>
                </a:lnTo>
                <a:lnTo>
                  <a:pt x="854011" y="37791"/>
                </a:lnTo>
                <a:lnTo>
                  <a:pt x="863600" y="54229"/>
                </a:lnTo>
                <a:lnTo>
                  <a:pt x="863600" y="23749"/>
                </a:lnTo>
                <a:close/>
              </a:path>
              <a:path w="909320" h="561975">
                <a:moveTo>
                  <a:pt x="863600" y="18923"/>
                </a:moveTo>
                <a:lnTo>
                  <a:pt x="844550" y="18923"/>
                </a:lnTo>
                <a:lnTo>
                  <a:pt x="844550" y="54011"/>
                </a:lnTo>
                <a:lnTo>
                  <a:pt x="854011" y="37791"/>
                </a:lnTo>
                <a:lnTo>
                  <a:pt x="845819" y="23749"/>
                </a:lnTo>
                <a:lnTo>
                  <a:pt x="863600" y="23749"/>
                </a:lnTo>
                <a:lnTo>
                  <a:pt x="863600" y="18923"/>
                </a:lnTo>
                <a:close/>
              </a:path>
              <a:path w="909320" h="561975">
                <a:moveTo>
                  <a:pt x="862203" y="23749"/>
                </a:moveTo>
                <a:lnTo>
                  <a:pt x="845819" y="23749"/>
                </a:lnTo>
                <a:lnTo>
                  <a:pt x="854011" y="37791"/>
                </a:lnTo>
                <a:lnTo>
                  <a:pt x="862203" y="23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36040" y="2586354"/>
            <a:ext cx="737235" cy="885825"/>
          </a:xfrm>
          <a:custGeom>
            <a:avLst/>
            <a:gdLst/>
            <a:ahLst/>
            <a:cxnLst/>
            <a:rect l="l" t="t" r="r" b="b"/>
            <a:pathLst>
              <a:path w="737235" h="885825">
                <a:moveTo>
                  <a:pt x="682980" y="45846"/>
                </a:moveTo>
                <a:lnTo>
                  <a:pt x="4267" y="45846"/>
                </a:lnTo>
                <a:lnTo>
                  <a:pt x="0" y="50164"/>
                </a:lnTo>
                <a:lnTo>
                  <a:pt x="0" y="885444"/>
                </a:lnTo>
                <a:lnTo>
                  <a:pt x="19050" y="885444"/>
                </a:lnTo>
                <a:lnTo>
                  <a:pt x="19050" y="64896"/>
                </a:lnTo>
                <a:lnTo>
                  <a:pt x="9525" y="64896"/>
                </a:lnTo>
                <a:lnTo>
                  <a:pt x="19050" y="55371"/>
                </a:lnTo>
                <a:lnTo>
                  <a:pt x="699309" y="55371"/>
                </a:lnTo>
                <a:lnTo>
                  <a:pt x="682980" y="45846"/>
                </a:lnTo>
                <a:close/>
              </a:path>
              <a:path w="737235" h="885825">
                <a:moveTo>
                  <a:pt x="699309" y="55371"/>
                </a:moveTo>
                <a:lnTo>
                  <a:pt x="632688" y="94233"/>
                </a:lnTo>
                <a:lnTo>
                  <a:pt x="631164" y="100075"/>
                </a:lnTo>
                <a:lnTo>
                  <a:pt x="636498" y="109219"/>
                </a:lnTo>
                <a:lnTo>
                  <a:pt x="642340" y="110743"/>
                </a:lnTo>
                <a:lnTo>
                  <a:pt x="646785" y="108076"/>
                </a:lnTo>
                <a:lnTo>
                  <a:pt x="720763" y="64896"/>
                </a:lnTo>
                <a:lnTo>
                  <a:pt x="718286" y="64896"/>
                </a:lnTo>
                <a:lnTo>
                  <a:pt x="718286" y="63626"/>
                </a:lnTo>
                <a:lnTo>
                  <a:pt x="713460" y="63626"/>
                </a:lnTo>
                <a:lnTo>
                  <a:pt x="699309" y="55371"/>
                </a:lnTo>
                <a:close/>
              </a:path>
              <a:path w="737235" h="885825">
                <a:moveTo>
                  <a:pt x="19050" y="55371"/>
                </a:moveTo>
                <a:lnTo>
                  <a:pt x="9525" y="64896"/>
                </a:lnTo>
                <a:lnTo>
                  <a:pt x="19050" y="64896"/>
                </a:lnTo>
                <a:lnTo>
                  <a:pt x="19050" y="55371"/>
                </a:lnTo>
                <a:close/>
              </a:path>
              <a:path w="737235" h="885825">
                <a:moveTo>
                  <a:pt x="699309" y="55371"/>
                </a:moveTo>
                <a:lnTo>
                  <a:pt x="19050" y="55371"/>
                </a:lnTo>
                <a:lnTo>
                  <a:pt x="19050" y="64896"/>
                </a:lnTo>
                <a:lnTo>
                  <a:pt x="682980" y="64896"/>
                </a:lnTo>
                <a:lnTo>
                  <a:pt x="699309" y="55371"/>
                </a:lnTo>
                <a:close/>
              </a:path>
              <a:path w="737235" h="885825">
                <a:moveTo>
                  <a:pt x="720763" y="45846"/>
                </a:moveTo>
                <a:lnTo>
                  <a:pt x="718286" y="45846"/>
                </a:lnTo>
                <a:lnTo>
                  <a:pt x="718286" y="64896"/>
                </a:lnTo>
                <a:lnTo>
                  <a:pt x="720763" y="64896"/>
                </a:lnTo>
                <a:lnTo>
                  <a:pt x="737082" y="55371"/>
                </a:lnTo>
                <a:lnTo>
                  <a:pt x="720763" y="45846"/>
                </a:lnTo>
                <a:close/>
              </a:path>
              <a:path w="737235" h="885825">
                <a:moveTo>
                  <a:pt x="713460" y="47117"/>
                </a:moveTo>
                <a:lnTo>
                  <a:pt x="699309" y="55371"/>
                </a:lnTo>
                <a:lnTo>
                  <a:pt x="713460" y="63626"/>
                </a:lnTo>
                <a:lnTo>
                  <a:pt x="713460" y="47117"/>
                </a:lnTo>
                <a:close/>
              </a:path>
              <a:path w="737235" h="885825">
                <a:moveTo>
                  <a:pt x="718286" y="47117"/>
                </a:moveTo>
                <a:lnTo>
                  <a:pt x="713460" y="47117"/>
                </a:lnTo>
                <a:lnTo>
                  <a:pt x="713460" y="63626"/>
                </a:lnTo>
                <a:lnTo>
                  <a:pt x="718286" y="63626"/>
                </a:lnTo>
                <a:lnTo>
                  <a:pt x="718286" y="47117"/>
                </a:lnTo>
                <a:close/>
              </a:path>
              <a:path w="737235" h="885825">
                <a:moveTo>
                  <a:pt x="642340" y="0"/>
                </a:moveTo>
                <a:lnTo>
                  <a:pt x="636498" y="1524"/>
                </a:lnTo>
                <a:lnTo>
                  <a:pt x="631164" y="10668"/>
                </a:lnTo>
                <a:lnTo>
                  <a:pt x="632688" y="16509"/>
                </a:lnTo>
                <a:lnTo>
                  <a:pt x="699309" y="55371"/>
                </a:lnTo>
                <a:lnTo>
                  <a:pt x="713460" y="47117"/>
                </a:lnTo>
                <a:lnTo>
                  <a:pt x="718286" y="47117"/>
                </a:lnTo>
                <a:lnTo>
                  <a:pt x="718286" y="45846"/>
                </a:lnTo>
                <a:lnTo>
                  <a:pt x="720763" y="45846"/>
                </a:lnTo>
                <a:lnTo>
                  <a:pt x="646785" y="2667"/>
                </a:lnTo>
                <a:lnTo>
                  <a:pt x="642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36040" y="3471798"/>
            <a:ext cx="737235" cy="880110"/>
          </a:xfrm>
          <a:custGeom>
            <a:avLst/>
            <a:gdLst/>
            <a:ahLst/>
            <a:cxnLst/>
            <a:rect l="l" t="t" r="r" b="b"/>
            <a:pathLst>
              <a:path w="737235" h="880110">
                <a:moveTo>
                  <a:pt x="699348" y="824166"/>
                </a:moveTo>
                <a:lnTo>
                  <a:pt x="632688" y="863041"/>
                </a:lnTo>
                <a:lnTo>
                  <a:pt x="631164" y="868870"/>
                </a:lnTo>
                <a:lnTo>
                  <a:pt x="636498" y="877963"/>
                </a:lnTo>
                <a:lnTo>
                  <a:pt x="642340" y="879487"/>
                </a:lnTo>
                <a:lnTo>
                  <a:pt x="646785" y="876846"/>
                </a:lnTo>
                <a:lnTo>
                  <a:pt x="720755" y="833691"/>
                </a:lnTo>
                <a:lnTo>
                  <a:pt x="718286" y="833691"/>
                </a:lnTo>
                <a:lnTo>
                  <a:pt x="718286" y="832396"/>
                </a:lnTo>
                <a:lnTo>
                  <a:pt x="713460" y="832396"/>
                </a:lnTo>
                <a:lnTo>
                  <a:pt x="699348" y="824166"/>
                </a:lnTo>
                <a:close/>
              </a:path>
              <a:path w="737235" h="880110">
                <a:moveTo>
                  <a:pt x="19050" y="0"/>
                </a:moveTo>
                <a:lnTo>
                  <a:pt x="0" y="0"/>
                </a:lnTo>
                <a:lnTo>
                  <a:pt x="0" y="829424"/>
                </a:lnTo>
                <a:lnTo>
                  <a:pt x="4267" y="833691"/>
                </a:lnTo>
                <a:lnTo>
                  <a:pt x="683015" y="833691"/>
                </a:lnTo>
                <a:lnTo>
                  <a:pt x="699348" y="824166"/>
                </a:lnTo>
                <a:lnTo>
                  <a:pt x="19050" y="824166"/>
                </a:lnTo>
                <a:lnTo>
                  <a:pt x="9525" y="814641"/>
                </a:lnTo>
                <a:lnTo>
                  <a:pt x="19050" y="814641"/>
                </a:lnTo>
                <a:lnTo>
                  <a:pt x="19050" y="0"/>
                </a:lnTo>
                <a:close/>
              </a:path>
              <a:path w="737235" h="880110">
                <a:moveTo>
                  <a:pt x="720755" y="814641"/>
                </a:moveTo>
                <a:lnTo>
                  <a:pt x="718286" y="814641"/>
                </a:lnTo>
                <a:lnTo>
                  <a:pt x="718286" y="833691"/>
                </a:lnTo>
                <a:lnTo>
                  <a:pt x="720755" y="833691"/>
                </a:lnTo>
                <a:lnTo>
                  <a:pt x="737082" y="824166"/>
                </a:lnTo>
                <a:lnTo>
                  <a:pt x="720755" y="814641"/>
                </a:lnTo>
                <a:close/>
              </a:path>
              <a:path w="737235" h="880110">
                <a:moveTo>
                  <a:pt x="713460" y="815936"/>
                </a:moveTo>
                <a:lnTo>
                  <a:pt x="699348" y="824166"/>
                </a:lnTo>
                <a:lnTo>
                  <a:pt x="713460" y="832396"/>
                </a:lnTo>
                <a:lnTo>
                  <a:pt x="713460" y="815936"/>
                </a:lnTo>
                <a:close/>
              </a:path>
              <a:path w="737235" h="880110">
                <a:moveTo>
                  <a:pt x="718286" y="815936"/>
                </a:moveTo>
                <a:lnTo>
                  <a:pt x="713460" y="815936"/>
                </a:lnTo>
                <a:lnTo>
                  <a:pt x="713460" y="832396"/>
                </a:lnTo>
                <a:lnTo>
                  <a:pt x="718286" y="832396"/>
                </a:lnTo>
                <a:lnTo>
                  <a:pt x="718286" y="815936"/>
                </a:lnTo>
                <a:close/>
              </a:path>
              <a:path w="737235" h="880110">
                <a:moveTo>
                  <a:pt x="19050" y="814641"/>
                </a:moveTo>
                <a:lnTo>
                  <a:pt x="9525" y="814641"/>
                </a:lnTo>
                <a:lnTo>
                  <a:pt x="19050" y="824166"/>
                </a:lnTo>
                <a:lnTo>
                  <a:pt x="19050" y="814641"/>
                </a:lnTo>
                <a:close/>
              </a:path>
              <a:path w="737235" h="880110">
                <a:moveTo>
                  <a:pt x="683015" y="814641"/>
                </a:moveTo>
                <a:lnTo>
                  <a:pt x="19050" y="814641"/>
                </a:lnTo>
                <a:lnTo>
                  <a:pt x="19050" y="824166"/>
                </a:lnTo>
                <a:lnTo>
                  <a:pt x="699348" y="824166"/>
                </a:lnTo>
                <a:lnTo>
                  <a:pt x="683015" y="814641"/>
                </a:lnTo>
                <a:close/>
              </a:path>
              <a:path w="737235" h="880110">
                <a:moveTo>
                  <a:pt x="642340" y="768832"/>
                </a:moveTo>
                <a:lnTo>
                  <a:pt x="636498" y="770369"/>
                </a:lnTo>
                <a:lnTo>
                  <a:pt x="631164" y="779462"/>
                </a:lnTo>
                <a:lnTo>
                  <a:pt x="632688" y="785291"/>
                </a:lnTo>
                <a:lnTo>
                  <a:pt x="699348" y="824166"/>
                </a:lnTo>
                <a:lnTo>
                  <a:pt x="713460" y="815936"/>
                </a:lnTo>
                <a:lnTo>
                  <a:pt x="718286" y="815936"/>
                </a:lnTo>
                <a:lnTo>
                  <a:pt x="718286" y="814641"/>
                </a:lnTo>
                <a:lnTo>
                  <a:pt x="720755" y="814641"/>
                </a:lnTo>
                <a:lnTo>
                  <a:pt x="646785" y="771486"/>
                </a:lnTo>
                <a:lnTo>
                  <a:pt x="642340" y="768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76471" y="3174492"/>
            <a:ext cx="638555" cy="6385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25366" y="3203701"/>
            <a:ext cx="540004" cy="5400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25366" y="3203701"/>
            <a:ext cx="540385" cy="540385"/>
          </a:xfrm>
          <a:custGeom>
            <a:avLst/>
            <a:gdLst/>
            <a:ahLst/>
            <a:cxnLst/>
            <a:rect l="l" t="t" r="r" b="b"/>
            <a:pathLst>
              <a:path w="540385" h="540385">
                <a:moveTo>
                  <a:pt x="0" y="270002"/>
                </a:moveTo>
                <a:lnTo>
                  <a:pt x="4346" y="221474"/>
                </a:lnTo>
                <a:lnTo>
                  <a:pt x="16879" y="175797"/>
                </a:lnTo>
                <a:lnTo>
                  <a:pt x="36839" y="133735"/>
                </a:lnTo>
                <a:lnTo>
                  <a:pt x="63465" y="96051"/>
                </a:lnTo>
                <a:lnTo>
                  <a:pt x="95999" y="63507"/>
                </a:lnTo>
                <a:lnTo>
                  <a:pt x="133679" y="36867"/>
                </a:lnTo>
                <a:lnTo>
                  <a:pt x="175746" y="16894"/>
                </a:lnTo>
                <a:lnTo>
                  <a:pt x="221440" y="4350"/>
                </a:lnTo>
                <a:lnTo>
                  <a:pt x="270002" y="0"/>
                </a:lnTo>
                <a:lnTo>
                  <a:pt x="318529" y="4350"/>
                </a:lnTo>
                <a:lnTo>
                  <a:pt x="364206" y="16894"/>
                </a:lnTo>
                <a:lnTo>
                  <a:pt x="406268" y="36867"/>
                </a:lnTo>
                <a:lnTo>
                  <a:pt x="443952" y="63507"/>
                </a:lnTo>
                <a:lnTo>
                  <a:pt x="476496" y="96051"/>
                </a:lnTo>
                <a:lnTo>
                  <a:pt x="503136" y="133735"/>
                </a:lnTo>
                <a:lnTo>
                  <a:pt x="523109" y="175797"/>
                </a:lnTo>
                <a:lnTo>
                  <a:pt x="535653" y="221474"/>
                </a:lnTo>
                <a:lnTo>
                  <a:pt x="540004" y="270002"/>
                </a:lnTo>
                <a:lnTo>
                  <a:pt x="535653" y="318529"/>
                </a:lnTo>
                <a:lnTo>
                  <a:pt x="523109" y="364206"/>
                </a:lnTo>
                <a:lnTo>
                  <a:pt x="503136" y="406268"/>
                </a:lnTo>
                <a:lnTo>
                  <a:pt x="476496" y="443952"/>
                </a:lnTo>
                <a:lnTo>
                  <a:pt x="443952" y="476496"/>
                </a:lnTo>
                <a:lnTo>
                  <a:pt x="406268" y="503136"/>
                </a:lnTo>
                <a:lnTo>
                  <a:pt x="364206" y="523109"/>
                </a:lnTo>
                <a:lnTo>
                  <a:pt x="318529" y="535653"/>
                </a:lnTo>
                <a:lnTo>
                  <a:pt x="270002" y="540004"/>
                </a:lnTo>
                <a:lnTo>
                  <a:pt x="221440" y="535653"/>
                </a:lnTo>
                <a:lnTo>
                  <a:pt x="175746" y="523109"/>
                </a:lnTo>
                <a:lnTo>
                  <a:pt x="133679" y="503136"/>
                </a:lnTo>
                <a:lnTo>
                  <a:pt x="95999" y="476496"/>
                </a:lnTo>
                <a:lnTo>
                  <a:pt x="63465" y="443952"/>
                </a:lnTo>
                <a:lnTo>
                  <a:pt x="36839" y="406268"/>
                </a:lnTo>
                <a:lnTo>
                  <a:pt x="16879" y="364206"/>
                </a:lnTo>
                <a:lnTo>
                  <a:pt x="4346" y="318529"/>
                </a:lnTo>
                <a:lnTo>
                  <a:pt x="0" y="27000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04360" y="3282696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70" h="382270">
                <a:moveTo>
                  <a:pt x="0" y="0"/>
                </a:moveTo>
                <a:lnTo>
                  <a:pt x="381888" y="38188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04360" y="3282696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70" h="382270">
                <a:moveTo>
                  <a:pt x="381888" y="0"/>
                </a:moveTo>
                <a:lnTo>
                  <a:pt x="0" y="38188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799966" y="3147517"/>
            <a:ext cx="428625" cy="454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>
              <a:lnSpc>
                <a:spcPts val="1685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+</a:t>
            </a:r>
            <a:endParaRPr sz="1500">
              <a:latin typeface="Cambria Math"/>
              <a:cs typeface="Cambria Math"/>
            </a:endParaRPr>
          </a:p>
          <a:p>
            <a:pPr marL="38100">
              <a:lnSpc>
                <a:spcPts val="1685"/>
              </a:lnSpc>
            </a:pPr>
            <a:r>
              <a:rPr sz="1500" dirty="0">
                <a:latin typeface="Cambria Math"/>
                <a:cs typeface="Cambria Math"/>
              </a:rPr>
              <a:t>+</a:t>
            </a:r>
            <a:r>
              <a:rPr sz="1500" spc="130" dirty="0">
                <a:latin typeface="Cambria Math"/>
                <a:cs typeface="Cambria Math"/>
              </a:rPr>
              <a:t> </a:t>
            </a:r>
            <a:r>
              <a:rPr sz="2250" baseline="-37037" dirty="0">
                <a:latin typeface="Cambria Math"/>
                <a:cs typeface="Cambria Math"/>
              </a:rPr>
              <a:t>+</a:t>
            </a:r>
            <a:endParaRPr sz="2250" baseline="-37037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365244" y="3416808"/>
            <a:ext cx="524510" cy="111125"/>
          </a:xfrm>
          <a:custGeom>
            <a:avLst/>
            <a:gdLst/>
            <a:ahLst/>
            <a:cxnLst/>
            <a:rect l="l" t="t" r="r" b="b"/>
            <a:pathLst>
              <a:path w="524510" h="111125">
                <a:moveTo>
                  <a:pt x="507991" y="45593"/>
                </a:moveTo>
                <a:lnTo>
                  <a:pt x="505205" y="45593"/>
                </a:lnTo>
                <a:lnTo>
                  <a:pt x="505332" y="64643"/>
                </a:lnTo>
                <a:lnTo>
                  <a:pt x="470039" y="64767"/>
                </a:lnTo>
                <a:lnTo>
                  <a:pt x="419861" y="94234"/>
                </a:lnTo>
                <a:lnTo>
                  <a:pt x="418338" y="100076"/>
                </a:lnTo>
                <a:lnTo>
                  <a:pt x="423671" y="109220"/>
                </a:lnTo>
                <a:lnTo>
                  <a:pt x="429513" y="110744"/>
                </a:lnTo>
                <a:lnTo>
                  <a:pt x="524255" y="54991"/>
                </a:lnTo>
                <a:lnTo>
                  <a:pt x="507991" y="45593"/>
                </a:lnTo>
                <a:close/>
              </a:path>
              <a:path w="524510" h="111125">
                <a:moveTo>
                  <a:pt x="470014" y="45716"/>
                </a:moveTo>
                <a:lnTo>
                  <a:pt x="0" y="47371"/>
                </a:lnTo>
                <a:lnTo>
                  <a:pt x="126" y="66421"/>
                </a:lnTo>
                <a:lnTo>
                  <a:pt x="470039" y="64767"/>
                </a:lnTo>
                <a:lnTo>
                  <a:pt x="486355" y="55178"/>
                </a:lnTo>
                <a:lnTo>
                  <a:pt x="470014" y="45716"/>
                </a:lnTo>
                <a:close/>
              </a:path>
              <a:path w="524510" h="111125">
                <a:moveTo>
                  <a:pt x="486355" y="55178"/>
                </a:moveTo>
                <a:lnTo>
                  <a:pt x="470039" y="64767"/>
                </a:lnTo>
                <a:lnTo>
                  <a:pt x="505332" y="64643"/>
                </a:lnTo>
                <a:lnTo>
                  <a:pt x="505324" y="63373"/>
                </a:lnTo>
                <a:lnTo>
                  <a:pt x="500506" y="63373"/>
                </a:lnTo>
                <a:lnTo>
                  <a:pt x="486355" y="55178"/>
                </a:lnTo>
                <a:close/>
              </a:path>
              <a:path w="524510" h="111125">
                <a:moveTo>
                  <a:pt x="500506" y="46863"/>
                </a:moveTo>
                <a:lnTo>
                  <a:pt x="486355" y="55178"/>
                </a:lnTo>
                <a:lnTo>
                  <a:pt x="500506" y="63373"/>
                </a:lnTo>
                <a:lnTo>
                  <a:pt x="500506" y="46863"/>
                </a:lnTo>
                <a:close/>
              </a:path>
              <a:path w="524510" h="111125">
                <a:moveTo>
                  <a:pt x="505214" y="46863"/>
                </a:moveTo>
                <a:lnTo>
                  <a:pt x="500506" y="46863"/>
                </a:lnTo>
                <a:lnTo>
                  <a:pt x="500506" y="63373"/>
                </a:lnTo>
                <a:lnTo>
                  <a:pt x="505324" y="63373"/>
                </a:lnTo>
                <a:lnTo>
                  <a:pt x="505214" y="46863"/>
                </a:lnTo>
                <a:close/>
              </a:path>
              <a:path w="524510" h="111125">
                <a:moveTo>
                  <a:pt x="505205" y="45593"/>
                </a:moveTo>
                <a:lnTo>
                  <a:pt x="470014" y="45716"/>
                </a:lnTo>
                <a:lnTo>
                  <a:pt x="486355" y="55178"/>
                </a:lnTo>
                <a:lnTo>
                  <a:pt x="500506" y="46863"/>
                </a:lnTo>
                <a:lnTo>
                  <a:pt x="505214" y="46863"/>
                </a:lnTo>
                <a:lnTo>
                  <a:pt x="505205" y="45593"/>
                </a:lnTo>
                <a:close/>
              </a:path>
              <a:path w="524510" h="111125">
                <a:moveTo>
                  <a:pt x="429132" y="0"/>
                </a:moveTo>
                <a:lnTo>
                  <a:pt x="423290" y="1651"/>
                </a:lnTo>
                <a:lnTo>
                  <a:pt x="420750" y="6096"/>
                </a:lnTo>
                <a:lnTo>
                  <a:pt x="418083" y="10668"/>
                </a:lnTo>
                <a:lnTo>
                  <a:pt x="419607" y="16510"/>
                </a:lnTo>
                <a:lnTo>
                  <a:pt x="470014" y="45716"/>
                </a:lnTo>
                <a:lnTo>
                  <a:pt x="507991" y="45593"/>
                </a:lnTo>
                <a:lnTo>
                  <a:pt x="429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0620" y="235965"/>
            <a:ext cx="5304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Typical </a:t>
            </a:r>
            <a:r>
              <a:rPr dirty="0"/>
              <a:t>Block </a:t>
            </a:r>
            <a:r>
              <a:rPr spc="-10" dirty="0"/>
              <a:t>Diagram</a:t>
            </a:r>
            <a:r>
              <a:rPr spc="-80" dirty="0"/>
              <a:t> </a:t>
            </a:r>
            <a:r>
              <a:rPr spc="-10" dirty="0"/>
              <a:t>Forms</a:t>
            </a:r>
          </a:p>
        </p:txBody>
      </p:sp>
      <p:sp>
        <p:nvSpPr>
          <p:cNvPr id="3" name="object 3"/>
          <p:cNvSpPr/>
          <p:nvPr/>
        </p:nvSpPr>
        <p:spPr>
          <a:xfrm>
            <a:off x="2218944" y="3159251"/>
            <a:ext cx="1467611" cy="745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0988" y="3282696"/>
            <a:ext cx="82600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8727" y="3187839"/>
            <a:ext cx="1368171" cy="648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68727" y="3187839"/>
            <a:ext cx="1368425" cy="6483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421005">
              <a:lnSpc>
                <a:spcPct val="100000"/>
              </a:lnSpc>
              <a:spcBef>
                <a:spcPts val="1370"/>
              </a:spcBef>
            </a:pPr>
            <a:r>
              <a:rPr sz="1800" spc="20" dirty="0">
                <a:latin typeface="Cambria Math"/>
                <a:cs typeface="Cambria Math"/>
              </a:rPr>
              <a:t>𝐻(𝑠)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18944" y="1964435"/>
            <a:ext cx="1467611" cy="7467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78607" y="2089404"/>
            <a:ext cx="807719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8727" y="1993658"/>
            <a:ext cx="1368171" cy="648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68727" y="1993658"/>
            <a:ext cx="1368425" cy="6483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3355" rIns="0" bIns="0" rtlCol="0">
            <a:spAutoFit/>
          </a:bodyPr>
          <a:lstStyle/>
          <a:p>
            <a:pPr marL="429895">
              <a:lnSpc>
                <a:spcPct val="100000"/>
              </a:lnSpc>
              <a:spcBef>
                <a:spcPts val="1365"/>
              </a:spcBef>
            </a:pPr>
            <a:r>
              <a:rPr sz="1800" spc="30" dirty="0">
                <a:latin typeface="Cambria Math"/>
                <a:cs typeface="Cambria Math"/>
              </a:rPr>
              <a:t>𝐺(𝑠)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94179" y="1954148"/>
            <a:ext cx="478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Cambria Math"/>
                <a:cs typeface="Cambria Math"/>
              </a:rPr>
              <a:t>𝐸</a:t>
            </a:r>
            <a:r>
              <a:rPr sz="1800" spc="-5" dirty="0">
                <a:latin typeface="Cambria Math"/>
                <a:cs typeface="Cambria Math"/>
              </a:rPr>
              <a:t>(</a:t>
            </a:r>
            <a:r>
              <a:rPr sz="1800" spc="40" dirty="0">
                <a:latin typeface="Cambria Math"/>
                <a:cs typeface="Cambria Math"/>
              </a:rPr>
              <a:t>𝑠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61078" y="1970023"/>
            <a:ext cx="47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Cambria Math"/>
                <a:cs typeface="Cambria Math"/>
              </a:rPr>
              <a:t>𝑌</a:t>
            </a:r>
            <a:r>
              <a:rPr sz="1800" spc="5" dirty="0">
                <a:latin typeface="Cambria Math"/>
                <a:cs typeface="Cambria Math"/>
              </a:rPr>
              <a:t>(</a:t>
            </a:r>
            <a:r>
              <a:rPr sz="1800" spc="40" dirty="0">
                <a:latin typeface="Cambria Math"/>
                <a:cs typeface="Cambria Math"/>
              </a:rPr>
              <a:t>𝑠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0771" y="864710"/>
            <a:ext cx="8178165" cy="11201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b="1" spc="-15" dirty="0">
                <a:solidFill>
                  <a:srgbClr val="006FC0"/>
                </a:solidFill>
                <a:latin typeface="Calibri"/>
                <a:cs typeface="Calibri"/>
              </a:rPr>
              <a:t>Feedback</a:t>
            </a:r>
            <a:r>
              <a:rPr sz="2200" b="1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Form:</a:t>
            </a:r>
            <a:endParaRPr sz="2200">
              <a:latin typeface="Calibri"/>
              <a:cs typeface="Calibri"/>
            </a:endParaRPr>
          </a:p>
          <a:p>
            <a:pPr marL="413384">
              <a:lnSpc>
                <a:spcPct val="100000"/>
              </a:lnSpc>
              <a:spcBef>
                <a:spcPts val="490"/>
              </a:spcBef>
              <a:tabLst>
                <a:tab pos="8705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Calibri"/>
                <a:cs typeface="Calibri"/>
              </a:rPr>
              <a:t>One </a:t>
            </a:r>
            <a:r>
              <a:rPr sz="2000" spc="-10" dirty="0">
                <a:latin typeface="Calibri"/>
                <a:cs typeface="Calibri"/>
              </a:rPr>
              <a:t>component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present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feedback </a:t>
            </a:r>
            <a:r>
              <a:rPr sz="2000" dirty="0">
                <a:latin typeface="Calibri"/>
                <a:cs typeface="Calibri"/>
              </a:rPr>
              <a:t>loop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another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component</a:t>
            </a:r>
            <a:endParaRPr sz="2000">
              <a:latin typeface="Calibri"/>
              <a:cs typeface="Calibri"/>
            </a:endParaRPr>
          </a:p>
          <a:p>
            <a:pPr marL="4736465">
              <a:lnSpc>
                <a:spcPct val="100000"/>
              </a:lnSpc>
              <a:spcBef>
                <a:spcPts val="160"/>
              </a:spcBef>
            </a:pPr>
            <a:r>
              <a:rPr sz="2000" spc="-30" dirty="0">
                <a:latin typeface="Calibri"/>
                <a:cs typeface="Calibri"/>
              </a:rPr>
              <a:t>Transfer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77178" y="21388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19">
                <a:moveTo>
                  <a:pt x="212851" y="0"/>
                </a:moveTo>
                <a:lnTo>
                  <a:pt x="209423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6" y="116712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6" y="117982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90" h="236219">
                <a:moveTo>
                  <a:pt x="75184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2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89" y="116712"/>
                </a:lnTo>
                <a:lnTo>
                  <a:pt x="22451" y="96567"/>
                </a:lnTo>
                <a:lnTo>
                  <a:pt x="35560" y="46990"/>
                </a:lnTo>
                <a:lnTo>
                  <a:pt x="64992" y="15503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13854" y="21388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19">
                <a:moveTo>
                  <a:pt x="212851" y="0"/>
                </a:moveTo>
                <a:lnTo>
                  <a:pt x="209423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6" y="116712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6" y="117982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90" h="236219">
                <a:moveTo>
                  <a:pt x="75184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90" y="116712"/>
                </a:lnTo>
                <a:lnTo>
                  <a:pt x="22451" y="96567"/>
                </a:lnTo>
                <a:lnTo>
                  <a:pt x="35560" y="46990"/>
                </a:lnTo>
                <a:lnTo>
                  <a:pt x="64992" y="15503"/>
                </a:lnTo>
                <a:lnTo>
                  <a:pt x="78613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16773" y="21388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19">
                <a:moveTo>
                  <a:pt x="212851" y="0"/>
                </a:moveTo>
                <a:lnTo>
                  <a:pt x="209423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6" y="116712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5" y="117982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90" h="236219">
                <a:moveTo>
                  <a:pt x="75183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90" y="116712"/>
                </a:lnTo>
                <a:lnTo>
                  <a:pt x="22451" y="96567"/>
                </a:lnTo>
                <a:lnTo>
                  <a:pt x="35559" y="46990"/>
                </a:lnTo>
                <a:lnTo>
                  <a:pt x="64992" y="15503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22797" y="25960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19">
                <a:moveTo>
                  <a:pt x="212851" y="0"/>
                </a:moveTo>
                <a:lnTo>
                  <a:pt x="209423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6" y="116712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6" y="117982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89" h="236219">
                <a:moveTo>
                  <a:pt x="75184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89" y="116712"/>
                </a:lnTo>
                <a:lnTo>
                  <a:pt x="22451" y="96567"/>
                </a:lnTo>
                <a:lnTo>
                  <a:pt x="35560" y="46990"/>
                </a:lnTo>
                <a:lnTo>
                  <a:pt x="64992" y="15503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59473" y="25960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19">
                <a:moveTo>
                  <a:pt x="212851" y="0"/>
                </a:moveTo>
                <a:lnTo>
                  <a:pt x="209423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6" y="116712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5" y="117982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90" h="236219">
                <a:moveTo>
                  <a:pt x="75183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89" y="116712"/>
                </a:lnTo>
                <a:lnTo>
                  <a:pt x="22451" y="96567"/>
                </a:lnTo>
                <a:lnTo>
                  <a:pt x="35560" y="46990"/>
                </a:lnTo>
                <a:lnTo>
                  <a:pt x="64992" y="15503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61454" y="25960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19">
                <a:moveTo>
                  <a:pt x="212851" y="0"/>
                </a:moveTo>
                <a:lnTo>
                  <a:pt x="209423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6" y="116712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6" y="117982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90" h="236219">
                <a:moveTo>
                  <a:pt x="75184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90" y="116712"/>
                </a:lnTo>
                <a:lnTo>
                  <a:pt x="22451" y="96567"/>
                </a:lnTo>
                <a:lnTo>
                  <a:pt x="35560" y="46990"/>
                </a:lnTo>
                <a:lnTo>
                  <a:pt x="64992" y="15503"/>
                </a:lnTo>
                <a:lnTo>
                  <a:pt x="78613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56981" y="25960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19">
                <a:moveTo>
                  <a:pt x="212851" y="0"/>
                </a:moveTo>
                <a:lnTo>
                  <a:pt x="209423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6" y="116712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6" y="117982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90" h="236219">
                <a:moveTo>
                  <a:pt x="75184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2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90" y="116712"/>
                </a:lnTo>
                <a:lnTo>
                  <a:pt x="22451" y="96567"/>
                </a:lnTo>
                <a:lnTo>
                  <a:pt x="35560" y="46990"/>
                </a:lnTo>
                <a:lnTo>
                  <a:pt x="64992" y="15503"/>
                </a:lnTo>
                <a:lnTo>
                  <a:pt x="78613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81238" y="25960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19">
                <a:moveTo>
                  <a:pt x="212851" y="0"/>
                </a:moveTo>
                <a:lnTo>
                  <a:pt x="209422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5" y="116712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5" y="117982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90" h="236219">
                <a:moveTo>
                  <a:pt x="75183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89" y="116712"/>
                </a:lnTo>
                <a:lnTo>
                  <a:pt x="22451" y="96567"/>
                </a:lnTo>
                <a:lnTo>
                  <a:pt x="35559" y="46990"/>
                </a:lnTo>
                <a:lnTo>
                  <a:pt x="64992" y="15503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30139" y="1910181"/>
            <a:ext cx="3365500" cy="94106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767080">
              <a:lnSpc>
                <a:spcPct val="100000"/>
              </a:lnSpc>
              <a:spcBef>
                <a:spcPts val="1300"/>
              </a:spcBef>
              <a:tabLst>
                <a:tab pos="1329055" algn="l"/>
              </a:tabLst>
            </a:pP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4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= 𝐺 𝑠 𝐸</a:t>
            </a:r>
            <a:r>
              <a:rPr sz="2000" spc="1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574675" algn="l"/>
                <a:tab pos="1999614" algn="l"/>
              </a:tabLst>
            </a:pP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4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= 𝐺  𝑠 </a:t>
            </a:r>
            <a:r>
              <a:rPr sz="2000" spc="15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[𝑈</a:t>
            </a:r>
            <a:r>
              <a:rPr sz="2000" spc="4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− 𝑌 𝑠 𝐻 𝑠</a:t>
            </a:r>
            <a:r>
              <a:rPr sz="2000" spc="3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]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59729" y="30532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852" y="0"/>
                </a:moveTo>
                <a:lnTo>
                  <a:pt x="209423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6" y="116712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4" y="226187"/>
                </a:lnTo>
                <a:lnTo>
                  <a:pt x="212852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6" y="117982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2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2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90" y="116712"/>
                </a:lnTo>
                <a:lnTo>
                  <a:pt x="22451" y="96567"/>
                </a:lnTo>
                <a:lnTo>
                  <a:pt x="35560" y="46990"/>
                </a:lnTo>
                <a:lnTo>
                  <a:pt x="64992" y="15503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96405" y="30532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20">
                <a:moveTo>
                  <a:pt x="212851" y="0"/>
                </a:moveTo>
                <a:lnTo>
                  <a:pt x="209423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6" y="116712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6" y="117982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90" h="236220">
                <a:moveTo>
                  <a:pt x="75184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2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90" y="116712"/>
                </a:lnTo>
                <a:lnTo>
                  <a:pt x="22451" y="96567"/>
                </a:lnTo>
                <a:lnTo>
                  <a:pt x="35560" y="46990"/>
                </a:lnTo>
                <a:lnTo>
                  <a:pt x="64992" y="15503"/>
                </a:lnTo>
                <a:lnTo>
                  <a:pt x="78613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09993" y="30532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20">
                <a:moveTo>
                  <a:pt x="212851" y="0"/>
                </a:moveTo>
                <a:lnTo>
                  <a:pt x="209423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6" y="116712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5" y="117982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90" h="236220">
                <a:moveTo>
                  <a:pt x="75183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89" y="116712"/>
                </a:lnTo>
                <a:lnTo>
                  <a:pt x="22451" y="96567"/>
                </a:lnTo>
                <a:lnTo>
                  <a:pt x="35559" y="46990"/>
                </a:lnTo>
                <a:lnTo>
                  <a:pt x="64992" y="15503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17714" y="30532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20">
                <a:moveTo>
                  <a:pt x="212851" y="0"/>
                </a:moveTo>
                <a:lnTo>
                  <a:pt x="209422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5" y="116712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5" y="117982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90" h="236220">
                <a:moveTo>
                  <a:pt x="75183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89" y="116712"/>
                </a:lnTo>
                <a:lnTo>
                  <a:pt x="22451" y="96567"/>
                </a:lnTo>
                <a:lnTo>
                  <a:pt x="35559" y="46990"/>
                </a:lnTo>
                <a:lnTo>
                  <a:pt x="64992" y="15503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43493" y="30532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20">
                <a:moveTo>
                  <a:pt x="212851" y="0"/>
                </a:moveTo>
                <a:lnTo>
                  <a:pt x="209423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6" y="116712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5" y="117982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90" h="236220">
                <a:moveTo>
                  <a:pt x="75183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89" y="116712"/>
                </a:lnTo>
                <a:lnTo>
                  <a:pt x="22451" y="96567"/>
                </a:lnTo>
                <a:lnTo>
                  <a:pt x="35559" y="46990"/>
                </a:lnTo>
                <a:lnTo>
                  <a:pt x="64992" y="15503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45073" y="35104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851" y="0"/>
                </a:moveTo>
                <a:lnTo>
                  <a:pt x="209423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6" y="116713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6" y="117983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89" y="116713"/>
                </a:lnTo>
                <a:lnTo>
                  <a:pt x="22451" y="96567"/>
                </a:lnTo>
                <a:lnTo>
                  <a:pt x="35560" y="46990"/>
                </a:lnTo>
                <a:lnTo>
                  <a:pt x="64992" y="15503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25435" y="3737609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79" h="8889">
                <a:moveTo>
                  <a:pt x="0" y="8889"/>
                </a:moveTo>
                <a:lnTo>
                  <a:pt x="55499" y="8889"/>
                </a:lnTo>
                <a:lnTo>
                  <a:pt x="55499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70584" y="3519170"/>
            <a:ext cx="0" cy="218440"/>
          </a:xfrm>
          <a:custGeom>
            <a:avLst/>
            <a:gdLst/>
            <a:ahLst/>
            <a:cxnLst/>
            <a:rect l="l" t="t" r="r" b="b"/>
            <a:pathLst>
              <a:path h="218439">
                <a:moveTo>
                  <a:pt x="0" y="0"/>
                </a:moveTo>
                <a:lnTo>
                  <a:pt x="0" y="218439"/>
                </a:lnTo>
              </a:path>
            </a:pathLst>
          </a:custGeom>
          <a:ln w="20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5435" y="3510279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79" h="8889">
                <a:moveTo>
                  <a:pt x="0" y="8890"/>
                </a:moveTo>
                <a:lnTo>
                  <a:pt x="55499" y="8890"/>
                </a:lnTo>
                <a:lnTo>
                  <a:pt x="55499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84798" y="3737609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79" h="8889">
                <a:moveTo>
                  <a:pt x="0" y="8889"/>
                </a:moveTo>
                <a:lnTo>
                  <a:pt x="55499" y="8889"/>
                </a:lnTo>
                <a:lnTo>
                  <a:pt x="55499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95149" y="3519170"/>
            <a:ext cx="0" cy="218440"/>
          </a:xfrm>
          <a:custGeom>
            <a:avLst/>
            <a:gdLst/>
            <a:ahLst/>
            <a:cxnLst/>
            <a:rect l="l" t="t" r="r" b="b"/>
            <a:pathLst>
              <a:path h="218439">
                <a:moveTo>
                  <a:pt x="0" y="0"/>
                </a:moveTo>
                <a:lnTo>
                  <a:pt x="0" y="218439"/>
                </a:lnTo>
              </a:path>
            </a:pathLst>
          </a:custGeom>
          <a:ln w="20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84798" y="3510279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79" h="8889">
                <a:moveTo>
                  <a:pt x="0" y="8890"/>
                </a:moveTo>
                <a:lnTo>
                  <a:pt x="55499" y="8890"/>
                </a:lnTo>
                <a:lnTo>
                  <a:pt x="55499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84442" y="35104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20">
                <a:moveTo>
                  <a:pt x="212851" y="0"/>
                </a:moveTo>
                <a:lnTo>
                  <a:pt x="209423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6" y="116713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5" y="117983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90" h="236220">
                <a:moveTo>
                  <a:pt x="75183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89" y="116713"/>
                </a:lnTo>
                <a:lnTo>
                  <a:pt x="22451" y="96567"/>
                </a:lnTo>
                <a:lnTo>
                  <a:pt x="35559" y="46990"/>
                </a:lnTo>
                <a:lnTo>
                  <a:pt x="64992" y="15503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08697" y="35104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20">
                <a:moveTo>
                  <a:pt x="212851" y="0"/>
                </a:moveTo>
                <a:lnTo>
                  <a:pt x="209423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6" y="116713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5" y="117983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90" h="236220">
                <a:moveTo>
                  <a:pt x="75183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90" y="116713"/>
                </a:lnTo>
                <a:lnTo>
                  <a:pt x="22451" y="96567"/>
                </a:lnTo>
                <a:lnTo>
                  <a:pt x="35559" y="46990"/>
                </a:lnTo>
                <a:lnTo>
                  <a:pt x="64992" y="15503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35290" y="35104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20">
                <a:moveTo>
                  <a:pt x="212851" y="0"/>
                </a:moveTo>
                <a:lnTo>
                  <a:pt x="209423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5" y="116713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5" y="117983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90" h="236220">
                <a:moveTo>
                  <a:pt x="75183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89" y="116713"/>
                </a:lnTo>
                <a:lnTo>
                  <a:pt x="22451" y="96567"/>
                </a:lnTo>
                <a:lnTo>
                  <a:pt x="35559" y="46990"/>
                </a:lnTo>
                <a:lnTo>
                  <a:pt x="64992" y="15503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47354" y="35104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20">
                <a:moveTo>
                  <a:pt x="212851" y="0"/>
                </a:moveTo>
                <a:lnTo>
                  <a:pt x="209423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6" y="116713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6" y="117983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90" h="236220">
                <a:moveTo>
                  <a:pt x="75184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90" y="116713"/>
                </a:lnTo>
                <a:lnTo>
                  <a:pt x="22451" y="96567"/>
                </a:lnTo>
                <a:lnTo>
                  <a:pt x="35560" y="46990"/>
                </a:lnTo>
                <a:lnTo>
                  <a:pt x="64992" y="15503"/>
                </a:lnTo>
                <a:lnTo>
                  <a:pt x="78613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267071" y="2825575"/>
            <a:ext cx="3693795" cy="9404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574675" algn="l"/>
                <a:tab pos="1911350" algn="l"/>
              </a:tabLst>
            </a:pP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4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= 𝐺  𝑠 </a:t>
            </a:r>
            <a:r>
              <a:rPr sz="2000" spc="1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𝑈</a:t>
            </a:r>
            <a:r>
              <a:rPr sz="2000" spc="4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− 𝐺 𝑠 𝐻 𝑠</a:t>
            </a:r>
            <a:r>
              <a:rPr sz="2000" spc="360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𝑌(𝑠)</a:t>
            </a:r>
            <a:endParaRPr sz="2000">
              <a:latin typeface="Cambria Math"/>
              <a:cs typeface="Cambria Math"/>
            </a:endParaRPr>
          </a:p>
          <a:p>
            <a:pPr marL="97790">
              <a:lnSpc>
                <a:spcPct val="100000"/>
              </a:lnSpc>
              <a:spcBef>
                <a:spcPts val="1205"/>
              </a:spcBef>
              <a:tabLst>
                <a:tab pos="678180" algn="l"/>
                <a:tab pos="2313940" algn="l"/>
              </a:tabLst>
            </a:pP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4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1 + 𝐺  𝑠 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𝐻</a:t>
            </a:r>
            <a:r>
              <a:rPr sz="2000" spc="4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= 𝐺 𝑠 𝑈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144005" y="4094111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852" y="0"/>
                </a:moveTo>
                <a:lnTo>
                  <a:pt x="209423" y="9575"/>
                </a:lnTo>
                <a:lnTo>
                  <a:pt x="223117" y="15495"/>
                </a:lnTo>
                <a:lnTo>
                  <a:pt x="234870" y="23691"/>
                </a:lnTo>
                <a:lnTo>
                  <a:pt x="258677" y="61691"/>
                </a:lnTo>
                <a:lnTo>
                  <a:pt x="266446" y="116700"/>
                </a:lnTo>
                <a:lnTo>
                  <a:pt x="265584" y="137490"/>
                </a:lnTo>
                <a:lnTo>
                  <a:pt x="252476" y="188404"/>
                </a:lnTo>
                <a:lnTo>
                  <a:pt x="223258" y="220228"/>
                </a:lnTo>
                <a:lnTo>
                  <a:pt x="209804" y="226174"/>
                </a:lnTo>
                <a:lnTo>
                  <a:pt x="212852" y="235750"/>
                </a:lnTo>
                <a:lnTo>
                  <a:pt x="257839" y="208986"/>
                </a:lnTo>
                <a:lnTo>
                  <a:pt x="283178" y="159586"/>
                </a:lnTo>
                <a:lnTo>
                  <a:pt x="288036" y="117944"/>
                </a:lnTo>
                <a:lnTo>
                  <a:pt x="286821" y="96332"/>
                </a:lnTo>
                <a:lnTo>
                  <a:pt x="277106" y="58023"/>
                </a:lnTo>
                <a:lnTo>
                  <a:pt x="244871" y="15119"/>
                </a:lnTo>
                <a:lnTo>
                  <a:pt x="229903" y="6174"/>
                </a:lnTo>
                <a:lnTo>
                  <a:pt x="212852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214" y="26835"/>
                </a:lnTo>
                <a:lnTo>
                  <a:pt x="4857" y="76358"/>
                </a:lnTo>
                <a:lnTo>
                  <a:pt x="0" y="117944"/>
                </a:lnTo>
                <a:lnTo>
                  <a:pt x="1214" y="139599"/>
                </a:lnTo>
                <a:lnTo>
                  <a:pt x="10929" y="177904"/>
                </a:lnTo>
                <a:lnTo>
                  <a:pt x="43068" y="220665"/>
                </a:lnTo>
                <a:lnTo>
                  <a:pt x="75184" y="235750"/>
                </a:lnTo>
                <a:lnTo>
                  <a:pt x="78232" y="226174"/>
                </a:lnTo>
                <a:lnTo>
                  <a:pt x="64777" y="220228"/>
                </a:lnTo>
                <a:lnTo>
                  <a:pt x="53181" y="211951"/>
                </a:lnTo>
                <a:lnTo>
                  <a:pt x="29412" y="173343"/>
                </a:lnTo>
                <a:lnTo>
                  <a:pt x="21590" y="116700"/>
                </a:lnTo>
                <a:lnTo>
                  <a:pt x="22451" y="96586"/>
                </a:lnTo>
                <a:lnTo>
                  <a:pt x="35560" y="46913"/>
                </a:lnTo>
                <a:lnTo>
                  <a:pt x="64992" y="15495"/>
                </a:lnTo>
                <a:lnTo>
                  <a:pt x="78613" y="957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54673" y="4456823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851" y="0"/>
                </a:moveTo>
                <a:lnTo>
                  <a:pt x="209423" y="9575"/>
                </a:lnTo>
                <a:lnTo>
                  <a:pt x="223117" y="15495"/>
                </a:lnTo>
                <a:lnTo>
                  <a:pt x="234870" y="23691"/>
                </a:lnTo>
                <a:lnTo>
                  <a:pt x="258677" y="61691"/>
                </a:lnTo>
                <a:lnTo>
                  <a:pt x="266446" y="116700"/>
                </a:lnTo>
                <a:lnTo>
                  <a:pt x="265584" y="137490"/>
                </a:lnTo>
                <a:lnTo>
                  <a:pt x="252475" y="188404"/>
                </a:lnTo>
                <a:lnTo>
                  <a:pt x="223258" y="220228"/>
                </a:lnTo>
                <a:lnTo>
                  <a:pt x="209803" y="226174"/>
                </a:lnTo>
                <a:lnTo>
                  <a:pt x="212851" y="235750"/>
                </a:lnTo>
                <a:lnTo>
                  <a:pt x="257839" y="208986"/>
                </a:lnTo>
                <a:lnTo>
                  <a:pt x="283178" y="159586"/>
                </a:lnTo>
                <a:lnTo>
                  <a:pt x="288036" y="117944"/>
                </a:lnTo>
                <a:lnTo>
                  <a:pt x="286821" y="96332"/>
                </a:lnTo>
                <a:lnTo>
                  <a:pt x="277106" y="58023"/>
                </a:lnTo>
                <a:lnTo>
                  <a:pt x="244871" y="15119"/>
                </a:lnTo>
                <a:lnTo>
                  <a:pt x="229903" y="6174"/>
                </a:lnTo>
                <a:lnTo>
                  <a:pt x="212851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214" y="26835"/>
                </a:lnTo>
                <a:lnTo>
                  <a:pt x="4857" y="76358"/>
                </a:lnTo>
                <a:lnTo>
                  <a:pt x="0" y="117944"/>
                </a:lnTo>
                <a:lnTo>
                  <a:pt x="1214" y="139599"/>
                </a:lnTo>
                <a:lnTo>
                  <a:pt x="10929" y="177904"/>
                </a:lnTo>
                <a:lnTo>
                  <a:pt x="43068" y="220665"/>
                </a:lnTo>
                <a:lnTo>
                  <a:pt x="75184" y="235750"/>
                </a:lnTo>
                <a:lnTo>
                  <a:pt x="78231" y="226174"/>
                </a:lnTo>
                <a:lnTo>
                  <a:pt x="64777" y="220228"/>
                </a:lnTo>
                <a:lnTo>
                  <a:pt x="53181" y="211951"/>
                </a:lnTo>
                <a:lnTo>
                  <a:pt x="29412" y="173343"/>
                </a:lnTo>
                <a:lnTo>
                  <a:pt x="21589" y="116700"/>
                </a:lnTo>
                <a:lnTo>
                  <a:pt x="22451" y="96586"/>
                </a:lnTo>
                <a:lnTo>
                  <a:pt x="35560" y="46913"/>
                </a:lnTo>
                <a:lnTo>
                  <a:pt x="64992" y="15495"/>
                </a:lnTo>
                <a:lnTo>
                  <a:pt x="78612" y="957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52490" y="4403991"/>
            <a:ext cx="513715" cy="0"/>
          </a:xfrm>
          <a:custGeom>
            <a:avLst/>
            <a:gdLst/>
            <a:ahLst/>
            <a:cxnLst/>
            <a:rect l="l" t="t" r="r" b="b"/>
            <a:pathLst>
              <a:path w="513714">
                <a:moveTo>
                  <a:pt x="0" y="0"/>
                </a:moveTo>
                <a:lnTo>
                  <a:pt x="513588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524370" y="4210303"/>
            <a:ext cx="215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475981" y="4094111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20">
                <a:moveTo>
                  <a:pt x="212851" y="0"/>
                </a:moveTo>
                <a:lnTo>
                  <a:pt x="209423" y="9575"/>
                </a:lnTo>
                <a:lnTo>
                  <a:pt x="223117" y="15495"/>
                </a:lnTo>
                <a:lnTo>
                  <a:pt x="234870" y="23691"/>
                </a:lnTo>
                <a:lnTo>
                  <a:pt x="258677" y="61691"/>
                </a:lnTo>
                <a:lnTo>
                  <a:pt x="266446" y="116700"/>
                </a:lnTo>
                <a:lnTo>
                  <a:pt x="265584" y="137490"/>
                </a:lnTo>
                <a:lnTo>
                  <a:pt x="252475" y="188404"/>
                </a:lnTo>
                <a:lnTo>
                  <a:pt x="223258" y="220228"/>
                </a:lnTo>
                <a:lnTo>
                  <a:pt x="209803" y="226174"/>
                </a:lnTo>
                <a:lnTo>
                  <a:pt x="212851" y="235750"/>
                </a:lnTo>
                <a:lnTo>
                  <a:pt x="257839" y="208986"/>
                </a:lnTo>
                <a:lnTo>
                  <a:pt x="283178" y="159586"/>
                </a:lnTo>
                <a:lnTo>
                  <a:pt x="288036" y="117944"/>
                </a:lnTo>
                <a:lnTo>
                  <a:pt x="286821" y="96332"/>
                </a:lnTo>
                <a:lnTo>
                  <a:pt x="277106" y="58023"/>
                </a:lnTo>
                <a:lnTo>
                  <a:pt x="244871" y="15119"/>
                </a:lnTo>
                <a:lnTo>
                  <a:pt x="229903" y="6174"/>
                </a:lnTo>
                <a:lnTo>
                  <a:pt x="212851" y="0"/>
                </a:lnTo>
                <a:close/>
              </a:path>
              <a:path w="288290" h="236220">
                <a:moveTo>
                  <a:pt x="75184" y="0"/>
                </a:moveTo>
                <a:lnTo>
                  <a:pt x="30214" y="26835"/>
                </a:lnTo>
                <a:lnTo>
                  <a:pt x="4857" y="76358"/>
                </a:lnTo>
                <a:lnTo>
                  <a:pt x="0" y="117944"/>
                </a:lnTo>
                <a:lnTo>
                  <a:pt x="1214" y="139599"/>
                </a:lnTo>
                <a:lnTo>
                  <a:pt x="10929" y="177904"/>
                </a:lnTo>
                <a:lnTo>
                  <a:pt x="43068" y="220665"/>
                </a:lnTo>
                <a:lnTo>
                  <a:pt x="75184" y="235750"/>
                </a:lnTo>
                <a:lnTo>
                  <a:pt x="78232" y="226174"/>
                </a:lnTo>
                <a:lnTo>
                  <a:pt x="64777" y="220228"/>
                </a:lnTo>
                <a:lnTo>
                  <a:pt x="53181" y="211951"/>
                </a:lnTo>
                <a:lnTo>
                  <a:pt x="29412" y="173343"/>
                </a:lnTo>
                <a:lnTo>
                  <a:pt x="21590" y="116700"/>
                </a:lnTo>
                <a:lnTo>
                  <a:pt x="22451" y="96586"/>
                </a:lnTo>
                <a:lnTo>
                  <a:pt x="35560" y="46913"/>
                </a:lnTo>
                <a:lnTo>
                  <a:pt x="64992" y="15495"/>
                </a:lnTo>
                <a:lnTo>
                  <a:pt x="78613" y="957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951346" y="4018279"/>
            <a:ext cx="173926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0960" algn="l"/>
              </a:tabLst>
            </a:pP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4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𝐺</a:t>
            </a:r>
            <a:r>
              <a:rPr sz="2000" spc="39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436357" y="4456823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20">
                <a:moveTo>
                  <a:pt x="212851" y="0"/>
                </a:moveTo>
                <a:lnTo>
                  <a:pt x="209423" y="9575"/>
                </a:lnTo>
                <a:lnTo>
                  <a:pt x="223117" y="15495"/>
                </a:lnTo>
                <a:lnTo>
                  <a:pt x="234870" y="23691"/>
                </a:lnTo>
                <a:lnTo>
                  <a:pt x="258677" y="61691"/>
                </a:lnTo>
                <a:lnTo>
                  <a:pt x="266446" y="116700"/>
                </a:lnTo>
                <a:lnTo>
                  <a:pt x="265584" y="137490"/>
                </a:lnTo>
                <a:lnTo>
                  <a:pt x="252475" y="188404"/>
                </a:lnTo>
                <a:lnTo>
                  <a:pt x="223258" y="220228"/>
                </a:lnTo>
                <a:lnTo>
                  <a:pt x="209803" y="226174"/>
                </a:lnTo>
                <a:lnTo>
                  <a:pt x="212851" y="235750"/>
                </a:lnTo>
                <a:lnTo>
                  <a:pt x="257839" y="208986"/>
                </a:lnTo>
                <a:lnTo>
                  <a:pt x="283178" y="159586"/>
                </a:lnTo>
                <a:lnTo>
                  <a:pt x="288036" y="117944"/>
                </a:lnTo>
                <a:lnTo>
                  <a:pt x="286821" y="96332"/>
                </a:lnTo>
                <a:lnTo>
                  <a:pt x="277106" y="58023"/>
                </a:lnTo>
                <a:lnTo>
                  <a:pt x="244871" y="15119"/>
                </a:lnTo>
                <a:lnTo>
                  <a:pt x="229903" y="6174"/>
                </a:lnTo>
                <a:lnTo>
                  <a:pt x="212851" y="0"/>
                </a:lnTo>
                <a:close/>
              </a:path>
              <a:path w="288290" h="236220">
                <a:moveTo>
                  <a:pt x="75184" y="0"/>
                </a:moveTo>
                <a:lnTo>
                  <a:pt x="30214" y="26835"/>
                </a:lnTo>
                <a:lnTo>
                  <a:pt x="4857" y="76358"/>
                </a:lnTo>
                <a:lnTo>
                  <a:pt x="0" y="117944"/>
                </a:lnTo>
                <a:lnTo>
                  <a:pt x="1214" y="139599"/>
                </a:lnTo>
                <a:lnTo>
                  <a:pt x="10929" y="177904"/>
                </a:lnTo>
                <a:lnTo>
                  <a:pt x="43068" y="220665"/>
                </a:lnTo>
                <a:lnTo>
                  <a:pt x="75184" y="235750"/>
                </a:lnTo>
                <a:lnTo>
                  <a:pt x="78232" y="226174"/>
                </a:lnTo>
                <a:lnTo>
                  <a:pt x="64777" y="220228"/>
                </a:lnTo>
                <a:lnTo>
                  <a:pt x="53181" y="211951"/>
                </a:lnTo>
                <a:lnTo>
                  <a:pt x="29412" y="173343"/>
                </a:lnTo>
                <a:lnTo>
                  <a:pt x="21590" y="116700"/>
                </a:lnTo>
                <a:lnTo>
                  <a:pt x="22451" y="96586"/>
                </a:lnTo>
                <a:lnTo>
                  <a:pt x="35560" y="46913"/>
                </a:lnTo>
                <a:lnTo>
                  <a:pt x="64992" y="15495"/>
                </a:lnTo>
                <a:lnTo>
                  <a:pt x="78613" y="957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940678" y="4381296"/>
            <a:ext cx="23456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6615" algn="l"/>
              </a:tabLst>
            </a:pPr>
            <a:r>
              <a:rPr sz="2000" dirty="0">
                <a:latin typeface="Cambria Math"/>
                <a:cs typeface="Cambria Math"/>
              </a:rPr>
              <a:t>𝑈</a:t>
            </a:r>
            <a:r>
              <a:rPr sz="2000" spc="4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1 + 𝐺 𝑠</a:t>
            </a:r>
            <a:r>
              <a:rPr sz="2000" spc="400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𝐻(𝑠)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796785" y="4403991"/>
            <a:ext cx="1473835" cy="0"/>
          </a:xfrm>
          <a:custGeom>
            <a:avLst/>
            <a:gdLst/>
            <a:ahLst/>
            <a:cxnLst/>
            <a:rect l="l" t="t" r="r" b="b"/>
            <a:pathLst>
              <a:path w="1473834">
                <a:moveTo>
                  <a:pt x="0" y="0"/>
                </a:moveTo>
                <a:lnTo>
                  <a:pt x="1473708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36898" y="2273935"/>
            <a:ext cx="1304925" cy="111125"/>
          </a:xfrm>
          <a:custGeom>
            <a:avLst/>
            <a:gdLst/>
            <a:ahLst/>
            <a:cxnLst/>
            <a:rect l="l" t="t" r="r" b="b"/>
            <a:pathLst>
              <a:path w="1304925" h="111125">
                <a:moveTo>
                  <a:pt x="1266752" y="55308"/>
                </a:moveTo>
                <a:lnTo>
                  <a:pt x="1204595" y="91566"/>
                </a:lnTo>
                <a:lnTo>
                  <a:pt x="1200023" y="94106"/>
                </a:lnTo>
                <a:lnTo>
                  <a:pt x="1198499" y="99948"/>
                </a:lnTo>
                <a:lnTo>
                  <a:pt x="1203833" y="109092"/>
                </a:lnTo>
                <a:lnTo>
                  <a:pt x="1209675" y="110616"/>
                </a:lnTo>
                <a:lnTo>
                  <a:pt x="1288224" y="64769"/>
                </a:lnTo>
                <a:lnTo>
                  <a:pt x="1285621" y="64769"/>
                </a:lnTo>
                <a:lnTo>
                  <a:pt x="1285621" y="63500"/>
                </a:lnTo>
                <a:lnTo>
                  <a:pt x="1280795" y="63500"/>
                </a:lnTo>
                <a:lnTo>
                  <a:pt x="1266752" y="55308"/>
                </a:lnTo>
                <a:close/>
              </a:path>
              <a:path w="1304925" h="111125">
                <a:moveTo>
                  <a:pt x="1250314" y="45719"/>
                </a:moveTo>
                <a:lnTo>
                  <a:pt x="0" y="45719"/>
                </a:lnTo>
                <a:lnTo>
                  <a:pt x="0" y="64769"/>
                </a:lnTo>
                <a:lnTo>
                  <a:pt x="1250532" y="64769"/>
                </a:lnTo>
                <a:lnTo>
                  <a:pt x="1266752" y="55308"/>
                </a:lnTo>
                <a:lnTo>
                  <a:pt x="1250314" y="45719"/>
                </a:lnTo>
                <a:close/>
              </a:path>
              <a:path w="1304925" h="111125">
                <a:moveTo>
                  <a:pt x="1288185" y="45719"/>
                </a:moveTo>
                <a:lnTo>
                  <a:pt x="1285621" y="45719"/>
                </a:lnTo>
                <a:lnTo>
                  <a:pt x="1285621" y="64769"/>
                </a:lnTo>
                <a:lnTo>
                  <a:pt x="1288224" y="64769"/>
                </a:lnTo>
                <a:lnTo>
                  <a:pt x="1304543" y="55244"/>
                </a:lnTo>
                <a:lnTo>
                  <a:pt x="1288185" y="45719"/>
                </a:lnTo>
                <a:close/>
              </a:path>
              <a:path w="1304925" h="111125">
                <a:moveTo>
                  <a:pt x="1280795" y="47116"/>
                </a:moveTo>
                <a:lnTo>
                  <a:pt x="1266752" y="55308"/>
                </a:lnTo>
                <a:lnTo>
                  <a:pt x="1280795" y="63500"/>
                </a:lnTo>
                <a:lnTo>
                  <a:pt x="1280795" y="47116"/>
                </a:lnTo>
                <a:close/>
              </a:path>
              <a:path w="1304925" h="111125">
                <a:moveTo>
                  <a:pt x="1285621" y="47116"/>
                </a:moveTo>
                <a:lnTo>
                  <a:pt x="1280795" y="47116"/>
                </a:lnTo>
                <a:lnTo>
                  <a:pt x="1280795" y="63500"/>
                </a:lnTo>
                <a:lnTo>
                  <a:pt x="1285621" y="63500"/>
                </a:lnTo>
                <a:lnTo>
                  <a:pt x="1285621" y="47116"/>
                </a:lnTo>
                <a:close/>
              </a:path>
              <a:path w="1304925" h="111125">
                <a:moveTo>
                  <a:pt x="1209675" y="0"/>
                </a:moveTo>
                <a:lnTo>
                  <a:pt x="1203833" y="1523"/>
                </a:lnTo>
                <a:lnTo>
                  <a:pt x="1201165" y="6095"/>
                </a:lnTo>
                <a:lnTo>
                  <a:pt x="1198499" y="10540"/>
                </a:lnTo>
                <a:lnTo>
                  <a:pt x="1200023" y="16382"/>
                </a:lnTo>
                <a:lnTo>
                  <a:pt x="1266752" y="55308"/>
                </a:lnTo>
                <a:lnTo>
                  <a:pt x="1280795" y="47116"/>
                </a:lnTo>
                <a:lnTo>
                  <a:pt x="1285621" y="47116"/>
                </a:lnTo>
                <a:lnTo>
                  <a:pt x="1285621" y="45719"/>
                </a:lnTo>
                <a:lnTo>
                  <a:pt x="1288185" y="45719"/>
                </a:lnTo>
                <a:lnTo>
                  <a:pt x="1209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36771" y="2335529"/>
            <a:ext cx="668655" cy="1231900"/>
          </a:xfrm>
          <a:custGeom>
            <a:avLst/>
            <a:gdLst/>
            <a:ahLst/>
            <a:cxnLst/>
            <a:rect l="l" t="t" r="r" b="b"/>
            <a:pathLst>
              <a:path w="668654" h="1231900">
                <a:moveTo>
                  <a:pt x="94868" y="1120902"/>
                </a:moveTo>
                <a:lnTo>
                  <a:pt x="0" y="1176274"/>
                </a:lnTo>
                <a:lnTo>
                  <a:pt x="94868" y="1231645"/>
                </a:lnTo>
                <a:lnTo>
                  <a:pt x="100711" y="1230122"/>
                </a:lnTo>
                <a:lnTo>
                  <a:pt x="106044" y="1220978"/>
                </a:lnTo>
                <a:lnTo>
                  <a:pt x="104520" y="1215136"/>
                </a:lnTo>
                <a:lnTo>
                  <a:pt x="54228" y="1185798"/>
                </a:lnTo>
                <a:lnTo>
                  <a:pt x="18923" y="1185798"/>
                </a:lnTo>
                <a:lnTo>
                  <a:pt x="18923" y="1166749"/>
                </a:lnTo>
                <a:lnTo>
                  <a:pt x="54228" y="1166749"/>
                </a:lnTo>
                <a:lnTo>
                  <a:pt x="104520" y="1137412"/>
                </a:lnTo>
                <a:lnTo>
                  <a:pt x="106044" y="1131570"/>
                </a:lnTo>
                <a:lnTo>
                  <a:pt x="100711" y="1122426"/>
                </a:lnTo>
                <a:lnTo>
                  <a:pt x="94868" y="1120902"/>
                </a:lnTo>
                <a:close/>
              </a:path>
              <a:path w="668654" h="1231900">
                <a:moveTo>
                  <a:pt x="54228" y="1166749"/>
                </a:moveTo>
                <a:lnTo>
                  <a:pt x="18923" y="1166749"/>
                </a:lnTo>
                <a:lnTo>
                  <a:pt x="18923" y="1185798"/>
                </a:lnTo>
                <a:lnTo>
                  <a:pt x="54228" y="1185798"/>
                </a:lnTo>
                <a:lnTo>
                  <a:pt x="52051" y="1184529"/>
                </a:lnTo>
                <a:lnTo>
                  <a:pt x="23749" y="1184529"/>
                </a:lnTo>
                <a:lnTo>
                  <a:pt x="23749" y="1168019"/>
                </a:lnTo>
                <a:lnTo>
                  <a:pt x="52051" y="1168019"/>
                </a:lnTo>
                <a:lnTo>
                  <a:pt x="54228" y="1166749"/>
                </a:lnTo>
                <a:close/>
              </a:path>
              <a:path w="668654" h="1231900">
                <a:moveTo>
                  <a:pt x="649097" y="1166749"/>
                </a:moveTo>
                <a:lnTo>
                  <a:pt x="54228" y="1166749"/>
                </a:lnTo>
                <a:lnTo>
                  <a:pt x="37900" y="1176274"/>
                </a:lnTo>
                <a:lnTo>
                  <a:pt x="54228" y="1185798"/>
                </a:lnTo>
                <a:lnTo>
                  <a:pt x="663955" y="1185798"/>
                </a:lnTo>
                <a:lnTo>
                  <a:pt x="668147" y="1181481"/>
                </a:lnTo>
                <a:lnTo>
                  <a:pt x="668147" y="1176274"/>
                </a:lnTo>
                <a:lnTo>
                  <a:pt x="649097" y="1176274"/>
                </a:lnTo>
                <a:lnTo>
                  <a:pt x="649097" y="1166749"/>
                </a:lnTo>
                <a:close/>
              </a:path>
              <a:path w="668654" h="1231900">
                <a:moveTo>
                  <a:pt x="23749" y="1168019"/>
                </a:moveTo>
                <a:lnTo>
                  <a:pt x="23749" y="1184529"/>
                </a:lnTo>
                <a:lnTo>
                  <a:pt x="37900" y="1176274"/>
                </a:lnTo>
                <a:lnTo>
                  <a:pt x="23749" y="1168019"/>
                </a:lnTo>
                <a:close/>
              </a:path>
              <a:path w="668654" h="1231900">
                <a:moveTo>
                  <a:pt x="37900" y="1176274"/>
                </a:moveTo>
                <a:lnTo>
                  <a:pt x="23749" y="1184529"/>
                </a:lnTo>
                <a:lnTo>
                  <a:pt x="52051" y="1184529"/>
                </a:lnTo>
                <a:lnTo>
                  <a:pt x="37900" y="1176274"/>
                </a:lnTo>
                <a:close/>
              </a:path>
              <a:path w="668654" h="1231900">
                <a:moveTo>
                  <a:pt x="52051" y="1168019"/>
                </a:moveTo>
                <a:lnTo>
                  <a:pt x="23749" y="1168019"/>
                </a:lnTo>
                <a:lnTo>
                  <a:pt x="37900" y="1176274"/>
                </a:lnTo>
                <a:lnTo>
                  <a:pt x="52051" y="1168019"/>
                </a:lnTo>
                <a:close/>
              </a:path>
              <a:path w="668654" h="1231900">
                <a:moveTo>
                  <a:pt x="668147" y="0"/>
                </a:moveTo>
                <a:lnTo>
                  <a:pt x="649097" y="0"/>
                </a:lnTo>
                <a:lnTo>
                  <a:pt x="649097" y="1176274"/>
                </a:lnTo>
                <a:lnTo>
                  <a:pt x="658622" y="1166749"/>
                </a:lnTo>
                <a:lnTo>
                  <a:pt x="668147" y="1166749"/>
                </a:lnTo>
                <a:lnTo>
                  <a:pt x="668147" y="0"/>
                </a:lnTo>
                <a:close/>
              </a:path>
              <a:path w="668654" h="1231900">
                <a:moveTo>
                  <a:pt x="668147" y="1166749"/>
                </a:moveTo>
                <a:lnTo>
                  <a:pt x="658622" y="1166749"/>
                </a:lnTo>
                <a:lnTo>
                  <a:pt x="649097" y="1176274"/>
                </a:lnTo>
                <a:lnTo>
                  <a:pt x="668147" y="1176274"/>
                </a:lnTo>
                <a:lnTo>
                  <a:pt x="668147" y="1166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4185" y="2264155"/>
            <a:ext cx="792480" cy="111125"/>
          </a:xfrm>
          <a:custGeom>
            <a:avLst/>
            <a:gdLst/>
            <a:ahLst/>
            <a:cxnLst/>
            <a:rect l="l" t="t" r="r" b="b"/>
            <a:pathLst>
              <a:path w="792480" h="111125">
                <a:moveTo>
                  <a:pt x="754279" y="55371"/>
                </a:moveTo>
                <a:lnTo>
                  <a:pt x="687679" y="94233"/>
                </a:lnTo>
                <a:lnTo>
                  <a:pt x="686142" y="100075"/>
                </a:lnTo>
                <a:lnTo>
                  <a:pt x="691451" y="109219"/>
                </a:lnTo>
                <a:lnTo>
                  <a:pt x="697280" y="110743"/>
                </a:lnTo>
                <a:lnTo>
                  <a:pt x="775809" y="64896"/>
                </a:lnTo>
                <a:lnTo>
                  <a:pt x="773226" y="64896"/>
                </a:lnTo>
                <a:lnTo>
                  <a:pt x="773226" y="63626"/>
                </a:lnTo>
                <a:lnTo>
                  <a:pt x="768426" y="63626"/>
                </a:lnTo>
                <a:lnTo>
                  <a:pt x="754279" y="55371"/>
                </a:lnTo>
                <a:close/>
              </a:path>
              <a:path w="792480" h="111125">
                <a:moveTo>
                  <a:pt x="737955" y="45846"/>
                </a:moveTo>
                <a:lnTo>
                  <a:pt x="0" y="45846"/>
                </a:lnTo>
                <a:lnTo>
                  <a:pt x="0" y="64896"/>
                </a:lnTo>
                <a:lnTo>
                  <a:pt x="737955" y="64896"/>
                </a:lnTo>
                <a:lnTo>
                  <a:pt x="754279" y="55371"/>
                </a:lnTo>
                <a:lnTo>
                  <a:pt x="737955" y="45846"/>
                </a:lnTo>
                <a:close/>
              </a:path>
              <a:path w="792480" h="111125">
                <a:moveTo>
                  <a:pt x="775805" y="45846"/>
                </a:moveTo>
                <a:lnTo>
                  <a:pt x="773226" y="45846"/>
                </a:lnTo>
                <a:lnTo>
                  <a:pt x="773226" y="64896"/>
                </a:lnTo>
                <a:lnTo>
                  <a:pt x="775809" y="64896"/>
                </a:lnTo>
                <a:lnTo>
                  <a:pt x="792124" y="55371"/>
                </a:lnTo>
                <a:lnTo>
                  <a:pt x="775805" y="45846"/>
                </a:lnTo>
                <a:close/>
              </a:path>
              <a:path w="792480" h="111125">
                <a:moveTo>
                  <a:pt x="768426" y="47117"/>
                </a:moveTo>
                <a:lnTo>
                  <a:pt x="754279" y="55371"/>
                </a:lnTo>
                <a:lnTo>
                  <a:pt x="768426" y="63626"/>
                </a:lnTo>
                <a:lnTo>
                  <a:pt x="768426" y="47117"/>
                </a:lnTo>
                <a:close/>
              </a:path>
              <a:path w="792480" h="111125">
                <a:moveTo>
                  <a:pt x="773226" y="47117"/>
                </a:moveTo>
                <a:lnTo>
                  <a:pt x="768426" y="47117"/>
                </a:lnTo>
                <a:lnTo>
                  <a:pt x="768426" y="63626"/>
                </a:lnTo>
                <a:lnTo>
                  <a:pt x="773226" y="63626"/>
                </a:lnTo>
                <a:lnTo>
                  <a:pt x="773226" y="47117"/>
                </a:lnTo>
                <a:close/>
              </a:path>
              <a:path w="792480" h="111125">
                <a:moveTo>
                  <a:pt x="697280" y="0"/>
                </a:moveTo>
                <a:lnTo>
                  <a:pt x="691451" y="1524"/>
                </a:lnTo>
                <a:lnTo>
                  <a:pt x="686142" y="10668"/>
                </a:lnTo>
                <a:lnTo>
                  <a:pt x="687679" y="16510"/>
                </a:lnTo>
                <a:lnTo>
                  <a:pt x="754279" y="55371"/>
                </a:lnTo>
                <a:lnTo>
                  <a:pt x="768426" y="47117"/>
                </a:lnTo>
                <a:lnTo>
                  <a:pt x="773226" y="47117"/>
                </a:lnTo>
                <a:lnTo>
                  <a:pt x="773226" y="45846"/>
                </a:lnTo>
                <a:lnTo>
                  <a:pt x="775805" y="45846"/>
                </a:lnTo>
                <a:lnTo>
                  <a:pt x="697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46301" y="2262632"/>
            <a:ext cx="622935" cy="111125"/>
          </a:xfrm>
          <a:custGeom>
            <a:avLst/>
            <a:gdLst/>
            <a:ahLst/>
            <a:cxnLst/>
            <a:rect l="l" t="t" r="r" b="b"/>
            <a:pathLst>
              <a:path w="622935" h="111125">
                <a:moveTo>
                  <a:pt x="606010" y="45593"/>
                </a:moveTo>
                <a:lnTo>
                  <a:pt x="603504" y="45593"/>
                </a:lnTo>
                <a:lnTo>
                  <a:pt x="603504" y="64643"/>
                </a:lnTo>
                <a:lnTo>
                  <a:pt x="568244" y="64746"/>
                </a:lnTo>
                <a:lnTo>
                  <a:pt x="518032" y="94234"/>
                </a:lnTo>
                <a:lnTo>
                  <a:pt x="516636" y="100075"/>
                </a:lnTo>
                <a:lnTo>
                  <a:pt x="519303" y="104648"/>
                </a:lnTo>
                <a:lnTo>
                  <a:pt x="521843" y="109093"/>
                </a:lnTo>
                <a:lnTo>
                  <a:pt x="527685" y="110617"/>
                </a:lnTo>
                <a:lnTo>
                  <a:pt x="622426" y="55118"/>
                </a:lnTo>
                <a:lnTo>
                  <a:pt x="606010" y="45593"/>
                </a:lnTo>
                <a:close/>
              </a:path>
              <a:path w="622935" h="111125">
                <a:moveTo>
                  <a:pt x="568277" y="45696"/>
                </a:moveTo>
                <a:lnTo>
                  <a:pt x="0" y="47370"/>
                </a:lnTo>
                <a:lnTo>
                  <a:pt x="0" y="66420"/>
                </a:lnTo>
                <a:lnTo>
                  <a:pt x="568244" y="64746"/>
                </a:lnTo>
                <a:lnTo>
                  <a:pt x="584589" y="55141"/>
                </a:lnTo>
                <a:lnTo>
                  <a:pt x="568277" y="45696"/>
                </a:lnTo>
                <a:close/>
              </a:path>
              <a:path w="622935" h="111125">
                <a:moveTo>
                  <a:pt x="584589" y="55141"/>
                </a:moveTo>
                <a:lnTo>
                  <a:pt x="568244" y="64746"/>
                </a:lnTo>
                <a:lnTo>
                  <a:pt x="603504" y="64643"/>
                </a:lnTo>
                <a:lnTo>
                  <a:pt x="603504" y="63373"/>
                </a:lnTo>
                <a:lnTo>
                  <a:pt x="598805" y="63373"/>
                </a:lnTo>
                <a:lnTo>
                  <a:pt x="584589" y="55141"/>
                </a:lnTo>
                <a:close/>
              </a:path>
              <a:path w="622935" h="111125">
                <a:moveTo>
                  <a:pt x="598678" y="46862"/>
                </a:moveTo>
                <a:lnTo>
                  <a:pt x="584589" y="55141"/>
                </a:lnTo>
                <a:lnTo>
                  <a:pt x="598805" y="63373"/>
                </a:lnTo>
                <a:lnTo>
                  <a:pt x="598678" y="46862"/>
                </a:lnTo>
                <a:close/>
              </a:path>
              <a:path w="622935" h="111125">
                <a:moveTo>
                  <a:pt x="603504" y="46862"/>
                </a:moveTo>
                <a:lnTo>
                  <a:pt x="598678" y="46862"/>
                </a:lnTo>
                <a:lnTo>
                  <a:pt x="598805" y="63373"/>
                </a:lnTo>
                <a:lnTo>
                  <a:pt x="603504" y="63373"/>
                </a:lnTo>
                <a:lnTo>
                  <a:pt x="603504" y="46862"/>
                </a:lnTo>
                <a:close/>
              </a:path>
              <a:path w="622935" h="111125">
                <a:moveTo>
                  <a:pt x="603504" y="45593"/>
                </a:moveTo>
                <a:lnTo>
                  <a:pt x="568277" y="45696"/>
                </a:lnTo>
                <a:lnTo>
                  <a:pt x="584589" y="55141"/>
                </a:lnTo>
                <a:lnTo>
                  <a:pt x="598678" y="46862"/>
                </a:lnTo>
                <a:lnTo>
                  <a:pt x="603504" y="46862"/>
                </a:lnTo>
                <a:lnTo>
                  <a:pt x="603504" y="45593"/>
                </a:lnTo>
                <a:close/>
              </a:path>
              <a:path w="622935" h="111125">
                <a:moveTo>
                  <a:pt x="527431" y="0"/>
                </a:moveTo>
                <a:lnTo>
                  <a:pt x="521588" y="1524"/>
                </a:lnTo>
                <a:lnTo>
                  <a:pt x="516255" y="10668"/>
                </a:lnTo>
                <a:lnTo>
                  <a:pt x="517906" y="16510"/>
                </a:lnTo>
                <a:lnTo>
                  <a:pt x="568277" y="45696"/>
                </a:lnTo>
                <a:lnTo>
                  <a:pt x="606010" y="45593"/>
                </a:lnTo>
                <a:lnTo>
                  <a:pt x="5274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21944" y="1978279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Cambria Math"/>
                <a:cs typeface="Cambria Math"/>
              </a:rPr>
              <a:t>𝑈</a:t>
            </a:r>
            <a:r>
              <a:rPr sz="1800" spc="5" dirty="0">
                <a:latin typeface="Cambria Math"/>
                <a:cs typeface="Cambria Math"/>
              </a:rPr>
              <a:t>(</a:t>
            </a:r>
            <a:r>
              <a:rPr sz="1800" spc="40" dirty="0">
                <a:latin typeface="Cambria Math"/>
                <a:cs typeface="Cambria Math"/>
              </a:rPr>
              <a:t>𝑠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057655" y="2020823"/>
            <a:ext cx="637032" cy="637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06271" y="2049526"/>
            <a:ext cx="540029" cy="5400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06271" y="2049526"/>
            <a:ext cx="540385" cy="540385"/>
          </a:xfrm>
          <a:custGeom>
            <a:avLst/>
            <a:gdLst/>
            <a:ahLst/>
            <a:cxnLst/>
            <a:rect l="l" t="t" r="r" b="b"/>
            <a:pathLst>
              <a:path w="540385" h="540385">
                <a:moveTo>
                  <a:pt x="0" y="270001"/>
                </a:moveTo>
                <a:lnTo>
                  <a:pt x="4349" y="221474"/>
                </a:lnTo>
                <a:lnTo>
                  <a:pt x="16891" y="175797"/>
                </a:lnTo>
                <a:lnTo>
                  <a:pt x="36862" y="133735"/>
                </a:lnTo>
                <a:lnTo>
                  <a:pt x="63501" y="96051"/>
                </a:lnTo>
                <a:lnTo>
                  <a:pt x="96045" y="63507"/>
                </a:lnTo>
                <a:lnTo>
                  <a:pt x="133731" y="36867"/>
                </a:lnTo>
                <a:lnTo>
                  <a:pt x="175799" y="16894"/>
                </a:lnTo>
                <a:lnTo>
                  <a:pt x="221485" y="4350"/>
                </a:lnTo>
                <a:lnTo>
                  <a:pt x="270027" y="0"/>
                </a:lnTo>
                <a:lnTo>
                  <a:pt x="318555" y="4350"/>
                </a:lnTo>
                <a:lnTo>
                  <a:pt x="364231" y="16894"/>
                </a:lnTo>
                <a:lnTo>
                  <a:pt x="406293" y="36867"/>
                </a:lnTo>
                <a:lnTo>
                  <a:pt x="443978" y="63507"/>
                </a:lnTo>
                <a:lnTo>
                  <a:pt x="476521" y="96051"/>
                </a:lnTo>
                <a:lnTo>
                  <a:pt x="503161" y="133735"/>
                </a:lnTo>
                <a:lnTo>
                  <a:pt x="523135" y="175797"/>
                </a:lnTo>
                <a:lnTo>
                  <a:pt x="535678" y="221474"/>
                </a:lnTo>
                <a:lnTo>
                  <a:pt x="540029" y="270001"/>
                </a:lnTo>
                <a:lnTo>
                  <a:pt x="535678" y="318529"/>
                </a:lnTo>
                <a:lnTo>
                  <a:pt x="523135" y="364206"/>
                </a:lnTo>
                <a:lnTo>
                  <a:pt x="503161" y="406268"/>
                </a:lnTo>
                <a:lnTo>
                  <a:pt x="476521" y="443952"/>
                </a:lnTo>
                <a:lnTo>
                  <a:pt x="443978" y="476496"/>
                </a:lnTo>
                <a:lnTo>
                  <a:pt x="406293" y="503136"/>
                </a:lnTo>
                <a:lnTo>
                  <a:pt x="364231" y="523109"/>
                </a:lnTo>
                <a:lnTo>
                  <a:pt x="318555" y="535653"/>
                </a:lnTo>
                <a:lnTo>
                  <a:pt x="270027" y="540004"/>
                </a:lnTo>
                <a:lnTo>
                  <a:pt x="221485" y="535653"/>
                </a:lnTo>
                <a:lnTo>
                  <a:pt x="175799" y="523109"/>
                </a:lnTo>
                <a:lnTo>
                  <a:pt x="133731" y="503136"/>
                </a:lnTo>
                <a:lnTo>
                  <a:pt x="96045" y="476496"/>
                </a:lnTo>
                <a:lnTo>
                  <a:pt x="63501" y="443952"/>
                </a:lnTo>
                <a:lnTo>
                  <a:pt x="36862" y="406268"/>
                </a:lnTo>
                <a:lnTo>
                  <a:pt x="16891" y="364206"/>
                </a:lnTo>
                <a:lnTo>
                  <a:pt x="4349" y="318529"/>
                </a:lnTo>
                <a:lnTo>
                  <a:pt x="0" y="2700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85354" y="2128647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69">
                <a:moveTo>
                  <a:pt x="0" y="0"/>
                </a:moveTo>
                <a:lnTo>
                  <a:pt x="381825" y="38176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85354" y="2128647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69">
                <a:moveTo>
                  <a:pt x="381825" y="0"/>
                </a:moveTo>
                <a:lnTo>
                  <a:pt x="0" y="38176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314069" y="2340101"/>
            <a:ext cx="1682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−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05916" y="2173935"/>
            <a:ext cx="16827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+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320927" y="2589529"/>
            <a:ext cx="948055" cy="932180"/>
          </a:xfrm>
          <a:custGeom>
            <a:avLst/>
            <a:gdLst/>
            <a:ahLst/>
            <a:cxnLst/>
            <a:rect l="l" t="t" r="r" b="b"/>
            <a:pathLst>
              <a:path w="948055" h="932179">
                <a:moveTo>
                  <a:pt x="55372" y="37773"/>
                </a:moveTo>
                <a:lnTo>
                  <a:pt x="45846" y="54101"/>
                </a:lnTo>
                <a:lnTo>
                  <a:pt x="45846" y="927481"/>
                </a:lnTo>
                <a:lnTo>
                  <a:pt x="50037" y="931798"/>
                </a:lnTo>
                <a:lnTo>
                  <a:pt x="947800" y="931798"/>
                </a:lnTo>
                <a:lnTo>
                  <a:pt x="947800" y="922274"/>
                </a:lnTo>
                <a:lnTo>
                  <a:pt x="64896" y="922274"/>
                </a:lnTo>
                <a:lnTo>
                  <a:pt x="55372" y="912749"/>
                </a:lnTo>
                <a:lnTo>
                  <a:pt x="64896" y="912749"/>
                </a:lnTo>
                <a:lnTo>
                  <a:pt x="64896" y="54101"/>
                </a:lnTo>
                <a:lnTo>
                  <a:pt x="55372" y="37773"/>
                </a:lnTo>
                <a:close/>
              </a:path>
              <a:path w="948055" h="932179">
                <a:moveTo>
                  <a:pt x="64896" y="912749"/>
                </a:moveTo>
                <a:lnTo>
                  <a:pt x="55372" y="912749"/>
                </a:lnTo>
                <a:lnTo>
                  <a:pt x="64896" y="922274"/>
                </a:lnTo>
                <a:lnTo>
                  <a:pt x="64896" y="912749"/>
                </a:lnTo>
                <a:close/>
              </a:path>
              <a:path w="948055" h="932179">
                <a:moveTo>
                  <a:pt x="947800" y="912749"/>
                </a:moveTo>
                <a:lnTo>
                  <a:pt x="64896" y="912749"/>
                </a:lnTo>
                <a:lnTo>
                  <a:pt x="64896" y="922274"/>
                </a:lnTo>
                <a:lnTo>
                  <a:pt x="947800" y="922274"/>
                </a:lnTo>
                <a:lnTo>
                  <a:pt x="947800" y="912749"/>
                </a:lnTo>
                <a:close/>
              </a:path>
              <a:path w="948055" h="932179">
                <a:moveTo>
                  <a:pt x="55371" y="0"/>
                </a:moveTo>
                <a:lnTo>
                  <a:pt x="2666" y="90296"/>
                </a:lnTo>
                <a:lnTo>
                  <a:pt x="0" y="94742"/>
                </a:lnTo>
                <a:lnTo>
                  <a:pt x="1523" y="100583"/>
                </a:lnTo>
                <a:lnTo>
                  <a:pt x="10667" y="105918"/>
                </a:lnTo>
                <a:lnTo>
                  <a:pt x="16509" y="104393"/>
                </a:lnTo>
                <a:lnTo>
                  <a:pt x="45846" y="54101"/>
                </a:lnTo>
                <a:lnTo>
                  <a:pt x="45846" y="18795"/>
                </a:lnTo>
                <a:lnTo>
                  <a:pt x="66342" y="18795"/>
                </a:lnTo>
                <a:lnTo>
                  <a:pt x="55371" y="0"/>
                </a:lnTo>
                <a:close/>
              </a:path>
              <a:path w="948055" h="932179">
                <a:moveTo>
                  <a:pt x="66342" y="18795"/>
                </a:moveTo>
                <a:lnTo>
                  <a:pt x="64896" y="18795"/>
                </a:lnTo>
                <a:lnTo>
                  <a:pt x="64896" y="54101"/>
                </a:lnTo>
                <a:lnTo>
                  <a:pt x="94234" y="104393"/>
                </a:lnTo>
                <a:lnTo>
                  <a:pt x="100075" y="105918"/>
                </a:lnTo>
                <a:lnTo>
                  <a:pt x="104647" y="103250"/>
                </a:lnTo>
                <a:lnTo>
                  <a:pt x="109092" y="100583"/>
                </a:lnTo>
                <a:lnTo>
                  <a:pt x="110616" y="94742"/>
                </a:lnTo>
                <a:lnTo>
                  <a:pt x="108076" y="90296"/>
                </a:lnTo>
                <a:lnTo>
                  <a:pt x="66342" y="18795"/>
                </a:lnTo>
                <a:close/>
              </a:path>
              <a:path w="948055" h="932179">
                <a:moveTo>
                  <a:pt x="64896" y="18795"/>
                </a:moveTo>
                <a:lnTo>
                  <a:pt x="45846" y="18795"/>
                </a:lnTo>
                <a:lnTo>
                  <a:pt x="45846" y="54101"/>
                </a:lnTo>
                <a:lnTo>
                  <a:pt x="55371" y="37773"/>
                </a:lnTo>
                <a:lnTo>
                  <a:pt x="47116" y="23621"/>
                </a:lnTo>
                <a:lnTo>
                  <a:pt x="64896" y="23621"/>
                </a:lnTo>
                <a:lnTo>
                  <a:pt x="64896" y="18795"/>
                </a:lnTo>
                <a:close/>
              </a:path>
              <a:path w="948055" h="932179">
                <a:moveTo>
                  <a:pt x="64896" y="23621"/>
                </a:moveTo>
                <a:lnTo>
                  <a:pt x="63626" y="23621"/>
                </a:lnTo>
                <a:lnTo>
                  <a:pt x="55372" y="37773"/>
                </a:lnTo>
                <a:lnTo>
                  <a:pt x="64896" y="54101"/>
                </a:lnTo>
                <a:lnTo>
                  <a:pt x="64896" y="23621"/>
                </a:lnTo>
                <a:close/>
              </a:path>
              <a:path w="948055" h="932179">
                <a:moveTo>
                  <a:pt x="63626" y="23621"/>
                </a:moveTo>
                <a:lnTo>
                  <a:pt x="47116" y="23621"/>
                </a:lnTo>
                <a:lnTo>
                  <a:pt x="55372" y="37773"/>
                </a:lnTo>
                <a:lnTo>
                  <a:pt x="63626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598422" y="4038091"/>
            <a:ext cx="2537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Calibri"/>
                <a:cs typeface="Calibri"/>
              </a:rPr>
              <a:t>Negative </a:t>
            </a:r>
            <a:r>
              <a:rPr sz="2000" dirty="0">
                <a:latin typeface="Calibri"/>
                <a:cs typeface="Calibri"/>
              </a:rPr>
              <a:t>Feedback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Loop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290827" y="3556634"/>
            <a:ext cx="259079" cy="212090"/>
          </a:xfrm>
          <a:custGeom>
            <a:avLst/>
            <a:gdLst/>
            <a:ahLst/>
            <a:cxnLst/>
            <a:rect l="l" t="t" r="r" b="b"/>
            <a:pathLst>
              <a:path w="259080" h="212089">
                <a:moveTo>
                  <a:pt x="191388" y="0"/>
                </a:moveTo>
                <a:lnTo>
                  <a:pt x="188340" y="8635"/>
                </a:lnTo>
                <a:lnTo>
                  <a:pt x="200626" y="13946"/>
                </a:lnTo>
                <a:lnTo>
                  <a:pt x="211185" y="21304"/>
                </a:lnTo>
                <a:lnTo>
                  <a:pt x="232576" y="55449"/>
                </a:lnTo>
                <a:lnTo>
                  <a:pt x="239649" y="104901"/>
                </a:lnTo>
                <a:lnTo>
                  <a:pt x="238863" y="123570"/>
                </a:lnTo>
                <a:lnTo>
                  <a:pt x="227075" y="169290"/>
                </a:lnTo>
                <a:lnTo>
                  <a:pt x="200769" y="197865"/>
                </a:lnTo>
                <a:lnTo>
                  <a:pt x="188722" y="203199"/>
                </a:lnTo>
                <a:lnTo>
                  <a:pt x="191388" y="211835"/>
                </a:lnTo>
                <a:lnTo>
                  <a:pt x="231858" y="187725"/>
                </a:lnTo>
                <a:lnTo>
                  <a:pt x="254587" y="143382"/>
                </a:lnTo>
                <a:lnTo>
                  <a:pt x="258953" y="105917"/>
                </a:lnTo>
                <a:lnTo>
                  <a:pt x="257857" y="86538"/>
                </a:lnTo>
                <a:lnTo>
                  <a:pt x="241427" y="37210"/>
                </a:lnTo>
                <a:lnTo>
                  <a:pt x="206744" y="5599"/>
                </a:lnTo>
                <a:lnTo>
                  <a:pt x="191388" y="0"/>
                </a:lnTo>
                <a:close/>
              </a:path>
              <a:path w="259080" h="212089">
                <a:moveTo>
                  <a:pt x="67563" y="0"/>
                </a:moveTo>
                <a:lnTo>
                  <a:pt x="27166" y="24181"/>
                </a:lnTo>
                <a:lnTo>
                  <a:pt x="4381" y="68611"/>
                </a:lnTo>
                <a:lnTo>
                  <a:pt x="0" y="105917"/>
                </a:lnTo>
                <a:lnTo>
                  <a:pt x="1093" y="125424"/>
                </a:lnTo>
                <a:lnTo>
                  <a:pt x="17399" y="174751"/>
                </a:lnTo>
                <a:lnTo>
                  <a:pt x="52153" y="206291"/>
                </a:lnTo>
                <a:lnTo>
                  <a:pt x="67563" y="211835"/>
                </a:lnTo>
                <a:lnTo>
                  <a:pt x="70231" y="203199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7" y="42163"/>
                </a:lnTo>
                <a:lnTo>
                  <a:pt x="58344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15060" y="3486734"/>
            <a:ext cx="9455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𝑌 𝑠</a:t>
            </a:r>
            <a:r>
              <a:rPr sz="1800" spc="290" dirty="0">
                <a:latin typeface="Cambria Math"/>
                <a:cs typeface="Cambria Math"/>
              </a:rPr>
              <a:t> </a:t>
            </a:r>
            <a:r>
              <a:rPr sz="1800" spc="25" dirty="0">
                <a:latin typeface="Cambria Math"/>
                <a:cs typeface="Cambria Math"/>
              </a:rPr>
              <a:t>𝐻(𝑠)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256278" y="2290064"/>
            <a:ext cx="78359" cy="783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4925" y="235965"/>
            <a:ext cx="65347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Loading </a:t>
            </a:r>
            <a:r>
              <a:rPr spc="-40" dirty="0"/>
              <a:t>Effect </a:t>
            </a:r>
            <a:r>
              <a:rPr spc="-5" dirty="0"/>
              <a:t>on </a:t>
            </a:r>
            <a:r>
              <a:rPr spc="-55" dirty="0"/>
              <a:t>Transfer</a:t>
            </a:r>
            <a:r>
              <a:rPr spc="-20" dirty="0"/>
              <a:t> </a:t>
            </a:r>
            <a:r>
              <a:rPr spc="-5" dirty="0"/>
              <a:t>Function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1004061"/>
            <a:ext cx="8197215" cy="3239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Assumption: </a:t>
            </a:r>
            <a:r>
              <a:rPr sz="2200" spc="-5" dirty="0">
                <a:latin typeface="Calibri"/>
                <a:cs typeface="Calibri"/>
              </a:rPr>
              <a:t>While </a:t>
            </a:r>
            <a:r>
              <a:rPr sz="2200" spc="-10" dirty="0">
                <a:latin typeface="Calibri"/>
                <a:cs typeface="Calibri"/>
              </a:rPr>
              <a:t>deriving </a:t>
            </a:r>
            <a:r>
              <a:rPr sz="2200" spc="-20" dirty="0">
                <a:latin typeface="Calibri"/>
                <a:cs typeface="Calibri"/>
              </a:rPr>
              <a:t>transfer </a:t>
            </a:r>
            <a:r>
              <a:rPr sz="2200" spc="-5" dirty="0">
                <a:latin typeface="Calibri"/>
                <a:cs typeface="Calibri"/>
              </a:rPr>
              <a:t>function, </a:t>
            </a:r>
            <a:r>
              <a:rPr sz="2200" spc="-10" dirty="0">
                <a:latin typeface="Calibri"/>
                <a:cs typeface="Calibri"/>
              </a:rPr>
              <a:t>there </a:t>
            </a:r>
            <a:r>
              <a:rPr sz="2200" spc="-5" dirty="0">
                <a:latin typeface="Calibri"/>
                <a:cs typeface="Calibri"/>
              </a:rPr>
              <a:t>is no</a:t>
            </a:r>
            <a:r>
              <a:rPr sz="2200" spc="4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loading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i.e., no </a:t>
            </a:r>
            <a:r>
              <a:rPr sz="2200" spc="-10" dirty="0">
                <a:latin typeface="Calibri"/>
                <a:cs typeface="Calibri"/>
              </a:rPr>
              <a:t>power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5" dirty="0">
                <a:latin typeface="Calibri"/>
                <a:cs typeface="Calibri"/>
              </a:rPr>
              <a:t>drawn at </a:t>
            </a:r>
            <a:r>
              <a:rPr sz="2200" spc="-5" dirty="0">
                <a:latin typeface="Calibri"/>
                <a:cs typeface="Calibri"/>
              </a:rPr>
              <a:t>the output of the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  <a:p>
            <a:pPr marL="355600" marR="8255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  <a:tab pos="972185" algn="l"/>
                <a:tab pos="2452370" algn="l"/>
                <a:tab pos="3183890" algn="l"/>
                <a:tab pos="3632200" algn="l"/>
                <a:tab pos="4735830" algn="l"/>
                <a:tab pos="5444490" algn="l"/>
                <a:tab pos="6219190" algn="l"/>
                <a:tab pos="7296150" algn="l"/>
              </a:tabLst>
            </a:pPr>
            <a:r>
              <a:rPr sz="2200" spc="-10" dirty="0">
                <a:latin typeface="Calibri"/>
                <a:cs typeface="Calibri"/>
              </a:rPr>
              <a:t>Thi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sum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tion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mu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5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ti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f</a:t>
            </a:r>
            <a:r>
              <a:rPr sz="2200" spc="5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ed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en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while</a:t>
            </a:r>
            <a:r>
              <a:rPr sz="2200" dirty="0">
                <a:latin typeface="Calibri"/>
                <a:cs typeface="Calibri"/>
              </a:rPr>
              <a:t>	d</a:t>
            </a:r>
            <a:r>
              <a:rPr sz="2200" spc="-5" dirty="0">
                <a:latin typeface="Calibri"/>
                <a:cs typeface="Calibri"/>
              </a:rPr>
              <a:t>eriving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spc="-35" dirty="0">
                <a:latin typeface="Calibri"/>
                <a:cs typeface="Calibri"/>
              </a:rPr>
              <a:t>s</a:t>
            </a:r>
            <a:r>
              <a:rPr sz="2200" spc="-65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er  functions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each </a:t>
            </a:r>
            <a:r>
              <a:rPr sz="2200" spc="-10" dirty="0">
                <a:latin typeface="Calibri"/>
                <a:cs typeface="Calibri"/>
              </a:rPr>
              <a:t>component </a:t>
            </a:r>
            <a:r>
              <a:rPr sz="2200" spc="-5" dirty="0">
                <a:latin typeface="Calibri"/>
                <a:cs typeface="Calibri"/>
              </a:rPr>
              <a:t>in a </a:t>
            </a:r>
            <a:r>
              <a:rPr sz="2200" spc="-10" dirty="0">
                <a:latin typeface="Calibri"/>
                <a:cs typeface="Calibri"/>
              </a:rPr>
              <a:t>block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diagram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If one </a:t>
            </a:r>
            <a:r>
              <a:rPr sz="2200" spc="-15" dirty="0">
                <a:latin typeface="Calibri"/>
                <a:cs typeface="Calibri"/>
              </a:rPr>
              <a:t>component </a:t>
            </a:r>
            <a:r>
              <a:rPr sz="2200" spc="-5" dirty="0">
                <a:latin typeface="Calibri"/>
                <a:cs typeface="Calibri"/>
              </a:rPr>
              <a:t>is acting as a </a:t>
            </a:r>
            <a:r>
              <a:rPr sz="2200" dirty="0">
                <a:latin typeface="Calibri"/>
                <a:cs typeface="Calibri"/>
              </a:rPr>
              <a:t>load </a:t>
            </a:r>
            <a:r>
              <a:rPr sz="2200" spc="-5" dirty="0">
                <a:latin typeface="Calibri"/>
                <a:cs typeface="Calibri"/>
              </a:rPr>
              <a:t>on another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component: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9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30" dirty="0">
                <a:latin typeface="Calibri"/>
                <a:cs typeface="Calibri"/>
              </a:rPr>
              <a:t>Transfer </a:t>
            </a:r>
            <a:r>
              <a:rPr sz="2000" dirty="0">
                <a:latin typeface="Calibri"/>
                <a:cs typeface="Calibri"/>
              </a:rPr>
              <a:t>function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each </a:t>
            </a:r>
            <a:r>
              <a:rPr sz="2000" spc="-10" dirty="0">
                <a:latin typeface="Calibri"/>
                <a:cs typeface="Calibri"/>
              </a:rPr>
              <a:t>component </a:t>
            </a:r>
            <a:r>
              <a:rPr sz="2000" dirty="0">
                <a:latin typeface="Calibri"/>
                <a:cs typeface="Calibri"/>
              </a:rPr>
              <a:t>cannot be </a:t>
            </a:r>
            <a:r>
              <a:rPr sz="2000" spc="-5" dirty="0">
                <a:latin typeface="Calibri"/>
                <a:cs typeface="Calibri"/>
              </a:rPr>
              <a:t>determined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separately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30" dirty="0">
                <a:latin typeface="Calibri"/>
                <a:cs typeface="Calibri"/>
              </a:rPr>
              <a:t>Transfer </a:t>
            </a:r>
            <a:r>
              <a:rPr sz="2000" dirty="0">
                <a:latin typeface="Calibri"/>
                <a:cs typeface="Calibri"/>
              </a:rPr>
              <a:t>function </a:t>
            </a:r>
            <a:r>
              <a:rPr sz="2000" spc="-5" dirty="0">
                <a:latin typeface="Calibri"/>
                <a:cs typeface="Calibri"/>
              </a:rPr>
              <a:t>of both components combined should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determined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  <a:tab pos="2786380" algn="l"/>
                <a:tab pos="3248660" algn="l"/>
                <a:tab pos="4046854" algn="l"/>
                <a:tab pos="5197475" algn="l"/>
                <a:tab pos="6194425" algn="l"/>
                <a:tab pos="7342505" algn="l"/>
              </a:tabLst>
            </a:pPr>
            <a:r>
              <a:rPr sz="2000" dirty="0">
                <a:latin typeface="Calibri"/>
                <a:cs typeface="Calibri"/>
              </a:rPr>
              <a:t>Both 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om</a:t>
            </a:r>
            <a:r>
              <a:rPr sz="2000" spc="-1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	a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	put 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	the 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	</a:t>
            </a:r>
            <a:r>
              <a:rPr sz="2000" spc="-5" dirty="0">
                <a:latin typeface="Calibri"/>
                <a:cs typeface="Calibri"/>
              </a:rPr>
              <a:t>bloc</a:t>
            </a:r>
            <a:r>
              <a:rPr sz="2000" dirty="0">
                <a:latin typeface="Calibri"/>
                <a:cs typeface="Calibri"/>
              </a:rPr>
              <a:t>k 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	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bloc</a:t>
            </a:r>
            <a:r>
              <a:rPr sz="2000" dirty="0">
                <a:latin typeface="Calibri"/>
                <a:cs typeface="Calibri"/>
              </a:rPr>
              <a:t>k	</a:t>
            </a:r>
            <a:r>
              <a:rPr sz="2000" spc="-5" dirty="0">
                <a:latin typeface="Calibri"/>
                <a:cs typeface="Calibri"/>
              </a:rPr>
              <a:t>diag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representation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Loading </a:t>
            </a:r>
            <a:r>
              <a:rPr spc="-40" dirty="0"/>
              <a:t>Effect </a:t>
            </a:r>
            <a:r>
              <a:rPr dirty="0"/>
              <a:t>:</a:t>
            </a:r>
            <a:r>
              <a:rPr spc="-5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2660650"/>
            <a:ext cx="376427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Model </a:t>
            </a:r>
            <a:r>
              <a:rPr sz="2000" spc="-5" dirty="0">
                <a:latin typeface="Calibri"/>
                <a:cs typeface="Calibri"/>
              </a:rPr>
              <a:t>Equations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Laplace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7623" y="3204845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2" y="9525"/>
                </a:lnTo>
                <a:lnTo>
                  <a:pt x="223043" y="15501"/>
                </a:lnTo>
                <a:lnTo>
                  <a:pt x="234759" y="23717"/>
                </a:lnTo>
                <a:lnTo>
                  <a:pt x="258570" y="61652"/>
                </a:lnTo>
                <a:lnTo>
                  <a:pt x="266445" y="116712"/>
                </a:lnTo>
                <a:lnTo>
                  <a:pt x="265566" y="137477"/>
                </a:lnTo>
                <a:lnTo>
                  <a:pt x="252475" y="188341"/>
                </a:lnTo>
                <a:lnTo>
                  <a:pt x="223186" y="220255"/>
                </a:lnTo>
                <a:lnTo>
                  <a:pt x="209803" y="226187"/>
                </a:lnTo>
                <a:lnTo>
                  <a:pt x="212725" y="235712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8" y="117982"/>
                </a:lnTo>
                <a:lnTo>
                  <a:pt x="286694" y="96335"/>
                </a:lnTo>
                <a:lnTo>
                  <a:pt x="276979" y="57993"/>
                </a:lnTo>
                <a:lnTo>
                  <a:pt x="244840" y="15112"/>
                </a:lnTo>
                <a:lnTo>
                  <a:pt x="229848" y="6163"/>
                </a:lnTo>
                <a:lnTo>
                  <a:pt x="212725" y="0"/>
                </a:lnTo>
                <a:close/>
              </a:path>
              <a:path w="288289" h="236220">
                <a:moveTo>
                  <a:pt x="75183" y="0"/>
                </a:moveTo>
                <a:lnTo>
                  <a:pt x="30196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2"/>
                </a:lnTo>
                <a:lnTo>
                  <a:pt x="78104" y="226187"/>
                </a:lnTo>
                <a:lnTo>
                  <a:pt x="64650" y="220255"/>
                </a:lnTo>
                <a:lnTo>
                  <a:pt x="53054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865" y="15501"/>
                </a:lnTo>
                <a:lnTo>
                  <a:pt x="78485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00401" y="3249295"/>
            <a:ext cx="112585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04569" algn="l"/>
              </a:tabLst>
            </a:pPr>
            <a:r>
              <a:rPr sz="1450" spc="165" dirty="0">
                <a:latin typeface="Cambria Math"/>
                <a:cs typeface="Cambria Math"/>
              </a:rPr>
              <a:t>𝑖	</a:t>
            </a:r>
            <a:r>
              <a:rPr sz="1450" spc="40" dirty="0"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46322" y="3204845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525"/>
                </a:lnTo>
                <a:lnTo>
                  <a:pt x="223043" y="15501"/>
                </a:lnTo>
                <a:lnTo>
                  <a:pt x="234759" y="23717"/>
                </a:lnTo>
                <a:lnTo>
                  <a:pt x="258570" y="61652"/>
                </a:lnTo>
                <a:lnTo>
                  <a:pt x="266446" y="116712"/>
                </a:lnTo>
                <a:lnTo>
                  <a:pt x="265566" y="137477"/>
                </a:lnTo>
                <a:lnTo>
                  <a:pt x="252475" y="188341"/>
                </a:lnTo>
                <a:lnTo>
                  <a:pt x="223186" y="220255"/>
                </a:lnTo>
                <a:lnTo>
                  <a:pt x="209803" y="226187"/>
                </a:lnTo>
                <a:lnTo>
                  <a:pt x="212725" y="235712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9" y="117982"/>
                </a:lnTo>
                <a:lnTo>
                  <a:pt x="286694" y="96335"/>
                </a:lnTo>
                <a:lnTo>
                  <a:pt x="276979" y="57993"/>
                </a:lnTo>
                <a:lnTo>
                  <a:pt x="244840" y="15112"/>
                </a:lnTo>
                <a:lnTo>
                  <a:pt x="229848" y="6163"/>
                </a:lnTo>
                <a:lnTo>
                  <a:pt x="212725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196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4" y="226187"/>
                </a:lnTo>
                <a:lnTo>
                  <a:pt x="64650" y="220255"/>
                </a:lnTo>
                <a:lnTo>
                  <a:pt x="53054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865" y="15501"/>
                </a:lnTo>
                <a:lnTo>
                  <a:pt x="78486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50033" y="3128899"/>
            <a:ext cx="2172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49885" algn="l"/>
                <a:tab pos="648970" algn="l"/>
                <a:tab pos="1379220" algn="l"/>
                <a:tab pos="1664335" algn="l"/>
              </a:tabLst>
            </a:pPr>
            <a:r>
              <a:rPr sz="2000" dirty="0">
                <a:latin typeface="Cambria Math"/>
                <a:cs typeface="Cambria Math"/>
              </a:rPr>
              <a:t>𝑉	𝑠	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spc="30" dirty="0">
                <a:latin typeface="Cambria Math"/>
                <a:cs typeface="Cambria Math"/>
              </a:rPr>
              <a:t>𝑅𝐼	</a:t>
            </a:r>
            <a:r>
              <a:rPr sz="2000" dirty="0">
                <a:latin typeface="Cambria Math"/>
                <a:cs typeface="Cambria Math"/>
              </a:rPr>
              <a:t>𝑠	+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3000" baseline="41666" dirty="0">
                <a:latin typeface="Cambria Math"/>
                <a:cs typeface="Cambria Math"/>
              </a:rPr>
              <a:t>1</a:t>
            </a:r>
            <a:endParaRPr sz="3000" baseline="41666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8810" y="3299586"/>
            <a:ext cx="294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mbria Math"/>
                <a:cs typeface="Cambria Math"/>
              </a:rPr>
              <a:t>𝑠𝐶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60876" y="3322701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04919" y="3204845"/>
            <a:ext cx="1531620" cy="236220"/>
          </a:xfrm>
          <a:custGeom>
            <a:avLst/>
            <a:gdLst/>
            <a:ahLst/>
            <a:cxnLst/>
            <a:rect l="l" t="t" r="r" b="b"/>
            <a:pathLst>
              <a:path w="1531620" h="236220">
                <a:moveTo>
                  <a:pt x="1456308" y="0"/>
                </a:moveTo>
                <a:lnTo>
                  <a:pt x="1453006" y="9525"/>
                </a:lnTo>
                <a:lnTo>
                  <a:pt x="1466627" y="15501"/>
                </a:lnTo>
                <a:lnTo>
                  <a:pt x="1478343" y="23717"/>
                </a:lnTo>
                <a:lnTo>
                  <a:pt x="1502154" y="61652"/>
                </a:lnTo>
                <a:lnTo>
                  <a:pt x="1510029" y="116712"/>
                </a:lnTo>
                <a:lnTo>
                  <a:pt x="1509150" y="137477"/>
                </a:lnTo>
                <a:lnTo>
                  <a:pt x="1496059" y="188341"/>
                </a:lnTo>
                <a:lnTo>
                  <a:pt x="1466770" y="220255"/>
                </a:lnTo>
                <a:lnTo>
                  <a:pt x="1453388" y="226187"/>
                </a:lnTo>
                <a:lnTo>
                  <a:pt x="1456308" y="235712"/>
                </a:lnTo>
                <a:lnTo>
                  <a:pt x="1501350" y="208994"/>
                </a:lnTo>
                <a:lnTo>
                  <a:pt x="1526635" y="159607"/>
                </a:lnTo>
                <a:lnTo>
                  <a:pt x="1531492" y="117982"/>
                </a:lnTo>
                <a:lnTo>
                  <a:pt x="1530278" y="96335"/>
                </a:lnTo>
                <a:lnTo>
                  <a:pt x="1520563" y="57993"/>
                </a:lnTo>
                <a:lnTo>
                  <a:pt x="1488424" y="15112"/>
                </a:lnTo>
                <a:lnTo>
                  <a:pt x="1473432" y="6163"/>
                </a:lnTo>
                <a:lnTo>
                  <a:pt x="1456308" y="0"/>
                </a:lnTo>
                <a:close/>
              </a:path>
              <a:path w="1531620" h="236220">
                <a:moveTo>
                  <a:pt x="75183" y="0"/>
                </a:moveTo>
                <a:lnTo>
                  <a:pt x="30196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2"/>
                </a:lnTo>
                <a:lnTo>
                  <a:pt x="78104" y="226187"/>
                </a:lnTo>
                <a:lnTo>
                  <a:pt x="64650" y="220255"/>
                </a:lnTo>
                <a:lnTo>
                  <a:pt x="53054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865" y="15501"/>
                </a:lnTo>
                <a:lnTo>
                  <a:pt x="78485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75530" y="3128899"/>
            <a:ext cx="1219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𝐼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05146" y="3204845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525"/>
                </a:lnTo>
                <a:lnTo>
                  <a:pt x="223043" y="15501"/>
                </a:lnTo>
                <a:lnTo>
                  <a:pt x="234759" y="23717"/>
                </a:lnTo>
                <a:lnTo>
                  <a:pt x="258570" y="61652"/>
                </a:lnTo>
                <a:lnTo>
                  <a:pt x="266445" y="116712"/>
                </a:lnTo>
                <a:lnTo>
                  <a:pt x="265566" y="137477"/>
                </a:lnTo>
                <a:lnTo>
                  <a:pt x="252475" y="188341"/>
                </a:lnTo>
                <a:lnTo>
                  <a:pt x="223186" y="220255"/>
                </a:lnTo>
                <a:lnTo>
                  <a:pt x="209803" y="226187"/>
                </a:lnTo>
                <a:lnTo>
                  <a:pt x="212725" y="235712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8" y="117982"/>
                </a:lnTo>
                <a:lnTo>
                  <a:pt x="286694" y="96335"/>
                </a:lnTo>
                <a:lnTo>
                  <a:pt x="276979" y="57993"/>
                </a:lnTo>
                <a:lnTo>
                  <a:pt x="244840" y="15112"/>
                </a:lnTo>
                <a:lnTo>
                  <a:pt x="229848" y="6163"/>
                </a:lnTo>
                <a:lnTo>
                  <a:pt x="212725" y="0"/>
                </a:lnTo>
                <a:close/>
              </a:path>
              <a:path w="288289" h="236220">
                <a:moveTo>
                  <a:pt x="75183" y="0"/>
                </a:moveTo>
                <a:lnTo>
                  <a:pt x="30196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2"/>
                </a:lnTo>
                <a:lnTo>
                  <a:pt x="78104" y="226187"/>
                </a:lnTo>
                <a:lnTo>
                  <a:pt x="64650" y="220255"/>
                </a:lnTo>
                <a:lnTo>
                  <a:pt x="53054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865" y="15501"/>
                </a:lnTo>
                <a:lnTo>
                  <a:pt x="78486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50207" y="3249295"/>
            <a:ext cx="97155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50900" algn="l"/>
              </a:tabLst>
            </a:pPr>
            <a:r>
              <a:rPr sz="1450" spc="40" dirty="0">
                <a:latin typeface="Cambria Math"/>
                <a:cs typeface="Cambria Math"/>
              </a:rPr>
              <a:t>1	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43346" y="3204845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525"/>
                </a:lnTo>
                <a:lnTo>
                  <a:pt x="223043" y="15501"/>
                </a:lnTo>
                <a:lnTo>
                  <a:pt x="234759" y="23717"/>
                </a:lnTo>
                <a:lnTo>
                  <a:pt x="258570" y="61652"/>
                </a:lnTo>
                <a:lnTo>
                  <a:pt x="266445" y="116712"/>
                </a:lnTo>
                <a:lnTo>
                  <a:pt x="265566" y="137477"/>
                </a:lnTo>
                <a:lnTo>
                  <a:pt x="252475" y="188341"/>
                </a:lnTo>
                <a:lnTo>
                  <a:pt x="223186" y="220255"/>
                </a:lnTo>
                <a:lnTo>
                  <a:pt x="209803" y="226187"/>
                </a:lnTo>
                <a:lnTo>
                  <a:pt x="212725" y="235712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8" y="117982"/>
                </a:lnTo>
                <a:lnTo>
                  <a:pt x="286694" y="96335"/>
                </a:lnTo>
                <a:lnTo>
                  <a:pt x="276979" y="57993"/>
                </a:lnTo>
                <a:lnTo>
                  <a:pt x="244840" y="15112"/>
                </a:lnTo>
                <a:lnTo>
                  <a:pt x="229848" y="6163"/>
                </a:lnTo>
                <a:lnTo>
                  <a:pt x="212725" y="0"/>
                </a:lnTo>
                <a:close/>
              </a:path>
              <a:path w="288289" h="236220">
                <a:moveTo>
                  <a:pt x="75183" y="0"/>
                </a:moveTo>
                <a:lnTo>
                  <a:pt x="30196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2"/>
                </a:lnTo>
                <a:lnTo>
                  <a:pt x="78104" y="226187"/>
                </a:lnTo>
                <a:lnTo>
                  <a:pt x="64650" y="220255"/>
                </a:lnTo>
                <a:lnTo>
                  <a:pt x="53054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865" y="15501"/>
                </a:lnTo>
                <a:lnTo>
                  <a:pt x="78486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75759" y="3128899"/>
            <a:ext cx="9817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  <a:tab pos="850900" algn="l"/>
              </a:tabLst>
            </a:pPr>
            <a:r>
              <a:rPr sz="2000" dirty="0">
                <a:latin typeface="Cambria Math"/>
                <a:cs typeface="Cambria Math"/>
              </a:rPr>
              <a:t>𝑠	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𝐼	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38519" y="3204845"/>
            <a:ext cx="306705" cy="236220"/>
          </a:xfrm>
          <a:custGeom>
            <a:avLst/>
            <a:gdLst/>
            <a:ahLst/>
            <a:cxnLst/>
            <a:rect l="l" t="t" r="r" b="b"/>
            <a:pathLst>
              <a:path w="306704" h="236220">
                <a:moveTo>
                  <a:pt x="231012" y="0"/>
                </a:moveTo>
                <a:lnTo>
                  <a:pt x="227710" y="9525"/>
                </a:lnTo>
                <a:lnTo>
                  <a:pt x="241331" y="15501"/>
                </a:lnTo>
                <a:lnTo>
                  <a:pt x="253047" y="23717"/>
                </a:lnTo>
                <a:lnTo>
                  <a:pt x="276858" y="61652"/>
                </a:lnTo>
                <a:lnTo>
                  <a:pt x="284733" y="116712"/>
                </a:lnTo>
                <a:lnTo>
                  <a:pt x="283854" y="137477"/>
                </a:lnTo>
                <a:lnTo>
                  <a:pt x="270763" y="188341"/>
                </a:lnTo>
                <a:lnTo>
                  <a:pt x="241474" y="220255"/>
                </a:lnTo>
                <a:lnTo>
                  <a:pt x="228091" y="226187"/>
                </a:lnTo>
                <a:lnTo>
                  <a:pt x="231012" y="235712"/>
                </a:lnTo>
                <a:lnTo>
                  <a:pt x="276054" y="208994"/>
                </a:lnTo>
                <a:lnTo>
                  <a:pt x="301339" y="159607"/>
                </a:lnTo>
                <a:lnTo>
                  <a:pt x="306197" y="117982"/>
                </a:lnTo>
                <a:lnTo>
                  <a:pt x="304982" y="96335"/>
                </a:lnTo>
                <a:lnTo>
                  <a:pt x="295267" y="57993"/>
                </a:lnTo>
                <a:lnTo>
                  <a:pt x="263128" y="15112"/>
                </a:lnTo>
                <a:lnTo>
                  <a:pt x="248136" y="6163"/>
                </a:lnTo>
                <a:lnTo>
                  <a:pt x="231012" y="0"/>
                </a:lnTo>
                <a:close/>
              </a:path>
              <a:path w="306704" h="236220">
                <a:moveTo>
                  <a:pt x="75183" y="0"/>
                </a:moveTo>
                <a:lnTo>
                  <a:pt x="30196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2"/>
                </a:lnTo>
                <a:lnTo>
                  <a:pt x="78104" y="226187"/>
                </a:lnTo>
                <a:lnTo>
                  <a:pt x="64650" y="220255"/>
                </a:lnTo>
                <a:lnTo>
                  <a:pt x="53054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865" y="15501"/>
                </a:lnTo>
                <a:lnTo>
                  <a:pt x="78485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09384" y="3128899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1633" y="3822293"/>
            <a:ext cx="13335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50" spc="40" dirty="0">
                <a:latin typeface="Cambria Math"/>
                <a:cs typeface="Cambria Math"/>
              </a:rPr>
              <a:t>0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05430" y="3777869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524"/>
                </a:lnTo>
                <a:lnTo>
                  <a:pt x="223043" y="15501"/>
                </a:lnTo>
                <a:lnTo>
                  <a:pt x="234759" y="23717"/>
                </a:lnTo>
                <a:lnTo>
                  <a:pt x="258570" y="61652"/>
                </a:lnTo>
                <a:lnTo>
                  <a:pt x="266445" y="116700"/>
                </a:lnTo>
                <a:lnTo>
                  <a:pt x="265566" y="137490"/>
                </a:lnTo>
                <a:lnTo>
                  <a:pt x="252475" y="188404"/>
                </a:lnTo>
                <a:lnTo>
                  <a:pt x="223186" y="220226"/>
                </a:lnTo>
                <a:lnTo>
                  <a:pt x="209804" y="226174"/>
                </a:lnTo>
                <a:lnTo>
                  <a:pt x="212725" y="235750"/>
                </a:lnTo>
                <a:lnTo>
                  <a:pt x="257766" y="208984"/>
                </a:lnTo>
                <a:lnTo>
                  <a:pt x="283051" y="159585"/>
                </a:lnTo>
                <a:lnTo>
                  <a:pt x="287908" y="117932"/>
                </a:lnTo>
                <a:lnTo>
                  <a:pt x="286694" y="96314"/>
                </a:lnTo>
                <a:lnTo>
                  <a:pt x="276979" y="57992"/>
                </a:lnTo>
                <a:lnTo>
                  <a:pt x="244840" y="15112"/>
                </a:lnTo>
                <a:lnTo>
                  <a:pt x="229848" y="6163"/>
                </a:lnTo>
                <a:lnTo>
                  <a:pt x="212725" y="0"/>
                </a:lnTo>
                <a:close/>
              </a:path>
              <a:path w="288289" h="236220">
                <a:moveTo>
                  <a:pt x="75183" y="0"/>
                </a:moveTo>
                <a:lnTo>
                  <a:pt x="30196" y="26824"/>
                </a:lnTo>
                <a:lnTo>
                  <a:pt x="4857" y="76336"/>
                </a:lnTo>
                <a:lnTo>
                  <a:pt x="0" y="117932"/>
                </a:lnTo>
                <a:lnTo>
                  <a:pt x="1194" y="139594"/>
                </a:lnTo>
                <a:lnTo>
                  <a:pt x="10822" y="177903"/>
                </a:lnTo>
                <a:lnTo>
                  <a:pt x="42957" y="220660"/>
                </a:lnTo>
                <a:lnTo>
                  <a:pt x="75183" y="235750"/>
                </a:lnTo>
                <a:lnTo>
                  <a:pt x="78105" y="226174"/>
                </a:lnTo>
                <a:lnTo>
                  <a:pt x="64650" y="220226"/>
                </a:lnTo>
                <a:lnTo>
                  <a:pt x="53054" y="211947"/>
                </a:lnTo>
                <a:lnTo>
                  <a:pt x="29338" y="173343"/>
                </a:lnTo>
                <a:lnTo>
                  <a:pt x="21462" y="116700"/>
                </a:lnTo>
                <a:lnTo>
                  <a:pt x="22342" y="96560"/>
                </a:lnTo>
                <a:lnTo>
                  <a:pt x="35432" y="46862"/>
                </a:lnTo>
                <a:lnTo>
                  <a:pt x="64865" y="15501"/>
                </a:lnTo>
                <a:lnTo>
                  <a:pt x="78486" y="9524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026666" y="3701897"/>
            <a:ext cx="492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1315" algn="l"/>
              </a:tabLst>
            </a:pPr>
            <a:r>
              <a:rPr sz="2000" dirty="0">
                <a:latin typeface="Cambria Math"/>
                <a:cs typeface="Cambria Math"/>
              </a:rPr>
              <a:t>𝑉	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86810" y="3822293"/>
            <a:ext cx="13335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50" spc="40" dirty="0"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40227" y="3777869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524"/>
                </a:lnTo>
                <a:lnTo>
                  <a:pt x="223043" y="15501"/>
                </a:lnTo>
                <a:lnTo>
                  <a:pt x="234759" y="23717"/>
                </a:lnTo>
                <a:lnTo>
                  <a:pt x="258570" y="61652"/>
                </a:lnTo>
                <a:lnTo>
                  <a:pt x="266446" y="116700"/>
                </a:lnTo>
                <a:lnTo>
                  <a:pt x="265566" y="137490"/>
                </a:lnTo>
                <a:lnTo>
                  <a:pt x="252475" y="188404"/>
                </a:lnTo>
                <a:lnTo>
                  <a:pt x="223186" y="220226"/>
                </a:lnTo>
                <a:lnTo>
                  <a:pt x="209803" y="226174"/>
                </a:lnTo>
                <a:lnTo>
                  <a:pt x="212725" y="235750"/>
                </a:lnTo>
                <a:lnTo>
                  <a:pt x="257766" y="208984"/>
                </a:lnTo>
                <a:lnTo>
                  <a:pt x="283051" y="159585"/>
                </a:lnTo>
                <a:lnTo>
                  <a:pt x="287909" y="117932"/>
                </a:lnTo>
                <a:lnTo>
                  <a:pt x="286694" y="96314"/>
                </a:lnTo>
                <a:lnTo>
                  <a:pt x="276979" y="57992"/>
                </a:lnTo>
                <a:lnTo>
                  <a:pt x="244840" y="15112"/>
                </a:lnTo>
                <a:lnTo>
                  <a:pt x="229848" y="6163"/>
                </a:lnTo>
                <a:lnTo>
                  <a:pt x="212725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196" y="26824"/>
                </a:lnTo>
                <a:lnTo>
                  <a:pt x="4857" y="76336"/>
                </a:lnTo>
                <a:lnTo>
                  <a:pt x="0" y="117932"/>
                </a:lnTo>
                <a:lnTo>
                  <a:pt x="1194" y="139594"/>
                </a:lnTo>
                <a:lnTo>
                  <a:pt x="10822" y="177903"/>
                </a:lnTo>
                <a:lnTo>
                  <a:pt x="42957" y="220660"/>
                </a:lnTo>
                <a:lnTo>
                  <a:pt x="75184" y="235750"/>
                </a:lnTo>
                <a:lnTo>
                  <a:pt x="78105" y="226174"/>
                </a:lnTo>
                <a:lnTo>
                  <a:pt x="64650" y="220226"/>
                </a:lnTo>
                <a:lnTo>
                  <a:pt x="53054" y="211947"/>
                </a:lnTo>
                <a:lnTo>
                  <a:pt x="29338" y="173343"/>
                </a:lnTo>
                <a:lnTo>
                  <a:pt x="21462" y="116700"/>
                </a:lnTo>
                <a:lnTo>
                  <a:pt x="22342" y="96560"/>
                </a:lnTo>
                <a:lnTo>
                  <a:pt x="35433" y="46862"/>
                </a:lnTo>
                <a:lnTo>
                  <a:pt x="64865" y="15501"/>
                </a:lnTo>
                <a:lnTo>
                  <a:pt x="78486" y="9524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648966" y="3701897"/>
            <a:ext cx="155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74065" algn="l"/>
                <a:tab pos="1059180" algn="l"/>
              </a:tabLst>
            </a:pP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spc="25" dirty="0">
                <a:latin typeface="Cambria Math"/>
                <a:cs typeface="Cambria Math"/>
              </a:rPr>
              <a:t>𝑅𝐼	</a:t>
            </a:r>
            <a:r>
              <a:rPr sz="2000" dirty="0">
                <a:latin typeface="Cambria Math"/>
                <a:cs typeface="Cambria Math"/>
              </a:rPr>
              <a:t>𝑠	+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3000" baseline="41666" dirty="0">
                <a:latin typeface="Cambria Math"/>
                <a:cs typeface="Cambria Math"/>
              </a:rPr>
              <a:t>1</a:t>
            </a:r>
            <a:endParaRPr sz="3000" baseline="41666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42715" y="3872890"/>
            <a:ext cx="294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mbria Math"/>
                <a:cs typeface="Cambria Math"/>
              </a:rPr>
              <a:t>𝑠𝐶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54779" y="3895725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22" y="3777869"/>
            <a:ext cx="1531620" cy="236220"/>
          </a:xfrm>
          <a:custGeom>
            <a:avLst/>
            <a:gdLst/>
            <a:ahLst/>
            <a:cxnLst/>
            <a:rect l="l" t="t" r="r" b="b"/>
            <a:pathLst>
              <a:path w="1531620" h="236220">
                <a:moveTo>
                  <a:pt x="1456309" y="0"/>
                </a:moveTo>
                <a:lnTo>
                  <a:pt x="1453006" y="9524"/>
                </a:lnTo>
                <a:lnTo>
                  <a:pt x="1466627" y="15501"/>
                </a:lnTo>
                <a:lnTo>
                  <a:pt x="1478343" y="23717"/>
                </a:lnTo>
                <a:lnTo>
                  <a:pt x="1502154" y="61652"/>
                </a:lnTo>
                <a:lnTo>
                  <a:pt x="1510029" y="116700"/>
                </a:lnTo>
                <a:lnTo>
                  <a:pt x="1509150" y="137490"/>
                </a:lnTo>
                <a:lnTo>
                  <a:pt x="1496060" y="188404"/>
                </a:lnTo>
                <a:lnTo>
                  <a:pt x="1466770" y="220226"/>
                </a:lnTo>
                <a:lnTo>
                  <a:pt x="1453388" y="226174"/>
                </a:lnTo>
                <a:lnTo>
                  <a:pt x="1456309" y="235750"/>
                </a:lnTo>
                <a:lnTo>
                  <a:pt x="1501350" y="208984"/>
                </a:lnTo>
                <a:lnTo>
                  <a:pt x="1526635" y="159585"/>
                </a:lnTo>
                <a:lnTo>
                  <a:pt x="1531492" y="117932"/>
                </a:lnTo>
                <a:lnTo>
                  <a:pt x="1530278" y="96314"/>
                </a:lnTo>
                <a:lnTo>
                  <a:pt x="1520563" y="57992"/>
                </a:lnTo>
                <a:lnTo>
                  <a:pt x="1488424" y="15112"/>
                </a:lnTo>
                <a:lnTo>
                  <a:pt x="1473432" y="6163"/>
                </a:lnTo>
                <a:lnTo>
                  <a:pt x="1456309" y="0"/>
                </a:lnTo>
                <a:close/>
              </a:path>
              <a:path w="1531620" h="236220">
                <a:moveTo>
                  <a:pt x="75184" y="0"/>
                </a:moveTo>
                <a:lnTo>
                  <a:pt x="30196" y="26824"/>
                </a:lnTo>
                <a:lnTo>
                  <a:pt x="4857" y="76336"/>
                </a:lnTo>
                <a:lnTo>
                  <a:pt x="0" y="117932"/>
                </a:lnTo>
                <a:lnTo>
                  <a:pt x="1194" y="139594"/>
                </a:lnTo>
                <a:lnTo>
                  <a:pt x="10822" y="177903"/>
                </a:lnTo>
                <a:lnTo>
                  <a:pt x="42957" y="220660"/>
                </a:lnTo>
                <a:lnTo>
                  <a:pt x="75184" y="235750"/>
                </a:lnTo>
                <a:lnTo>
                  <a:pt x="78104" y="226174"/>
                </a:lnTo>
                <a:lnTo>
                  <a:pt x="64650" y="220226"/>
                </a:lnTo>
                <a:lnTo>
                  <a:pt x="53054" y="211947"/>
                </a:lnTo>
                <a:lnTo>
                  <a:pt x="29338" y="173343"/>
                </a:lnTo>
                <a:lnTo>
                  <a:pt x="21462" y="116700"/>
                </a:lnTo>
                <a:lnTo>
                  <a:pt x="22342" y="96560"/>
                </a:lnTo>
                <a:lnTo>
                  <a:pt x="35432" y="46862"/>
                </a:lnTo>
                <a:lnTo>
                  <a:pt x="64865" y="15501"/>
                </a:lnTo>
                <a:lnTo>
                  <a:pt x="78486" y="9524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05146" y="3777869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524"/>
                </a:lnTo>
                <a:lnTo>
                  <a:pt x="223043" y="15501"/>
                </a:lnTo>
                <a:lnTo>
                  <a:pt x="234759" y="23717"/>
                </a:lnTo>
                <a:lnTo>
                  <a:pt x="258570" y="61652"/>
                </a:lnTo>
                <a:lnTo>
                  <a:pt x="266445" y="116700"/>
                </a:lnTo>
                <a:lnTo>
                  <a:pt x="265566" y="137490"/>
                </a:lnTo>
                <a:lnTo>
                  <a:pt x="252475" y="188404"/>
                </a:lnTo>
                <a:lnTo>
                  <a:pt x="223186" y="220226"/>
                </a:lnTo>
                <a:lnTo>
                  <a:pt x="209803" y="226174"/>
                </a:lnTo>
                <a:lnTo>
                  <a:pt x="212725" y="235750"/>
                </a:lnTo>
                <a:lnTo>
                  <a:pt x="257766" y="208984"/>
                </a:lnTo>
                <a:lnTo>
                  <a:pt x="283051" y="159585"/>
                </a:lnTo>
                <a:lnTo>
                  <a:pt x="287908" y="117932"/>
                </a:lnTo>
                <a:lnTo>
                  <a:pt x="286694" y="96314"/>
                </a:lnTo>
                <a:lnTo>
                  <a:pt x="276979" y="57992"/>
                </a:lnTo>
                <a:lnTo>
                  <a:pt x="244840" y="15112"/>
                </a:lnTo>
                <a:lnTo>
                  <a:pt x="229848" y="6163"/>
                </a:lnTo>
                <a:lnTo>
                  <a:pt x="212725" y="0"/>
                </a:lnTo>
                <a:close/>
              </a:path>
              <a:path w="288289" h="236220">
                <a:moveTo>
                  <a:pt x="75183" y="0"/>
                </a:moveTo>
                <a:lnTo>
                  <a:pt x="30196" y="26824"/>
                </a:lnTo>
                <a:lnTo>
                  <a:pt x="4857" y="76336"/>
                </a:lnTo>
                <a:lnTo>
                  <a:pt x="0" y="117932"/>
                </a:lnTo>
                <a:lnTo>
                  <a:pt x="1194" y="139594"/>
                </a:lnTo>
                <a:lnTo>
                  <a:pt x="10822" y="177903"/>
                </a:lnTo>
                <a:lnTo>
                  <a:pt x="42957" y="220660"/>
                </a:lnTo>
                <a:lnTo>
                  <a:pt x="75183" y="235750"/>
                </a:lnTo>
                <a:lnTo>
                  <a:pt x="78104" y="226174"/>
                </a:lnTo>
                <a:lnTo>
                  <a:pt x="64650" y="220226"/>
                </a:lnTo>
                <a:lnTo>
                  <a:pt x="53054" y="211947"/>
                </a:lnTo>
                <a:lnTo>
                  <a:pt x="29338" y="173343"/>
                </a:lnTo>
                <a:lnTo>
                  <a:pt x="21462" y="116700"/>
                </a:lnTo>
                <a:lnTo>
                  <a:pt x="22342" y="96560"/>
                </a:lnTo>
                <a:lnTo>
                  <a:pt x="35432" y="46862"/>
                </a:lnTo>
                <a:lnTo>
                  <a:pt x="64865" y="15501"/>
                </a:lnTo>
                <a:lnTo>
                  <a:pt x="78486" y="9524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37251" y="3777869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524"/>
                </a:lnTo>
                <a:lnTo>
                  <a:pt x="223043" y="15501"/>
                </a:lnTo>
                <a:lnTo>
                  <a:pt x="234759" y="23717"/>
                </a:lnTo>
                <a:lnTo>
                  <a:pt x="258570" y="61652"/>
                </a:lnTo>
                <a:lnTo>
                  <a:pt x="266446" y="116700"/>
                </a:lnTo>
                <a:lnTo>
                  <a:pt x="265566" y="137490"/>
                </a:lnTo>
                <a:lnTo>
                  <a:pt x="252475" y="188404"/>
                </a:lnTo>
                <a:lnTo>
                  <a:pt x="223186" y="220226"/>
                </a:lnTo>
                <a:lnTo>
                  <a:pt x="209803" y="226174"/>
                </a:lnTo>
                <a:lnTo>
                  <a:pt x="212725" y="235750"/>
                </a:lnTo>
                <a:lnTo>
                  <a:pt x="257766" y="208984"/>
                </a:lnTo>
                <a:lnTo>
                  <a:pt x="283051" y="159585"/>
                </a:lnTo>
                <a:lnTo>
                  <a:pt x="287909" y="117932"/>
                </a:lnTo>
                <a:lnTo>
                  <a:pt x="286694" y="96314"/>
                </a:lnTo>
                <a:lnTo>
                  <a:pt x="276979" y="57992"/>
                </a:lnTo>
                <a:lnTo>
                  <a:pt x="244840" y="15112"/>
                </a:lnTo>
                <a:lnTo>
                  <a:pt x="229848" y="6163"/>
                </a:lnTo>
                <a:lnTo>
                  <a:pt x="212725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196" y="26824"/>
                </a:lnTo>
                <a:lnTo>
                  <a:pt x="4857" y="76336"/>
                </a:lnTo>
                <a:lnTo>
                  <a:pt x="0" y="117932"/>
                </a:lnTo>
                <a:lnTo>
                  <a:pt x="1194" y="139594"/>
                </a:lnTo>
                <a:lnTo>
                  <a:pt x="10822" y="177903"/>
                </a:lnTo>
                <a:lnTo>
                  <a:pt x="42957" y="220660"/>
                </a:lnTo>
                <a:lnTo>
                  <a:pt x="75184" y="235750"/>
                </a:lnTo>
                <a:lnTo>
                  <a:pt x="78104" y="226174"/>
                </a:lnTo>
                <a:lnTo>
                  <a:pt x="64650" y="220226"/>
                </a:lnTo>
                <a:lnTo>
                  <a:pt x="53054" y="211947"/>
                </a:lnTo>
                <a:lnTo>
                  <a:pt x="29338" y="173343"/>
                </a:lnTo>
                <a:lnTo>
                  <a:pt x="21462" y="116700"/>
                </a:lnTo>
                <a:lnTo>
                  <a:pt x="22342" y="96560"/>
                </a:lnTo>
                <a:lnTo>
                  <a:pt x="35433" y="46862"/>
                </a:lnTo>
                <a:lnTo>
                  <a:pt x="64865" y="15501"/>
                </a:lnTo>
                <a:lnTo>
                  <a:pt x="78486" y="9524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332859" y="3701897"/>
            <a:ext cx="13436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40715" algn="l"/>
              </a:tabLst>
            </a:pPr>
            <a:r>
              <a:rPr sz="2000" spc="-40" dirty="0">
                <a:latin typeface="Cambria Math"/>
                <a:cs typeface="Cambria Math"/>
              </a:rPr>
              <a:t>𝐼</a:t>
            </a:r>
            <a:r>
              <a:rPr sz="2175" spc="-60" baseline="-15325" dirty="0">
                <a:latin typeface="Cambria Math"/>
                <a:cs typeface="Cambria Math"/>
              </a:rPr>
              <a:t>2  </a:t>
            </a:r>
            <a:r>
              <a:rPr sz="2175" spc="5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− </a:t>
            </a:r>
            <a:r>
              <a:rPr sz="2000" spc="-65" dirty="0">
                <a:latin typeface="Cambria Math"/>
                <a:cs typeface="Cambria Math"/>
              </a:rPr>
              <a:t>𝐼</a:t>
            </a:r>
            <a:r>
              <a:rPr sz="2175" spc="-97" baseline="-15325" dirty="0">
                <a:latin typeface="Cambria Math"/>
                <a:cs typeface="Cambria Math"/>
              </a:rPr>
              <a:t>1</a:t>
            </a:r>
            <a:r>
              <a:rPr sz="2175" spc="3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54521" y="3701897"/>
            <a:ext cx="3752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Cambria Math"/>
                <a:cs typeface="Cambria Math"/>
              </a:rPr>
              <a:t>(</a:t>
            </a:r>
            <a:r>
              <a:rPr sz="2000" spc="-10" dirty="0">
                <a:latin typeface="Cambria Math"/>
                <a:cs typeface="Cambria Math"/>
              </a:rPr>
              <a:t>2</a:t>
            </a:r>
            <a:r>
              <a:rPr sz="200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49015" y="4350892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575"/>
                </a:lnTo>
                <a:lnTo>
                  <a:pt x="223043" y="15495"/>
                </a:lnTo>
                <a:lnTo>
                  <a:pt x="234759" y="23691"/>
                </a:lnTo>
                <a:lnTo>
                  <a:pt x="258570" y="61691"/>
                </a:lnTo>
                <a:lnTo>
                  <a:pt x="266446" y="116700"/>
                </a:lnTo>
                <a:lnTo>
                  <a:pt x="265566" y="137490"/>
                </a:lnTo>
                <a:lnTo>
                  <a:pt x="252475" y="188404"/>
                </a:lnTo>
                <a:lnTo>
                  <a:pt x="223186" y="220226"/>
                </a:lnTo>
                <a:lnTo>
                  <a:pt x="209804" y="226174"/>
                </a:lnTo>
                <a:lnTo>
                  <a:pt x="212725" y="235750"/>
                </a:lnTo>
                <a:lnTo>
                  <a:pt x="257766" y="208984"/>
                </a:lnTo>
                <a:lnTo>
                  <a:pt x="283051" y="159585"/>
                </a:lnTo>
                <a:lnTo>
                  <a:pt x="287909" y="117932"/>
                </a:lnTo>
                <a:lnTo>
                  <a:pt x="286694" y="96321"/>
                </a:lnTo>
                <a:lnTo>
                  <a:pt x="276979" y="58021"/>
                </a:lnTo>
                <a:lnTo>
                  <a:pt x="244840" y="15119"/>
                </a:lnTo>
                <a:lnTo>
                  <a:pt x="229848" y="6174"/>
                </a:lnTo>
                <a:lnTo>
                  <a:pt x="212725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196" y="26835"/>
                </a:lnTo>
                <a:lnTo>
                  <a:pt x="4857" y="76352"/>
                </a:lnTo>
                <a:lnTo>
                  <a:pt x="0" y="117932"/>
                </a:lnTo>
                <a:lnTo>
                  <a:pt x="1194" y="139594"/>
                </a:lnTo>
                <a:lnTo>
                  <a:pt x="10822" y="177903"/>
                </a:lnTo>
                <a:lnTo>
                  <a:pt x="42957" y="220660"/>
                </a:lnTo>
                <a:lnTo>
                  <a:pt x="75184" y="235750"/>
                </a:lnTo>
                <a:lnTo>
                  <a:pt x="78105" y="226174"/>
                </a:lnTo>
                <a:lnTo>
                  <a:pt x="64650" y="220226"/>
                </a:lnTo>
                <a:lnTo>
                  <a:pt x="53054" y="211947"/>
                </a:lnTo>
                <a:lnTo>
                  <a:pt x="29338" y="173343"/>
                </a:lnTo>
                <a:lnTo>
                  <a:pt x="21462" y="116700"/>
                </a:lnTo>
                <a:lnTo>
                  <a:pt x="22342" y="96586"/>
                </a:lnTo>
                <a:lnTo>
                  <a:pt x="35433" y="46913"/>
                </a:lnTo>
                <a:lnTo>
                  <a:pt x="64865" y="15495"/>
                </a:lnTo>
                <a:lnTo>
                  <a:pt x="78486" y="957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410583" y="4445914"/>
            <a:ext cx="294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mbria Math"/>
                <a:cs typeface="Cambria Math"/>
              </a:rPr>
              <a:t>𝑠𝐶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22647" y="4468748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395598" y="4395622"/>
            <a:ext cx="155067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430020" algn="l"/>
              </a:tabLst>
            </a:pPr>
            <a:r>
              <a:rPr sz="1450" spc="40" dirty="0">
                <a:latin typeface="Cambria Math"/>
                <a:cs typeface="Cambria Math"/>
              </a:rPr>
              <a:t>0	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967859" y="4350892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575"/>
                </a:lnTo>
                <a:lnTo>
                  <a:pt x="223043" y="15495"/>
                </a:lnTo>
                <a:lnTo>
                  <a:pt x="234759" y="23691"/>
                </a:lnTo>
                <a:lnTo>
                  <a:pt x="258570" y="61691"/>
                </a:lnTo>
                <a:lnTo>
                  <a:pt x="266445" y="116700"/>
                </a:lnTo>
                <a:lnTo>
                  <a:pt x="265566" y="137490"/>
                </a:lnTo>
                <a:lnTo>
                  <a:pt x="252475" y="188404"/>
                </a:lnTo>
                <a:lnTo>
                  <a:pt x="223186" y="220226"/>
                </a:lnTo>
                <a:lnTo>
                  <a:pt x="209803" y="226174"/>
                </a:lnTo>
                <a:lnTo>
                  <a:pt x="212725" y="235750"/>
                </a:lnTo>
                <a:lnTo>
                  <a:pt x="257766" y="208984"/>
                </a:lnTo>
                <a:lnTo>
                  <a:pt x="283051" y="159585"/>
                </a:lnTo>
                <a:lnTo>
                  <a:pt x="287908" y="117932"/>
                </a:lnTo>
                <a:lnTo>
                  <a:pt x="286694" y="96321"/>
                </a:lnTo>
                <a:lnTo>
                  <a:pt x="276979" y="58021"/>
                </a:lnTo>
                <a:lnTo>
                  <a:pt x="244840" y="15119"/>
                </a:lnTo>
                <a:lnTo>
                  <a:pt x="229848" y="6174"/>
                </a:lnTo>
                <a:lnTo>
                  <a:pt x="212725" y="0"/>
                </a:lnTo>
                <a:close/>
              </a:path>
              <a:path w="288289" h="236220">
                <a:moveTo>
                  <a:pt x="75183" y="0"/>
                </a:moveTo>
                <a:lnTo>
                  <a:pt x="30196" y="26835"/>
                </a:lnTo>
                <a:lnTo>
                  <a:pt x="4857" y="76352"/>
                </a:lnTo>
                <a:lnTo>
                  <a:pt x="0" y="117932"/>
                </a:lnTo>
                <a:lnTo>
                  <a:pt x="1194" y="139594"/>
                </a:lnTo>
                <a:lnTo>
                  <a:pt x="10822" y="177903"/>
                </a:lnTo>
                <a:lnTo>
                  <a:pt x="42957" y="220660"/>
                </a:lnTo>
                <a:lnTo>
                  <a:pt x="75183" y="235750"/>
                </a:lnTo>
                <a:lnTo>
                  <a:pt x="78104" y="226174"/>
                </a:lnTo>
                <a:lnTo>
                  <a:pt x="64650" y="220226"/>
                </a:lnTo>
                <a:lnTo>
                  <a:pt x="53054" y="211947"/>
                </a:lnTo>
                <a:lnTo>
                  <a:pt x="29338" y="173343"/>
                </a:lnTo>
                <a:lnTo>
                  <a:pt x="21462" y="116700"/>
                </a:lnTo>
                <a:lnTo>
                  <a:pt x="22342" y="96586"/>
                </a:lnTo>
                <a:lnTo>
                  <a:pt x="35432" y="46913"/>
                </a:lnTo>
                <a:lnTo>
                  <a:pt x="64865" y="15495"/>
                </a:lnTo>
                <a:lnTo>
                  <a:pt x="78486" y="957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245230" y="4275226"/>
            <a:ext cx="19621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86715" algn="l"/>
                <a:tab pos="683895" algn="l"/>
                <a:tab pos="1805939" algn="l"/>
              </a:tabLst>
            </a:pPr>
            <a:r>
              <a:rPr sz="2000" dirty="0">
                <a:latin typeface="Cambria Math"/>
                <a:cs typeface="Cambria Math"/>
              </a:rPr>
              <a:t>𝑉	𝑠	= − 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3000" baseline="41666" dirty="0">
                <a:latin typeface="Cambria Math"/>
                <a:cs typeface="Cambria Math"/>
              </a:rPr>
              <a:t>1 </a:t>
            </a:r>
            <a:r>
              <a:rPr sz="3000" spc="7" baseline="41666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𝐼	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34709" y="4275226"/>
            <a:ext cx="3765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mbria Math"/>
                <a:cs typeface="Cambria Math"/>
              </a:rPr>
              <a:t>(</a:t>
            </a:r>
            <a:r>
              <a:rPr sz="2000" spc="-10" dirty="0">
                <a:latin typeface="Cambria Math"/>
                <a:cs typeface="Cambria Math"/>
              </a:rPr>
              <a:t>3</a:t>
            </a:r>
            <a:r>
              <a:rPr sz="200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858645" y="696722"/>
            <a:ext cx="5282691" cy="1851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889505" y="1511553"/>
            <a:ext cx="4692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90" dirty="0">
                <a:latin typeface="Cambria Math"/>
                <a:cs typeface="Cambria Math"/>
              </a:rPr>
              <a:t>𝑉</a:t>
            </a:r>
            <a:r>
              <a:rPr sz="1650" spc="-135" baseline="-15151" dirty="0">
                <a:latin typeface="Cambria Math"/>
                <a:cs typeface="Cambria Math"/>
              </a:rPr>
              <a:t>𝑖</a:t>
            </a:r>
            <a:r>
              <a:rPr sz="1650" spc="-240" baseline="-15151" dirty="0">
                <a:latin typeface="Cambria Math"/>
                <a:cs typeface="Cambria Math"/>
              </a:rPr>
              <a:t> </a:t>
            </a:r>
            <a:r>
              <a:rPr sz="1500" spc="10" dirty="0">
                <a:latin typeface="Cambria Math"/>
                <a:cs typeface="Cambria Math"/>
              </a:rPr>
              <a:t>(𝑡)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570598" y="1595373"/>
            <a:ext cx="4972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ambria Math"/>
                <a:cs typeface="Cambria Math"/>
              </a:rPr>
              <a:t>𝑉</a:t>
            </a:r>
            <a:r>
              <a:rPr sz="1650" spc="-30" baseline="-15151" dirty="0">
                <a:latin typeface="Cambria Math"/>
                <a:cs typeface="Cambria Math"/>
              </a:rPr>
              <a:t>0</a:t>
            </a:r>
            <a:r>
              <a:rPr sz="1500" spc="-20" dirty="0">
                <a:latin typeface="Cambria Math"/>
                <a:cs typeface="Cambria Math"/>
              </a:rPr>
              <a:t>(𝑡)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766179" y="1897379"/>
            <a:ext cx="76200" cy="492125"/>
          </a:xfrm>
          <a:custGeom>
            <a:avLst/>
            <a:gdLst/>
            <a:ahLst/>
            <a:cxnLst/>
            <a:rect l="l" t="t" r="r" b="b"/>
            <a:pathLst>
              <a:path w="76200" h="492125">
                <a:moveTo>
                  <a:pt x="28575" y="415417"/>
                </a:moveTo>
                <a:lnTo>
                  <a:pt x="0" y="415417"/>
                </a:lnTo>
                <a:lnTo>
                  <a:pt x="38100" y="491617"/>
                </a:lnTo>
                <a:lnTo>
                  <a:pt x="69850" y="428117"/>
                </a:lnTo>
                <a:lnTo>
                  <a:pt x="28575" y="428117"/>
                </a:lnTo>
                <a:lnTo>
                  <a:pt x="28575" y="415417"/>
                </a:lnTo>
                <a:close/>
              </a:path>
              <a:path w="76200" h="492125">
                <a:moveTo>
                  <a:pt x="47625" y="0"/>
                </a:moveTo>
                <a:lnTo>
                  <a:pt x="28575" y="0"/>
                </a:lnTo>
                <a:lnTo>
                  <a:pt x="28575" y="428117"/>
                </a:lnTo>
                <a:lnTo>
                  <a:pt x="47625" y="428117"/>
                </a:lnTo>
                <a:lnTo>
                  <a:pt x="47625" y="0"/>
                </a:lnTo>
                <a:close/>
              </a:path>
              <a:path w="76200" h="492125">
                <a:moveTo>
                  <a:pt x="76200" y="415417"/>
                </a:moveTo>
                <a:lnTo>
                  <a:pt x="47625" y="415417"/>
                </a:lnTo>
                <a:lnTo>
                  <a:pt x="47625" y="428117"/>
                </a:lnTo>
                <a:lnTo>
                  <a:pt x="69850" y="428117"/>
                </a:lnTo>
                <a:lnTo>
                  <a:pt x="76200" y="4154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803772" y="1525904"/>
            <a:ext cx="1390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𝐶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766179" y="1020825"/>
            <a:ext cx="76200" cy="553720"/>
          </a:xfrm>
          <a:custGeom>
            <a:avLst/>
            <a:gdLst/>
            <a:ahLst/>
            <a:cxnLst/>
            <a:rect l="l" t="t" r="r" b="b"/>
            <a:pathLst>
              <a:path w="76200" h="553719">
                <a:moveTo>
                  <a:pt x="47625" y="63500"/>
                </a:moveTo>
                <a:lnTo>
                  <a:pt x="28575" y="63500"/>
                </a:lnTo>
                <a:lnTo>
                  <a:pt x="28575" y="553338"/>
                </a:lnTo>
                <a:lnTo>
                  <a:pt x="47625" y="553338"/>
                </a:lnTo>
                <a:lnTo>
                  <a:pt x="47625" y="63500"/>
                </a:lnTo>
                <a:close/>
              </a:path>
              <a:path w="76200" h="553719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53719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873246" y="1525904"/>
            <a:ext cx="1390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𝐶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55085" y="718820"/>
            <a:ext cx="19475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2925" algn="l"/>
              </a:tabLst>
            </a:pPr>
            <a:r>
              <a:rPr sz="1500" dirty="0">
                <a:latin typeface="Cambria Math"/>
                <a:cs typeface="Cambria Math"/>
              </a:rPr>
              <a:t>𝑅	</a:t>
            </a:r>
            <a:r>
              <a:rPr sz="2250" baseline="3703" dirty="0">
                <a:latin typeface="Cambria Math"/>
                <a:cs typeface="Cambria Math"/>
              </a:rPr>
              <a:t>𝑅</a:t>
            </a:r>
            <a:endParaRPr sz="2250" baseline="3703">
              <a:latin typeface="Cambria Math"/>
              <a:cs typeface="Cambria Math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854960" y="1261363"/>
            <a:ext cx="829310" cy="948690"/>
          </a:xfrm>
          <a:custGeom>
            <a:avLst/>
            <a:gdLst/>
            <a:ahLst/>
            <a:cxnLst/>
            <a:rect l="l" t="t" r="r" b="b"/>
            <a:pathLst>
              <a:path w="829310" h="948689">
                <a:moveTo>
                  <a:pt x="516509" y="0"/>
                </a:moveTo>
                <a:lnTo>
                  <a:pt x="463676" y="3683"/>
                </a:lnTo>
                <a:lnTo>
                  <a:pt x="411734" y="13081"/>
                </a:lnTo>
                <a:lnTo>
                  <a:pt x="362584" y="27939"/>
                </a:lnTo>
                <a:lnTo>
                  <a:pt x="313181" y="49149"/>
                </a:lnTo>
                <a:lnTo>
                  <a:pt x="263906" y="76453"/>
                </a:lnTo>
                <a:lnTo>
                  <a:pt x="216281" y="109220"/>
                </a:lnTo>
                <a:lnTo>
                  <a:pt x="186562" y="133603"/>
                </a:lnTo>
                <a:lnTo>
                  <a:pt x="158750" y="160147"/>
                </a:lnTo>
                <a:lnTo>
                  <a:pt x="121792" y="202946"/>
                </a:lnTo>
                <a:lnTo>
                  <a:pt x="98170" y="234314"/>
                </a:lnTo>
                <a:lnTo>
                  <a:pt x="64388" y="286003"/>
                </a:lnTo>
                <a:lnTo>
                  <a:pt x="44068" y="323088"/>
                </a:lnTo>
                <a:lnTo>
                  <a:pt x="26796" y="361823"/>
                </a:lnTo>
                <a:lnTo>
                  <a:pt x="12953" y="401955"/>
                </a:lnTo>
                <a:lnTo>
                  <a:pt x="3809" y="443357"/>
                </a:lnTo>
                <a:lnTo>
                  <a:pt x="0" y="485394"/>
                </a:lnTo>
                <a:lnTo>
                  <a:pt x="381" y="506984"/>
                </a:lnTo>
                <a:lnTo>
                  <a:pt x="4444" y="553847"/>
                </a:lnTo>
                <a:lnTo>
                  <a:pt x="12953" y="603885"/>
                </a:lnTo>
                <a:lnTo>
                  <a:pt x="25653" y="655193"/>
                </a:lnTo>
                <a:lnTo>
                  <a:pt x="41909" y="706119"/>
                </a:lnTo>
                <a:lnTo>
                  <a:pt x="61467" y="754507"/>
                </a:lnTo>
                <a:lnTo>
                  <a:pt x="84200" y="798703"/>
                </a:lnTo>
                <a:lnTo>
                  <a:pt x="109600" y="836422"/>
                </a:lnTo>
                <a:lnTo>
                  <a:pt x="138810" y="867156"/>
                </a:lnTo>
                <a:lnTo>
                  <a:pt x="172719" y="891032"/>
                </a:lnTo>
                <a:lnTo>
                  <a:pt x="211073" y="909828"/>
                </a:lnTo>
                <a:lnTo>
                  <a:pt x="252094" y="924052"/>
                </a:lnTo>
                <a:lnTo>
                  <a:pt x="294639" y="934466"/>
                </a:lnTo>
                <a:lnTo>
                  <a:pt x="337565" y="941578"/>
                </a:lnTo>
                <a:lnTo>
                  <a:pt x="379348" y="946023"/>
                </a:lnTo>
                <a:lnTo>
                  <a:pt x="418718" y="948182"/>
                </a:lnTo>
                <a:lnTo>
                  <a:pt x="437388" y="948690"/>
                </a:lnTo>
                <a:lnTo>
                  <a:pt x="455675" y="948690"/>
                </a:lnTo>
                <a:lnTo>
                  <a:pt x="508762" y="942467"/>
                </a:lnTo>
                <a:lnTo>
                  <a:pt x="559815" y="929386"/>
                </a:lnTo>
                <a:lnTo>
                  <a:pt x="578002" y="923290"/>
                </a:lnTo>
                <a:lnTo>
                  <a:pt x="437134" y="923290"/>
                </a:lnTo>
                <a:lnTo>
                  <a:pt x="419480" y="922782"/>
                </a:lnTo>
                <a:lnTo>
                  <a:pt x="381000" y="920623"/>
                </a:lnTo>
                <a:lnTo>
                  <a:pt x="340613" y="916305"/>
                </a:lnTo>
                <a:lnTo>
                  <a:pt x="299212" y="909447"/>
                </a:lnTo>
                <a:lnTo>
                  <a:pt x="258571" y="899541"/>
                </a:lnTo>
                <a:lnTo>
                  <a:pt x="219963" y="886079"/>
                </a:lnTo>
                <a:lnTo>
                  <a:pt x="184784" y="868680"/>
                </a:lnTo>
                <a:lnTo>
                  <a:pt x="141223" y="834517"/>
                </a:lnTo>
                <a:lnTo>
                  <a:pt x="117220" y="803656"/>
                </a:lnTo>
                <a:lnTo>
                  <a:pt x="94741" y="765048"/>
                </a:lnTo>
                <a:lnTo>
                  <a:pt x="74675" y="720725"/>
                </a:lnTo>
                <a:lnTo>
                  <a:pt x="57403" y="672719"/>
                </a:lnTo>
                <a:lnTo>
                  <a:pt x="43433" y="623062"/>
                </a:lnTo>
                <a:lnTo>
                  <a:pt x="33273" y="573913"/>
                </a:lnTo>
                <a:lnTo>
                  <a:pt x="27050" y="527176"/>
                </a:lnTo>
                <a:lnTo>
                  <a:pt x="25400" y="485013"/>
                </a:lnTo>
                <a:lnTo>
                  <a:pt x="26415" y="465709"/>
                </a:lnTo>
                <a:lnTo>
                  <a:pt x="32638" y="427355"/>
                </a:lnTo>
                <a:lnTo>
                  <a:pt x="43560" y="389382"/>
                </a:lnTo>
                <a:lnTo>
                  <a:pt x="58419" y="352171"/>
                </a:lnTo>
                <a:lnTo>
                  <a:pt x="76453" y="316102"/>
                </a:lnTo>
                <a:lnTo>
                  <a:pt x="107950" y="264795"/>
                </a:lnTo>
                <a:lnTo>
                  <a:pt x="130428" y="233299"/>
                </a:lnTo>
                <a:lnTo>
                  <a:pt x="164972" y="190626"/>
                </a:lnTo>
                <a:lnTo>
                  <a:pt x="203707" y="152400"/>
                </a:lnTo>
                <a:lnTo>
                  <a:pt x="262254" y="107569"/>
                </a:lnTo>
                <a:lnTo>
                  <a:pt x="308863" y="79883"/>
                </a:lnTo>
                <a:lnTo>
                  <a:pt x="356107" y="57658"/>
                </a:lnTo>
                <a:lnTo>
                  <a:pt x="402463" y="41783"/>
                </a:lnTo>
                <a:lnTo>
                  <a:pt x="450723" y="31241"/>
                </a:lnTo>
                <a:lnTo>
                  <a:pt x="500634" y="25908"/>
                </a:lnTo>
                <a:lnTo>
                  <a:pt x="517270" y="25400"/>
                </a:lnTo>
                <a:lnTo>
                  <a:pt x="654632" y="25400"/>
                </a:lnTo>
                <a:lnTo>
                  <a:pt x="648588" y="22478"/>
                </a:lnTo>
                <a:lnTo>
                  <a:pt x="601852" y="8127"/>
                </a:lnTo>
                <a:lnTo>
                  <a:pt x="551434" y="1015"/>
                </a:lnTo>
                <a:lnTo>
                  <a:pt x="534035" y="253"/>
                </a:lnTo>
                <a:lnTo>
                  <a:pt x="516509" y="0"/>
                </a:lnTo>
                <a:close/>
              </a:path>
              <a:path w="829310" h="948689">
                <a:moveTo>
                  <a:pt x="692912" y="843788"/>
                </a:moveTo>
                <a:lnTo>
                  <a:pt x="630301" y="874141"/>
                </a:lnTo>
                <a:lnTo>
                  <a:pt x="567436" y="900176"/>
                </a:lnTo>
                <a:lnTo>
                  <a:pt x="519684" y="914273"/>
                </a:lnTo>
                <a:lnTo>
                  <a:pt x="470662" y="922147"/>
                </a:lnTo>
                <a:lnTo>
                  <a:pt x="453898" y="923290"/>
                </a:lnTo>
                <a:lnTo>
                  <a:pt x="578002" y="923290"/>
                </a:lnTo>
                <a:lnTo>
                  <a:pt x="609091" y="911098"/>
                </a:lnTo>
                <a:lnTo>
                  <a:pt x="641223" y="897001"/>
                </a:lnTo>
                <a:lnTo>
                  <a:pt x="672845" y="882015"/>
                </a:lnTo>
                <a:lnTo>
                  <a:pt x="704088" y="866521"/>
                </a:lnTo>
                <a:lnTo>
                  <a:pt x="692912" y="843788"/>
                </a:lnTo>
                <a:close/>
              </a:path>
              <a:path w="829310" h="948689">
                <a:moveTo>
                  <a:pt x="774803" y="164553"/>
                </a:moveTo>
                <a:lnTo>
                  <a:pt x="754126" y="179197"/>
                </a:lnTo>
                <a:lnTo>
                  <a:pt x="829182" y="219328"/>
                </a:lnTo>
                <a:lnTo>
                  <a:pt x="822430" y="175006"/>
                </a:lnTo>
                <a:lnTo>
                  <a:pt x="782319" y="175006"/>
                </a:lnTo>
                <a:lnTo>
                  <a:pt x="774803" y="164553"/>
                </a:lnTo>
                <a:close/>
              </a:path>
              <a:path w="829310" h="948689">
                <a:moveTo>
                  <a:pt x="795490" y="149904"/>
                </a:moveTo>
                <a:lnTo>
                  <a:pt x="774803" y="164553"/>
                </a:lnTo>
                <a:lnTo>
                  <a:pt x="782319" y="175006"/>
                </a:lnTo>
                <a:lnTo>
                  <a:pt x="802893" y="160147"/>
                </a:lnTo>
                <a:lnTo>
                  <a:pt x="795490" y="149904"/>
                </a:lnTo>
                <a:close/>
              </a:path>
              <a:path w="829310" h="948689">
                <a:moveTo>
                  <a:pt x="816355" y="135127"/>
                </a:moveTo>
                <a:lnTo>
                  <a:pt x="795490" y="149904"/>
                </a:lnTo>
                <a:lnTo>
                  <a:pt x="802893" y="160147"/>
                </a:lnTo>
                <a:lnTo>
                  <a:pt x="782319" y="175006"/>
                </a:lnTo>
                <a:lnTo>
                  <a:pt x="822430" y="175006"/>
                </a:lnTo>
                <a:lnTo>
                  <a:pt x="816355" y="135127"/>
                </a:lnTo>
                <a:close/>
              </a:path>
              <a:path w="829310" h="948689">
                <a:moveTo>
                  <a:pt x="654632" y="25400"/>
                </a:moveTo>
                <a:lnTo>
                  <a:pt x="517270" y="25400"/>
                </a:lnTo>
                <a:lnTo>
                  <a:pt x="533780" y="25526"/>
                </a:lnTo>
                <a:lnTo>
                  <a:pt x="550163" y="26415"/>
                </a:lnTo>
                <a:lnTo>
                  <a:pt x="597280" y="33147"/>
                </a:lnTo>
                <a:lnTo>
                  <a:pt x="639699" y="46355"/>
                </a:lnTo>
                <a:lnTo>
                  <a:pt x="680212" y="70738"/>
                </a:lnTo>
                <a:lnTo>
                  <a:pt x="722884" y="107569"/>
                </a:lnTo>
                <a:lnTo>
                  <a:pt x="749807" y="135636"/>
                </a:lnTo>
                <a:lnTo>
                  <a:pt x="774803" y="164553"/>
                </a:lnTo>
                <a:lnTo>
                  <a:pt x="795490" y="149904"/>
                </a:lnTo>
                <a:lnTo>
                  <a:pt x="768350" y="118237"/>
                </a:lnTo>
                <a:lnTo>
                  <a:pt x="740282" y="89026"/>
                </a:lnTo>
                <a:lnTo>
                  <a:pt x="710311" y="62102"/>
                </a:lnTo>
                <a:lnTo>
                  <a:pt x="679323" y="38988"/>
                </a:lnTo>
                <a:lnTo>
                  <a:pt x="663828" y="29845"/>
                </a:lnTo>
                <a:lnTo>
                  <a:pt x="654632" y="25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948939" y="1573784"/>
            <a:ext cx="24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Cambria Math"/>
                <a:cs typeface="Cambria Math"/>
              </a:rPr>
              <a:t>𝐼</a:t>
            </a:r>
            <a:r>
              <a:rPr sz="1950" spc="-82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799203" y="1240663"/>
            <a:ext cx="829310" cy="949325"/>
          </a:xfrm>
          <a:custGeom>
            <a:avLst/>
            <a:gdLst/>
            <a:ahLst/>
            <a:cxnLst/>
            <a:rect l="l" t="t" r="r" b="b"/>
            <a:pathLst>
              <a:path w="829310" h="949325">
                <a:moveTo>
                  <a:pt x="516509" y="0"/>
                </a:moveTo>
                <a:lnTo>
                  <a:pt x="463676" y="3683"/>
                </a:lnTo>
                <a:lnTo>
                  <a:pt x="411734" y="13081"/>
                </a:lnTo>
                <a:lnTo>
                  <a:pt x="362458" y="27939"/>
                </a:lnTo>
                <a:lnTo>
                  <a:pt x="313055" y="49149"/>
                </a:lnTo>
                <a:lnTo>
                  <a:pt x="263779" y="76453"/>
                </a:lnTo>
                <a:lnTo>
                  <a:pt x="216154" y="109220"/>
                </a:lnTo>
                <a:lnTo>
                  <a:pt x="186436" y="133603"/>
                </a:lnTo>
                <a:lnTo>
                  <a:pt x="158623" y="160020"/>
                </a:lnTo>
                <a:lnTo>
                  <a:pt x="121666" y="202946"/>
                </a:lnTo>
                <a:lnTo>
                  <a:pt x="98171" y="234314"/>
                </a:lnTo>
                <a:lnTo>
                  <a:pt x="64388" y="285876"/>
                </a:lnTo>
                <a:lnTo>
                  <a:pt x="44069" y="322961"/>
                </a:lnTo>
                <a:lnTo>
                  <a:pt x="26797" y="361696"/>
                </a:lnTo>
                <a:lnTo>
                  <a:pt x="12954" y="401954"/>
                </a:lnTo>
                <a:lnTo>
                  <a:pt x="3810" y="443229"/>
                </a:lnTo>
                <a:lnTo>
                  <a:pt x="0" y="485394"/>
                </a:lnTo>
                <a:lnTo>
                  <a:pt x="381" y="506984"/>
                </a:lnTo>
                <a:lnTo>
                  <a:pt x="4445" y="553720"/>
                </a:lnTo>
                <a:lnTo>
                  <a:pt x="12954" y="603758"/>
                </a:lnTo>
                <a:lnTo>
                  <a:pt x="25654" y="655193"/>
                </a:lnTo>
                <a:lnTo>
                  <a:pt x="41910" y="705993"/>
                </a:lnTo>
                <a:lnTo>
                  <a:pt x="61468" y="754380"/>
                </a:lnTo>
                <a:lnTo>
                  <a:pt x="84200" y="798576"/>
                </a:lnTo>
                <a:lnTo>
                  <a:pt x="109600" y="836422"/>
                </a:lnTo>
                <a:lnTo>
                  <a:pt x="138811" y="867029"/>
                </a:lnTo>
                <a:lnTo>
                  <a:pt x="172720" y="891032"/>
                </a:lnTo>
                <a:lnTo>
                  <a:pt x="211074" y="909828"/>
                </a:lnTo>
                <a:lnTo>
                  <a:pt x="252095" y="924051"/>
                </a:lnTo>
                <a:lnTo>
                  <a:pt x="294639" y="934338"/>
                </a:lnTo>
                <a:lnTo>
                  <a:pt x="337566" y="941451"/>
                </a:lnTo>
                <a:lnTo>
                  <a:pt x="379349" y="945895"/>
                </a:lnTo>
                <a:lnTo>
                  <a:pt x="418719" y="948182"/>
                </a:lnTo>
                <a:lnTo>
                  <a:pt x="437388" y="948817"/>
                </a:lnTo>
                <a:lnTo>
                  <a:pt x="455675" y="948689"/>
                </a:lnTo>
                <a:lnTo>
                  <a:pt x="508762" y="942467"/>
                </a:lnTo>
                <a:lnTo>
                  <a:pt x="559816" y="929386"/>
                </a:lnTo>
                <a:lnTo>
                  <a:pt x="577361" y="923417"/>
                </a:lnTo>
                <a:lnTo>
                  <a:pt x="437134" y="923417"/>
                </a:lnTo>
                <a:lnTo>
                  <a:pt x="400558" y="922019"/>
                </a:lnTo>
                <a:lnTo>
                  <a:pt x="361061" y="918718"/>
                </a:lnTo>
                <a:lnTo>
                  <a:pt x="319786" y="913257"/>
                </a:lnTo>
                <a:lnTo>
                  <a:pt x="278764" y="904875"/>
                </a:lnTo>
                <a:lnTo>
                  <a:pt x="239013" y="893191"/>
                </a:lnTo>
                <a:lnTo>
                  <a:pt x="201802" y="877951"/>
                </a:lnTo>
                <a:lnTo>
                  <a:pt x="168910" y="858393"/>
                </a:lnTo>
                <a:lnTo>
                  <a:pt x="135382" y="827786"/>
                </a:lnTo>
                <a:lnTo>
                  <a:pt x="105663" y="785113"/>
                </a:lnTo>
                <a:lnTo>
                  <a:pt x="84327" y="743457"/>
                </a:lnTo>
                <a:lnTo>
                  <a:pt x="65659" y="696976"/>
                </a:lnTo>
                <a:lnTo>
                  <a:pt x="49911" y="647826"/>
                </a:lnTo>
                <a:lnTo>
                  <a:pt x="37846" y="598170"/>
                </a:lnTo>
                <a:lnTo>
                  <a:pt x="29591" y="549910"/>
                </a:lnTo>
                <a:lnTo>
                  <a:pt x="25654" y="505333"/>
                </a:lnTo>
                <a:lnTo>
                  <a:pt x="25400" y="485013"/>
                </a:lnTo>
                <a:lnTo>
                  <a:pt x="26416" y="465582"/>
                </a:lnTo>
                <a:lnTo>
                  <a:pt x="32638" y="427227"/>
                </a:lnTo>
                <a:lnTo>
                  <a:pt x="43561" y="389382"/>
                </a:lnTo>
                <a:lnTo>
                  <a:pt x="58420" y="352171"/>
                </a:lnTo>
                <a:lnTo>
                  <a:pt x="76454" y="315975"/>
                </a:lnTo>
                <a:lnTo>
                  <a:pt x="107950" y="264667"/>
                </a:lnTo>
                <a:lnTo>
                  <a:pt x="130301" y="233172"/>
                </a:lnTo>
                <a:lnTo>
                  <a:pt x="164846" y="190500"/>
                </a:lnTo>
                <a:lnTo>
                  <a:pt x="203581" y="152273"/>
                </a:lnTo>
                <a:lnTo>
                  <a:pt x="262255" y="107569"/>
                </a:lnTo>
                <a:lnTo>
                  <a:pt x="308863" y="79883"/>
                </a:lnTo>
                <a:lnTo>
                  <a:pt x="356108" y="57658"/>
                </a:lnTo>
                <a:lnTo>
                  <a:pt x="402463" y="41783"/>
                </a:lnTo>
                <a:lnTo>
                  <a:pt x="450723" y="31114"/>
                </a:lnTo>
                <a:lnTo>
                  <a:pt x="500634" y="25908"/>
                </a:lnTo>
                <a:lnTo>
                  <a:pt x="517271" y="25400"/>
                </a:lnTo>
                <a:lnTo>
                  <a:pt x="654662" y="25400"/>
                </a:lnTo>
                <a:lnTo>
                  <a:pt x="648462" y="22478"/>
                </a:lnTo>
                <a:lnTo>
                  <a:pt x="601852" y="8127"/>
                </a:lnTo>
                <a:lnTo>
                  <a:pt x="551434" y="1015"/>
                </a:lnTo>
                <a:lnTo>
                  <a:pt x="534035" y="126"/>
                </a:lnTo>
                <a:lnTo>
                  <a:pt x="516509" y="0"/>
                </a:lnTo>
                <a:close/>
              </a:path>
              <a:path w="829310" h="949325">
                <a:moveTo>
                  <a:pt x="692912" y="843788"/>
                </a:moveTo>
                <a:lnTo>
                  <a:pt x="630301" y="874013"/>
                </a:lnTo>
                <a:lnTo>
                  <a:pt x="567436" y="900049"/>
                </a:lnTo>
                <a:lnTo>
                  <a:pt x="519811" y="914145"/>
                </a:lnTo>
                <a:lnTo>
                  <a:pt x="470662" y="922274"/>
                </a:lnTo>
                <a:lnTo>
                  <a:pt x="437134" y="923417"/>
                </a:lnTo>
                <a:lnTo>
                  <a:pt x="577361" y="923417"/>
                </a:lnTo>
                <a:lnTo>
                  <a:pt x="609092" y="911098"/>
                </a:lnTo>
                <a:lnTo>
                  <a:pt x="641223" y="897001"/>
                </a:lnTo>
                <a:lnTo>
                  <a:pt x="672846" y="881888"/>
                </a:lnTo>
                <a:lnTo>
                  <a:pt x="704088" y="866520"/>
                </a:lnTo>
                <a:lnTo>
                  <a:pt x="692912" y="843788"/>
                </a:lnTo>
                <a:close/>
              </a:path>
              <a:path w="829310" h="949325">
                <a:moveTo>
                  <a:pt x="774696" y="164454"/>
                </a:moveTo>
                <a:lnTo>
                  <a:pt x="753999" y="179070"/>
                </a:lnTo>
                <a:lnTo>
                  <a:pt x="829056" y="219328"/>
                </a:lnTo>
                <a:lnTo>
                  <a:pt x="822284" y="174878"/>
                </a:lnTo>
                <a:lnTo>
                  <a:pt x="782193" y="174878"/>
                </a:lnTo>
                <a:lnTo>
                  <a:pt x="774696" y="164454"/>
                </a:lnTo>
                <a:close/>
              </a:path>
              <a:path w="829310" h="949325">
                <a:moveTo>
                  <a:pt x="795404" y="149832"/>
                </a:moveTo>
                <a:lnTo>
                  <a:pt x="774696" y="164454"/>
                </a:lnTo>
                <a:lnTo>
                  <a:pt x="782193" y="174878"/>
                </a:lnTo>
                <a:lnTo>
                  <a:pt x="802767" y="160020"/>
                </a:lnTo>
                <a:lnTo>
                  <a:pt x="795404" y="149832"/>
                </a:lnTo>
                <a:close/>
              </a:path>
              <a:path w="829310" h="949325">
                <a:moveTo>
                  <a:pt x="816229" y="135127"/>
                </a:moveTo>
                <a:lnTo>
                  <a:pt x="795404" y="149832"/>
                </a:lnTo>
                <a:lnTo>
                  <a:pt x="802767" y="160020"/>
                </a:lnTo>
                <a:lnTo>
                  <a:pt x="782193" y="174878"/>
                </a:lnTo>
                <a:lnTo>
                  <a:pt x="822284" y="174878"/>
                </a:lnTo>
                <a:lnTo>
                  <a:pt x="816229" y="135127"/>
                </a:lnTo>
                <a:close/>
              </a:path>
              <a:path w="829310" h="949325">
                <a:moveTo>
                  <a:pt x="654662" y="25400"/>
                </a:moveTo>
                <a:lnTo>
                  <a:pt x="517271" y="25400"/>
                </a:lnTo>
                <a:lnTo>
                  <a:pt x="533908" y="25526"/>
                </a:lnTo>
                <a:lnTo>
                  <a:pt x="550163" y="26415"/>
                </a:lnTo>
                <a:lnTo>
                  <a:pt x="597026" y="33147"/>
                </a:lnTo>
                <a:lnTo>
                  <a:pt x="639572" y="46227"/>
                </a:lnTo>
                <a:lnTo>
                  <a:pt x="680212" y="70612"/>
                </a:lnTo>
                <a:lnTo>
                  <a:pt x="722757" y="107569"/>
                </a:lnTo>
                <a:lnTo>
                  <a:pt x="749681" y="135509"/>
                </a:lnTo>
                <a:lnTo>
                  <a:pt x="774696" y="164454"/>
                </a:lnTo>
                <a:lnTo>
                  <a:pt x="795404" y="149832"/>
                </a:lnTo>
                <a:lnTo>
                  <a:pt x="768350" y="118110"/>
                </a:lnTo>
                <a:lnTo>
                  <a:pt x="740156" y="89026"/>
                </a:lnTo>
                <a:lnTo>
                  <a:pt x="710184" y="61975"/>
                </a:lnTo>
                <a:lnTo>
                  <a:pt x="679196" y="38988"/>
                </a:lnTo>
                <a:lnTo>
                  <a:pt x="663829" y="29717"/>
                </a:lnTo>
                <a:lnTo>
                  <a:pt x="654662" y="25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893309" y="1553083"/>
            <a:ext cx="2463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mbria Math"/>
                <a:cs typeface="Cambria Math"/>
              </a:rPr>
              <a:t>𝐼</a:t>
            </a:r>
            <a:r>
              <a:rPr sz="1950" spc="-52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460106" y="1271396"/>
            <a:ext cx="100456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RC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Circuits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cascade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292860" y="4782741"/>
            <a:ext cx="867359" cy="262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189798" y="4865293"/>
            <a:ext cx="1289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400" dirty="0">
                <a:latin typeface="Calibri"/>
                <a:cs typeface="Calibri"/>
              </a:rPr>
              <a:t>y: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23</a:t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78739" y="4852593"/>
            <a:ext cx="11271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10" dirty="0">
                <a:latin typeface="Calibri"/>
                <a:cs typeface="Calibri"/>
              </a:rPr>
              <a:t>Photos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Courtes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Loading </a:t>
            </a:r>
            <a:r>
              <a:rPr spc="-40" dirty="0"/>
              <a:t>Effect </a:t>
            </a:r>
            <a:r>
              <a:rPr dirty="0"/>
              <a:t>:</a:t>
            </a:r>
            <a:r>
              <a:rPr spc="-5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5527928" y="2986151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19">
                <a:moveTo>
                  <a:pt x="212725" y="0"/>
                </a:moveTo>
                <a:lnTo>
                  <a:pt x="209423" y="9525"/>
                </a:lnTo>
                <a:lnTo>
                  <a:pt x="223043" y="15501"/>
                </a:lnTo>
                <a:lnTo>
                  <a:pt x="234759" y="23717"/>
                </a:lnTo>
                <a:lnTo>
                  <a:pt x="258570" y="61652"/>
                </a:lnTo>
                <a:lnTo>
                  <a:pt x="266446" y="116712"/>
                </a:lnTo>
                <a:lnTo>
                  <a:pt x="265566" y="137477"/>
                </a:lnTo>
                <a:lnTo>
                  <a:pt x="252475" y="188341"/>
                </a:lnTo>
                <a:lnTo>
                  <a:pt x="223186" y="220255"/>
                </a:lnTo>
                <a:lnTo>
                  <a:pt x="209804" y="226187"/>
                </a:lnTo>
                <a:lnTo>
                  <a:pt x="212725" y="235712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9" y="117982"/>
                </a:lnTo>
                <a:lnTo>
                  <a:pt x="286694" y="96335"/>
                </a:lnTo>
                <a:lnTo>
                  <a:pt x="276979" y="57993"/>
                </a:lnTo>
                <a:lnTo>
                  <a:pt x="244840" y="15112"/>
                </a:lnTo>
                <a:lnTo>
                  <a:pt x="229848" y="6163"/>
                </a:lnTo>
                <a:lnTo>
                  <a:pt x="212725" y="0"/>
                </a:lnTo>
                <a:close/>
              </a:path>
              <a:path w="288289" h="236219">
                <a:moveTo>
                  <a:pt x="75184" y="0"/>
                </a:moveTo>
                <a:lnTo>
                  <a:pt x="30196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650" y="220255"/>
                </a:lnTo>
                <a:lnTo>
                  <a:pt x="53054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3" y="46862"/>
                </a:lnTo>
                <a:lnTo>
                  <a:pt x="64865" y="15501"/>
                </a:lnTo>
                <a:lnTo>
                  <a:pt x="78486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6270" y="2910077"/>
            <a:ext cx="81489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37820" algn="l"/>
                <a:tab pos="5461635" algn="l"/>
              </a:tabLst>
            </a:pPr>
            <a:r>
              <a:rPr sz="2000" spc="-30" dirty="0">
                <a:latin typeface="Calibri"/>
                <a:cs typeface="Calibri"/>
              </a:rPr>
              <a:t>Transfer </a:t>
            </a:r>
            <a:r>
              <a:rPr sz="2000" dirty="0">
                <a:latin typeface="Calibri"/>
                <a:cs typeface="Calibri"/>
              </a:rPr>
              <a:t>function is </a:t>
            </a:r>
            <a:r>
              <a:rPr sz="2000" spc="-5" dirty="0">
                <a:latin typeface="Calibri"/>
                <a:cs typeface="Calibri"/>
              </a:rPr>
              <a:t>obtained by elimination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65" dirty="0">
                <a:latin typeface="Cambria Math"/>
                <a:cs typeface="Cambria Math"/>
              </a:rPr>
              <a:t>𝐼</a:t>
            </a:r>
            <a:r>
              <a:rPr sz="2175" spc="-97" baseline="-15325" dirty="0">
                <a:latin typeface="Cambria Math"/>
                <a:cs typeface="Cambria Math"/>
              </a:rPr>
              <a:t>1  </a:t>
            </a:r>
            <a:r>
              <a:rPr sz="2175" spc="17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mbria Math"/>
                <a:cs typeface="Cambria Math"/>
              </a:rPr>
              <a:t>𝐼</a:t>
            </a:r>
            <a:r>
              <a:rPr sz="2175" spc="7" baseline="-15325" dirty="0">
                <a:latin typeface="Cambria Math"/>
                <a:cs typeface="Cambria Math"/>
              </a:rPr>
              <a:t>2</a:t>
            </a:r>
            <a:r>
              <a:rPr sz="2000" spc="5" dirty="0">
                <a:latin typeface="Cambria Math"/>
                <a:cs typeface="Cambria Math"/>
              </a:rPr>
              <a:t>(𝑠)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spc="-10" dirty="0">
                <a:latin typeface="Calibri"/>
                <a:cs typeface="Calibri"/>
              </a:rPr>
              <a:t>Eqs.1, </a:t>
            </a:r>
            <a:r>
              <a:rPr sz="2000" dirty="0">
                <a:latin typeface="Calibri"/>
                <a:cs typeface="Calibri"/>
              </a:rPr>
              <a:t>2,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83660" y="3569842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524"/>
                </a:lnTo>
                <a:lnTo>
                  <a:pt x="223043" y="15501"/>
                </a:lnTo>
                <a:lnTo>
                  <a:pt x="234759" y="23717"/>
                </a:lnTo>
                <a:lnTo>
                  <a:pt x="258570" y="61652"/>
                </a:lnTo>
                <a:lnTo>
                  <a:pt x="266446" y="116712"/>
                </a:lnTo>
                <a:lnTo>
                  <a:pt x="265566" y="137477"/>
                </a:lnTo>
                <a:lnTo>
                  <a:pt x="252475" y="188340"/>
                </a:lnTo>
                <a:lnTo>
                  <a:pt x="223186" y="220255"/>
                </a:lnTo>
                <a:lnTo>
                  <a:pt x="209803" y="226186"/>
                </a:lnTo>
                <a:lnTo>
                  <a:pt x="212725" y="235711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9" y="117982"/>
                </a:lnTo>
                <a:lnTo>
                  <a:pt x="286694" y="96335"/>
                </a:lnTo>
                <a:lnTo>
                  <a:pt x="276979" y="57993"/>
                </a:lnTo>
                <a:lnTo>
                  <a:pt x="244840" y="15112"/>
                </a:lnTo>
                <a:lnTo>
                  <a:pt x="229848" y="6163"/>
                </a:lnTo>
                <a:lnTo>
                  <a:pt x="212725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196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1"/>
                </a:lnTo>
                <a:lnTo>
                  <a:pt x="78104" y="226186"/>
                </a:lnTo>
                <a:lnTo>
                  <a:pt x="64650" y="220255"/>
                </a:lnTo>
                <a:lnTo>
                  <a:pt x="53054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3" y="46862"/>
                </a:lnTo>
                <a:lnTo>
                  <a:pt x="64865" y="15501"/>
                </a:lnTo>
                <a:lnTo>
                  <a:pt x="78486" y="9524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79750" y="3493719"/>
            <a:ext cx="5429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114" dirty="0">
                <a:latin typeface="Cambria Math"/>
                <a:cs typeface="Cambria Math"/>
              </a:rPr>
              <a:t>𝑉</a:t>
            </a:r>
            <a:r>
              <a:rPr sz="2175" spc="-172" baseline="-15325" dirty="0">
                <a:latin typeface="Cambria Math"/>
                <a:cs typeface="Cambria Math"/>
              </a:rPr>
              <a:t>0</a:t>
            </a:r>
            <a:r>
              <a:rPr sz="2175" spc="-13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5372" y="3932554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575"/>
                </a:lnTo>
                <a:lnTo>
                  <a:pt x="223043" y="15495"/>
                </a:lnTo>
                <a:lnTo>
                  <a:pt x="234759" y="23691"/>
                </a:lnTo>
                <a:lnTo>
                  <a:pt x="258570" y="61691"/>
                </a:lnTo>
                <a:lnTo>
                  <a:pt x="266446" y="116687"/>
                </a:lnTo>
                <a:lnTo>
                  <a:pt x="265566" y="137485"/>
                </a:lnTo>
                <a:lnTo>
                  <a:pt x="252475" y="188391"/>
                </a:lnTo>
                <a:lnTo>
                  <a:pt x="223186" y="220226"/>
                </a:lnTo>
                <a:lnTo>
                  <a:pt x="209803" y="226174"/>
                </a:lnTo>
                <a:lnTo>
                  <a:pt x="212725" y="235750"/>
                </a:lnTo>
                <a:lnTo>
                  <a:pt x="257766" y="208984"/>
                </a:lnTo>
                <a:lnTo>
                  <a:pt x="283051" y="159585"/>
                </a:lnTo>
                <a:lnTo>
                  <a:pt x="287909" y="117932"/>
                </a:lnTo>
                <a:lnTo>
                  <a:pt x="286694" y="96320"/>
                </a:lnTo>
                <a:lnTo>
                  <a:pt x="276979" y="58015"/>
                </a:lnTo>
                <a:lnTo>
                  <a:pt x="244840" y="15114"/>
                </a:lnTo>
                <a:lnTo>
                  <a:pt x="229848" y="6169"/>
                </a:lnTo>
                <a:lnTo>
                  <a:pt x="212725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196" y="26833"/>
                </a:lnTo>
                <a:lnTo>
                  <a:pt x="4857" y="76347"/>
                </a:lnTo>
                <a:lnTo>
                  <a:pt x="0" y="117932"/>
                </a:lnTo>
                <a:lnTo>
                  <a:pt x="1194" y="139594"/>
                </a:lnTo>
                <a:lnTo>
                  <a:pt x="10822" y="177903"/>
                </a:lnTo>
                <a:lnTo>
                  <a:pt x="42957" y="220660"/>
                </a:lnTo>
                <a:lnTo>
                  <a:pt x="75184" y="235750"/>
                </a:lnTo>
                <a:lnTo>
                  <a:pt x="78104" y="226174"/>
                </a:lnTo>
                <a:lnTo>
                  <a:pt x="64650" y="220226"/>
                </a:lnTo>
                <a:lnTo>
                  <a:pt x="53054" y="211945"/>
                </a:lnTo>
                <a:lnTo>
                  <a:pt x="29338" y="173337"/>
                </a:lnTo>
                <a:lnTo>
                  <a:pt x="21462" y="116687"/>
                </a:lnTo>
                <a:lnTo>
                  <a:pt x="22342" y="96580"/>
                </a:lnTo>
                <a:lnTo>
                  <a:pt x="35432" y="46913"/>
                </a:lnTo>
                <a:lnTo>
                  <a:pt x="64865" y="15495"/>
                </a:lnTo>
                <a:lnTo>
                  <a:pt x="78486" y="957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98038" y="3856431"/>
            <a:ext cx="5067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110" dirty="0">
                <a:latin typeface="Cambria Math"/>
                <a:cs typeface="Cambria Math"/>
              </a:rPr>
              <a:t>𝑉</a:t>
            </a:r>
            <a:r>
              <a:rPr sz="2175" spc="-165" baseline="-15325" dirty="0">
                <a:latin typeface="Cambria Math"/>
                <a:cs typeface="Cambria Math"/>
              </a:rPr>
              <a:t>𝑖</a:t>
            </a:r>
            <a:r>
              <a:rPr sz="2175" spc="-9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17342" y="3879722"/>
            <a:ext cx="577850" cy="0"/>
          </a:xfrm>
          <a:custGeom>
            <a:avLst/>
            <a:gdLst/>
            <a:ahLst/>
            <a:cxnLst/>
            <a:rect l="l" t="t" r="r" b="b"/>
            <a:pathLst>
              <a:path w="577850">
                <a:moveTo>
                  <a:pt x="0" y="0"/>
                </a:moveTo>
                <a:lnTo>
                  <a:pt x="577595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53103" y="3685743"/>
            <a:ext cx="2159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88308" y="3436782"/>
            <a:ext cx="2221865" cy="7512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2000" spc="90" dirty="0">
                <a:latin typeface="Cambria Math"/>
                <a:cs typeface="Cambria Math"/>
              </a:rPr>
              <a:t>𝑅</a:t>
            </a:r>
            <a:r>
              <a:rPr sz="2175" spc="135" baseline="22988" dirty="0">
                <a:latin typeface="Cambria Math"/>
                <a:cs typeface="Cambria Math"/>
              </a:rPr>
              <a:t>2</a:t>
            </a:r>
            <a:r>
              <a:rPr sz="2000" spc="90" dirty="0">
                <a:latin typeface="Cambria Math"/>
                <a:cs typeface="Cambria Math"/>
              </a:rPr>
              <a:t>𝐶</a:t>
            </a:r>
            <a:r>
              <a:rPr sz="2175" spc="135" baseline="22988" dirty="0">
                <a:latin typeface="Cambria Math"/>
                <a:cs typeface="Cambria Math"/>
              </a:rPr>
              <a:t>2</a:t>
            </a:r>
            <a:r>
              <a:rPr sz="2000" spc="90" dirty="0">
                <a:latin typeface="Cambria Math"/>
                <a:cs typeface="Cambria Math"/>
              </a:rPr>
              <a:t>𝑠</a:t>
            </a:r>
            <a:r>
              <a:rPr sz="2175" spc="135" baseline="22988" dirty="0">
                <a:latin typeface="Cambria Math"/>
                <a:cs typeface="Cambria Math"/>
              </a:rPr>
              <a:t>2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-5" dirty="0">
                <a:latin typeface="Cambria Math"/>
                <a:cs typeface="Cambria Math"/>
              </a:rPr>
              <a:t>3𝑅𝐶𝑠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25646" y="3879722"/>
            <a:ext cx="2144395" cy="0"/>
          </a:xfrm>
          <a:custGeom>
            <a:avLst/>
            <a:gdLst/>
            <a:ahLst/>
            <a:cxnLst/>
            <a:rect l="l" t="t" r="r" b="b"/>
            <a:pathLst>
              <a:path w="2144395">
                <a:moveTo>
                  <a:pt x="0" y="0"/>
                </a:moveTo>
                <a:lnTo>
                  <a:pt x="2144267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58645" y="696722"/>
            <a:ext cx="5282691" cy="1851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89505" y="1511553"/>
            <a:ext cx="4692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90" dirty="0">
                <a:latin typeface="Cambria Math"/>
                <a:cs typeface="Cambria Math"/>
              </a:rPr>
              <a:t>𝑉</a:t>
            </a:r>
            <a:r>
              <a:rPr sz="1650" spc="-135" baseline="-15151" dirty="0">
                <a:latin typeface="Cambria Math"/>
                <a:cs typeface="Cambria Math"/>
              </a:rPr>
              <a:t>𝑖</a:t>
            </a:r>
            <a:r>
              <a:rPr sz="1650" spc="-240" baseline="-15151" dirty="0">
                <a:latin typeface="Cambria Math"/>
                <a:cs typeface="Cambria Math"/>
              </a:rPr>
              <a:t> </a:t>
            </a:r>
            <a:r>
              <a:rPr sz="1500" spc="10" dirty="0">
                <a:latin typeface="Cambria Math"/>
                <a:cs typeface="Cambria Math"/>
              </a:rPr>
              <a:t>(𝑡)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70598" y="1595373"/>
            <a:ext cx="4972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ambria Math"/>
                <a:cs typeface="Cambria Math"/>
              </a:rPr>
              <a:t>𝑉</a:t>
            </a:r>
            <a:r>
              <a:rPr sz="1650" spc="-30" baseline="-15151" dirty="0">
                <a:latin typeface="Cambria Math"/>
                <a:cs typeface="Cambria Math"/>
              </a:rPr>
              <a:t>0</a:t>
            </a:r>
            <a:r>
              <a:rPr sz="1500" spc="-20" dirty="0">
                <a:latin typeface="Cambria Math"/>
                <a:cs typeface="Cambria Math"/>
              </a:rPr>
              <a:t>(𝑡)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66179" y="1897379"/>
            <a:ext cx="76200" cy="492125"/>
          </a:xfrm>
          <a:custGeom>
            <a:avLst/>
            <a:gdLst/>
            <a:ahLst/>
            <a:cxnLst/>
            <a:rect l="l" t="t" r="r" b="b"/>
            <a:pathLst>
              <a:path w="76200" h="492125">
                <a:moveTo>
                  <a:pt x="28575" y="415417"/>
                </a:moveTo>
                <a:lnTo>
                  <a:pt x="0" y="415417"/>
                </a:lnTo>
                <a:lnTo>
                  <a:pt x="38100" y="491617"/>
                </a:lnTo>
                <a:lnTo>
                  <a:pt x="69850" y="428117"/>
                </a:lnTo>
                <a:lnTo>
                  <a:pt x="28575" y="428117"/>
                </a:lnTo>
                <a:lnTo>
                  <a:pt x="28575" y="415417"/>
                </a:lnTo>
                <a:close/>
              </a:path>
              <a:path w="76200" h="492125">
                <a:moveTo>
                  <a:pt x="47625" y="0"/>
                </a:moveTo>
                <a:lnTo>
                  <a:pt x="28575" y="0"/>
                </a:lnTo>
                <a:lnTo>
                  <a:pt x="28575" y="428117"/>
                </a:lnTo>
                <a:lnTo>
                  <a:pt x="47625" y="428117"/>
                </a:lnTo>
                <a:lnTo>
                  <a:pt x="47625" y="0"/>
                </a:lnTo>
                <a:close/>
              </a:path>
              <a:path w="76200" h="492125">
                <a:moveTo>
                  <a:pt x="76200" y="415417"/>
                </a:moveTo>
                <a:lnTo>
                  <a:pt x="47625" y="415417"/>
                </a:lnTo>
                <a:lnTo>
                  <a:pt x="47625" y="428117"/>
                </a:lnTo>
                <a:lnTo>
                  <a:pt x="69850" y="428117"/>
                </a:lnTo>
                <a:lnTo>
                  <a:pt x="76200" y="4154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03772" y="1525904"/>
            <a:ext cx="1390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𝐶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66179" y="1020825"/>
            <a:ext cx="76200" cy="553720"/>
          </a:xfrm>
          <a:custGeom>
            <a:avLst/>
            <a:gdLst/>
            <a:ahLst/>
            <a:cxnLst/>
            <a:rect l="l" t="t" r="r" b="b"/>
            <a:pathLst>
              <a:path w="76200" h="553719">
                <a:moveTo>
                  <a:pt x="47625" y="63500"/>
                </a:moveTo>
                <a:lnTo>
                  <a:pt x="28575" y="63500"/>
                </a:lnTo>
                <a:lnTo>
                  <a:pt x="28575" y="553338"/>
                </a:lnTo>
                <a:lnTo>
                  <a:pt x="47625" y="553338"/>
                </a:lnTo>
                <a:lnTo>
                  <a:pt x="47625" y="63500"/>
                </a:lnTo>
                <a:close/>
              </a:path>
              <a:path w="76200" h="553719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53719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73246" y="1525904"/>
            <a:ext cx="1390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𝐶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55085" y="718820"/>
            <a:ext cx="19475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2925" algn="l"/>
              </a:tabLst>
            </a:pPr>
            <a:r>
              <a:rPr sz="1500" dirty="0">
                <a:latin typeface="Cambria Math"/>
                <a:cs typeface="Cambria Math"/>
              </a:rPr>
              <a:t>𝑅	</a:t>
            </a:r>
            <a:r>
              <a:rPr sz="2250" baseline="3703" dirty="0">
                <a:latin typeface="Cambria Math"/>
                <a:cs typeface="Cambria Math"/>
              </a:rPr>
              <a:t>𝑅</a:t>
            </a:r>
            <a:endParaRPr sz="2250" baseline="3703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54960" y="1261363"/>
            <a:ext cx="829310" cy="948690"/>
          </a:xfrm>
          <a:custGeom>
            <a:avLst/>
            <a:gdLst/>
            <a:ahLst/>
            <a:cxnLst/>
            <a:rect l="l" t="t" r="r" b="b"/>
            <a:pathLst>
              <a:path w="829310" h="948689">
                <a:moveTo>
                  <a:pt x="516509" y="0"/>
                </a:moveTo>
                <a:lnTo>
                  <a:pt x="463676" y="3683"/>
                </a:lnTo>
                <a:lnTo>
                  <a:pt x="411734" y="13081"/>
                </a:lnTo>
                <a:lnTo>
                  <a:pt x="362584" y="27939"/>
                </a:lnTo>
                <a:lnTo>
                  <a:pt x="313181" y="49149"/>
                </a:lnTo>
                <a:lnTo>
                  <a:pt x="263906" y="76453"/>
                </a:lnTo>
                <a:lnTo>
                  <a:pt x="216281" y="109220"/>
                </a:lnTo>
                <a:lnTo>
                  <a:pt x="186562" y="133603"/>
                </a:lnTo>
                <a:lnTo>
                  <a:pt x="158750" y="160147"/>
                </a:lnTo>
                <a:lnTo>
                  <a:pt x="121792" y="202946"/>
                </a:lnTo>
                <a:lnTo>
                  <a:pt x="98170" y="234314"/>
                </a:lnTo>
                <a:lnTo>
                  <a:pt x="64388" y="286003"/>
                </a:lnTo>
                <a:lnTo>
                  <a:pt x="44068" y="323088"/>
                </a:lnTo>
                <a:lnTo>
                  <a:pt x="26796" y="361823"/>
                </a:lnTo>
                <a:lnTo>
                  <a:pt x="12953" y="401955"/>
                </a:lnTo>
                <a:lnTo>
                  <a:pt x="3809" y="443357"/>
                </a:lnTo>
                <a:lnTo>
                  <a:pt x="0" y="485394"/>
                </a:lnTo>
                <a:lnTo>
                  <a:pt x="381" y="506984"/>
                </a:lnTo>
                <a:lnTo>
                  <a:pt x="4444" y="553847"/>
                </a:lnTo>
                <a:lnTo>
                  <a:pt x="12953" y="603885"/>
                </a:lnTo>
                <a:lnTo>
                  <a:pt x="25653" y="655193"/>
                </a:lnTo>
                <a:lnTo>
                  <a:pt x="41909" y="706119"/>
                </a:lnTo>
                <a:lnTo>
                  <a:pt x="61467" y="754507"/>
                </a:lnTo>
                <a:lnTo>
                  <a:pt x="84200" y="798703"/>
                </a:lnTo>
                <a:lnTo>
                  <a:pt x="109600" y="836422"/>
                </a:lnTo>
                <a:lnTo>
                  <a:pt x="138810" y="867156"/>
                </a:lnTo>
                <a:lnTo>
                  <a:pt x="172719" y="891032"/>
                </a:lnTo>
                <a:lnTo>
                  <a:pt x="211073" y="909828"/>
                </a:lnTo>
                <a:lnTo>
                  <a:pt x="252094" y="924052"/>
                </a:lnTo>
                <a:lnTo>
                  <a:pt x="294639" y="934466"/>
                </a:lnTo>
                <a:lnTo>
                  <a:pt x="337565" y="941578"/>
                </a:lnTo>
                <a:lnTo>
                  <a:pt x="379348" y="946023"/>
                </a:lnTo>
                <a:lnTo>
                  <a:pt x="418718" y="948182"/>
                </a:lnTo>
                <a:lnTo>
                  <a:pt x="437388" y="948690"/>
                </a:lnTo>
                <a:lnTo>
                  <a:pt x="455675" y="948690"/>
                </a:lnTo>
                <a:lnTo>
                  <a:pt x="508762" y="942467"/>
                </a:lnTo>
                <a:lnTo>
                  <a:pt x="559815" y="929386"/>
                </a:lnTo>
                <a:lnTo>
                  <a:pt x="578002" y="923290"/>
                </a:lnTo>
                <a:lnTo>
                  <a:pt x="437134" y="923290"/>
                </a:lnTo>
                <a:lnTo>
                  <a:pt x="419480" y="922782"/>
                </a:lnTo>
                <a:lnTo>
                  <a:pt x="381000" y="920623"/>
                </a:lnTo>
                <a:lnTo>
                  <a:pt x="340613" y="916305"/>
                </a:lnTo>
                <a:lnTo>
                  <a:pt x="299212" y="909447"/>
                </a:lnTo>
                <a:lnTo>
                  <a:pt x="258571" y="899541"/>
                </a:lnTo>
                <a:lnTo>
                  <a:pt x="219963" y="886079"/>
                </a:lnTo>
                <a:lnTo>
                  <a:pt x="184784" y="868680"/>
                </a:lnTo>
                <a:lnTo>
                  <a:pt x="141223" y="834517"/>
                </a:lnTo>
                <a:lnTo>
                  <a:pt x="117220" y="803656"/>
                </a:lnTo>
                <a:lnTo>
                  <a:pt x="94741" y="765048"/>
                </a:lnTo>
                <a:lnTo>
                  <a:pt x="74675" y="720725"/>
                </a:lnTo>
                <a:lnTo>
                  <a:pt x="57403" y="672719"/>
                </a:lnTo>
                <a:lnTo>
                  <a:pt x="43433" y="623062"/>
                </a:lnTo>
                <a:lnTo>
                  <a:pt x="33273" y="573913"/>
                </a:lnTo>
                <a:lnTo>
                  <a:pt x="27050" y="527176"/>
                </a:lnTo>
                <a:lnTo>
                  <a:pt x="25400" y="485013"/>
                </a:lnTo>
                <a:lnTo>
                  <a:pt x="26415" y="465709"/>
                </a:lnTo>
                <a:lnTo>
                  <a:pt x="32638" y="427355"/>
                </a:lnTo>
                <a:lnTo>
                  <a:pt x="43560" y="389382"/>
                </a:lnTo>
                <a:lnTo>
                  <a:pt x="58419" y="352171"/>
                </a:lnTo>
                <a:lnTo>
                  <a:pt x="76453" y="316102"/>
                </a:lnTo>
                <a:lnTo>
                  <a:pt x="107950" y="264795"/>
                </a:lnTo>
                <a:lnTo>
                  <a:pt x="130428" y="233299"/>
                </a:lnTo>
                <a:lnTo>
                  <a:pt x="164972" y="190626"/>
                </a:lnTo>
                <a:lnTo>
                  <a:pt x="203707" y="152400"/>
                </a:lnTo>
                <a:lnTo>
                  <a:pt x="262254" y="107569"/>
                </a:lnTo>
                <a:lnTo>
                  <a:pt x="308863" y="79883"/>
                </a:lnTo>
                <a:lnTo>
                  <a:pt x="356107" y="57658"/>
                </a:lnTo>
                <a:lnTo>
                  <a:pt x="402463" y="41783"/>
                </a:lnTo>
                <a:lnTo>
                  <a:pt x="450723" y="31241"/>
                </a:lnTo>
                <a:lnTo>
                  <a:pt x="500634" y="25908"/>
                </a:lnTo>
                <a:lnTo>
                  <a:pt x="517270" y="25400"/>
                </a:lnTo>
                <a:lnTo>
                  <a:pt x="654632" y="25400"/>
                </a:lnTo>
                <a:lnTo>
                  <a:pt x="648588" y="22478"/>
                </a:lnTo>
                <a:lnTo>
                  <a:pt x="601852" y="8127"/>
                </a:lnTo>
                <a:lnTo>
                  <a:pt x="551434" y="1015"/>
                </a:lnTo>
                <a:lnTo>
                  <a:pt x="534035" y="253"/>
                </a:lnTo>
                <a:lnTo>
                  <a:pt x="516509" y="0"/>
                </a:lnTo>
                <a:close/>
              </a:path>
              <a:path w="829310" h="948689">
                <a:moveTo>
                  <a:pt x="692912" y="843788"/>
                </a:moveTo>
                <a:lnTo>
                  <a:pt x="630301" y="874141"/>
                </a:lnTo>
                <a:lnTo>
                  <a:pt x="567436" y="900176"/>
                </a:lnTo>
                <a:lnTo>
                  <a:pt x="519684" y="914273"/>
                </a:lnTo>
                <a:lnTo>
                  <a:pt x="470662" y="922147"/>
                </a:lnTo>
                <a:lnTo>
                  <a:pt x="453898" y="923290"/>
                </a:lnTo>
                <a:lnTo>
                  <a:pt x="578002" y="923290"/>
                </a:lnTo>
                <a:lnTo>
                  <a:pt x="609091" y="911098"/>
                </a:lnTo>
                <a:lnTo>
                  <a:pt x="641223" y="897001"/>
                </a:lnTo>
                <a:lnTo>
                  <a:pt x="672845" y="882015"/>
                </a:lnTo>
                <a:lnTo>
                  <a:pt x="704088" y="866521"/>
                </a:lnTo>
                <a:lnTo>
                  <a:pt x="692912" y="843788"/>
                </a:lnTo>
                <a:close/>
              </a:path>
              <a:path w="829310" h="948689">
                <a:moveTo>
                  <a:pt x="774803" y="164553"/>
                </a:moveTo>
                <a:lnTo>
                  <a:pt x="754126" y="179197"/>
                </a:lnTo>
                <a:lnTo>
                  <a:pt x="829182" y="219328"/>
                </a:lnTo>
                <a:lnTo>
                  <a:pt x="822430" y="175006"/>
                </a:lnTo>
                <a:lnTo>
                  <a:pt x="782319" y="175006"/>
                </a:lnTo>
                <a:lnTo>
                  <a:pt x="774803" y="164553"/>
                </a:lnTo>
                <a:close/>
              </a:path>
              <a:path w="829310" h="948689">
                <a:moveTo>
                  <a:pt x="795490" y="149904"/>
                </a:moveTo>
                <a:lnTo>
                  <a:pt x="774803" y="164553"/>
                </a:lnTo>
                <a:lnTo>
                  <a:pt x="782319" y="175006"/>
                </a:lnTo>
                <a:lnTo>
                  <a:pt x="802893" y="160147"/>
                </a:lnTo>
                <a:lnTo>
                  <a:pt x="795490" y="149904"/>
                </a:lnTo>
                <a:close/>
              </a:path>
              <a:path w="829310" h="948689">
                <a:moveTo>
                  <a:pt x="816355" y="135127"/>
                </a:moveTo>
                <a:lnTo>
                  <a:pt x="795490" y="149904"/>
                </a:lnTo>
                <a:lnTo>
                  <a:pt x="802893" y="160147"/>
                </a:lnTo>
                <a:lnTo>
                  <a:pt x="782319" y="175006"/>
                </a:lnTo>
                <a:lnTo>
                  <a:pt x="822430" y="175006"/>
                </a:lnTo>
                <a:lnTo>
                  <a:pt x="816355" y="135127"/>
                </a:lnTo>
                <a:close/>
              </a:path>
              <a:path w="829310" h="948689">
                <a:moveTo>
                  <a:pt x="654632" y="25400"/>
                </a:moveTo>
                <a:lnTo>
                  <a:pt x="517270" y="25400"/>
                </a:lnTo>
                <a:lnTo>
                  <a:pt x="533780" y="25526"/>
                </a:lnTo>
                <a:lnTo>
                  <a:pt x="550163" y="26415"/>
                </a:lnTo>
                <a:lnTo>
                  <a:pt x="597280" y="33147"/>
                </a:lnTo>
                <a:lnTo>
                  <a:pt x="639699" y="46355"/>
                </a:lnTo>
                <a:lnTo>
                  <a:pt x="680212" y="70738"/>
                </a:lnTo>
                <a:lnTo>
                  <a:pt x="722884" y="107569"/>
                </a:lnTo>
                <a:lnTo>
                  <a:pt x="749807" y="135636"/>
                </a:lnTo>
                <a:lnTo>
                  <a:pt x="774803" y="164553"/>
                </a:lnTo>
                <a:lnTo>
                  <a:pt x="795490" y="149904"/>
                </a:lnTo>
                <a:lnTo>
                  <a:pt x="768350" y="118237"/>
                </a:lnTo>
                <a:lnTo>
                  <a:pt x="740282" y="89026"/>
                </a:lnTo>
                <a:lnTo>
                  <a:pt x="710311" y="62102"/>
                </a:lnTo>
                <a:lnTo>
                  <a:pt x="679323" y="38988"/>
                </a:lnTo>
                <a:lnTo>
                  <a:pt x="663828" y="29845"/>
                </a:lnTo>
                <a:lnTo>
                  <a:pt x="654632" y="25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948939" y="1573784"/>
            <a:ext cx="24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Cambria Math"/>
                <a:cs typeface="Cambria Math"/>
              </a:rPr>
              <a:t>𝐼</a:t>
            </a:r>
            <a:r>
              <a:rPr sz="1950" spc="-82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99203" y="1240663"/>
            <a:ext cx="829310" cy="949325"/>
          </a:xfrm>
          <a:custGeom>
            <a:avLst/>
            <a:gdLst/>
            <a:ahLst/>
            <a:cxnLst/>
            <a:rect l="l" t="t" r="r" b="b"/>
            <a:pathLst>
              <a:path w="829310" h="949325">
                <a:moveTo>
                  <a:pt x="516509" y="0"/>
                </a:moveTo>
                <a:lnTo>
                  <a:pt x="463676" y="3683"/>
                </a:lnTo>
                <a:lnTo>
                  <a:pt x="411734" y="13081"/>
                </a:lnTo>
                <a:lnTo>
                  <a:pt x="362458" y="27939"/>
                </a:lnTo>
                <a:lnTo>
                  <a:pt x="313055" y="49149"/>
                </a:lnTo>
                <a:lnTo>
                  <a:pt x="263779" y="76453"/>
                </a:lnTo>
                <a:lnTo>
                  <a:pt x="216154" y="109220"/>
                </a:lnTo>
                <a:lnTo>
                  <a:pt x="186436" y="133603"/>
                </a:lnTo>
                <a:lnTo>
                  <a:pt x="158623" y="160020"/>
                </a:lnTo>
                <a:lnTo>
                  <a:pt x="121666" y="202946"/>
                </a:lnTo>
                <a:lnTo>
                  <a:pt x="98171" y="234314"/>
                </a:lnTo>
                <a:lnTo>
                  <a:pt x="64388" y="285876"/>
                </a:lnTo>
                <a:lnTo>
                  <a:pt x="44069" y="322961"/>
                </a:lnTo>
                <a:lnTo>
                  <a:pt x="26797" y="361696"/>
                </a:lnTo>
                <a:lnTo>
                  <a:pt x="12954" y="401954"/>
                </a:lnTo>
                <a:lnTo>
                  <a:pt x="3810" y="443229"/>
                </a:lnTo>
                <a:lnTo>
                  <a:pt x="0" y="485394"/>
                </a:lnTo>
                <a:lnTo>
                  <a:pt x="381" y="506984"/>
                </a:lnTo>
                <a:lnTo>
                  <a:pt x="4445" y="553720"/>
                </a:lnTo>
                <a:lnTo>
                  <a:pt x="12954" y="603758"/>
                </a:lnTo>
                <a:lnTo>
                  <a:pt x="25654" y="655193"/>
                </a:lnTo>
                <a:lnTo>
                  <a:pt x="41910" y="705993"/>
                </a:lnTo>
                <a:lnTo>
                  <a:pt x="61468" y="754380"/>
                </a:lnTo>
                <a:lnTo>
                  <a:pt x="84200" y="798576"/>
                </a:lnTo>
                <a:lnTo>
                  <a:pt x="109600" y="836422"/>
                </a:lnTo>
                <a:lnTo>
                  <a:pt x="138811" y="867029"/>
                </a:lnTo>
                <a:lnTo>
                  <a:pt x="172720" y="891032"/>
                </a:lnTo>
                <a:lnTo>
                  <a:pt x="211074" y="909828"/>
                </a:lnTo>
                <a:lnTo>
                  <a:pt x="252095" y="924051"/>
                </a:lnTo>
                <a:lnTo>
                  <a:pt x="294639" y="934338"/>
                </a:lnTo>
                <a:lnTo>
                  <a:pt x="337566" y="941451"/>
                </a:lnTo>
                <a:lnTo>
                  <a:pt x="379349" y="945895"/>
                </a:lnTo>
                <a:lnTo>
                  <a:pt x="418719" y="948182"/>
                </a:lnTo>
                <a:lnTo>
                  <a:pt x="437388" y="948817"/>
                </a:lnTo>
                <a:lnTo>
                  <a:pt x="455675" y="948689"/>
                </a:lnTo>
                <a:lnTo>
                  <a:pt x="508762" y="942467"/>
                </a:lnTo>
                <a:lnTo>
                  <a:pt x="559816" y="929386"/>
                </a:lnTo>
                <a:lnTo>
                  <a:pt x="577361" y="923417"/>
                </a:lnTo>
                <a:lnTo>
                  <a:pt x="437134" y="923417"/>
                </a:lnTo>
                <a:lnTo>
                  <a:pt x="400558" y="922019"/>
                </a:lnTo>
                <a:lnTo>
                  <a:pt x="361061" y="918718"/>
                </a:lnTo>
                <a:lnTo>
                  <a:pt x="319786" y="913257"/>
                </a:lnTo>
                <a:lnTo>
                  <a:pt x="278764" y="904875"/>
                </a:lnTo>
                <a:lnTo>
                  <a:pt x="239013" y="893191"/>
                </a:lnTo>
                <a:lnTo>
                  <a:pt x="201802" y="877951"/>
                </a:lnTo>
                <a:lnTo>
                  <a:pt x="168910" y="858393"/>
                </a:lnTo>
                <a:lnTo>
                  <a:pt x="135382" y="827786"/>
                </a:lnTo>
                <a:lnTo>
                  <a:pt x="105663" y="785113"/>
                </a:lnTo>
                <a:lnTo>
                  <a:pt x="84327" y="743457"/>
                </a:lnTo>
                <a:lnTo>
                  <a:pt x="65659" y="696976"/>
                </a:lnTo>
                <a:lnTo>
                  <a:pt x="49911" y="647826"/>
                </a:lnTo>
                <a:lnTo>
                  <a:pt x="37846" y="598170"/>
                </a:lnTo>
                <a:lnTo>
                  <a:pt x="29591" y="549910"/>
                </a:lnTo>
                <a:lnTo>
                  <a:pt x="25654" y="505333"/>
                </a:lnTo>
                <a:lnTo>
                  <a:pt x="25400" y="485013"/>
                </a:lnTo>
                <a:lnTo>
                  <a:pt x="26416" y="465582"/>
                </a:lnTo>
                <a:lnTo>
                  <a:pt x="32638" y="427227"/>
                </a:lnTo>
                <a:lnTo>
                  <a:pt x="43561" y="389382"/>
                </a:lnTo>
                <a:lnTo>
                  <a:pt x="58420" y="352171"/>
                </a:lnTo>
                <a:lnTo>
                  <a:pt x="76454" y="315975"/>
                </a:lnTo>
                <a:lnTo>
                  <a:pt x="107950" y="264667"/>
                </a:lnTo>
                <a:lnTo>
                  <a:pt x="130301" y="233172"/>
                </a:lnTo>
                <a:lnTo>
                  <a:pt x="164846" y="190500"/>
                </a:lnTo>
                <a:lnTo>
                  <a:pt x="203581" y="152273"/>
                </a:lnTo>
                <a:lnTo>
                  <a:pt x="262255" y="107569"/>
                </a:lnTo>
                <a:lnTo>
                  <a:pt x="308863" y="79883"/>
                </a:lnTo>
                <a:lnTo>
                  <a:pt x="356108" y="57658"/>
                </a:lnTo>
                <a:lnTo>
                  <a:pt x="402463" y="41783"/>
                </a:lnTo>
                <a:lnTo>
                  <a:pt x="450723" y="31114"/>
                </a:lnTo>
                <a:lnTo>
                  <a:pt x="500634" y="25908"/>
                </a:lnTo>
                <a:lnTo>
                  <a:pt x="517271" y="25400"/>
                </a:lnTo>
                <a:lnTo>
                  <a:pt x="654662" y="25400"/>
                </a:lnTo>
                <a:lnTo>
                  <a:pt x="648462" y="22478"/>
                </a:lnTo>
                <a:lnTo>
                  <a:pt x="601852" y="8127"/>
                </a:lnTo>
                <a:lnTo>
                  <a:pt x="551434" y="1015"/>
                </a:lnTo>
                <a:lnTo>
                  <a:pt x="534035" y="126"/>
                </a:lnTo>
                <a:lnTo>
                  <a:pt x="516509" y="0"/>
                </a:lnTo>
                <a:close/>
              </a:path>
              <a:path w="829310" h="949325">
                <a:moveTo>
                  <a:pt x="692912" y="843788"/>
                </a:moveTo>
                <a:lnTo>
                  <a:pt x="630301" y="874013"/>
                </a:lnTo>
                <a:lnTo>
                  <a:pt x="567436" y="900049"/>
                </a:lnTo>
                <a:lnTo>
                  <a:pt x="519811" y="914145"/>
                </a:lnTo>
                <a:lnTo>
                  <a:pt x="470662" y="922274"/>
                </a:lnTo>
                <a:lnTo>
                  <a:pt x="437134" y="923417"/>
                </a:lnTo>
                <a:lnTo>
                  <a:pt x="577361" y="923417"/>
                </a:lnTo>
                <a:lnTo>
                  <a:pt x="609092" y="911098"/>
                </a:lnTo>
                <a:lnTo>
                  <a:pt x="641223" y="897001"/>
                </a:lnTo>
                <a:lnTo>
                  <a:pt x="672846" y="881888"/>
                </a:lnTo>
                <a:lnTo>
                  <a:pt x="704088" y="866520"/>
                </a:lnTo>
                <a:lnTo>
                  <a:pt x="692912" y="843788"/>
                </a:lnTo>
                <a:close/>
              </a:path>
              <a:path w="829310" h="949325">
                <a:moveTo>
                  <a:pt x="774696" y="164454"/>
                </a:moveTo>
                <a:lnTo>
                  <a:pt x="753999" y="179070"/>
                </a:lnTo>
                <a:lnTo>
                  <a:pt x="829056" y="219328"/>
                </a:lnTo>
                <a:lnTo>
                  <a:pt x="822284" y="174878"/>
                </a:lnTo>
                <a:lnTo>
                  <a:pt x="782193" y="174878"/>
                </a:lnTo>
                <a:lnTo>
                  <a:pt x="774696" y="164454"/>
                </a:lnTo>
                <a:close/>
              </a:path>
              <a:path w="829310" h="949325">
                <a:moveTo>
                  <a:pt x="795404" y="149832"/>
                </a:moveTo>
                <a:lnTo>
                  <a:pt x="774696" y="164454"/>
                </a:lnTo>
                <a:lnTo>
                  <a:pt x="782193" y="174878"/>
                </a:lnTo>
                <a:lnTo>
                  <a:pt x="802767" y="160020"/>
                </a:lnTo>
                <a:lnTo>
                  <a:pt x="795404" y="149832"/>
                </a:lnTo>
                <a:close/>
              </a:path>
              <a:path w="829310" h="949325">
                <a:moveTo>
                  <a:pt x="816229" y="135127"/>
                </a:moveTo>
                <a:lnTo>
                  <a:pt x="795404" y="149832"/>
                </a:lnTo>
                <a:lnTo>
                  <a:pt x="802767" y="160020"/>
                </a:lnTo>
                <a:lnTo>
                  <a:pt x="782193" y="174878"/>
                </a:lnTo>
                <a:lnTo>
                  <a:pt x="822284" y="174878"/>
                </a:lnTo>
                <a:lnTo>
                  <a:pt x="816229" y="135127"/>
                </a:lnTo>
                <a:close/>
              </a:path>
              <a:path w="829310" h="949325">
                <a:moveTo>
                  <a:pt x="654662" y="25400"/>
                </a:moveTo>
                <a:lnTo>
                  <a:pt x="517271" y="25400"/>
                </a:lnTo>
                <a:lnTo>
                  <a:pt x="533908" y="25526"/>
                </a:lnTo>
                <a:lnTo>
                  <a:pt x="550163" y="26415"/>
                </a:lnTo>
                <a:lnTo>
                  <a:pt x="597026" y="33147"/>
                </a:lnTo>
                <a:lnTo>
                  <a:pt x="639572" y="46227"/>
                </a:lnTo>
                <a:lnTo>
                  <a:pt x="680212" y="70612"/>
                </a:lnTo>
                <a:lnTo>
                  <a:pt x="722757" y="107569"/>
                </a:lnTo>
                <a:lnTo>
                  <a:pt x="749681" y="135509"/>
                </a:lnTo>
                <a:lnTo>
                  <a:pt x="774696" y="164454"/>
                </a:lnTo>
                <a:lnTo>
                  <a:pt x="795404" y="149832"/>
                </a:lnTo>
                <a:lnTo>
                  <a:pt x="768350" y="118110"/>
                </a:lnTo>
                <a:lnTo>
                  <a:pt x="740156" y="89026"/>
                </a:lnTo>
                <a:lnTo>
                  <a:pt x="710184" y="61975"/>
                </a:lnTo>
                <a:lnTo>
                  <a:pt x="679196" y="38988"/>
                </a:lnTo>
                <a:lnTo>
                  <a:pt x="663829" y="29717"/>
                </a:lnTo>
                <a:lnTo>
                  <a:pt x="654662" y="25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93309" y="1553083"/>
            <a:ext cx="2463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mbria Math"/>
                <a:cs typeface="Cambria Math"/>
              </a:rPr>
              <a:t>𝐼</a:t>
            </a:r>
            <a:r>
              <a:rPr sz="1950" spc="-52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92860" y="4782741"/>
            <a:ext cx="867359" cy="262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89798" y="4865293"/>
            <a:ext cx="1289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400" dirty="0">
                <a:latin typeface="Calibri"/>
                <a:cs typeface="Calibri"/>
              </a:rPr>
              <a:t>y: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24</a:t>
            </a:fld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78739" y="4852593"/>
            <a:ext cx="11271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10" dirty="0">
                <a:latin typeface="Calibri"/>
                <a:cs typeface="Calibri"/>
              </a:rPr>
              <a:t>Photos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Courtes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Loading </a:t>
            </a:r>
            <a:r>
              <a:rPr spc="-40" dirty="0"/>
              <a:t>Effect </a:t>
            </a:r>
            <a:r>
              <a:rPr dirty="0"/>
              <a:t>:</a:t>
            </a:r>
            <a:r>
              <a:rPr spc="-5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37253" y="4792167"/>
            <a:ext cx="1267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Module 2: </a:t>
            </a:r>
            <a:r>
              <a:rPr sz="1200" spc="-5" dirty="0">
                <a:solidFill>
                  <a:srgbClr val="006FC0"/>
                </a:solidFill>
                <a:latin typeface="Calibri"/>
                <a:cs typeface="Calibri"/>
              </a:rPr>
              <a:t>Lecture</a:t>
            </a:r>
            <a:r>
              <a:rPr sz="1200" spc="-1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815" y="658113"/>
            <a:ext cx="13271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2200" spc="-10" dirty="0">
                <a:latin typeface="Calibri"/>
                <a:cs typeface="Calibri"/>
              </a:rPr>
              <a:t>Observe: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03754" y="1059561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19">
                <a:moveTo>
                  <a:pt x="212725" y="0"/>
                </a:moveTo>
                <a:lnTo>
                  <a:pt x="209422" y="9525"/>
                </a:lnTo>
                <a:lnTo>
                  <a:pt x="223063" y="15501"/>
                </a:lnTo>
                <a:lnTo>
                  <a:pt x="234822" y="23717"/>
                </a:lnTo>
                <a:lnTo>
                  <a:pt x="258677" y="61652"/>
                </a:lnTo>
                <a:lnTo>
                  <a:pt x="266445" y="116712"/>
                </a:lnTo>
                <a:lnTo>
                  <a:pt x="265584" y="137477"/>
                </a:lnTo>
                <a:lnTo>
                  <a:pt x="252475" y="188340"/>
                </a:lnTo>
                <a:lnTo>
                  <a:pt x="223258" y="220255"/>
                </a:lnTo>
                <a:lnTo>
                  <a:pt x="209803" y="226187"/>
                </a:lnTo>
                <a:lnTo>
                  <a:pt x="212725" y="235712"/>
                </a:lnTo>
                <a:lnTo>
                  <a:pt x="257837" y="208994"/>
                </a:lnTo>
                <a:lnTo>
                  <a:pt x="283114" y="159607"/>
                </a:lnTo>
                <a:lnTo>
                  <a:pt x="287908" y="117983"/>
                </a:lnTo>
                <a:lnTo>
                  <a:pt x="286694" y="96335"/>
                </a:lnTo>
                <a:lnTo>
                  <a:pt x="276979" y="57993"/>
                </a:lnTo>
                <a:lnTo>
                  <a:pt x="244840" y="15112"/>
                </a:lnTo>
                <a:lnTo>
                  <a:pt x="229848" y="6163"/>
                </a:lnTo>
                <a:lnTo>
                  <a:pt x="212725" y="0"/>
                </a:lnTo>
                <a:close/>
              </a:path>
              <a:path w="288289" h="236219">
                <a:moveTo>
                  <a:pt x="75183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21" y="220662"/>
                </a:lnTo>
                <a:lnTo>
                  <a:pt x="75183" y="235712"/>
                </a:lnTo>
                <a:lnTo>
                  <a:pt x="78105" y="226187"/>
                </a:lnTo>
                <a:lnTo>
                  <a:pt x="64722" y="220255"/>
                </a:lnTo>
                <a:lnTo>
                  <a:pt x="53149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936" y="15501"/>
                </a:lnTo>
                <a:lnTo>
                  <a:pt x="78486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99844" y="982802"/>
            <a:ext cx="5429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114" dirty="0">
                <a:latin typeface="Cambria Math"/>
                <a:cs typeface="Cambria Math"/>
              </a:rPr>
              <a:t>𝑉</a:t>
            </a:r>
            <a:r>
              <a:rPr sz="2175" spc="-172" baseline="-15325" dirty="0">
                <a:latin typeface="Cambria Math"/>
                <a:cs typeface="Cambria Math"/>
              </a:rPr>
              <a:t>0</a:t>
            </a:r>
            <a:r>
              <a:rPr sz="2175" spc="-13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85467" y="1422272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19">
                <a:moveTo>
                  <a:pt x="212725" y="0"/>
                </a:moveTo>
                <a:lnTo>
                  <a:pt x="209422" y="9525"/>
                </a:lnTo>
                <a:lnTo>
                  <a:pt x="223063" y="15501"/>
                </a:lnTo>
                <a:lnTo>
                  <a:pt x="234822" y="23717"/>
                </a:lnTo>
                <a:lnTo>
                  <a:pt x="258677" y="61652"/>
                </a:lnTo>
                <a:lnTo>
                  <a:pt x="266445" y="116712"/>
                </a:lnTo>
                <a:lnTo>
                  <a:pt x="265584" y="137477"/>
                </a:lnTo>
                <a:lnTo>
                  <a:pt x="252475" y="188340"/>
                </a:lnTo>
                <a:lnTo>
                  <a:pt x="223258" y="220255"/>
                </a:lnTo>
                <a:lnTo>
                  <a:pt x="209803" y="226187"/>
                </a:lnTo>
                <a:lnTo>
                  <a:pt x="212725" y="235712"/>
                </a:lnTo>
                <a:lnTo>
                  <a:pt x="257837" y="208994"/>
                </a:lnTo>
                <a:lnTo>
                  <a:pt x="283114" y="159607"/>
                </a:lnTo>
                <a:lnTo>
                  <a:pt x="287908" y="117982"/>
                </a:lnTo>
                <a:lnTo>
                  <a:pt x="286694" y="96335"/>
                </a:lnTo>
                <a:lnTo>
                  <a:pt x="276979" y="57993"/>
                </a:lnTo>
                <a:lnTo>
                  <a:pt x="244840" y="15112"/>
                </a:lnTo>
                <a:lnTo>
                  <a:pt x="229848" y="6163"/>
                </a:lnTo>
                <a:lnTo>
                  <a:pt x="212725" y="0"/>
                </a:lnTo>
                <a:close/>
              </a:path>
              <a:path w="288289" h="236219">
                <a:moveTo>
                  <a:pt x="75183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21" y="220662"/>
                </a:lnTo>
                <a:lnTo>
                  <a:pt x="75183" y="235712"/>
                </a:lnTo>
                <a:lnTo>
                  <a:pt x="78105" y="226187"/>
                </a:lnTo>
                <a:lnTo>
                  <a:pt x="64722" y="220255"/>
                </a:lnTo>
                <a:lnTo>
                  <a:pt x="53149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936" y="15501"/>
                </a:lnTo>
                <a:lnTo>
                  <a:pt x="78485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18132" y="1345514"/>
            <a:ext cx="5067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110" dirty="0">
                <a:latin typeface="Cambria Math"/>
                <a:cs typeface="Cambria Math"/>
              </a:rPr>
              <a:t>𝑉</a:t>
            </a:r>
            <a:r>
              <a:rPr sz="2175" spc="-165" baseline="-15325" dirty="0">
                <a:latin typeface="Cambria Math"/>
                <a:cs typeface="Cambria Math"/>
              </a:rPr>
              <a:t>𝑖</a:t>
            </a:r>
            <a:r>
              <a:rPr sz="2175" spc="-89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37563" y="1369441"/>
            <a:ext cx="577850" cy="0"/>
          </a:xfrm>
          <a:custGeom>
            <a:avLst/>
            <a:gdLst/>
            <a:ahLst/>
            <a:cxnLst/>
            <a:rect l="l" t="t" r="r" b="b"/>
            <a:pathLst>
              <a:path w="577850">
                <a:moveTo>
                  <a:pt x="0" y="0"/>
                </a:moveTo>
                <a:lnTo>
                  <a:pt x="577595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72944" y="1174826"/>
            <a:ext cx="2159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45867" y="1369441"/>
            <a:ext cx="2144395" cy="0"/>
          </a:xfrm>
          <a:custGeom>
            <a:avLst/>
            <a:gdLst/>
            <a:ahLst/>
            <a:cxnLst/>
            <a:rect l="l" t="t" r="r" b="b"/>
            <a:pathLst>
              <a:path w="2144395">
                <a:moveTo>
                  <a:pt x="0" y="0"/>
                </a:moveTo>
                <a:lnTo>
                  <a:pt x="2144268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49697" y="1174826"/>
            <a:ext cx="2159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44719" y="1422272"/>
            <a:ext cx="1047115" cy="236220"/>
          </a:xfrm>
          <a:custGeom>
            <a:avLst/>
            <a:gdLst/>
            <a:ahLst/>
            <a:cxnLst/>
            <a:rect l="l" t="t" r="r" b="b"/>
            <a:pathLst>
              <a:path w="1047114" h="236219">
                <a:moveTo>
                  <a:pt x="971676" y="0"/>
                </a:moveTo>
                <a:lnTo>
                  <a:pt x="968375" y="9525"/>
                </a:lnTo>
                <a:lnTo>
                  <a:pt x="982015" y="15501"/>
                </a:lnTo>
                <a:lnTo>
                  <a:pt x="993774" y="23717"/>
                </a:lnTo>
                <a:lnTo>
                  <a:pt x="1017629" y="61652"/>
                </a:lnTo>
                <a:lnTo>
                  <a:pt x="1025397" y="116712"/>
                </a:lnTo>
                <a:lnTo>
                  <a:pt x="1024536" y="137477"/>
                </a:lnTo>
                <a:lnTo>
                  <a:pt x="1011427" y="188340"/>
                </a:lnTo>
                <a:lnTo>
                  <a:pt x="982210" y="220255"/>
                </a:lnTo>
                <a:lnTo>
                  <a:pt x="968755" y="226187"/>
                </a:lnTo>
                <a:lnTo>
                  <a:pt x="971676" y="235712"/>
                </a:lnTo>
                <a:lnTo>
                  <a:pt x="1016789" y="208994"/>
                </a:lnTo>
                <a:lnTo>
                  <a:pt x="1042066" y="159607"/>
                </a:lnTo>
                <a:lnTo>
                  <a:pt x="1046860" y="117982"/>
                </a:lnTo>
                <a:lnTo>
                  <a:pt x="1045646" y="96335"/>
                </a:lnTo>
                <a:lnTo>
                  <a:pt x="1035931" y="57993"/>
                </a:lnTo>
                <a:lnTo>
                  <a:pt x="1003792" y="15112"/>
                </a:lnTo>
                <a:lnTo>
                  <a:pt x="988800" y="6163"/>
                </a:lnTo>
                <a:lnTo>
                  <a:pt x="971676" y="0"/>
                </a:lnTo>
                <a:close/>
              </a:path>
              <a:path w="1047114" h="236219">
                <a:moveTo>
                  <a:pt x="75183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21" y="220662"/>
                </a:lnTo>
                <a:lnTo>
                  <a:pt x="75183" y="235712"/>
                </a:lnTo>
                <a:lnTo>
                  <a:pt x="78104" y="226187"/>
                </a:lnTo>
                <a:lnTo>
                  <a:pt x="64722" y="220255"/>
                </a:lnTo>
                <a:lnTo>
                  <a:pt x="53149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936" y="15501"/>
                </a:lnTo>
                <a:lnTo>
                  <a:pt x="78485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35903" y="1422272"/>
            <a:ext cx="1047115" cy="236220"/>
          </a:xfrm>
          <a:custGeom>
            <a:avLst/>
            <a:gdLst/>
            <a:ahLst/>
            <a:cxnLst/>
            <a:rect l="l" t="t" r="r" b="b"/>
            <a:pathLst>
              <a:path w="1047115" h="236219">
                <a:moveTo>
                  <a:pt x="971676" y="0"/>
                </a:moveTo>
                <a:lnTo>
                  <a:pt x="968375" y="9525"/>
                </a:lnTo>
                <a:lnTo>
                  <a:pt x="982015" y="15501"/>
                </a:lnTo>
                <a:lnTo>
                  <a:pt x="993774" y="23717"/>
                </a:lnTo>
                <a:lnTo>
                  <a:pt x="1017629" y="61652"/>
                </a:lnTo>
                <a:lnTo>
                  <a:pt x="1025398" y="116712"/>
                </a:lnTo>
                <a:lnTo>
                  <a:pt x="1024518" y="137477"/>
                </a:lnTo>
                <a:lnTo>
                  <a:pt x="1011427" y="188340"/>
                </a:lnTo>
                <a:lnTo>
                  <a:pt x="982210" y="220255"/>
                </a:lnTo>
                <a:lnTo>
                  <a:pt x="968755" y="226187"/>
                </a:lnTo>
                <a:lnTo>
                  <a:pt x="971676" y="235712"/>
                </a:lnTo>
                <a:lnTo>
                  <a:pt x="1016789" y="208994"/>
                </a:lnTo>
                <a:lnTo>
                  <a:pt x="1042066" y="159607"/>
                </a:lnTo>
                <a:lnTo>
                  <a:pt x="1046861" y="117982"/>
                </a:lnTo>
                <a:lnTo>
                  <a:pt x="1045646" y="96335"/>
                </a:lnTo>
                <a:lnTo>
                  <a:pt x="1035931" y="57993"/>
                </a:lnTo>
                <a:lnTo>
                  <a:pt x="1003792" y="15112"/>
                </a:lnTo>
                <a:lnTo>
                  <a:pt x="988800" y="6163"/>
                </a:lnTo>
                <a:lnTo>
                  <a:pt x="971676" y="0"/>
                </a:lnTo>
                <a:close/>
              </a:path>
              <a:path w="1047115" h="236219">
                <a:moveTo>
                  <a:pt x="75184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21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722" y="220255"/>
                </a:lnTo>
                <a:lnTo>
                  <a:pt x="53149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3" y="46862"/>
                </a:lnTo>
                <a:lnTo>
                  <a:pt x="64936" y="15501"/>
                </a:lnTo>
                <a:lnTo>
                  <a:pt x="78486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82748" y="925865"/>
            <a:ext cx="4652010" cy="7512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14300" algn="ctr">
              <a:lnSpc>
                <a:spcPct val="100000"/>
              </a:lnSpc>
              <a:spcBef>
                <a:spcPts val="555"/>
              </a:spcBef>
              <a:tabLst>
                <a:tab pos="2609850" algn="l"/>
              </a:tabLst>
            </a:pPr>
            <a:r>
              <a:rPr sz="2000" dirty="0">
                <a:latin typeface="Cambria Math"/>
                <a:cs typeface="Cambria Math"/>
              </a:rPr>
              <a:t>1	1</a:t>
            </a:r>
            <a:endParaRPr sz="2000">
              <a:latin typeface="Cambria Math"/>
              <a:cs typeface="Cambria Math"/>
            </a:endParaRPr>
          </a:p>
          <a:p>
            <a:pPr marL="25400" algn="ctr">
              <a:lnSpc>
                <a:spcPct val="100000"/>
              </a:lnSpc>
              <a:spcBef>
                <a:spcPts val="455"/>
              </a:spcBef>
              <a:tabLst>
                <a:tab pos="2606675" algn="l"/>
                <a:tab pos="3698240" algn="l"/>
              </a:tabLst>
            </a:pPr>
            <a:r>
              <a:rPr sz="2000" spc="90" dirty="0">
                <a:latin typeface="Cambria Math"/>
                <a:cs typeface="Cambria Math"/>
              </a:rPr>
              <a:t>𝑅</a:t>
            </a:r>
            <a:r>
              <a:rPr sz="2175" spc="135" baseline="22988" dirty="0">
                <a:latin typeface="Cambria Math"/>
                <a:cs typeface="Cambria Math"/>
              </a:rPr>
              <a:t>2</a:t>
            </a:r>
            <a:r>
              <a:rPr sz="2000" spc="90" dirty="0">
                <a:latin typeface="Cambria Math"/>
                <a:cs typeface="Cambria Math"/>
              </a:rPr>
              <a:t>𝐶</a:t>
            </a:r>
            <a:r>
              <a:rPr sz="2175" spc="135" baseline="22988" dirty="0">
                <a:latin typeface="Cambria Math"/>
                <a:cs typeface="Cambria Math"/>
              </a:rPr>
              <a:t>2</a:t>
            </a:r>
            <a:r>
              <a:rPr sz="2000" spc="90" dirty="0">
                <a:latin typeface="Cambria Math"/>
                <a:cs typeface="Cambria Math"/>
              </a:rPr>
              <a:t>𝑠</a:t>
            </a:r>
            <a:r>
              <a:rPr sz="2175" spc="135" baseline="22988" dirty="0">
                <a:latin typeface="Cambria Math"/>
                <a:cs typeface="Cambria Math"/>
              </a:rPr>
              <a:t>2 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-5" dirty="0">
                <a:latin typeface="Cambria Math"/>
                <a:cs typeface="Cambria Math"/>
              </a:rPr>
              <a:t>3𝑅𝐶𝑠</a:t>
            </a:r>
            <a:r>
              <a:rPr sz="2000" spc="-2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	1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𝑅𝐶𝑠	1 +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𝑅𝐶𝑠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22366" y="1369441"/>
            <a:ext cx="2182495" cy="0"/>
          </a:xfrm>
          <a:custGeom>
            <a:avLst/>
            <a:gdLst/>
            <a:ahLst/>
            <a:cxnLst/>
            <a:rect l="l" t="t" r="r" b="b"/>
            <a:pathLst>
              <a:path w="2182495">
                <a:moveTo>
                  <a:pt x="0" y="0"/>
                </a:moveTo>
                <a:lnTo>
                  <a:pt x="2182367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1815" y="1636902"/>
            <a:ext cx="8291830" cy="20377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Overall </a:t>
            </a:r>
            <a:r>
              <a:rPr sz="2200" spc="-20" dirty="0">
                <a:latin typeface="Calibri"/>
                <a:cs typeface="Calibri"/>
              </a:rPr>
              <a:t>transfer </a:t>
            </a:r>
            <a:r>
              <a:rPr sz="2200" spc="-10" dirty="0">
                <a:latin typeface="Calibri"/>
                <a:cs typeface="Calibri"/>
              </a:rPr>
              <a:t>function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not </a:t>
            </a:r>
            <a:r>
              <a:rPr sz="2200" spc="-5" dirty="0">
                <a:latin typeface="Calibri"/>
                <a:cs typeface="Calibri"/>
              </a:rPr>
              <a:t>equal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product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20" dirty="0">
                <a:latin typeface="Calibri"/>
                <a:cs typeface="Calibri"/>
              </a:rPr>
              <a:t>transfer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functions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5" dirty="0">
                <a:latin typeface="Calibri"/>
                <a:cs typeface="Calibri"/>
              </a:rPr>
              <a:t>two </a:t>
            </a:r>
            <a:r>
              <a:rPr sz="2200" spc="-20" dirty="0">
                <a:latin typeface="Calibri"/>
                <a:cs typeface="Calibri"/>
              </a:rPr>
              <a:t>RC </a:t>
            </a:r>
            <a:r>
              <a:rPr sz="2200" spc="-10" dirty="0">
                <a:latin typeface="Calibri"/>
                <a:cs typeface="Calibri"/>
              </a:rPr>
              <a:t>circuits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cascade</a:t>
            </a:r>
            <a:endParaRPr sz="2200">
              <a:latin typeface="Calibri"/>
              <a:cs typeface="Calibri"/>
            </a:endParaRPr>
          </a:p>
          <a:p>
            <a:pPr marL="355600" marR="49657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This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because </a:t>
            </a:r>
            <a:r>
              <a:rPr sz="2200" spc="-5" dirty="0">
                <a:latin typeface="Calibri"/>
                <a:cs typeface="Calibri"/>
              </a:rPr>
              <a:t>the assumption of no loading </a:t>
            </a:r>
            <a:r>
              <a:rPr sz="2200" spc="-15" dirty="0">
                <a:latin typeface="Calibri"/>
                <a:cs typeface="Calibri"/>
              </a:rPr>
              <a:t>fails </a:t>
            </a:r>
            <a:r>
              <a:rPr sz="2200" spc="-5" dirty="0">
                <a:latin typeface="Calibri"/>
                <a:cs typeface="Calibri"/>
              </a:rPr>
              <a:t>when individual  </a:t>
            </a:r>
            <a:r>
              <a:rPr sz="2200" spc="-20" dirty="0">
                <a:latin typeface="Calibri"/>
                <a:cs typeface="Calibri"/>
              </a:rPr>
              <a:t>transfer </a:t>
            </a:r>
            <a:r>
              <a:rPr sz="2200" spc="-5" dirty="0">
                <a:latin typeface="Calibri"/>
                <a:cs typeface="Calibri"/>
              </a:rPr>
              <a:t>functions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derived</a:t>
            </a:r>
            <a:endParaRPr sz="2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Here,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second </a:t>
            </a:r>
            <a:r>
              <a:rPr sz="2200" spc="-15" dirty="0">
                <a:latin typeface="Calibri"/>
                <a:cs typeface="Calibri"/>
              </a:rPr>
              <a:t>RC </a:t>
            </a:r>
            <a:r>
              <a:rPr sz="2200" spc="-10" dirty="0">
                <a:latin typeface="Calibri"/>
                <a:cs typeface="Calibri"/>
              </a:rPr>
              <a:t>circuit </a:t>
            </a:r>
            <a:r>
              <a:rPr sz="2200" spc="-20" dirty="0">
                <a:latin typeface="Calibri"/>
                <a:cs typeface="Calibri"/>
              </a:rPr>
              <a:t>draws </a:t>
            </a:r>
            <a:r>
              <a:rPr sz="2200" spc="-10" dirty="0">
                <a:latin typeface="Calibri"/>
                <a:cs typeface="Calibri"/>
              </a:rPr>
              <a:t>energy </a:t>
            </a:r>
            <a:r>
              <a:rPr sz="2200" spc="-15" dirty="0">
                <a:latin typeface="Calibri"/>
                <a:cs typeface="Calibri"/>
              </a:rPr>
              <a:t>from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first </a:t>
            </a:r>
            <a:r>
              <a:rPr sz="2200" spc="-5" dirty="0">
                <a:latin typeface="Calibri"/>
                <a:cs typeface="Calibri"/>
              </a:rPr>
              <a:t>one and </a:t>
            </a:r>
            <a:r>
              <a:rPr sz="2200" spc="-10" dirty="0">
                <a:latin typeface="Calibri"/>
                <a:cs typeface="Calibri"/>
              </a:rPr>
              <a:t>hence  </a:t>
            </a:r>
            <a:r>
              <a:rPr sz="2200" spc="-5" dirty="0">
                <a:latin typeface="Calibri"/>
                <a:cs typeface="Calibri"/>
              </a:rPr>
              <a:t>its individual </a:t>
            </a:r>
            <a:r>
              <a:rPr sz="2200" spc="-20" dirty="0">
                <a:latin typeface="Calibri"/>
                <a:cs typeface="Calibri"/>
              </a:rPr>
              <a:t>transfer </a:t>
            </a:r>
            <a:r>
              <a:rPr sz="2200" spc="-10" dirty="0">
                <a:latin typeface="Calibri"/>
                <a:cs typeface="Calibri"/>
              </a:rPr>
              <a:t>function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not valid </a:t>
            </a:r>
            <a:r>
              <a:rPr sz="2200" spc="-5" dirty="0">
                <a:latin typeface="Calibri"/>
                <a:cs typeface="Calibri"/>
              </a:rPr>
              <a:t>when in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cascade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89660" y="3971544"/>
            <a:ext cx="2220467" cy="728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88136" y="4029455"/>
            <a:ext cx="2282952" cy="682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37932" y="4001173"/>
            <a:ext cx="2123567" cy="630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37932" y="4001173"/>
            <a:ext cx="2124075" cy="6311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R="46355" algn="ctr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R="53340" algn="ctr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Cambria Math"/>
                <a:cs typeface="Cambria Math"/>
              </a:rPr>
              <a:t>1 + 3𝑅𝐶𝑠 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85" dirty="0">
                <a:latin typeface="Cambria Math"/>
                <a:cs typeface="Cambria Math"/>
              </a:rPr>
              <a:t>𝑅</a:t>
            </a:r>
            <a:r>
              <a:rPr sz="1950" spc="127" baseline="23504" dirty="0">
                <a:latin typeface="Cambria Math"/>
                <a:cs typeface="Cambria Math"/>
              </a:rPr>
              <a:t>2</a:t>
            </a:r>
            <a:r>
              <a:rPr sz="1800" spc="85" dirty="0">
                <a:latin typeface="Cambria Math"/>
                <a:cs typeface="Cambria Math"/>
              </a:rPr>
              <a:t>𝐶</a:t>
            </a:r>
            <a:r>
              <a:rPr sz="1950" spc="127" baseline="23504" dirty="0">
                <a:latin typeface="Cambria Math"/>
                <a:cs typeface="Cambria Math"/>
              </a:rPr>
              <a:t>2</a:t>
            </a:r>
            <a:r>
              <a:rPr sz="1800" spc="85" dirty="0">
                <a:latin typeface="Cambria Math"/>
                <a:cs typeface="Cambria Math"/>
              </a:rPr>
              <a:t>𝑠</a:t>
            </a:r>
            <a:r>
              <a:rPr sz="1950" spc="127" baseline="23504" dirty="0">
                <a:latin typeface="Cambria Math"/>
                <a:cs typeface="Cambria Math"/>
              </a:rPr>
              <a:t>2</a:t>
            </a:r>
            <a:endParaRPr sz="1950" baseline="23504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06627" y="4352150"/>
            <a:ext cx="1932939" cy="0"/>
          </a:xfrm>
          <a:custGeom>
            <a:avLst/>
            <a:gdLst/>
            <a:ahLst/>
            <a:cxnLst/>
            <a:rect l="l" t="t" r="r" b="b"/>
            <a:pathLst>
              <a:path w="1932939">
                <a:moveTo>
                  <a:pt x="0" y="0"/>
                </a:moveTo>
                <a:lnTo>
                  <a:pt x="1932431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61486" y="4261129"/>
            <a:ext cx="608965" cy="111125"/>
          </a:xfrm>
          <a:custGeom>
            <a:avLst/>
            <a:gdLst/>
            <a:ahLst/>
            <a:cxnLst/>
            <a:rect l="l" t="t" r="r" b="b"/>
            <a:pathLst>
              <a:path w="608964" h="111125">
                <a:moveTo>
                  <a:pt x="570738" y="55327"/>
                </a:moveTo>
                <a:lnTo>
                  <a:pt x="508635" y="91554"/>
                </a:lnTo>
                <a:lnTo>
                  <a:pt x="504189" y="94195"/>
                </a:lnTo>
                <a:lnTo>
                  <a:pt x="502665" y="100037"/>
                </a:lnTo>
                <a:lnTo>
                  <a:pt x="505205" y="104584"/>
                </a:lnTo>
                <a:lnTo>
                  <a:pt x="507873" y="109118"/>
                </a:lnTo>
                <a:lnTo>
                  <a:pt x="513714" y="110655"/>
                </a:lnTo>
                <a:lnTo>
                  <a:pt x="592249" y="64858"/>
                </a:lnTo>
                <a:lnTo>
                  <a:pt x="589661" y="64858"/>
                </a:lnTo>
                <a:lnTo>
                  <a:pt x="589661" y="63550"/>
                </a:lnTo>
                <a:lnTo>
                  <a:pt x="584835" y="63550"/>
                </a:lnTo>
                <a:lnTo>
                  <a:pt x="570738" y="55327"/>
                </a:lnTo>
                <a:close/>
              </a:path>
              <a:path w="608964" h="111125">
                <a:moveTo>
                  <a:pt x="554420" y="45808"/>
                </a:moveTo>
                <a:lnTo>
                  <a:pt x="0" y="45808"/>
                </a:lnTo>
                <a:lnTo>
                  <a:pt x="0" y="64858"/>
                </a:lnTo>
                <a:lnTo>
                  <a:pt x="554398" y="64858"/>
                </a:lnTo>
                <a:lnTo>
                  <a:pt x="570738" y="55327"/>
                </a:lnTo>
                <a:lnTo>
                  <a:pt x="554420" y="45808"/>
                </a:lnTo>
                <a:close/>
              </a:path>
              <a:path w="608964" h="111125">
                <a:moveTo>
                  <a:pt x="592257" y="45808"/>
                </a:moveTo>
                <a:lnTo>
                  <a:pt x="589661" y="45808"/>
                </a:lnTo>
                <a:lnTo>
                  <a:pt x="589661" y="64858"/>
                </a:lnTo>
                <a:lnTo>
                  <a:pt x="592249" y="64858"/>
                </a:lnTo>
                <a:lnTo>
                  <a:pt x="608584" y="55333"/>
                </a:lnTo>
                <a:lnTo>
                  <a:pt x="592257" y="45808"/>
                </a:lnTo>
                <a:close/>
              </a:path>
              <a:path w="608964" h="111125">
                <a:moveTo>
                  <a:pt x="584835" y="47104"/>
                </a:moveTo>
                <a:lnTo>
                  <a:pt x="570738" y="55327"/>
                </a:lnTo>
                <a:lnTo>
                  <a:pt x="584835" y="63550"/>
                </a:lnTo>
                <a:lnTo>
                  <a:pt x="584835" y="47104"/>
                </a:lnTo>
                <a:close/>
              </a:path>
              <a:path w="608964" h="111125">
                <a:moveTo>
                  <a:pt x="589661" y="47104"/>
                </a:moveTo>
                <a:lnTo>
                  <a:pt x="584835" y="47104"/>
                </a:lnTo>
                <a:lnTo>
                  <a:pt x="584835" y="63550"/>
                </a:lnTo>
                <a:lnTo>
                  <a:pt x="589661" y="63550"/>
                </a:lnTo>
                <a:lnTo>
                  <a:pt x="589661" y="47104"/>
                </a:lnTo>
                <a:close/>
              </a:path>
              <a:path w="608964" h="111125">
                <a:moveTo>
                  <a:pt x="513714" y="0"/>
                </a:moveTo>
                <a:lnTo>
                  <a:pt x="507873" y="1536"/>
                </a:lnTo>
                <a:lnTo>
                  <a:pt x="505205" y="6083"/>
                </a:lnTo>
                <a:lnTo>
                  <a:pt x="502665" y="10629"/>
                </a:lnTo>
                <a:lnTo>
                  <a:pt x="504189" y="16459"/>
                </a:lnTo>
                <a:lnTo>
                  <a:pt x="508635" y="19100"/>
                </a:lnTo>
                <a:lnTo>
                  <a:pt x="570738" y="55327"/>
                </a:lnTo>
                <a:lnTo>
                  <a:pt x="584835" y="47104"/>
                </a:lnTo>
                <a:lnTo>
                  <a:pt x="589661" y="47104"/>
                </a:lnTo>
                <a:lnTo>
                  <a:pt x="589661" y="45808"/>
                </a:lnTo>
                <a:lnTo>
                  <a:pt x="592257" y="45808"/>
                </a:lnTo>
                <a:lnTo>
                  <a:pt x="5137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2986" y="4261129"/>
            <a:ext cx="763270" cy="111125"/>
          </a:xfrm>
          <a:custGeom>
            <a:avLst/>
            <a:gdLst/>
            <a:ahLst/>
            <a:cxnLst/>
            <a:rect l="l" t="t" r="r" b="b"/>
            <a:pathLst>
              <a:path w="763269" h="111125">
                <a:moveTo>
                  <a:pt x="724874" y="55327"/>
                </a:moveTo>
                <a:lnTo>
                  <a:pt x="658228" y="94195"/>
                </a:lnTo>
                <a:lnTo>
                  <a:pt x="656691" y="100037"/>
                </a:lnTo>
                <a:lnTo>
                  <a:pt x="662000" y="109118"/>
                </a:lnTo>
                <a:lnTo>
                  <a:pt x="667829" y="110655"/>
                </a:lnTo>
                <a:lnTo>
                  <a:pt x="746343" y="64858"/>
                </a:lnTo>
                <a:lnTo>
                  <a:pt x="743775" y="64858"/>
                </a:lnTo>
                <a:lnTo>
                  <a:pt x="743775" y="63550"/>
                </a:lnTo>
                <a:lnTo>
                  <a:pt x="738974" y="63550"/>
                </a:lnTo>
                <a:lnTo>
                  <a:pt x="724874" y="55327"/>
                </a:lnTo>
                <a:close/>
              </a:path>
              <a:path w="763269" h="111125">
                <a:moveTo>
                  <a:pt x="708553" y="45808"/>
                </a:moveTo>
                <a:lnTo>
                  <a:pt x="0" y="45808"/>
                </a:lnTo>
                <a:lnTo>
                  <a:pt x="0" y="64858"/>
                </a:lnTo>
                <a:lnTo>
                  <a:pt x="708531" y="64858"/>
                </a:lnTo>
                <a:lnTo>
                  <a:pt x="724874" y="55327"/>
                </a:lnTo>
                <a:lnTo>
                  <a:pt x="708553" y="45808"/>
                </a:lnTo>
                <a:close/>
              </a:path>
              <a:path w="763269" h="111125">
                <a:moveTo>
                  <a:pt x="746346" y="45808"/>
                </a:moveTo>
                <a:lnTo>
                  <a:pt x="743775" y="45808"/>
                </a:lnTo>
                <a:lnTo>
                  <a:pt x="743775" y="64858"/>
                </a:lnTo>
                <a:lnTo>
                  <a:pt x="746343" y="64858"/>
                </a:lnTo>
                <a:lnTo>
                  <a:pt x="762673" y="55333"/>
                </a:lnTo>
                <a:lnTo>
                  <a:pt x="746346" y="45808"/>
                </a:lnTo>
                <a:close/>
              </a:path>
              <a:path w="763269" h="111125">
                <a:moveTo>
                  <a:pt x="738974" y="47104"/>
                </a:moveTo>
                <a:lnTo>
                  <a:pt x="724874" y="55327"/>
                </a:lnTo>
                <a:lnTo>
                  <a:pt x="738974" y="63550"/>
                </a:lnTo>
                <a:lnTo>
                  <a:pt x="738974" y="47104"/>
                </a:lnTo>
                <a:close/>
              </a:path>
              <a:path w="763269" h="111125">
                <a:moveTo>
                  <a:pt x="743775" y="47104"/>
                </a:moveTo>
                <a:lnTo>
                  <a:pt x="738974" y="47104"/>
                </a:lnTo>
                <a:lnTo>
                  <a:pt x="738974" y="63550"/>
                </a:lnTo>
                <a:lnTo>
                  <a:pt x="743775" y="63550"/>
                </a:lnTo>
                <a:lnTo>
                  <a:pt x="743775" y="47104"/>
                </a:lnTo>
                <a:close/>
              </a:path>
              <a:path w="763269" h="111125">
                <a:moveTo>
                  <a:pt x="667829" y="0"/>
                </a:moveTo>
                <a:lnTo>
                  <a:pt x="662000" y="1536"/>
                </a:lnTo>
                <a:lnTo>
                  <a:pt x="656691" y="10629"/>
                </a:lnTo>
                <a:lnTo>
                  <a:pt x="658228" y="16459"/>
                </a:lnTo>
                <a:lnTo>
                  <a:pt x="724874" y="55327"/>
                </a:lnTo>
                <a:lnTo>
                  <a:pt x="738974" y="47104"/>
                </a:lnTo>
                <a:lnTo>
                  <a:pt x="743775" y="47104"/>
                </a:lnTo>
                <a:lnTo>
                  <a:pt x="743775" y="45808"/>
                </a:lnTo>
                <a:lnTo>
                  <a:pt x="746346" y="45808"/>
                </a:lnTo>
                <a:lnTo>
                  <a:pt x="667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90118" y="3836923"/>
            <a:ext cx="56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 Math"/>
                <a:cs typeface="Cambria Math"/>
              </a:rPr>
              <a:t>𝑉</a:t>
            </a:r>
            <a:r>
              <a:rPr sz="1950" spc="-15" baseline="-14957" dirty="0">
                <a:latin typeface="Cambria Math"/>
                <a:cs typeface="Cambria Math"/>
              </a:rPr>
              <a:t>𝑖</a:t>
            </a:r>
            <a:r>
              <a:rPr sz="1800" spc="-10" dirty="0">
                <a:latin typeface="Cambria Math"/>
                <a:cs typeface="Cambria Math"/>
              </a:rPr>
              <a:t>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20796" y="3844544"/>
            <a:ext cx="987425" cy="67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955"/>
              </a:lnSpc>
              <a:spcBef>
                <a:spcPts val="100"/>
              </a:spcBef>
            </a:pPr>
            <a:r>
              <a:rPr sz="1800" spc="-20" dirty="0">
                <a:latin typeface="Cambria Math"/>
                <a:cs typeface="Cambria Math"/>
              </a:rPr>
              <a:t>𝑉</a:t>
            </a:r>
            <a:r>
              <a:rPr sz="1950" spc="-30" baseline="-14957" dirty="0">
                <a:latin typeface="Cambria Math"/>
                <a:cs typeface="Cambria Math"/>
              </a:rPr>
              <a:t>0</a:t>
            </a:r>
            <a:r>
              <a:rPr sz="1800" spc="-20" dirty="0">
                <a:latin typeface="Cambria Math"/>
                <a:cs typeface="Cambria Math"/>
              </a:rPr>
              <a:t>(𝑠)</a:t>
            </a:r>
            <a:endParaRPr sz="1800">
              <a:latin typeface="Cambria Math"/>
              <a:cs typeface="Cambria Math"/>
            </a:endParaRPr>
          </a:p>
          <a:p>
            <a:pPr marR="30480" algn="r">
              <a:lnSpc>
                <a:spcPts val="3155"/>
              </a:lnSpc>
            </a:pPr>
            <a:r>
              <a:rPr sz="2800" spc="-5" dirty="0">
                <a:latin typeface="Cambria Math"/>
                <a:cs typeface="Cambria Math"/>
              </a:rPr>
              <a:t>≠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763511" y="3954779"/>
            <a:ext cx="1466088" cy="7452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52488" y="4020311"/>
            <a:ext cx="1149096" cy="6827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12788" y="3983672"/>
            <a:ext cx="1368171" cy="6480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812788" y="3983672"/>
            <a:ext cx="1368425" cy="6483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R="45720" algn="ctr">
              <a:lnSpc>
                <a:spcPct val="100000"/>
              </a:lnSpc>
              <a:spcBef>
                <a:spcPts val="19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R="53975" algn="ctr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latin typeface="Cambria Math"/>
                <a:cs typeface="Cambria Math"/>
              </a:rPr>
              <a:t>1 +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𝑠𝑅𝐶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070597" y="4343400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57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16067" y="3954779"/>
            <a:ext cx="1466088" cy="7452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03520" y="4020311"/>
            <a:ext cx="1149096" cy="6827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65216" y="3983672"/>
            <a:ext cx="1368170" cy="6480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165216" y="3983672"/>
            <a:ext cx="1368425" cy="6483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R="45720" algn="ctr">
              <a:lnSpc>
                <a:spcPct val="100000"/>
              </a:lnSpc>
              <a:spcBef>
                <a:spcPts val="19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R="54610" algn="ctr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latin typeface="Cambria Math"/>
                <a:cs typeface="Cambria Math"/>
              </a:rPr>
              <a:t>1 +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𝑠𝑅𝐶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423027" y="4343400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57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33388" y="4252379"/>
            <a:ext cx="280035" cy="111125"/>
          </a:xfrm>
          <a:custGeom>
            <a:avLst/>
            <a:gdLst/>
            <a:ahLst/>
            <a:cxnLst/>
            <a:rect l="l" t="t" r="r" b="b"/>
            <a:pathLst>
              <a:path w="280034" h="111125">
                <a:moveTo>
                  <a:pt x="241670" y="55331"/>
                </a:moveTo>
                <a:lnTo>
                  <a:pt x="175005" y="94208"/>
                </a:lnTo>
                <a:lnTo>
                  <a:pt x="173481" y="100037"/>
                </a:lnTo>
                <a:lnTo>
                  <a:pt x="178815" y="109118"/>
                </a:lnTo>
                <a:lnTo>
                  <a:pt x="184657" y="110655"/>
                </a:lnTo>
                <a:lnTo>
                  <a:pt x="263192" y="64858"/>
                </a:lnTo>
                <a:lnTo>
                  <a:pt x="260603" y="64858"/>
                </a:lnTo>
                <a:lnTo>
                  <a:pt x="260603" y="63563"/>
                </a:lnTo>
                <a:lnTo>
                  <a:pt x="255777" y="63563"/>
                </a:lnTo>
                <a:lnTo>
                  <a:pt x="241670" y="55331"/>
                </a:lnTo>
                <a:close/>
              </a:path>
              <a:path w="280034" h="111125">
                <a:moveTo>
                  <a:pt x="225350" y="45808"/>
                </a:moveTo>
                <a:lnTo>
                  <a:pt x="0" y="45808"/>
                </a:lnTo>
                <a:lnTo>
                  <a:pt x="0" y="64858"/>
                </a:lnTo>
                <a:lnTo>
                  <a:pt x="225333" y="64858"/>
                </a:lnTo>
                <a:lnTo>
                  <a:pt x="241670" y="55331"/>
                </a:lnTo>
                <a:lnTo>
                  <a:pt x="225350" y="45808"/>
                </a:lnTo>
                <a:close/>
              </a:path>
              <a:path w="280034" h="111125">
                <a:moveTo>
                  <a:pt x="263200" y="45808"/>
                </a:moveTo>
                <a:lnTo>
                  <a:pt x="260603" y="45808"/>
                </a:lnTo>
                <a:lnTo>
                  <a:pt x="260603" y="64858"/>
                </a:lnTo>
                <a:lnTo>
                  <a:pt x="263192" y="64858"/>
                </a:lnTo>
                <a:lnTo>
                  <a:pt x="279526" y="55333"/>
                </a:lnTo>
                <a:lnTo>
                  <a:pt x="263200" y="45808"/>
                </a:lnTo>
                <a:close/>
              </a:path>
              <a:path w="280034" h="111125">
                <a:moveTo>
                  <a:pt x="255777" y="47104"/>
                </a:moveTo>
                <a:lnTo>
                  <a:pt x="241670" y="55331"/>
                </a:lnTo>
                <a:lnTo>
                  <a:pt x="255777" y="63563"/>
                </a:lnTo>
                <a:lnTo>
                  <a:pt x="255777" y="47104"/>
                </a:lnTo>
                <a:close/>
              </a:path>
              <a:path w="280034" h="111125">
                <a:moveTo>
                  <a:pt x="260603" y="47104"/>
                </a:moveTo>
                <a:lnTo>
                  <a:pt x="255777" y="47104"/>
                </a:lnTo>
                <a:lnTo>
                  <a:pt x="255777" y="63563"/>
                </a:lnTo>
                <a:lnTo>
                  <a:pt x="260603" y="63563"/>
                </a:lnTo>
                <a:lnTo>
                  <a:pt x="260603" y="47104"/>
                </a:lnTo>
                <a:close/>
              </a:path>
              <a:path w="280034" h="111125">
                <a:moveTo>
                  <a:pt x="184657" y="0"/>
                </a:moveTo>
                <a:lnTo>
                  <a:pt x="178815" y="1536"/>
                </a:lnTo>
                <a:lnTo>
                  <a:pt x="173481" y="10629"/>
                </a:lnTo>
                <a:lnTo>
                  <a:pt x="175005" y="16459"/>
                </a:lnTo>
                <a:lnTo>
                  <a:pt x="241670" y="55331"/>
                </a:lnTo>
                <a:lnTo>
                  <a:pt x="255777" y="47104"/>
                </a:lnTo>
                <a:lnTo>
                  <a:pt x="260603" y="47104"/>
                </a:lnTo>
                <a:lnTo>
                  <a:pt x="260603" y="45808"/>
                </a:lnTo>
                <a:lnTo>
                  <a:pt x="263200" y="45808"/>
                </a:lnTo>
                <a:lnTo>
                  <a:pt x="184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80958" y="4252379"/>
            <a:ext cx="687070" cy="111125"/>
          </a:xfrm>
          <a:custGeom>
            <a:avLst/>
            <a:gdLst/>
            <a:ahLst/>
            <a:cxnLst/>
            <a:rect l="l" t="t" r="r" b="b"/>
            <a:pathLst>
              <a:path w="687070" h="111125">
                <a:moveTo>
                  <a:pt x="648705" y="55331"/>
                </a:moveTo>
                <a:lnTo>
                  <a:pt x="582041" y="94208"/>
                </a:lnTo>
                <a:lnTo>
                  <a:pt x="580517" y="100037"/>
                </a:lnTo>
                <a:lnTo>
                  <a:pt x="585851" y="109118"/>
                </a:lnTo>
                <a:lnTo>
                  <a:pt x="591693" y="110655"/>
                </a:lnTo>
                <a:lnTo>
                  <a:pt x="670227" y="64858"/>
                </a:lnTo>
                <a:lnTo>
                  <a:pt x="667639" y="64858"/>
                </a:lnTo>
                <a:lnTo>
                  <a:pt x="667639" y="63563"/>
                </a:lnTo>
                <a:lnTo>
                  <a:pt x="662813" y="63563"/>
                </a:lnTo>
                <a:lnTo>
                  <a:pt x="648705" y="55331"/>
                </a:lnTo>
                <a:close/>
              </a:path>
              <a:path w="687070" h="111125">
                <a:moveTo>
                  <a:pt x="632385" y="45808"/>
                </a:moveTo>
                <a:lnTo>
                  <a:pt x="0" y="45808"/>
                </a:lnTo>
                <a:lnTo>
                  <a:pt x="0" y="64858"/>
                </a:lnTo>
                <a:lnTo>
                  <a:pt x="632368" y="64858"/>
                </a:lnTo>
                <a:lnTo>
                  <a:pt x="648705" y="55331"/>
                </a:lnTo>
                <a:lnTo>
                  <a:pt x="632385" y="45808"/>
                </a:lnTo>
                <a:close/>
              </a:path>
              <a:path w="687070" h="111125">
                <a:moveTo>
                  <a:pt x="670235" y="45808"/>
                </a:moveTo>
                <a:lnTo>
                  <a:pt x="667639" y="45808"/>
                </a:lnTo>
                <a:lnTo>
                  <a:pt x="667639" y="64858"/>
                </a:lnTo>
                <a:lnTo>
                  <a:pt x="670227" y="64858"/>
                </a:lnTo>
                <a:lnTo>
                  <a:pt x="686562" y="55333"/>
                </a:lnTo>
                <a:lnTo>
                  <a:pt x="670235" y="45808"/>
                </a:lnTo>
                <a:close/>
              </a:path>
              <a:path w="687070" h="111125">
                <a:moveTo>
                  <a:pt x="662813" y="47104"/>
                </a:moveTo>
                <a:lnTo>
                  <a:pt x="648705" y="55331"/>
                </a:lnTo>
                <a:lnTo>
                  <a:pt x="662813" y="63563"/>
                </a:lnTo>
                <a:lnTo>
                  <a:pt x="662813" y="47104"/>
                </a:lnTo>
                <a:close/>
              </a:path>
              <a:path w="687070" h="111125">
                <a:moveTo>
                  <a:pt x="667639" y="47104"/>
                </a:moveTo>
                <a:lnTo>
                  <a:pt x="662813" y="47104"/>
                </a:lnTo>
                <a:lnTo>
                  <a:pt x="662813" y="63563"/>
                </a:lnTo>
                <a:lnTo>
                  <a:pt x="667639" y="63563"/>
                </a:lnTo>
                <a:lnTo>
                  <a:pt x="667639" y="47104"/>
                </a:lnTo>
                <a:close/>
              </a:path>
              <a:path w="687070" h="111125">
                <a:moveTo>
                  <a:pt x="591693" y="0"/>
                </a:moveTo>
                <a:lnTo>
                  <a:pt x="585851" y="1536"/>
                </a:lnTo>
                <a:lnTo>
                  <a:pt x="580517" y="10629"/>
                </a:lnTo>
                <a:lnTo>
                  <a:pt x="582041" y="16459"/>
                </a:lnTo>
                <a:lnTo>
                  <a:pt x="648705" y="55331"/>
                </a:lnTo>
                <a:lnTo>
                  <a:pt x="662813" y="47104"/>
                </a:lnTo>
                <a:lnTo>
                  <a:pt x="667639" y="47104"/>
                </a:lnTo>
                <a:lnTo>
                  <a:pt x="667639" y="45808"/>
                </a:lnTo>
                <a:lnTo>
                  <a:pt x="670235" y="45808"/>
                </a:lnTo>
                <a:lnTo>
                  <a:pt x="591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87747" y="4252379"/>
            <a:ext cx="577850" cy="111125"/>
          </a:xfrm>
          <a:custGeom>
            <a:avLst/>
            <a:gdLst/>
            <a:ahLst/>
            <a:cxnLst/>
            <a:rect l="l" t="t" r="r" b="b"/>
            <a:pathLst>
              <a:path w="577850" h="111125">
                <a:moveTo>
                  <a:pt x="539735" y="55333"/>
                </a:moveTo>
                <a:lnTo>
                  <a:pt x="473075" y="94208"/>
                </a:lnTo>
                <a:lnTo>
                  <a:pt x="471550" y="100037"/>
                </a:lnTo>
                <a:lnTo>
                  <a:pt x="476885" y="109118"/>
                </a:lnTo>
                <a:lnTo>
                  <a:pt x="482726" y="110655"/>
                </a:lnTo>
                <a:lnTo>
                  <a:pt x="561269" y="64858"/>
                </a:lnTo>
                <a:lnTo>
                  <a:pt x="558673" y="64858"/>
                </a:lnTo>
                <a:lnTo>
                  <a:pt x="558673" y="63563"/>
                </a:lnTo>
                <a:lnTo>
                  <a:pt x="553847" y="63563"/>
                </a:lnTo>
                <a:lnTo>
                  <a:pt x="539735" y="55333"/>
                </a:lnTo>
                <a:close/>
              </a:path>
              <a:path w="577850" h="111125">
                <a:moveTo>
                  <a:pt x="523402" y="45808"/>
                </a:moveTo>
                <a:lnTo>
                  <a:pt x="0" y="45808"/>
                </a:lnTo>
                <a:lnTo>
                  <a:pt x="0" y="64858"/>
                </a:lnTo>
                <a:lnTo>
                  <a:pt x="523402" y="64858"/>
                </a:lnTo>
                <a:lnTo>
                  <a:pt x="539735" y="55333"/>
                </a:lnTo>
                <a:lnTo>
                  <a:pt x="523402" y="45808"/>
                </a:lnTo>
                <a:close/>
              </a:path>
              <a:path w="577850" h="111125">
                <a:moveTo>
                  <a:pt x="561265" y="45808"/>
                </a:moveTo>
                <a:lnTo>
                  <a:pt x="558673" y="45808"/>
                </a:lnTo>
                <a:lnTo>
                  <a:pt x="558673" y="64858"/>
                </a:lnTo>
                <a:lnTo>
                  <a:pt x="561269" y="64858"/>
                </a:lnTo>
                <a:lnTo>
                  <a:pt x="577596" y="55333"/>
                </a:lnTo>
                <a:lnTo>
                  <a:pt x="561265" y="45808"/>
                </a:lnTo>
                <a:close/>
              </a:path>
              <a:path w="577850" h="111125">
                <a:moveTo>
                  <a:pt x="553847" y="47104"/>
                </a:moveTo>
                <a:lnTo>
                  <a:pt x="539735" y="55333"/>
                </a:lnTo>
                <a:lnTo>
                  <a:pt x="553847" y="63563"/>
                </a:lnTo>
                <a:lnTo>
                  <a:pt x="553847" y="47104"/>
                </a:lnTo>
                <a:close/>
              </a:path>
              <a:path w="577850" h="111125">
                <a:moveTo>
                  <a:pt x="558673" y="47104"/>
                </a:moveTo>
                <a:lnTo>
                  <a:pt x="553847" y="47104"/>
                </a:lnTo>
                <a:lnTo>
                  <a:pt x="553847" y="63563"/>
                </a:lnTo>
                <a:lnTo>
                  <a:pt x="558673" y="63563"/>
                </a:lnTo>
                <a:lnTo>
                  <a:pt x="558673" y="47104"/>
                </a:lnTo>
                <a:close/>
              </a:path>
              <a:path w="577850" h="111125">
                <a:moveTo>
                  <a:pt x="482726" y="0"/>
                </a:moveTo>
                <a:lnTo>
                  <a:pt x="476885" y="1536"/>
                </a:lnTo>
                <a:lnTo>
                  <a:pt x="471550" y="10629"/>
                </a:lnTo>
                <a:lnTo>
                  <a:pt x="473075" y="16459"/>
                </a:lnTo>
                <a:lnTo>
                  <a:pt x="539735" y="55333"/>
                </a:lnTo>
                <a:lnTo>
                  <a:pt x="553847" y="47104"/>
                </a:lnTo>
                <a:lnTo>
                  <a:pt x="558673" y="47104"/>
                </a:lnTo>
                <a:lnTo>
                  <a:pt x="558673" y="45808"/>
                </a:lnTo>
                <a:lnTo>
                  <a:pt x="561265" y="45808"/>
                </a:lnTo>
                <a:lnTo>
                  <a:pt x="4827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533646" y="3930192"/>
            <a:ext cx="4368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796665" algn="l"/>
              </a:tabLst>
            </a:pPr>
            <a:r>
              <a:rPr sz="1800" spc="-10" dirty="0">
                <a:latin typeface="Cambria Math"/>
                <a:cs typeface="Cambria Math"/>
              </a:rPr>
              <a:t>𝑉</a:t>
            </a:r>
            <a:r>
              <a:rPr sz="1950" spc="-15" baseline="-14957" dirty="0">
                <a:latin typeface="Cambria Math"/>
                <a:cs typeface="Cambria Math"/>
              </a:rPr>
              <a:t>𝑖</a:t>
            </a:r>
            <a:r>
              <a:rPr sz="1800" spc="-10" dirty="0">
                <a:latin typeface="Cambria Math"/>
                <a:cs typeface="Cambria Math"/>
              </a:rPr>
              <a:t>(𝑠)	</a:t>
            </a:r>
            <a:r>
              <a:rPr sz="1800" spc="-20" dirty="0">
                <a:latin typeface="Cambria Math"/>
                <a:cs typeface="Cambria Math"/>
              </a:rPr>
              <a:t>𝑉</a:t>
            </a:r>
            <a:r>
              <a:rPr sz="1950" spc="-30" baseline="-14957" dirty="0">
                <a:latin typeface="Cambria Math"/>
                <a:cs typeface="Cambria Math"/>
              </a:rPr>
              <a:t>0</a:t>
            </a:r>
            <a:r>
              <a:rPr sz="1800" spc="-20" dirty="0">
                <a:latin typeface="Cambria Math"/>
                <a:cs typeface="Cambria Math"/>
              </a:rPr>
              <a:t>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26957" y="4792167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26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pPr marL="25400">
                <a:lnSpc>
                  <a:spcPts val="1240"/>
                </a:lnSpc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86944"/>
            <a:ext cx="737933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Block </a:t>
            </a:r>
            <a:r>
              <a:rPr sz="3200" spc="-15" dirty="0"/>
              <a:t>Diagram </a:t>
            </a:r>
            <a:r>
              <a:rPr sz="3200" spc="-20" dirty="0"/>
              <a:t>to </a:t>
            </a:r>
            <a:r>
              <a:rPr sz="3200" spc="-50" dirty="0"/>
              <a:t>Transfer </a:t>
            </a:r>
            <a:r>
              <a:rPr sz="3200" spc="-5" dirty="0"/>
              <a:t>Function:</a:t>
            </a:r>
            <a:r>
              <a:rPr sz="3200" spc="85" dirty="0"/>
              <a:t> </a:t>
            </a:r>
            <a:r>
              <a:rPr sz="3200" spc="-10" dirty="0"/>
              <a:t>Example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937253" y="4792167"/>
            <a:ext cx="1267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Module 2: </a:t>
            </a:r>
            <a:r>
              <a:rPr sz="1200" spc="-5" dirty="0">
                <a:solidFill>
                  <a:srgbClr val="006FC0"/>
                </a:solidFill>
                <a:latin typeface="Calibri"/>
                <a:cs typeface="Calibri"/>
              </a:rPr>
              <a:t>Lecture</a:t>
            </a:r>
            <a:r>
              <a:rPr sz="1200" spc="-1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254" y="1117091"/>
            <a:ext cx="7831835" cy="22652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4808016"/>
            <a:ext cx="11271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Photos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Courtes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9798" y="4865293"/>
            <a:ext cx="1289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400" dirty="0">
                <a:latin typeface="Calibri"/>
                <a:cs typeface="Calibri"/>
              </a:rPr>
              <a:t>y: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2860" y="4782741"/>
            <a:ext cx="867359" cy="262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46782" y="2172589"/>
            <a:ext cx="829310" cy="948690"/>
          </a:xfrm>
          <a:custGeom>
            <a:avLst/>
            <a:gdLst/>
            <a:ahLst/>
            <a:cxnLst/>
            <a:rect l="l" t="t" r="r" b="b"/>
            <a:pathLst>
              <a:path w="829310" h="948689">
                <a:moveTo>
                  <a:pt x="516509" y="0"/>
                </a:moveTo>
                <a:lnTo>
                  <a:pt x="463550" y="3556"/>
                </a:lnTo>
                <a:lnTo>
                  <a:pt x="411606" y="13081"/>
                </a:lnTo>
                <a:lnTo>
                  <a:pt x="362457" y="27940"/>
                </a:lnTo>
                <a:lnTo>
                  <a:pt x="313055" y="49149"/>
                </a:lnTo>
                <a:lnTo>
                  <a:pt x="263906" y="76454"/>
                </a:lnTo>
                <a:lnTo>
                  <a:pt x="216154" y="109219"/>
                </a:lnTo>
                <a:lnTo>
                  <a:pt x="186562" y="133604"/>
                </a:lnTo>
                <a:lnTo>
                  <a:pt x="158623" y="160019"/>
                </a:lnTo>
                <a:lnTo>
                  <a:pt x="121666" y="202946"/>
                </a:lnTo>
                <a:lnTo>
                  <a:pt x="98043" y="234315"/>
                </a:lnTo>
                <a:lnTo>
                  <a:pt x="64262" y="285877"/>
                </a:lnTo>
                <a:lnTo>
                  <a:pt x="44068" y="322961"/>
                </a:lnTo>
                <a:lnTo>
                  <a:pt x="26669" y="361696"/>
                </a:lnTo>
                <a:lnTo>
                  <a:pt x="12826" y="401955"/>
                </a:lnTo>
                <a:lnTo>
                  <a:pt x="3682" y="443230"/>
                </a:lnTo>
                <a:lnTo>
                  <a:pt x="0" y="485394"/>
                </a:lnTo>
                <a:lnTo>
                  <a:pt x="254" y="506984"/>
                </a:lnTo>
                <a:lnTo>
                  <a:pt x="4444" y="553719"/>
                </a:lnTo>
                <a:lnTo>
                  <a:pt x="13081" y="603758"/>
                </a:lnTo>
                <a:lnTo>
                  <a:pt x="25654" y="655066"/>
                </a:lnTo>
                <a:lnTo>
                  <a:pt x="41910" y="705866"/>
                </a:lnTo>
                <a:lnTo>
                  <a:pt x="61468" y="754380"/>
                </a:lnTo>
                <a:lnTo>
                  <a:pt x="84200" y="798449"/>
                </a:lnTo>
                <a:lnTo>
                  <a:pt x="109474" y="836294"/>
                </a:lnTo>
                <a:lnTo>
                  <a:pt x="138684" y="866902"/>
                </a:lnTo>
                <a:lnTo>
                  <a:pt x="172719" y="891032"/>
                </a:lnTo>
                <a:lnTo>
                  <a:pt x="210947" y="909828"/>
                </a:lnTo>
                <a:lnTo>
                  <a:pt x="251968" y="923925"/>
                </a:lnTo>
                <a:lnTo>
                  <a:pt x="294640" y="934338"/>
                </a:lnTo>
                <a:lnTo>
                  <a:pt x="337438" y="941451"/>
                </a:lnTo>
                <a:lnTo>
                  <a:pt x="379349" y="945896"/>
                </a:lnTo>
                <a:lnTo>
                  <a:pt x="437261" y="948690"/>
                </a:lnTo>
                <a:lnTo>
                  <a:pt x="455549" y="948563"/>
                </a:lnTo>
                <a:lnTo>
                  <a:pt x="508762" y="942340"/>
                </a:lnTo>
                <a:lnTo>
                  <a:pt x="559688" y="929259"/>
                </a:lnTo>
                <a:lnTo>
                  <a:pt x="577565" y="923290"/>
                </a:lnTo>
                <a:lnTo>
                  <a:pt x="437134" y="923290"/>
                </a:lnTo>
                <a:lnTo>
                  <a:pt x="419354" y="922782"/>
                </a:lnTo>
                <a:lnTo>
                  <a:pt x="381000" y="920496"/>
                </a:lnTo>
                <a:lnTo>
                  <a:pt x="340487" y="916178"/>
                </a:lnTo>
                <a:lnTo>
                  <a:pt x="299212" y="909447"/>
                </a:lnTo>
                <a:lnTo>
                  <a:pt x="258572" y="899413"/>
                </a:lnTo>
                <a:lnTo>
                  <a:pt x="219963" y="885952"/>
                </a:lnTo>
                <a:lnTo>
                  <a:pt x="184657" y="868553"/>
                </a:lnTo>
                <a:lnTo>
                  <a:pt x="141097" y="834263"/>
                </a:lnTo>
                <a:lnTo>
                  <a:pt x="117220" y="803529"/>
                </a:lnTo>
                <a:lnTo>
                  <a:pt x="94742" y="764921"/>
                </a:lnTo>
                <a:lnTo>
                  <a:pt x="74675" y="720598"/>
                </a:lnTo>
                <a:lnTo>
                  <a:pt x="57404" y="672592"/>
                </a:lnTo>
                <a:lnTo>
                  <a:pt x="43434" y="622935"/>
                </a:lnTo>
                <a:lnTo>
                  <a:pt x="33147" y="573786"/>
                </a:lnTo>
                <a:lnTo>
                  <a:pt x="27050" y="527177"/>
                </a:lnTo>
                <a:lnTo>
                  <a:pt x="25400" y="485013"/>
                </a:lnTo>
                <a:lnTo>
                  <a:pt x="26416" y="465581"/>
                </a:lnTo>
                <a:lnTo>
                  <a:pt x="32512" y="427228"/>
                </a:lnTo>
                <a:lnTo>
                  <a:pt x="43434" y="389255"/>
                </a:lnTo>
                <a:lnTo>
                  <a:pt x="58419" y="352044"/>
                </a:lnTo>
                <a:lnTo>
                  <a:pt x="76326" y="315975"/>
                </a:lnTo>
                <a:lnTo>
                  <a:pt x="107823" y="264668"/>
                </a:lnTo>
                <a:lnTo>
                  <a:pt x="130301" y="233172"/>
                </a:lnTo>
                <a:lnTo>
                  <a:pt x="164845" y="190500"/>
                </a:lnTo>
                <a:lnTo>
                  <a:pt x="203581" y="152273"/>
                </a:lnTo>
                <a:lnTo>
                  <a:pt x="262255" y="107568"/>
                </a:lnTo>
                <a:lnTo>
                  <a:pt x="308863" y="79883"/>
                </a:lnTo>
                <a:lnTo>
                  <a:pt x="356107" y="57658"/>
                </a:lnTo>
                <a:lnTo>
                  <a:pt x="402336" y="41783"/>
                </a:lnTo>
                <a:lnTo>
                  <a:pt x="450595" y="31115"/>
                </a:lnTo>
                <a:lnTo>
                  <a:pt x="500634" y="25781"/>
                </a:lnTo>
                <a:lnTo>
                  <a:pt x="517144" y="25273"/>
                </a:lnTo>
                <a:lnTo>
                  <a:pt x="654526" y="25273"/>
                </a:lnTo>
                <a:lnTo>
                  <a:pt x="648588" y="22479"/>
                </a:lnTo>
                <a:lnTo>
                  <a:pt x="601853" y="8128"/>
                </a:lnTo>
                <a:lnTo>
                  <a:pt x="551434" y="1016"/>
                </a:lnTo>
                <a:lnTo>
                  <a:pt x="534035" y="127"/>
                </a:lnTo>
                <a:lnTo>
                  <a:pt x="516509" y="0"/>
                </a:lnTo>
                <a:close/>
              </a:path>
              <a:path w="829310" h="948689">
                <a:moveTo>
                  <a:pt x="692912" y="843788"/>
                </a:moveTo>
                <a:lnTo>
                  <a:pt x="630301" y="874013"/>
                </a:lnTo>
                <a:lnTo>
                  <a:pt x="567436" y="899922"/>
                </a:lnTo>
                <a:lnTo>
                  <a:pt x="519684" y="914019"/>
                </a:lnTo>
                <a:lnTo>
                  <a:pt x="470535" y="922147"/>
                </a:lnTo>
                <a:lnTo>
                  <a:pt x="437134" y="923290"/>
                </a:lnTo>
                <a:lnTo>
                  <a:pt x="577565" y="923290"/>
                </a:lnTo>
                <a:lnTo>
                  <a:pt x="609092" y="911098"/>
                </a:lnTo>
                <a:lnTo>
                  <a:pt x="641095" y="897001"/>
                </a:lnTo>
                <a:lnTo>
                  <a:pt x="672719" y="881888"/>
                </a:lnTo>
                <a:lnTo>
                  <a:pt x="704088" y="866521"/>
                </a:lnTo>
                <a:lnTo>
                  <a:pt x="692912" y="843788"/>
                </a:lnTo>
                <a:close/>
              </a:path>
              <a:path w="829310" h="948689">
                <a:moveTo>
                  <a:pt x="774719" y="164312"/>
                </a:moveTo>
                <a:lnTo>
                  <a:pt x="753999" y="178943"/>
                </a:lnTo>
                <a:lnTo>
                  <a:pt x="829182" y="219202"/>
                </a:lnTo>
                <a:lnTo>
                  <a:pt x="822344" y="174752"/>
                </a:lnTo>
                <a:lnTo>
                  <a:pt x="782193" y="174752"/>
                </a:lnTo>
                <a:lnTo>
                  <a:pt x="774719" y="164312"/>
                </a:lnTo>
                <a:close/>
              </a:path>
              <a:path w="829310" h="948689">
                <a:moveTo>
                  <a:pt x="795404" y="149705"/>
                </a:moveTo>
                <a:lnTo>
                  <a:pt x="774719" y="164312"/>
                </a:lnTo>
                <a:lnTo>
                  <a:pt x="782193" y="174752"/>
                </a:lnTo>
                <a:lnTo>
                  <a:pt x="802767" y="159893"/>
                </a:lnTo>
                <a:lnTo>
                  <a:pt x="795404" y="149705"/>
                </a:lnTo>
                <a:close/>
              </a:path>
              <a:path w="829310" h="948689">
                <a:moveTo>
                  <a:pt x="816229" y="135000"/>
                </a:moveTo>
                <a:lnTo>
                  <a:pt x="795404" y="149705"/>
                </a:lnTo>
                <a:lnTo>
                  <a:pt x="802767" y="159893"/>
                </a:lnTo>
                <a:lnTo>
                  <a:pt x="782193" y="174752"/>
                </a:lnTo>
                <a:lnTo>
                  <a:pt x="822344" y="174752"/>
                </a:lnTo>
                <a:lnTo>
                  <a:pt x="816229" y="135000"/>
                </a:lnTo>
                <a:close/>
              </a:path>
              <a:path w="829310" h="948689">
                <a:moveTo>
                  <a:pt x="654526" y="25273"/>
                </a:moveTo>
                <a:lnTo>
                  <a:pt x="517144" y="25273"/>
                </a:lnTo>
                <a:lnTo>
                  <a:pt x="533781" y="25527"/>
                </a:lnTo>
                <a:lnTo>
                  <a:pt x="550037" y="26416"/>
                </a:lnTo>
                <a:lnTo>
                  <a:pt x="597154" y="33019"/>
                </a:lnTo>
                <a:lnTo>
                  <a:pt x="639572" y="46228"/>
                </a:lnTo>
                <a:lnTo>
                  <a:pt x="680212" y="70612"/>
                </a:lnTo>
                <a:lnTo>
                  <a:pt x="722757" y="107568"/>
                </a:lnTo>
                <a:lnTo>
                  <a:pt x="749807" y="135509"/>
                </a:lnTo>
                <a:lnTo>
                  <a:pt x="774719" y="164312"/>
                </a:lnTo>
                <a:lnTo>
                  <a:pt x="795404" y="149705"/>
                </a:lnTo>
                <a:lnTo>
                  <a:pt x="768350" y="118110"/>
                </a:lnTo>
                <a:lnTo>
                  <a:pt x="740282" y="89027"/>
                </a:lnTo>
                <a:lnTo>
                  <a:pt x="710184" y="61849"/>
                </a:lnTo>
                <a:lnTo>
                  <a:pt x="679323" y="38988"/>
                </a:lnTo>
                <a:lnTo>
                  <a:pt x="663701" y="29591"/>
                </a:lnTo>
                <a:lnTo>
                  <a:pt x="654526" y="2527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65907" y="2485135"/>
            <a:ext cx="112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𝐼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9060" y="2593339"/>
            <a:ext cx="13017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75" dirty="0">
                <a:latin typeface="Cambria Math"/>
                <a:cs typeface="Cambria Math"/>
              </a:rPr>
              <a:t>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538" y="1385773"/>
            <a:ext cx="28194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20" dirty="0">
                <a:latin typeface="Cambria Math"/>
                <a:cs typeface="Cambria Math"/>
              </a:rPr>
              <a:t>𝑅</a:t>
            </a:r>
            <a:r>
              <a:rPr sz="1650" spc="30" baseline="-15151" dirty="0">
                <a:latin typeface="Cambria Math"/>
                <a:cs typeface="Cambria Math"/>
              </a:rPr>
              <a:t>𝑎</a:t>
            </a:r>
            <a:endParaRPr sz="1650" baseline="-15151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98976" y="1385773"/>
            <a:ext cx="26416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30" dirty="0">
                <a:latin typeface="Cambria Math"/>
                <a:cs typeface="Cambria Math"/>
              </a:rPr>
              <a:t>𝐿</a:t>
            </a:r>
            <a:r>
              <a:rPr sz="1650" spc="44" baseline="-15151" dirty="0">
                <a:latin typeface="Cambria Math"/>
                <a:cs typeface="Cambria Math"/>
              </a:rPr>
              <a:t>𝑎</a:t>
            </a:r>
            <a:endParaRPr sz="1650" baseline="-15151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6734" y="2351913"/>
            <a:ext cx="2711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mbria Math"/>
                <a:cs typeface="Cambria Math"/>
              </a:rPr>
              <a:t>𝐸</a:t>
            </a:r>
            <a:r>
              <a:rPr sz="1650" spc="-15" baseline="-15151" dirty="0">
                <a:latin typeface="Cambria Math"/>
                <a:cs typeface="Cambria Math"/>
              </a:rPr>
              <a:t>𝑎</a:t>
            </a:r>
            <a:endParaRPr sz="1650" baseline="-15151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47053" y="2339085"/>
            <a:ext cx="2482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latin typeface="Cambria Math"/>
                <a:cs typeface="Cambria Math"/>
              </a:rPr>
              <a:t>𝐿</a:t>
            </a:r>
            <a:r>
              <a:rPr sz="1650" spc="-44" baseline="-15151" dirty="0">
                <a:latin typeface="Cambria Math"/>
                <a:cs typeface="Cambria Math"/>
              </a:rPr>
              <a:t>𝑓</a:t>
            </a:r>
            <a:endParaRPr sz="1650" baseline="-15151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52206" y="2489707"/>
            <a:ext cx="1447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𝐸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48218" y="2581148"/>
            <a:ext cx="10922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0" dirty="0">
                <a:latin typeface="Cambria Math"/>
                <a:cs typeface="Cambria Math"/>
              </a:rPr>
              <a:t>𝑓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96384" y="2104644"/>
            <a:ext cx="886967" cy="886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44009" y="2132329"/>
            <a:ext cx="791971" cy="7919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44009" y="2132329"/>
            <a:ext cx="792480" cy="792480"/>
          </a:xfrm>
          <a:custGeom>
            <a:avLst/>
            <a:gdLst/>
            <a:ahLst/>
            <a:cxnLst/>
            <a:rect l="l" t="t" r="r" b="b"/>
            <a:pathLst>
              <a:path w="792479" h="792480">
                <a:moveTo>
                  <a:pt x="0" y="395986"/>
                </a:moveTo>
                <a:lnTo>
                  <a:pt x="2664" y="349806"/>
                </a:lnTo>
                <a:lnTo>
                  <a:pt x="10458" y="305190"/>
                </a:lnTo>
                <a:lnTo>
                  <a:pt x="23085" y="262437"/>
                </a:lnTo>
                <a:lnTo>
                  <a:pt x="40249" y="221842"/>
                </a:lnTo>
                <a:lnTo>
                  <a:pt x="61651" y="183703"/>
                </a:lnTo>
                <a:lnTo>
                  <a:pt x="86994" y="148318"/>
                </a:lnTo>
                <a:lnTo>
                  <a:pt x="115982" y="115982"/>
                </a:lnTo>
                <a:lnTo>
                  <a:pt x="148318" y="86994"/>
                </a:lnTo>
                <a:lnTo>
                  <a:pt x="183703" y="61651"/>
                </a:lnTo>
                <a:lnTo>
                  <a:pt x="221842" y="40249"/>
                </a:lnTo>
                <a:lnTo>
                  <a:pt x="262437" y="23085"/>
                </a:lnTo>
                <a:lnTo>
                  <a:pt x="305190" y="10458"/>
                </a:lnTo>
                <a:lnTo>
                  <a:pt x="349806" y="2664"/>
                </a:lnTo>
                <a:lnTo>
                  <a:pt x="395986" y="0"/>
                </a:lnTo>
                <a:lnTo>
                  <a:pt x="442165" y="2664"/>
                </a:lnTo>
                <a:lnTo>
                  <a:pt x="486781" y="10458"/>
                </a:lnTo>
                <a:lnTo>
                  <a:pt x="529534" y="23085"/>
                </a:lnTo>
                <a:lnTo>
                  <a:pt x="570129" y="40249"/>
                </a:lnTo>
                <a:lnTo>
                  <a:pt x="608268" y="61651"/>
                </a:lnTo>
                <a:lnTo>
                  <a:pt x="643653" y="86994"/>
                </a:lnTo>
                <a:lnTo>
                  <a:pt x="675989" y="115982"/>
                </a:lnTo>
                <a:lnTo>
                  <a:pt x="704977" y="148318"/>
                </a:lnTo>
                <a:lnTo>
                  <a:pt x="730320" y="183703"/>
                </a:lnTo>
                <a:lnTo>
                  <a:pt x="751722" y="221842"/>
                </a:lnTo>
                <a:lnTo>
                  <a:pt x="768886" y="262437"/>
                </a:lnTo>
                <a:lnTo>
                  <a:pt x="781513" y="305190"/>
                </a:lnTo>
                <a:lnTo>
                  <a:pt x="789307" y="349806"/>
                </a:lnTo>
                <a:lnTo>
                  <a:pt x="791971" y="395986"/>
                </a:lnTo>
                <a:lnTo>
                  <a:pt x="789307" y="442165"/>
                </a:lnTo>
                <a:lnTo>
                  <a:pt x="781513" y="486781"/>
                </a:lnTo>
                <a:lnTo>
                  <a:pt x="768886" y="529534"/>
                </a:lnTo>
                <a:lnTo>
                  <a:pt x="751722" y="570129"/>
                </a:lnTo>
                <a:lnTo>
                  <a:pt x="730320" y="608268"/>
                </a:lnTo>
                <a:lnTo>
                  <a:pt x="704977" y="643653"/>
                </a:lnTo>
                <a:lnTo>
                  <a:pt x="675989" y="675989"/>
                </a:lnTo>
                <a:lnTo>
                  <a:pt x="643653" y="704977"/>
                </a:lnTo>
                <a:lnTo>
                  <a:pt x="608268" y="730320"/>
                </a:lnTo>
                <a:lnTo>
                  <a:pt x="570129" y="751722"/>
                </a:lnTo>
                <a:lnTo>
                  <a:pt x="529534" y="768886"/>
                </a:lnTo>
                <a:lnTo>
                  <a:pt x="486781" y="781513"/>
                </a:lnTo>
                <a:lnTo>
                  <a:pt x="442165" y="789307"/>
                </a:lnTo>
                <a:lnTo>
                  <a:pt x="395986" y="791971"/>
                </a:lnTo>
                <a:lnTo>
                  <a:pt x="349806" y="789307"/>
                </a:lnTo>
                <a:lnTo>
                  <a:pt x="305190" y="781513"/>
                </a:lnTo>
                <a:lnTo>
                  <a:pt x="262437" y="768886"/>
                </a:lnTo>
                <a:lnTo>
                  <a:pt x="221842" y="751722"/>
                </a:lnTo>
                <a:lnTo>
                  <a:pt x="183703" y="730320"/>
                </a:lnTo>
                <a:lnTo>
                  <a:pt x="148318" y="704977"/>
                </a:lnTo>
                <a:lnTo>
                  <a:pt x="115982" y="675989"/>
                </a:lnTo>
                <a:lnTo>
                  <a:pt x="86994" y="643653"/>
                </a:lnTo>
                <a:lnTo>
                  <a:pt x="61651" y="608268"/>
                </a:lnTo>
                <a:lnTo>
                  <a:pt x="40249" y="570129"/>
                </a:lnTo>
                <a:lnTo>
                  <a:pt x="23085" y="529534"/>
                </a:lnTo>
                <a:lnTo>
                  <a:pt x="10458" y="486781"/>
                </a:lnTo>
                <a:lnTo>
                  <a:pt x="2664" y="442165"/>
                </a:lnTo>
                <a:lnTo>
                  <a:pt x="0" y="39598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76288" y="1761617"/>
            <a:ext cx="792480" cy="76200"/>
          </a:xfrm>
          <a:custGeom>
            <a:avLst/>
            <a:gdLst/>
            <a:ahLst/>
            <a:cxnLst/>
            <a:rect l="l" t="t" r="r" b="b"/>
            <a:pathLst>
              <a:path w="7924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792479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792479" h="76200">
                <a:moveTo>
                  <a:pt x="792098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792098" y="47625"/>
                </a:lnTo>
                <a:lnTo>
                  <a:pt x="792098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182611" y="1500885"/>
            <a:ext cx="20827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70" dirty="0">
                <a:latin typeface="Cambria Math"/>
                <a:cs typeface="Cambria Math"/>
              </a:rPr>
              <a:t>𝐼</a:t>
            </a:r>
            <a:r>
              <a:rPr sz="1650" spc="-104" baseline="-15151" dirty="0">
                <a:latin typeface="Cambria Math"/>
                <a:cs typeface="Cambria Math"/>
              </a:rPr>
              <a:t>𝑓</a:t>
            </a:r>
            <a:endParaRPr sz="1650" baseline="-15151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49495" y="2240279"/>
            <a:ext cx="400050" cy="156210"/>
          </a:xfrm>
          <a:custGeom>
            <a:avLst/>
            <a:gdLst/>
            <a:ahLst/>
            <a:cxnLst/>
            <a:rect l="l" t="t" r="r" b="b"/>
            <a:pathLst>
              <a:path w="400050" h="156210">
                <a:moveTo>
                  <a:pt x="348161" y="99507"/>
                </a:moveTo>
                <a:lnTo>
                  <a:pt x="325374" y="115315"/>
                </a:lnTo>
                <a:lnTo>
                  <a:pt x="400050" y="156209"/>
                </a:lnTo>
                <a:lnTo>
                  <a:pt x="393436" y="109981"/>
                </a:lnTo>
                <a:lnTo>
                  <a:pt x="356362" y="109981"/>
                </a:lnTo>
                <a:lnTo>
                  <a:pt x="348161" y="99507"/>
                </a:lnTo>
                <a:close/>
              </a:path>
              <a:path w="400050" h="156210">
                <a:moveTo>
                  <a:pt x="187959" y="0"/>
                </a:moveTo>
                <a:lnTo>
                  <a:pt x="147319" y="4825"/>
                </a:lnTo>
                <a:lnTo>
                  <a:pt x="107314" y="18287"/>
                </a:lnTo>
                <a:lnTo>
                  <a:pt x="69087" y="40258"/>
                </a:lnTo>
                <a:lnTo>
                  <a:pt x="32892" y="70738"/>
                </a:lnTo>
                <a:lnTo>
                  <a:pt x="0" y="109093"/>
                </a:lnTo>
                <a:lnTo>
                  <a:pt x="14985" y="120650"/>
                </a:lnTo>
                <a:lnTo>
                  <a:pt x="25526" y="107187"/>
                </a:lnTo>
                <a:lnTo>
                  <a:pt x="35940" y="95122"/>
                </a:lnTo>
                <a:lnTo>
                  <a:pt x="68960" y="64134"/>
                </a:lnTo>
                <a:lnTo>
                  <a:pt x="103885" y="41275"/>
                </a:lnTo>
                <a:lnTo>
                  <a:pt x="139953" y="26415"/>
                </a:lnTo>
                <a:lnTo>
                  <a:pt x="188975" y="19050"/>
                </a:lnTo>
                <a:lnTo>
                  <a:pt x="275071" y="19050"/>
                </a:lnTo>
                <a:lnTo>
                  <a:pt x="268731" y="16128"/>
                </a:lnTo>
                <a:lnTo>
                  <a:pt x="228726" y="3809"/>
                </a:lnTo>
                <a:lnTo>
                  <a:pt x="201675" y="381"/>
                </a:lnTo>
                <a:lnTo>
                  <a:pt x="187959" y="0"/>
                </a:lnTo>
                <a:close/>
              </a:path>
              <a:path w="400050" h="156210">
                <a:moveTo>
                  <a:pt x="363805" y="88655"/>
                </a:moveTo>
                <a:lnTo>
                  <a:pt x="348161" y="99507"/>
                </a:lnTo>
                <a:lnTo>
                  <a:pt x="356362" y="109981"/>
                </a:lnTo>
                <a:lnTo>
                  <a:pt x="371347" y="98170"/>
                </a:lnTo>
                <a:lnTo>
                  <a:pt x="363805" y="88655"/>
                </a:lnTo>
                <a:close/>
              </a:path>
              <a:path w="400050" h="156210">
                <a:moveTo>
                  <a:pt x="387984" y="71881"/>
                </a:moveTo>
                <a:lnTo>
                  <a:pt x="363805" y="88655"/>
                </a:lnTo>
                <a:lnTo>
                  <a:pt x="371347" y="98170"/>
                </a:lnTo>
                <a:lnTo>
                  <a:pt x="356362" y="109981"/>
                </a:lnTo>
                <a:lnTo>
                  <a:pt x="393436" y="109981"/>
                </a:lnTo>
                <a:lnTo>
                  <a:pt x="387984" y="71881"/>
                </a:lnTo>
                <a:close/>
              </a:path>
              <a:path w="400050" h="156210">
                <a:moveTo>
                  <a:pt x="275071" y="19050"/>
                </a:moveTo>
                <a:lnTo>
                  <a:pt x="188975" y="19050"/>
                </a:lnTo>
                <a:lnTo>
                  <a:pt x="201167" y="19431"/>
                </a:lnTo>
                <a:lnTo>
                  <a:pt x="213487" y="20574"/>
                </a:lnTo>
                <a:lnTo>
                  <a:pt x="261874" y="33908"/>
                </a:lnTo>
                <a:lnTo>
                  <a:pt x="297052" y="53086"/>
                </a:lnTo>
                <a:lnTo>
                  <a:pt x="330580" y="80009"/>
                </a:lnTo>
                <a:lnTo>
                  <a:pt x="348161" y="99507"/>
                </a:lnTo>
                <a:lnTo>
                  <a:pt x="363805" y="88655"/>
                </a:lnTo>
                <a:lnTo>
                  <a:pt x="331596" y="55244"/>
                </a:lnTo>
                <a:lnTo>
                  <a:pt x="294513" y="29082"/>
                </a:lnTo>
                <a:lnTo>
                  <a:pt x="281685" y="22097"/>
                </a:lnTo>
                <a:lnTo>
                  <a:pt x="275071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753864" y="2363546"/>
            <a:ext cx="5378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mbria Math"/>
                <a:cs typeface="Cambria Math"/>
              </a:rPr>
              <a:t>𝑇</a:t>
            </a:r>
            <a:r>
              <a:rPr sz="1950" spc="-22" baseline="-14957" dirty="0">
                <a:latin typeface="Cambria Math"/>
                <a:cs typeface="Cambria Math"/>
              </a:rPr>
              <a:t>𝑀</a:t>
            </a:r>
            <a:r>
              <a:rPr sz="1800" spc="-15" dirty="0">
                <a:latin typeface="Cambria Math"/>
                <a:cs typeface="Cambria Math"/>
              </a:rPr>
              <a:t>,</a:t>
            </a:r>
            <a:r>
              <a:rPr sz="1800" spc="-1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𝜃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77154" y="1668526"/>
            <a:ext cx="5187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Mo</a:t>
            </a:r>
            <a:r>
              <a:rPr sz="1500" spc="-10" dirty="0">
                <a:latin typeface="Calibri"/>
                <a:cs typeface="Calibri"/>
              </a:rPr>
              <a:t>t</a:t>
            </a:r>
            <a:r>
              <a:rPr sz="1500" spc="-5" dirty="0">
                <a:latin typeface="Calibri"/>
                <a:cs typeface="Calibri"/>
              </a:rPr>
              <a:t>or</a:t>
            </a:r>
            <a:endParaRPr sz="1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500" spc="10" dirty="0">
                <a:latin typeface="Cambria Math"/>
                <a:cs typeface="Cambria Math"/>
              </a:rPr>
              <a:t>𝐽,</a:t>
            </a:r>
            <a:r>
              <a:rPr sz="1500" spc="-95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𝐷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96026" y="1972564"/>
            <a:ext cx="0" cy="1042035"/>
          </a:xfrm>
          <a:custGeom>
            <a:avLst/>
            <a:gdLst/>
            <a:ahLst/>
            <a:cxnLst/>
            <a:rect l="l" t="t" r="r" b="b"/>
            <a:pathLst>
              <a:path h="1042035">
                <a:moveTo>
                  <a:pt x="0" y="0"/>
                </a:moveTo>
                <a:lnTo>
                  <a:pt x="0" y="1042035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12179" y="1972564"/>
            <a:ext cx="0" cy="1042035"/>
          </a:xfrm>
          <a:custGeom>
            <a:avLst/>
            <a:gdLst/>
            <a:ahLst/>
            <a:cxnLst/>
            <a:rect l="l" t="t" r="r" b="b"/>
            <a:pathLst>
              <a:path h="1042035">
                <a:moveTo>
                  <a:pt x="0" y="0"/>
                </a:moveTo>
                <a:lnTo>
                  <a:pt x="0" y="1042035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72025" y="1782826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+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46907" y="2879598"/>
            <a:ext cx="3877945" cy="110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746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−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Armature controlled </a:t>
            </a:r>
            <a:r>
              <a:rPr sz="2400" b="1" spc="-5" dirty="0">
                <a:latin typeface="Calibri"/>
                <a:cs typeface="Calibri"/>
              </a:rPr>
              <a:t>DC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motor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28414" y="2388235"/>
            <a:ext cx="2679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latin typeface="Cambria Math"/>
                <a:cs typeface="Cambria Math"/>
              </a:rPr>
              <a:t>𝐸</a:t>
            </a:r>
            <a:r>
              <a:rPr sz="1650" spc="-22" baseline="-15151" dirty="0">
                <a:latin typeface="Cambria Math"/>
                <a:cs typeface="Cambria Math"/>
              </a:rPr>
              <a:t>𝑏</a:t>
            </a:r>
            <a:endParaRPr sz="1650" baseline="-15151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426957" y="4792167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pPr marL="25400">
                <a:lnSpc>
                  <a:spcPts val="1240"/>
                </a:lnSpc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86944"/>
            <a:ext cx="737933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Block </a:t>
            </a:r>
            <a:r>
              <a:rPr sz="3200" spc="-15" dirty="0"/>
              <a:t>Diagram </a:t>
            </a:r>
            <a:r>
              <a:rPr sz="3200" spc="-20" dirty="0"/>
              <a:t>to </a:t>
            </a:r>
            <a:r>
              <a:rPr sz="3200" spc="-50" dirty="0"/>
              <a:t>Transfer </a:t>
            </a:r>
            <a:r>
              <a:rPr sz="3200" spc="-5" dirty="0"/>
              <a:t>Function:</a:t>
            </a:r>
            <a:r>
              <a:rPr sz="3200" spc="85" dirty="0"/>
              <a:t> </a:t>
            </a:r>
            <a:r>
              <a:rPr sz="3200" spc="-10" dirty="0"/>
              <a:t>Example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4370" y="859993"/>
            <a:ext cx="47472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b="1" spc="-20" dirty="0">
                <a:solidFill>
                  <a:srgbClr val="006FC0"/>
                </a:solidFill>
                <a:latin typeface="Calibri"/>
                <a:cs typeface="Calibri"/>
              </a:rPr>
              <a:t>Variables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200" b="1" spc="-20" dirty="0">
                <a:solidFill>
                  <a:srgbClr val="006FC0"/>
                </a:solidFill>
                <a:latin typeface="Calibri"/>
                <a:cs typeface="Calibri"/>
              </a:rPr>
              <a:t>Constants 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in the</a:t>
            </a:r>
            <a:r>
              <a:rPr sz="2200" b="1" spc="1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model: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82898" y="1982216"/>
            <a:ext cx="295910" cy="212090"/>
          </a:xfrm>
          <a:custGeom>
            <a:avLst/>
            <a:gdLst/>
            <a:ahLst/>
            <a:cxnLst/>
            <a:rect l="l" t="t" r="r" b="b"/>
            <a:pathLst>
              <a:path w="295910" h="212089">
                <a:moveTo>
                  <a:pt x="227964" y="0"/>
                </a:moveTo>
                <a:lnTo>
                  <a:pt x="224916" y="8635"/>
                </a:lnTo>
                <a:lnTo>
                  <a:pt x="237184" y="13946"/>
                </a:lnTo>
                <a:lnTo>
                  <a:pt x="247713" y="21304"/>
                </a:lnTo>
                <a:lnTo>
                  <a:pt x="269079" y="55429"/>
                </a:lnTo>
                <a:lnTo>
                  <a:pt x="276098" y="104775"/>
                </a:lnTo>
                <a:lnTo>
                  <a:pt x="275312" y="123517"/>
                </a:lnTo>
                <a:lnTo>
                  <a:pt x="263525" y="169290"/>
                </a:lnTo>
                <a:lnTo>
                  <a:pt x="237271" y="197865"/>
                </a:lnTo>
                <a:lnTo>
                  <a:pt x="225171" y="203200"/>
                </a:lnTo>
                <a:lnTo>
                  <a:pt x="227964" y="211708"/>
                </a:lnTo>
                <a:lnTo>
                  <a:pt x="268362" y="187706"/>
                </a:lnTo>
                <a:lnTo>
                  <a:pt x="291084" y="143335"/>
                </a:lnTo>
                <a:lnTo>
                  <a:pt x="295401" y="105917"/>
                </a:lnTo>
                <a:lnTo>
                  <a:pt x="294308" y="86536"/>
                </a:lnTo>
                <a:lnTo>
                  <a:pt x="278002" y="37083"/>
                </a:lnTo>
                <a:lnTo>
                  <a:pt x="243302" y="5544"/>
                </a:lnTo>
                <a:lnTo>
                  <a:pt x="227964" y="0"/>
                </a:lnTo>
                <a:close/>
              </a:path>
              <a:path w="295910" h="212089">
                <a:moveTo>
                  <a:pt x="67437" y="0"/>
                </a:moveTo>
                <a:lnTo>
                  <a:pt x="27092" y="24110"/>
                </a:lnTo>
                <a:lnTo>
                  <a:pt x="4365" y="68595"/>
                </a:lnTo>
                <a:lnTo>
                  <a:pt x="0" y="105917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184"/>
                </a:lnTo>
                <a:lnTo>
                  <a:pt x="67437" y="211708"/>
                </a:lnTo>
                <a:lnTo>
                  <a:pt x="70103" y="203200"/>
                </a:lnTo>
                <a:lnTo>
                  <a:pt x="58076" y="197865"/>
                </a:lnTo>
                <a:lnTo>
                  <a:pt x="47704" y="190436"/>
                </a:lnTo>
                <a:lnTo>
                  <a:pt x="26376" y="155763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5" y="8635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49885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349885" algn="l"/>
                <a:tab pos="350520" algn="l"/>
              </a:tabLst>
            </a:pPr>
            <a:r>
              <a:rPr spc="30" dirty="0">
                <a:latin typeface="Cambria Math"/>
                <a:cs typeface="Cambria Math"/>
              </a:rPr>
              <a:t>𝑅</a:t>
            </a:r>
            <a:r>
              <a:rPr sz="1950" spc="44" baseline="-14957" dirty="0">
                <a:latin typeface="Cambria Math"/>
                <a:cs typeface="Cambria Math"/>
              </a:rPr>
              <a:t>𝑎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-10" dirty="0"/>
              <a:t>resistance </a:t>
            </a:r>
            <a:r>
              <a:rPr sz="1800" spc="-5" dirty="0"/>
              <a:t>of </a:t>
            </a:r>
            <a:r>
              <a:rPr sz="1800" spc="-10" dirty="0"/>
              <a:t>armature</a:t>
            </a:r>
            <a:r>
              <a:rPr sz="1800" spc="25" dirty="0"/>
              <a:t> </a:t>
            </a:r>
            <a:r>
              <a:rPr sz="1800" spc="-5" dirty="0">
                <a:latin typeface="Cambria Math"/>
                <a:cs typeface="Cambria Math"/>
              </a:rPr>
              <a:t>(Ω)</a:t>
            </a:r>
            <a:endParaRPr sz="1800">
              <a:latin typeface="Cambria Math"/>
              <a:cs typeface="Cambria Math"/>
            </a:endParaRPr>
          </a:p>
          <a:p>
            <a:pPr marL="349885" indent="-28702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349885" algn="l"/>
                <a:tab pos="350520" algn="l"/>
              </a:tabLst>
            </a:pPr>
            <a:r>
              <a:rPr spc="50" dirty="0">
                <a:latin typeface="Cambria Math"/>
                <a:cs typeface="Cambria Math"/>
              </a:rPr>
              <a:t>𝐿</a:t>
            </a:r>
            <a:r>
              <a:rPr sz="1950" spc="75" baseline="-14957" dirty="0">
                <a:latin typeface="Cambria Math"/>
                <a:cs typeface="Cambria Math"/>
              </a:rPr>
              <a:t>𝑎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-5" dirty="0"/>
              <a:t>inductance of </a:t>
            </a:r>
            <a:r>
              <a:rPr sz="1800" spc="-10" dirty="0"/>
              <a:t>armature</a:t>
            </a:r>
            <a:r>
              <a:rPr sz="1800" spc="5" dirty="0"/>
              <a:t> </a:t>
            </a:r>
            <a:r>
              <a:rPr sz="1800" spc="15" dirty="0">
                <a:latin typeface="Cambria Math"/>
                <a:cs typeface="Cambria Math"/>
              </a:rPr>
              <a:t>(𝐻)</a:t>
            </a:r>
            <a:endParaRPr sz="1800">
              <a:latin typeface="Cambria Math"/>
              <a:cs typeface="Cambria Math"/>
            </a:endParaRPr>
          </a:p>
          <a:p>
            <a:pPr marL="349885" indent="-287020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349885" algn="l"/>
                <a:tab pos="350520" algn="l"/>
                <a:tab pos="2576830" algn="l"/>
              </a:tabLst>
            </a:pPr>
            <a:r>
              <a:rPr spc="-5" dirty="0">
                <a:latin typeface="Cambria Math"/>
                <a:cs typeface="Cambria Math"/>
              </a:rPr>
              <a:t>𝐼</a:t>
            </a:r>
            <a:r>
              <a:rPr sz="1950" spc="-7" baseline="-14957" dirty="0">
                <a:latin typeface="Cambria Math"/>
                <a:cs typeface="Cambria Math"/>
              </a:rPr>
              <a:t>𝑎 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spc="-10" dirty="0"/>
              <a:t>armature</a:t>
            </a:r>
            <a:r>
              <a:rPr sz="1800" spc="15" dirty="0"/>
              <a:t> </a:t>
            </a:r>
            <a:r>
              <a:rPr sz="1800" spc="-10" dirty="0"/>
              <a:t>current	</a:t>
            </a:r>
            <a:r>
              <a:rPr sz="1800" dirty="0">
                <a:latin typeface="Cambria Math"/>
                <a:cs typeface="Cambria Math"/>
              </a:rPr>
              <a:t>𝐴</a:t>
            </a:r>
            <a:endParaRPr sz="1800">
              <a:latin typeface="Cambria Math"/>
              <a:cs typeface="Cambria Math"/>
            </a:endParaRPr>
          </a:p>
          <a:p>
            <a:pPr marL="349885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349885" algn="l"/>
                <a:tab pos="350520" algn="l"/>
              </a:tabLst>
            </a:pPr>
            <a:r>
              <a:rPr spc="-70" dirty="0">
                <a:latin typeface="Cambria Math"/>
                <a:cs typeface="Cambria Math"/>
              </a:rPr>
              <a:t>𝐼</a:t>
            </a:r>
            <a:r>
              <a:rPr sz="1950" spc="-104" baseline="-14957" dirty="0">
                <a:latin typeface="Cambria Math"/>
                <a:cs typeface="Cambria Math"/>
              </a:rPr>
              <a:t>𝑓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-5" dirty="0"/>
              <a:t>field </a:t>
            </a:r>
            <a:r>
              <a:rPr sz="1800" spc="-10" dirty="0"/>
              <a:t>current</a:t>
            </a:r>
            <a:r>
              <a:rPr sz="1800" spc="10" dirty="0"/>
              <a:t> </a:t>
            </a:r>
            <a:r>
              <a:rPr sz="1800" spc="5" dirty="0">
                <a:latin typeface="Cambria Math"/>
                <a:cs typeface="Cambria Math"/>
              </a:rPr>
              <a:t>(𝐴)</a:t>
            </a:r>
            <a:endParaRPr sz="1800">
              <a:latin typeface="Cambria Math"/>
              <a:cs typeface="Cambria Math"/>
            </a:endParaRPr>
          </a:p>
          <a:p>
            <a:pPr marL="349885" indent="-287020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349885" algn="l"/>
                <a:tab pos="350520" algn="l"/>
              </a:tabLst>
            </a:pPr>
            <a:r>
              <a:rPr dirty="0">
                <a:latin typeface="Cambria Math"/>
                <a:cs typeface="Cambria Math"/>
              </a:rPr>
              <a:t>𝐸</a:t>
            </a:r>
            <a:r>
              <a:rPr sz="1950" baseline="-14957" dirty="0">
                <a:latin typeface="Cambria Math"/>
                <a:cs typeface="Cambria Math"/>
              </a:rPr>
              <a:t>𝑎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-10" dirty="0"/>
              <a:t>voltage </a:t>
            </a:r>
            <a:r>
              <a:rPr sz="1800" spc="-5" dirty="0"/>
              <a:t>applied </a:t>
            </a:r>
            <a:r>
              <a:rPr sz="1800" spc="-10" dirty="0"/>
              <a:t>to armature</a:t>
            </a:r>
            <a:r>
              <a:rPr sz="1800" spc="110" dirty="0"/>
              <a:t> </a:t>
            </a:r>
            <a:r>
              <a:rPr sz="1800" spc="15" dirty="0">
                <a:latin typeface="Cambria Math"/>
                <a:cs typeface="Cambria Math"/>
              </a:rPr>
              <a:t>(𝑉)</a:t>
            </a:r>
            <a:endParaRPr sz="180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434"/>
              </a:spcBef>
              <a:tabLst>
                <a:tab pos="349885" algn="l"/>
              </a:tabLst>
            </a:pPr>
            <a:r>
              <a:rPr dirty="0">
                <a:latin typeface="Arial"/>
                <a:cs typeface="Arial"/>
              </a:rPr>
              <a:t>–	</a:t>
            </a:r>
            <a:r>
              <a:rPr spc="-5" dirty="0">
                <a:latin typeface="Cambria Math"/>
                <a:cs typeface="Cambria Math"/>
              </a:rPr>
              <a:t>𝐸</a:t>
            </a:r>
            <a:r>
              <a:rPr sz="1950" spc="-7" baseline="-14957" dirty="0">
                <a:latin typeface="Cambria Math"/>
                <a:cs typeface="Cambria Math"/>
              </a:rPr>
              <a:t>𝑏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-5" dirty="0"/>
              <a:t>back emf</a:t>
            </a:r>
            <a:r>
              <a:rPr sz="1800" spc="70" dirty="0"/>
              <a:t> </a:t>
            </a:r>
            <a:r>
              <a:rPr sz="1800" spc="15" dirty="0">
                <a:latin typeface="Cambria Math"/>
                <a:cs typeface="Cambria Math"/>
              </a:rPr>
              <a:t>(𝑉)</a:t>
            </a:r>
            <a:endParaRPr sz="1800">
              <a:latin typeface="Cambria Math"/>
              <a:cs typeface="Cambria Math"/>
            </a:endParaRPr>
          </a:p>
          <a:p>
            <a:pPr marL="349885" indent="-28702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349885" algn="l"/>
                <a:tab pos="350520" algn="l"/>
              </a:tabLst>
            </a:pPr>
            <a:r>
              <a:rPr spc="-75" dirty="0">
                <a:latin typeface="Cambria Math"/>
                <a:cs typeface="Cambria Math"/>
              </a:rPr>
              <a:t>𝑇</a:t>
            </a:r>
            <a:r>
              <a:rPr sz="1950" spc="-112" baseline="-14957" dirty="0">
                <a:latin typeface="Cambria Math"/>
                <a:cs typeface="Cambria Math"/>
              </a:rPr>
              <a:t>𝑀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-10" dirty="0"/>
              <a:t>torque </a:t>
            </a:r>
            <a:r>
              <a:rPr sz="1800" spc="-5" dirty="0"/>
              <a:t>developed by motor</a:t>
            </a:r>
            <a:r>
              <a:rPr sz="1800" spc="20" dirty="0"/>
              <a:t> </a:t>
            </a:r>
            <a:r>
              <a:rPr sz="1800" spc="5" dirty="0">
                <a:latin typeface="Cambria Math"/>
                <a:cs typeface="Cambria Math"/>
              </a:rPr>
              <a:t>(𝑁𝑚)</a:t>
            </a:r>
            <a:endParaRPr sz="1800">
              <a:latin typeface="Cambria Math"/>
              <a:cs typeface="Cambria Math"/>
            </a:endParaRPr>
          </a:p>
          <a:p>
            <a:pPr marL="349885" indent="-28702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349885" algn="l"/>
                <a:tab pos="350520" algn="l"/>
              </a:tabLst>
            </a:pPr>
            <a:r>
              <a:rPr dirty="0">
                <a:latin typeface="Cambria Math"/>
                <a:cs typeface="Cambria Math"/>
              </a:rPr>
              <a:t>𝜃 = </a:t>
            </a:r>
            <a:r>
              <a:rPr spc="-5" dirty="0"/>
              <a:t>angular displace of motor shaft</a:t>
            </a:r>
            <a:r>
              <a:rPr spc="-170" dirty="0"/>
              <a:t> </a:t>
            </a:r>
            <a:r>
              <a:rPr spc="5" dirty="0">
                <a:latin typeface="Cambria Math"/>
                <a:cs typeface="Cambria Math"/>
              </a:rPr>
              <a:t>(𝑟𝑎𝑑)</a:t>
            </a:r>
          </a:p>
          <a:p>
            <a:pPr marL="349885" indent="-287020">
              <a:lnSpc>
                <a:spcPct val="100000"/>
              </a:lnSpc>
              <a:spcBef>
                <a:spcPts val="445"/>
              </a:spcBef>
              <a:buFont typeface="Arial"/>
              <a:buChar char="–"/>
              <a:tabLst>
                <a:tab pos="349885" algn="l"/>
                <a:tab pos="350520" algn="l"/>
              </a:tabLst>
            </a:pPr>
            <a:r>
              <a:rPr dirty="0">
                <a:latin typeface="Cambria Math"/>
                <a:cs typeface="Cambria Math"/>
              </a:rPr>
              <a:t>𝐽 = </a:t>
            </a:r>
            <a:r>
              <a:rPr spc="-5" dirty="0"/>
              <a:t>moment of inertia of motor </a:t>
            </a:r>
            <a:r>
              <a:rPr dirty="0"/>
              <a:t>and </a:t>
            </a:r>
            <a:r>
              <a:rPr spc="-5" dirty="0"/>
              <a:t>load </a:t>
            </a:r>
            <a:r>
              <a:rPr spc="-15" dirty="0"/>
              <a:t>referred </a:t>
            </a:r>
            <a:r>
              <a:rPr spc="-10" dirty="0"/>
              <a:t>to </a:t>
            </a:r>
            <a:r>
              <a:rPr spc="-5" dirty="0"/>
              <a:t>motor shaft </a:t>
            </a:r>
            <a:r>
              <a:rPr dirty="0">
                <a:latin typeface="Cambria Math"/>
                <a:cs typeface="Cambria Math"/>
              </a:rPr>
              <a:t>(𝑘𝑔 −</a:t>
            </a:r>
            <a:r>
              <a:rPr spc="-114" dirty="0">
                <a:latin typeface="Cambria Math"/>
                <a:cs typeface="Cambria Math"/>
              </a:rPr>
              <a:t> </a:t>
            </a:r>
            <a:r>
              <a:rPr spc="50" dirty="0">
                <a:latin typeface="Cambria Math"/>
                <a:cs typeface="Cambria Math"/>
              </a:rPr>
              <a:t>𝑚</a:t>
            </a:r>
            <a:r>
              <a:rPr sz="1950" spc="75" baseline="27777" dirty="0">
                <a:latin typeface="Cambria Math"/>
                <a:cs typeface="Cambria Math"/>
              </a:rPr>
              <a:t>2</a:t>
            </a:r>
            <a:r>
              <a:rPr sz="1800" spc="5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  <a:p>
            <a:pPr marL="349885" indent="-287020">
              <a:lnSpc>
                <a:spcPct val="100000"/>
              </a:lnSpc>
              <a:spcBef>
                <a:spcPts val="1215"/>
              </a:spcBef>
              <a:buFont typeface="Arial"/>
              <a:buChar char="–"/>
              <a:tabLst>
                <a:tab pos="349885" algn="l"/>
                <a:tab pos="350520" algn="l"/>
              </a:tabLst>
            </a:pPr>
            <a:r>
              <a:rPr dirty="0">
                <a:latin typeface="Cambria Math"/>
                <a:cs typeface="Cambria Math"/>
              </a:rPr>
              <a:t>𝐷 = </a:t>
            </a:r>
            <a:r>
              <a:rPr spc="-10" dirty="0"/>
              <a:t>friction coefficient </a:t>
            </a:r>
            <a:r>
              <a:rPr spc="-5" dirty="0"/>
              <a:t>of motor </a:t>
            </a:r>
            <a:r>
              <a:rPr dirty="0"/>
              <a:t>and </a:t>
            </a:r>
            <a:r>
              <a:rPr spc="-5" dirty="0"/>
              <a:t>load </a:t>
            </a:r>
            <a:r>
              <a:rPr spc="-15" dirty="0"/>
              <a:t>referred </a:t>
            </a:r>
            <a:r>
              <a:rPr spc="-10" dirty="0"/>
              <a:t>to </a:t>
            </a:r>
            <a:r>
              <a:rPr spc="-5" dirty="0"/>
              <a:t>motor</a:t>
            </a:r>
            <a:r>
              <a:rPr spc="-85" dirty="0"/>
              <a:t> </a:t>
            </a:r>
            <a:r>
              <a:rPr spc="-5" dirty="0"/>
              <a:t>shaft</a:t>
            </a:r>
          </a:p>
        </p:txBody>
      </p:sp>
      <p:sp>
        <p:nvSpPr>
          <p:cNvPr id="6" name="object 6"/>
          <p:cNvSpPr/>
          <p:nvPr/>
        </p:nvSpPr>
        <p:spPr>
          <a:xfrm>
            <a:off x="7387463" y="4329519"/>
            <a:ext cx="696595" cy="377190"/>
          </a:xfrm>
          <a:custGeom>
            <a:avLst/>
            <a:gdLst/>
            <a:ahLst/>
            <a:cxnLst/>
            <a:rect l="l" t="t" r="r" b="b"/>
            <a:pathLst>
              <a:path w="696595" h="377189">
                <a:moveTo>
                  <a:pt x="614679" y="0"/>
                </a:moveTo>
                <a:lnTo>
                  <a:pt x="610996" y="8928"/>
                </a:lnTo>
                <a:lnTo>
                  <a:pt x="625068" y="20348"/>
                </a:lnTo>
                <a:lnTo>
                  <a:pt x="637555" y="35196"/>
                </a:lnTo>
                <a:lnTo>
                  <a:pt x="657732" y="75171"/>
                </a:lnTo>
                <a:lnTo>
                  <a:pt x="670528" y="126949"/>
                </a:lnTo>
                <a:lnTo>
                  <a:pt x="674751" y="188633"/>
                </a:lnTo>
                <a:lnTo>
                  <a:pt x="673701" y="220210"/>
                </a:lnTo>
                <a:lnTo>
                  <a:pt x="665267" y="276579"/>
                </a:lnTo>
                <a:lnTo>
                  <a:pt x="648573" y="323295"/>
                </a:lnTo>
                <a:lnTo>
                  <a:pt x="625141" y="356670"/>
                </a:lnTo>
                <a:lnTo>
                  <a:pt x="610996" y="368122"/>
                </a:lnTo>
                <a:lnTo>
                  <a:pt x="614679" y="377050"/>
                </a:lnTo>
                <a:lnTo>
                  <a:pt x="648207" y="350208"/>
                </a:lnTo>
                <a:lnTo>
                  <a:pt x="674115" y="307174"/>
                </a:lnTo>
                <a:lnTo>
                  <a:pt x="690578" y="251925"/>
                </a:lnTo>
                <a:lnTo>
                  <a:pt x="696086" y="188417"/>
                </a:lnTo>
                <a:lnTo>
                  <a:pt x="694707" y="155455"/>
                </a:lnTo>
                <a:lnTo>
                  <a:pt x="683710" y="96071"/>
                </a:lnTo>
                <a:lnTo>
                  <a:pt x="662114" y="46291"/>
                </a:lnTo>
                <a:lnTo>
                  <a:pt x="632396" y="11468"/>
                </a:lnTo>
                <a:lnTo>
                  <a:pt x="614679" y="0"/>
                </a:lnTo>
                <a:close/>
              </a:path>
              <a:path w="696595" h="377189">
                <a:moveTo>
                  <a:pt x="81406" y="0"/>
                </a:moveTo>
                <a:lnTo>
                  <a:pt x="47894" y="26898"/>
                </a:lnTo>
                <a:lnTo>
                  <a:pt x="22097" y="69646"/>
                </a:lnTo>
                <a:lnTo>
                  <a:pt x="5524" y="124674"/>
                </a:lnTo>
                <a:lnTo>
                  <a:pt x="0" y="188417"/>
                </a:lnTo>
                <a:lnTo>
                  <a:pt x="1381" y="221201"/>
                </a:lnTo>
                <a:lnTo>
                  <a:pt x="12430" y="280584"/>
                </a:lnTo>
                <a:lnTo>
                  <a:pt x="34026" y="330715"/>
                </a:lnTo>
                <a:lnTo>
                  <a:pt x="63692" y="365653"/>
                </a:lnTo>
                <a:lnTo>
                  <a:pt x="81406" y="377050"/>
                </a:lnTo>
                <a:lnTo>
                  <a:pt x="85089" y="368122"/>
                </a:lnTo>
                <a:lnTo>
                  <a:pt x="70873" y="356670"/>
                </a:lnTo>
                <a:lnTo>
                  <a:pt x="58324" y="341728"/>
                </a:lnTo>
                <a:lnTo>
                  <a:pt x="38226" y="301371"/>
                </a:lnTo>
                <a:lnTo>
                  <a:pt x="25542" y="249526"/>
                </a:lnTo>
                <a:lnTo>
                  <a:pt x="21335" y="188633"/>
                </a:lnTo>
                <a:lnTo>
                  <a:pt x="22405" y="156552"/>
                </a:lnTo>
                <a:lnTo>
                  <a:pt x="30926" y="99822"/>
                </a:lnTo>
                <a:lnTo>
                  <a:pt x="47638" y="53471"/>
                </a:lnTo>
                <a:lnTo>
                  <a:pt x="71018" y="20348"/>
                </a:lnTo>
                <a:lnTo>
                  <a:pt x="85089" y="8928"/>
                </a:lnTo>
                <a:lnTo>
                  <a:pt x="81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81645" y="4270349"/>
            <a:ext cx="30861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5" dirty="0">
                <a:latin typeface="Cambria Math"/>
                <a:cs typeface="Cambria Math"/>
              </a:rPr>
              <a:t>𝑁</a:t>
            </a:r>
            <a:r>
              <a:rPr sz="1300" spc="165" dirty="0">
                <a:latin typeface="Cambria Math"/>
                <a:cs typeface="Cambria Math"/>
              </a:rPr>
              <a:t>𝑚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8869" y="4518761"/>
            <a:ext cx="53403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60" dirty="0">
                <a:latin typeface="Cambria Math"/>
                <a:cs typeface="Cambria Math"/>
              </a:rPr>
              <a:t>𝑟𝑎</a:t>
            </a:r>
            <a:r>
              <a:rPr sz="1300" spc="195" dirty="0">
                <a:latin typeface="Cambria Math"/>
                <a:cs typeface="Cambria Math"/>
              </a:rPr>
              <a:t>𝑑</a:t>
            </a:r>
            <a:r>
              <a:rPr sz="1300" spc="-15" dirty="0">
                <a:latin typeface="Cambria Math"/>
                <a:cs typeface="Cambria Math"/>
              </a:rPr>
              <a:t>−</a:t>
            </a:r>
            <a:r>
              <a:rPr sz="1300" spc="80" dirty="0">
                <a:latin typeface="Cambria Math"/>
                <a:cs typeface="Cambria Math"/>
              </a:rPr>
              <a:t>𝑠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80554" y="4517923"/>
            <a:ext cx="510540" cy="0"/>
          </a:xfrm>
          <a:custGeom>
            <a:avLst/>
            <a:gdLst/>
            <a:ahLst/>
            <a:cxnLst/>
            <a:rect l="l" t="t" r="r" b="b"/>
            <a:pathLst>
              <a:path w="510540">
                <a:moveTo>
                  <a:pt x="0" y="0"/>
                </a:moveTo>
                <a:lnTo>
                  <a:pt x="51054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06490" y="1367409"/>
            <a:ext cx="2576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Cambria Math"/>
                <a:cs typeface="Cambria Math"/>
              </a:rPr>
              <a:t>𝐾</a:t>
            </a:r>
            <a:r>
              <a:rPr sz="1950" spc="37" baseline="-14957" dirty="0">
                <a:latin typeface="Cambria Math"/>
                <a:cs typeface="Cambria Math"/>
              </a:rPr>
              <a:t>𝑇</a:t>
            </a:r>
            <a:r>
              <a:rPr sz="1800" spc="25" dirty="0">
                <a:latin typeface="Cambria Math"/>
                <a:cs typeface="Cambria Math"/>
              </a:rPr>
              <a:t>: </a:t>
            </a:r>
            <a:r>
              <a:rPr sz="1800" spc="-5" dirty="0">
                <a:latin typeface="Calibri"/>
                <a:cs typeface="Calibri"/>
              </a:rPr>
              <a:t>Motor </a:t>
            </a:r>
            <a:r>
              <a:rPr sz="1800" spc="-10" dirty="0">
                <a:latin typeface="Calibri"/>
                <a:cs typeface="Calibri"/>
              </a:rPr>
              <a:t>torque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constant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1800" spc="15" dirty="0">
                <a:latin typeface="Cambria Math"/>
                <a:cs typeface="Cambria Math"/>
              </a:rPr>
              <a:t>𝐾</a:t>
            </a:r>
            <a:r>
              <a:rPr sz="1950" spc="22" baseline="-14957" dirty="0">
                <a:latin typeface="Cambria Math"/>
                <a:cs typeface="Cambria Math"/>
              </a:rPr>
              <a:t>𝑏</a:t>
            </a:r>
            <a:r>
              <a:rPr sz="1800" spc="15" dirty="0">
                <a:latin typeface="Cambria Math"/>
                <a:cs typeface="Cambria Math"/>
              </a:rPr>
              <a:t>: </a:t>
            </a:r>
            <a:r>
              <a:rPr sz="1800" spc="-5" dirty="0">
                <a:latin typeface="Calibri"/>
                <a:cs typeface="Calibri"/>
              </a:rPr>
              <a:t>Back emf</a:t>
            </a:r>
            <a:r>
              <a:rPr sz="1800" spc="-15" dirty="0">
                <a:latin typeface="Calibri"/>
                <a:cs typeface="Calibri"/>
              </a:rPr>
              <a:t> constant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86944"/>
            <a:ext cx="737933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Block </a:t>
            </a:r>
            <a:r>
              <a:rPr sz="3200" spc="-15" dirty="0"/>
              <a:t>Diagram </a:t>
            </a:r>
            <a:r>
              <a:rPr sz="3200" spc="-20" dirty="0"/>
              <a:t>to </a:t>
            </a:r>
            <a:r>
              <a:rPr sz="3200" spc="-50" dirty="0"/>
              <a:t>Transfer </a:t>
            </a:r>
            <a:r>
              <a:rPr sz="3200" spc="-5" dirty="0"/>
              <a:t>Function:</a:t>
            </a:r>
            <a:r>
              <a:rPr sz="3200" spc="85" dirty="0"/>
              <a:t> </a:t>
            </a:r>
            <a:r>
              <a:rPr sz="3200" spc="-10" dirty="0"/>
              <a:t>Example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776471" y="979932"/>
            <a:ext cx="1203960" cy="746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9559" y="1104900"/>
            <a:ext cx="618743" cy="565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25113" y="1009408"/>
            <a:ext cx="1106957" cy="648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25113" y="1009408"/>
            <a:ext cx="1107440" cy="6483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3355" rIns="0" bIns="0" rtlCol="0">
            <a:spAutoFit/>
          </a:bodyPr>
          <a:lstStyle/>
          <a:p>
            <a:pPr marR="59690" algn="ctr">
              <a:lnSpc>
                <a:spcPct val="100000"/>
              </a:lnSpc>
              <a:spcBef>
                <a:spcPts val="1365"/>
              </a:spcBef>
            </a:pPr>
            <a:r>
              <a:rPr sz="1800" spc="-25" dirty="0">
                <a:latin typeface="Cambria Math"/>
                <a:cs typeface="Cambria Math"/>
              </a:rPr>
              <a:t>𝐾</a:t>
            </a:r>
            <a:r>
              <a:rPr sz="1950" spc="-37" baseline="-14957" dirty="0">
                <a:latin typeface="Cambria Math"/>
                <a:cs typeface="Cambria Math"/>
              </a:rPr>
              <a:t>𝑇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51660" y="976883"/>
            <a:ext cx="1466088" cy="7452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96439" y="1021080"/>
            <a:ext cx="1235964" cy="6949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0173" y="1005598"/>
            <a:ext cx="1368171" cy="6480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0173" y="1005598"/>
            <a:ext cx="1368425" cy="648335"/>
          </a:xfrm>
          <a:custGeom>
            <a:avLst/>
            <a:gdLst/>
            <a:ahLst/>
            <a:cxnLst/>
            <a:rect l="l" t="t" r="r" b="b"/>
            <a:pathLst>
              <a:path w="1368425" h="648335">
                <a:moveTo>
                  <a:pt x="0" y="648068"/>
                </a:moveTo>
                <a:lnTo>
                  <a:pt x="1368171" y="648068"/>
                </a:lnTo>
                <a:lnTo>
                  <a:pt x="1368171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82342" y="99529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77466" y="1321434"/>
            <a:ext cx="948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Cambria Math"/>
                <a:cs typeface="Cambria Math"/>
              </a:rPr>
              <a:t>𝐿</a:t>
            </a:r>
            <a:r>
              <a:rPr sz="1950" spc="104" baseline="-14957" dirty="0">
                <a:latin typeface="Cambria Math"/>
                <a:cs typeface="Cambria Math"/>
              </a:rPr>
              <a:t>𝑎</a:t>
            </a:r>
            <a:r>
              <a:rPr sz="1800" spc="70" dirty="0">
                <a:latin typeface="Cambria Math"/>
                <a:cs typeface="Cambria Math"/>
              </a:rPr>
              <a:t>𝑠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spc="30" dirty="0">
                <a:latin typeface="Cambria Math"/>
                <a:cs typeface="Cambria Math"/>
              </a:rPr>
              <a:t>𝑅</a:t>
            </a:r>
            <a:r>
              <a:rPr sz="1950" spc="44" baseline="-14957" dirty="0">
                <a:latin typeface="Cambria Math"/>
                <a:cs typeface="Cambria Math"/>
              </a:rPr>
              <a:t>𝑎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15185" y="1344422"/>
            <a:ext cx="885825" cy="0"/>
          </a:xfrm>
          <a:custGeom>
            <a:avLst/>
            <a:gdLst/>
            <a:ahLst/>
            <a:cxnLst/>
            <a:rect l="l" t="t" r="r" b="b"/>
            <a:pathLst>
              <a:path w="885825">
                <a:moveTo>
                  <a:pt x="0" y="0"/>
                </a:moveTo>
                <a:lnTo>
                  <a:pt x="885444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01284" y="982980"/>
            <a:ext cx="1467612" cy="7452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51220" y="1030224"/>
            <a:ext cx="1008887" cy="7452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50940" y="1011313"/>
            <a:ext cx="1368170" cy="6480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50940" y="1011313"/>
            <a:ext cx="1368425" cy="648335"/>
          </a:xfrm>
          <a:custGeom>
            <a:avLst/>
            <a:gdLst/>
            <a:ahLst/>
            <a:cxnLst/>
            <a:rect l="l" t="t" r="r" b="b"/>
            <a:pathLst>
              <a:path w="1368425" h="648335">
                <a:moveTo>
                  <a:pt x="0" y="648068"/>
                </a:moveTo>
                <a:lnTo>
                  <a:pt x="1368170" y="648068"/>
                </a:lnTo>
                <a:lnTo>
                  <a:pt x="1368170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33871" y="1003553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79363" y="1329690"/>
            <a:ext cx="654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𝐽𝑠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𝐷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91046" y="1352550"/>
            <a:ext cx="637540" cy="0"/>
          </a:xfrm>
          <a:custGeom>
            <a:avLst/>
            <a:gdLst/>
            <a:ahLst/>
            <a:cxnLst/>
            <a:rect l="l" t="t" r="r" b="b"/>
            <a:pathLst>
              <a:path w="637540">
                <a:moveTo>
                  <a:pt x="0" y="0"/>
                </a:moveTo>
                <a:lnTo>
                  <a:pt x="637031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68217" y="1277492"/>
            <a:ext cx="556895" cy="111125"/>
          </a:xfrm>
          <a:custGeom>
            <a:avLst/>
            <a:gdLst/>
            <a:ahLst/>
            <a:cxnLst/>
            <a:rect l="l" t="t" r="r" b="b"/>
            <a:pathLst>
              <a:path w="556895" h="111125">
                <a:moveTo>
                  <a:pt x="502757" y="65163"/>
                </a:moveTo>
                <a:lnTo>
                  <a:pt x="456819" y="91567"/>
                </a:lnTo>
                <a:lnTo>
                  <a:pt x="452247" y="94107"/>
                </a:lnTo>
                <a:lnTo>
                  <a:pt x="450596" y="99949"/>
                </a:lnTo>
                <a:lnTo>
                  <a:pt x="453263" y="104521"/>
                </a:lnTo>
                <a:lnTo>
                  <a:pt x="455803" y="109093"/>
                </a:lnTo>
                <a:lnTo>
                  <a:pt x="461645" y="110617"/>
                </a:lnTo>
                <a:lnTo>
                  <a:pt x="466217" y="108077"/>
                </a:lnTo>
                <a:lnTo>
                  <a:pt x="540528" y="65405"/>
                </a:lnTo>
                <a:lnTo>
                  <a:pt x="537972" y="65405"/>
                </a:lnTo>
                <a:lnTo>
                  <a:pt x="502757" y="65163"/>
                </a:lnTo>
                <a:close/>
              </a:path>
              <a:path w="556895" h="111125">
                <a:moveTo>
                  <a:pt x="519166" y="55732"/>
                </a:moveTo>
                <a:lnTo>
                  <a:pt x="502757" y="65163"/>
                </a:lnTo>
                <a:lnTo>
                  <a:pt x="537972" y="65405"/>
                </a:lnTo>
                <a:lnTo>
                  <a:pt x="537981" y="64008"/>
                </a:lnTo>
                <a:lnTo>
                  <a:pt x="533146" y="64008"/>
                </a:lnTo>
                <a:lnTo>
                  <a:pt x="519166" y="55732"/>
                </a:lnTo>
                <a:close/>
              </a:path>
              <a:path w="556895" h="111125">
                <a:moveTo>
                  <a:pt x="462407" y="0"/>
                </a:moveTo>
                <a:lnTo>
                  <a:pt x="456565" y="1524"/>
                </a:lnTo>
                <a:lnTo>
                  <a:pt x="453898" y="6096"/>
                </a:lnTo>
                <a:lnTo>
                  <a:pt x="451231" y="10541"/>
                </a:lnTo>
                <a:lnTo>
                  <a:pt x="452755" y="16383"/>
                </a:lnTo>
                <a:lnTo>
                  <a:pt x="502918" y="46114"/>
                </a:lnTo>
                <a:lnTo>
                  <a:pt x="538099" y="46355"/>
                </a:lnTo>
                <a:lnTo>
                  <a:pt x="537972" y="65405"/>
                </a:lnTo>
                <a:lnTo>
                  <a:pt x="540528" y="65405"/>
                </a:lnTo>
                <a:lnTo>
                  <a:pt x="556895" y="56007"/>
                </a:lnTo>
                <a:lnTo>
                  <a:pt x="462407" y="0"/>
                </a:lnTo>
                <a:close/>
              </a:path>
              <a:path w="556895" h="111125">
                <a:moveTo>
                  <a:pt x="127" y="42672"/>
                </a:moveTo>
                <a:lnTo>
                  <a:pt x="0" y="61722"/>
                </a:lnTo>
                <a:lnTo>
                  <a:pt x="502757" y="65163"/>
                </a:lnTo>
                <a:lnTo>
                  <a:pt x="519166" y="55732"/>
                </a:lnTo>
                <a:lnTo>
                  <a:pt x="502918" y="46114"/>
                </a:lnTo>
                <a:lnTo>
                  <a:pt x="127" y="42672"/>
                </a:lnTo>
                <a:close/>
              </a:path>
              <a:path w="556895" h="111125">
                <a:moveTo>
                  <a:pt x="533273" y="47625"/>
                </a:moveTo>
                <a:lnTo>
                  <a:pt x="519166" y="55732"/>
                </a:lnTo>
                <a:lnTo>
                  <a:pt x="533146" y="64008"/>
                </a:lnTo>
                <a:lnTo>
                  <a:pt x="533273" y="47625"/>
                </a:lnTo>
                <a:close/>
              </a:path>
              <a:path w="556895" h="111125">
                <a:moveTo>
                  <a:pt x="538090" y="47625"/>
                </a:moveTo>
                <a:lnTo>
                  <a:pt x="533273" y="47625"/>
                </a:lnTo>
                <a:lnTo>
                  <a:pt x="533146" y="64008"/>
                </a:lnTo>
                <a:lnTo>
                  <a:pt x="537981" y="64008"/>
                </a:lnTo>
                <a:lnTo>
                  <a:pt x="538090" y="47625"/>
                </a:lnTo>
                <a:close/>
              </a:path>
              <a:path w="556895" h="111125">
                <a:moveTo>
                  <a:pt x="502918" y="46114"/>
                </a:moveTo>
                <a:lnTo>
                  <a:pt x="519166" y="55732"/>
                </a:lnTo>
                <a:lnTo>
                  <a:pt x="533273" y="47625"/>
                </a:lnTo>
                <a:lnTo>
                  <a:pt x="538090" y="47625"/>
                </a:lnTo>
                <a:lnTo>
                  <a:pt x="538099" y="46355"/>
                </a:lnTo>
                <a:lnTo>
                  <a:pt x="502918" y="46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32045" y="1279778"/>
            <a:ext cx="819150" cy="111125"/>
          </a:xfrm>
          <a:custGeom>
            <a:avLst/>
            <a:gdLst/>
            <a:ahLst/>
            <a:cxnLst/>
            <a:rect l="l" t="t" r="r" b="b"/>
            <a:pathLst>
              <a:path w="819150" h="111125">
                <a:moveTo>
                  <a:pt x="764798" y="64945"/>
                </a:moveTo>
                <a:lnTo>
                  <a:pt x="714375" y="94234"/>
                </a:lnTo>
                <a:lnTo>
                  <a:pt x="712851" y="99949"/>
                </a:lnTo>
                <a:lnTo>
                  <a:pt x="718184" y="109093"/>
                </a:lnTo>
                <a:lnTo>
                  <a:pt x="724026" y="110617"/>
                </a:lnTo>
                <a:lnTo>
                  <a:pt x="728599" y="108076"/>
                </a:lnTo>
                <a:lnTo>
                  <a:pt x="802641" y="65024"/>
                </a:lnTo>
                <a:lnTo>
                  <a:pt x="764798" y="64945"/>
                </a:lnTo>
                <a:close/>
              </a:path>
              <a:path w="819150" h="111125">
                <a:moveTo>
                  <a:pt x="781144" y="55450"/>
                </a:moveTo>
                <a:lnTo>
                  <a:pt x="764798" y="64945"/>
                </a:lnTo>
                <a:lnTo>
                  <a:pt x="800100" y="65024"/>
                </a:lnTo>
                <a:lnTo>
                  <a:pt x="800100" y="63754"/>
                </a:lnTo>
                <a:lnTo>
                  <a:pt x="795274" y="63754"/>
                </a:lnTo>
                <a:lnTo>
                  <a:pt x="781144" y="55450"/>
                </a:lnTo>
                <a:close/>
              </a:path>
              <a:path w="819150" h="111125">
                <a:moveTo>
                  <a:pt x="724280" y="0"/>
                </a:moveTo>
                <a:lnTo>
                  <a:pt x="718438" y="1524"/>
                </a:lnTo>
                <a:lnTo>
                  <a:pt x="715771" y="6096"/>
                </a:lnTo>
                <a:lnTo>
                  <a:pt x="713104" y="10541"/>
                </a:lnTo>
                <a:lnTo>
                  <a:pt x="714628" y="16383"/>
                </a:lnTo>
                <a:lnTo>
                  <a:pt x="764884" y="45895"/>
                </a:lnTo>
                <a:lnTo>
                  <a:pt x="800100" y="45974"/>
                </a:lnTo>
                <a:lnTo>
                  <a:pt x="800100" y="65024"/>
                </a:lnTo>
                <a:lnTo>
                  <a:pt x="802641" y="65024"/>
                </a:lnTo>
                <a:lnTo>
                  <a:pt x="819022" y="55499"/>
                </a:lnTo>
                <a:lnTo>
                  <a:pt x="728726" y="2667"/>
                </a:lnTo>
                <a:lnTo>
                  <a:pt x="724280" y="0"/>
                </a:lnTo>
                <a:close/>
              </a:path>
              <a:path w="819150" h="111125">
                <a:moveTo>
                  <a:pt x="0" y="44196"/>
                </a:moveTo>
                <a:lnTo>
                  <a:pt x="0" y="63246"/>
                </a:lnTo>
                <a:lnTo>
                  <a:pt x="764798" y="64945"/>
                </a:lnTo>
                <a:lnTo>
                  <a:pt x="781144" y="55450"/>
                </a:lnTo>
                <a:lnTo>
                  <a:pt x="764884" y="45895"/>
                </a:lnTo>
                <a:lnTo>
                  <a:pt x="0" y="44196"/>
                </a:lnTo>
                <a:close/>
              </a:path>
              <a:path w="819150" h="111125">
                <a:moveTo>
                  <a:pt x="795274" y="47244"/>
                </a:moveTo>
                <a:lnTo>
                  <a:pt x="781144" y="55450"/>
                </a:lnTo>
                <a:lnTo>
                  <a:pt x="795274" y="63754"/>
                </a:lnTo>
                <a:lnTo>
                  <a:pt x="795274" y="47244"/>
                </a:lnTo>
                <a:close/>
              </a:path>
              <a:path w="819150" h="111125">
                <a:moveTo>
                  <a:pt x="800100" y="47244"/>
                </a:moveTo>
                <a:lnTo>
                  <a:pt x="795274" y="47244"/>
                </a:lnTo>
                <a:lnTo>
                  <a:pt x="795274" y="63754"/>
                </a:lnTo>
                <a:lnTo>
                  <a:pt x="800100" y="63754"/>
                </a:lnTo>
                <a:lnTo>
                  <a:pt x="800100" y="47244"/>
                </a:lnTo>
                <a:close/>
              </a:path>
              <a:path w="819150" h="111125">
                <a:moveTo>
                  <a:pt x="764884" y="45895"/>
                </a:moveTo>
                <a:lnTo>
                  <a:pt x="781144" y="55450"/>
                </a:lnTo>
                <a:lnTo>
                  <a:pt x="795274" y="47244"/>
                </a:lnTo>
                <a:lnTo>
                  <a:pt x="800100" y="47244"/>
                </a:lnTo>
                <a:lnTo>
                  <a:pt x="800100" y="45974"/>
                </a:lnTo>
                <a:lnTo>
                  <a:pt x="764884" y="45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19111" y="1280160"/>
            <a:ext cx="589280" cy="111125"/>
          </a:xfrm>
          <a:custGeom>
            <a:avLst/>
            <a:gdLst/>
            <a:ahLst/>
            <a:cxnLst/>
            <a:rect l="l" t="t" r="r" b="b"/>
            <a:pathLst>
              <a:path w="589279" h="111125">
                <a:moveTo>
                  <a:pt x="494284" y="0"/>
                </a:moveTo>
                <a:lnTo>
                  <a:pt x="488442" y="1524"/>
                </a:lnTo>
                <a:lnTo>
                  <a:pt x="485775" y="6095"/>
                </a:lnTo>
                <a:lnTo>
                  <a:pt x="483108" y="10540"/>
                </a:lnTo>
                <a:lnTo>
                  <a:pt x="484632" y="16382"/>
                </a:lnTo>
                <a:lnTo>
                  <a:pt x="535114" y="45831"/>
                </a:lnTo>
                <a:lnTo>
                  <a:pt x="570230" y="45847"/>
                </a:lnTo>
                <a:lnTo>
                  <a:pt x="570230" y="64897"/>
                </a:lnTo>
                <a:lnTo>
                  <a:pt x="534924" y="64897"/>
                </a:lnTo>
                <a:lnTo>
                  <a:pt x="484632" y="94234"/>
                </a:lnTo>
                <a:lnTo>
                  <a:pt x="483108" y="99949"/>
                </a:lnTo>
                <a:lnTo>
                  <a:pt x="488442" y="109092"/>
                </a:lnTo>
                <a:lnTo>
                  <a:pt x="494284" y="110616"/>
                </a:lnTo>
                <a:lnTo>
                  <a:pt x="498729" y="107950"/>
                </a:lnTo>
                <a:lnTo>
                  <a:pt x="572771" y="64897"/>
                </a:lnTo>
                <a:lnTo>
                  <a:pt x="570230" y="64897"/>
                </a:lnTo>
                <a:lnTo>
                  <a:pt x="572798" y="64881"/>
                </a:lnTo>
                <a:lnTo>
                  <a:pt x="589153" y="55372"/>
                </a:lnTo>
                <a:lnTo>
                  <a:pt x="494284" y="0"/>
                </a:lnTo>
                <a:close/>
              </a:path>
              <a:path w="589279" h="111125">
                <a:moveTo>
                  <a:pt x="551361" y="55308"/>
                </a:moveTo>
                <a:lnTo>
                  <a:pt x="534950" y="64881"/>
                </a:lnTo>
                <a:lnTo>
                  <a:pt x="570230" y="64897"/>
                </a:lnTo>
                <a:lnTo>
                  <a:pt x="570230" y="63500"/>
                </a:lnTo>
                <a:lnTo>
                  <a:pt x="565404" y="63500"/>
                </a:lnTo>
                <a:lnTo>
                  <a:pt x="551361" y="55308"/>
                </a:lnTo>
                <a:close/>
              </a:path>
              <a:path w="589279" h="111125">
                <a:moveTo>
                  <a:pt x="0" y="45592"/>
                </a:moveTo>
                <a:lnTo>
                  <a:pt x="0" y="64642"/>
                </a:lnTo>
                <a:lnTo>
                  <a:pt x="534950" y="64881"/>
                </a:lnTo>
                <a:lnTo>
                  <a:pt x="551361" y="55308"/>
                </a:lnTo>
                <a:lnTo>
                  <a:pt x="535114" y="45831"/>
                </a:lnTo>
                <a:lnTo>
                  <a:pt x="0" y="45592"/>
                </a:lnTo>
                <a:close/>
              </a:path>
              <a:path w="589279" h="111125">
                <a:moveTo>
                  <a:pt x="565404" y="47116"/>
                </a:moveTo>
                <a:lnTo>
                  <a:pt x="551361" y="55308"/>
                </a:lnTo>
                <a:lnTo>
                  <a:pt x="565404" y="63500"/>
                </a:lnTo>
                <a:lnTo>
                  <a:pt x="565404" y="47116"/>
                </a:lnTo>
                <a:close/>
              </a:path>
              <a:path w="589279" h="111125">
                <a:moveTo>
                  <a:pt x="570230" y="47116"/>
                </a:moveTo>
                <a:lnTo>
                  <a:pt x="565404" y="47116"/>
                </a:lnTo>
                <a:lnTo>
                  <a:pt x="565404" y="63500"/>
                </a:lnTo>
                <a:lnTo>
                  <a:pt x="570230" y="63500"/>
                </a:lnTo>
                <a:lnTo>
                  <a:pt x="570230" y="47116"/>
                </a:lnTo>
                <a:close/>
              </a:path>
              <a:path w="589279" h="111125">
                <a:moveTo>
                  <a:pt x="535114" y="45831"/>
                </a:moveTo>
                <a:lnTo>
                  <a:pt x="551361" y="55308"/>
                </a:lnTo>
                <a:lnTo>
                  <a:pt x="565404" y="47116"/>
                </a:lnTo>
                <a:lnTo>
                  <a:pt x="570230" y="47116"/>
                </a:lnTo>
                <a:lnTo>
                  <a:pt x="570230" y="45847"/>
                </a:lnTo>
                <a:lnTo>
                  <a:pt x="535114" y="45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3418" y="964184"/>
            <a:ext cx="62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Cambria Math"/>
                <a:cs typeface="Cambria Math"/>
              </a:rPr>
              <a:t>𝐸</a:t>
            </a:r>
            <a:r>
              <a:rPr sz="1950" spc="44" baseline="-14957" dirty="0">
                <a:latin typeface="Cambria Math"/>
                <a:cs typeface="Cambria Math"/>
              </a:rPr>
              <a:t>𝑎</a:t>
            </a:r>
            <a:r>
              <a:rPr sz="1800" spc="30" dirty="0">
                <a:latin typeface="Cambria Math"/>
                <a:cs typeface="Cambria Math"/>
              </a:rPr>
              <a:t>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17391" y="2133600"/>
            <a:ext cx="1466088" cy="7467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77640" y="2258567"/>
            <a:ext cx="606551" cy="5654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66540" y="2163330"/>
            <a:ext cx="1368171" cy="6480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566540" y="2163330"/>
            <a:ext cx="1368425" cy="6483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3355" rIns="0" bIns="0" rtlCol="0">
            <a:spAutoFit/>
          </a:bodyPr>
          <a:lstStyle/>
          <a:p>
            <a:pPr marR="55880" algn="ctr">
              <a:lnSpc>
                <a:spcPct val="100000"/>
              </a:lnSpc>
              <a:spcBef>
                <a:spcPts val="1365"/>
              </a:spcBef>
            </a:pPr>
            <a:r>
              <a:rPr sz="1800" spc="-30" dirty="0">
                <a:latin typeface="Cambria Math"/>
                <a:cs typeface="Cambria Math"/>
              </a:rPr>
              <a:t>𝐾</a:t>
            </a:r>
            <a:r>
              <a:rPr sz="1950" spc="-44" baseline="-14957" dirty="0">
                <a:latin typeface="Cambria Math"/>
                <a:cs typeface="Cambria Math"/>
              </a:rPr>
              <a:t>𝑏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40308" y="1031747"/>
            <a:ext cx="637032" cy="63855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8656" y="1061466"/>
            <a:ext cx="540042" cy="5400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8656" y="1061466"/>
            <a:ext cx="540385" cy="540385"/>
          </a:xfrm>
          <a:custGeom>
            <a:avLst/>
            <a:gdLst/>
            <a:ahLst/>
            <a:cxnLst/>
            <a:rect l="l" t="t" r="r" b="b"/>
            <a:pathLst>
              <a:path w="540385" h="540385">
                <a:moveTo>
                  <a:pt x="0" y="270001"/>
                </a:moveTo>
                <a:lnTo>
                  <a:pt x="4349" y="221474"/>
                </a:lnTo>
                <a:lnTo>
                  <a:pt x="16891" y="175797"/>
                </a:lnTo>
                <a:lnTo>
                  <a:pt x="36861" y="133735"/>
                </a:lnTo>
                <a:lnTo>
                  <a:pt x="63499" y="96051"/>
                </a:lnTo>
                <a:lnTo>
                  <a:pt x="96040" y="63507"/>
                </a:lnTo>
                <a:lnTo>
                  <a:pt x="133724" y="36867"/>
                </a:lnTo>
                <a:lnTo>
                  <a:pt x="175787" y="16894"/>
                </a:lnTo>
                <a:lnTo>
                  <a:pt x="221467" y="4350"/>
                </a:lnTo>
                <a:lnTo>
                  <a:pt x="270002" y="0"/>
                </a:lnTo>
                <a:lnTo>
                  <a:pt x="318541" y="4350"/>
                </a:lnTo>
                <a:lnTo>
                  <a:pt x="364226" y="16894"/>
                </a:lnTo>
                <a:lnTo>
                  <a:pt x="406295" y="36867"/>
                </a:lnTo>
                <a:lnTo>
                  <a:pt x="443984" y="63507"/>
                </a:lnTo>
                <a:lnTo>
                  <a:pt x="476531" y="96051"/>
                </a:lnTo>
                <a:lnTo>
                  <a:pt x="503173" y="133735"/>
                </a:lnTo>
                <a:lnTo>
                  <a:pt x="523147" y="175797"/>
                </a:lnTo>
                <a:lnTo>
                  <a:pt x="535691" y="221474"/>
                </a:lnTo>
                <a:lnTo>
                  <a:pt x="540042" y="270001"/>
                </a:lnTo>
                <a:lnTo>
                  <a:pt x="535691" y="318529"/>
                </a:lnTo>
                <a:lnTo>
                  <a:pt x="523147" y="364206"/>
                </a:lnTo>
                <a:lnTo>
                  <a:pt x="503173" y="406268"/>
                </a:lnTo>
                <a:lnTo>
                  <a:pt x="476531" y="443952"/>
                </a:lnTo>
                <a:lnTo>
                  <a:pt x="443984" y="476496"/>
                </a:lnTo>
                <a:lnTo>
                  <a:pt x="406295" y="503136"/>
                </a:lnTo>
                <a:lnTo>
                  <a:pt x="364226" y="523109"/>
                </a:lnTo>
                <a:lnTo>
                  <a:pt x="318541" y="535653"/>
                </a:lnTo>
                <a:lnTo>
                  <a:pt x="270002" y="540004"/>
                </a:lnTo>
                <a:lnTo>
                  <a:pt x="221467" y="535653"/>
                </a:lnTo>
                <a:lnTo>
                  <a:pt x="175787" y="523109"/>
                </a:lnTo>
                <a:lnTo>
                  <a:pt x="133724" y="503136"/>
                </a:lnTo>
                <a:lnTo>
                  <a:pt x="96040" y="476496"/>
                </a:lnTo>
                <a:lnTo>
                  <a:pt x="63499" y="443952"/>
                </a:lnTo>
                <a:lnTo>
                  <a:pt x="36861" y="406268"/>
                </a:lnTo>
                <a:lnTo>
                  <a:pt x="16891" y="364206"/>
                </a:lnTo>
                <a:lnTo>
                  <a:pt x="4349" y="318529"/>
                </a:lnTo>
                <a:lnTo>
                  <a:pt x="0" y="2700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67739" y="1140586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69">
                <a:moveTo>
                  <a:pt x="0" y="0"/>
                </a:moveTo>
                <a:lnTo>
                  <a:pt x="381838" y="38188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67739" y="1140586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69">
                <a:moveTo>
                  <a:pt x="381838" y="0"/>
                </a:moveTo>
                <a:lnTo>
                  <a:pt x="0" y="38188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209141" y="1351915"/>
            <a:ext cx="1428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−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00963" y="1185798"/>
            <a:ext cx="1428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+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203325" y="1601469"/>
            <a:ext cx="2363470" cy="895350"/>
          </a:xfrm>
          <a:custGeom>
            <a:avLst/>
            <a:gdLst/>
            <a:ahLst/>
            <a:cxnLst/>
            <a:rect l="l" t="t" r="r" b="b"/>
            <a:pathLst>
              <a:path w="2363470" h="895350">
                <a:moveTo>
                  <a:pt x="55328" y="37843"/>
                </a:moveTo>
                <a:lnTo>
                  <a:pt x="45808" y="54163"/>
                </a:lnTo>
                <a:lnTo>
                  <a:pt x="45808" y="891158"/>
                </a:lnTo>
                <a:lnTo>
                  <a:pt x="50063" y="895349"/>
                </a:lnTo>
                <a:lnTo>
                  <a:pt x="2363216" y="895349"/>
                </a:lnTo>
                <a:lnTo>
                  <a:pt x="2363216" y="885824"/>
                </a:lnTo>
                <a:lnTo>
                  <a:pt x="64858" y="885824"/>
                </a:lnTo>
                <a:lnTo>
                  <a:pt x="55333" y="876299"/>
                </a:lnTo>
                <a:lnTo>
                  <a:pt x="64858" y="876299"/>
                </a:lnTo>
                <a:lnTo>
                  <a:pt x="64851" y="54163"/>
                </a:lnTo>
                <a:lnTo>
                  <a:pt x="55328" y="37843"/>
                </a:lnTo>
                <a:close/>
              </a:path>
              <a:path w="2363470" h="895350">
                <a:moveTo>
                  <a:pt x="64858" y="876299"/>
                </a:moveTo>
                <a:lnTo>
                  <a:pt x="55333" y="876299"/>
                </a:lnTo>
                <a:lnTo>
                  <a:pt x="64858" y="885824"/>
                </a:lnTo>
                <a:lnTo>
                  <a:pt x="64858" y="876299"/>
                </a:lnTo>
                <a:close/>
              </a:path>
              <a:path w="2363470" h="895350">
                <a:moveTo>
                  <a:pt x="2363216" y="876299"/>
                </a:moveTo>
                <a:lnTo>
                  <a:pt x="64858" y="876299"/>
                </a:lnTo>
                <a:lnTo>
                  <a:pt x="64858" y="885824"/>
                </a:lnTo>
                <a:lnTo>
                  <a:pt x="2363216" y="885824"/>
                </a:lnTo>
                <a:lnTo>
                  <a:pt x="2363216" y="876299"/>
                </a:lnTo>
                <a:close/>
              </a:path>
              <a:path w="2363470" h="895350">
                <a:moveTo>
                  <a:pt x="55333" y="0"/>
                </a:moveTo>
                <a:lnTo>
                  <a:pt x="0" y="94868"/>
                </a:lnTo>
                <a:lnTo>
                  <a:pt x="1536" y="100710"/>
                </a:lnTo>
                <a:lnTo>
                  <a:pt x="6083" y="103377"/>
                </a:lnTo>
                <a:lnTo>
                  <a:pt x="10617" y="105917"/>
                </a:lnTo>
                <a:lnTo>
                  <a:pt x="16459" y="104393"/>
                </a:lnTo>
                <a:lnTo>
                  <a:pt x="19100" y="99949"/>
                </a:lnTo>
                <a:lnTo>
                  <a:pt x="45801" y="54176"/>
                </a:lnTo>
                <a:lnTo>
                  <a:pt x="45808" y="18922"/>
                </a:lnTo>
                <a:lnTo>
                  <a:pt x="66360" y="18922"/>
                </a:lnTo>
                <a:lnTo>
                  <a:pt x="55333" y="0"/>
                </a:lnTo>
                <a:close/>
              </a:path>
              <a:path w="2363470" h="895350">
                <a:moveTo>
                  <a:pt x="66360" y="18922"/>
                </a:moveTo>
                <a:lnTo>
                  <a:pt x="64858" y="18922"/>
                </a:lnTo>
                <a:lnTo>
                  <a:pt x="64858" y="54176"/>
                </a:lnTo>
                <a:lnTo>
                  <a:pt x="91566" y="99949"/>
                </a:lnTo>
                <a:lnTo>
                  <a:pt x="94234" y="104393"/>
                </a:lnTo>
                <a:lnTo>
                  <a:pt x="100075" y="105917"/>
                </a:lnTo>
                <a:lnTo>
                  <a:pt x="104521" y="103377"/>
                </a:lnTo>
                <a:lnTo>
                  <a:pt x="109093" y="100710"/>
                </a:lnTo>
                <a:lnTo>
                  <a:pt x="110616" y="94868"/>
                </a:lnTo>
                <a:lnTo>
                  <a:pt x="66360" y="18922"/>
                </a:lnTo>
                <a:close/>
              </a:path>
              <a:path w="2363470" h="895350">
                <a:moveTo>
                  <a:pt x="64858" y="23749"/>
                </a:moveTo>
                <a:lnTo>
                  <a:pt x="63550" y="23749"/>
                </a:lnTo>
                <a:lnTo>
                  <a:pt x="55328" y="37843"/>
                </a:lnTo>
                <a:lnTo>
                  <a:pt x="64858" y="54176"/>
                </a:lnTo>
                <a:lnTo>
                  <a:pt x="64858" y="23749"/>
                </a:lnTo>
                <a:close/>
              </a:path>
              <a:path w="2363470" h="895350">
                <a:moveTo>
                  <a:pt x="64858" y="18922"/>
                </a:moveTo>
                <a:lnTo>
                  <a:pt x="45808" y="18922"/>
                </a:lnTo>
                <a:lnTo>
                  <a:pt x="45808" y="54163"/>
                </a:lnTo>
                <a:lnTo>
                  <a:pt x="55328" y="37843"/>
                </a:lnTo>
                <a:lnTo>
                  <a:pt x="47104" y="23749"/>
                </a:lnTo>
                <a:lnTo>
                  <a:pt x="64858" y="23749"/>
                </a:lnTo>
                <a:lnTo>
                  <a:pt x="64858" y="18922"/>
                </a:lnTo>
                <a:close/>
              </a:path>
              <a:path w="2363470" h="895350">
                <a:moveTo>
                  <a:pt x="63550" y="23749"/>
                </a:moveTo>
                <a:lnTo>
                  <a:pt x="47104" y="23749"/>
                </a:lnTo>
                <a:lnTo>
                  <a:pt x="55328" y="37843"/>
                </a:lnTo>
                <a:lnTo>
                  <a:pt x="63550" y="23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28572" y="1274825"/>
            <a:ext cx="372110" cy="111125"/>
          </a:xfrm>
          <a:custGeom>
            <a:avLst/>
            <a:gdLst/>
            <a:ahLst/>
            <a:cxnLst/>
            <a:rect l="l" t="t" r="r" b="b"/>
            <a:pathLst>
              <a:path w="372110" h="111125">
                <a:moveTo>
                  <a:pt x="355298" y="45465"/>
                </a:moveTo>
                <a:lnTo>
                  <a:pt x="352678" y="45465"/>
                </a:lnTo>
                <a:lnTo>
                  <a:pt x="352678" y="64515"/>
                </a:lnTo>
                <a:lnTo>
                  <a:pt x="317453" y="64680"/>
                </a:lnTo>
                <a:lnTo>
                  <a:pt x="267334" y="94234"/>
                </a:lnTo>
                <a:lnTo>
                  <a:pt x="265810" y="100075"/>
                </a:lnTo>
                <a:lnTo>
                  <a:pt x="268478" y="104648"/>
                </a:lnTo>
                <a:lnTo>
                  <a:pt x="271145" y="109093"/>
                </a:lnTo>
                <a:lnTo>
                  <a:pt x="276986" y="110616"/>
                </a:lnTo>
                <a:lnTo>
                  <a:pt x="371602" y="54863"/>
                </a:lnTo>
                <a:lnTo>
                  <a:pt x="355298" y="45465"/>
                </a:lnTo>
                <a:close/>
              </a:path>
              <a:path w="372110" h="111125">
                <a:moveTo>
                  <a:pt x="317420" y="45631"/>
                </a:moveTo>
                <a:lnTo>
                  <a:pt x="0" y="47116"/>
                </a:lnTo>
                <a:lnTo>
                  <a:pt x="127" y="66166"/>
                </a:lnTo>
                <a:lnTo>
                  <a:pt x="317453" y="64680"/>
                </a:lnTo>
                <a:lnTo>
                  <a:pt x="333764" y="55052"/>
                </a:lnTo>
                <a:lnTo>
                  <a:pt x="317420" y="45631"/>
                </a:lnTo>
                <a:close/>
              </a:path>
              <a:path w="372110" h="111125">
                <a:moveTo>
                  <a:pt x="333764" y="55052"/>
                </a:moveTo>
                <a:lnTo>
                  <a:pt x="317453" y="64680"/>
                </a:lnTo>
                <a:lnTo>
                  <a:pt x="352678" y="64515"/>
                </a:lnTo>
                <a:lnTo>
                  <a:pt x="352678" y="63246"/>
                </a:lnTo>
                <a:lnTo>
                  <a:pt x="347979" y="63246"/>
                </a:lnTo>
                <a:lnTo>
                  <a:pt x="333764" y="55052"/>
                </a:lnTo>
                <a:close/>
              </a:path>
              <a:path w="372110" h="111125">
                <a:moveTo>
                  <a:pt x="347853" y="46736"/>
                </a:moveTo>
                <a:lnTo>
                  <a:pt x="333764" y="55052"/>
                </a:lnTo>
                <a:lnTo>
                  <a:pt x="347979" y="63246"/>
                </a:lnTo>
                <a:lnTo>
                  <a:pt x="347853" y="46736"/>
                </a:lnTo>
                <a:close/>
              </a:path>
              <a:path w="372110" h="111125">
                <a:moveTo>
                  <a:pt x="352678" y="46736"/>
                </a:moveTo>
                <a:lnTo>
                  <a:pt x="347853" y="46736"/>
                </a:lnTo>
                <a:lnTo>
                  <a:pt x="347979" y="63246"/>
                </a:lnTo>
                <a:lnTo>
                  <a:pt x="352678" y="63246"/>
                </a:lnTo>
                <a:lnTo>
                  <a:pt x="352678" y="46736"/>
                </a:lnTo>
                <a:close/>
              </a:path>
              <a:path w="372110" h="111125">
                <a:moveTo>
                  <a:pt x="352678" y="45465"/>
                </a:moveTo>
                <a:lnTo>
                  <a:pt x="317420" y="45631"/>
                </a:lnTo>
                <a:lnTo>
                  <a:pt x="333764" y="55052"/>
                </a:lnTo>
                <a:lnTo>
                  <a:pt x="347853" y="46736"/>
                </a:lnTo>
                <a:lnTo>
                  <a:pt x="352678" y="46736"/>
                </a:lnTo>
                <a:lnTo>
                  <a:pt x="352678" y="45465"/>
                </a:lnTo>
                <a:close/>
              </a:path>
              <a:path w="372110" h="111125">
                <a:moveTo>
                  <a:pt x="276478" y="0"/>
                </a:moveTo>
                <a:lnTo>
                  <a:pt x="270636" y="1524"/>
                </a:lnTo>
                <a:lnTo>
                  <a:pt x="267970" y="6096"/>
                </a:lnTo>
                <a:lnTo>
                  <a:pt x="265429" y="10668"/>
                </a:lnTo>
                <a:lnTo>
                  <a:pt x="266953" y="16510"/>
                </a:lnTo>
                <a:lnTo>
                  <a:pt x="317420" y="45631"/>
                </a:lnTo>
                <a:lnTo>
                  <a:pt x="355298" y="45465"/>
                </a:lnTo>
                <a:lnTo>
                  <a:pt x="2764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9514" y="1280033"/>
            <a:ext cx="809625" cy="111125"/>
          </a:xfrm>
          <a:custGeom>
            <a:avLst/>
            <a:gdLst/>
            <a:ahLst/>
            <a:cxnLst/>
            <a:rect l="l" t="t" r="r" b="b"/>
            <a:pathLst>
              <a:path w="809625" h="111125">
                <a:moveTo>
                  <a:pt x="771441" y="55307"/>
                </a:moveTo>
                <a:lnTo>
                  <a:pt x="709282" y="91566"/>
                </a:lnTo>
                <a:lnTo>
                  <a:pt x="704735" y="94106"/>
                </a:lnTo>
                <a:lnTo>
                  <a:pt x="703199" y="99949"/>
                </a:lnTo>
                <a:lnTo>
                  <a:pt x="708507" y="109092"/>
                </a:lnTo>
                <a:lnTo>
                  <a:pt x="714336" y="110616"/>
                </a:lnTo>
                <a:lnTo>
                  <a:pt x="792865" y="64769"/>
                </a:lnTo>
                <a:lnTo>
                  <a:pt x="790282" y="64769"/>
                </a:lnTo>
                <a:lnTo>
                  <a:pt x="790282" y="63500"/>
                </a:lnTo>
                <a:lnTo>
                  <a:pt x="785482" y="63500"/>
                </a:lnTo>
                <a:lnTo>
                  <a:pt x="771441" y="55307"/>
                </a:lnTo>
                <a:close/>
              </a:path>
              <a:path w="809625" h="111125">
                <a:moveTo>
                  <a:pt x="755011" y="45719"/>
                </a:moveTo>
                <a:lnTo>
                  <a:pt x="0" y="45719"/>
                </a:lnTo>
                <a:lnTo>
                  <a:pt x="0" y="64769"/>
                </a:lnTo>
                <a:lnTo>
                  <a:pt x="755220" y="64769"/>
                </a:lnTo>
                <a:lnTo>
                  <a:pt x="771441" y="55307"/>
                </a:lnTo>
                <a:lnTo>
                  <a:pt x="755011" y="45719"/>
                </a:lnTo>
                <a:close/>
              </a:path>
              <a:path w="809625" h="111125">
                <a:moveTo>
                  <a:pt x="792822" y="45719"/>
                </a:moveTo>
                <a:lnTo>
                  <a:pt x="790282" y="45719"/>
                </a:lnTo>
                <a:lnTo>
                  <a:pt x="790282" y="64769"/>
                </a:lnTo>
                <a:lnTo>
                  <a:pt x="792865" y="64769"/>
                </a:lnTo>
                <a:lnTo>
                  <a:pt x="809180" y="55244"/>
                </a:lnTo>
                <a:lnTo>
                  <a:pt x="792822" y="45719"/>
                </a:lnTo>
                <a:close/>
              </a:path>
              <a:path w="809625" h="111125">
                <a:moveTo>
                  <a:pt x="785482" y="47116"/>
                </a:moveTo>
                <a:lnTo>
                  <a:pt x="771441" y="55307"/>
                </a:lnTo>
                <a:lnTo>
                  <a:pt x="785482" y="63500"/>
                </a:lnTo>
                <a:lnTo>
                  <a:pt x="785482" y="47116"/>
                </a:lnTo>
                <a:close/>
              </a:path>
              <a:path w="809625" h="111125">
                <a:moveTo>
                  <a:pt x="790282" y="47116"/>
                </a:moveTo>
                <a:lnTo>
                  <a:pt x="785482" y="47116"/>
                </a:lnTo>
                <a:lnTo>
                  <a:pt x="785482" y="63500"/>
                </a:lnTo>
                <a:lnTo>
                  <a:pt x="790282" y="63500"/>
                </a:lnTo>
                <a:lnTo>
                  <a:pt x="790282" y="47116"/>
                </a:lnTo>
                <a:close/>
              </a:path>
              <a:path w="809625" h="111125">
                <a:moveTo>
                  <a:pt x="714336" y="0"/>
                </a:moveTo>
                <a:lnTo>
                  <a:pt x="708507" y="1524"/>
                </a:lnTo>
                <a:lnTo>
                  <a:pt x="705853" y="6095"/>
                </a:lnTo>
                <a:lnTo>
                  <a:pt x="703199" y="10540"/>
                </a:lnTo>
                <a:lnTo>
                  <a:pt x="704735" y="16382"/>
                </a:lnTo>
                <a:lnTo>
                  <a:pt x="771441" y="55307"/>
                </a:lnTo>
                <a:lnTo>
                  <a:pt x="785482" y="47116"/>
                </a:lnTo>
                <a:lnTo>
                  <a:pt x="790282" y="47116"/>
                </a:lnTo>
                <a:lnTo>
                  <a:pt x="790282" y="45719"/>
                </a:lnTo>
                <a:lnTo>
                  <a:pt x="792822" y="45719"/>
                </a:lnTo>
                <a:lnTo>
                  <a:pt x="714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34711" y="1360297"/>
            <a:ext cx="2447925" cy="1182370"/>
          </a:xfrm>
          <a:custGeom>
            <a:avLst/>
            <a:gdLst/>
            <a:ahLst/>
            <a:cxnLst/>
            <a:rect l="l" t="t" r="r" b="b"/>
            <a:pathLst>
              <a:path w="2447925" h="1182370">
                <a:moveTo>
                  <a:pt x="94868" y="1071752"/>
                </a:moveTo>
                <a:lnTo>
                  <a:pt x="0" y="1126997"/>
                </a:lnTo>
                <a:lnTo>
                  <a:pt x="94868" y="1182370"/>
                </a:lnTo>
                <a:lnTo>
                  <a:pt x="100584" y="1180845"/>
                </a:lnTo>
                <a:lnTo>
                  <a:pt x="105917" y="1171702"/>
                </a:lnTo>
                <a:lnTo>
                  <a:pt x="104393" y="1165859"/>
                </a:lnTo>
                <a:lnTo>
                  <a:pt x="99822" y="1163320"/>
                </a:lnTo>
                <a:lnTo>
                  <a:pt x="53884" y="1136522"/>
                </a:lnTo>
                <a:lnTo>
                  <a:pt x="18796" y="1136522"/>
                </a:lnTo>
                <a:lnTo>
                  <a:pt x="18796" y="1117472"/>
                </a:lnTo>
                <a:lnTo>
                  <a:pt x="54101" y="1117472"/>
                </a:lnTo>
                <a:lnTo>
                  <a:pt x="104393" y="1088135"/>
                </a:lnTo>
                <a:lnTo>
                  <a:pt x="105917" y="1082294"/>
                </a:lnTo>
                <a:lnTo>
                  <a:pt x="103250" y="1077848"/>
                </a:lnTo>
                <a:lnTo>
                  <a:pt x="100584" y="1073277"/>
                </a:lnTo>
                <a:lnTo>
                  <a:pt x="94868" y="1071752"/>
                </a:lnTo>
                <a:close/>
              </a:path>
              <a:path w="2447925" h="1182370">
                <a:moveTo>
                  <a:pt x="54101" y="1117472"/>
                </a:moveTo>
                <a:lnTo>
                  <a:pt x="18796" y="1117472"/>
                </a:lnTo>
                <a:lnTo>
                  <a:pt x="18796" y="1136522"/>
                </a:lnTo>
                <a:lnTo>
                  <a:pt x="53884" y="1136522"/>
                </a:lnTo>
                <a:lnTo>
                  <a:pt x="51707" y="1135252"/>
                </a:lnTo>
                <a:lnTo>
                  <a:pt x="23622" y="1135252"/>
                </a:lnTo>
                <a:lnTo>
                  <a:pt x="23622" y="1118870"/>
                </a:lnTo>
                <a:lnTo>
                  <a:pt x="51707" y="1118870"/>
                </a:lnTo>
                <a:lnTo>
                  <a:pt x="54101" y="1117472"/>
                </a:lnTo>
                <a:close/>
              </a:path>
              <a:path w="2447925" h="1182370">
                <a:moveTo>
                  <a:pt x="2428620" y="1117472"/>
                </a:moveTo>
                <a:lnTo>
                  <a:pt x="54101" y="1117472"/>
                </a:lnTo>
                <a:lnTo>
                  <a:pt x="37664" y="1127061"/>
                </a:lnTo>
                <a:lnTo>
                  <a:pt x="53884" y="1136522"/>
                </a:lnTo>
                <a:lnTo>
                  <a:pt x="2443353" y="1136522"/>
                </a:lnTo>
                <a:lnTo>
                  <a:pt x="2447670" y="1132332"/>
                </a:lnTo>
                <a:lnTo>
                  <a:pt x="2447670" y="1126997"/>
                </a:lnTo>
                <a:lnTo>
                  <a:pt x="2428620" y="1126997"/>
                </a:lnTo>
                <a:lnTo>
                  <a:pt x="2428620" y="1117472"/>
                </a:lnTo>
                <a:close/>
              </a:path>
              <a:path w="2447925" h="1182370">
                <a:moveTo>
                  <a:pt x="23622" y="1118870"/>
                </a:moveTo>
                <a:lnTo>
                  <a:pt x="23622" y="1135252"/>
                </a:lnTo>
                <a:lnTo>
                  <a:pt x="37664" y="1127061"/>
                </a:lnTo>
                <a:lnTo>
                  <a:pt x="23622" y="1118870"/>
                </a:lnTo>
                <a:close/>
              </a:path>
              <a:path w="2447925" h="1182370">
                <a:moveTo>
                  <a:pt x="37664" y="1127061"/>
                </a:moveTo>
                <a:lnTo>
                  <a:pt x="23622" y="1135252"/>
                </a:lnTo>
                <a:lnTo>
                  <a:pt x="51707" y="1135252"/>
                </a:lnTo>
                <a:lnTo>
                  <a:pt x="37664" y="1127061"/>
                </a:lnTo>
                <a:close/>
              </a:path>
              <a:path w="2447925" h="1182370">
                <a:moveTo>
                  <a:pt x="51707" y="1118870"/>
                </a:moveTo>
                <a:lnTo>
                  <a:pt x="23622" y="1118870"/>
                </a:lnTo>
                <a:lnTo>
                  <a:pt x="37664" y="1127061"/>
                </a:lnTo>
                <a:lnTo>
                  <a:pt x="51707" y="1118870"/>
                </a:lnTo>
                <a:close/>
              </a:path>
              <a:path w="2447925" h="1182370">
                <a:moveTo>
                  <a:pt x="2447670" y="0"/>
                </a:moveTo>
                <a:lnTo>
                  <a:pt x="2428620" y="0"/>
                </a:lnTo>
                <a:lnTo>
                  <a:pt x="2428620" y="1126997"/>
                </a:lnTo>
                <a:lnTo>
                  <a:pt x="2438145" y="1117472"/>
                </a:lnTo>
                <a:lnTo>
                  <a:pt x="2447670" y="1117472"/>
                </a:lnTo>
                <a:lnTo>
                  <a:pt x="2447670" y="0"/>
                </a:lnTo>
                <a:close/>
              </a:path>
              <a:path w="2447925" h="1182370">
                <a:moveTo>
                  <a:pt x="2447670" y="1117472"/>
                </a:moveTo>
                <a:lnTo>
                  <a:pt x="2438145" y="1117472"/>
                </a:lnTo>
                <a:lnTo>
                  <a:pt x="2428620" y="1126997"/>
                </a:lnTo>
                <a:lnTo>
                  <a:pt x="2447670" y="1126997"/>
                </a:lnTo>
                <a:lnTo>
                  <a:pt x="2447670" y="1117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261359" y="968451"/>
            <a:ext cx="5708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Cambria Math"/>
                <a:cs typeface="Cambria Math"/>
              </a:rPr>
              <a:t>𝐼</a:t>
            </a:r>
            <a:r>
              <a:rPr sz="1950" spc="44" baseline="-14957" dirty="0">
                <a:latin typeface="Cambria Math"/>
                <a:cs typeface="Cambria Math"/>
              </a:rPr>
              <a:t>𝑎</a:t>
            </a:r>
            <a:r>
              <a:rPr sz="1800" spc="30" dirty="0">
                <a:latin typeface="Cambria Math"/>
                <a:cs typeface="Cambria Math"/>
              </a:rPr>
              <a:t>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04942" y="948639"/>
            <a:ext cx="26993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117725" algn="l"/>
              </a:tabLst>
            </a:pPr>
            <a:r>
              <a:rPr sz="2700" baseline="1543" dirty="0">
                <a:latin typeface="Cambria Math"/>
                <a:cs typeface="Cambria Math"/>
              </a:rPr>
              <a:t>𝑇</a:t>
            </a:r>
            <a:r>
              <a:rPr sz="1950" baseline="-14957" dirty="0">
                <a:latin typeface="Cambria Math"/>
                <a:cs typeface="Cambria Math"/>
              </a:rPr>
              <a:t>𝑀</a:t>
            </a:r>
            <a:r>
              <a:rPr sz="2700" baseline="1543" dirty="0">
                <a:latin typeface="Cambria Math"/>
                <a:cs typeface="Cambria Math"/>
              </a:rPr>
              <a:t>(𝑠)	</a:t>
            </a:r>
            <a:r>
              <a:rPr sz="1800" spc="15" dirty="0">
                <a:latin typeface="Cambria Math"/>
                <a:cs typeface="Cambria Math"/>
              </a:rPr>
              <a:t>𝑠𝜃(𝑠)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659623" y="982980"/>
            <a:ext cx="601979" cy="7452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52588" y="1050036"/>
            <a:ext cx="477011" cy="6598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08138" y="1011440"/>
            <a:ext cx="504063" cy="6480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708138" y="1011440"/>
            <a:ext cx="504190" cy="6483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R="41275" algn="ctr">
              <a:lnSpc>
                <a:spcPct val="100000"/>
              </a:lnSpc>
              <a:spcBef>
                <a:spcPts val="2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R="46990" algn="ctr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latin typeface="Cambria Math"/>
                <a:cs typeface="Cambria Math"/>
              </a:rPr>
              <a:t>𝑠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871206" y="1373377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492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212201" y="1282700"/>
            <a:ext cx="842010" cy="111125"/>
          </a:xfrm>
          <a:custGeom>
            <a:avLst/>
            <a:gdLst/>
            <a:ahLst/>
            <a:cxnLst/>
            <a:rect l="l" t="t" r="r" b="b"/>
            <a:pathLst>
              <a:path w="842009" h="111125">
                <a:moveTo>
                  <a:pt x="787888" y="65031"/>
                </a:moveTo>
                <a:lnTo>
                  <a:pt x="737489" y="94234"/>
                </a:lnTo>
                <a:lnTo>
                  <a:pt x="735965" y="100075"/>
                </a:lnTo>
                <a:lnTo>
                  <a:pt x="738504" y="104648"/>
                </a:lnTo>
                <a:lnTo>
                  <a:pt x="741172" y="109092"/>
                </a:lnTo>
                <a:lnTo>
                  <a:pt x="747014" y="110744"/>
                </a:lnTo>
                <a:lnTo>
                  <a:pt x="825768" y="65150"/>
                </a:lnTo>
                <a:lnTo>
                  <a:pt x="787888" y="65031"/>
                </a:lnTo>
                <a:close/>
              </a:path>
              <a:path w="842009" h="111125">
                <a:moveTo>
                  <a:pt x="804236" y="55565"/>
                </a:moveTo>
                <a:lnTo>
                  <a:pt x="787888" y="65031"/>
                </a:lnTo>
                <a:lnTo>
                  <a:pt x="823087" y="65150"/>
                </a:lnTo>
                <a:lnTo>
                  <a:pt x="823095" y="63880"/>
                </a:lnTo>
                <a:lnTo>
                  <a:pt x="818388" y="63880"/>
                </a:lnTo>
                <a:lnTo>
                  <a:pt x="804236" y="55565"/>
                </a:lnTo>
                <a:close/>
              </a:path>
              <a:path w="842009" h="111125">
                <a:moveTo>
                  <a:pt x="747395" y="0"/>
                </a:moveTo>
                <a:lnTo>
                  <a:pt x="741552" y="1524"/>
                </a:lnTo>
                <a:lnTo>
                  <a:pt x="736219" y="10667"/>
                </a:lnTo>
                <a:lnTo>
                  <a:pt x="737743" y="16510"/>
                </a:lnTo>
                <a:lnTo>
                  <a:pt x="787927" y="45981"/>
                </a:lnTo>
                <a:lnTo>
                  <a:pt x="823214" y="46100"/>
                </a:lnTo>
                <a:lnTo>
                  <a:pt x="823087" y="65150"/>
                </a:lnTo>
                <a:lnTo>
                  <a:pt x="825768" y="65150"/>
                </a:lnTo>
                <a:lnTo>
                  <a:pt x="842009" y="55752"/>
                </a:lnTo>
                <a:lnTo>
                  <a:pt x="747395" y="0"/>
                </a:lnTo>
                <a:close/>
              </a:path>
              <a:path w="842009" h="111125">
                <a:moveTo>
                  <a:pt x="0" y="43307"/>
                </a:moveTo>
                <a:lnTo>
                  <a:pt x="0" y="62357"/>
                </a:lnTo>
                <a:lnTo>
                  <a:pt x="787888" y="65031"/>
                </a:lnTo>
                <a:lnTo>
                  <a:pt x="804236" y="55565"/>
                </a:lnTo>
                <a:lnTo>
                  <a:pt x="787927" y="45981"/>
                </a:lnTo>
                <a:lnTo>
                  <a:pt x="0" y="43307"/>
                </a:lnTo>
                <a:close/>
              </a:path>
              <a:path w="842009" h="111125">
                <a:moveTo>
                  <a:pt x="818388" y="47371"/>
                </a:moveTo>
                <a:lnTo>
                  <a:pt x="804236" y="55565"/>
                </a:lnTo>
                <a:lnTo>
                  <a:pt x="818388" y="63880"/>
                </a:lnTo>
                <a:lnTo>
                  <a:pt x="818388" y="47371"/>
                </a:lnTo>
                <a:close/>
              </a:path>
              <a:path w="842009" h="111125">
                <a:moveTo>
                  <a:pt x="823205" y="47371"/>
                </a:moveTo>
                <a:lnTo>
                  <a:pt x="818388" y="47371"/>
                </a:lnTo>
                <a:lnTo>
                  <a:pt x="818388" y="63880"/>
                </a:lnTo>
                <a:lnTo>
                  <a:pt x="823095" y="63880"/>
                </a:lnTo>
                <a:lnTo>
                  <a:pt x="823205" y="47371"/>
                </a:lnTo>
                <a:close/>
              </a:path>
              <a:path w="842009" h="111125">
                <a:moveTo>
                  <a:pt x="787927" y="45981"/>
                </a:moveTo>
                <a:lnTo>
                  <a:pt x="804236" y="55565"/>
                </a:lnTo>
                <a:lnTo>
                  <a:pt x="818388" y="47371"/>
                </a:lnTo>
                <a:lnTo>
                  <a:pt x="823205" y="47371"/>
                </a:lnTo>
                <a:lnTo>
                  <a:pt x="823214" y="46100"/>
                </a:lnTo>
                <a:lnTo>
                  <a:pt x="787927" y="459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8321167" y="932510"/>
            <a:ext cx="4622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Cambria Math"/>
                <a:cs typeface="Cambria Math"/>
              </a:rPr>
              <a:t>𝜃</a:t>
            </a:r>
            <a:r>
              <a:rPr sz="1800" spc="-5" dirty="0">
                <a:latin typeface="Cambria Math"/>
                <a:cs typeface="Cambria Math"/>
              </a:rPr>
              <a:t>(</a:t>
            </a:r>
            <a:r>
              <a:rPr sz="1800" spc="40" dirty="0">
                <a:latin typeface="Cambria Math"/>
                <a:cs typeface="Cambria Math"/>
              </a:rPr>
              <a:t>𝑠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333615" y="1285113"/>
            <a:ext cx="78358" cy="783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41215" y="3722623"/>
            <a:ext cx="259079" cy="212090"/>
          </a:xfrm>
          <a:custGeom>
            <a:avLst/>
            <a:gdLst/>
            <a:ahLst/>
            <a:cxnLst/>
            <a:rect l="l" t="t" r="r" b="b"/>
            <a:pathLst>
              <a:path w="259079" h="212089">
                <a:moveTo>
                  <a:pt x="191388" y="0"/>
                </a:moveTo>
                <a:lnTo>
                  <a:pt x="188468" y="8635"/>
                </a:lnTo>
                <a:lnTo>
                  <a:pt x="200681" y="13946"/>
                </a:lnTo>
                <a:lnTo>
                  <a:pt x="211216" y="21304"/>
                </a:lnTo>
                <a:lnTo>
                  <a:pt x="232630" y="55429"/>
                </a:lnTo>
                <a:lnTo>
                  <a:pt x="239649" y="104775"/>
                </a:lnTo>
                <a:lnTo>
                  <a:pt x="238863" y="123449"/>
                </a:lnTo>
                <a:lnTo>
                  <a:pt x="227075" y="169202"/>
                </a:lnTo>
                <a:lnTo>
                  <a:pt x="200822" y="197793"/>
                </a:lnTo>
                <a:lnTo>
                  <a:pt x="188722" y="203136"/>
                </a:lnTo>
                <a:lnTo>
                  <a:pt x="191388" y="211734"/>
                </a:lnTo>
                <a:lnTo>
                  <a:pt x="231911" y="187692"/>
                </a:lnTo>
                <a:lnTo>
                  <a:pt x="254587" y="143317"/>
                </a:lnTo>
                <a:lnTo>
                  <a:pt x="258953" y="105917"/>
                </a:lnTo>
                <a:lnTo>
                  <a:pt x="257859" y="86483"/>
                </a:lnTo>
                <a:lnTo>
                  <a:pt x="241554" y="37084"/>
                </a:lnTo>
                <a:lnTo>
                  <a:pt x="206746" y="5526"/>
                </a:lnTo>
                <a:lnTo>
                  <a:pt x="191388" y="0"/>
                </a:lnTo>
                <a:close/>
              </a:path>
              <a:path w="259079" h="212089">
                <a:moveTo>
                  <a:pt x="67563" y="0"/>
                </a:moveTo>
                <a:lnTo>
                  <a:pt x="27219" y="24056"/>
                </a:lnTo>
                <a:lnTo>
                  <a:pt x="4381" y="68548"/>
                </a:lnTo>
                <a:lnTo>
                  <a:pt x="0" y="105917"/>
                </a:lnTo>
                <a:lnTo>
                  <a:pt x="1093" y="125365"/>
                </a:lnTo>
                <a:lnTo>
                  <a:pt x="17399" y="174726"/>
                </a:lnTo>
                <a:lnTo>
                  <a:pt x="52153" y="206198"/>
                </a:lnTo>
                <a:lnTo>
                  <a:pt x="67563" y="211734"/>
                </a:lnTo>
                <a:lnTo>
                  <a:pt x="70231" y="203136"/>
                </a:lnTo>
                <a:lnTo>
                  <a:pt x="58183" y="197793"/>
                </a:lnTo>
                <a:lnTo>
                  <a:pt x="47767" y="190355"/>
                </a:lnTo>
                <a:lnTo>
                  <a:pt x="26376" y="155670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891660" y="3978961"/>
            <a:ext cx="62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Cambria Math"/>
                <a:cs typeface="Cambria Math"/>
              </a:rPr>
              <a:t>𝐸</a:t>
            </a:r>
            <a:r>
              <a:rPr sz="1950" spc="44" baseline="-14957" dirty="0">
                <a:latin typeface="Cambria Math"/>
                <a:cs typeface="Cambria Math"/>
              </a:rPr>
              <a:t>𝑎</a:t>
            </a:r>
            <a:r>
              <a:rPr sz="1800" spc="30" dirty="0">
                <a:latin typeface="Cambria Math"/>
                <a:cs typeface="Cambria Math"/>
              </a:rPr>
              <a:t>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929126" y="4001249"/>
            <a:ext cx="550545" cy="0"/>
          </a:xfrm>
          <a:custGeom>
            <a:avLst/>
            <a:gdLst/>
            <a:ahLst/>
            <a:cxnLst/>
            <a:rect l="l" t="t" r="r" b="b"/>
            <a:pathLst>
              <a:path w="550545">
                <a:moveTo>
                  <a:pt x="0" y="0"/>
                </a:moveTo>
                <a:lnTo>
                  <a:pt x="550163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295269" y="3826561"/>
            <a:ext cx="1457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248410" algn="l"/>
              </a:tabLst>
            </a:pPr>
            <a:r>
              <a:rPr sz="1800" spc="-5" dirty="0">
                <a:latin typeface="Cambria Math"/>
                <a:cs typeface="Cambria Math"/>
              </a:rPr>
              <a:t>𝑇𝐹 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345" dirty="0">
                <a:latin typeface="Cambria Math"/>
                <a:cs typeface="Cambria Math"/>
              </a:rPr>
              <a:t> </a:t>
            </a:r>
            <a:r>
              <a:rPr sz="2700" baseline="41666" dirty="0">
                <a:latin typeface="Cambria Math"/>
                <a:cs typeface="Cambria Math"/>
              </a:rPr>
              <a:t>𝜃 </a:t>
            </a:r>
            <a:r>
              <a:rPr sz="2700" spc="7" baseline="41666" dirty="0">
                <a:latin typeface="Cambria Math"/>
                <a:cs typeface="Cambria Math"/>
              </a:rPr>
              <a:t> </a:t>
            </a:r>
            <a:r>
              <a:rPr sz="2700" baseline="41666" dirty="0">
                <a:latin typeface="Cambria Math"/>
                <a:cs typeface="Cambria Math"/>
              </a:rPr>
              <a:t>𝑠	</a:t>
            </a: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650738" y="3425697"/>
            <a:ext cx="328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𝐾</a:t>
            </a:r>
            <a:r>
              <a:rPr sz="1950" spc="-37" baseline="-14957" dirty="0">
                <a:latin typeface="Cambria Math"/>
                <a:cs typeface="Cambria Math"/>
              </a:rPr>
              <a:t>𝑇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687821" y="3736085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>
                <a:moveTo>
                  <a:pt x="0" y="0"/>
                </a:moveTo>
                <a:lnTo>
                  <a:pt x="2682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97576" y="4048747"/>
            <a:ext cx="1112520" cy="212090"/>
          </a:xfrm>
          <a:custGeom>
            <a:avLst/>
            <a:gdLst/>
            <a:ahLst/>
            <a:cxnLst/>
            <a:rect l="l" t="t" r="r" b="b"/>
            <a:pathLst>
              <a:path w="1112520" h="212089">
                <a:moveTo>
                  <a:pt x="1044828" y="0"/>
                </a:moveTo>
                <a:lnTo>
                  <a:pt x="1041907" y="8597"/>
                </a:lnTo>
                <a:lnTo>
                  <a:pt x="1054121" y="13915"/>
                </a:lnTo>
                <a:lnTo>
                  <a:pt x="1064656" y="21277"/>
                </a:lnTo>
                <a:lnTo>
                  <a:pt x="1086070" y="55406"/>
                </a:lnTo>
                <a:lnTo>
                  <a:pt x="1093089" y="104813"/>
                </a:lnTo>
                <a:lnTo>
                  <a:pt x="1092303" y="123489"/>
                </a:lnTo>
                <a:lnTo>
                  <a:pt x="1080516" y="169214"/>
                </a:lnTo>
                <a:lnTo>
                  <a:pt x="1054262" y="197805"/>
                </a:lnTo>
                <a:lnTo>
                  <a:pt x="1042162" y="203149"/>
                </a:lnTo>
                <a:lnTo>
                  <a:pt x="1044828" y="211747"/>
                </a:lnTo>
                <a:lnTo>
                  <a:pt x="1085351" y="187704"/>
                </a:lnTo>
                <a:lnTo>
                  <a:pt x="1108027" y="143335"/>
                </a:lnTo>
                <a:lnTo>
                  <a:pt x="1112393" y="105930"/>
                </a:lnTo>
                <a:lnTo>
                  <a:pt x="1111299" y="86513"/>
                </a:lnTo>
                <a:lnTo>
                  <a:pt x="1094994" y="37109"/>
                </a:lnTo>
                <a:lnTo>
                  <a:pt x="1060186" y="5541"/>
                </a:lnTo>
                <a:lnTo>
                  <a:pt x="1044828" y="0"/>
                </a:lnTo>
                <a:close/>
              </a:path>
              <a:path w="1112520" h="212089">
                <a:moveTo>
                  <a:pt x="67563" y="0"/>
                </a:moveTo>
                <a:lnTo>
                  <a:pt x="27219" y="24095"/>
                </a:lnTo>
                <a:lnTo>
                  <a:pt x="4381" y="68572"/>
                </a:lnTo>
                <a:lnTo>
                  <a:pt x="0" y="105930"/>
                </a:lnTo>
                <a:lnTo>
                  <a:pt x="1095" y="125383"/>
                </a:lnTo>
                <a:lnTo>
                  <a:pt x="17525" y="174739"/>
                </a:lnTo>
                <a:lnTo>
                  <a:pt x="52155" y="206211"/>
                </a:lnTo>
                <a:lnTo>
                  <a:pt x="67563" y="211747"/>
                </a:lnTo>
                <a:lnTo>
                  <a:pt x="70231" y="203149"/>
                </a:lnTo>
                <a:lnTo>
                  <a:pt x="58183" y="197805"/>
                </a:lnTo>
                <a:lnTo>
                  <a:pt x="47767" y="190368"/>
                </a:lnTo>
                <a:lnTo>
                  <a:pt x="26376" y="155689"/>
                </a:lnTo>
                <a:lnTo>
                  <a:pt x="19303" y="104813"/>
                </a:lnTo>
                <a:lnTo>
                  <a:pt x="20089" y="86744"/>
                </a:lnTo>
                <a:lnTo>
                  <a:pt x="31876" y="42138"/>
                </a:lnTo>
                <a:lnTo>
                  <a:pt x="58398" y="13915"/>
                </a:lnTo>
                <a:lnTo>
                  <a:pt x="70612" y="8597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740528" y="3646728"/>
            <a:ext cx="2151380" cy="6324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𝑠</a:t>
            </a:r>
            <a:endParaRPr sz="1950" baseline="-1495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800" spc="50" dirty="0">
                <a:latin typeface="Cambria Math"/>
                <a:cs typeface="Cambria Math"/>
              </a:rPr>
              <a:t>𝐽𝑠</a:t>
            </a:r>
            <a:r>
              <a:rPr sz="1950" spc="75" baseline="23504" dirty="0">
                <a:latin typeface="Cambria Math"/>
                <a:cs typeface="Cambria Math"/>
              </a:rPr>
              <a:t>2 </a:t>
            </a:r>
            <a:r>
              <a:rPr sz="1800" dirty="0">
                <a:latin typeface="Cambria Math"/>
                <a:cs typeface="Cambria Math"/>
              </a:rPr>
              <a:t>+ 𝑠 𝐷 + </a:t>
            </a:r>
            <a:r>
              <a:rPr sz="1800" spc="-25" dirty="0">
                <a:latin typeface="Cambria Math"/>
                <a:cs typeface="Cambria Math"/>
              </a:rPr>
              <a:t>𝐾</a:t>
            </a:r>
            <a:r>
              <a:rPr sz="1950" spc="-37" baseline="-14957" dirty="0">
                <a:latin typeface="Cambria Math"/>
                <a:cs typeface="Cambria Math"/>
              </a:rPr>
              <a:t>𝑇 </a:t>
            </a:r>
            <a:r>
              <a:rPr sz="1800" spc="-30" dirty="0">
                <a:latin typeface="Cambria Math"/>
                <a:cs typeface="Cambria Math"/>
              </a:rPr>
              <a:t>𝐾</a:t>
            </a:r>
            <a:r>
              <a:rPr sz="1950" spc="-44" baseline="-14957" dirty="0">
                <a:latin typeface="Cambria Math"/>
                <a:cs typeface="Cambria Math"/>
              </a:rPr>
              <a:t>𝑏</a:t>
            </a:r>
            <a:r>
              <a:rPr sz="1950" spc="-3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𝑠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777994" y="4001249"/>
            <a:ext cx="2087880" cy="0"/>
          </a:xfrm>
          <a:custGeom>
            <a:avLst/>
            <a:gdLst/>
            <a:ahLst/>
            <a:cxnLst/>
            <a:rect l="l" t="t" r="r" b="b"/>
            <a:pathLst>
              <a:path w="2087879">
                <a:moveTo>
                  <a:pt x="0" y="0"/>
                </a:moveTo>
                <a:lnTo>
                  <a:pt x="2087879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28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441" y="235965"/>
            <a:ext cx="20726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Motivation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91981" y="4830267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1076020"/>
            <a:ext cx="7989570" cy="2574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find the </a:t>
            </a:r>
            <a:r>
              <a:rPr sz="2200" dirty="0">
                <a:latin typeface="Calibri"/>
                <a:cs typeface="Calibri"/>
              </a:rPr>
              <a:t>time </a:t>
            </a:r>
            <a:r>
              <a:rPr sz="2200" spc="-5" dirty="0">
                <a:latin typeface="Calibri"/>
                <a:cs typeface="Calibri"/>
              </a:rPr>
              <a:t>response,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need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solve ordinary</a:t>
            </a:r>
            <a:r>
              <a:rPr sz="2200" spc="15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differential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equations </a:t>
            </a:r>
            <a:r>
              <a:rPr sz="2200" spc="-15" dirty="0">
                <a:latin typeface="Calibri"/>
                <a:cs typeface="Calibri"/>
              </a:rPr>
              <a:t>(integro-differential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equations)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When model equations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15" dirty="0">
                <a:latin typeface="Calibri"/>
                <a:cs typeface="Calibri"/>
              </a:rPr>
              <a:t>transformed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mbria Math"/>
                <a:cs typeface="Cambria Math"/>
              </a:rPr>
              <a:t>𝑠 − </a:t>
            </a:r>
            <a:r>
              <a:rPr sz="2200" spc="-5" dirty="0">
                <a:latin typeface="Calibri"/>
                <a:cs typeface="Calibri"/>
              </a:rPr>
              <a:t>domain, they</a:t>
            </a:r>
            <a:r>
              <a:rPr sz="2200" spc="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turn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out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15" dirty="0">
                <a:latin typeface="Calibri"/>
                <a:cs typeface="Calibri"/>
              </a:rPr>
              <a:t>algebraic </a:t>
            </a:r>
            <a:r>
              <a:rPr sz="2200" spc="-5" dirty="0">
                <a:latin typeface="Calibri"/>
                <a:cs typeface="Calibri"/>
              </a:rPr>
              <a:t>equations which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15" dirty="0">
                <a:latin typeface="Calibri"/>
                <a:cs typeface="Calibri"/>
              </a:rPr>
              <a:t>comparably </a:t>
            </a:r>
            <a:r>
              <a:rPr sz="2200" spc="-10" dirty="0">
                <a:latin typeface="Calibri"/>
                <a:cs typeface="Calibri"/>
              </a:rPr>
              <a:t>easy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solve</a:t>
            </a:r>
            <a:endParaRPr sz="2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transformed </a:t>
            </a:r>
            <a:r>
              <a:rPr sz="2200" spc="-5" dirty="0">
                <a:latin typeface="Calibri"/>
                <a:cs typeface="Calibri"/>
              </a:rPr>
              <a:t>model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mbria Math"/>
                <a:cs typeface="Cambria Math"/>
              </a:rPr>
              <a:t>𝑠 − </a:t>
            </a:r>
            <a:r>
              <a:rPr sz="2200" spc="-5" dirty="0">
                <a:latin typeface="Calibri"/>
                <a:cs typeface="Calibri"/>
              </a:rPr>
              <a:t>domain is </a:t>
            </a:r>
            <a:r>
              <a:rPr sz="2200" spc="-10" dirty="0">
                <a:latin typeface="Calibri"/>
                <a:cs typeface="Calibri"/>
              </a:rPr>
              <a:t>called </a:t>
            </a:r>
            <a:r>
              <a:rPr sz="2200" spc="-20" dirty="0">
                <a:latin typeface="Calibri"/>
                <a:cs typeface="Calibri"/>
              </a:rPr>
              <a:t>transfer </a:t>
            </a:r>
            <a:r>
              <a:rPr sz="2200" spc="-5" dirty="0">
                <a:latin typeface="Calibri"/>
                <a:cs typeface="Calibri"/>
              </a:rPr>
              <a:t>function   model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It is a model which is applicable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all kinds of input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signals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pPr marL="25400">
                <a:lnSpc>
                  <a:spcPts val="1240"/>
                </a:lnSpc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9989" y="153415"/>
            <a:ext cx="3244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Transfer</a:t>
            </a:r>
            <a:r>
              <a:rPr spc="-70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1004061"/>
            <a:ext cx="7981315" cy="2104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an </a:t>
            </a:r>
            <a:r>
              <a:rPr sz="2200" spc="-55" dirty="0">
                <a:latin typeface="Calibri"/>
                <a:cs typeface="Calibri"/>
              </a:rPr>
              <a:t>LTI </a:t>
            </a:r>
            <a:r>
              <a:rPr sz="2200" spc="-15" dirty="0">
                <a:latin typeface="Calibri"/>
                <a:cs typeface="Calibri"/>
              </a:rPr>
              <a:t>system, </a:t>
            </a:r>
            <a:r>
              <a:rPr sz="2200" spc="-20" dirty="0">
                <a:latin typeface="Calibri"/>
                <a:cs typeface="Calibri"/>
              </a:rPr>
              <a:t>transfer </a:t>
            </a:r>
            <a:r>
              <a:rPr sz="2200" spc="-5" dirty="0">
                <a:latin typeface="Calibri"/>
                <a:cs typeface="Calibri"/>
              </a:rPr>
              <a:t>function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20" dirty="0">
                <a:latin typeface="Calibri"/>
                <a:cs typeface="Calibri"/>
              </a:rPr>
              <a:t>ratio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 Laplace  </a:t>
            </a:r>
            <a:r>
              <a:rPr sz="2200" spc="-20" dirty="0">
                <a:latin typeface="Calibri"/>
                <a:cs typeface="Calibri"/>
              </a:rPr>
              <a:t>transform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 output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the Laplace </a:t>
            </a:r>
            <a:r>
              <a:rPr sz="2200" spc="-20" dirty="0">
                <a:latin typeface="Calibri"/>
                <a:cs typeface="Calibri"/>
              </a:rPr>
              <a:t>transform </a:t>
            </a:r>
            <a:r>
              <a:rPr sz="2200" spc="-5" dirty="0">
                <a:latin typeface="Calibri"/>
                <a:cs typeface="Calibri"/>
              </a:rPr>
              <a:t>of the input with  the initial </a:t>
            </a:r>
            <a:r>
              <a:rPr sz="2200" spc="-10" dirty="0">
                <a:latin typeface="Calibri"/>
                <a:cs typeface="Calibri"/>
              </a:rPr>
              <a:t>conditions being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zero</a:t>
            </a:r>
            <a:endParaRPr sz="2200">
              <a:latin typeface="Calibri"/>
              <a:cs typeface="Calibri"/>
            </a:endParaRPr>
          </a:p>
          <a:p>
            <a:pPr marL="354965" marR="6350" indent="-342900" algn="just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20" dirty="0">
                <a:latin typeface="Calibri"/>
                <a:cs typeface="Calibri"/>
              </a:rPr>
              <a:t>Mathematically, </a:t>
            </a: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spc="15" dirty="0">
                <a:latin typeface="Cambria Math"/>
                <a:cs typeface="Cambria Math"/>
              </a:rPr>
              <a:t>𝑈(𝑠) </a:t>
            </a:r>
            <a:r>
              <a:rPr sz="2200" spc="-5" dirty="0">
                <a:latin typeface="Calibri"/>
                <a:cs typeface="Calibri"/>
              </a:rPr>
              <a:t>is the Laplace </a:t>
            </a:r>
            <a:r>
              <a:rPr sz="2200" spc="-20" dirty="0">
                <a:latin typeface="Calibri"/>
                <a:cs typeface="Calibri"/>
              </a:rPr>
              <a:t>transform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 input  function and </a:t>
            </a:r>
            <a:r>
              <a:rPr sz="2200" spc="20" dirty="0">
                <a:latin typeface="Cambria Math"/>
                <a:cs typeface="Cambria Math"/>
              </a:rPr>
              <a:t>𝑌(𝑠) </a:t>
            </a:r>
            <a:r>
              <a:rPr sz="2200" spc="-5" dirty="0">
                <a:latin typeface="Calibri"/>
                <a:cs typeface="Calibri"/>
              </a:rPr>
              <a:t>is the Laplace </a:t>
            </a:r>
            <a:r>
              <a:rPr sz="2200" spc="-20" dirty="0">
                <a:latin typeface="Calibri"/>
                <a:cs typeface="Calibri"/>
              </a:rPr>
              <a:t>transform </a:t>
            </a:r>
            <a:r>
              <a:rPr sz="2200" spc="-5" dirty="0">
                <a:latin typeface="Calibri"/>
                <a:cs typeface="Calibri"/>
              </a:rPr>
              <a:t>of the </a:t>
            </a:r>
            <a:r>
              <a:rPr sz="2200" spc="-10" dirty="0">
                <a:latin typeface="Calibri"/>
                <a:cs typeface="Calibri"/>
              </a:rPr>
              <a:t>output, </a:t>
            </a:r>
            <a:r>
              <a:rPr sz="2200" spc="-5" dirty="0">
                <a:latin typeface="Calibri"/>
                <a:cs typeface="Calibri"/>
              </a:rPr>
              <a:t>the  </a:t>
            </a:r>
            <a:r>
              <a:rPr sz="2200" spc="-20" dirty="0">
                <a:latin typeface="Calibri"/>
                <a:cs typeface="Calibri"/>
              </a:rPr>
              <a:t>transfer </a:t>
            </a:r>
            <a:r>
              <a:rPr sz="2200" spc="-10" dirty="0">
                <a:latin typeface="Calibri"/>
                <a:cs typeface="Calibri"/>
              </a:rPr>
              <a:t>function </a:t>
            </a:r>
            <a:r>
              <a:rPr sz="2200" spc="30" dirty="0">
                <a:latin typeface="Cambria Math"/>
                <a:cs typeface="Cambria Math"/>
              </a:rPr>
              <a:t>𝐺(𝑠)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given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9875" y="3366389"/>
            <a:ext cx="318770" cy="258445"/>
          </a:xfrm>
          <a:custGeom>
            <a:avLst/>
            <a:gdLst/>
            <a:ahLst/>
            <a:cxnLst/>
            <a:rect l="l" t="t" r="r" b="b"/>
            <a:pathLst>
              <a:path w="318770" h="258445">
                <a:moveTo>
                  <a:pt x="235838" y="0"/>
                </a:moveTo>
                <a:lnTo>
                  <a:pt x="232155" y="10413"/>
                </a:lnTo>
                <a:lnTo>
                  <a:pt x="247110" y="16912"/>
                </a:lnTo>
                <a:lnTo>
                  <a:pt x="259968" y="25923"/>
                </a:lnTo>
                <a:lnTo>
                  <a:pt x="286067" y="67577"/>
                </a:lnTo>
                <a:lnTo>
                  <a:pt x="293687" y="105816"/>
                </a:lnTo>
                <a:lnTo>
                  <a:pt x="294639" y="127888"/>
                </a:lnTo>
                <a:lnTo>
                  <a:pt x="293687" y="150653"/>
                </a:lnTo>
                <a:lnTo>
                  <a:pt x="286067" y="189896"/>
                </a:lnTo>
                <a:lnTo>
                  <a:pt x="260016" y="232219"/>
                </a:lnTo>
                <a:lnTo>
                  <a:pt x="232537" y="247777"/>
                </a:lnTo>
                <a:lnTo>
                  <a:pt x="235838" y="258318"/>
                </a:lnTo>
                <a:lnTo>
                  <a:pt x="271113" y="241760"/>
                </a:lnTo>
                <a:lnTo>
                  <a:pt x="297052" y="213106"/>
                </a:lnTo>
                <a:lnTo>
                  <a:pt x="312943" y="174799"/>
                </a:lnTo>
                <a:lnTo>
                  <a:pt x="318262" y="129159"/>
                </a:lnTo>
                <a:lnTo>
                  <a:pt x="316928" y="105487"/>
                </a:lnTo>
                <a:lnTo>
                  <a:pt x="306260" y="63525"/>
                </a:lnTo>
                <a:lnTo>
                  <a:pt x="285113" y="29378"/>
                </a:lnTo>
                <a:lnTo>
                  <a:pt x="254581" y="6760"/>
                </a:lnTo>
                <a:lnTo>
                  <a:pt x="235838" y="0"/>
                </a:lnTo>
                <a:close/>
              </a:path>
              <a:path w="318770" h="258445">
                <a:moveTo>
                  <a:pt x="82423" y="0"/>
                </a:moveTo>
                <a:lnTo>
                  <a:pt x="47259" y="16557"/>
                </a:lnTo>
                <a:lnTo>
                  <a:pt x="21336" y="45212"/>
                </a:lnTo>
                <a:lnTo>
                  <a:pt x="5334" y="83613"/>
                </a:lnTo>
                <a:lnTo>
                  <a:pt x="0" y="129159"/>
                </a:lnTo>
                <a:lnTo>
                  <a:pt x="1333" y="152902"/>
                </a:lnTo>
                <a:lnTo>
                  <a:pt x="12001" y="194863"/>
                </a:lnTo>
                <a:lnTo>
                  <a:pt x="33095" y="228939"/>
                </a:lnTo>
                <a:lnTo>
                  <a:pt x="82423" y="258318"/>
                </a:lnTo>
                <a:lnTo>
                  <a:pt x="85725" y="247777"/>
                </a:lnTo>
                <a:lnTo>
                  <a:pt x="71010" y="241272"/>
                </a:lnTo>
                <a:lnTo>
                  <a:pt x="58308" y="232219"/>
                </a:lnTo>
                <a:lnTo>
                  <a:pt x="32248" y="189896"/>
                </a:lnTo>
                <a:lnTo>
                  <a:pt x="24576" y="150653"/>
                </a:lnTo>
                <a:lnTo>
                  <a:pt x="23622" y="127888"/>
                </a:lnTo>
                <a:lnTo>
                  <a:pt x="24576" y="105816"/>
                </a:lnTo>
                <a:lnTo>
                  <a:pt x="32248" y="67577"/>
                </a:lnTo>
                <a:lnTo>
                  <a:pt x="58404" y="25923"/>
                </a:lnTo>
                <a:lnTo>
                  <a:pt x="86105" y="10413"/>
                </a:lnTo>
                <a:lnTo>
                  <a:pt x="82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54322" y="3283077"/>
            <a:ext cx="4591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6865" algn="l"/>
              </a:tabLst>
            </a:pPr>
            <a:r>
              <a:rPr sz="2200" spc="-5" dirty="0">
                <a:latin typeface="Cambria Math"/>
                <a:cs typeface="Cambria Math"/>
              </a:rPr>
              <a:t>𝐺	𝑠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95798" y="3154552"/>
            <a:ext cx="318770" cy="258445"/>
          </a:xfrm>
          <a:custGeom>
            <a:avLst/>
            <a:gdLst/>
            <a:ahLst/>
            <a:cxnLst/>
            <a:rect l="l" t="t" r="r" b="b"/>
            <a:pathLst>
              <a:path w="318770" h="258445">
                <a:moveTo>
                  <a:pt x="235838" y="0"/>
                </a:moveTo>
                <a:lnTo>
                  <a:pt x="232155" y="10414"/>
                </a:lnTo>
                <a:lnTo>
                  <a:pt x="247110" y="16912"/>
                </a:lnTo>
                <a:lnTo>
                  <a:pt x="259968" y="25923"/>
                </a:lnTo>
                <a:lnTo>
                  <a:pt x="286067" y="67577"/>
                </a:lnTo>
                <a:lnTo>
                  <a:pt x="293687" y="105816"/>
                </a:lnTo>
                <a:lnTo>
                  <a:pt x="294639" y="127889"/>
                </a:lnTo>
                <a:lnTo>
                  <a:pt x="293687" y="150653"/>
                </a:lnTo>
                <a:lnTo>
                  <a:pt x="286067" y="189896"/>
                </a:lnTo>
                <a:lnTo>
                  <a:pt x="260016" y="232219"/>
                </a:lnTo>
                <a:lnTo>
                  <a:pt x="232537" y="247777"/>
                </a:lnTo>
                <a:lnTo>
                  <a:pt x="235838" y="258318"/>
                </a:lnTo>
                <a:lnTo>
                  <a:pt x="271113" y="241760"/>
                </a:lnTo>
                <a:lnTo>
                  <a:pt x="297052" y="213106"/>
                </a:lnTo>
                <a:lnTo>
                  <a:pt x="312943" y="174799"/>
                </a:lnTo>
                <a:lnTo>
                  <a:pt x="318262" y="129159"/>
                </a:lnTo>
                <a:lnTo>
                  <a:pt x="316928" y="105487"/>
                </a:lnTo>
                <a:lnTo>
                  <a:pt x="306260" y="63525"/>
                </a:lnTo>
                <a:lnTo>
                  <a:pt x="285113" y="29378"/>
                </a:lnTo>
                <a:lnTo>
                  <a:pt x="254581" y="6760"/>
                </a:lnTo>
                <a:lnTo>
                  <a:pt x="235838" y="0"/>
                </a:lnTo>
                <a:close/>
              </a:path>
              <a:path w="318770" h="258445">
                <a:moveTo>
                  <a:pt x="82423" y="0"/>
                </a:moveTo>
                <a:lnTo>
                  <a:pt x="47259" y="16557"/>
                </a:lnTo>
                <a:lnTo>
                  <a:pt x="21336" y="45212"/>
                </a:lnTo>
                <a:lnTo>
                  <a:pt x="5334" y="83613"/>
                </a:lnTo>
                <a:lnTo>
                  <a:pt x="0" y="129159"/>
                </a:lnTo>
                <a:lnTo>
                  <a:pt x="1333" y="152902"/>
                </a:lnTo>
                <a:lnTo>
                  <a:pt x="12001" y="194863"/>
                </a:lnTo>
                <a:lnTo>
                  <a:pt x="33095" y="228939"/>
                </a:lnTo>
                <a:lnTo>
                  <a:pt x="82423" y="258318"/>
                </a:lnTo>
                <a:lnTo>
                  <a:pt x="85725" y="247777"/>
                </a:lnTo>
                <a:lnTo>
                  <a:pt x="71010" y="241272"/>
                </a:lnTo>
                <a:lnTo>
                  <a:pt x="58308" y="232219"/>
                </a:lnTo>
                <a:lnTo>
                  <a:pt x="32248" y="189896"/>
                </a:lnTo>
                <a:lnTo>
                  <a:pt x="24576" y="150653"/>
                </a:lnTo>
                <a:lnTo>
                  <a:pt x="23622" y="127889"/>
                </a:lnTo>
                <a:lnTo>
                  <a:pt x="24576" y="105816"/>
                </a:lnTo>
                <a:lnTo>
                  <a:pt x="32248" y="67577"/>
                </a:lnTo>
                <a:lnTo>
                  <a:pt x="58404" y="25923"/>
                </a:lnTo>
                <a:lnTo>
                  <a:pt x="86105" y="10414"/>
                </a:lnTo>
                <a:lnTo>
                  <a:pt x="82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61383" y="3071240"/>
            <a:ext cx="7937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300" spc="-7" baseline="-41666" dirty="0">
                <a:latin typeface="Cambria Math"/>
                <a:cs typeface="Cambria Math"/>
              </a:rPr>
              <a:t>= </a:t>
            </a:r>
            <a:r>
              <a:rPr sz="2200" spc="-5" dirty="0">
                <a:latin typeface="Cambria Math"/>
                <a:cs typeface="Cambria Math"/>
              </a:rPr>
              <a:t>𝑌</a:t>
            </a:r>
            <a:r>
              <a:rPr sz="2200" spc="14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𝑠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06466" y="3552316"/>
            <a:ext cx="318770" cy="258445"/>
          </a:xfrm>
          <a:custGeom>
            <a:avLst/>
            <a:gdLst/>
            <a:ahLst/>
            <a:cxnLst/>
            <a:rect l="l" t="t" r="r" b="b"/>
            <a:pathLst>
              <a:path w="318770" h="258445">
                <a:moveTo>
                  <a:pt x="235838" y="0"/>
                </a:moveTo>
                <a:lnTo>
                  <a:pt x="232156" y="10414"/>
                </a:lnTo>
                <a:lnTo>
                  <a:pt x="247110" y="16912"/>
                </a:lnTo>
                <a:lnTo>
                  <a:pt x="259969" y="25923"/>
                </a:lnTo>
                <a:lnTo>
                  <a:pt x="286067" y="67577"/>
                </a:lnTo>
                <a:lnTo>
                  <a:pt x="293687" y="105816"/>
                </a:lnTo>
                <a:lnTo>
                  <a:pt x="294640" y="127889"/>
                </a:lnTo>
                <a:lnTo>
                  <a:pt x="293687" y="150653"/>
                </a:lnTo>
                <a:lnTo>
                  <a:pt x="286067" y="189896"/>
                </a:lnTo>
                <a:lnTo>
                  <a:pt x="260016" y="232219"/>
                </a:lnTo>
                <a:lnTo>
                  <a:pt x="232537" y="247777"/>
                </a:lnTo>
                <a:lnTo>
                  <a:pt x="235838" y="258318"/>
                </a:lnTo>
                <a:lnTo>
                  <a:pt x="271113" y="241760"/>
                </a:lnTo>
                <a:lnTo>
                  <a:pt x="297053" y="213106"/>
                </a:lnTo>
                <a:lnTo>
                  <a:pt x="312943" y="174799"/>
                </a:lnTo>
                <a:lnTo>
                  <a:pt x="318262" y="129159"/>
                </a:lnTo>
                <a:lnTo>
                  <a:pt x="316928" y="105487"/>
                </a:lnTo>
                <a:lnTo>
                  <a:pt x="306260" y="63525"/>
                </a:lnTo>
                <a:lnTo>
                  <a:pt x="285113" y="29378"/>
                </a:lnTo>
                <a:lnTo>
                  <a:pt x="254581" y="6760"/>
                </a:lnTo>
                <a:lnTo>
                  <a:pt x="235838" y="0"/>
                </a:lnTo>
                <a:close/>
              </a:path>
              <a:path w="318770" h="258445">
                <a:moveTo>
                  <a:pt x="82423" y="0"/>
                </a:moveTo>
                <a:lnTo>
                  <a:pt x="47259" y="16557"/>
                </a:lnTo>
                <a:lnTo>
                  <a:pt x="21336" y="45212"/>
                </a:lnTo>
                <a:lnTo>
                  <a:pt x="5334" y="83613"/>
                </a:lnTo>
                <a:lnTo>
                  <a:pt x="0" y="129159"/>
                </a:lnTo>
                <a:lnTo>
                  <a:pt x="1333" y="152902"/>
                </a:lnTo>
                <a:lnTo>
                  <a:pt x="12001" y="194863"/>
                </a:lnTo>
                <a:lnTo>
                  <a:pt x="33095" y="228939"/>
                </a:lnTo>
                <a:lnTo>
                  <a:pt x="82423" y="258318"/>
                </a:lnTo>
                <a:lnTo>
                  <a:pt x="85725" y="247777"/>
                </a:lnTo>
                <a:lnTo>
                  <a:pt x="71010" y="241272"/>
                </a:lnTo>
                <a:lnTo>
                  <a:pt x="58308" y="232219"/>
                </a:lnTo>
                <a:lnTo>
                  <a:pt x="32248" y="189896"/>
                </a:lnTo>
                <a:lnTo>
                  <a:pt x="24576" y="150653"/>
                </a:lnTo>
                <a:lnTo>
                  <a:pt x="23622" y="127889"/>
                </a:lnTo>
                <a:lnTo>
                  <a:pt x="24576" y="105816"/>
                </a:lnTo>
                <a:lnTo>
                  <a:pt x="32248" y="67577"/>
                </a:lnTo>
                <a:lnTo>
                  <a:pt x="58404" y="25923"/>
                </a:lnTo>
                <a:lnTo>
                  <a:pt x="86106" y="10414"/>
                </a:lnTo>
                <a:lnTo>
                  <a:pt x="82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73548" y="3469385"/>
            <a:ext cx="466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mbria Math"/>
                <a:cs typeface="Cambria Math"/>
              </a:rPr>
              <a:t>𝑈</a:t>
            </a:r>
            <a:r>
              <a:rPr sz="2200" spc="37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𝑠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85359" y="3494532"/>
            <a:ext cx="563880" cy="0"/>
          </a:xfrm>
          <a:custGeom>
            <a:avLst/>
            <a:gdLst/>
            <a:ahLst/>
            <a:cxnLst/>
            <a:rect l="l" t="t" r="r" b="b"/>
            <a:pathLst>
              <a:path w="563879">
                <a:moveTo>
                  <a:pt x="0" y="0"/>
                </a:moveTo>
                <a:lnTo>
                  <a:pt x="563879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91981" y="4830267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pPr marL="25400">
                <a:lnSpc>
                  <a:spcPts val="1240"/>
                </a:lnSpc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4605" y="81534"/>
            <a:ext cx="71983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Transfer </a:t>
            </a:r>
            <a:r>
              <a:rPr spc="-5" dirty="0"/>
              <a:t>Function </a:t>
            </a:r>
            <a:r>
              <a:rPr dirty="0"/>
              <a:t>as Impulse</a:t>
            </a:r>
            <a:r>
              <a:rPr spc="-45" dirty="0"/>
              <a:t> </a:t>
            </a:r>
            <a:r>
              <a:rPr spc="-10" dirty="0"/>
              <a:t>Response</a:t>
            </a:r>
          </a:p>
        </p:txBody>
      </p:sp>
      <p:sp>
        <p:nvSpPr>
          <p:cNvPr id="3" name="object 3"/>
          <p:cNvSpPr/>
          <p:nvPr/>
        </p:nvSpPr>
        <p:spPr>
          <a:xfrm>
            <a:off x="2945510" y="938275"/>
            <a:ext cx="273050" cy="236220"/>
          </a:xfrm>
          <a:custGeom>
            <a:avLst/>
            <a:gdLst/>
            <a:ahLst/>
            <a:cxnLst/>
            <a:rect l="l" t="t" r="r" b="b"/>
            <a:pathLst>
              <a:path w="273050" h="236219">
                <a:moveTo>
                  <a:pt x="197484" y="0"/>
                </a:moveTo>
                <a:lnTo>
                  <a:pt x="194182" y="9651"/>
                </a:lnTo>
                <a:lnTo>
                  <a:pt x="207803" y="15557"/>
                </a:lnTo>
                <a:lnTo>
                  <a:pt x="219519" y="23749"/>
                </a:lnTo>
                <a:lnTo>
                  <a:pt x="243330" y="61723"/>
                </a:lnTo>
                <a:lnTo>
                  <a:pt x="251206" y="116712"/>
                </a:lnTo>
                <a:lnTo>
                  <a:pt x="250326" y="137497"/>
                </a:lnTo>
                <a:lnTo>
                  <a:pt x="237236" y="188468"/>
                </a:lnTo>
                <a:lnTo>
                  <a:pt x="207946" y="220257"/>
                </a:lnTo>
                <a:lnTo>
                  <a:pt x="194563" y="226187"/>
                </a:lnTo>
                <a:lnTo>
                  <a:pt x="197484" y="235712"/>
                </a:lnTo>
                <a:lnTo>
                  <a:pt x="242526" y="208994"/>
                </a:lnTo>
                <a:lnTo>
                  <a:pt x="267811" y="159607"/>
                </a:lnTo>
                <a:lnTo>
                  <a:pt x="272669" y="117983"/>
                </a:lnTo>
                <a:lnTo>
                  <a:pt x="271454" y="96337"/>
                </a:lnTo>
                <a:lnTo>
                  <a:pt x="261739" y="58046"/>
                </a:lnTo>
                <a:lnTo>
                  <a:pt x="229600" y="15128"/>
                </a:lnTo>
                <a:lnTo>
                  <a:pt x="214608" y="6165"/>
                </a:lnTo>
                <a:lnTo>
                  <a:pt x="197484" y="0"/>
                </a:lnTo>
                <a:close/>
              </a:path>
              <a:path w="273050" h="236219">
                <a:moveTo>
                  <a:pt x="75183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92983" y="2091944"/>
            <a:ext cx="273050" cy="236220"/>
          </a:xfrm>
          <a:custGeom>
            <a:avLst/>
            <a:gdLst/>
            <a:ahLst/>
            <a:cxnLst/>
            <a:rect l="l" t="t" r="r" b="b"/>
            <a:pathLst>
              <a:path w="273050" h="236219">
                <a:moveTo>
                  <a:pt x="197484" y="0"/>
                </a:moveTo>
                <a:lnTo>
                  <a:pt x="194182" y="9651"/>
                </a:lnTo>
                <a:lnTo>
                  <a:pt x="207803" y="15557"/>
                </a:lnTo>
                <a:lnTo>
                  <a:pt x="219519" y="23749"/>
                </a:lnTo>
                <a:lnTo>
                  <a:pt x="243330" y="61723"/>
                </a:lnTo>
                <a:lnTo>
                  <a:pt x="251205" y="116712"/>
                </a:lnTo>
                <a:lnTo>
                  <a:pt x="250326" y="137497"/>
                </a:lnTo>
                <a:lnTo>
                  <a:pt x="237236" y="188468"/>
                </a:lnTo>
                <a:lnTo>
                  <a:pt x="207946" y="220257"/>
                </a:lnTo>
                <a:lnTo>
                  <a:pt x="194563" y="226187"/>
                </a:lnTo>
                <a:lnTo>
                  <a:pt x="197484" y="235712"/>
                </a:lnTo>
                <a:lnTo>
                  <a:pt x="242526" y="208994"/>
                </a:lnTo>
                <a:lnTo>
                  <a:pt x="267811" y="159607"/>
                </a:lnTo>
                <a:lnTo>
                  <a:pt x="272668" y="117982"/>
                </a:lnTo>
                <a:lnTo>
                  <a:pt x="271454" y="96337"/>
                </a:lnTo>
                <a:lnTo>
                  <a:pt x="261739" y="58046"/>
                </a:lnTo>
                <a:lnTo>
                  <a:pt x="229600" y="15128"/>
                </a:lnTo>
                <a:lnTo>
                  <a:pt x="214608" y="6165"/>
                </a:lnTo>
                <a:lnTo>
                  <a:pt x="197484" y="0"/>
                </a:lnTo>
                <a:close/>
              </a:path>
              <a:path w="273050" h="236219">
                <a:moveTo>
                  <a:pt x="75183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2"/>
                </a:lnTo>
                <a:lnTo>
                  <a:pt x="78104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1971" y="3241039"/>
            <a:ext cx="273050" cy="236220"/>
          </a:xfrm>
          <a:custGeom>
            <a:avLst/>
            <a:gdLst/>
            <a:ahLst/>
            <a:cxnLst/>
            <a:rect l="l" t="t" r="r" b="b"/>
            <a:pathLst>
              <a:path w="273050" h="236220">
                <a:moveTo>
                  <a:pt x="197484" y="0"/>
                </a:moveTo>
                <a:lnTo>
                  <a:pt x="194182" y="9652"/>
                </a:lnTo>
                <a:lnTo>
                  <a:pt x="207803" y="15557"/>
                </a:lnTo>
                <a:lnTo>
                  <a:pt x="219519" y="23749"/>
                </a:lnTo>
                <a:lnTo>
                  <a:pt x="243330" y="61723"/>
                </a:lnTo>
                <a:lnTo>
                  <a:pt x="251206" y="116712"/>
                </a:lnTo>
                <a:lnTo>
                  <a:pt x="250326" y="137497"/>
                </a:lnTo>
                <a:lnTo>
                  <a:pt x="237235" y="188468"/>
                </a:lnTo>
                <a:lnTo>
                  <a:pt x="207946" y="220257"/>
                </a:lnTo>
                <a:lnTo>
                  <a:pt x="194563" y="226187"/>
                </a:lnTo>
                <a:lnTo>
                  <a:pt x="197484" y="235712"/>
                </a:lnTo>
                <a:lnTo>
                  <a:pt x="242526" y="208994"/>
                </a:lnTo>
                <a:lnTo>
                  <a:pt x="267811" y="159607"/>
                </a:lnTo>
                <a:lnTo>
                  <a:pt x="272669" y="117983"/>
                </a:lnTo>
                <a:lnTo>
                  <a:pt x="271454" y="96337"/>
                </a:lnTo>
                <a:lnTo>
                  <a:pt x="261739" y="58046"/>
                </a:lnTo>
                <a:lnTo>
                  <a:pt x="229600" y="15128"/>
                </a:lnTo>
                <a:lnTo>
                  <a:pt x="214608" y="6165"/>
                </a:lnTo>
                <a:lnTo>
                  <a:pt x="197484" y="0"/>
                </a:lnTo>
                <a:close/>
              </a:path>
              <a:path w="273050" h="236220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4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90"/>
                </a:lnTo>
                <a:lnTo>
                  <a:pt x="64865" y="15557"/>
                </a:lnTo>
                <a:lnTo>
                  <a:pt x="78485" y="9652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2363" y="3241039"/>
            <a:ext cx="273050" cy="236220"/>
          </a:xfrm>
          <a:custGeom>
            <a:avLst/>
            <a:gdLst/>
            <a:ahLst/>
            <a:cxnLst/>
            <a:rect l="l" t="t" r="r" b="b"/>
            <a:pathLst>
              <a:path w="273050" h="236220">
                <a:moveTo>
                  <a:pt x="197485" y="0"/>
                </a:moveTo>
                <a:lnTo>
                  <a:pt x="194182" y="9652"/>
                </a:lnTo>
                <a:lnTo>
                  <a:pt x="207803" y="15557"/>
                </a:lnTo>
                <a:lnTo>
                  <a:pt x="219519" y="23749"/>
                </a:lnTo>
                <a:lnTo>
                  <a:pt x="243330" y="61723"/>
                </a:lnTo>
                <a:lnTo>
                  <a:pt x="251206" y="116712"/>
                </a:lnTo>
                <a:lnTo>
                  <a:pt x="250326" y="137497"/>
                </a:lnTo>
                <a:lnTo>
                  <a:pt x="237236" y="188468"/>
                </a:lnTo>
                <a:lnTo>
                  <a:pt x="207946" y="220257"/>
                </a:lnTo>
                <a:lnTo>
                  <a:pt x="194563" y="226187"/>
                </a:lnTo>
                <a:lnTo>
                  <a:pt x="197485" y="235712"/>
                </a:lnTo>
                <a:lnTo>
                  <a:pt x="242526" y="208994"/>
                </a:lnTo>
                <a:lnTo>
                  <a:pt x="267811" y="159607"/>
                </a:lnTo>
                <a:lnTo>
                  <a:pt x="272669" y="117983"/>
                </a:lnTo>
                <a:lnTo>
                  <a:pt x="271454" y="96337"/>
                </a:lnTo>
                <a:lnTo>
                  <a:pt x="261739" y="58046"/>
                </a:lnTo>
                <a:lnTo>
                  <a:pt x="229600" y="15128"/>
                </a:lnTo>
                <a:lnTo>
                  <a:pt x="214608" y="6165"/>
                </a:lnTo>
                <a:lnTo>
                  <a:pt x="197485" y="0"/>
                </a:lnTo>
                <a:close/>
              </a:path>
              <a:path w="273050" h="236220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90"/>
                </a:lnTo>
                <a:lnTo>
                  <a:pt x="64865" y="15557"/>
                </a:lnTo>
                <a:lnTo>
                  <a:pt x="78486" y="9652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81147" y="3241039"/>
            <a:ext cx="304800" cy="236220"/>
          </a:xfrm>
          <a:custGeom>
            <a:avLst/>
            <a:gdLst/>
            <a:ahLst/>
            <a:cxnLst/>
            <a:rect l="l" t="t" r="r" b="b"/>
            <a:pathLst>
              <a:path w="304800" h="236220">
                <a:moveTo>
                  <a:pt x="229488" y="0"/>
                </a:moveTo>
                <a:lnTo>
                  <a:pt x="226187" y="9652"/>
                </a:lnTo>
                <a:lnTo>
                  <a:pt x="239807" y="15557"/>
                </a:lnTo>
                <a:lnTo>
                  <a:pt x="251523" y="23749"/>
                </a:lnTo>
                <a:lnTo>
                  <a:pt x="275334" y="61723"/>
                </a:lnTo>
                <a:lnTo>
                  <a:pt x="283210" y="116712"/>
                </a:lnTo>
                <a:lnTo>
                  <a:pt x="282330" y="137497"/>
                </a:lnTo>
                <a:lnTo>
                  <a:pt x="269239" y="188468"/>
                </a:lnTo>
                <a:lnTo>
                  <a:pt x="239950" y="220257"/>
                </a:lnTo>
                <a:lnTo>
                  <a:pt x="226567" y="226187"/>
                </a:lnTo>
                <a:lnTo>
                  <a:pt x="229488" y="235712"/>
                </a:lnTo>
                <a:lnTo>
                  <a:pt x="274530" y="208994"/>
                </a:lnTo>
                <a:lnTo>
                  <a:pt x="299815" y="159607"/>
                </a:lnTo>
                <a:lnTo>
                  <a:pt x="304673" y="117983"/>
                </a:lnTo>
                <a:lnTo>
                  <a:pt x="303458" y="96337"/>
                </a:lnTo>
                <a:lnTo>
                  <a:pt x="293743" y="58046"/>
                </a:lnTo>
                <a:lnTo>
                  <a:pt x="261604" y="15128"/>
                </a:lnTo>
                <a:lnTo>
                  <a:pt x="246612" y="6165"/>
                </a:lnTo>
                <a:lnTo>
                  <a:pt x="229488" y="0"/>
                </a:lnTo>
                <a:close/>
              </a:path>
              <a:path w="304800" h="236220">
                <a:moveTo>
                  <a:pt x="75183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2"/>
                </a:lnTo>
                <a:lnTo>
                  <a:pt x="78104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90"/>
                </a:lnTo>
                <a:lnTo>
                  <a:pt x="64865" y="15557"/>
                </a:lnTo>
                <a:lnTo>
                  <a:pt x="78485" y="9652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16754" y="3241039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652"/>
                </a:lnTo>
                <a:lnTo>
                  <a:pt x="223043" y="15557"/>
                </a:lnTo>
                <a:lnTo>
                  <a:pt x="234759" y="23749"/>
                </a:lnTo>
                <a:lnTo>
                  <a:pt x="258570" y="61723"/>
                </a:lnTo>
                <a:lnTo>
                  <a:pt x="266446" y="116712"/>
                </a:lnTo>
                <a:lnTo>
                  <a:pt x="265566" y="137497"/>
                </a:lnTo>
                <a:lnTo>
                  <a:pt x="252475" y="188468"/>
                </a:lnTo>
                <a:lnTo>
                  <a:pt x="223186" y="220257"/>
                </a:lnTo>
                <a:lnTo>
                  <a:pt x="209804" y="226187"/>
                </a:lnTo>
                <a:lnTo>
                  <a:pt x="212725" y="235712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9" y="117983"/>
                </a:lnTo>
                <a:lnTo>
                  <a:pt x="286694" y="96337"/>
                </a:lnTo>
                <a:lnTo>
                  <a:pt x="276979" y="58046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3" y="46990"/>
                </a:lnTo>
                <a:lnTo>
                  <a:pt x="64865" y="15557"/>
                </a:lnTo>
                <a:lnTo>
                  <a:pt x="78486" y="9652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8540" y="861517"/>
            <a:ext cx="5534660" cy="2634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395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1316990" algn="l"/>
                <a:tab pos="2052955" algn="l"/>
                <a:tab pos="2886710" algn="l"/>
                <a:tab pos="3187065" algn="l"/>
                <a:tab pos="4778375" algn="l"/>
              </a:tabLst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mpuls</a:t>
            </a:r>
            <a:r>
              <a:rPr sz="2000" dirty="0">
                <a:latin typeface="Calibri"/>
                <a:cs typeface="Calibri"/>
              </a:rPr>
              <a:t>e	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ignal	</a:t>
            </a:r>
            <a:r>
              <a:rPr sz="2000" spc="-5" dirty="0">
                <a:latin typeface="Cambria Math"/>
                <a:cs typeface="Cambria Math"/>
              </a:rPr>
              <a:t>(</a:t>
            </a:r>
            <a:r>
              <a:rPr sz="2000" spc="5" dirty="0">
                <a:latin typeface="Cambria Math"/>
                <a:cs typeface="Cambria Math"/>
              </a:rPr>
              <a:t>𝛿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𝑡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)	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	i</a:t>
            </a:r>
            <a:r>
              <a:rPr sz="2000" spc="-1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esi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ally	</a:t>
            </a:r>
            <a:r>
              <a:rPr sz="2000" spc="-5" dirty="0">
                <a:latin typeface="Calibri"/>
                <a:cs typeface="Calibri"/>
              </a:rPr>
              <a:t>nar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</a:t>
            </a:r>
            <a:endParaRPr sz="2000">
              <a:latin typeface="Calibri"/>
              <a:cs typeface="Calibri"/>
            </a:endParaRPr>
          </a:p>
          <a:p>
            <a:pPr marR="805180" algn="ctr">
              <a:lnSpc>
                <a:spcPts val="2395"/>
              </a:lnSpc>
            </a:pP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infinitely </a:t>
            </a:r>
            <a:r>
              <a:rPr sz="2000" spc="-5" dirty="0">
                <a:latin typeface="Calibri"/>
                <a:cs typeface="Calibri"/>
              </a:rPr>
              <a:t>tall </a:t>
            </a:r>
            <a:r>
              <a:rPr sz="2000" spc="-10" dirty="0">
                <a:latin typeface="Calibri"/>
                <a:cs typeface="Calibri"/>
              </a:rPr>
              <a:t>yet integrating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245"/>
              </a:lnSpc>
              <a:spcBef>
                <a:spcPts val="4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It </a:t>
            </a:r>
            <a:r>
              <a:rPr sz="2000" spc="-20" dirty="0">
                <a:latin typeface="Calibri"/>
                <a:cs typeface="Calibri"/>
              </a:rPr>
              <a:t>takes </a:t>
            </a:r>
            <a:r>
              <a:rPr sz="2000" spc="-25" dirty="0">
                <a:latin typeface="Calibri"/>
                <a:cs typeface="Calibri"/>
              </a:rPr>
              <a:t>zero </a:t>
            </a:r>
            <a:r>
              <a:rPr sz="2000" spc="-5" dirty="0">
                <a:latin typeface="Calibri"/>
                <a:cs typeface="Calibri"/>
              </a:rPr>
              <a:t>value everywhere </a:t>
            </a:r>
            <a:r>
              <a:rPr sz="2000" spc="-15" dirty="0">
                <a:latin typeface="Calibri"/>
                <a:cs typeface="Calibri"/>
              </a:rPr>
              <a:t>except at </a:t>
            </a:r>
            <a:r>
              <a:rPr sz="2000" dirty="0">
                <a:latin typeface="Cambria Math"/>
                <a:cs typeface="Cambria Math"/>
              </a:rPr>
              <a:t>𝑡 =</a:t>
            </a:r>
            <a:r>
              <a:rPr sz="2000" spc="-9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  <a:p>
            <a:pPr marR="765175" algn="ctr">
              <a:lnSpc>
                <a:spcPts val="1575"/>
              </a:lnSpc>
            </a:pPr>
            <a:r>
              <a:rPr sz="1450" spc="114" dirty="0">
                <a:latin typeface="Cambria Math"/>
                <a:cs typeface="Cambria Math"/>
              </a:rPr>
              <a:t>∞</a:t>
            </a:r>
            <a:endParaRPr sz="1450">
              <a:latin typeface="Cambria Math"/>
              <a:cs typeface="Cambria Math"/>
            </a:endParaRPr>
          </a:p>
          <a:p>
            <a:pPr algn="ctr">
              <a:lnSpc>
                <a:spcPts val="2390"/>
              </a:lnSpc>
              <a:tabLst>
                <a:tab pos="417195" algn="l"/>
                <a:tab pos="950594" algn="l"/>
              </a:tabLst>
            </a:pPr>
            <a:r>
              <a:rPr sz="2000" spc="1175" dirty="0">
                <a:latin typeface="Cambria Math"/>
                <a:cs typeface="Cambria Math"/>
              </a:rPr>
              <a:t> 	𝛿 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𝑡	=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  <a:p>
            <a:pPr marR="818515" algn="ctr">
              <a:lnSpc>
                <a:spcPct val="100000"/>
              </a:lnSpc>
              <a:spcBef>
                <a:spcPts val="50"/>
              </a:spcBef>
            </a:pPr>
            <a:r>
              <a:rPr sz="1450" spc="50" dirty="0">
                <a:latin typeface="Cambria Math"/>
                <a:cs typeface="Cambria Math"/>
              </a:rPr>
              <a:t>−∞</a:t>
            </a:r>
            <a:endParaRPr sz="1450">
              <a:latin typeface="Cambria Math"/>
              <a:cs typeface="Cambria Math"/>
            </a:endParaRPr>
          </a:p>
          <a:p>
            <a:pPr marL="354965" marR="6985" indent="-3429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dirty="0">
                <a:latin typeface="Calibri"/>
                <a:cs typeface="Calibri"/>
              </a:rPr>
              <a:t>input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dirty="0">
                <a:latin typeface="Calibri"/>
                <a:cs typeface="Calibri"/>
              </a:rPr>
              <a:t>is the unit impulse, then the  </a:t>
            </a:r>
            <a:r>
              <a:rPr sz="2000" spc="-5" dirty="0">
                <a:latin typeface="Calibri"/>
                <a:cs typeface="Calibri"/>
              </a:rPr>
              <a:t>output is called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impulse response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i.e.,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tabLst>
                <a:tab pos="539115" algn="l"/>
                <a:tab pos="857885" algn="l"/>
                <a:tab pos="1391285" algn="l"/>
                <a:tab pos="2362200" algn="l"/>
                <a:tab pos="3781425" algn="l"/>
              </a:tabLst>
            </a:pPr>
            <a:r>
              <a:rPr sz="2000" dirty="0">
                <a:latin typeface="Cambria Math"/>
                <a:cs typeface="Cambria Math"/>
              </a:rPr>
              <a:t>𝑢</a:t>
            </a:r>
            <a:r>
              <a:rPr sz="2000" spc="43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𝑡	=	𝛿 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𝑡	⟹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𝑈</a:t>
            </a:r>
            <a:r>
              <a:rPr sz="2000" spc="4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𝑆	= 1 ⟹</a:t>
            </a:r>
            <a:r>
              <a:rPr sz="2000" spc="3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𝐺 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=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𝑌(𝑠)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540" y="3530853"/>
            <a:ext cx="55302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993775" algn="l"/>
                <a:tab pos="1856105" algn="l"/>
                <a:tab pos="2840990" algn="l"/>
                <a:tab pos="3883660" algn="l"/>
                <a:tab pos="4217670" algn="l"/>
                <a:tab pos="4740275" algn="l"/>
              </a:tabLst>
            </a:pPr>
            <a:r>
              <a:rPr sz="2000" spc="-10" dirty="0">
                <a:latin typeface="Calibri"/>
                <a:cs typeface="Calibri"/>
              </a:rPr>
              <a:t>That	</a:t>
            </a:r>
            <a:r>
              <a:rPr sz="2000" dirty="0">
                <a:latin typeface="Calibri"/>
                <a:cs typeface="Calibri"/>
              </a:rPr>
              <a:t>means	</a:t>
            </a:r>
            <a:r>
              <a:rPr sz="2000" spc="-15" dirty="0">
                <a:latin typeface="Calibri"/>
                <a:cs typeface="Calibri"/>
              </a:rPr>
              <a:t>transfer	</a:t>
            </a:r>
            <a:r>
              <a:rPr sz="2000" dirty="0">
                <a:latin typeface="Calibri"/>
                <a:cs typeface="Calibri"/>
              </a:rPr>
              <a:t>function	</a:t>
            </a:r>
            <a:r>
              <a:rPr sz="2000" spc="-5" dirty="0">
                <a:latin typeface="Calibri"/>
                <a:cs typeface="Calibri"/>
              </a:rPr>
              <a:t>is	</a:t>
            </a:r>
            <a:r>
              <a:rPr sz="2000" dirty="0">
                <a:latin typeface="Calibri"/>
                <a:cs typeface="Calibri"/>
              </a:rPr>
              <a:t>the	</a:t>
            </a:r>
            <a:r>
              <a:rPr sz="2000" spc="-5" dirty="0">
                <a:latin typeface="Calibri"/>
                <a:cs typeface="Calibri"/>
              </a:rPr>
              <a:t>Laplace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1440" y="3835705"/>
            <a:ext cx="518985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8720" algn="l"/>
                <a:tab pos="1554480" algn="l"/>
                <a:tab pos="2058035" algn="l"/>
                <a:tab pos="3027045" algn="l"/>
                <a:tab pos="4123054" algn="l"/>
                <a:tab pos="4490720" algn="l"/>
                <a:tab pos="4900295" algn="l"/>
              </a:tabLst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m	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	the	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	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esponse	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	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	</a:t>
            </a:r>
            <a:r>
              <a:rPr sz="2000" spc="-15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TI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spc="-5" dirty="0">
                <a:latin typeface="Calibri"/>
                <a:cs typeface="Calibri"/>
              </a:rPr>
              <a:t>when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initial conditions </a:t>
            </a:r>
            <a:r>
              <a:rPr sz="2000" spc="-10" dirty="0">
                <a:latin typeface="Calibri"/>
                <a:cs typeface="Calibri"/>
              </a:rPr>
              <a:t>are set to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zero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16243" y="1007872"/>
            <a:ext cx="2495930" cy="2495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24218" y="3527805"/>
            <a:ext cx="2062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Impulse function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25" dirty="0">
                <a:latin typeface="Cambria Math"/>
                <a:cs typeface="Cambria Math"/>
              </a:rPr>
              <a:t>𝛿(𝑡)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91981" y="4830267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pPr marL="25400">
                <a:lnSpc>
                  <a:spcPts val="1240"/>
                </a:lnSpc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2272" y="235965"/>
            <a:ext cx="6297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Steps </a:t>
            </a:r>
            <a:r>
              <a:rPr spc="-25" dirty="0"/>
              <a:t>to </a:t>
            </a:r>
            <a:r>
              <a:rPr spc="-5" dirty="0"/>
              <a:t>Finding </a:t>
            </a:r>
            <a:r>
              <a:rPr spc="-55" dirty="0"/>
              <a:t>Transfer</a:t>
            </a:r>
            <a:r>
              <a:rPr spc="-4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91981" y="4830267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339" y="1152675"/>
            <a:ext cx="7475855" cy="23063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200" spc="-10" dirty="0">
                <a:latin typeface="Calibri"/>
                <a:cs typeface="Calibri"/>
              </a:rPr>
              <a:t>Find </a:t>
            </a:r>
            <a:r>
              <a:rPr sz="2200" spc="-5" dirty="0">
                <a:latin typeface="Calibri"/>
                <a:cs typeface="Calibri"/>
              </a:rPr>
              <a:t>the model equations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given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200" spc="-10" dirty="0">
                <a:latin typeface="Calibri"/>
                <a:cs typeface="Calibri"/>
              </a:rPr>
              <a:t>Identify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20" dirty="0">
                <a:latin typeface="Calibri"/>
                <a:cs typeface="Calibri"/>
              </a:rPr>
              <a:t>system </a:t>
            </a:r>
            <a:r>
              <a:rPr sz="2200" spc="-5" dirty="0">
                <a:latin typeface="Calibri"/>
                <a:cs typeface="Calibri"/>
              </a:rPr>
              <a:t>input and output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variables</a:t>
            </a:r>
            <a:endParaRPr sz="2200">
              <a:latin typeface="Calibri"/>
              <a:cs typeface="Calibri"/>
            </a:endParaRPr>
          </a:p>
          <a:p>
            <a:pPr marL="469900" marR="5080" indent="-457834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200" spc="-65" dirty="0">
                <a:latin typeface="Calibri"/>
                <a:cs typeface="Calibri"/>
              </a:rPr>
              <a:t>Take </a:t>
            </a:r>
            <a:r>
              <a:rPr sz="2200" spc="-5" dirty="0">
                <a:latin typeface="Calibri"/>
                <a:cs typeface="Calibri"/>
              </a:rPr>
              <a:t>the Laplace </a:t>
            </a:r>
            <a:r>
              <a:rPr sz="2200" spc="-15" dirty="0">
                <a:latin typeface="Calibri"/>
                <a:cs typeface="Calibri"/>
              </a:rPr>
              <a:t>transform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 model equations, assuming  </a:t>
            </a:r>
            <a:r>
              <a:rPr sz="2200" spc="-25" dirty="0">
                <a:latin typeface="Calibri"/>
                <a:cs typeface="Calibri"/>
              </a:rPr>
              <a:t>zero </a:t>
            </a:r>
            <a:r>
              <a:rPr sz="2200" spc="-5" dirty="0">
                <a:latin typeface="Calibri"/>
                <a:cs typeface="Calibri"/>
              </a:rPr>
              <a:t>initial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conditions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200" spc="-5" dirty="0">
                <a:latin typeface="Calibri"/>
                <a:cs typeface="Calibri"/>
              </a:rPr>
              <a:t>Find</a:t>
            </a:r>
            <a:r>
              <a:rPr sz="2200" spc="2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3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ratio</a:t>
            </a:r>
            <a:r>
              <a:rPr sz="2200" spc="2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229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Laplace</a:t>
            </a:r>
            <a:r>
              <a:rPr sz="2200" spc="2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transform</a:t>
            </a:r>
            <a:r>
              <a:rPr sz="2200" spc="2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2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29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output</a:t>
            </a:r>
            <a:r>
              <a:rPr sz="2200" spc="2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Laplace </a:t>
            </a:r>
            <a:r>
              <a:rPr sz="2200" spc="-20" dirty="0">
                <a:latin typeface="Calibri"/>
                <a:cs typeface="Calibri"/>
              </a:rPr>
              <a:t>transform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pPr marL="25400">
                <a:lnSpc>
                  <a:spcPts val="1240"/>
                </a:lnSpc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691" y="81534"/>
            <a:ext cx="5474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Transfer </a:t>
            </a:r>
            <a:r>
              <a:rPr spc="-5" dirty="0"/>
              <a:t>Function </a:t>
            </a:r>
            <a:r>
              <a:rPr dirty="0"/>
              <a:t>: </a:t>
            </a:r>
            <a:r>
              <a:rPr spc="-10" dirty="0"/>
              <a:t>Example</a:t>
            </a:r>
            <a:r>
              <a:rPr spc="-65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2339720" y="734948"/>
            <a:ext cx="4680458" cy="1836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4169" y="987552"/>
            <a:ext cx="76200" cy="553720"/>
          </a:xfrm>
          <a:custGeom>
            <a:avLst/>
            <a:gdLst/>
            <a:ahLst/>
            <a:cxnLst/>
            <a:rect l="l" t="t" r="r" b="b"/>
            <a:pathLst>
              <a:path w="76200" h="553719">
                <a:moveTo>
                  <a:pt x="47625" y="63500"/>
                </a:moveTo>
                <a:lnTo>
                  <a:pt x="28575" y="63500"/>
                </a:lnTo>
                <a:lnTo>
                  <a:pt x="28575" y="553338"/>
                </a:lnTo>
                <a:lnTo>
                  <a:pt x="47625" y="553338"/>
                </a:lnTo>
                <a:lnTo>
                  <a:pt x="47625" y="63500"/>
                </a:lnTo>
                <a:close/>
              </a:path>
              <a:path w="76200" h="553719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53719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69641" y="1567434"/>
            <a:ext cx="4692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90" dirty="0">
                <a:latin typeface="Cambria Math"/>
                <a:cs typeface="Cambria Math"/>
              </a:rPr>
              <a:t>𝑉</a:t>
            </a:r>
            <a:r>
              <a:rPr sz="1650" spc="-135" baseline="-15151" dirty="0">
                <a:latin typeface="Cambria Math"/>
                <a:cs typeface="Cambria Math"/>
              </a:rPr>
              <a:t>𝑖</a:t>
            </a:r>
            <a:r>
              <a:rPr sz="1650" spc="-240" baseline="-15151" dirty="0">
                <a:latin typeface="Cambria Math"/>
                <a:cs typeface="Cambria Math"/>
              </a:rPr>
              <a:t> </a:t>
            </a:r>
            <a:r>
              <a:rPr sz="1500" spc="10" dirty="0">
                <a:latin typeface="Cambria Math"/>
                <a:cs typeface="Cambria Math"/>
              </a:rPr>
              <a:t>(𝑡)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8590" y="1562227"/>
            <a:ext cx="4819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40" dirty="0">
                <a:latin typeface="Cambria Math"/>
                <a:cs typeface="Cambria Math"/>
              </a:rPr>
              <a:t>𝑉</a:t>
            </a:r>
            <a:r>
              <a:rPr sz="1650" spc="-60" baseline="-15151" dirty="0">
                <a:latin typeface="Cambria Math"/>
                <a:cs typeface="Cambria Math"/>
              </a:rPr>
              <a:t>𝑜</a:t>
            </a:r>
            <a:r>
              <a:rPr sz="1500" spc="-40" dirty="0">
                <a:latin typeface="Cambria Math"/>
                <a:cs typeface="Cambria Math"/>
              </a:rPr>
              <a:t>(𝑡)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94169" y="1864105"/>
            <a:ext cx="76200" cy="492125"/>
          </a:xfrm>
          <a:custGeom>
            <a:avLst/>
            <a:gdLst/>
            <a:ahLst/>
            <a:cxnLst/>
            <a:rect l="l" t="t" r="r" b="b"/>
            <a:pathLst>
              <a:path w="76200" h="492125">
                <a:moveTo>
                  <a:pt x="28575" y="415417"/>
                </a:moveTo>
                <a:lnTo>
                  <a:pt x="0" y="415417"/>
                </a:lnTo>
                <a:lnTo>
                  <a:pt x="38100" y="491617"/>
                </a:lnTo>
                <a:lnTo>
                  <a:pt x="69850" y="428117"/>
                </a:lnTo>
                <a:lnTo>
                  <a:pt x="28575" y="428117"/>
                </a:lnTo>
                <a:lnTo>
                  <a:pt x="28575" y="415417"/>
                </a:lnTo>
                <a:close/>
              </a:path>
              <a:path w="76200" h="492125">
                <a:moveTo>
                  <a:pt x="47625" y="0"/>
                </a:moveTo>
                <a:lnTo>
                  <a:pt x="28575" y="0"/>
                </a:lnTo>
                <a:lnTo>
                  <a:pt x="28575" y="428117"/>
                </a:lnTo>
                <a:lnTo>
                  <a:pt x="47625" y="428117"/>
                </a:lnTo>
                <a:lnTo>
                  <a:pt x="47625" y="0"/>
                </a:lnTo>
                <a:close/>
              </a:path>
              <a:path w="76200" h="492125">
                <a:moveTo>
                  <a:pt x="76200" y="415417"/>
                </a:moveTo>
                <a:lnTo>
                  <a:pt x="47625" y="415417"/>
                </a:lnTo>
                <a:lnTo>
                  <a:pt x="47625" y="428117"/>
                </a:lnTo>
                <a:lnTo>
                  <a:pt x="69850" y="428117"/>
                </a:lnTo>
                <a:lnTo>
                  <a:pt x="76200" y="4154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31158" y="1123950"/>
            <a:ext cx="1473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𝑅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27701" y="1104646"/>
            <a:ext cx="1270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𝐿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75782" y="1567434"/>
            <a:ext cx="1390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𝐶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0473" y="2678049"/>
            <a:ext cx="23393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1.	Model</a:t>
            </a:r>
            <a:r>
              <a:rPr sz="2000" b="1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Equations: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07232" y="3304413"/>
            <a:ext cx="9080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165" dirty="0">
                <a:latin typeface="Cambria Math"/>
                <a:cs typeface="Cambria Math"/>
              </a:rPr>
              <a:t>𝑖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56864" y="3184017"/>
            <a:ext cx="2243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𝑉 </a:t>
            </a:r>
            <a:r>
              <a:rPr sz="2000" spc="10" dirty="0">
                <a:latin typeface="Cambria Math"/>
                <a:cs typeface="Cambria Math"/>
              </a:rPr>
              <a:t>(𝑡) </a:t>
            </a:r>
            <a:r>
              <a:rPr sz="2000" dirty="0">
                <a:latin typeface="Cambria Math"/>
                <a:cs typeface="Cambria Math"/>
              </a:rPr>
              <a:t>= </a:t>
            </a:r>
            <a:r>
              <a:rPr sz="2000" spc="20" dirty="0">
                <a:latin typeface="Cambria Math"/>
                <a:cs typeface="Cambria Math"/>
              </a:rPr>
              <a:t>𝑅𝐼(𝑡) </a:t>
            </a:r>
            <a:r>
              <a:rPr sz="2000" dirty="0">
                <a:latin typeface="Cambria Math"/>
                <a:cs typeface="Cambria Math"/>
              </a:rPr>
              <a:t>+ 𝐿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3000" baseline="41666" dirty="0">
                <a:latin typeface="Cambria Math"/>
                <a:cs typeface="Cambria Math"/>
              </a:rPr>
              <a:t>𝑑𝐼</a:t>
            </a:r>
            <a:endParaRPr sz="3000" baseline="41666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16221" y="3377946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5">
                <a:moveTo>
                  <a:pt x="0" y="0"/>
                </a:moveTo>
                <a:lnTo>
                  <a:pt x="254508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71338" y="2991993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74004" y="3377946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44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79009" y="3184017"/>
            <a:ext cx="14300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aseline="-37500" dirty="0">
                <a:latin typeface="Cambria Math"/>
                <a:cs typeface="Cambria Math"/>
              </a:rPr>
              <a:t>𝑑𝑡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3000" baseline="-37500" dirty="0">
                <a:latin typeface="Cambria Math"/>
                <a:cs typeface="Cambria Math"/>
              </a:rPr>
              <a:t>𝐶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𝐼𝑑𝑡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7334" y="3792423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80001" y="4178046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44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50869" y="3984447"/>
            <a:ext cx="176403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ambria Math"/>
                <a:cs typeface="Cambria Math"/>
              </a:rPr>
              <a:t>𝑉</a:t>
            </a:r>
            <a:r>
              <a:rPr sz="2175" spc="-37" baseline="-15325" dirty="0">
                <a:latin typeface="Cambria Math"/>
                <a:cs typeface="Cambria Math"/>
              </a:rPr>
              <a:t>0</a:t>
            </a:r>
            <a:r>
              <a:rPr sz="2000" spc="-25" dirty="0">
                <a:latin typeface="Cambria Math"/>
                <a:cs typeface="Cambria Math"/>
              </a:rPr>
              <a:t>(𝑡) </a:t>
            </a:r>
            <a:r>
              <a:rPr sz="2000" dirty="0">
                <a:latin typeface="Cambria Math"/>
                <a:cs typeface="Cambria Math"/>
              </a:rPr>
              <a:t>= </a:t>
            </a:r>
            <a:r>
              <a:rPr sz="3000" baseline="-37500" dirty="0">
                <a:latin typeface="Cambria Math"/>
                <a:cs typeface="Cambria Math"/>
              </a:rPr>
              <a:t>𝐶</a:t>
            </a:r>
            <a:r>
              <a:rPr sz="2000" spc="3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𝐼𝑑𝑡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Module 2: </a:t>
            </a:r>
            <a:r>
              <a:rPr sz="1200" spc="-5" dirty="0">
                <a:solidFill>
                  <a:srgbClr val="006FC0"/>
                </a:solidFill>
                <a:latin typeface="Calibri"/>
                <a:cs typeface="Calibri"/>
              </a:rPr>
              <a:t>Lecture</a:t>
            </a:r>
            <a:r>
              <a:rPr sz="12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59810" y="1064513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499872" y="0"/>
                </a:moveTo>
                <a:lnTo>
                  <a:pt x="499872" y="76200"/>
                </a:lnTo>
                <a:lnTo>
                  <a:pt x="557022" y="47625"/>
                </a:lnTo>
                <a:lnTo>
                  <a:pt x="512572" y="47625"/>
                </a:lnTo>
                <a:lnTo>
                  <a:pt x="512572" y="28575"/>
                </a:lnTo>
                <a:lnTo>
                  <a:pt x="557022" y="28575"/>
                </a:lnTo>
                <a:lnTo>
                  <a:pt x="499872" y="0"/>
                </a:lnTo>
                <a:close/>
              </a:path>
              <a:path w="576579" h="76200">
                <a:moveTo>
                  <a:pt x="499872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99872" y="47625"/>
                </a:lnTo>
                <a:lnTo>
                  <a:pt x="499872" y="28575"/>
                </a:lnTo>
                <a:close/>
              </a:path>
              <a:path w="576579" h="76200">
                <a:moveTo>
                  <a:pt x="557022" y="28575"/>
                </a:moveTo>
                <a:lnTo>
                  <a:pt x="512572" y="28575"/>
                </a:lnTo>
                <a:lnTo>
                  <a:pt x="512572" y="47625"/>
                </a:lnTo>
                <a:lnTo>
                  <a:pt x="557022" y="47625"/>
                </a:lnTo>
                <a:lnTo>
                  <a:pt x="576072" y="38100"/>
                </a:lnTo>
                <a:lnTo>
                  <a:pt x="557022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211195" y="1123950"/>
            <a:ext cx="340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40" dirty="0">
                <a:latin typeface="Cambria Math"/>
                <a:cs typeface="Cambria Math"/>
              </a:rPr>
              <a:t>𝐼</a:t>
            </a:r>
            <a:r>
              <a:rPr sz="1500" dirty="0">
                <a:latin typeface="Cambria Math"/>
                <a:cs typeface="Cambria Math"/>
              </a:rPr>
              <a:t>(</a:t>
            </a:r>
            <a:r>
              <a:rPr sz="1500" spc="30" dirty="0">
                <a:latin typeface="Cambria Math"/>
                <a:cs typeface="Cambria Math"/>
              </a:rPr>
              <a:t>𝑡</a:t>
            </a:r>
            <a:r>
              <a:rPr sz="1500" dirty="0">
                <a:latin typeface="Cambria Math"/>
                <a:cs typeface="Cambria Math"/>
              </a:rPr>
              <a:t>)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739" y="4808016"/>
            <a:ext cx="11271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Photos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Courtes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89798" y="4865293"/>
            <a:ext cx="1289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400" dirty="0">
                <a:latin typeface="Calibri"/>
                <a:cs typeface="Calibri"/>
              </a:rPr>
              <a:t>y: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92860" y="4782741"/>
            <a:ext cx="867359" cy="262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504681" y="4792167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pPr marL="25400">
                <a:lnSpc>
                  <a:spcPts val="1240"/>
                </a:lnSpc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691" y="81534"/>
            <a:ext cx="5474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Transfer </a:t>
            </a:r>
            <a:r>
              <a:rPr spc="-5" dirty="0"/>
              <a:t>Function </a:t>
            </a:r>
            <a:r>
              <a:rPr dirty="0"/>
              <a:t>: </a:t>
            </a:r>
            <a:r>
              <a:rPr spc="-10" dirty="0"/>
              <a:t>Example</a:t>
            </a:r>
            <a:r>
              <a:rPr spc="-65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2465832" y="1099058"/>
            <a:ext cx="273050" cy="236220"/>
          </a:xfrm>
          <a:custGeom>
            <a:avLst/>
            <a:gdLst/>
            <a:ahLst/>
            <a:cxnLst/>
            <a:rect l="l" t="t" r="r" b="b"/>
            <a:pathLst>
              <a:path w="273050" h="236219">
                <a:moveTo>
                  <a:pt x="197485" y="0"/>
                </a:moveTo>
                <a:lnTo>
                  <a:pt x="194182" y="9651"/>
                </a:lnTo>
                <a:lnTo>
                  <a:pt x="207803" y="15557"/>
                </a:lnTo>
                <a:lnTo>
                  <a:pt x="219519" y="23749"/>
                </a:lnTo>
                <a:lnTo>
                  <a:pt x="243330" y="61723"/>
                </a:lnTo>
                <a:lnTo>
                  <a:pt x="251206" y="116712"/>
                </a:lnTo>
                <a:lnTo>
                  <a:pt x="250326" y="137497"/>
                </a:lnTo>
                <a:lnTo>
                  <a:pt x="237236" y="188467"/>
                </a:lnTo>
                <a:lnTo>
                  <a:pt x="207946" y="220257"/>
                </a:lnTo>
                <a:lnTo>
                  <a:pt x="194563" y="226187"/>
                </a:lnTo>
                <a:lnTo>
                  <a:pt x="197485" y="235712"/>
                </a:lnTo>
                <a:lnTo>
                  <a:pt x="242526" y="208994"/>
                </a:lnTo>
                <a:lnTo>
                  <a:pt x="267811" y="159607"/>
                </a:lnTo>
                <a:lnTo>
                  <a:pt x="272669" y="117982"/>
                </a:lnTo>
                <a:lnTo>
                  <a:pt x="271454" y="96337"/>
                </a:lnTo>
                <a:lnTo>
                  <a:pt x="261739" y="58046"/>
                </a:lnTo>
                <a:lnTo>
                  <a:pt x="229600" y="15128"/>
                </a:lnTo>
                <a:lnTo>
                  <a:pt x="214608" y="6165"/>
                </a:lnTo>
                <a:lnTo>
                  <a:pt x="197485" y="0"/>
                </a:lnTo>
                <a:close/>
              </a:path>
              <a:path w="273050" h="236219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3095" y="1434338"/>
            <a:ext cx="273050" cy="236220"/>
          </a:xfrm>
          <a:custGeom>
            <a:avLst/>
            <a:gdLst/>
            <a:ahLst/>
            <a:cxnLst/>
            <a:rect l="l" t="t" r="r" b="b"/>
            <a:pathLst>
              <a:path w="273050" h="236219">
                <a:moveTo>
                  <a:pt x="197485" y="0"/>
                </a:moveTo>
                <a:lnTo>
                  <a:pt x="194183" y="9651"/>
                </a:lnTo>
                <a:lnTo>
                  <a:pt x="207803" y="15557"/>
                </a:lnTo>
                <a:lnTo>
                  <a:pt x="219519" y="23749"/>
                </a:lnTo>
                <a:lnTo>
                  <a:pt x="243330" y="61723"/>
                </a:lnTo>
                <a:lnTo>
                  <a:pt x="251206" y="116712"/>
                </a:lnTo>
                <a:lnTo>
                  <a:pt x="250326" y="137497"/>
                </a:lnTo>
                <a:lnTo>
                  <a:pt x="237236" y="188467"/>
                </a:lnTo>
                <a:lnTo>
                  <a:pt x="207946" y="220257"/>
                </a:lnTo>
                <a:lnTo>
                  <a:pt x="194564" y="226187"/>
                </a:lnTo>
                <a:lnTo>
                  <a:pt x="197485" y="235712"/>
                </a:lnTo>
                <a:lnTo>
                  <a:pt x="242526" y="208994"/>
                </a:lnTo>
                <a:lnTo>
                  <a:pt x="267811" y="159607"/>
                </a:lnTo>
                <a:lnTo>
                  <a:pt x="272669" y="117983"/>
                </a:lnTo>
                <a:lnTo>
                  <a:pt x="271454" y="96337"/>
                </a:lnTo>
                <a:lnTo>
                  <a:pt x="261739" y="58046"/>
                </a:lnTo>
                <a:lnTo>
                  <a:pt x="229600" y="15128"/>
                </a:lnTo>
                <a:lnTo>
                  <a:pt x="214608" y="6165"/>
                </a:lnTo>
                <a:lnTo>
                  <a:pt x="197485" y="0"/>
                </a:lnTo>
                <a:close/>
              </a:path>
              <a:path w="273050" h="236219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3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7773" y="654151"/>
            <a:ext cx="6918325" cy="14008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482600" indent="-457200">
              <a:lnSpc>
                <a:spcPct val="100000"/>
              </a:lnSpc>
              <a:spcBef>
                <a:spcPts val="350"/>
              </a:spcBef>
              <a:buAutoNum type="arabicPeriod" startAt="2"/>
              <a:tabLst>
                <a:tab pos="481965" algn="l"/>
                <a:tab pos="482600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Input and Output</a:t>
            </a:r>
            <a:r>
              <a:rPr sz="2000" b="1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Variables:</a:t>
            </a:r>
            <a:endParaRPr sz="2000">
              <a:latin typeface="Calibri"/>
              <a:cs typeface="Calibri"/>
            </a:endParaRPr>
          </a:p>
          <a:p>
            <a:pPr marL="426084">
              <a:lnSpc>
                <a:spcPct val="100000"/>
              </a:lnSpc>
              <a:spcBef>
                <a:spcPts val="250"/>
              </a:spcBef>
              <a:tabLst>
                <a:tab pos="883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Calibri"/>
                <a:cs typeface="Calibri"/>
              </a:rPr>
              <a:t>Input: </a:t>
            </a:r>
            <a:r>
              <a:rPr sz="2000" spc="-110" dirty="0">
                <a:latin typeface="Cambria Math"/>
                <a:cs typeface="Cambria Math"/>
              </a:rPr>
              <a:t>𝑉</a:t>
            </a:r>
            <a:r>
              <a:rPr sz="2175" spc="-165" baseline="-15325" dirty="0">
                <a:latin typeface="Cambria Math"/>
                <a:cs typeface="Cambria Math"/>
              </a:rPr>
              <a:t>𝑖</a:t>
            </a:r>
            <a:r>
              <a:rPr sz="2175" spc="-2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𝑡</a:t>
            </a:r>
            <a:endParaRPr sz="2000">
              <a:latin typeface="Cambria Math"/>
              <a:cs typeface="Cambria Math"/>
            </a:endParaRPr>
          </a:p>
          <a:p>
            <a:pPr marL="426084">
              <a:lnSpc>
                <a:spcPct val="100000"/>
              </a:lnSpc>
              <a:spcBef>
                <a:spcPts val="245"/>
              </a:spcBef>
              <a:tabLst>
                <a:tab pos="883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Calibri"/>
                <a:cs typeface="Calibri"/>
              </a:rPr>
              <a:t>Output: </a:t>
            </a:r>
            <a:r>
              <a:rPr sz="2000" spc="-190" dirty="0">
                <a:latin typeface="Cambria Math"/>
                <a:cs typeface="Cambria Math"/>
              </a:rPr>
              <a:t>𝑉</a:t>
            </a:r>
            <a:r>
              <a:rPr sz="2175" spc="-284" baseline="-15325" dirty="0">
                <a:latin typeface="Cambria Math"/>
                <a:cs typeface="Cambria Math"/>
              </a:rPr>
              <a:t>𝑜</a:t>
            </a:r>
            <a:r>
              <a:rPr sz="2175" spc="-254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𝑡</a:t>
            </a:r>
            <a:endParaRPr sz="2000">
              <a:latin typeface="Cambria Math"/>
              <a:cs typeface="Cambria Math"/>
            </a:endParaRPr>
          </a:p>
          <a:p>
            <a:pPr marL="482600" indent="-457200">
              <a:lnSpc>
                <a:spcPct val="100000"/>
              </a:lnSpc>
              <a:spcBef>
                <a:spcPts val="245"/>
              </a:spcBef>
              <a:buAutoNum type="arabicPeriod" startAt="3"/>
              <a:tabLst>
                <a:tab pos="481965" algn="l"/>
                <a:tab pos="482600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Laplace </a:t>
            </a:r>
            <a:r>
              <a:rPr sz="2000" b="1" spc="-20" dirty="0">
                <a:solidFill>
                  <a:srgbClr val="006FC0"/>
                </a:solidFill>
                <a:latin typeface="Calibri"/>
                <a:cs typeface="Calibri"/>
              </a:rPr>
              <a:t>Transform: </a:t>
            </a:r>
            <a:r>
              <a:rPr sz="2200" spc="-10" dirty="0">
                <a:latin typeface="Calibri"/>
                <a:cs typeface="Calibri"/>
              </a:rPr>
              <a:t>(assuming </a:t>
            </a:r>
            <a:r>
              <a:rPr sz="2200" spc="-5" dirty="0">
                <a:latin typeface="Calibri"/>
                <a:cs typeface="Calibri"/>
              </a:rPr>
              <a:t>initial </a:t>
            </a:r>
            <a:r>
              <a:rPr sz="2200" spc="-10" dirty="0">
                <a:latin typeface="Calibri"/>
                <a:cs typeface="Calibri"/>
              </a:rPr>
              <a:t>conditions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zero)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6085" y="2313558"/>
            <a:ext cx="9080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165" dirty="0">
                <a:latin typeface="Cambria Math"/>
                <a:cs typeface="Cambria Math"/>
              </a:rPr>
              <a:t>𝑖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3946" y="2364105"/>
            <a:ext cx="294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mbria Math"/>
                <a:cs typeface="Cambria Math"/>
              </a:rPr>
              <a:t>𝑠</a:t>
            </a:r>
            <a:r>
              <a:rPr sz="2000" dirty="0">
                <a:latin typeface="Cambria Math"/>
                <a:cs typeface="Cambria Math"/>
              </a:rPr>
              <a:t>𝐶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75757" y="2387345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15717" y="2193163"/>
            <a:ext cx="36588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𝑉 </a:t>
            </a:r>
            <a:r>
              <a:rPr sz="2000" spc="10" dirty="0">
                <a:latin typeface="Cambria Math"/>
                <a:cs typeface="Cambria Math"/>
              </a:rPr>
              <a:t>(𝑠) </a:t>
            </a:r>
            <a:r>
              <a:rPr sz="2000" dirty="0">
                <a:latin typeface="Cambria Math"/>
                <a:cs typeface="Cambria Math"/>
              </a:rPr>
              <a:t>= </a:t>
            </a:r>
            <a:r>
              <a:rPr sz="2000" spc="15" dirty="0">
                <a:latin typeface="Cambria Math"/>
                <a:cs typeface="Cambria Math"/>
              </a:rPr>
              <a:t>𝑅𝐼(𝑠)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10" dirty="0">
                <a:latin typeface="Cambria Math"/>
                <a:cs typeface="Cambria Math"/>
              </a:rPr>
              <a:t>𝑠𝐿𝐼(𝑠)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3000" baseline="41666" dirty="0">
                <a:latin typeface="Cambria Math"/>
                <a:cs typeface="Cambria Math"/>
              </a:rPr>
              <a:t>1</a:t>
            </a:r>
            <a:r>
              <a:rPr sz="3000" spc="315" baseline="41666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𝐼(𝑠)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3157" y="2886836"/>
            <a:ext cx="13335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0" dirty="0">
                <a:latin typeface="Cambria Math"/>
                <a:cs typeface="Cambria Math"/>
              </a:rPr>
              <a:t>0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06873" y="2937129"/>
            <a:ext cx="294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mbria Math"/>
                <a:cs typeface="Cambria Math"/>
              </a:rPr>
              <a:t>𝑠</a:t>
            </a:r>
            <a:r>
              <a:rPr sz="2000" dirty="0">
                <a:latin typeface="Cambria Math"/>
                <a:cs typeface="Cambria Math"/>
              </a:rPr>
              <a:t>𝐶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18684" y="2960370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72789" y="2766441"/>
            <a:ext cx="17443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14730" algn="l"/>
              </a:tabLst>
            </a:pPr>
            <a:r>
              <a:rPr sz="2000" dirty="0">
                <a:latin typeface="Cambria Math"/>
                <a:cs typeface="Cambria Math"/>
              </a:rPr>
              <a:t>𝑉</a:t>
            </a:r>
            <a:r>
              <a:rPr sz="2000" spc="225" dirty="0">
                <a:latin typeface="Cambria Math"/>
                <a:cs typeface="Cambria Math"/>
              </a:rPr>
              <a:t> </a:t>
            </a:r>
            <a:r>
              <a:rPr sz="2000" spc="10" dirty="0">
                <a:latin typeface="Cambria Math"/>
                <a:cs typeface="Cambria Math"/>
              </a:rPr>
              <a:t>(𝑠)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	</a:t>
            </a:r>
            <a:r>
              <a:rPr sz="3000" baseline="41666" dirty="0">
                <a:latin typeface="Cambria Math"/>
                <a:cs typeface="Cambria Math"/>
              </a:rPr>
              <a:t>1</a:t>
            </a:r>
            <a:r>
              <a:rPr sz="3000" spc="569" baseline="41666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𝐼(𝑠)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473" y="3206877"/>
            <a:ext cx="23869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4.	</a:t>
            </a:r>
            <a:r>
              <a:rPr sz="2000" b="1" spc="-25" dirty="0">
                <a:solidFill>
                  <a:srgbClr val="006FC0"/>
                </a:solidFill>
                <a:latin typeface="Calibri"/>
                <a:cs typeface="Calibri"/>
              </a:rPr>
              <a:t>Transfer</a:t>
            </a:r>
            <a:r>
              <a:rPr sz="2000" b="1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Function: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70737" y="395048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20">
                <a:moveTo>
                  <a:pt x="212775" y="0"/>
                </a:moveTo>
                <a:lnTo>
                  <a:pt x="209422" y="9575"/>
                </a:lnTo>
                <a:lnTo>
                  <a:pt x="223069" y="15495"/>
                </a:lnTo>
                <a:lnTo>
                  <a:pt x="234807" y="23691"/>
                </a:lnTo>
                <a:lnTo>
                  <a:pt x="258638" y="61691"/>
                </a:lnTo>
                <a:lnTo>
                  <a:pt x="266471" y="116700"/>
                </a:lnTo>
                <a:lnTo>
                  <a:pt x="265597" y="137490"/>
                </a:lnTo>
                <a:lnTo>
                  <a:pt x="252488" y="188404"/>
                </a:lnTo>
                <a:lnTo>
                  <a:pt x="223231" y="220228"/>
                </a:lnTo>
                <a:lnTo>
                  <a:pt x="209803" y="226174"/>
                </a:lnTo>
                <a:lnTo>
                  <a:pt x="212775" y="235750"/>
                </a:lnTo>
                <a:lnTo>
                  <a:pt x="257820" y="208986"/>
                </a:lnTo>
                <a:lnTo>
                  <a:pt x="283117" y="159586"/>
                </a:lnTo>
                <a:lnTo>
                  <a:pt x="287959" y="117944"/>
                </a:lnTo>
                <a:lnTo>
                  <a:pt x="286745" y="96332"/>
                </a:lnTo>
                <a:lnTo>
                  <a:pt x="277024" y="58023"/>
                </a:lnTo>
                <a:lnTo>
                  <a:pt x="244856" y="15119"/>
                </a:lnTo>
                <a:lnTo>
                  <a:pt x="229868" y="6174"/>
                </a:lnTo>
                <a:lnTo>
                  <a:pt x="212775" y="0"/>
                </a:lnTo>
                <a:close/>
              </a:path>
              <a:path w="288290" h="236220">
                <a:moveTo>
                  <a:pt x="75183" y="0"/>
                </a:moveTo>
                <a:lnTo>
                  <a:pt x="30221" y="26835"/>
                </a:lnTo>
                <a:lnTo>
                  <a:pt x="4859" y="76358"/>
                </a:lnTo>
                <a:lnTo>
                  <a:pt x="0" y="117944"/>
                </a:lnTo>
                <a:lnTo>
                  <a:pt x="1210" y="139599"/>
                </a:lnTo>
                <a:lnTo>
                  <a:pt x="10897" y="177904"/>
                </a:lnTo>
                <a:lnTo>
                  <a:pt x="43024" y="220665"/>
                </a:lnTo>
                <a:lnTo>
                  <a:pt x="75183" y="235750"/>
                </a:lnTo>
                <a:lnTo>
                  <a:pt x="78168" y="226174"/>
                </a:lnTo>
                <a:lnTo>
                  <a:pt x="64733" y="220228"/>
                </a:lnTo>
                <a:lnTo>
                  <a:pt x="53138" y="211951"/>
                </a:lnTo>
                <a:lnTo>
                  <a:pt x="29353" y="173343"/>
                </a:lnTo>
                <a:lnTo>
                  <a:pt x="21488" y="116700"/>
                </a:lnTo>
                <a:lnTo>
                  <a:pt x="22362" y="96586"/>
                </a:lnTo>
                <a:lnTo>
                  <a:pt x="35471" y="46913"/>
                </a:lnTo>
                <a:lnTo>
                  <a:pt x="64937" y="15495"/>
                </a:lnTo>
                <a:lnTo>
                  <a:pt x="78536" y="957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3625" y="3874414"/>
            <a:ext cx="421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𝐺</a:t>
            </a:r>
            <a:r>
              <a:rPr sz="2000" spc="39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79092" y="3758438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2" y="9652"/>
                </a:lnTo>
                <a:lnTo>
                  <a:pt x="223043" y="15557"/>
                </a:lnTo>
                <a:lnTo>
                  <a:pt x="234759" y="23749"/>
                </a:lnTo>
                <a:lnTo>
                  <a:pt x="258570" y="61724"/>
                </a:lnTo>
                <a:lnTo>
                  <a:pt x="266445" y="116725"/>
                </a:lnTo>
                <a:lnTo>
                  <a:pt x="265566" y="137516"/>
                </a:lnTo>
                <a:lnTo>
                  <a:pt x="252475" y="188429"/>
                </a:lnTo>
                <a:lnTo>
                  <a:pt x="223186" y="220253"/>
                </a:lnTo>
                <a:lnTo>
                  <a:pt x="209803" y="226199"/>
                </a:lnTo>
                <a:lnTo>
                  <a:pt x="212725" y="235775"/>
                </a:lnTo>
                <a:lnTo>
                  <a:pt x="257766" y="209011"/>
                </a:lnTo>
                <a:lnTo>
                  <a:pt x="283051" y="159612"/>
                </a:lnTo>
                <a:lnTo>
                  <a:pt x="287908" y="117970"/>
                </a:lnTo>
                <a:lnTo>
                  <a:pt x="286694" y="96332"/>
                </a:lnTo>
                <a:lnTo>
                  <a:pt x="276979" y="58046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20">
                <a:moveTo>
                  <a:pt x="75183" y="0"/>
                </a:moveTo>
                <a:lnTo>
                  <a:pt x="30196" y="26878"/>
                </a:lnTo>
                <a:lnTo>
                  <a:pt x="4857" y="76357"/>
                </a:lnTo>
                <a:lnTo>
                  <a:pt x="0" y="117970"/>
                </a:lnTo>
                <a:lnTo>
                  <a:pt x="1194" y="139625"/>
                </a:lnTo>
                <a:lnTo>
                  <a:pt x="10822" y="177929"/>
                </a:lnTo>
                <a:lnTo>
                  <a:pt x="42957" y="220691"/>
                </a:lnTo>
                <a:lnTo>
                  <a:pt x="75183" y="235775"/>
                </a:lnTo>
                <a:lnTo>
                  <a:pt x="78105" y="226199"/>
                </a:lnTo>
                <a:lnTo>
                  <a:pt x="64650" y="220253"/>
                </a:lnTo>
                <a:lnTo>
                  <a:pt x="53054" y="211977"/>
                </a:lnTo>
                <a:lnTo>
                  <a:pt x="29338" y="173368"/>
                </a:lnTo>
                <a:lnTo>
                  <a:pt x="21462" y="116725"/>
                </a:lnTo>
                <a:lnTo>
                  <a:pt x="22342" y="96626"/>
                </a:lnTo>
                <a:lnTo>
                  <a:pt x="35432" y="46990"/>
                </a:lnTo>
                <a:lnTo>
                  <a:pt x="64865" y="15557"/>
                </a:lnTo>
                <a:lnTo>
                  <a:pt x="78485" y="9652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00327" y="3682390"/>
            <a:ext cx="4921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1315" algn="l"/>
              </a:tabLst>
            </a:pPr>
            <a:r>
              <a:rPr sz="2000" spc="5" dirty="0">
                <a:latin typeface="Cambria Math"/>
                <a:cs typeface="Cambria Math"/>
              </a:rPr>
              <a:t>𝑉	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60804" y="4121175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2" y="9575"/>
                </a:lnTo>
                <a:lnTo>
                  <a:pt x="223043" y="15495"/>
                </a:lnTo>
                <a:lnTo>
                  <a:pt x="234759" y="23691"/>
                </a:lnTo>
                <a:lnTo>
                  <a:pt x="258570" y="61691"/>
                </a:lnTo>
                <a:lnTo>
                  <a:pt x="266445" y="116700"/>
                </a:lnTo>
                <a:lnTo>
                  <a:pt x="265566" y="137490"/>
                </a:lnTo>
                <a:lnTo>
                  <a:pt x="252475" y="188404"/>
                </a:lnTo>
                <a:lnTo>
                  <a:pt x="223186" y="220228"/>
                </a:lnTo>
                <a:lnTo>
                  <a:pt x="209803" y="226174"/>
                </a:lnTo>
                <a:lnTo>
                  <a:pt x="212725" y="235750"/>
                </a:lnTo>
                <a:lnTo>
                  <a:pt x="257766" y="208986"/>
                </a:lnTo>
                <a:lnTo>
                  <a:pt x="283051" y="159586"/>
                </a:lnTo>
                <a:lnTo>
                  <a:pt x="287908" y="117944"/>
                </a:lnTo>
                <a:lnTo>
                  <a:pt x="286694" y="96332"/>
                </a:lnTo>
                <a:lnTo>
                  <a:pt x="276979" y="58023"/>
                </a:lnTo>
                <a:lnTo>
                  <a:pt x="244840" y="15119"/>
                </a:lnTo>
                <a:lnTo>
                  <a:pt x="229848" y="6174"/>
                </a:lnTo>
                <a:lnTo>
                  <a:pt x="212725" y="0"/>
                </a:lnTo>
                <a:close/>
              </a:path>
              <a:path w="288289" h="236220">
                <a:moveTo>
                  <a:pt x="75183" y="0"/>
                </a:moveTo>
                <a:lnTo>
                  <a:pt x="30196" y="26835"/>
                </a:lnTo>
                <a:lnTo>
                  <a:pt x="4857" y="76358"/>
                </a:lnTo>
                <a:lnTo>
                  <a:pt x="0" y="117944"/>
                </a:lnTo>
                <a:lnTo>
                  <a:pt x="1194" y="139599"/>
                </a:lnTo>
                <a:lnTo>
                  <a:pt x="10822" y="177904"/>
                </a:lnTo>
                <a:lnTo>
                  <a:pt x="42957" y="220665"/>
                </a:lnTo>
                <a:lnTo>
                  <a:pt x="75183" y="235750"/>
                </a:lnTo>
                <a:lnTo>
                  <a:pt x="78104" y="226174"/>
                </a:lnTo>
                <a:lnTo>
                  <a:pt x="64650" y="220228"/>
                </a:lnTo>
                <a:lnTo>
                  <a:pt x="53054" y="211951"/>
                </a:lnTo>
                <a:lnTo>
                  <a:pt x="29338" y="173343"/>
                </a:lnTo>
                <a:lnTo>
                  <a:pt x="21462" y="116700"/>
                </a:lnTo>
                <a:lnTo>
                  <a:pt x="22342" y="96586"/>
                </a:lnTo>
                <a:lnTo>
                  <a:pt x="35432" y="46913"/>
                </a:lnTo>
                <a:lnTo>
                  <a:pt x="64865" y="15495"/>
                </a:lnTo>
                <a:lnTo>
                  <a:pt x="78485" y="957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93214" y="4045102"/>
            <a:ext cx="5067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110" dirty="0">
                <a:latin typeface="Cambria Math"/>
                <a:cs typeface="Cambria Math"/>
              </a:rPr>
              <a:t>𝑉</a:t>
            </a:r>
            <a:r>
              <a:rPr sz="2175" spc="-165" baseline="-15325" dirty="0">
                <a:latin typeface="Cambria Math"/>
                <a:cs typeface="Cambria Math"/>
              </a:rPr>
              <a:t>𝑖</a:t>
            </a:r>
            <a:r>
              <a:rPr sz="2175" spc="-89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21532" y="3632098"/>
            <a:ext cx="838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u="heavy" spc="60" baseline="3333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heavy" baseline="33333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1</a:t>
            </a:r>
            <a:r>
              <a:rPr sz="3000" spc="562" baseline="33333" dirty="0">
                <a:latin typeface="Cambria Math"/>
                <a:cs typeface="Cambria Math"/>
              </a:rPr>
              <a:t> </a:t>
            </a:r>
            <a:r>
              <a:rPr sz="2000" spc="25" dirty="0">
                <a:latin typeface="Cambria Math"/>
                <a:cs typeface="Cambria Math"/>
              </a:rPr>
              <a:t>𝐼(𝑠)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43048" y="4146054"/>
            <a:ext cx="1513840" cy="420370"/>
          </a:xfrm>
          <a:custGeom>
            <a:avLst/>
            <a:gdLst/>
            <a:ahLst/>
            <a:cxnLst/>
            <a:rect l="l" t="t" r="r" b="b"/>
            <a:pathLst>
              <a:path w="1513839" h="420370">
                <a:moveTo>
                  <a:pt x="1422780" y="0"/>
                </a:moveTo>
                <a:lnTo>
                  <a:pt x="1418843" y="9944"/>
                </a:lnTo>
                <a:lnTo>
                  <a:pt x="1434516" y="22662"/>
                </a:lnTo>
                <a:lnTo>
                  <a:pt x="1448403" y="39193"/>
                </a:lnTo>
                <a:lnTo>
                  <a:pt x="1470914" y="83692"/>
                </a:lnTo>
                <a:lnTo>
                  <a:pt x="1485090" y="141341"/>
                </a:lnTo>
                <a:lnTo>
                  <a:pt x="1489837" y="210019"/>
                </a:lnTo>
                <a:lnTo>
                  <a:pt x="1488650" y="245169"/>
                </a:lnTo>
                <a:lnTo>
                  <a:pt x="1479228" y="307928"/>
                </a:lnTo>
                <a:lnTo>
                  <a:pt x="1460706" y="359937"/>
                </a:lnTo>
                <a:lnTo>
                  <a:pt x="1434607" y="397089"/>
                </a:lnTo>
                <a:lnTo>
                  <a:pt x="1418843" y="409841"/>
                </a:lnTo>
                <a:lnTo>
                  <a:pt x="1422780" y="419785"/>
                </a:lnTo>
                <a:lnTo>
                  <a:pt x="1460198" y="389897"/>
                </a:lnTo>
                <a:lnTo>
                  <a:pt x="1488948" y="341998"/>
                </a:lnTo>
                <a:lnTo>
                  <a:pt x="1507410" y="280477"/>
                </a:lnTo>
                <a:lnTo>
                  <a:pt x="1513586" y="209765"/>
                </a:lnTo>
                <a:lnTo>
                  <a:pt x="1512040" y="173075"/>
                </a:lnTo>
                <a:lnTo>
                  <a:pt x="1499709" y="106963"/>
                </a:lnTo>
                <a:lnTo>
                  <a:pt x="1475662" y="51540"/>
                </a:lnTo>
                <a:lnTo>
                  <a:pt x="1442567" y="12768"/>
                </a:lnTo>
                <a:lnTo>
                  <a:pt x="1422780" y="0"/>
                </a:lnTo>
                <a:close/>
              </a:path>
              <a:path w="1513839" h="420370">
                <a:moveTo>
                  <a:pt x="90550" y="0"/>
                </a:moveTo>
                <a:lnTo>
                  <a:pt x="53292" y="29948"/>
                </a:lnTo>
                <a:lnTo>
                  <a:pt x="24510" y="77546"/>
                </a:lnTo>
                <a:lnTo>
                  <a:pt x="6111" y="138807"/>
                </a:lnTo>
                <a:lnTo>
                  <a:pt x="0" y="209765"/>
                </a:lnTo>
                <a:lnTo>
                  <a:pt x="1525" y="246270"/>
                </a:lnTo>
                <a:lnTo>
                  <a:pt x="13769" y="312387"/>
                </a:lnTo>
                <a:lnTo>
                  <a:pt x="37847" y="368198"/>
                </a:lnTo>
                <a:lnTo>
                  <a:pt x="70856" y="407093"/>
                </a:lnTo>
                <a:lnTo>
                  <a:pt x="90550" y="419785"/>
                </a:lnTo>
                <a:lnTo>
                  <a:pt x="94614" y="409841"/>
                </a:lnTo>
                <a:lnTo>
                  <a:pt x="78851" y="397089"/>
                </a:lnTo>
                <a:lnTo>
                  <a:pt x="64896" y="380455"/>
                </a:lnTo>
                <a:lnTo>
                  <a:pt x="42418" y="335533"/>
                </a:lnTo>
                <a:lnTo>
                  <a:pt x="28416" y="277806"/>
                </a:lnTo>
                <a:lnTo>
                  <a:pt x="23749" y="210019"/>
                </a:lnTo>
                <a:lnTo>
                  <a:pt x="24919" y="174300"/>
                </a:lnTo>
                <a:lnTo>
                  <a:pt x="34357" y="111139"/>
                </a:lnTo>
                <a:lnTo>
                  <a:pt x="53002" y="59537"/>
                </a:lnTo>
                <a:lnTo>
                  <a:pt x="78997" y="22662"/>
                </a:lnTo>
                <a:lnTo>
                  <a:pt x="94614" y="9944"/>
                </a:lnTo>
                <a:lnTo>
                  <a:pt x="90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79316" y="4356379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2796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15228" y="3482797"/>
            <a:ext cx="3048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1</a:t>
            </a:r>
            <a:r>
              <a:rPr sz="2000" u="heavy" spc="9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11344" y="4146054"/>
            <a:ext cx="1513840" cy="420370"/>
          </a:xfrm>
          <a:custGeom>
            <a:avLst/>
            <a:gdLst/>
            <a:ahLst/>
            <a:cxnLst/>
            <a:rect l="l" t="t" r="r" b="b"/>
            <a:pathLst>
              <a:path w="1513839" h="420370">
                <a:moveTo>
                  <a:pt x="1422780" y="0"/>
                </a:moveTo>
                <a:lnTo>
                  <a:pt x="1418843" y="9944"/>
                </a:lnTo>
                <a:lnTo>
                  <a:pt x="1434516" y="22662"/>
                </a:lnTo>
                <a:lnTo>
                  <a:pt x="1448403" y="39193"/>
                </a:lnTo>
                <a:lnTo>
                  <a:pt x="1470914" y="83692"/>
                </a:lnTo>
                <a:lnTo>
                  <a:pt x="1485090" y="141341"/>
                </a:lnTo>
                <a:lnTo>
                  <a:pt x="1489836" y="210019"/>
                </a:lnTo>
                <a:lnTo>
                  <a:pt x="1488650" y="245169"/>
                </a:lnTo>
                <a:lnTo>
                  <a:pt x="1479228" y="307928"/>
                </a:lnTo>
                <a:lnTo>
                  <a:pt x="1460706" y="359937"/>
                </a:lnTo>
                <a:lnTo>
                  <a:pt x="1434607" y="397089"/>
                </a:lnTo>
                <a:lnTo>
                  <a:pt x="1418843" y="409841"/>
                </a:lnTo>
                <a:lnTo>
                  <a:pt x="1422780" y="419785"/>
                </a:lnTo>
                <a:lnTo>
                  <a:pt x="1460198" y="389897"/>
                </a:lnTo>
                <a:lnTo>
                  <a:pt x="1488947" y="341998"/>
                </a:lnTo>
                <a:lnTo>
                  <a:pt x="1507410" y="280477"/>
                </a:lnTo>
                <a:lnTo>
                  <a:pt x="1513585" y="209765"/>
                </a:lnTo>
                <a:lnTo>
                  <a:pt x="1512040" y="173075"/>
                </a:lnTo>
                <a:lnTo>
                  <a:pt x="1499709" y="106963"/>
                </a:lnTo>
                <a:lnTo>
                  <a:pt x="1475662" y="51540"/>
                </a:lnTo>
                <a:lnTo>
                  <a:pt x="1442567" y="12768"/>
                </a:lnTo>
                <a:lnTo>
                  <a:pt x="1422780" y="0"/>
                </a:lnTo>
                <a:close/>
              </a:path>
              <a:path w="1513839" h="420370">
                <a:moveTo>
                  <a:pt x="90550" y="0"/>
                </a:moveTo>
                <a:lnTo>
                  <a:pt x="53292" y="29948"/>
                </a:lnTo>
                <a:lnTo>
                  <a:pt x="24510" y="77546"/>
                </a:lnTo>
                <a:lnTo>
                  <a:pt x="6111" y="138807"/>
                </a:lnTo>
                <a:lnTo>
                  <a:pt x="0" y="209765"/>
                </a:lnTo>
                <a:lnTo>
                  <a:pt x="1525" y="246270"/>
                </a:lnTo>
                <a:lnTo>
                  <a:pt x="13769" y="312387"/>
                </a:lnTo>
                <a:lnTo>
                  <a:pt x="37847" y="368198"/>
                </a:lnTo>
                <a:lnTo>
                  <a:pt x="70856" y="407093"/>
                </a:lnTo>
                <a:lnTo>
                  <a:pt x="90550" y="419785"/>
                </a:lnTo>
                <a:lnTo>
                  <a:pt x="94614" y="409841"/>
                </a:lnTo>
                <a:lnTo>
                  <a:pt x="78851" y="397089"/>
                </a:lnTo>
                <a:lnTo>
                  <a:pt x="64897" y="380455"/>
                </a:lnTo>
                <a:lnTo>
                  <a:pt x="42417" y="335533"/>
                </a:lnTo>
                <a:lnTo>
                  <a:pt x="28416" y="277806"/>
                </a:lnTo>
                <a:lnTo>
                  <a:pt x="23748" y="210019"/>
                </a:lnTo>
                <a:lnTo>
                  <a:pt x="24919" y="174300"/>
                </a:lnTo>
                <a:lnTo>
                  <a:pt x="34357" y="111139"/>
                </a:lnTo>
                <a:lnTo>
                  <a:pt x="53002" y="59537"/>
                </a:lnTo>
                <a:lnTo>
                  <a:pt x="78997" y="22662"/>
                </a:lnTo>
                <a:lnTo>
                  <a:pt x="94614" y="9944"/>
                </a:lnTo>
                <a:lnTo>
                  <a:pt x="90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583052" y="4162450"/>
            <a:ext cx="3774440" cy="459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ts val="1705"/>
              </a:lnSpc>
              <a:spcBef>
                <a:spcPts val="105"/>
              </a:spcBef>
              <a:tabLst>
                <a:tab pos="1536700" algn="l"/>
                <a:tab pos="2432050" algn="l"/>
              </a:tabLst>
            </a:pPr>
            <a:r>
              <a:rPr sz="2000" dirty="0">
                <a:latin typeface="Cambria Math"/>
                <a:cs typeface="Cambria Math"/>
              </a:rPr>
              <a:t>𝑅 + 𝑠𝐿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85" dirty="0">
                <a:latin typeface="Cambria Math"/>
                <a:cs typeface="Cambria Math"/>
              </a:rPr>
              <a:t> </a:t>
            </a:r>
            <a:r>
              <a:rPr sz="3000" baseline="33333" dirty="0">
                <a:latin typeface="Cambria Math"/>
                <a:cs typeface="Cambria Math"/>
              </a:rPr>
              <a:t>1	</a:t>
            </a:r>
            <a:r>
              <a:rPr sz="2000" spc="25" dirty="0">
                <a:latin typeface="Cambria Math"/>
                <a:cs typeface="Cambria Math"/>
              </a:rPr>
              <a:t>𝐼(𝑠)	</a:t>
            </a:r>
            <a:r>
              <a:rPr sz="2000" dirty="0">
                <a:latin typeface="Cambria Math"/>
                <a:cs typeface="Cambria Math"/>
              </a:rPr>
              <a:t>𝑅 + 𝑠𝐿 +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3000" baseline="33333" dirty="0">
                <a:latin typeface="Cambria Math"/>
                <a:cs typeface="Cambria Math"/>
              </a:rPr>
              <a:t>1</a:t>
            </a:r>
            <a:endParaRPr sz="3000" baseline="33333">
              <a:latin typeface="Cambria Math"/>
              <a:cs typeface="Cambria Math"/>
            </a:endParaRPr>
          </a:p>
          <a:p>
            <a:pPr marL="1096645">
              <a:lnSpc>
                <a:spcPts val="1705"/>
              </a:lnSpc>
              <a:tabLst>
                <a:tab pos="3465195" algn="l"/>
              </a:tabLst>
            </a:pPr>
            <a:r>
              <a:rPr sz="2000" dirty="0">
                <a:latin typeface="Cambria Math"/>
                <a:cs typeface="Cambria Math"/>
              </a:rPr>
              <a:t>𝐶𝑠	𝐶𝑠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47613" y="4356379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2796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314322" y="3760114"/>
            <a:ext cx="54311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875665" algn="l"/>
                <a:tab pos="1845310" algn="l"/>
                <a:tab pos="3242310" algn="l"/>
                <a:tab pos="4213860" algn="l"/>
                <a:tab pos="5130800" algn="l"/>
              </a:tabLst>
            </a:pPr>
            <a:r>
              <a:rPr sz="3000" baseline="-25000" dirty="0">
                <a:latin typeface="Cambria Math"/>
                <a:cs typeface="Cambria Math"/>
              </a:rPr>
              <a:t>=</a:t>
            </a:r>
            <a:r>
              <a:rPr sz="3000" u="heavy" baseline="555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 </a:t>
            </a:r>
            <a:r>
              <a:rPr sz="3000" u="heavy" spc="315" baseline="555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2175" u="heavy" spc="67" baseline="7662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0	</a:t>
            </a:r>
            <a:r>
              <a:rPr sz="3000" baseline="-25000" dirty="0">
                <a:latin typeface="Cambria Math"/>
                <a:cs typeface="Cambria Math"/>
              </a:rPr>
              <a:t>=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	𝑠𝐶	</a:t>
            </a:r>
            <a:r>
              <a:rPr sz="3000" baseline="-25000" dirty="0">
                <a:latin typeface="Cambria Math"/>
                <a:cs typeface="Cambria Math"/>
              </a:rPr>
              <a:t>=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	𝑠𝐶	</a:t>
            </a:r>
            <a:r>
              <a:rPr sz="3000" baseline="-25000" dirty="0">
                <a:latin typeface="Cambria Math"/>
                <a:cs typeface="Cambria Math"/>
              </a:rPr>
              <a:t>=</a:t>
            </a:r>
            <a:endParaRPr sz="3000" baseline="-250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40652" y="3625453"/>
            <a:ext cx="1810385" cy="7512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2000" spc="55" dirty="0">
                <a:latin typeface="Cambria Math"/>
                <a:cs typeface="Cambria Math"/>
              </a:rPr>
              <a:t>𝑠</a:t>
            </a:r>
            <a:r>
              <a:rPr sz="2175" spc="82" baseline="22988" dirty="0">
                <a:latin typeface="Cambria Math"/>
                <a:cs typeface="Cambria Math"/>
              </a:rPr>
              <a:t>2</a:t>
            </a:r>
            <a:r>
              <a:rPr sz="2000" spc="55" dirty="0">
                <a:latin typeface="Cambria Math"/>
                <a:cs typeface="Cambria Math"/>
              </a:rPr>
              <a:t>𝐿𝐶 </a:t>
            </a:r>
            <a:r>
              <a:rPr sz="2000" dirty="0">
                <a:latin typeface="Cambria Math"/>
                <a:cs typeface="Cambria Math"/>
              </a:rPr>
              <a:t>+ 𝑠𝑅𝐶 +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777608" y="4068343"/>
            <a:ext cx="1734820" cy="0"/>
          </a:xfrm>
          <a:custGeom>
            <a:avLst/>
            <a:gdLst/>
            <a:ahLst/>
            <a:cxnLst/>
            <a:rect l="l" t="t" r="r" b="b"/>
            <a:pathLst>
              <a:path w="1734820">
                <a:moveTo>
                  <a:pt x="0" y="0"/>
                </a:moveTo>
                <a:lnTo>
                  <a:pt x="1734312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691" y="81534"/>
            <a:ext cx="5474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Transfer </a:t>
            </a:r>
            <a:r>
              <a:rPr spc="-5" dirty="0"/>
              <a:t>Function </a:t>
            </a:r>
            <a:r>
              <a:rPr dirty="0"/>
              <a:t>: </a:t>
            </a:r>
            <a:r>
              <a:rPr spc="-10" dirty="0"/>
              <a:t>Example</a:t>
            </a:r>
            <a:r>
              <a:rPr spc="-6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2286380" y="1526286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7951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1657" y="1526286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7951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3009" y="1526286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3651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36716" y="1526286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175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7773" y="817572"/>
            <a:ext cx="7936230" cy="85725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67665" algn="l"/>
                <a:tab pos="368300" algn="l"/>
                <a:tab pos="992505" algn="l"/>
                <a:tab pos="1512570" algn="l"/>
                <a:tab pos="2540000" algn="l"/>
                <a:tab pos="3627120" algn="l"/>
                <a:tab pos="4000500" algn="l"/>
                <a:tab pos="4274820" algn="l"/>
                <a:tab pos="5204460" algn="l"/>
                <a:tab pos="6450965" algn="l"/>
                <a:tab pos="6864350" algn="l"/>
              </a:tabLst>
            </a:pPr>
            <a:r>
              <a:rPr sz="2200" spc="-5" dirty="0">
                <a:latin typeface="Calibri"/>
                <a:cs typeface="Calibri"/>
              </a:rPr>
              <a:t>Find	the	</a:t>
            </a:r>
            <a:r>
              <a:rPr sz="2200" spc="-20" dirty="0">
                <a:latin typeface="Calibri"/>
                <a:cs typeface="Calibri"/>
              </a:rPr>
              <a:t>transfer	</a:t>
            </a:r>
            <a:r>
              <a:rPr sz="2200" spc="-5" dirty="0">
                <a:latin typeface="Calibri"/>
                <a:cs typeface="Calibri"/>
              </a:rPr>
              <a:t>function	of	a	</a:t>
            </a:r>
            <a:r>
              <a:rPr sz="2200" spc="-20" dirty="0">
                <a:latin typeface="Calibri"/>
                <a:cs typeface="Calibri"/>
              </a:rPr>
              <a:t>system	</a:t>
            </a:r>
            <a:r>
              <a:rPr sz="2200" spc="-5" dirty="0">
                <a:latin typeface="Calibri"/>
                <a:cs typeface="Calibri"/>
              </a:rPr>
              <a:t>described	</a:t>
            </a:r>
            <a:r>
              <a:rPr sz="2200" spc="-15" dirty="0">
                <a:latin typeface="Calibri"/>
                <a:cs typeface="Calibri"/>
              </a:rPr>
              <a:t>by	following</a:t>
            </a:r>
            <a:endParaRPr sz="2200">
              <a:latin typeface="Calibri"/>
              <a:cs typeface="Calibri"/>
            </a:endParaRPr>
          </a:p>
          <a:p>
            <a:pPr marL="1609090">
              <a:lnSpc>
                <a:spcPts val="1300"/>
              </a:lnSpc>
              <a:spcBef>
                <a:spcPts val="254"/>
              </a:spcBef>
              <a:tabLst>
                <a:tab pos="2673985" algn="l"/>
                <a:tab pos="3585210" algn="l"/>
                <a:tab pos="5059680" algn="l"/>
              </a:tabLst>
            </a:pPr>
            <a:r>
              <a:rPr sz="1600" spc="130" dirty="0">
                <a:latin typeface="Cambria Math"/>
                <a:cs typeface="Cambria Math"/>
              </a:rPr>
              <a:t>𝑑</a:t>
            </a:r>
            <a:r>
              <a:rPr sz="1950" spc="195" baseline="25641" dirty="0">
                <a:latin typeface="Cambria Math"/>
                <a:cs typeface="Cambria Math"/>
              </a:rPr>
              <a:t>3</a:t>
            </a:r>
            <a:r>
              <a:rPr sz="1600" spc="130" dirty="0">
                <a:latin typeface="Cambria Math"/>
                <a:cs typeface="Cambria Math"/>
              </a:rPr>
              <a:t>𝑦	𝑑</a:t>
            </a:r>
            <a:r>
              <a:rPr sz="1950" spc="195" baseline="25641" dirty="0">
                <a:latin typeface="Cambria Math"/>
                <a:cs typeface="Cambria Math"/>
              </a:rPr>
              <a:t>2</a:t>
            </a:r>
            <a:r>
              <a:rPr sz="1600" spc="130" dirty="0">
                <a:latin typeface="Cambria Math"/>
                <a:cs typeface="Cambria Math"/>
              </a:rPr>
              <a:t>𝑦	</a:t>
            </a:r>
            <a:r>
              <a:rPr sz="1600" spc="110" dirty="0">
                <a:latin typeface="Cambria Math"/>
                <a:cs typeface="Cambria Math"/>
              </a:rPr>
              <a:t>𝑑𝑦	𝑑𝑢</a:t>
            </a:r>
            <a:endParaRPr sz="1600">
              <a:latin typeface="Cambria Math"/>
              <a:cs typeface="Cambria Math"/>
            </a:endParaRPr>
          </a:p>
          <a:p>
            <a:pPr marL="367665">
              <a:lnSpc>
                <a:spcPts val="2020"/>
              </a:lnSpc>
              <a:tabLst>
                <a:tab pos="1623695" algn="l"/>
                <a:tab pos="5989320" algn="l"/>
                <a:tab pos="6644640" algn="l"/>
                <a:tab pos="7280275" algn="l"/>
              </a:tabLst>
            </a:pPr>
            <a:r>
              <a:rPr sz="2200" spc="-10" dirty="0">
                <a:latin typeface="Calibri"/>
                <a:cs typeface="Calibri"/>
              </a:rPr>
              <a:t>equation:	</a:t>
            </a:r>
            <a:r>
              <a:rPr sz="2400" spc="187" baseline="-38194" dirty="0">
                <a:latin typeface="Cambria Math"/>
                <a:cs typeface="Cambria Math"/>
              </a:rPr>
              <a:t>𝑑𝑡</a:t>
            </a:r>
            <a:r>
              <a:rPr sz="1950" spc="187" baseline="-25641" dirty="0">
                <a:latin typeface="Cambria Math"/>
                <a:cs typeface="Cambria Math"/>
              </a:rPr>
              <a:t>3  </a:t>
            </a:r>
            <a:r>
              <a:rPr sz="2200" spc="-5" dirty="0">
                <a:latin typeface="Cambria Math"/>
                <a:cs typeface="Cambria Math"/>
              </a:rPr>
              <a:t>+ 10 </a:t>
            </a:r>
            <a:r>
              <a:rPr sz="2400" spc="187" baseline="-38194" dirty="0">
                <a:latin typeface="Cambria Math"/>
                <a:cs typeface="Cambria Math"/>
              </a:rPr>
              <a:t>𝑑𝑡</a:t>
            </a:r>
            <a:r>
              <a:rPr sz="1950" spc="187" baseline="-25641" dirty="0">
                <a:latin typeface="Cambria Math"/>
                <a:cs typeface="Cambria Math"/>
              </a:rPr>
              <a:t>2  </a:t>
            </a:r>
            <a:r>
              <a:rPr sz="2200" spc="-5" dirty="0">
                <a:latin typeface="Cambria Math"/>
                <a:cs typeface="Cambria Math"/>
              </a:rPr>
              <a:t>− 5 </a:t>
            </a:r>
            <a:r>
              <a:rPr sz="2400" spc="127" baseline="-38194" dirty="0">
                <a:latin typeface="Cambria Math"/>
                <a:cs typeface="Cambria Math"/>
              </a:rPr>
              <a:t>𝑑𝑡  </a:t>
            </a:r>
            <a:r>
              <a:rPr sz="2200" spc="-5" dirty="0">
                <a:latin typeface="Cambria Math"/>
                <a:cs typeface="Cambria Math"/>
              </a:rPr>
              <a:t>+ 𝑦 = 10 </a:t>
            </a:r>
            <a:r>
              <a:rPr sz="2400" spc="127" baseline="-38194" dirty="0">
                <a:latin typeface="Cambria Math"/>
                <a:cs typeface="Cambria Math"/>
              </a:rPr>
              <a:t>𝑑𝑡</a:t>
            </a:r>
            <a:r>
              <a:rPr sz="2400" spc="375" baseline="-38194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+ 𝑢	</a:t>
            </a:r>
            <a:r>
              <a:rPr sz="2200" spc="-5" dirty="0">
                <a:latin typeface="Calibri"/>
                <a:cs typeface="Calibri"/>
              </a:rPr>
              <a:t>with	</a:t>
            </a:r>
            <a:r>
              <a:rPr sz="2200" spc="-25" dirty="0">
                <a:latin typeface="Calibri"/>
                <a:cs typeface="Calibri"/>
              </a:rPr>
              <a:t>zero	</a:t>
            </a:r>
            <a:r>
              <a:rPr sz="2200" spc="-5" dirty="0">
                <a:latin typeface="Calibri"/>
                <a:cs typeface="Calibri"/>
              </a:rPr>
              <a:t>initial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06979" y="253542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19">
                <a:moveTo>
                  <a:pt x="212725" y="0"/>
                </a:moveTo>
                <a:lnTo>
                  <a:pt x="209422" y="9652"/>
                </a:lnTo>
                <a:lnTo>
                  <a:pt x="223043" y="15557"/>
                </a:lnTo>
                <a:lnTo>
                  <a:pt x="234759" y="23749"/>
                </a:lnTo>
                <a:lnTo>
                  <a:pt x="258570" y="61723"/>
                </a:lnTo>
                <a:lnTo>
                  <a:pt x="266445" y="116713"/>
                </a:lnTo>
                <a:lnTo>
                  <a:pt x="265566" y="137497"/>
                </a:lnTo>
                <a:lnTo>
                  <a:pt x="252475" y="188468"/>
                </a:lnTo>
                <a:lnTo>
                  <a:pt x="223186" y="220257"/>
                </a:lnTo>
                <a:lnTo>
                  <a:pt x="209803" y="226187"/>
                </a:lnTo>
                <a:lnTo>
                  <a:pt x="212725" y="235712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8" y="117983"/>
                </a:lnTo>
                <a:lnTo>
                  <a:pt x="286694" y="96337"/>
                </a:lnTo>
                <a:lnTo>
                  <a:pt x="276979" y="58046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19">
                <a:moveTo>
                  <a:pt x="75183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3"/>
                </a:lnTo>
                <a:lnTo>
                  <a:pt x="22342" y="96621"/>
                </a:lnTo>
                <a:lnTo>
                  <a:pt x="35432" y="46990"/>
                </a:lnTo>
                <a:lnTo>
                  <a:pt x="64865" y="15557"/>
                </a:lnTo>
                <a:lnTo>
                  <a:pt x="78486" y="9652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04561" y="276225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79" h="10160">
                <a:moveTo>
                  <a:pt x="0" y="10159"/>
                </a:moveTo>
                <a:lnTo>
                  <a:pt x="55372" y="10159"/>
                </a:lnTo>
                <a:lnTo>
                  <a:pt x="55372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49583" y="2545079"/>
            <a:ext cx="0" cy="217170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0"/>
                </a:moveTo>
                <a:lnTo>
                  <a:pt x="0" y="217170"/>
                </a:lnTo>
              </a:path>
            </a:pathLst>
          </a:custGeom>
          <a:ln w="20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04561" y="253492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79" h="10160">
                <a:moveTo>
                  <a:pt x="0" y="10159"/>
                </a:moveTo>
                <a:lnTo>
                  <a:pt x="55372" y="10159"/>
                </a:lnTo>
                <a:lnTo>
                  <a:pt x="55372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46704" y="276225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80" h="10160">
                <a:moveTo>
                  <a:pt x="0" y="10159"/>
                </a:moveTo>
                <a:lnTo>
                  <a:pt x="55371" y="10159"/>
                </a:lnTo>
                <a:lnTo>
                  <a:pt x="55371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6992" y="2545079"/>
            <a:ext cx="0" cy="217170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0"/>
                </a:moveTo>
                <a:lnTo>
                  <a:pt x="0" y="21717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46704" y="253492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80" h="10160">
                <a:moveTo>
                  <a:pt x="0" y="10159"/>
                </a:moveTo>
                <a:lnTo>
                  <a:pt x="55371" y="10159"/>
                </a:lnTo>
                <a:lnTo>
                  <a:pt x="55371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23559" y="253542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19">
                <a:moveTo>
                  <a:pt x="212725" y="0"/>
                </a:moveTo>
                <a:lnTo>
                  <a:pt x="209423" y="9652"/>
                </a:lnTo>
                <a:lnTo>
                  <a:pt x="223043" y="15557"/>
                </a:lnTo>
                <a:lnTo>
                  <a:pt x="234759" y="23749"/>
                </a:lnTo>
                <a:lnTo>
                  <a:pt x="258570" y="61723"/>
                </a:lnTo>
                <a:lnTo>
                  <a:pt x="266445" y="116713"/>
                </a:lnTo>
                <a:lnTo>
                  <a:pt x="265566" y="137497"/>
                </a:lnTo>
                <a:lnTo>
                  <a:pt x="252475" y="188468"/>
                </a:lnTo>
                <a:lnTo>
                  <a:pt x="223186" y="220257"/>
                </a:lnTo>
                <a:lnTo>
                  <a:pt x="209803" y="226187"/>
                </a:lnTo>
                <a:lnTo>
                  <a:pt x="212725" y="235712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9" y="117983"/>
                </a:lnTo>
                <a:lnTo>
                  <a:pt x="286694" y="96337"/>
                </a:lnTo>
                <a:lnTo>
                  <a:pt x="276979" y="58046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19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4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3"/>
                </a:lnTo>
                <a:lnTo>
                  <a:pt x="22342" y="96621"/>
                </a:lnTo>
                <a:lnTo>
                  <a:pt x="35432" y="46990"/>
                </a:lnTo>
                <a:lnTo>
                  <a:pt x="64865" y="15557"/>
                </a:lnTo>
                <a:lnTo>
                  <a:pt x="78486" y="9652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5073" y="1650390"/>
            <a:ext cx="5223510" cy="113982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630"/>
              </a:spcBef>
            </a:pPr>
            <a:r>
              <a:rPr sz="2200" spc="-10" dirty="0">
                <a:latin typeface="Calibri"/>
                <a:cs typeface="Calibri"/>
              </a:rPr>
              <a:t>conditions</a:t>
            </a:r>
            <a:endParaRPr sz="220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381000" algn="l"/>
              </a:tabLst>
            </a:pP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Laplace</a:t>
            </a:r>
            <a:r>
              <a:rPr sz="2200" b="1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006FC0"/>
                </a:solidFill>
                <a:latin typeface="Calibri"/>
                <a:cs typeface="Calibri"/>
              </a:rPr>
              <a:t>Transform:</a:t>
            </a:r>
            <a:endParaRPr sz="2200">
              <a:latin typeface="Calibri"/>
              <a:cs typeface="Calibri"/>
            </a:endParaRPr>
          </a:p>
          <a:p>
            <a:pPr marL="1661160">
              <a:lnSpc>
                <a:spcPct val="100000"/>
              </a:lnSpc>
              <a:spcBef>
                <a:spcPts val="30"/>
              </a:spcBef>
              <a:tabLst>
                <a:tab pos="2241550" algn="l"/>
                <a:tab pos="4495800" algn="l"/>
              </a:tabLst>
            </a:pP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4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</a:t>
            </a:r>
            <a:r>
              <a:rPr sz="2000" spc="60" dirty="0">
                <a:latin typeface="Cambria Math"/>
                <a:cs typeface="Cambria Math"/>
              </a:rPr>
              <a:t>𝑠</a:t>
            </a:r>
            <a:r>
              <a:rPr sz="2175" spc="89" baseline="28735" dirty="0">
                <a:latin typeface="Cambria Math"/>
                <a:cs typeface="Cambria Math"/>
              </a:rPr>
              <a:t>3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30" dirty="0">
                <a:latin typeface="Cambria Math"/>
                <a:cs typeface="Cambria Math"/>
              </a:rPr>
              <a:t>10𝑠</a:t>
            </a:r>
            <a:r>
              <a:rPr sz="2175" spc="44" baseline="28735" dirty="0">
                <a:latin typeface="Cambria Math"/>
                <a:cs typeface="Cambria Math"/>
              </a:rPr>
              <a:t>2  </a:t>
            </a:r>
            <a:r>
              <a:rPr sz="2000" dirty="0">
                <a:latin typeface="Cambria Math"/>
                <a:cs typeface="Cambria Math"/>
              </a:rPr>
              <a:t>− </a:t>
            </a:r>
            <a:r>
              <a:rPr sz="2000" spc="-5" dirty="0">
                <a:latin typeface="Cambria Math"/>
                <a:cs typeface="Cambria Math"/>
              </a:rPr>
              <a:t>5𝑠</a:t>
            </a:r>
            <a:r>
              <a:rPr sz="2000" spc="8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	= 𝑈</a:t>
            </a:r>
            <a:r>
              <a:rPr sz="2000" spc="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77557" y="276225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79" h="10160">
                <a:moveTo>
                  <a:pt x="0" y="10159"/>
                </a:moveTo>
                <a:lnTo>
                  <a:pt x="55372" y="10159"/>
                </a:lnTo>
                <a:lnTo>
                  <a:pt x="55372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22579" y="2545079"/>
            <a:ext cx="0" cy="217170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0"/>
                </a:moveTo>
                <a:lnTo>
                  <a:pt x="0" y="217170"/>
                </a:lnTo>
              </a:path>
            </a:pathLst>
          </a:custGeom>
          <a:ln w="20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77557" y="253492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79" h="10160">
                <a:moveTo>
                  <a:pt x="0" y="10159"/>
                </a:moveTo>
                <a:lnTo>
                  <a:pt x="55372" y="10159"/>
                </a:lnTo>
                <a:lnTo>
                  <a:pt x="55372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63284" y="276225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79" h="10160">
                <a:moveTo>
                  <a:pt x="0" y="10159"/>
                </a:moveTo>
                <a:lnTo>
                  <a:pt x="55372" y="10159"/>
                </a:lnTo>
                <a:lnTo>
                  <a:pt x="55372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73571" y="2545079"/>
            <a:ext cx="0" cy="217170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0"/>
                </a:moveTo>
                <a:lnTo>
                  <a:pt x="0" y="21717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63284" y="253492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79" h="10160">
                <a:moveTo>
                  <a:pt x="0" y="10159"/>
                </a:moveTo>
                <a:lnTo>
                  <a:pt x="55372" y="10159"/>
                </a:lnTo>
                <a:lnTo>
                  <a:pt x="55372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011417" y="2459227"/>
            <a:ext cx="8756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mbria Math"/>
                <a:cs typeface="Cambria Math"/>
              </a:rPr>
              <a:t>10𝑠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50464" y="3788155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652"/>
                </a:lnTo>
                <a:lnTo>
                  <a:pt x="223043" y="15557"/>
                </a:lnTo>
                <a:lnTo>
                  <a:pt x="234759" y="23749"/>
                </a:lnTo>
                <a:lnTo>
                  <a:pt x="258570" y="61717"/>
                </a:lnTo>
                <a:lnTo>
                  <a:pt x="266446" y="116725"/>
                </a:lnTo>
                <a:lnTo>
                  <a:pt x="265566" y="137516"/>
                </a:lnTo>
                <a:lnTo>
                  <a:pt x="252475" y="188429"/>
                </a:lnTo>
                <a:lnTo>
                  <a:pt x="223186" y="220251"/>
                </a:lnTo>
                <a:lnTo>
                  <a:pt x="209804" y="226199"/>
                </a:lnTo>
                <a:lnTo>
                  <a:pt x="212725" y="235775"/>
                </a:lnTo>
                <a:lnTo>
                  <a:pt x="257766" y="209009"/>
                </a:lnTo>
                <a:lnTo>
                  <a:pt x="283051" y="159610"/>
                </a:lnTo>
                <a:lnTo>
                  <a:pt x="287909" y="117957"/>
                </a:lnTo>
                <a:lnTo>
                  <a:pt x="286694" y="96342"/>
                </a:lnTo>
                <a:lnTo>
                  <a:pt x="276979" y="58051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196" y="26878"/>
                </a:lnTo>
                <a:lnTo>
                  <a:pt x="4857" y="76369"/>
                </a:lnTo>
                <a:lnTo>
                  <a:pt x="0" y="117957"/>
                </a:lnTo>
                <a:lnTo>
                  <a:pt x="1194" y="139619"/>
                </a:lnTo>
                <a:lnTo>
                  <a:pt x="10822" y="177929"/>
                </a:lnTo>
                <a:lnTo>
                  <a:pt x="42957" y="220686"/>
                </a:lnTo>
                <a:lnTo>
                  <a:pt x="75184" y="235775"/>
                </a:lnTo>
                <a:lnTo>
                  <a:pt x="78105" y="226199"/>
                </a:lnTo>
                <a:lnTo>
                  <a:pt x="64650" y="220251"/>
                </a:lnTo>
                <a:lnTo>
                  <a:pt x="53054" y="211972"/>
                </a:lnTo>
                <a:lnTo>
                  <a:pt x="29338" y="173368"/>
                </a:lnTo>
                <a:lnTo>
                  <a:pt x="21462" y="116725"/>
                </a:lnTo>
                <a:lnTo>
                  <a:pt x="22342" y="96605"/>
                </a:lnTo>
                <a:lnTo>
                  <a:pt x="35433" y="46990"/>
                </a:lnTo>
                <a:lnTo>
                  <a:pt x="64865" y="15557"/>
                </a:lnTo>
                <a:lnTo>
                  <a:pt x="78486" y="9652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90473" y="3194050"/>
            <a:ext cx="2473960" cy="849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b="1" spc="-35" dirty="0">
                <a:solidFill>
                  <a:srgbClr val="006FC0"/>
                </a:solidFill>
                <a:latin typeface="Calibri"/>
                <a:cs typeface="Calibri"/>
              </a:rPr>
              <a:t>Transfer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 Function:</a:t>
            </a:r>
            <a:endParaRPr sz="2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450"/>
              </a:spcBef>
            </a:pPr>
            <a:r>
              <a:rPr sz="2000" dirty="0">
                <a:latin typeface="Cambria Math"/>
                <a:cs typeface="Cambria Math"/>
              </a:rPr>
              <a:t>𝐺</a:t>
            </a:r>
            <a:r>
              <a:rPr sz="2000" spc="38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84091" y="3596132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652"/>
                </a:lnTo>
                <a:lnTo>
                  <a:pt x="223043" y="15557"/>
                </a:lnTo>
                <a:lnTo>
                  <a:pt x="234759" y="23749"/>
                </a:lnTo>
                <a:lnTo>
                  <a:pt x="258570" y="61723"/>
                </a:lnTo>
                <a:lnTo>
                  <a:pt x="266446" y="116713"/>
                </a:lnTo>
                <a:lnTo>
                  <a:pt x="265566" y="137497"/>
                </a:lnTo>
                <a:lnTo>
                  <a:pt x="252475" y="188468"/>
                </a:lnTo>
                <a:lnTo>
                  <a:pt x="223186" y="220257"/>
                </a:lnTo>
                <a:lnTo>
                  <a:pt x="209804" y="226187"/>
                </a:lnTo>
                <a:lnTo>
                  <a:pt x="212725" y="235712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9" y="117983"/>
                </a:lnTo>
                <a:lnTo>
                  <a:pt x="286694" y="96337"/>
                </a:lnTo>
                <a:lnTo>
                  <a:pt x="276979" y="58046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3"/>
                </a:lnTo>
                <a:lnTo>
                  <a:pt x="22342" y="96621"/>
                </a:lnTo>
                <a:lnTo>
                  <a:pt x="35433" y="46990"/>
                </a:lnTo>
                <a:lnTo>
                  <a:pt x="64865" y="15557"/>
                </a:lnTo>
                <a:lnTo>
                  <a:pt x="78486" y="9652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294253" y="3520185"/>
            <a:ext cx="7289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aseline="-41666" dirty="0">
                <a:latin typeface="Cambria Math"/>
                <a:cs typeface="Cambria Math"/>
              </a:rPr>
              <a:t>= </a:t>
            </a: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794759" y="3958869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575"/>
                </a:lnTo>
                <a:lnTo>
                  <a:pt x="223043" y="15495"/>
                </a:lnTo>
                <a:lnTo>
                  <a:pt x="234759" y="23691"/>
                </a:lnTo>
                <a:lnTo>
                  <a:pt x="258570" y="61691"/>
                </a:lnTo>
                <a:lnTo>
                  <a:pt x="266445" y="116700"/>
                </a:lnTo>
                <a:lnTo>
                  <a:pt x="265566" y="137490"/>
                </a:lnTo>
                <a:lnTo>
                  <a:pt x="252475" y="188404"/>
                </a:lnTo>
                <a:lnTo>
                  <a:pt x="223186" y="220226"/>
                </a:lnTo>
                <a:lnTo>
                  <a:pt x="209803" y="226174"/>
                </a:lnTo>
                <a:lnTo>
                  <a:pt x="212725" y="235750"/>
                </a:lnTo>
                <a:lnTo>
                  <a:pt x="257766" y="208984"/>
                </a:lnTo>
                <a:lnTo>
                  <a:pt x="283051" y="159585"/>
                </a:lnTo>
                <a:lnTo>
                  <a:pt x="287909" y="117932"/>
                </a:lnTo>
                <a:lnTo>
                  <a:pt x="286694" y="96321"/>
                </a:lnTo>
                <a:lnTo>
                  <a:pt x="276979" y="58021"/>
                </a:lnTo>
                <a:lnTo>
                  <a:pt x="244840" y="15119"/>
                </a:lnTo>
                <a:lnTo>
                  <a:pt x="229848" y="6174"/>
                </a:lnTo>
                <a:lnTo>
                  <a:pt x="212725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196" y="26835"/>
                </a:lnTo>
                <a:lnTo>
                  <a:pt x="4857" y="76352"/>
                </a:lnTo>
                <a:lnTo>
                  <a:pt x="0" y="117932"/>
                </a:lnTo>
                <a:lnTo>
                  <a:pt x="1194" y="139594"/>
                </a:lnTo>
                <a:lnTo>
                  <a:pt x="10822" y="177903"/>
                </a:lnTo>
                <a:lnTo>
                  <a:pt x="42957" y="220660"/>
                </a:lnTo>
                <a:lnTo>
                  <a:pt x="75184" y="235750"/>
                </a:lnTo>
                <a:lnTo>
                  <a:pt x="78104" y="226174"/>
                </a:lnTo>
                <a:lnTo>
                  <a:pt x="64650" y="220226"/>
                </a:lnTo>
                <a:lnTo>
                  <a:pt x="53054" y="211947"/>
                </a:lnTo>
                <a:lnTo>
                  <a:pt x="29338" y="173343"/>
                </a:lnTo>
                <a:lnTo>
                  <a:pt x="21462" y="116700"/>
                </a:lnTo>
                <a:lnTo>
                  <a:pt x="22342" y="96586"/>
                </a:lnTo>
                <a:lnTo>
                  <a:pt x="35432" y="46913"/>
                </a:lnTo>
                <a:lnTo>
                  <a:pt x="64865" y="15495"/>
                </a:lnTo>
                <a:lnTo>
                  <a:pt x="78486" y="957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580257" y="3882948"/>
            <a:ext cx="4279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𝑈</a:t>
            </a:r>
            <a:r>
              <a:rPr sz="2000" spc="3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92448" y="3906037"/>
            <a:ext cx="513715" cy="0"/>
          </a:xfrm>
          <a:custGeom>
            <a:avLst/>
            <a:gdLst/>
            <a:ahLst/>
            <a:cxnLst/>
            <a:rect l="l" t="t" r="r" b="b"/>
            <a:pathLst>
              <a:path w="513714">
                <a:moveTo>
                  <a:pt x="0" y="0"/>
                </a:moveTo>
                <a:lnTo>
                  <a:pt x="513588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63948" y="3712261"/>
            <a:ext cx="215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01058" y="3462832"/>
            <a:ext cx="2169795" cy="7512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2000" spc="-5" dirty="0">
                <a:latin typeface="Cambria Math"/>
                <a:cs typeface="Cambria Math"/>
              </a:rPr>
              <a:t>10𝑠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2000" spc="60" dirty="0">
                <a:latin typeface="Cambria Math"/>
                <a:cs typeface="Cambria Math"/>
              </a:rPr>
              <a:t>𝑠</a:t>
            </a:r>
            <a:r>
              <a:rPr sz="2175" spc="89" baseline="22988" dirty="0">
                <a:latin typeface="Cambria Math"/>
                <a:cs typeface="Cambria Math"/>
              </a:rPr>
              <a:t>3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30" dirty="0">
                <a:latin typeface="Cambria Math"/>
                <a:cs typeface="Cambria Math"/>
              </a:rPr>
              <a:t>10𝑠</a:t>
            </a:r>
            <a:r>
              <a:rPr sz="2175" spc="44" baseline="22988" dirty="0">
                <a:latin typeface="Cambria Math"/>
                <a:cs typeface="Cambria Math"/>
              </a:rPr>
              <a:t>2 </a:t>
            </a:r>
            <a:r>
              <a:rPr sz="2000" dirty="0">
                <a:latin typeface="Cambria Math"/>
                <a:cs typeface="Cambria Math"/>
              </a:rPr>
              <a:t>− </a:t>
            </a:r>
            <a:r>
              <a:rPr sz="2000" spc="-5" dirty="0">
                <a:latin typeface="Cambria Math"/>
                <a:cs typeface="Cambria Math"/>
              </a:rPr>
              <a:t>5𝑠 </a:t>
            </a:r>
            <a:r>
              <a:rPr sz="2000" dirty="0">
                <a:latin typeface="Cambria Math"/>
                <a:cs typeface="Cambria Math"/>
              </a:rPr>
              <a:t>+ 1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38269" y="3906037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29">
                <a:moveTo>
                  <a:pt x="0" y="0"/>
                </a:moveTo>
                <a:lnTo>
                  <a:pt x="2093976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1528</Words>
  <Application>Microsoft Office PowerPoint</Application>
  <PresentationFormat>On-screen Show (16:9)</PresentationFormat>
  <Paragraphs>443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Motivation</vt:lpstr>
      <vt:lpstr>Motivation</vt:lpstr>
      <vt:lpstr>Transfer Function</vt:lpstr>
      <vt:lpstr>Transfer Function as Impulse Response</vt:lpstr>
      <vt:lpstr>Steps to Finding Transfer Function</vt:lpstr>
      <vt:lpstr>Transfer Function : Example 1</vt:lpstr>
      <vt:lpstr>Transfer Function : Example 1</vt:lpstr>
      <vt:lpstr>Transfer Function : Example 2</vt:lpstr>
      <vt:lpstr>Properties of Transfer Function</vt:lpstr>
      <vt:lpstr>Transfer Function : General Form</vt:lpstr>
      <vt:lpstr>Poles and Zeros</vt:lpstr>
      <vt:lpstr>Gain, Poles and Zeros : Example</vt:lpstr>
      <vt:lpstr>Block Diagram : Motivation</vt:lpstr>
      <vt:lpstr>Block Diagram of a System</vt:lpstr>
      <vt:lpstr>Components of Block Diagram</vt:lpstr>
      <vt:lpstr>Components of Block Diagram</vt:lpstr>
      <vt:lpstr>Block Diagram Example</vt:lpstr>
      <vt:lpstr>Typical Block Diagram Forms</vt:lpstr>
      <vt:lpstr>Typical Block Diagram Forms</vt:lpstr>
      <vt:lpstr>Typical Block Diagram Forms</vt:lpstr>
      <vt:lpstr>Loading Effect on Transfer Function</vt:lpstr>
      <vt:lpstr>Loading Effect : Example</vt:lpstr>
      <vt:lpstr>Loading Effect : Example</vt:lpstr>
      <vt:lpstr>Loading Effect : Example</vt:lpstr>
      <vt:lpstr>Block Diagram to Transfer Function: Example</vt:lpstr>
      <vt:lpstr>Block Diagram to Transfer Function: Example</vt:lpstr>
      <vt:lpstr>Block Diagram to Transfer Function: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Satish</cp:lastModifiedBy>
  <cp:revision>3</cp:revision>
  <dcterms:created xsi:type="dcterms:W3CDTF">2020-08-31T05:33:02Z</dcterms:created>
  <dcterms:modified xsi:type="dcterms:W3CDTF">2020-08-31T05:36:33Z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2020-08-31T00:00:00Z</vt:filetime>
  </property>
</Properties>
</file>