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1386" y="-5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05-Jul-20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05-Jul-20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05-Jul-20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05-Jul-20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05-Jul-20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05-Jul-20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rmAutofit fontScale="70000" lnSpcReduction="20000"/>
          </a:bodyPr>
          <a:lstStyle/>
          <a:p>
            <a:pPr>
              <a:buNone/>
            </a:pPr>
            <a:r>
              <a:rPr lang="en-US" dirty="0" smtClean="0"/>
              <a:t>THE </a:t>
            </a:r>
            <a:r>
              <a:rPr lang="en-US" dirty="0" smtClean="0"/>
              <a:t>STAR-DELTA TRANSFORMATION</a:t>
            </a:r>
          </a:p>
          <a:p>
            <a:r>
              <a:rPr lang="en-US" dirty="0" smtClean="0"/>
              <a:t>In the preceding chapter, a simple technique called the source </a:t>
            </a:r>
            <a:r>
              <a:rPr lang="en-US" dirty="0" err="1" smtClean="0"/>
              <a:t>transformationtechnique</a:t>
            </a:r>
            <a:r>
              <a:rPr lang="en-US" dirty="0" smtClean="0"/>
              <a:t> has been discussed. The star delta transformation is another </a:t>
            </a:r>
            <a:r>
              <a:rPr lang="en-US" dirty="0" err="1" smtClean="0"/>
              <a:t>techniqueuseful</a:t>
            </a:r>
            <a:r>
              <a:rPr lang="en-US" dirty="0" smtClean="0"/>
              <a:t> in solving complex networks. Basically, any three circuit elements, </a:t>
            </a:r>
            <a:r>
              <a:rPr lang="en-US" dirty="0" err="1" smtClean="0"/>
              <a:t>i.e.resistive</a:t>
            </a:r>
            <a:r>
              <a:rPr lang="en-US" dirty="0" smtClean="0"/>
              <a:t>, inductive or capacitive, may be connected in two different </a:t>
            </a:r>
            <a:r>
              <a:rPr lang="en-US" dirty="0" err="1" smtClean="0"/>
              <a:t>ways.One</a:t>
            </a:r>
            <a:r>
              <a:rPr lang="en-US" dirty="0" smtClean="0"/>
              <a:t> way of connecting these elements is called the star connection, or the </a:t>
            </a:r>
            <a:r>
              <a:rPr lang="en-US" dirty="0" err="1" smtClean="0"/>
              <a:t>Yconnection</a:t>
            </a:r>
            <a:r>
              <a:rPr lang="en-US" dirty="0" smtClean="0"/>
              <a:t>. The other way of connecting these elements is called the delta (D)connection. The circuit is said to be in star connection, if three elements </a:t>
            </a:r>
            <a:r>
              <a:rPr lang="en-US" dirty="0" err="1" smtClean="0"/>
              <a:t>areconnected</a:t>
            </a:r>
            <a:r>
              <a:rPr lang="en-US" dirty="0" smtClean="0"/>
              <a:t> as shown in Fig. 1.126(a), when it appears like a star (Y). </a:t>
            </a:r>
            <a:r>
              <a:rPr lang="en-US" dirty="0" err="1" smtClean="0"/>
              <a:t>Similarly,the</a:t>
            </a:r>
            <a:r>
              <a:rPr lang="en-US" dirty="0" smtClean="0"/>
              <a:t> circuit is said to be in delta connection, if three elements are connected </a:t>
            </a:r>
            <a:r>
              <a:rPr lang="en-US" dirty="0" err="1" smtClean="0"/>
              <a:t>asshown</a:t>
            </a:r>
            <a:r>
              <a:rPr lang="en-US" dirty="0" smtClean="0"/>
              <a:t> in Fig. 1.126(b), when it appears like a delta (D).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371600" y="304800"/>
            <a:ext cx="4591659" cy="2224264"/>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457200" y="2590800"/>
            <a:ext cx="8229600" cy="3581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b="61277"/>
          <a:stretch>
            <a:fillRect/>
          </a:stretch>
        </p:blipFill>
        <p:spPr bwMode="auto">
          <a:xfrm>
            <a:off x="457200" y="457200"/>
            <a:ext cx="5791200" cy="5181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38723"/>
          <a:stretch>
            <a:fillRect/>
          </a:stretch>
        </p:blipFill>
        <p:spPr bwMode="auto">
          <a:xfrm>
            <a:off x="838200" y="533400"/>
            <a:ext cx="6858000" cy="56388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fontScale="85000" lnSpcReduction="10000"/>
          </a:bodyPr>
          <a:lstStyle/>
          <a:p>
            <a:r>
              <a:rPr lang="en-US" b="1" dirty="0" smtClean="0"/>
              <a:t>Angular Relation of a Sinusoidal Wave</a:t>
            </a:r>
            <a:endParaRPr lang="en-US" dirty="0" smtClean="0"/>
          </a:p>
          <a:p>
            <a:r>
              <a:rPr lang="en-US" dirty="0" smtClean="0"/>
              <a:t>A sine wave can be measured along the X-axis on a time base which is frequency- dependent. A sine wave can also be expressed in terms of an angular measurement. This angular measurement is expressed in degrees or radians. A radian is defined as the angular distance measured along the circumference of a circle which is equal to the radius of the circle. One radian is equal to 57.3°. In a 360° revolution, there are 2p radians. The angular measurement of a sine wave is based on </a:t>
            </a:r>
            <a:endParaRPr lang="en-US" dirty="0"/>
          </a:p>
        </p:txBody>
      </p:sp>
      <p:pic>
        <p:nvPicPr>
          <p:cNvPr id="4" name="Picture 3"/>
          <p:cNvPicPr/>
          <p:nvPr/>
        </p:nvPicPr>
        <p:blipFill>
          <a:blip r:embed="rId2"/>
          <a:srcRect/>
          <a:stretch>
            <a:fillRect/>
          </a:stretch>
        </p:blipFill>
        <p:spPr bwMode="auto">
          <a:xfrm>
            <a:off x="3276600" y="5135245"/>
            <a:ext cx="4412615" cy="172275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1"/>
            <a:ext cx="8229600" cy="3048000"/>
          </a:xfrm>
        </p:spPr>
        <p:txBody>
          <a:bodyPr>
            <a:normAutofit fontScale="62500" lnSpcReduction="20000"/>
          </a:bodyPr>
          <a:lstStyle/>
          <a:p>
            <a:r>
              <a:rPr lang="en-US" b="1" dirty="0" smtClean="0"/>
              <a:t>Phase of a Sinusoidal Wave</a:t>
            </a:r>
            <a:endParaRPr lang="en-US" dirty="0" smtClean="0"/>
          </a:p>
          <a:p>
            <a:r>
              <a:rPr lang="en-US" dirty="0" smtClean="0"/>
              <a:t>The phase of a sine wave is an angular measurement that specifies the position of the sine wave relative to a reference. The wave shown in Fig. 2.7 is taken as the reference wave. When the sine wave is shifted left or right with reference to the wave shown in Fig. 2.7, there occurs a phase shift. Figure 2.8 shows the phase shifts of a sine wave. In Fig. 2.8(a), the sine wave is shifted to the right by 90° (p/2 </a:t>
            </a:r>
            <a:r>
              <a:rPr lang="en-US" dirty="0" err="1" smtClean="0"/>
              <a:t>rad</a:t>
            </a:r>
            <a:r>
              <a:rPr lang="en-US" dirty="0" smtClean="0"/>
              <a:t>) shown by the dotted lines. There is a phase angle of 90° between A and B. Here the waveform B is lagging behind waveform A by 90°. In other words, the sine wave A is leading the waveform B by 90°. In Fig. 2.8(b) the sine wave A is lagging behind the waveform B by 90°. In both cases, the phase difference is 90°.</a:t>
            </a:r>
          </a:p>
          <a:p>
            <a:endParaRPr lang="en-US" dirty="0"/>
          </a:p>
        </p:txBody>
      </p:sp>
      <p:pic>
        <p:nvPicPr>
          <p:cNvPr id="4" name="Picture 3"/>
          <p:cNvPicPr/>
          <p:nvPr/>
        </p:nvPicPr>
        <p:blipFill>
          <a:blip r:embed="rId2"/>
          <a:srcRect/>
          <a:stretch>
            <a:fillRect/>
          </a:stretch>
        </p:blipFill>
        <p:spPr bwMode="auto">
          <a:xfrm>
            <a:off x="2514600" y="3700145"/>
            <a:ext cx="3955415" cy="315785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fontScale="62500" lnSpcReduction="20000"/>
          </a:bodyPr>
          <a:lstStyle/>
          <a:p>
            <a:r>
              <a:rPr lang="en-US" b="1" dirty="0" smtClean="0"/>
              <a:t>The Sinusoidal Wave Equation</a:t>
            </a:r>
            <a:endParaRPr lang="en-US" dirty="0" smtClean="0"/>
          </a:p>
          <a:p>
            <a:r>
              <a:rPr lang="en-US" dirty="0" smtClean="0"/>
              <a:t>A sine wave is graphically represented as shown in Fig. 2.12(a). The amplitude of a sine wave is represented on vertical axis. The angular measurement (in degrees or radians) is represented on horizontal axis. Amplitude A is the maximum value of the voltage or current on the Y-axis. In general, the sine wave is represented by the equation v(t) = </a:t>
            </a:r>
            <a:r>
              <a:rPr lang="en-US" dirty="0" err="1" smtClean="0"/>
              <a:t>Vm</a:t>
            </a:r>
            <a:r>
              <a:rPr lang="en-US" dirty="0" smtClean="0"/>
              <a:t> sin wt</a:t>
            </a:r>
          </a:p>
          <a:p>
            <a:r>
              <a:rPr lang="en-US" dirty="0" smtClean="0"/>
              <a:t> </a:t>
            </a:r>
          </a:p>
          <a:p>
            <a:r>
              <a:rPr lang="en-US" b="1" dirty="0" smtClean="0"/>
              <a:t>Instantaneous Value</a:t>
            </a:r>
            <a:endParaRPr lang="en-US" dirty="0" smtClean="0"/>
          </a:p>
          <a:p>
            <a:r>
              <a:rPr lang="en-US" dirty="0" smtClean="0"/>
              <a:t>Consider the sine wave shown in Fig. 2.14. At any given time, it has some instantaneous value. This value is different at different points along the waveform. In Fig. 2.14 during the positive cycle, the instantaneous values are positive and during the negative cycle, the instantaneous values are negative. In Fig. 2.14 shown at time 1 ms, the value is 4.2 V; the value is 10 V at 2.5 ms, – 2 V at 6 ms and – 10 V at 7.5 and so on.</a:t>
            </a:r>
          </a:p>
          <a:p>
            <a:endParaRPr lang="en-US" dirty="0"/>
          </a:p>
        </p:txBody>
      </p:sp>
      <p:pic>
        <p:nvPicPr>
          <p:cNvPr id="4" name="Picture 3"/>
          <p:cNvPicPr/>
          <p:nvPr/>
        </p:nvPicPr>
        <p:blipFill>
          <a:blip r:embed="rId2"/>
          <a:srcRect/>
          <a:stretch>
            <a:fillRect/>
          </a:stretch>
        </p:blipFill>
        <p:spPr bwMode="auto">
          <a:xfrm>
            <a:off x="3429000" y="4267200"/>
            <a:ext cx="3460764" cy="2286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09601"/>
            <a:ext cx="8229600" cy="609599"/>
          </a:xfrm>
        </p:spPr>
        <p:txBody>
          <a:bodyPr>
            <a:normAutofit fontScale="55000" lnSpcReduction="20000"/>
          </a:bodyPr>
          <a:lstStyle/>
          <a:p>
            <a:r>
              <a:rPr lang="en-US" b="1" dirty="0" smtClean="0"/>
              <a:t>Peak Value</a:t>
            </a:r>
            <a:endParaRPr lang="en-US" dirty="0" smtClean="0"/>
          </a:p>
          <a:p>
            <a:r>
              <a:rPr lang="en-US" dirty="0" smtClean="0"/>
              <a:t>The peak value of the sine wave </a:t>
            </a:r>
            <a:endParaRPr lang="en-US" dirty="0"/>
          </a:p>
        </p:txBody>
      </p:sp>
      <p:pic>
        <p:nvPicPr>
          <p:cNvPr id="4" name="Picture 3"/>
          <p:cNvPicPr/>
          <p:nvPr/>
        </p:nvPicPr>
        <p:blipFill>
          <a:blip r:embed="rId2"/>
          <a:srcRect b="63823"/>
          <a:stretch>
            <a:fillRect/>
          </a:stretch>
        </p:blipFill>
        <p:spPr bwMode="auto">
          <a:xfrm>
            <a:off x="609600" y="1524000"/>
            <a:ext cx="7467600" cy="4648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34486" b="42651"/>
          <a:stretch>
            <a:fillRect/>
          </a:stretch>
        </p:blipFill>
        <p:spPr bwMode="auto">
          <a:xfrm>
            <a:off x="685800" y="228600"/>
            <a:ext cx="7467600" cy="2438400"/>
          </a:xfrm>
          <a:prstGeom prst="rect">
            <a:avLst/>
          </a:prstGeom>
          <a:noFill/>
          <a:ln w="9525">
            <a:noFill/>
            <a:miter lim="800000"/>
            <a:headEnd/>
            <a:tailEnd/>
          </a:ln>
        </p:spPr>
      </p:pic>
      <p:pic>
        <p:nvPicPr>
          <p:cNvPr id="5" name="Picture 4"/>
          <p:cNvPicPr/>
          <p:nvPr/>
        </p:nvPicPr>
        <p:blipFill>
          <a:blip r:embed="rId2"/>
          <a:srcRect t="57349"/>
          <a:stretch>
            <a:fillRect/>
          </a:stretch>
        </p:blipFill>
        <p:spPr bwMode="auto">
          <a:xfrm>
            <a:off x="762000" y="2667000"/>
            <a:ext cx="7467600" cy="40386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b="47808"/>
          <a:stretch>
            <a:fillRect/>
          </a:stretch>
        </p:blipFill>
        <p:spPr bwMode="auto">
          <a:xfrm>
            <a:off x="304800" y="304800"/>
            <a:ext cx="7696200" cy="5791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229600" cy="4525963"/>
          </a:xfrm>
        </p:spPr>
        <p:txBody>
          <a:bodyPr>
            <a:normAutofit fontScale="62500" lnSpcReduction="20000"/>
          </a:bodyPr>
          <a:lstStyle/>
          <a:p>
            <a:pPr marL="0" marR="0">
              <a:lnSpc>
                <a:spcPct val="115000"/>
              </a:lnSpc>
              <a:spcBef>
                <a:spcPts val="0"/>
              </a:spcBef>
              <a:spcAft>
                <a:spcPts val="0"/>
              </a:spcAft>
            </a:pPr>
            <a:r>
              <a:rPr lang="en-US" b="1" dirty="0" smtClean="0">
                <a:latin typeface="Times New Roman"/>
                <a:ea typeface="Times New Roman"/>
                <a:cs typeface="Times New Roman"/>
              </a:rPr>
              <a:t>Resistance Parameter – Ohm’s law</a:t>
            </a:r>
            <a:endParaRPr lang="en-US" sz="2800" dirty="0" smtClean="0">
              <a:ea typeface="Times New Roman"/>
              <a:cs typeface="Times New Roman"/>
            </a:endParaRPr>
          </a:p>
          <a:p>
            <a:pPr marL="0" marR="0">
              <a:lnSpc>
                <a:spcPct val="115000"/>
              </a:lnSpc>
              <a:spcBef>
                <a:spcPts val="0"/>
              </a:spcBef>
              <a:spcAft>
                <a:spcPts val="0"/>
              </a:spcAft>
            </a:pPr>
            <a:r>
              <a:rPr lang="en-US" dirty="0" smtClean="0">
                <a:latin typeface="Times New Roman"/>
                <a:ea typeface="Times New Roman"/>
                <a:cs typeface="Times New Roman"/>
              </a:rPr>
              <a:t>When a current flows in a material, the free electrons move through the material </a:t>
            </a:r>
            <a:r>
              <a:rPr lang="en-US" dirty="0" err="1" smtClean="0">
                <a:latin typeface="Times New Roman"/>
                <a:ea typeface="Times New Roman"/>
                <a:cs typeface="Times New Roman"/>
              </a:rPr>
              <a:t>andcollide</a:t>
            </a:r>
            <a:r>
              <a:rPr lang="en-US" dirty="0" smtClean="0">
                <a:latin typeface="Times New Roman"/>
                <a:ea typeface="Times New Roman"/>
                <a:cs typeface="Times New Roman"/>
              </a:rPr>
              <a:t> with other atoms. These collisions cause the electrons to lose some of </a:t>
            </a:r>
            <a:r>
              <a:rPr lang="en-US" dirty="0" err="1" smtClean="0">
                <a:latin typeface="Times New Roman"/>
                <a:ea typeface="Times New Roman"/>
                <a:cs typeface="Times New Roman"/>
              </a:rPr>
              <a:t>theirenergy</a:t>
            </a:r>
            <a:r>
              <a:rPr lang="en-US" dirty="0" smtClean="0">
                <a:latin typeface="Times New Roman"/>
                <a:ea typeface="Times New Roman"/>
                <a:cs typeface="Times New Roman"/>
              </a:rPr>
              <a:t>. This loss of energy per unit charge is the drop in potential across the </a:t>
            </a:r>
            <a:r>
              <a:rPr lang="en-US" dirty="0" err="1" smtClean="0">
                <a:latin typeface="Times New Roman"/>
                <a:ea typeface="Times New Roman"/>
                <a:cs typeface="Times New Roman"/>
              </a:rPr>
              <a:t>material.The</a:t>
            </a:r>
            <a:r>
              <a:rPr lang="en-US" dirty="0" smtClean="0">
                <a:latin typeface="Times New Roman"/>
                <a:ea typeface="Times New Roman"/>
                <a:cs typeface="Times New Roman"/>
              </a:rPr>
              <a:t> amount of energy lost by the electrons is related to the physical property </a:t>
            </a:r>
            <a:r>
              <a:rPr lang="en-US" dirty="0" err="1" smtClean="0">
                <a:latin typeface="Times New Roman"/>
                <a:ea typeface="Times New Roman"/>
                <a:cs typeface="Times New Roman"/>
              </a:rPr>
              <a:t>ofthe</a:t>
            </a:r>
            <a:r>
              <a:rPr lang="en-US" dirty="0" smtClean="0">
                <a:latin typeface="Times New Roman"/>
                <a:ea typeface="Times New Roman"/>
                <a:cs typeface="Times New Roman"/>
              </a:rPr>
              <a:t> material. These collisions restrict the movement of electrons. The property </a:t>
            </a:r>
            <a:r>
              <a:rPr lang="en-US" dirty="0" err="1" smtClean="0">
                <a:latin typeface="Times New Roman"/>
                <a:ea typeface="Times New Roman"/>
                <a:cs typeface="Times New Roman"/>
              </a:rPr>
              <a:t>ofa</a:t>
            </a:r>
            <a:r>
              <a:rPr lang="en-US" dirty="0" smtClean="0">
                <a:latin typeface="Times New Roman"/>
                <a:ea typeface="Times New Roman"/>
                <a:cs typeface="Times New Roman"/>
              </a:rPr>
              <a:t> material to restrict the flow of electrons is </a:t>
            </a:r>
            <a:r>
              <a:rPr lang="en-US" dirty="0" err="1" smtClean="0">
                <a:latin typeface="Times New Roman"/>
                <a:ea typeface="Times New Roman"/>
                <a:cs typeface="Times New Roman"/>
              </a:rPr>
              <a:t>calledresistance</a:t>
            </a:r>
            <a:r>
              <a:rPr lang="en-US" dirty="0" smtClean="0">
                <a:latin typeface="Times New Roman"/>
                <a:ea typeface="Times New Roman"/>
                <a:cs typeface="Times New Roman"/>
              </a:rPr>
              <a:t>, denoted by R. The symbol for the </a:t>
            </a:r>
            <a:r>
              <a:rPr lang="en-US" dirty="0" err="1" smtClean="0">
                <a:latin typeface="Times New Roman"/>
                <a:ea typeface="Times New Roman"/>
                <a:cs typeface="Times New Roman"/>
              </a:rPr>
              <a:t>resistoris</a:t>
            </a:r>
            <a:r>
              <a:rPr lang="en-US" dirty="0" smtClean="0">
                <a:latin typeface="Times New Roman"/>
                <a:ea typeface="Times New Roman"/>
                <a:cs typeface="Times New Roman"/>
              </a:rPr>
              <a:t> shown in Fig. 1.3</a:t>
            </a:r>
            <a:r>
              <a:rPr lang="en-US" dirty="0" smtClean="0">
                <a:latin typeface="Times New Roman"/>
                <a:ea typeface="Times New Roman"/>
                <a:cs typeface="Times New Roman"/>
              </a:rPr>
              <a:t>.</a:t>
            </a:r>
          </a:p>
          <a:p>
            <a:pPr marL="0" marR="0">
              <a:lnSpc>
                <a:spcPct val="115000"/>
              </a:lnSpc>
              <a:spcBef>
                <a:spcPts val="0"/>
              </a:spcBef>
              <a:spcAft>
                <a:spcPts val="0"/>
              </a:spcAft>
            </a:pPr>
            <a:endParaRPr lang="en-US" sz="2800" dirty="0" smtClean="0">
              <a:ea typeface="Times New Roman"/>
              <a:cs typeface="Times New Roman"/>
            </a:endParaRPr>
          </a:p>
          <a:p>
            <a:pPr marL="0" marR="0">
              <a:lnSpc>
                <a:spcPct val="115000"/>
              </a:lnSpc>
              <a:spcBef>
                <a:spcPts val="0"/>
              </a:spcBef>
              <a:spcAft>
                <a:spcPts val="0"/>
              </a:spcAft>
            </a:pPr>
            <a:r>
              <a:rPr lang="en-US" dirty="0" smtClean="0">
                <a:latin typeface="Times New Roman"/>
                <a:ea typeface="Times New Roman"/>
                <a:cs typeface="Times New Roman"/>
              </a:rPr>
              <a:t>The unit of resistance is ohm (). Ohm </a:t>
            </a:r>
            <a:r>
              <a:rPr lang="en-US" dirty="0" err="1" smtClean="0">
                <a:latin typeface="Times New Roman"/>
                <a:ea typeface="Times New Roman"/>
                <a:cs typeface="Times New Roman"/>
              </a:rPr>
              <a:t>isdefined</a:t>
            </a:r>
            <a:r>
              <a:rPr lang="en-US" dirty="0" smtClean="0">
                <a:latin typeface="Times New Roman"/>
                <a:ea typeface="Times New Roman"/>
                <a:cs typeface="Times New Roman"/>
              </a:rPr>
              <a:t> as the resistance offered by the material when a current of one </a:t>
            </a:r>
            <a:r>
              <a:rPr lang="en-US" dirty="0" err="1" smtClean="0">
                <a:latin typeface="Times New Roman"/>
                <a:ea typeface="Times New Roman"/>
                <a:cs typeface="Times New Roman"/>
              </a:rPr>
              <a:t>ampereflows</a:t>
            </a:r>
            <a:r>
              <a:rPr lang="en-US" dirty="0" smtClean="0">
                <a:latin typeface="Times New Roman"/>
                <a:ea typeface="Times New Roman"/>
                <a:cs typeface="Times New Roman"/>
              </a:rPr>
              <a:t> between two terminals with one volt applied across </a:t>
            </a:r>
            <a:r>
              <a:rPr lang="en-US" dirty="0" err="1" smtClean="0">
                <a:latin typeface="Times New Roman"/>
                <a:ea typeface="Times New Roman"/>
                <a:cs typeface="Times New Roman"/>
              </a:rPr>
              <a:t>it.According</a:t>
            </a:r>
            <a:r>
              <a:rPr lang="en-US" dirty="0" smtClean="0">
                <a:latin typeface="Times New Roman"/>
                <a:ea typeface="Times New Roman"/>
                <a:cs typeface="Times New Roman"/>
              </a:rPr>
              <a:t> to Ohm’s law, the current is directly proportional to the voltage </a:t>
            </a:r>
            <a:r>
              <a:rPr lang="en-US" dirty="0" err="1" smtClean="0">
                <a:latin typeface="Times New Roman"/>
                <a:ea typeface="Times New Roman"/>
                <a:cs typeface="Times New Roman"/>
              </a:rPr>
              <a:t>andinversely</a:t>
            </a:r>
            <a:r>
              <a:rPr lang="en-US" dirty="0" smtClean="0">
                <a:latin typeface="Times New Roman"/>
                <a:ea typeface="Times New Roman"/>
                <a:cs typeface="Times New Roman"/>
              </a:rPr>
              <a:t> proportional to the total resistance of the circuit, </a:t>
            </a:r>
            <a:r>
              <a:rPr lang="en-US" dirty="0" err="1" smtClean="0">
                <a:latin typeface="Times New Roman"/>
                <a:ea typeface="Times New Roman"/>
                <a:cs typeface="Times New Roman"/>
              </a:rPr>
              <a:t>i.e.I</a:t>
            </a:r>
            <a:endParaRPr lang="en-US" sz="2800" dirty="0" smtClean="0">
              <a:ea typeface="Times New Roman"/>
              <a:cs typeface="Times New Roman"/>
            </a:endParaRPr>
          </a:p>
          <a:p>
            <a:endParaRPr lang="en-US" dirty="0"/>
          </a:p>
        </p:txBody>
      </p:sp>
      <p:pic>
        <p:nvPicPr>
          <p:cNvPr id="9" name="Picture 8"/>
          <p:cNvPicPr/>
          <p:nvPr/>
        </p:nvPicPr>
        <p:blipFill>
          <a:blip r:embed="rId2"/>
          <a:srcRect/>
          <a:stretch>
            <a:fillRect/>
          </a:stretch>
        </p:blipFill>
        <p:spPr bwMode="auto">
          <a:xfrm>
            <a:off x="3505200" y="3276600"/>
            <a:ext cx="1476375" cy="495300"/>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3505200" y="5334000"/>
            <a:ext cx="1247775" cy="71437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50509"/>
          <a:stretch>
            <a:fillRect/>
          </a:stretch>
        </p:blipFill>
        <p:spPr bwMode="auto">
          <a:xfrm>
            <a:off x="533400" y="533400"/>
            <a:ext cx="7467600" cy="5029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381000" y="457200"/>
            <a:ext cx="8305800" cy="6172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25963"/>
          </a:xfrm>
        </p:spPr>
        <p:txBody>
          <a:bodyPr>
            <a:normAutofit fontScale="85000" lnSpcReduction="10000"/>
          </a:bodyPr>
          <a:lstStyle/>
          <a:p>
            <a:pPr>
              <a:buNone/>
            </a:pPr>
            <a:r>
              <a:rPr lang="en-US" b="1" dirty="0" smtClean="0"/>
              <a:t>Instantaneous </a:t>
            </a:r>
            <a:r>
              <a:rPr lang="en-US" b="1" dirty="0" smtClean="0"/>
              <a:t>Power</a:t>
            </a:r>
            <a:endParaRPr lang="en-US" dirty="0" smtClean="0"/>
          </a:p>
          <a:p>
            <a:r>
              <a:rPr lang="en-US" dirty="0" smtClean="0"/>
              <a:t>In a purely resistive circuit, all the energy delivered by the source is dissipated in the form of heat by the resistance. In a purely reactive(inductive or capacitive) circuit, all the energy delivered by the source is stored by the inductor or capacitor in its magnetic or electric field during a portion of the voltage cycle, and then is returned to the source during another portion of the cycle, so that no net energy is transferred. When there is complex impedance in a circuit, part of the energy is alternately stored and returned by</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b="37706"/>
          <a:stretch>
            <a:fillRect/>
          </a:stretch>
        </p:blipFill>
        <p:spPr bwMode="auto">
          <a:xfrm>
            <a:off x="381000" y="228600"/>
            <a:ext cx="7391400" cy="5715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53876"/>
          <a:stretch>
            <a:fillRect/>
          </a:stretch>
        </p:blipFill>
        <p:spPr bwMode="auto">
          <a:xfrm>
            <a:off x="838200" y="685800"/>
            <a:ext cx="6248400" cy="5334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457200" y="838200"/>
            <a:ext cx="8001000" cy="4343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381000" y="457200"/>
            <a:ext cx="8001000" cy="4114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838200" y="4724400"/>
            <a:ext cx="7162800" cy="17526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b="86331"/>
          <a:stretch>
            <a:fillRect/>
          </a:stretch>
        </p:blipFill>
        <p:spPr bwMode="auto">
          <a:xfrm>
            <a:off x="228600" y="609600"/>
            <a:ext cx="8229600" cy="2590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4525963"/>
          </a:xfrm>
        </p:spPr>
        <p:txBody>
          <a:bodyPr>
            <a:normAutofit fontScale="85000" lnSpcReduction="20000"/>
          </a:bodyPr>
          <a:lstStyle/>
          <a:p>
            <a:r>
              <a:rPr lang="en-US" b="1" dirty="0" smtClean="0"/>
              <a:t>Superposition Theorem (dc Excitation) </a:t>
            </a:r>
            <a:endParaRPr lang="en-US" dirty="0" smtClean="0"/>
          </a:p>
          <a:p>
            <a:r>
              <a:rPr lang="en-US" dirty="0" smtClean="0"/>
              <a:t>The superposition theorem states that in any linear network containing two or more sources, the response in any element is equal to the algebraic sum of the responses caused by individual sources acting alone, while the other sources are non-operative; that is, while considering the effect of individual sources, other ideal voltage sources and ideal current sources in the network are replaced by short circuit and open circuit across their terminals. This theorem is valid only for linear systems. This theorem can be better understood with a numerical example. Consider the circuit which contains two sources as shown in Fig. 6.1.</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304800" y="381000"/>
            <a:ext cx="8153400" cy="5943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8229600" cy="4525963"/>
          </a:xfrm>
        </p:spPr>
        <p:txBody>
          <a:bodyPr>
            <a:normAutofit fontScale="62500" lnSpcReduction="20000"/>
          </a:bodyPr>
          <a:lstStyle/>
          <a:p>
            <a:r>
              <a:rPr lang="en-US" b="1" dirty="0" smtClean="0"/>
              <a:t>Inductance Parameter</a:t>
            </a:r>
            <a:endParaRPr lang="en-US" dirty="0" smtClean="0"/>
          </a:p>
          <a:p>
            <a:r>
              <a:rPr lang="en-US" dirty="0" smtClean="0"/>
              <a:t>A wire of certain length, when twisted into a coil becomes a basic </a:t>
            </a:r>
            <a:r>
              <a:rPr lang="en-US" dirty="0" err="1" smtClean="0"/>
              <a:t>inductor.If</a:t>
            </a:r>
            <a:r>
              <a:rPr lang="en-US" dirty="0" smtClean="0"/>
              <a:t> current is made to pass through an inductor, an electromagnetic field </a:t>
            </a:r>
            <a:r>
              <a:rPr lang="en-US" dirty="0" err="1" smtClean="0"/>
              <a:t>isformed</a:t>
            </a:r>
            <a:r>
              <a:rPr lang="en-US" dirty="0" smtClean="0"/>
              <a:t>. A change in the magnitude of the current changes the </a:t>
            </a:r>
            <a:r>
              <a:rPr lang="en-US" dirty="0" err="1" smtClean="0"/>
              <a:t>electromagneticfield</a:t>
            </a:r>
            <a:r>
              <a:rPr lang="en-US" dirty="0" smtClean="0"/>
              <a:t>. Increase in current expands the fields, and decrease in current reduces </a:t>
            </a:r>
            <a:r>
              <a:rPr lang="en-US" dirty="0" err="1" smtClean="0"/>
              <a:t>it.Therefore</a:t>
            </a:r>
            <a:r>
              <a:rPr lang="en-US" dirty="0" smtClean="0"/>
              <a:t>, a change in current produces change in the electromagnetic </a:t>
            </a:r>
            <a:r>
              <a:rPr lang="en-US" dirty="0" err="1" smtClean="0"/>
              <a:t>field,which</a:t>
            </a:r>
            <a:r>
              <a:rPr lang="en-US" dirty="0" smtClean="0"/>
              <a:t> </a:t>
            </a:r>
            <a:endParaRPr lang="en-US" dirty="0" smtClean="0"/>
          </a:p>
          <a:p>
            <a:endParaRPr lang="en-US" dirty="0" smtClean="0"/>
          </a:p>
          <a:p>
            <a:r>
              <a:rPr lang="en-US" dirty="0" smtClean="0"/>
              <a:t> </a:t>
            </a:r>
          </a:p>
          <a:p>
            <a:r>
              <a:rPr lang="en-US" dirty="0" smtClean="0"/>
              <a:t>induces a voltage across the coil </a:t>
            </a:r>
            <a:r>
              <a:rPr lang="en-US" dirty="0" err="1" smtClean="0"/>
              <a:t>accordingto</a:t>
            </a:r>
            <a:r>
              <a:rPr lang="en-US" dirty="0" smtClean="0"/>
              <a:t> Faraday’s law of electromagnetic </a:t>
            </a:r>
            <a:r>
              <a:rPr lang="en-US" dirty="0" err="1" smtClean="0"/>
              <a:t>induction.The</a:t>
            </a:r>
            <a:r>
              <a:rPr lang="en-US" dirty="0" smtClean="0"/>
              <a:t> unit of inductance is </a:t>
            </a:r>
            <a:r>
              <a:rPr lang="en-US" dirty="0" err="1" smtClean="0"/>
              <a:t>henry</a:t>
            </a:r>
            <a:r>
              <a:rPr lang="en-US" dirty="0" smtClean="0"/>
              <a:t>, denoted by </a:t>
            </a:r>
            <a:r>
              <a:rPr lang="en-US" dirty="0" err="1" smtClean="0"/>
              <a:t>H.By</a:t>
            </a:r>
            <a:r>
              <a:rPr lang="en-US" dirty="0" smtClean="0"/>
              <a:t> definition, the inductance is one </a:t>
            </a:r>
            <a:r>
              <a:rPr lang="en-US" dirty="0" err="1" smtClean="0"/>
              <a:t>henry</a:t>
            </a:r>
            <a:r>
              <a:rPr lang="en-US" dirty="0" smtClean="0"/>
              <a:t> </a:t>
            </a:r>
            <a:r>
              <a:rPr lang="en-US" dirty="0" err="1" smtClean="0"/>
              <a:t>whencurrent</a:t>
            </a:r>
            <a:r>
              <a:rPr lang="en-US" dirty="0" smtClean="0"/>
              <a:t> through the coil, changing at the rate of </a:t>
            </a:r>
            <a:r>
              <a:rPr lang="en-US" dirty="0" err="1" smtClean="0"/>
              <a:t>oneampere</a:t>
            </a:r>
            <a:r>
              <a:rPr lang="en-US" dirty="0" smtClean="0"/>
              <a:t> per second, induces one volt across the </a:t>
            </a:r>
            <a:r>
              <a:rPr lang="en-US" dirty="0" err="1" smtClean="0"/>
              <a:t>coil.The</a:t>
            </a:r>
            <a:r>
              <a:rPr lang="en-US" dirty="0" smtClean="0"/>
              <a:t> symbol for inductance is shown in Fig. 1.4.The current-voltage relation is given by</a:t>
            </a:r>
          </a:p>
          <a:p>
            <a:endParaRPr lang="en-US" dirty="0"/>
          </a:p>
        </p:txBody>
      </p:sp>
      <p:pic>
        <p:nvPicPr>
          <p:cNvPr id="4" name="Picture 3"/>
          <p:cNvPicPr/>
          <p:nvPr/>
        </p:nvPicPr>
        <p:blipFill>
          <a:blip r:embed="rId2"/>
          <a:srcRect/>
          <a:stretch>
            <a:fillRect/>
          </a:stretch>
        </p:blipFill>
        <p:spPr bwMode="auto">
          <a:xfrm>
            <a:off x="3733800" y="2438400"/>
            <a:ext cx="1626870" cy="64833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762000" y="4724400"/>
            <a:ext cx="7543800" cy="16002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b="51175"/>
          <a:stretch>
            <a:fillRect/>
          </a:stretch>
        </p:blipFill>
        <p:spPr bwMode="auto">
          <a:xfrm>
            <a:off x="304800" y="381000"/>
            <a:ext cx="7848600" cy="60960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48825"/>
          <a:stretch>
            <a:fillRect/>
          </a:stretch>
        </p:blipFill>
        <p:spPr bwMode="auto">
          <a:xfrm>
            <a:off x="609600" y="533400"/>
            <a:ext cx="6705600" cy="57912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229600" cy="4525963"/>
          </a:xfrm>
        </p:spPr>
        <p:txBody>
          <a:bodyPr>
            <a:normAutofit fontScale="70000" lnSpcReduction="20000"/>
          </a:bodyPr>
          <a:lstStyle/>
          <a:p>
            <a:r>
              <a:rPr lang="en-US" b="1" dirty="0" err="1" smtClean="0"/>
              <a:t>Thevenin’s</a:t>
            </a:r>
            <a:r>
              <a:rPr lang="en-US" b="1" dirty="0" smtClean="0"/>
              <a:t> </a:t>
            </a:r>
            <a:r>
              <a:rPr lang="en-US" b="1" dirty="0" smtClean="0"/>
              <a:t>Theorem (dc Excitation)</a:t>
            </a:r>
            <a:endParaRPr lang="en-US" dirty="0" smtClean="0"/>
          </a:p>
          <a:p>
            <a:r>
              <a:rPr lang="en-US" dirty="0" smtClean="0"/>
              <a:t>In many practical applications, it is always not necessary to </a:t>
            </a:r>
            <a:r>
              <a:rPr lang="en-US" dirty="0" err="1" smtClean="0"/>
              <a:t>analyse</a:t>
            </a:r>
            <a:r>
              <a:rPr lang="en-US" dirty="0" smtClean="0"/>
              <a:t> the complete circuit; it requires that the voltage, current, or power in only one resistance of a circuit be found. The use of this theorem provides a simple, equivalent circuit which can be substituted for the original network. </a:t>
            </a:r>
            <a:r>
              <a:rPr lang="en-US" dirty="0" err="1" smtClean="0"/>
              <a:t>Thevenin’s</a:t>
            </a:r>
            <a:r>
              <a:rPr lang="en-US" dirty="0" smtClean="0"/>
              <a:t> theorem states that any two terminal linear network having a number of voltage current sources and resistances can be replaced by a simple equivalent circuit consisting of a single voltage source in series with a resistance, where the value of the voltage source is equal to the open circuit voltage across the two terminals of the network, and resistance is equal to the equivalent resistance measured between the terminals with all the energy sources are replaced by their internal resistances. According to </a:t>
            </a:r>
            <a:r>
              <a:rPr lang="en-US" dirty="0" err="1" smtClean="0"/>
              <a:t>Thevenin’s</a:t>
            </a:r>
            <a:r>
              <a:rPr lang="en-US" dirty="0" smtClean="0"/>
              <a:t> theorem, an equivalent circuit can be found to replace the circuit in Fig. 6.47.</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1"/>
            <a:ext cx="8229600" cy="2362200"/>
          </a:xfrm>
        </p:spPr>
        <p:txBody>
          <a:bodyPr>
            <a:normAutofit fontScale="85000" lnSpcReduction="10000"/>
          </a:bodyPr>
          <a:lstStyle/>
          <a:p>
            <a:r>
              <a:rPr lang="en-US" dirty="0" smtClean="0"/>
              <a:t>In the circuit, if the load resistance 24 V is connected to </a:t>
            </a:r>
            <a:r>
              <a:rPr lang="en-US" dirty="0" err="1" smtClean="0"/>
              <a:t>Thevenin’s</a:t>
            </a:r>
            <a:r>
              <a:rPr lang="en-US" dirty="0" smtClean="0"/>
              <a:t> equivalent circuit, it will have the same current through it and the same voltage across its terminals as it experienced in the original circuit. To verify this, let us find the current passing through the 24 V resistance due to the original circuit. </a:t>
            </a:r>
          </a:p>
          <a:p>
            <a:endParaRPr lang="en-US" dirty="0"/>
          </a:p>
        </p:txBody>
      </p:sp>
      <p:pic>
        <p:nvPicPr>
          <p:cNvPr id="4" name="Picture 3"/>
          <p:cNvPicPr/>
          <p:nvPr/>
        </p:nvPicPr>
        <p:blipFill>
          <a:blip r:embed="rId2"/>
          <a:srcRect/>
          <a:stretch>
            <a:fillRect/>
          </a:stretch>
        </p:blipFill>
        <p:spPr bwMode="auto">
          <a:xfrm>
            <a:off x="1905000" y="3657600"/>
            <a:ext cx="4724400" cy="22860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438400" y="381000"/>
            <a:ext cx="2667000" cy="1371600"/>
          </a:xfrm>
          <a:prstGeom prst="rect">
            <a:avLst/>
          </a:prstGeom>
          <a:noFill/>
          <a:ln w="9525">
            <a:noFill/>
            <a:miter lim="800000"/>
            <a:headEnd/>
            <a:tailEnd/>
          </a:ln>
        </p:spPr>
      </p:pic>
      <p:pic>
        <p:nvPicPr>
          <p:cNvPr id="5" name="Picture 4"/>
          <p:cNvPicPr/>
          <p:nvPr/>
        </p:nvPicPr>
        <p:blipFill>
          <a:blip r:embed="rId3"/>
          <a:srcRect b="64148"/>
          <a:stretch>
            <a:fillRect/>
          </a:stretch>
        </p:blipFill>
        <p:spPr bwMode="auto">
          <a:xfrm>
            <a:off x="457200" y="1752600"/>
            <a:ext cx="7924800" cy="4191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33795"/>
          <a:stretch>
            <a:fillRect/>
          </a:stretch>
        </p:blipFill>
        <p:spPr bwMode="auto">
          <a:xfrm>
            <a:off x="685800" y="609600"/>
            <a:ext cx="8229600" cy="56388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6019800"/>
          </a:xfrm>
        </p:spPr>
        <p:txBody>
          <a:bodyPr>
            <a:normAutofit fontScale="70000" lnSpcReduction="20000"/>
          </a:bodyPr>
          <a:lstStyle/>
          <a:p>
            <a:r>
              <a:rPr lang="en-US" dirty="0" smtClean="0"/>
              <a:t>SERIES RESONANCE </a:t>
            </a:r>
          </a:p>
          <a:p>
            <a:r>
              <a:rPr lang="en-US" dirty="0" smtClean="0"/>
              <a:t>Frequency response analysis is important to us for two primary reasons. First, if we know the frequency response then we can predict the response of the circuit to any input. Sinusoidal waveforms have the </a:t>
            </a:r>
            <a:r>
              <a:rPr lang="en-US" dirty="0" err="1" smtClean="0"/>
              <a:t>elegent</a:t>
            </a:r>
            <a:r>
              <a:rPr lang="en-US" dirty="0" smtClean="0"/>
              <a:t> property that they can be combined to form other (non-sinusoidal) waveforms. Therefore the frequency response allows us to understand a circuits response to more complex inputs. Second, we are often interested in designing circuits with particular frequency characteristics. For example, in the design of an audio 3-way loud speaker system, we would like to direct low frequency signals to the woofers, high frequency signals to the tweets, and mid frequency signals to the mid range speakers. Therefore we would need a circuit that is capable of passing certain frequencies of a signal and rejecting others. The concept of resonance is highly useful in the design of basic filtering circuits for use in everyday applications such as an audio amplifiers. Consider an AC circuit with a single voltage source and any number of resistors, capacitors and inductors. If the frequency of the source is fixed, then a complete analysis in either the time domain or the frequency domain is possible.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b="41157"/>
          <a:stretch>
            <a:fillRect/>
          </a:stretch>
        </p:blipFill>
        <p:spPr bwMode="auto">
          <a:xfrm>
            <a:off x="304800" y="381000"/>
            <a:ext cx="8001000" cy="58674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56973"/>
          <a:stretch>
            <a:fillRect/>
          </a:stretch>
        </p:blipFill>
        <p:spPr bwMode="auto">
          <a:xfrm>
            <a:off x="228600" y="533400"/>
            <a:ext cx="8382000" cy="51816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1"/>
            <a:ext cx="8229600" cy="2057400"/>
          </a:xfrm>
        </p:spPr>
        <p:txBody>
          <a:bodyPr>
            <a:normAutofit fontScale="77500" lnSpcReduction="20000"/>
          </a:bodyPr>
          <a:lstStyle/>
          <a:p>
            <a:pPr>
              <a:buNone/>
            </a:pPr>
            <a:r>
              <a:rPr lang="en-US" dirty="0" smtClean="0"/>
              <a:t>BANDWIDTH </a:t>
            </a:r>
            <a:r>
              <a:rPr lang="en-US" dirty="0" smtClean="0"/>
              <a:t>OF AN RLC CIRCUIT</a:t>
            </a:r>
          </a:p>
          <a:p>
            <a:r>
              <a:rPr lang="en-US" dirty="0" smtClean="0"/>
              <a:t>The bandwidth of any system is the range of frequencies for which the current or output voltage is equal to 70.7% of its value at the resonant frequency, and it is denoted by BW. Figure 3.26 shows the response of a series RLC circuit.</a:t>
            </a:r>
          </a:p>
          <a:p>
            <a:endParaRPr lang="en-US" dirty="0"/>
          </a:p>
        </p:txBody>
      </p:sp>
      <p:pic>
        <p:nvPicPr>
          <p:cNvPr id="4" name="Picture 3"/>
          <p:cNvPicPr/>
          <p:nvPr/>
        </p:nvPicPr>
        <p:blipFill>
          <a:blip r:embed="rId2"/>
          <a:srcRect b="42961"/>
          <a:stretch>
            <a:fillRect/>
          </a:stretch>
        </p:blipFill>
        <p:spPr bwMode="auto">
          <a:xfrm>
            <a:off x="1524000" y="2133600"/>
            <a:ext cx="6770455" cy="40576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normAutofit fontScale="77500" lnSpcReduction="20000"/>
          </a:bodyPr>
          <a:lstStyle/>
          <a:p>
            <a:r>
              <a:rPr lang="en-US" b="1" dirty="0" smtClean="0"/>
              <a:t>Capacitance Parameter</a:t>
            </a:r>
            <a:endParaRPr lang="en-US" dirty="0" smtClean="0"/>
          </a:p>
          <a:p>
            <a:r>
              <a:rPr lang="en-US" dirty="0" smtClean="0"/>
              <a:t>Any two conducting surfaces separated by an insulating medium exhibit </a:t>
            </a:r>
            <a:r>
              <a:rPr lang="en-US" dirty="0" err="1" smtClean="0"/>
              <a:t>theproperty</a:t>
            </a:r>
            <a:r>
              <a:rPr lang="en-US" dirty="0" smtClean="0"/>
              <a:t> of a capacitor. The conducting surfaces are called electrodes, and </a:t>
            </a:r>
            <a:r>
              <a:rPr lang="en-US" dirty="0" err="1" smtClean="0"/>
              <a:t>theinsulating</a:t>
            </a:r>
            <a:r>
              <a:rPr lang="en-US" dirty="0" smtClean="0"/>
              <a:t> medium is called dielectric. A capacitor stores energy in the form </a:t>
            </a:r>
            <a:r>
              <a:rPr lang="en-US" dirty="0" err="1" smtClean="0"/>
              <a:t>ofan</a:t>
            </a:r>
            <a:r>
              <a:rPr lang="en-US" dirty="0" smtClean="0"/>
              <a:t> electric field that is established by the opposite charges on the two </a:t>
            </a:r>
            <a:r>
              <a:rPr lang="en-US" dirty="0" err="1" smtClean="0"/>
              <a:t>electrodes.The</a:t>
            </a:r>
            <a:r>
              <a:rPr lang="en-US" dirty="0" smtClean="0"/>
              <a:t> electric field is represented by lines of force between the positive and </a:t>
            </a:r>
            <a:r>
              <a:rPr lang="en-US" dirty="0" err="1" smtClean="0"/>
              <a:t>negativecharges</a:t>
            </a:r>
            <a:r>
              <a:rPr lang="en-US" dirty="0" smtClean="0"/>
              <a:t>, and is concentrated within the dielectric. The amount of charge per </a:t>
            </a:r>
            <a:r>
              <a:rPr lang="en-US" dirty="0" err="1" smtClean="0"/>
              <a:t>unitvoltage</a:t>
            </a:r>
            <a:r>
              <a:rPr lang="en-US" dirty="0" smtClean="0"/>
              <a:t> that is capacitor can store is its capacitance, denoted by C. The unit </a:t>
            </a:r>
            <a:r>
              <a:rPr lang="en-US" dirty="0" err="1" smtClean="0"/>
              <a:t>ofcapacitance</a:t>
            </a:r>
            <a:r>
              <a:rPr lang="en-US" dirty="0" smtClean="0"/>
              <a:t> is Farad denoted by F. By </a:t>
            </a:r>
            <a:r>
              <a:rPr lang="en-US" dirty="0" err="1" smtClean="0"/>
              <a:t>definition,one</a:t>
            </a:r>
            <a:r>
              <a:rPr lang="en-US" dirty="0" smtClean="0"/>
              <a:t> Farad is the amount of capacitance when </a:t>
            </a:r>
            <a:r>
              <a:rPr lang="en-US" dirty="0" err="1" smtClean="0"/>
              <a:t>onecoulomb</a:t>
            </a:r>
            <a:r>
              <a:rPr lang="en-US" dirty="0" smtClean="0"/>
              <a:t> of charge is stored with one volt </a:t>
            </a:r>
            <a:r>
              <a:rPr lang="en-US" dirty="0" err="1" smtClean="0"/>
              <a:t>acrossthe</a:t>
            </a:r>
            <a:r>
              <a:rPr lang="en-US" dirty="0" smtClean="0"/>
              <a:t> plates. The symbol for capacitance is shown </a:t>
            </a:r>
            <a:r>
              <a:rPr lang="en-US" dirty="0" err="1" smtClean="0"/>
              <a:t>inFig</a:t>
            </a:r>
            <a:r>
              <a:rPr lang="en-US" dirty="0" smtClean="0"/>
              <a:t>. 1.5.</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56679"/>
          <a:stretch>
            <a:fillRect/>
          </a:stretch>
        </p:blipFill>
        <p:spPr bwMode="auto">
          <a:xfrm>
            <a:off x="457200" y="685800"/>
            <a:ext cx="7924800" cy="51816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b="54542"/>
          <a:stretch>
            <a:fillRect/>
          </a:stretch>
        </p:blipFill>
        <p:spPr bwMode="auto">
          <a:xfrm>
            <a:off x="533400" y="457200"/>
            <a:ext cx="6400800" cy="53340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45458"/>
          <a:stretch>
            <a:fillRect/>
          </a:stretch>
        </p:blipFill>
        <p:spPr bwMode="auto">
          <a:xfrm>
            <a:off x="838200" y="533400"/>
            <a:ext cx="6858000" cy="5486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b="56226"/>
          <a:stretch>
            <a:fillRect/>
          </a:stretch>
        </p:blipFill>
        <p:spPr bwMode="auto">
          <a:xfrm>
            <a:off x="990600" y="533400"/>
            <a:ext cx="6477000" cy="5334000"/>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t="42090"/>
          <a:stretch>
            <a:fillRect/>
          </a:stretch>
        </p:blipFill>
        <p:spPr bwMode="auto">
          <a:xfrm>
            <a:off x="609600" y="457200"/>
            <a:ext cx="7620000" cy="5867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capacitor is said to have greater capacitance if it can store more charge </a:t>
            </a:r>
            <a:r>
              <a:rPr lang="en-US" dirty="0" err="1" smtClean="0"/>
              <a:t>perunit</a:t>
            </a:r>
            <a:r>
              <a:rPr lang="en-US" dirty="0" smtClean="0"/>
              <a:t> voltage and the capacitance is given by</a:t>
            </a:r>
          </a:p>
          <a:p>
            <a:endParaRPr lang="en-US" dirty="0"/>
          </a:p>
        </p:txBody>
      </p:sp>
      <p:pic>
        <p:nvPicPr>
          <p:cNvPr id="5" name="Picture 4"/>
          <p:cNvPicPr/>
          <p:nvPr/>
        </p:nvPicPr>
        <p:blipFill>
          <a:blip r:embed="rId2"/>
          <a:srcRect/>
          <a:stretch>
            <a:fillRect/>
          </a:stretch>
        </p:blipFill>
        <p:spPr bwMode="auto">
          <a:xfrm>
            <a:off x="3505200" y="3581400"/>
            <a:ext cx="2133600" cy="9144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2590800" y="4876800"/>
            <a:ext cx="3581400" cy="1295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525963"/>
          </a:xfrm>
        </p:spPr>
        <p:txBody>
          <a:bodyPr>
            <a:normAutofit fontScale="85000" lnSpcReduction="20000"/>
          </a:bodyPr>
          <a:lstStyle/>
          <a:p>
            <a:r>
              <a:rPr lang="en-US" b="1" dirty="0" smtClean="0"/>
              <a:t>Kirchhoff’s Voltage Law </a:t>
            </a:r>
            <a:endParaRPr lang="en-US" dirty="0" smtClean="0"/>
          </a:p>
          <a:p>
            <a:r>
              <a:rPr lang="en-US" dirty="0" smtClean="0"/>
              <a:t>Kirchhoff’s voltage law states that the algebraic sum of all branch voltages </a:t>
            </a:r>
            <a:r>
              <a:rPr lang="en-US" dirty="0" err="1" smtClean="0"/>
              <a:t>aroundany</a:t>
            </a:r>
            <a:r>
              <a:rPr lang="en-US" dirty="0" smtClean="0"/>
              <a:t> closed path in a circuit is always zero at all instants of time. When the </a:t>
            </a:r>
            <a:r>
              <a:rPr lang="en-US" dirty="0" err="1" smtClean="0"/>
              <a:t>currentpasses</a:t>
            </a:r>
            <a:r>
              <a:rPr lang="en-US" dirty="0" smtClean="0"/>
              <a:t> through a resistor, there is a loss of energy and, therefore, a voltage </a:t>
            </a:r>
            <a:r>
              <a:rPr lang="en-US" dirty="0" err="1" smtClean="0"/>
              <a:t>drop.In</a:t>
            </a:r>
            <a:r>
              <a:rPr lang="en-US" dirty="0" smtClean="0"/>
              <a:t> any element, the current always flows from higher potential to lower </a:t>
            </a:r>
            <a:r>
              <a:rPr lang="en-US" dirty="0" err="1" smtClean="0"/>
              <a:t>potential.Consider</a:t>
            </a:r>
            <a:r>
              <a:rPr lang="en-US" dirty="0" smtClean="0"/>
              <a:t> the circuit in Fig. 1.50. It is customary to take the direction of current I </a:t>
            </a:r>
            <a:r>
              <a:rPr lang="en-US" dirty="0" err="1" smtClean="0"/>
              <a:t>asindicated</a:t>
            </a:r>
            <a:r>
              <a:rPr lang="en-US" dirty="0" smtClean="0"/>
              <a:t> in the figure, i.e. it leaves the positive terminal of the voltage source </a:t>
            </a:r>
            <a:r>
              <a:rPr lang="en-US" dirty="0" err="1" smtClean="0"/>
              <a:t>andenters</a:t>
            </a:r>
            <a:r>
              <a:rPr lang="en-US" dirty="0" smtClean="0"/>
              <a:t> into the negative </a:t>
            </a:r>
            <a:r>
              <a:rPr lang="en-US" dirty="0" err="1" smtClean="0"/>
              <a:t>terminal.Fig</a:t>
            </a:r>
            <a:r>
              <a:rPr lang="en-US" dirty="0" smtClean="0"/>
              <a:t>. 1.50</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lstStyle/>
          <a:p>
            <a:r>
              <a:rPr lang="en-US" dirty="0" smtClean="0"/>
              <a:t>As the current passes through the circuit, the sum of the voltage drop </a:t>
            </a:r>
            <a:r>
              <a:rPr lang="en-US" dirty="0" err="1" smtClean="0"/>
              <a:t>aroundthe</a:t>
            </a:r>
            <a:r>
              <a:rPr lang="en-US" dirty="0" smtClean="0"/>
              <a:t> loop is equal to the total voltage in that loop. Here the polarities are </a:t>
            </a:r>
            <a:r>
              <a:rPr lang="en-US" dirty="0" err="1" smtClean="0"/>
              <a:t>attributedto</a:t>
            </a:r>
            <a:r>
              <a:rPr lang="en-US" dirty="0" smtClean="0"/>
              <a:t> the resistors to indicate that the voltages at points a, c and e are more than </a:t>
            </a:r>
            <a:r>
              <a:rPr lang="en-US" dirty="0" err="1" smtClean="0"/>
              <a:t>thevoltages</a:t>
            </a:r>
            <a:r>
              <a:rPr lang="en-US" dirty="0" smtClean="0"/>
              <a:t> at b, d and f, respectively, as the current passes from a to f.</a:t>
            </a:r>
          </a:p>
          <a:p>
            <a:endParaRPr lang="en-US" dirty="0"/>
          </a:p>
        </p:txBody>
      </p:sp>
      <p:pic>
        <p:nvPicPr>
          <p:cNvPr id="5" name="Picture 4"/>
          <p:cNvPicPr/>
          <p:nvPr/>
        </p:nvPicPr>
        <p:blipFill>
          <a:blip r:embed="rId2"/>
          <a:srcRect/>
          <a:stretch>
            <a:fillRect/>
          </a:stretch>
        </p:blipFill>
        <p:spPr bwMode="auto">
          <a:xfrm>
            <a:off x="2590800" y="3810000"/>
            <a:ext cx="4114800" cy="19812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3505200" y="5943600"/>
            <a:ext cx="3124200" cy="7620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normAutofit fontScale="85000" lnSpcReduction="20000"/>
          </a:bodyPr>
          <a:lstStyle/>
          <a:p>
            <a:r>
              <a:rPr lang="en-US" b="1" dirty="0" smtClean="0"/>
              <a:t>Kirchhoff’s Current Law </a:t>
            </a:r>
            <a:endParaRPr lang="en-US" dirty="0" smtClean="0"/>
          </a:p>
          <a:p>
            <a:r>
              <a:rPr lang="en-US" dirty="0" smtClean="0"/>
              <a:t>Kirchhoff’s current law states that the sum of the currents entering into any node </a:t>
            </a:r>
            <a:r>
              <a:rPr lang="en-US" dirty="0" err="1" smtClean="0"/>
              <a:t>isequal</a:t>
            </a:r>
            <a:r>
              <a:rPr lang="en-US" dirty="0" smtClean="0"/>
              <a:t> to the sum of the currents leaving that node. The node may be an interconnection of two or more branches. In any parallel circuit, the node is a junction point of two or more branches. The total current entering into a node is equal to the current leaving that node. For example, consider the circuit shown in Fig. 1.67, which contains two nodes A and B. The total current IT entering node A is divided into I1, I2 and I3. These currents flow out of node A. According to Kirchhoff’s current law,</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fontScale="62500" lnSpcReduction="20000"/>
          </a:bodyPr>
          <a:lstStyle/>
          <a:p>
            <a:r>
              <a:rPr lang="en-US" b="1" dirty="0" smtClean="0"/>
              <a:t>Power In Series Circuit</a:t>
            </a:r>
            <a:endParaRPr lang="en-US" dirty="0" smtClean="0"/>
          </a:p>
          <a:p>
            <a:r>
              <a:rPr lang="en-US" dirty="0" smtClean="0"/>
              <a:t>The total power supplied by the source in any series resistive circuit is equal </a:t>
            </a:r>
            <a:r>
              <a:rPr lang="en-US" dirty="0" err="1" smtClean="0"/>
              <a:t>tothe</a:t>
            </a:r>
            <a:r>
              <a:rPr lang="en-US" dirty="0" smtClean="0"/>
              <a:t> sum of the powers in each resistor in series, </a:t>
            </a:r>
            <a:r>
              <a:rPr lang="en-US" dirty="0" err="1" smtClean="0"/>
              <a:t>i.e.PS</a:t>
            </a:r>
            <a:r>
              <a:rPr lang="en-US" dirty="0" smtClean="0"/>
              <a:t> = P1 + P2 + P3 + … +Pm</a:t>
            </a:r>
          </a:p>
          <a:p>
            <a:r>
              <a:rPr lang="en-US" dirty="0" smtClean="0"/>
              <a:t>where m is the number of resistors in series, PS is the total power supplied </a:t>
            </a:r>
            <a:r>
              <a:rPr lang="en-US" dirty="0" err="1" smtClean="0"/>
              <a:t>bysource</a:t>
            </a:r>
            <a:r>
              <a:rPr lang="en-US" dirty="0" smtClean="0"/>
              <a:t> and Pm is the power in the last resistor in series. The total power in </a:t>
            </a:r>
            <a:r>
              <a:rPr lang="en-US" dirty="0" err="1" smtClean="0"/>
              <a:t>theseries</a:t>
            </a:r>
            <a:r>
              <a:rPr lang="en-US" dirty="0" smtClean="0"/>
              <a:t> circuit is the total voltage applied to a circuit, multiplied by the </a:t>
            </a:r>
            <a:r>
              <a:rPr lang="en-US" dirty="0" err="1" smtClean="0"/>
              <a:t>totalcurrent</a:t>
            </a:r>
            <a:r>
              <a:rPr lang="en-US" dirty="0" smtClean="0"/>
              <a:t>. Expressed mathematically,</a:t>
            </a:r>
          </a:p>
          <a:p>
            <a:r>
              <a:rPr lang="en-US" dirty="0" smtClean="0"/>
              <a:t> </a:t>
            </a:r>
          </a:p>
          <a:p>
            <a:r>
              <a:rPr lang="en-US" b="1" dirty="0" smtClean="0"/>
              <a:t>Power in a Parallel Circuit</a:t>
            </a:r>
            <a:endParaRPr lang="en-US" dirty="0" smtClean="0"/>
          </a:p>
          <a:p>
            <a:r>
              <a:rPr lang="en-US" dirty="0" smtClean="0"/>
              <a:t>The total power supplied by the source in any parallel resistive circuit is equal </a:t>
            </a:r>
            <a:r>
              <a:rPr lang="en-US" dirty="0" err="1" smtClean="0"/>
              <a:t>tothe</a:t>
            </a:r>
            <a:r>
              <a:rPr lang="en-US" dirty="0" smtClean="0"/>
              <a:t> sum of the powers in each resistor in parallel, i.e.</a:t>
            </a:r>
          </a:p>
          <a:p>
            <a:r>
              <a:rPr lang="en-US" dirty="0" smtClean="0"/>
              <a:t>PS = P1 + P2 + P3 + … +</a:t>
            </a:r>
            <a:r>
              <a:rPr lang="en-US" dirty="0" err="1" smtClean="0"/>
              <a:t>Pmwhere</a:t>
            </a:r>
            <a:r>
              <a:rPr lang="en-US" dirty="0" smtClean="0"/>
              <a:t> </a:t>
            </a:r>
          </a:p>
          <a:p>
            <a:r>
              <a:rPr lang="en-US" dirty="0" smtClean="0"/>
              <a:t>where m is the number of resistors in parallel, PS is the total power and Pm </a:t>
            </a:r>
            <a:r>
              <a:rPr lang="en-US" dirty="0" err="1" smtClean="0"/>
              <a:t>isthe</a:t>
            </a:r>
            <a:r>
              <a:rPr lang="en-US" dirty="0" smtClean="0"/>
              <a:t> power in the last resistor.</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1981</Words>
  <Application>Microsoft Office PowerPoint</Application>
  <PresentationFormat>On-screen Show (4:3)</PresentationFormat>
  <Paragraphs>50</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Unit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Murali Krishna Raju</dc:creator>
  <cp:lastModifiedBy>Murali Krishna Raju</cp:lastModifiedBy>
  <cp:revision>1</cp:revision>
  <dcterms:created xsi:type="dcterms:W3CDTF">2006-08-16T00:00:00Z</dcterms:created>
  <dcterms:modified xsi:type="dcterms:W3CDTF">2020-07-05T12:29:48Z</dcterms:modified>
</cp:coreProperties>
</file>