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ectricaleasy.com/2012/12/armature-winding-of-dc-machin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ectricaleasy.com/2012/12/armature-winding-of-dc-machine.htm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Construction of a DC machine:</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191000"/>
            <a:ext cx="8229600" cy="2590800"/>
          </a:xfrm>
        </p:spPr>
        <p:txBody>
          <a:bodyPr>
            <a:normAutofit fontScale="77500" lnSpcReduction="20000"/>
          </a:bodyPr>
          <a:lstStyle/>
          <a:p>
            <a:pPr>
              <a:buNone/>
            </a:pPr>
            <a:r>
              <a:rPr lang="en-US" sz="3100" dirty="0" smtClean="0">
                <a:latin typeface="Times New Roman" pitchFamily="18" charset="0"/>
                <a:cs typeface="Times New Roman" pitchFamily="18" charset="0"/>
              </a:rPr>
              <a:t>The main parts of DC generator are</a:t>
            </a:r>
          </a:p>
          <a:p>
            <a:r>
              <a:rPr lang="en-US" sz="3100" dirty="0" smtClean="0">
                <a:latin typeface="Times New Roman" pitchFamily="18" charset="0"/>
                <a:cs typeface="Times New Roman" pitchFamily="18" charset="0"/>
              </a:rPr>
              <a:t>Yoke</a:t>
            </a:r>
          </a:p>
          <a:p>
            <a:r>
              <a:rPr lang="en-US" sz="3100" dirty="0" smtClean="0">
                <a:latin typeface="Times New Roman" pitchFamily="18" charset="0"/>
                <a:cs typeface="Times New Roman" pitchFamily="18" charset="0"/>
              </a:rPr>
              <a:t>Poles and pole shoes</a:t>
            </a:r>
          </a:p>
          <a:p>
            <a:r>
              <a:rPr lang="en-US" sz="3100" dirty="0" smtClean="0">
                <a:latin typeface="Times New Roman" pitchFamily="18" charset="0"/>
                <a:cs typeface="Times New Roman" pitchFamily="18" charset="0"/>
              </a:rPr>
              <a:t>Field winding</a:t>
            </a:r>
          </a:p>
          <a:p>
            <a:r>
              <a:rPr lang="en-US" sz="3100" dirty="0" smtClean="0">
                <a:latin typeface="Times New Roman" pitchFamily="18" charset="0"/>
                <a:cs typeface="Times New Roman" pitchFamily="18" charset="0"/>
              </a:rPr>
              <a:t>Armature core</a:t>
            </a:r>
          </a:p>
          <a:p>
            <a:r>
              <a:rPr lang="en-US" sz="3100" dirty="0" smtClean="0">
                <a:latin typeface="Times New Roman" pitchFamily="18" charset="0"/>
                <a:cs typeface="Times New Roman" pitchFamily="18" charset="0"/>
                <a:hlinkClick r:id="rId2"/>
              </a:rPr>
              <a:t>Armature winding</a:t>
            </a:r>
            <a:endParaRPr lang="en-US" sz="3100" dirty="0" smtClean="0">
              <a:latin typeface="Times New Roman" pitchFamily="18" charset="0"/>
              <a:cs typeface="Times New Roman" pitchFamily="18" charset="0"/>
            </a:endParaRPr>
          </a:p>
          <a:p>
            <a:r>
              <a:rPr lang="en-US" sz="3100" dirty="0" err="1" smtClean="0">
                <a:latin typeface="Times New Roman" pitchFamily="18" charset="0"/>
                <a:cs typeface="Times New Roman" pitchFamily="18" charset="0"/>
              </a:rPr>
              <a:t>Commutator</a:t>
            </a:r>
            <a:r>
              <a:rPr lang="en-US" sz="3100" dirty="0" smtClean="0">
                <a:latin typeface="Times New Roman" pitchFamily="18" charset="0"/>
                <a:cs typeface="Times New Roman" pitchFamily="18" charset="0"/>
              </a:rPr>
              <a:t> and brushes</a:t>
            </a:r>
          </a:p>
          <a:p>
            <a:endParaRPr lang="en-US" b="1" dirty="0" smtClean="0"/>
          </a:p>
          <a:p>
            <a:endParaRPr lang="en-US" dirty="0" smtClean="0"/>
          </a:p>
          <a:p>
            <a:endParaRPr lang="en-US" b="1" dirty="0"/>
          </a:p>
        </p:txBody>
      </p:sp>
      <p:pic>
        <p:nvPicPr>
          <p:cNvPr id="1026" name="Picture 2"/>
          <p:cNvPicPr>
            <a:picLocks noChangeAspect="1" noChangeArrowheads="1"/>
          </p:cNvPicPr>
          <p:nvPr/>
        </p:nvPicPr>
        <p:blipFill>
          <a:blip r:embed="rId3"/>
          <a:srcRect/>
          <a:stretch>
            <a:fillRect/>
          </a:stretch>
        </p:blipFill>
        <p:spPr bwMode="auto">
          <a:xfrm>
            <a:off x="2514600" y="76200"/>
            <a:ext cx="6172200" cy="4034433"/>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algn="just"/>
            <a:r>
              <a:rPr lang="en-US" sz="2000" b="1" dirty="0" smtClean="0">
                <a:latin typeface="Times New Roman" pitchFamily="18" charset="0"/>
                <a:cs typeface="Times New Roman" pitchFamily="18" charset="0"/>
              </a:rPr>
              <a:t>Yoke:</a:t>
            </a:r>
            <a:r>
              <a:rPr lang="en-US" sz="2000" dirty="0" smtClean="0">
                <a:latin typeface="Times New Roman" pitchFamily="18" charset="0"/>
                <a:cs typeface="Times New Roman" pitchFamily="18" charset="0"/>
              </a:rPr>
              <a:t> The outer frame of a dc machine is called as yoke. It is made up of cast iron or steel. It not only provides mechanical strength to the whole assembly but also carries the magnetic flux produced by the field winding</a:t>
            </a:r>
          </a:p>
          <a:p>
            <a:pPr algn="just"/>
            <a:r>
              <a:rPr lang="en-US" sz="2000" b="1" dirty="0" smtClean="0">
                <a:latin typeface="Times New Roman" pitchFamily="18" charset="0"/>
                <a:cs typeface="Times New Roman" pitchFamily="18" charset="0"/>
              </a:rPr>
              <a:t>Poles and pole shoes:</a:t>
            </a:r>
            <a:r>
              <a:rPr lang="en-US" sz="2000" dirty="0" smtClean="0">
                <a:latin typeface="Times New Roman" pitchFamily="18" charset="0"/>
                <a:cs typeface="Times New Roman" pitchFamily="18" charset="0"/>
              </a:rPr>
              <a:t> Poles are joined to the yoke with the help of bolts or welding. They carry field winding </a:t>
            </a:r>
            <a:r>
              <a:rPr lang="en-US" sz="2000" dirty="0" smtClean="0">
                <a:latin typeface="Times New Roman" pitchFamily="18" charset="0"/>
                <a:cs typeface="Times New Roman" pitchFamily="18" charset="0"/>
              </a:rPr>
              <a:t>and. </a:t>
            </a:r>
            <a:r>
              <a:rPr lang="en-US" sz="2000" dirty="0" smtClean="0">
                <a:latin typeface="Times New Roman" pitchFamily="18" charset="0"/>
                <a:cs typeface="Times New Roman" pitchFamily="18" charset="0"/>
              </a:rPr>
              <a:t>Pole shoes serve two purposes</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they support field coils and (ii) spread out the flux in air gap uniformly.</a:t>
            </a:r>
          </a:p>
          <a:p>
            <a:pPr algn="just"/>
            <a:r>
              <a:rPr lang="en-US" sz="2000" b="1" dirty="0" smtClean="0">
                <a:latin typeface="Times New Roman" pitchFamily="18" charset="0"/>
                <a:cs typeface="Times New Roman" pitchFamily="18" charset="0"/>
              </a:rPr>
              <a:t>Field winding:</a:t>
            </a:r>
            <a:r>
              <a:rPr lang="en-US" sz="2000" dirty="0" smtClean="0">
                <a:latin typeface="Times New Roman" pitchFamily="18" charset="0"/>
                <a:cs typeface="Times New Roman" pitchFamily="18" charset="0"/>
              </a:rPr>
              <a:t> They are usually made of copper. Field coils are former wound and placed on each pole and are connected in series. They are wound in such a way that, when energized, they form alternate North and South poles.</a:t>
            </a:r>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3429000" y="3886200"/>
            <a:ext cx="4546498" cy="2971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1676400"/>
          </a:xfrm>
        </p:spPr>
        <p:txBody>
          <a:bodyPr>
            <a:normAutofit/>
          </a:bodyPr>
          <a:lstStyle/>
          <a:p>
            <a:pPr algn="just"/>
            <a:r>
              <a:rPr lang="en-US" sz="2000" b="1" dirty="0" smtClean="0">
                <a:latin typeface="Times New Roman" pitchFamily="18" charset="0"/>
                <a:cs typeface="Times New Roman" pitchFamily="18" charset="0"/>
              </a:rPr>
              <a:t>Armature core:</a:t>
            </a:r>
            <a:r>
              <a:rPr lang="en-US" sz="2000" dirty="0" smtClean="0">
                <a:latin typeface="Times New Roman" pitchFamily="18" charset="0"/>
                <a:cs typeface="Times New Roman" pitchFamily="18" charset="0"/>
              </a:rPr>
              <a:t> Armature core is the rotor of a dc machine. It is cylindrical in shape with slots to carry armature winding. The armature is built up of thin laminated circular steel disks for reducing eddy current losses. It may be provided with air ducts for the axial air flow for cooling purposes. </a:t>
            </a:r>
            <a:endParaRPr lang="en-US" sz="2000" dirty="0">
              <a:latin typeface="Times New Roman" pitchFamily="18" charset="0"/>
              <a:cs typeface="Times New Roman" pitchFamily="18" charset="0"/>
            </a:endParaRPr>
          </a:p>
        </p:txBody>
      </p:sp>
      <p:pic>
        <p:nvPicPr>
          <p:cNvPr id="2050" name="Picture 2" descr="armature core of a DC generator"/>
          <p:cNvPicPr>
            <a:picLocks noChangeAspect="1" noChangeArrowheads="1"/>
          </p:cNvPicPr>
          <p:nvPr/>
        </p:nvPicPr>
        <p:blipFill>
          <a:blip r:embed="rId2"/>
          <a:srcRect/>
          <a:stretch>
            <a:fillRect/>
          </a:stretch>
        </p:blipFill>
        <p:spPr bwMode="auto">
          <a:xfrm>
            <a:off x="2743200" y="1981200"/>
            <a:ext cx="3048000" cy="2371726"/>
          </a:xfrm>
          <a:prstGeom prst="rect">
            <a:avLst/>
          </a:prstGeom>
          <a:noFill/>
        </p:spPr>
      </p:pic>
      <p:sp>
        <p:nvSpPr>
          <p:cNvPr id="5" name="Rectangle 4"/>
          <p:cNvSpPr/>
          <p:nvPr/>
        </p:nvSpPr>
        <p:spPr>
          <a:xfrm>
            <a:off x="304800" y="4495800"/>
            <a:ext cx="8229600" cy="1938992"/>
          </a:xfrm>
          <a:prstGeom prst="rect">
            <a:avLst/>
          </a:prstGeom>
        </p:spPr>
        <p:txBody>
          <a:bodyPr wrap="square">
            <a:spAutoFit/>
          </a:bodyPr>
          <a:lstStyle/>
          <a:p>
            <a:pPr algn="just">
              <a:buFont typeface="Arial" pitchFamily="34" charset="0"/>
              <a:buChar char="•"/>
            </a:pPr>
            <a:r>
              <a:rPr lang="en-US" sz="2000" b="1" dirty="0" smtClean="0">
                <a:latin typeface="Times New Roman" pitchFamily="18" charset="0"/>
                <a:cs typeface="Times New Roman" pitchFamily="18" charset="0"/>
                <a:hlinkClick r:id="rId3"/>
              </a:rPr>
              <a:t>Armature winding</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It is usually a former wound copper coil which rests in armature slots. The armature conductors are insulated from each other and also from the armature core. Armature winding can be wound by one of the two methods; lap winding or wave winding. Double layer lap or wave windings are generally used. A double layer winding means that each armature slot will carry two different coils.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229600" cy="4114799"/>
          </a:xfrm>
        </p:spPr>
        <p:txBody>
          <a:bodyPr>
            <a:noAutofit/>
          </a:bodyPr>
          <a:lstStyle/>
          <a:p>
            <a:pPr algn="just">
              <a:buNone/>
            </a:pPr>
            <a:r>
              <a:rPr lang="en-US" sz="2000" b="1" dirty="0" err="1" smtClean="0">
                <a:latin typeface="Times New Roman" pitchFamily="18" charset="0"/>
                <a:cs typeface="Times New Roman" pitchFamily="18" charset="0"/>
              </a:rPr>
              <a:t>Commutator</a:t>
            </a:r>
            <a:r>
              <a:rPr lang="en-US" sz="2000" b="1" dirty="0" smtClean="0">
                <a:latin typeface="Times New Roman" pitchFamily="18" charset="0"/>
                <a:cs typeface="Times New Roman" pitchFamily="18" charset="0"/>
              </a:rPr>
              <a:t> and brushes:</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Physical connection to the armature winding is made through a </a:t>
            </a:r>
            <a:r>
              <a:rPr lang="en-US" sz="2000" dirty="0" err="1" smtClean="0">
                <a:solidFill>
                  <a:srgbClr val="FF0000"/>
                </a:solidFill>
                <a:latin typeface="Times New Roman" pitchFamily="18" charset="0"/>
                <a:cs typeface="Times New Roman" pitchFamily="18" charset="0"/>
              </a:rPr>
              <a:t>commutator</a:t>
            </a:r>
            <a:r>
              <a:rPr lang="en-US" sz="2000" dirty="0" smtClean="0">
                <a:solidFill>
                  <a:srgbClr val="FF0000"/>
                </a:solidFill>
                <a:latin typeface="Times New Roman" pitchFamily="18" charset="0"/>
                <a:cs typeface="Times New Roman" pitchFamily="18" charset="0"/>
              </a:rPr>
              <a:t>-brush arrangement</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function of a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in a dc generator, is to collect the current generated in armature conductors.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consists of a set of copper segments which are insulated from each other. The number of segments is equal to the number of armature coils.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Each </a:t>
            </a:r>
            <a:r>
              <a:rPr lang="en-US" sz="2000" dirty="0" smtClean="0">
                <a:latin typeface="Times New Roman" pitchFamily="18" charset="0"/>
                <a:cs typeface="Times New Roman" pitchFamily="18" charset="0"/>
              </a:rPr>
              <a:t>segment is connected to an armature coil and the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is keyed to the shaft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Brushes are usually made from carbon or graphite. They rest on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segments and slide on the segments when the </a:t>
            </a:r>
            <a:r>
              <a:rPr lang="en-US" sz="2000" dirty="0" err="1" smtClean="0">
                <a:latin typeface="Times New Roman" pitchFamily="18" charset="0"/>
                <a:cs typeface="Times New Roman" pitchFamily="18" charset="0"/>
              </a:rPr>
              <a:t>commutator</a:t>
            </a:r>
            <a:r>
              <a:rPr lang="en-US" sz="2000" dirty="0" smtClean="0">
                <a:latin typeface="Times New Roman" pitchFamily="18" charset="0"/>
                <a:cs typeface="Times New Roman" pitchFamily="18" charset="0"/>
              </a:rPr>
              <a:t> rotates keeping the physical contact to collect or supply the current.</a:t>
            </a:r>
            <a:endParaRPr lang="en-US" sz="2000" dirty="0">
              <a:latin typeface="Times New Roman" pitchFamily="18" charset="0"/>
              <a:cs typeface="Times New Roman" pitchFamily="18" charset="0"/>
            </a:endParaRPr>
          </a:p>
        </p:txBody>
      </p:sp>
      <p:pic>
        <p:nvPicPr>
          <p:cNvPr id="17410" name="Picture 2" descr="commutator of a DC machine"/>
          <p:cNvPicPr>
            <a:picLocks noChangeAspect="1" noChangeArrowheads="1"/>
          </p:cNvPicPr>
          <p:nvPr/>
        </p:nvPicPr>
        <p:blipFill>
          <a:blip r:embed="rId2"/>
          <a:srcRect/>
          <a:stretch>
            <a:fillRect/>
          </a:stretch>
        </p:blipFill>
        <p:spPr bwMode="auto">
          <a:xfrm>
            <a:off x="2590800" y="4429125"/>
            <a:ext cx="3048000" cy="23526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355</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Construction of a DC machine: </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a DC machine: </dc:title>
  <dc:creator>Murali Krishna Raju</dc:creator>
  <cp:lastModifiedBy>Murali Krishna Raju</cp:lastModifiedBy>
  <cp:revision>4</cp:revision>
  <dcterms:created xsi:type="dcterms:W3CDTF">2006-08-16T00:00:00Z</dcterms:created>
  <dcterms:modified xsi:type="dcterms:W3CDTF">2020-05-06T13:26:53Z</dcterms:modified>
</cp:coreProperties>
</file>