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Times New Roman" pitchFamily="18" charset="0"/>
                <a:cs typeface="Times New Roman" pitchFamily="18" charset="0"/>
              </a:rPr>
              <a:t>VOLTAGE REGULATION AND EFFICIENCY OF TRANSFORMER</a:t>
            </a:r>
            <a:endParaRPr lang="en-US"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943600"/>
          </a:xfrm>
        </p:spPr>
        <p:txBody>
          <a:bodyPr>
            <a:normAutofit/>
          </a:bodyPr>
          <a:lstStyle/>
          <a:p>
            <a:pPr algn="just">
              <a:buNone/>
            </a:pPr>
            <a:r>
              <a:rPr lang="en-US" sz="2000" b="1" dirty="0" smtClean="0">
                <a:latin typeface="Times New Roman" pitchFamily="18" charset="0"/>
                <a:cs typeface="Times New Roman" pitchFamily="18" charset="0"/>
              </a:rPr>
              <a:t>Voltage Regulation</a:t>
            </a:r>
          </a:p>
          <a:p>
            <a:pPr algn="just">
              <a:buNone/>
            </a:pP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voltage regulation is defined as the change in the magnitude of receiving and sending voltage of the transformer.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voltage regulation determines the ability of the transformer to provide the constant voltage for variable loads.</a:t>
            </a: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electrical equipments are designed to be operated at a certain voltage.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tolerance limit is provided so that equipment may operate between this range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Transformers connect equipments and machines to the supply. If the terminal voltage drops too low below the rated value due to the load currents, it may affect the performance of the equipments. This is not desirable.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is therefore important to specify and quantify that there is a voltage drop when certain load current is taken up from the transformer. </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algn="just">
              <a:buNone/>
            </a:pPr>
            <a:r>
              <a:rPr lang="en-US" sz="2000" dirty="0" smtClean="0">
                <a:latin typeface="Times New Roman" pitchFamily="18" charset="0"/>
                <a:cs typeface="Times New Roman" pitchFamily="18" charset="0"/>
              </a:rPr>
              <a:t>Voltage regulation is quantified using two terms:</a:t>
            </a:r>
          </a:p>
          <a:p>
            <a:pPr lvl="1" algn="just">
              <a:buNone/>
            </a:pPr>
            <a:r>
              <a:rPr lang="en-US" sz="1800" dirty="0" smtClean="0">
                <a:latin typeface="Times New Roman" pitchFamily="18" charset="0"/>
                <a:cs typeface="Times New Roman" pitchFamily="18" charset="0"/>
              </a:rPr>
              <a:t>a.       Regulation down</a:t>
            </a:r>
          </a:p>
          <a:p>
            <a:pPr lvl="1" algn="just">
              <a:buNone/>
            </a:pPr>
            <a:r>
              <a:rPr lang="en-US" sz="1800" dirty="0" smtClean="0">
                <a:latin typeface="Times New Roman" pitchFamily="18" charset="0"/>
                <a:cs typeface="Times New Roman" pitchFamily="18" charset="0"/>
              </a:rPr>
              <a:t>b.      Regulation up</a:t>
            </a:r>
          </a:p>
          <a:p>
            <a:pPr algn="just">
              <a:buNone/>
            </a:pPr>
            <a:r>
              <a:rPr lang="en-US" sz="2000" b="1" dirty="0" smtClean="0">
                <a:latin typeface="Times New Roman" pitchFamily="18" charset="0"/>
                <a:cs typeface="Times New Roman" pitchFamily="18" charset="0"/>
              </a:rPr>
              <a:t>Regulation </a:t>
            </a:r>
            <a:r>
              <a:rPr lang="en-US" sz="2000" b="1" dirty="0" smtClean="0">
                <a:latin typeface="Times New Roman" pitchFamily="18" charset="0"/>
                <a:cs typeface="Times New Roman" pitchFamily="18" charset="0"/>
              </a:rPr>
              <a:t>Down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Regulation down is the change in terminal voltage when a load current at any power factor is applied, expressed as a fraction of the no-load terminal voltage.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Where,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nl</a:t>
            </a:r>
            <a:r>
              <a:rPr lang="en-US" sz="2000" baseline="-25000" dirty="0" smtClean="0">
                <a:latin typeface="Times New Roman" pitchFamily="18" charset="0"/>
                <a:cs typeface="Times New Roman" pitchFamily="18" charset="0"/>
              </a:rPr>
              <a:t> </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no-load terminal </a:t>
            </a:r>
            <a:r>
              <a:rPr lang="en-US" sz="2000" dirty="0" smtClean="0">
                <a:latin typeface="Times New Roman" pitchFamily="18" charset="0"/>
                <a:cs typeface="Times New Roman" pitchFamily="18" charset="0"/>
              </a:rPr>
              <a:t>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l</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load terminal </a:t>
            </a:r>
            <a:r>
              <a:rPr lang="en-US" sz="2000" dirty="0" smtClean="0">
                <a:latin typeface="Times New Roman" pitchFamily="18" charset="0"/>
                <a:cs typeface="Times New Roman" pitchFamily="18" charset="0"/>
              </a:rPr>
              <a:t>voltage</a:t>
            </a:r>
          </a:p>
          <a:p>
            <a:pPr algn="just">
              <a:buNone/>
            </a:pPr>
            <a:r>
              <a:rPr lang="en-US" sz="2000" b="1" dirty="0" smtClean="0">
                <a:latin typeface="Times New Roman" pitchFamily="18" charset="0"/>
                <a:cs typeface="Times New Roman" pitchFamily="18" charset="0"/>
              </a:rPr>
              <a:t>Regulation </a:t>
            </a:r>
            <a:r>
              <a:rPr lang="en-US" sz="2000" b="1" dirty="0" smtClean="0">
                <a:latin typeface="Times New Roman" pitchFamily="18" charset="0"/>
                <a:cs typeface="Times New Roman" pitchFamily="18" charset="0"/>
              </a:rPr>
              <a:t>Up</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Regulation up is the ratio of the change in the terminal voltage when a load at a given power factor is removed, and the load voltage.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Where,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nl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no-load terminal </a:t>
            </a:r>
            <a:r>
              <a:rPr lang="en-US" sz="2000" dirty="0" smtClean="0">
                <a:latin typeface="Times New Roman" pitchFamily="18" charset="0"/>
                <a:cs typeface="Times New Roman" pitchFamily="18" charset="0"/>
              </a:rPr>
              <a:t>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load voltage. </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5" name="Picture 2" descr="http://ecoursesonline.iasri.res.in/pluginfile.php/3689/mod_resource/content/1/Lesson%2013_files/image001.png"/>
          <p:cNvPicPr>
            <a:picLocks noChangeAspect="1" noChangeArrowheads="1"/>
          </p:cNvPicPr>
          <p:nvPr/>
        </p:nvPicPr>
        <p:blipFill>
          <a:blip r:embed="rId2"/>
          <a:srcRect/>
          <a:stretch>
            <a:fillRect/>
          </a:stretch>
        </p:blipFill>
        <p:spPr bwMode="auto">
          <a:xfrm>
            <a:off x="2133600" y="2590800"/>
            <a:ext cx="4678326" cy="914400"/>
          </a:xfrm>
          <a:prstGeom prst="rect">
            <a:avLst/>
          </a:prstGeom>
          <a:noFill/>
        </p:spPr>
      </p:pic>
      <p:pic>
        <p:nvPicPr>
          <p:cNvPr id="6" name="Picture 4" descr="http://ecoursesonline.iasri.res.in/pluginfile.php/3689/mod_resource/content/1/Lesson%2013_files/image002.png"/>
          <p:cNvPicPr>
            <a:picLocks noChangeAspect="1" noChangeArrowheads="1"/>
          </p:cNvPicPr>
          <p:nvPr/>
        </p:nvPicPr>
        <p:blipFill>
          <a:blip r:embed="rId3"/>
          <a:srcRect/>
          <a:stretch>
            <a:fillRect/>
          </a:stretch>
        </p:blipFill>
        <p:spPr bwMode="auto">
          <a:xfrm>
            <a:off x="2590800" y="4953000"/>
            <a:ext cx="4231758" cy="914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Efficiency of Transformer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229600" cy="5486400"/>
          </a:xfrm>
        </p:spPr>
        <p:txBody>
          <a:bodyPr>
            <a:normAutofit/>
          </a:bodyPr>
          <a:lstStyle/>
          <a:p>
            <a:pPr algn="just"/>
            <a:r>
              <a:rPr lang="en-US" sz="2000" dirty="0" smtClean="0">
                <a:latin typeface="Times New Roman" pitchFamily="18" charset="0"/>
                <a:cs typeface="Times New Roman" pitchFamily="18" charset="0"/>
              </a:rPr>
              <a:t>Just </a:t>
            </a:r>
            <a:r>
              <a:rPr lang="en-US" sz="2000" dirty="0" smtClean="0">
                <a:latin typeface="Times New Roman" pitchFamily="18" charset="0"/>
                <a:cs typeface="Times New Roman" pitchFamily="18" charset="0"/>
              </a:rPr>
              <a:t>like any other electrical machine, </a:t>
            </a:r>
            <a:r>
              <a:rPr lang="en-US" sz="2000" b="1" dirty="0" smtClean="0">
                <a:latin typeface="Times New Roman" pitchFamily="18" charset="0"/>
                <a:cs typeface="Times New Roman" pitchFamily="18" charset="0"/>
              </a:rPr>
              <a:t>efficiency of a transformer</a:t>
            </a:r>
            <a:r>
              <a:rPr lang="en-US" sz="2000" dirty="0" smtClean="0">
                <a:latin typeface="Times New Roman" pitchFamily="18" charset="0"/>
                <a:cs typeface="Times New Roman" pitchFamily="18" charset="0"/>
              </a:rPr>
              <a:t> can be defined as the output power divided by the input power.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i.e.	 </a:t>
            </a:r>
            <a:r>
              <a:rPr lang="en-US" sz="2000" dirty="0" smtClean="0">
                <a:latin typeface="Times New Roman" pitchFamily="18" charset="0"/>
                <a:cs typeface="Times New Roman" pitchFamily="18" charset="0"/>
              </a:rPr>
              <a:t>efficiency = output / input </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Transformers are the most highly efficient electrical devices.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Most </a:t>
            </a:r>
            <a:r>
              <a:rPr lang="en-US" sz="2000" dirty="0" smtClean="0">
                <a:latin typeface="Times New Roman" pitchFamily="18" charset="0"/>
                <a:cs typeface="Times New Roman" pitchFamily="18" charset="0"/>
              </a:rPr>
              <a:t>of the transformers have full load efficiency between 95% to 98.5% .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As </a:t>
            </a:r>
            <a:r>
              <a:rPr lang="en-US" sz="2000" dirty="0" smtClean="0">
                <a:latin typeface="Times New Roman" pitchFamily="18" charset="0"/>
                <a:cs typeface="Times New Roman" pitchFamily="18" charset="0"/>
              </a:rPr>
              <a:t>a transformer being highly efficient, output and input are having nearly same value, and hence it is impractical to measure the efficiency of transformer by using output / input.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better method to find efficiency of a transformer is using</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efficiency </a:t>
            </a:r>
            <a:r>
              <a:rPr lang="en-US" sz="2000" dirty="0" smtClean="0">
                <a:latin typeface="Times New Roman" pitchFamily="18" charset="0"/>
                <a:cs typeface="Times New Roman" pitchFamily="18" charset="0"/>
              </a:rPr>
              <a:t>= (input - losses) / input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1 - (losses / input).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4495800" cy="1143000"/>
          </a:xfrm>
        </p:spPr>
        <p:txBody>
          <a:bodyPr>
            <a:normAutofit/>
          </a:bodyPr>
          <a:lstStyle/>
          <a:p>
            <a:r>
              <a:rPr lang="en-US" sz="2000" b="1" dirty="0" smtClean="0">
                <a:latin typeface="Times New Roman" pitchFamily="18" charset="0"/>
                <a:cs typeface="Times New Roman" pitchFamily="18" charset="0"/>
              </a:rPr>
              <a:t>Condition for maximum efficiency</a:t>
            </a:r>
          </a:p>
          <a:p>
            <a:r>
              <a:rPr lang="en-US" sz="2000" dirty="0" smtClean="0">
                <a:latin typeface="Times New Roman" pitchFamily="18" charset="0"/>
                <a:cs typeface="Times New Roman" pitchFamily="18" charset="0"/>
              </a:rPr>
              <a:t>Let,  Copper </a:t>
            </a:r>
            <a:r>
              <a:rPr lang="en-US" sz="2000" dirty="0" smtClean="0">
                <a:latin typeface="Times New Roman" pitchFamily="18" charset="0"/>
                <a:cs typeface="Times New Roman" pitchFamily="18" charset="0"/>
              </a:rPr>
              <a:t>loss = </a:t>
            </a:r>
            <a:r>
              <a:rPr lang="en-US" sz="2000" dirty="0"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R</a:t>
            </a:r>
            <a:r>
              <a:rPr lang="en-US" sz="2000" baseline="-25000" dirty="0" smtClean="0">
                <a:latin typeface="Times New Roman" pitchFamily="18" charset="0"/>
                <a:cs typeface="Times New Roman" pitchFamily="18" charset="0"/>
              </a:rPr>
              <a:t>1 ,</a:t>
            </a:r>
          </a:p>
          <a:p>
            <a:r>
              <a:rPr lang="en-US" sz="2000" dirty="0" smtClean="0">
                <a:latin typeface="Times New Roman" pitchFamily="18" charset="0"/>
                <a:cs typeface="Times New Roman" pitchFamily="18" charset="0"/>
              </a:rPr>
              <a:t>Iron </a:t>
            </a:r>
            <a:r>
              <a:rPr lang="en-US" sz="2000" dirty="0" smtClean="0">
                <a:latin typeface="Times New Roman" pitchFamily="18" charset="0"/>
                <a:cs typeface="Times New Roman" pitchFamily="18" charset="0"/>
              </a:rPr>
              <a:t>loss = </a:t>
            </a:r>
            <a:r>
              <a:rPr lang="en-US" sz="2000" dirty="0" err="1" smtClean="0">
                <a:latin typeface="Times New Roman" pitchFamily="18" charset="0"/>
                <a:cs typeface="Times New Roman" pitchFamily="18" charset="0"/>
              </a:rPr>
              <a:t>Wi</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1026" name="Picture 2" descr="https://2.bp.blogspot.com/-vPFBtCslCIk/Uz1Ld8zvH-I/AAAAAAAAArs/HTMe4G_BwC0/s1600/efficiency+of+transformer.png"/>
          <p:cNvPicPr>
            <a:picLocks noChangeAspect="1" noChangeArrowheads="1"/>
          </p:cNvPicPr>
          <p:nvPr/>
        </p:nvPicPr>
        <p:blipFill>
          <a:blip r:embed="rId2"/>
          <a:srcRect r="15584" b="-5905"/>
          <a:stretch>
            <a:fillRect/>
          </a:stretch>
        </p:blipFill>
        <p:spPr bwMode="auto">
          <a:xfrm>
            <a:off x="4191000" y="25065"/>
            <a:ext cx="4953000" cy="6832935"/>
          </a:xfrm>
          <a:prstGeom prst="rect">
            <a:avLst/>
          </a:prstGeom>
          <a:noFill/>
        </p:spPr>
      </p:pic>
      <p:sp>
        <p:nvSpPr>
          <p:cNvPr id="5" name="Content Placeholder 2"/>
          <p:cNvSpPr txBox="1">
            <a:spLocks/>
          </p:cNvSpPr>
          <p:nvPr/>
        </p:nvSpPr>
        <p:spPr>
          <a:xfrm>
            <a:off x="0" y="4267200"/>
            <a:ext cx="4114800" cy="220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Hence,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efficiency of a transformer</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will be maximum when copper loss and iron losses are equal.</a:t>
            </a:r>
            <a:b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b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That is </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Copper loss = </a:t>
            </a:r>
            <a:r>
              <a:rPr kumimoji="0" lang="en-US" sz="20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Iron</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loss</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Autofit/>
          </a:bodyPr>
          <a:lstStyle/>
          <a:p>
            <a:r>
              <a:rPr lang="en-US" sz="2000" b="1" dirty="0" smtClean="0">
                <a:latin typeface="Times New Roman" pitchFamily="18" charset="0"/>
                <a:cs typeface="Times New Roman" pitchFamily="18" charset="0"/>
              </a:rPr>
              <a:t>All day efficiency of transformer</a:t>
            </a:r>
          </a:p>
          <a:p>
            <a:r>
              <a:rPr lang="en-US" sz="2000" dirty="0" smtClean="0">
                <a:latin typeface="Times New Roman" pitchFamily="18" charset="0"/>
                <a:cs typeface="Times New Roman" pitchFamily="18" charset="0"/>
              </a:rPr>
              <a:t>As we have seen above, ordinary or commercial efficiency of a transformer can be given </a:t>
            </a:r>
            <a:r>
              <a:rPr lang="en-US" sz="2000" dirty="0" smtClean="0">
                <a:latin typeface="Times New Roman" pitchFamily="18" charset="0"/>
                <a:cs typeface="Times New Roman" pitchFamily="18" charset="0"/>
              </a:rPr>
              <a:t>as</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But </a:t>
            </a:r>
            <a:r>
              <a:rPr lang="en-US" sz="2000" dirty="0" smtClean="0">
                <a:latin typeface="Times New Roman" pitchFamily="18" charset="0"/>
                <a:cs typeface="Times New Roman" pitchFamily="18" charset="0"/>
              </a:rPr>
              <a:t>in some types of transformers, their performance can not be judged by this efficiency.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example, distribution transformers have their primaries energized all the time. But, their </a:t>
            </a:r>
            <a:r>
              <a:rPr lang="en-US" sz="2000" dirty="0" err="1" smtClean="0">
                <a:latin typeface="Times New Roman" pitchFamily="18" charset="0"/>
                <a:cs typeface="Times New Roman" pitchFamily="18" charset="0"/>
              </a:rPr>
              <a:t>secondaries</a:t>
            </a:r>
            <a:r>
              <a:rPr lang="en-US" sz="2000" dirty="0" smtClean="0">
                <a:latin typeface="Times New Roman" pitchFamily="18" charset="0"/>
                <a:cs typeface="Times New Roman" pitchFamily="18" charset="0"/>
              </a:rPr>
              <a:t> supply little load all no-load most of the time during day (as residential use of electricity is observed mostly during evening till midnight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That </a:t>
            </a:r>
            <a:r>
              <a:rPr lang="en-US" sz="2000" dirty="0" smtClean="0">
                <a:latin typeface="Times New Roman" pitchFamily="18" charset="0"/>
                <a:cs typeface="Times New Roman" pitchFamily="18" charset="0"/>
              </a:rPr>
              <a:t>is, when </a:t>
            </a:r>
            <a:r>
              <a:rPr lang="en-US" sz="2000" dirty="0" err="1" smtClean="0">
                <a:latin typeface="Times New Roman" pitchFamily="18" charset="0"/>
                <a:cs typeface="Times New Roman" pitchFamily="18" charset="0"/>
              </a:rPr>
              <a:t>secondaries</a:t>
            </a:r>
            <a:r>
              <a:rPr lang="en-US" sz="2000" dirty="0" smtClean="0">
                <a:latin typeface="Times New Roman" pitchFamily="18" charset="0"/>
                <a:cs typeface="Times New Roman" pitchFamily="18" charset="0"/>
              </a:rPr>
              <a:t> of transformer are not supplying any load (or supplying only little load), then only core losses of transformer are considerable and copper losses are absent (or very little).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Copper </a:t>
            </a:r>
            <a:r>
              <a:rPr lang="en-US" sz="2000" dirty="0" smtClean="0">
                <a:latin typeface="Times New Roman" pitchFamily="18" charset="0"/>
                <a:cs typeface="Times New Roman" pitchFamily="18" charset="0"/>
              </a:rPr>
              <a:t>losses are considerable only when transformers are loaded. Thus, for such transformers copper losses are relatively less important.  The performance of such transformers is compared on the basis of energy consumed in one day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All </a:t>
            </a:r>
            <a:r>
              <a:rPr lang="en-US" sz="2000" b="1" dirty="0" smtClean="0">
                <a:latin typeface="Times New Roman" pitchFamily="18" charset="0"/>
                <a:cs typeface="Times New Roman" pitchFamily="18" charset="0"/>
              </a:rPr>
              <a:t>day efficiency of a transformer</a:t>
            </a:r>
            <a:r>
              <a:rPr lang="en-US" sz="2000" dirty="0" smtClean="0">
                <a:latin typeface="Times New Roman" pitchFamily="18" charset="0"/>
                <a:cs typeface="Times New Roman" pitchFamily="18" charset="0"/>
              </a:rPr>
              <a:t> is always less than ordinary efficiency of it.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8434" name="Picture 2" descr="efficiency of transformer"/>
          <p:cNvPicPr>
            <a:picLocks noChangeAspect="1" noChangeArrowheads="1"/>
          </p:cNvPicPr>
          <p:nvPr/>
        </p:nvPicPr>
        <p:blipFill>
          <a:blip r:embed="rId2"/>
          <a:srcRect/>
          <a:stretch>
            <a:fillRect/>
          </a:stretch>
        </p:blipFill>
        <p:spPr bwMode="auto">
          <a:xfrm>
            <a:off x="2371725" y="1066800"/>
            <a:ext cx="4257675" cy="685800"/>
          </a:xfrm>
          <a:prstGeom prst="rect">
            <a:avLst/>
          </a:prstGeom>
          <a:noFill/>
        </p:spPr>
      </p:pic>
      <p:pic>
        <p:nvPicPr>
          <p:cNvPr id="18436" name="Picture 4" descr="https://4.bp.blogspot.com/-EiA6-K0l3s8/U05QLxA2k0I/AAAAAAAAAwY/KgdUAtGVTBE/s1600/all+day+efficiency+transformer.png"/>
          <p:cNvPicPr>
            <a:picLocks noChangeAspect="1" noChangeArrowheads="1"/>
          </p:cNvPicPr>
          <p:nvPr/>
        </p:nvPicPr>
        <p:blipFill>
          <a:blip r:embed="rId3"/>
          <a:srcRect/>
          <a:stretch>
            <a:fillRect/>
          </a:stretch>
        </p:blipFill>
        <p:spPr bwMode="auto">
          <a:xfrm>
            <a:off x="2743200" y="5257800"/>
            <a:ext cx="4257675" cy="685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207</Words>
  <Application>Microsoft Office PowerPoint</Application>
  <PresentationFormat>On-screen Show (4:3)</PresentationFormat>
  <Paragraphs>61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VOLTAGE REGULATION AND EFFICIENCY OF TRANSFORMER</vt:lpstr>
      <vt:lpstr>Slide 2</vt:lpstr>
      <vt:lpstr>Slide 3</vt:lpstr>
      <vt:lpstr>Efficiency of Transformer </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REGULATION AND EFFICIENCY OF TRANSFORMER</dc:title>
  <dc:creator>Murali Krishna Raju</dc:creator>
  <cp:lastModifiedBy>Murali Krishna Raju</cp:lastModifiedBy>
  <cp:revision>4</cp:revision>
  <dcterms:created xsi:type="dcterms:W3CDTF">2006-08-16T00:00:00Z</dcterms:created>
  <dcterms:modified xsi:type="dcterms:W3CDTF">2020-05-13T15:16:41Z</dcterms:modified>
</cp:coreProperties>
</file>