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97" r:id="rId2"/>
    <p:sldId id="258" r:id="rId3"/>
    <p:sldId id="261" r:id="rId4"/>
    <p:sldId id="262" r:id="rId5"/>
    <p:sldId id="263" r:id="rId6"/>
    <p:sldId id="264" r:id="rId7"/>
    <p:sldId id="265" r:id="rId8"/>
    <p:sldId id="298" r:id="rId9"/>
    <p:sldId id="266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8" r:id="rId26"/>
    <p:sldId id="257" r:id="rId27"/>
    <p:sldId id="289" r:id="rId28"/>
    <p:sldId id="25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6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0050-3112-4495-B1A9-3F7608884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D991C-FB13-46B2-878F-A7B6284B8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4AD9-4B65-48E4-9372-33C4957C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28CD-1323-40C7-942B-A25E670C7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63D2B-58A5-45FD-851C-399F9C0C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5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0A51-8F75-49D2-BA48-25AA9F26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77A2-E661-4CD6-9F29-DD7D62169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B925-70C1-481A-B003-DC6422FF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E6A9-6A12-42C0-ABF8-36E21A15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3C22D-6431-4FB1-BCC9-5CBEE176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99D5E-D489-451E-BBEB-03BB42003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1DB76-66CF-44C0-8DA0-6C5DA599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545D-9382-4699-ACB5-6AEEA3A9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7F9C4-26FB-4CCB-811F-5C0564E7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02353-CCF0-422F-8C00-85E3A71C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91B7-017C-48D1-A6E5-0EE5B389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7AE0-C444-48D2-96B1-6161B50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C3CF-5139-46B2-B889-98B473E0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AADC1-3177-4181-844F-8038AAD7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CB42-55B5-491A-B302-06903B90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E797-A3C4-46A2-8DEE-AE4982FB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1ACA3-BCEB-4313-804E-8743E853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32937-AF34-479E-9B03-76C39EED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4549-F7F2-4AD4-AFAB-96951B4C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1469-79F1-426E-AAB8-486C7654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8F3-B1BC-4664-A64B-4CBA6195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79FF0-AC18-4B45-8CD8-48697C5AD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A05DE-DB67-4A5D-A40A-B69D24163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3F52B-9A40-46A5-B37F-B6FEA086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E060-5D6C-4F7D-B7AF-930639CC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5B6A0-C6FE-46D4-B47E-752553667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67D8-1EE0-46AD-8F73-ACC24BA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C3A89-091B-482E-9D35-6F2D218AA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F961-A4E0-48B7-A9C4-B38DE0C6A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27327-80D5-4D55-9776-8CE204D88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77405-80EB-4BFC-9268-A1309C66A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EF1A4-0DD7-492D-BC76-D1330EDA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A6518-E4D6-4729-9732-F2BAE061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FD85A-3953-4256-9FB9-ED113C27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4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425BA-9AAE-4884-98F8-3D38A145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A713A-C415-41ED-9177-076FF4A0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01DEB-9904-4435-85D9-F196101E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6BC3C3-E69E-45EC-95C9-AB2E3E09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EF58-6B7D-4EC8-B9BE-2094FCEB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08E647-D2CF-45A9-BD7B-0A0E7F46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1FF1-E867-4735-A37E-4D5AC5F9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60B9-258C-42DF-B9DE-785DE94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FCA44-4E53-4336-B50F-9FD58C39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EBA35-3405-4403-AFA1-54D3B2101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4153E-F643-483C-821B-0D8BBCB4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E6F0D-BDC1-4917-9725-CF84F1F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BFAE1-C746-4FA6-A7FE-C203A0AC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2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8B94-6507-4B2F-A211-BCDB33F4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2C347-0998-4C75-8785-212B7774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9B777-555C-439A-80E4-32F059B8F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9BD56-AF5C-4BFB-B634-E7ADB8C7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143B-9565-4A6C-907F-D2B74FC0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85B5E-A17E-4701-917E-BE2C8C6F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2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F373-BC01-496F-8231-7FBB6E0BC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175DF-6CD1-430A-A7AB-B0686546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18BFB-C38C-42F0-A3A3-9437E46EA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46AD2-1E7F-42C5-8B1C-7F8BF396E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9939C-31B0-460B-BEB2-F76581208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working-principle-of-three-phase-induction-moto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electrical4u.com/voltage-or-electric-potential-difference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electrical4u.com/electrical-resistance-and-laws-of-resista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FF7D5-3C23-4312-9FA1-50327EDA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4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THREE PHASE INDUCTION MOTOR</a:t>
            </a:r>
          </a:p>
        </p:txBody>
      </p:sp>
    </p:spTree>
    <p:extLst>
      <p:ext uri="{BB962C8B-B14F-4D97-AF65-F5344CB8AC3E}">
        <p14:creationId xmlns:p14="http://schemas.microsoft.com/office/powerpoint/2010/main" val="3891769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81073"/>
            <a:ext cx="7892415" cy="465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dirty="0">
                <a:latin typeface="Lucida Sans Unicode"/>
                <a:cs typeface="Lucida Sans Unicode"/>
              </a:rPr>
              <a:t>Rotor:-</a:t>
            </a:r>
            <a:endParaRPr sz="1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CA1BE"/>
              </a:buClr>
              <a:buFont typeface="Wingdings"/>
              <a:buChar char=""/>
            </a:pPr>
            <a:endParaRPr sz="3250" dirty="0">
              <a:latin typeface="Times New Roman"/>
              <a:cs typeface="Times New Roman"/>
            </a:endParaRPr>
          </a:p>
          <a:p>
            <a:pPr marL="268605" indent="-256540">
              <a:lnSpc>
                <a:spcPct val="100000"/>
              </a:lnSpc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dirty="0">
                <a:latin typeface="Lucida Sans Unicode"/>
                <a:cs typeface="Lucida Sans Unicode"/>
              </a:rPr>
              <a:t>It </a:t>
            </a:r>
            <a:r>
              <a:rPr sz="1800" b="1" spc="-5" dirty="0">
                <a:latin typeface="Lucida Sans Unicode"/>
                <a:cs typeface="Lucida Sans Unicode"/>
              </a:rPr>
              <a:t>is </a:t>
            </a:r>
            <a:r>
              <a:rPr sz="1800" b="1" dirty="0">
                <a:latin typeface="Lucida Sans Unicode"/>
                <a:cs typeface="Lucida Sans Unicode"/>
              </a:rPr>
              <a:t>the rotating part of the </a:t>
            </a:r>
            <a:r>
              <a:rPr sz="1800" b="1" spc="-5" dirty="0">
                <a:latin typeface="Lucida Sans Unicode"/>
                <a:cs typeface="Lucida Sans Unicode"/>
              </a:rPr>
              <a:t>induction</a:t>
            </a:r>
            <a:r>
              <a:rPr sz="1800" b="1" spc="-114" dirty="0">
                <a:latin typeface="Lucida Sans Unicode"/>
                <a:cs typeface="Lucida Sans Unicode"/>
              </a:rPr>
              <a:t> </a:t>
            </a:r>
            <a:r>
              <a:rPr sz="1800" b="1" dirty="0">
                <a:latin typeface="Lucida Sans Unicode"/>
                <a:cs typeface="Lucida Sans Unicode"/>
              </a:rPr>
              <a:t>motor.</a:t>
            </a:r>
            <a:endParaRPr sz="18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47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dirty="0">
                <a:latin typeface="Lucida Sans Unicode"/>
                <a:cs typeface="Lucida Sans Unicode"/>
              </a:rPr>
              <a:t>It </a:t>
            </a:r>
            <a:r>
              <a:rPr sz="1800" b="1" spc="-5" dirty="0">
                <a:latin typeface="Lucida Sans Unicode"/>
                <a:cs typeface="Lucida Sans Unicode"/>
              </a:rPr>
              <a:t>is housed </a:t>
            </a:r>
            <a:r>
              <a:rPr sz="1800" b="1" dirty="0">
                <a:latin typeface="Lucida Sans Unicode"/>
                <a:cs typeface="Lucida Sans Unicode"/>
              </a:rPr>
              <a:t>on the shaft of the </a:t>
            </a:r>
            <a:r>
              <a:rPr sz="1800" b="1" spc="-5" dirty="0">
                <a:latin typeface="Lucida Sans Unicode"/>
                <a:cs typeface="Lucida Sans Unicode"/>
              </a:rPr>
              <a:t>induction</a:t>
            </a:r>
            <a:r>
              <a:rPr sz="1800" b="1" spc="-140" dirty="0">
                <a:latin typeface="Lucida Sans Unicode"/>
                <a:cs typeface="Lucida Sans Unicode"/>
              </a:rPr>
              <a:t> </a:t>
            </a:r>
            <a:r>
              <a:rPr sz="1800" b="1" dirty="0">
                <a:latin typeface="Lucida Sans Unicode"/>
                <a:cs typeface="Lucida Sans Unicode"/>
              </a:rPr>
              <a:t>motor.</a:t>
            </a:r>
            <a:endParaRPr sz="18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47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dirty="0">
                <a:latin typeface="Lucida Sans Unicode"/>
                <a:cs typeface="Lucida Sans Unicode"/>
              </a:rPr>
              <a:t>It </a:t>
            </a:r>
            <a:r>
              <a:rPr sz="1800" b="1" spc="5" dirty="0">
                <a:latin typeface="Lucida Sans Unicode"/>
                <a:cs typeface="Lucida Sans Unicode"/>
              </a:rPr>
              <a:t>has two </a:t>
            </a:r>
            <a:r>
              <a:rPr sz="1800" b="1" dirty="0">
                <a:latin typeface="Lucida Sans Unicode"/>
                <a:cs typeface="Lucida Sans Unicode"/>
              </a:rPr>
              <a:t>ends, one is called Driving </a:t>
            </a:r>
            <a:r>
              <a:rPr sz="1800" b="1" spc="5" dirty="0">
                <a:latin typeface="Lucida Sans Unicode"/>
                <a:cs typeface="Lucida Sans Unicode"/>
              </a:rPr>
              <a:t>end and </a:t>
            </a:r>
            <a:r>
              <a:rPr sz="1800" b="1" dirty="0">
                <a:latin typeface="Lucida Sans Unicode"/>
                <a:cs typeface="Lucida Sans Unicode"/>
              </a:rPr>
              <a:t>another is called</a:t>
            </a:r>
            <a:r>
              <a:rPr sz="1800" b="1" spc="-275" dirty="0">
                <a:latin typeface="Lucida Sans Unicode"/>
                <a:cs typeface="Lucida Sans Unicode"/>
              </a:rPr>
              <a:t> </a:t>
            </a:r>
            <a:r>
              <a:rPr sz="1800" b="1" spc="25" dirty="0">
                <a:latin typeface="Lucida Sans Unicode"/>
                <a:cs typeface="Lucida Sans Unicode"/>
              </a:rPr>
              <a:t>non-</a:t>
            </a:r>
            <a:endParaRPr sz="1800" dirty="0">
              <a:latin typeface="Lucida Sans Unicode"/>
              <a:cs typeface="Lucida Sans Unicode"/>
            </a:endParaRPr>
          </a:p>
          <a:p>
            <a:pPr marL="268605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latin typeface="Lucida Sans Unicode"/>
                <a:cs typeface="Lucida Sans Unicode"/>
              </a:rPr>
              <a:t>Driving</a:t>
            </a:r>
            <a:r>
              <a:rPr sz="1800" b="1" spc="-35" dirty="0">
                <a:latin typeface="Lucida Sans Unicode"/>
                <a:cs typeface="Lucida Sans Unicode"/>
              </a:rPr>
              <a:t> </a:t>
            </a:r>
            <a:r>
              <a:rPr sz="1800" b="1" dirty="0">
                <a:latin typeface="Lucida Sans Unicode"/>
                <a:cs typeface="Lucida Sans Unicode"/>
              </a:rPr>
              <a:t>end.</a:t>
            </a:r>
            <a:endParaRPr sz="1800" dirty="0">
              <a:latin typeface="Lucida Sans Unicode"/>
              <a:cs typeface="Lucida Sans Unicode"/>
            </a:endParaRPr>
          </a:p>
          <a:p>
            <a:pPr marL="268605" marR="457834" indent="-256540">
              <a:lnSpc>
                <a:spcPct val="15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spc="-5" dirty="0">
                <a:latin typeface="Lucida Sans Unicode"/>
                <a:cs typeface="Lucida Sans Unicode"/>
              </a:rPr>
              <a:t>Mechanical </a:t>
            </a:r>
            <a:r>
              <a:rPr sz="1800" b="1" dirty="0">
                <a:latin typeface="Lucida Sans Unicode"/>
                <a:cs typeface="Lucida Sans Unicode"/>
              </a:rPr>
              <a:t>load </a:t>
            </a:r>
            <a:r>
              <a:rPr sz="1800" b="1" spc="-5" dirty="0">
                <a:latin typeface="Lucida Sans Unicode"/>
                <a:cs typeface="Lucida Sans Unicode"/>
              </a:rPr>
              <a:t>is </a:t>
            </a:r>
            <a:r>
              <a:rPr sz="1800" b="1" dirty="0">
                <a:latin typeface="Lucida Sans Unicode"/>
                <a:cs typeface="Lucida Sans Unicode"/>
              </a:rPr>
              <a:t>connected on driving </a:t>
            </a:r>
            <a:r>
              <a:rPr sz="1800" b="1" spc="5" dirty="0">
                <a:latin typeface="Lucida Sans Unicode"/>
                <a:cs typeface="Lucida Sans Unicode"/>
              </a:rPr>
              <a:t>end </a:t>
            </a:r>
            <a:r>
              <a:rPr sz="1800" b="1" dirty="0">
                <a:latin typeface="Lucida Sans Unicode"/>
                <a:cs typeface="Lucida Sans Unicode"/>
              </a:rPr>
              <a:t>while cooling fan</a:t>
            </a:r>
            <a:r>
              <a:rPr sz="1800" b="1" spc="-170" dirty="0">
                <a:latin typeface="Lucida Sans Unicode"/>
                <a:cs typeface="Lucida Sans Unicode"/>
              </a:rPr>
              <a:t> </a:t>
            </a:r>
            <a:r>
              <a:rPr sz="1800" b="1" dirty="0">
                <a:latin typeface="Lucida Sans Unicode"/>
                <a:cs typeface="Lucida Sans Unicode"/>
              </a:rPr>
              <a:t>is  connected on non-driving</a:t>
            </a:r>
            <a:r>
              <a:rPr sz="1800" b="1" spc="-70" dirty="0">
                <a:latin typeface="Lucida Sans Unicode"/>
                <a:cs typeface="Lucida Sans Unicode"/>
              </a:rPr>
              <a:t> </a:t>
            </a:r>
            <a:r>
              <a:rPr sz="1800" b="1" dirty="0">
                <a:latin typeface="Lucida Sans Unicode"/>
                <a:cs typeface="Lucida Sans Unicode"/>
              </a:rPr>
              <a:t>end.</a:t>
            </a:r>
            <a:endParaRPr sz="1800" dirty="0">
              <a:latin typeface="Lucida Sans Unicode"/>
              <a:cs typeface="Lucida Sans Unicode"/>
            </a:endParaRPr>
          </a:p>
          <a:p>
            <a:pPr marL="268605" marR="227329" indent="-256540">
              <a:lnSpc>
                <a:spcPct val="15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dirty="0">
                <a:latin typeface="Lucida Sans Unicode"/>
                <a:cs typeface="Lucida Sans Unicode"/>
              </a:rPr>
              <a:t>Both the ends are connected </a:t>
            </a:r>
            <a:r>
              <a:rPr sz="1800" b="1" spc="5" dirty="0">
                <a:latin typeface="Lucida Sans Unicode"/>
                <a:cs typeface="Lucida Sans Unicode"/>
              </a:rPr>
              <a:t>with </a:t>
            </a:r>
            <a:r>
              <a:rPr sz="1800" b="1" dirty="0">
                <a:latin typeface="Lucida Sans Unicode"/>
                <a:cs typeface="Lucida Sans Unicode"/>
              </a:rPr>
              <a:t>bearings for free rotation</a:t>
            </a:r>
            <a:r>
              <a:rPr sz="1800" b="1" spc="-280" dirty="0">
                <a:latin typeface="Lucida Sans Unicode"/>
                <a:cs typeface="Lucida Sans Unicode"/>
              </a:rPr>
              <a:t> </a:t>
            </a:r>
            <a:r>
              <a:rPr sz="1800" b="1" spc="5" dirty="0">
                <a:latin typeface="Lucida Sans Unicode"/>
                <a:cs typeface="Lucida Sans Unicode"/>
              </a:rPr>
              <a:t>means  </a:t>
            </a:r>
            <a:r>
              <a:rPr sz="1800" b="1" dirty="0">
                <a:latin typeface="Lucida Sans Unicode"/>
                <a:cs typeface="Lucida Sans Unicode"/>
              </a:rPr>
              <a:t>of reduced friction</a:t>
            </a:r>
            <a:r>
              <a:rPr sz="1800" b="1" spc="-75" dirty="0">
                <a:latin typeface="Lucida Sans Unicode"/>
                <a:cs typeface="Lucida Sans Unicode"/>
              </a:rPr>
              <a:t> </a:t>
            </a:r>
            <a:r>
              <a:rPr sz="1800" b="1" spc="-5" dirty="0">
                <a:latin typeface="Lucida Sans Unicode"/>
                <a:cs typeface="Lucida Sans Unicode"/>
              </a:rPr>
              <a:t>losses.</a:t>
            </a:r>
            <a:endParaRPr sz="18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47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sz="1800" b="1" dirty="0">
                <a:latin typeface="Lucida Sans Unicode"/>
                <a:cs typeface="Lucida Sans Unicode"/>
              </a:rPr>
              <a:t>Arrangement of rotor of induction motor are </a:t>
            </a:r>
            <a:r>
              <a:rPr sz="1800" b="1" spc="5" dirty="0">
                <a:latin typeface="Lucida Sans Unicode"/>
                <a:cs typeface="Lucida Sans Unicode"/>
              </a:rPr>
              <a:t>given</a:t>
            </a:r>
            <a:r>
              <a:rPr sz="1800" b="1" spc="-180" dirty="0">
                <a:latin typeface="Lucida Sans Unicode"/>
                <a:cs typeface="Lucida Sans Unicode"/>
              </a:rPr>
              <a:t> </a:t>
            </a:r>
            <a:r>
              <a:rPr sz="1800" b="1" dirty="0">
                <a:latin typeface="Lucida Sans Unicode"/>
                <a:cs typeface="Lucida Sans Unicode"/>
              </a:rPr>
              <a:t>below: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1364" y="573008"/>
            <a:ext cx="4123943" cy="4465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1469136"/>
            <a:ext cx="7434072" cy="4931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2362200"/>
            <a:ext cx="8737092" cy="192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04897" y="588263"/>
            <a:ext cx="6925060" cy="525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495" y="594346"/>
            <a:ext cx="7882128" cy="4877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8200" y="1066799"/>
            <a:ext cx="7467600" cy="5779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4890" y="566915"/>
            <a:ext cx="5451358" cy="5471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0139" y="1219200"/>
            <a:ext cx="6728459" cy="53035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14872"/>
            <a:ext cx="7595234" cy="32105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7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Stator</a:t>
            </a:r>
            <a:r>
              <a:rPr sz="2700" spc="-65" dirty="0">
                <a:solidFill>
                  <a:srgbClr val="B5490F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Windings: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Lucida Sans Unicode"/>
                <a:cs typeface="Lucida Sans Unicode"/>
              </a:rPr>
              <a:t>Star</a:t>
            </a:r>
            <a:r>
              <a:rPr sz="2700" spc="-70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connected</a:t>
            </a:r>
            <a:endParaRPr sz="27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Delta</a:t>
            </a:r>
            <a:r>
              <a:rPr sz="2700" spc="-25" dirty="0">
                <a:latin typeface="Lucida Sans Unicode"/>
                <a:cs typeface="Lucida Sans Unicode"/>
              </a:rPr>
              <a:t> </a:t>
            </a:r>
            <a:r>
              <a:rPr sz="2700" spc="-10" dirty="0">
                <a:latin typeface="Lucida Sans Unicode"/>
                <a:cs typeface="Lucida Sans Unicode"/>
              </a:rPr>
              <a:t>connected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7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Rotor</a:t>
            </a:r>
            <a:r>
              <a:rPr sz="2700" spc="10" dirty="0">
                <a:solidFill>
                  <a:srgbClr val="B5490F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Windings:</a:t>
            </a:r>
            <a:endParaRPr sz="2700">
              <a:latin typeface="Lucida Sans Unicode"/>
              <a:cs typeface="Lucida Sans Unicode"/>
            </a:endParaRPr>
          </a:p>
          <a:p>
            <a:pPr marL="268605" marR="5080" indent="-256540">
              <a:lnSpc>
                <a:spcPct val="100000"/>
              </a:lnSpc>
              <a:spcBef>
                <a:spcPts val="395"/>
              </a:spcBef>
              <a:tabLst>
                <a:tab pos="268605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spc="-5" dirty="0">
                <a:latin typeface="Lucida Sans Unicode"/>
                <a:cs typeface="Lucida Sans Unicode"/>
              </a:rPr>
              <a:t>It is </a:t>
            </a:r>
            <a:r>
              <a:rPr sz="2700" dirty="0">
                <a:latin typeface="Lucida Sans Unicode"/>
                <a:cs typeface="Lucida Sans Unicode"/>
              </a:rPr>
              <a:t>wound </a:t>
            </a:r>
            <a:r>
              <a:rPr sz="2700" spc="-5" dirty="0">
                <a:latin typeface="Lucida Sans Unicode"/>
                <a:cs typeface="Lucida Sans Unicode"/>
              </a:rPr>
              <a:t>as rotor bars and </a:t>
            </a:r>
            <a:r>
              <a:rPr sz="2700" dirty="0">
                <a:latin typeface="Lucida Sans Unicode"/>
                <a:cs typeface="Lucida Sans Unicode"/>
              </a:rPr>
              <a:t>short</a:t>
            </a:r>
            <a:r>
              <a:rPr sz="2700" spc="-130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circuited  at both the ends through end</a:t>
            </a:r>
            <a:r>
              <a:rPr sz="2700" spc="-45" dirty="0">
                <a:latin typeface="Lucida Sans Unicode"/>
                <a:cs typeface="Lucida Sans Unicode"/>
              </a:rPr>
              <a:t> </a:t>
            </a:r>
            <a:r>
              <a:rPr sz="2700" spc="-5" dirty="0">
                <a:latin typeface="Lucida Sans Unicode"/>
                <a:cs typeface="Lucida Sans Unicode"/>
              </a:rPr>
              <a:t>rings.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984" y="572999"/>
            <a:ext cx="2314979" cy="541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76400"/>
            <a:ext cx="65532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9431" y="594327"/>
            <a:ext cx="7580376" cy="408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65529"/>
            <a:ext cx="7676515" cy="3109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4000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Lucida Sans Unicode"/>
                <a:cs typeface="Lucida Sans Unicode"/>
              </a:rPr>
              <a:t>According to rotor construction it can be  Classified in two category according to rotor  Construction:-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445770" indent="-433705">
              <a:lnSpc>
                <a:spcPct val="100000"/>
              </a:lnSpc>
              <a:buAutoNum type="arabicPeriod"/>
              <a:tabLst>
                <a:tab pos="446405" algn="l"/>
              </a:tabLst>
            </a:pPr>
            <a:r>
              <a:rPr sz="2700" dirty="0">
                <a:solidFill>
                  <a:srgbClr val="B5490F"/>
                </a:solidFill>
                <a:latin typeface="Lucida Sans Unicode"/>
                <a:cs typeface="Lucida Sans Unicode"/>
              </a:rPr>
              <a:t>Squirrel </a:t>
            </a:r>
            <a:r>
              <a:rPr sz="27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cage </a:t>
            </a:r>
            <a:r>
              <a:rPr sz="2700" dirty="0">
                <a:solidFill>
                  <a:srgbClr val="B5490F"/>
                </a:solidFill>
                <a:latin typeface="Lucida Sans Unicode"/>
                <a:cs typeface="Lucida Sans Unicode"/>
              </a:rPr>
              <a:t>induction</a:t>
            </a:r>
            <a:r>
              <a:rPr sz="2700" spc="-50" dirty="0">
                <a:solidFill>
                  <a:srgbClr val="B5490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B5490F"/>
                </a:solidFill>
                <a:latin typeface="Lucida Sans Unicode"/>
                <a:cs typeface="Lucida Sans Unicode"/>
              </a:rPr>
              <a:t>motor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B5490F"/>
              </a:buClr>
              <a:buFont typeface="Lucida Sans Unicode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445770" indent="-4337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6405" algn="l"/>
              </a:tabLst>
            </a:pPr>
            <a:r>
              <a:rPr sz="2700" dirty="0">
                <a:solidFill>
                  <a:srgbClr val="B5490F"/>
                </a:solidFill>
                <a:latin typeface="Lucida Sans Unicode"/>
                <a:cs typeface="Lucida Sans Unicode"/>
              </a:rPr>
              <a:t>Slip </a:t>
            </a:r>
            <a:r>
              <a:rPr sz="2700" spc="-5" dirty="0">
                <a:solidFill>
                  <a:srgbClr val="B5490F"/>
                </a:solidFill>
                <a:latin typeface="Lucida Sans Unicode"/>
                <a:cs typeface="Lucida Sans Unicode"/>
              </a:rPr>
              <a:t>ring </a:t>
            </a:r>
            <a:r>
              <a:rPr sz="2700" dirty="0">
                <a:solidFill>
                  <a:srgbClr val="B5490F"/>
                </a:solidFill>
                <a:latin typeface="Lucida Sans Unicode"/>
                <a:cs typeface="Lucida Sans Unicode"/>
              </a:rPr>
              <a:t>induction</a:t>
            </a:r>
            <a:r>
              <a:rPr sz="2700" spc="-40" dirty="0">
                <a:solidFill>
                  <a:srgbClr val="B5490F"/>
                </a:solidFill>
                <a:latin typeface="Lucida Sans Unicode"/>
                <a:cs typeface="Lucida Sans Unicode"/>
              </a:rPr>
              <a:t> </a:t>
            </a:r>
            <a:r>
              <a:rPr sz="2700" dirty="0">
                <a:solidFill>
                  <a:srgbClr val="B5490F"/>
                </a:solidFill>
                <a:latin typeface="Lucida Sans Unicode"/>
                <a:cs typeface="Lucida Sans Unicode"/>
              </a:rPr>
              <a:t>motor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8572" y="566902"/>
            <a:ext cx="7545331" cy="5410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447800"/>
            <a:ext cx="39243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23513" y="572999"/>
            <a:ext cx="4716785" cy="541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0555" y="96011"/>
            <a:ext cx="6435852" cy="4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33398"/>
            <a:ext cx="9144000" cy="6324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668" y="1433525"/>
            <a:ext cx="7774940" cy="489973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68605" marR="631190" indent="-256540">
              <a:lnSpc>
                <a:spcPct val="150000"/>
              </a:lnSpc>
              <a:spcBef>
                <a:spcPts val="465"/>
              </a:spcBef>
              <a:tabLst>
                <a:tab pos="268605" algn="l"/>
              </a:tabLst>
            </a:pP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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Machines are Electromechanical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converson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5080" indent="-256540">
              <a:lnSpc>
                <a:spcPct val="150000"/>
              </a:lnSpc>
              <a:spcBef>
                <a:spcPts val="3675"/>
              </a:spcBef>
              <a:tabLst>
                <a:tab pos="268605" algn="l"/>
              </a:tabLst>
            </a:pP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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motor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coverts electrical energy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mechanical energy and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electrcal generators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vice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versa.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marR="62230" indent="-256540">
              <a:lnSpc>
                <a:spcPct val="150000"/>
              </a:lnSpc>
              <a:tabLst>
                <a:tab pos="268605" algn="l"/>
              </a:tabLst>
            </a:pP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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Industrial load 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inductive,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3-ph induction motors are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industrial applications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continious  operation.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0611" y="588232"/>
            <a:ext cx="3922775" cy="431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325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6316" y="280415"/>
            <a:ext cx="5606796" cy="516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38200"/>
            <a:ext cx="9144000" cy="6019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936" y="274320"/>
            <a:ext cx="6320027" cy="522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38198"/>
            <a:ext cx="9144000" cy="6019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106679"/>
            <a:ext cx="6978396" cy="82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90598"/>
            <a:ext cx="9144000" cy="5867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371598"/>
            <a:ext cx="9144000" cy="5486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95755" y="312420"/>
            <a:ext cx="6934202" cy="9692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52400" y="1253331"/>
            <a:ext cx="8839200" cy="54416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  <a:tabLst>
                <a:tab pos="362585" algn="l"/>
              </a:tabLst>
            </a:pPr>
            <a:r>
              <a:rPr lang="en-US" sz="2000" spc="-5" dirty="0">
                <a:latin typeface="+mj-lt"/>
                <a:cs typeface="Times New Roman"/>
              </a:rPr>
              <a:t>SQURELL CAGE INDUCTION MOTOR</a:t>
            </a:r>
            <a:r>
              <a:rPr sz="2000" spc="-5" dirty="0">
                <a:latin typeface="+mj-lt"/>
                <a:cs typeface="Times New Roman"/>
              </a:rPr>
              <a:t>	</a:t>
            </a:r>
            <a:endParaRPr lang="en-US" sz="2000" spc="-5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05"/>
              </a:spcBef>
              <a:tabLst>
                <a:tab pos="362585" algn="l"/>
              </a:tabLst>
            </a:pPr>
            <a:endParaRPr lang="en-US" sz="2000" spc="-5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05"/>
              </a:spcBef>
              <a:tabLst>
                <a:tab pos="362585" algn="l"/>
              </a:tabLst>
            </a:pPr>
            <a:r>
              <a:rPr sz="2000" dirty="0">
                <a:latin typeface="+mj-lt"/>
              </a:rPr>
              <a:t>Most </a:t>
            </a:r>
            <a:r>
              <a:rPr sz="2000" spc="-5" dirty="0">
                <a:latin typeface="+mj-lt"/>
              </a:rPr>
              <a:t>of </a:t>
            </a:r>
            <a:r>
              <a:rPr sz="2000" dirty="0">
                <a:latin typeface="+mj-lt"/>
              </a:rPr>
              <a:t>the </a:t>
            </a:r>
            <a:r>
              <a:rPr sz="2000" spc="-5" dirty="0">
                <a:latin typeface="+mj-lt"/>
              </a:rPr>
              <a:t>application of </a:t>
            </a:r>
            <a:r>
              <a:rPr sz="2000" dirty="0">
                <a:latin typeface="+mj-lt"/>
              </a:rPr>
              <a:t>industrial as </a:t>
            </a:r>
            <a:r>
              <a:rPr sz="2000" spc="-5" dirty="0">
                <a:latin typeface="+mj-lt"/>
              </a:rPr>
              <a:t>well </a:t>
            </a:r>
            <a:r>
              <a:rPr sz="2000" dirty="0">
                <a:latin typeface="+mj-lt"/>
              </a:rPr>
              <a:t>as </a:t>
            </a:r>
            <a:r>
              <a:rPr sz="2000" spc="-5" dirty="0">
                <a:latin typeface="+mj-lt"/>
              </a:rPr>
              <a:t>domestic </a:t>
            </a:r>
            <a:r>
              <a:rPr sz="2000" dirty="0">
                <a:latin typeface="+mj-lt"/>
              </a:rPr>
              <a:t>are this type </a:t>
            </a:r>
            <a:r>
              <a:rPr sz="2000" spc="-5" dirty="0">
                <a:latin typeface="+mj-lt"/>
              </a:rPr>
              <a:t>of </a:t>
            </a:r>
            <a:r>
              <a:rPr sz="2000" dirty="0">
                <a:latin typeface="+mj-lt"/>
              </a:rPr>
              <a:t>induction</a:t>
            </a:r>
            <a:r>
              <a:rPr sz="2000" spc="-275" dirty="0">
                <a:latin typeface="+mj-lt"/>
              </a:rPr>
              <a:t> </a:t>
            </a:r>
            <a:r>
              <a:rPr sz="2000" dirty="0">
                <a:latin typeface="+mj-lt"/>
              </a:rPr>
              <a:t>motor.</a:t>
            </a:r>
            <a:endParaRPr sz="2000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245"/>
              </a:spcBef>
              <a:tabLst>
                <a:tab pos="362585" algn="l"/>
              </a:tabLst>
            </a:pPr>
            <a:r>
              <a:rPr sz="2000" dirty="0">
                <a:latin typeface="+mj-lt"/>
              </a:rPr>
              <a:t>Its </a:t>
            </a:r>
            <a:r>
              <a:rPr sz="2000" spc="-5" dirty="0">
                <a:latin typeface="+mj-lt"/>
              </a:rPr>
              <a:t>construction is </a:t>
            </a:r>
            <a:r>
              <a:rPr sz="2000" dirty="0">
                <a:latin typeface="+mj-lt"/>
              </a:rPr>
              <a:t>simple and</a:t>
            </a:r>
            <a:r>
              <a:rPr sz="2000" spc="-135" dirty="0">
                <a:latin typeface="+mj-lt"/>
              </a:rPr>
              <a:t> </a:t>
            </a:r>
            <a:r>
              <a:rPr sz="2000" dirty="0">
                <a:latin typeface="+mj-lt"/>
              </a:rPr>
              <a:t>rugged.</a:t>
            </a:r>
            <a:endParaRPr sz="2000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tabLst>
                <a:tab pos="362585" algn="l"/>
              </a:tabLst>
            </a:pPr>
            <a:r>
              <a:rPr sz="2000" dirty="0">
                <a:latin typeface="+mj-lt"/>
              </a:rPr>
              <a:t>Cheap copare to slipring</a:t>
            </a:r>
            <a:r>
              <a:rPr sz="2000" spc="-145" dirty="0">
                <a:latin typeface="+mj-lt"/>
              </a:rPr>
              <a:t> </a:t>
            </a:r>
            <a:r>
              <a:rPr sz="2000" spc="-5" dirty="0">
                <a:latin typeface="+mj-lt"/>
              </a:rPr>
              <a:t>IM</a:t>
            </a:r>
            <a:endParaRPr sz="2000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240"/>
              </a:spcBef>
              <a:tabLst>
                <a:tab pos="362585" algn="l"/>
              </a:tabLst>
            </a:pPr>
            <a:r>
              <a:rPr lang="en-US" sz="2000" dirty="0">
                <a:latin typeface="+mj-lt"/>
              </a:rPr>
              <a:t>Maintenance</a:t>
            </a:r>
            <a:r>
              <a:rPr sz="2000" dirty="0">
                <a:latin typeface="+mj-lt"/>
              </a:rPr>
              <a:t> </a:t>
            </a:r>
            <a:r>
              <a:rPr sz="2000" spc="-5" dirty="0">
                <a:latin typeface="+mj-lt"/>
              </a:rPr>
              <a:t>is</a:t>
            </a:r>
            <a:r>
              <a:rPr sz="2000" spc="-75" dirty="0">
                <a:latin typeface="+mj-lt"/>
              </a:rPr>
              <a:t> </a:t>
            </a:r>
            <a:r>
              <a:rPr sz="2000" dirty="0">
                <a:latin typeface="+mj-lt"/>
              </a:rPr>
              <a:t>easy</a:t>
            </a:r>
            <a:endParaRPr sz="2000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245"/>
              </a:spcBef>
              <a:tabLst>
                <a:tab pos="362585" algn="l"/>
              </a:tabLst>
            </a:pPr>
            <a:r>
              <a:rPr sz="2000" dirty="0">
                <a:latin typeface="+mj-lt"/>
              </a:rPr>
              <a:t>Cost </a:t>
            </a:r>
            <a:r>
              <a:rPr sz="2000" spc="-5" dirty="0">
                <a:latin typeface="+mj-lt"/>
              </a:rPr>
              <a:t>is less compare </a:t>
            </a:r>
            <a:r>
              <a:rPr sz="2000" dirty="0">
                <a:latin typeface="+mj-lt"/>
              </a:rPr>
              <a:t>to slipring</a:t>
            </a:r>
            <a:r>
              <a:rPr sz="2000" spc="-150" dirty="0">
                <a:latin typeface="+mj-lt"/>
              </a:rPr>
              <a:t> </a:t>
            </a:r>
            <a:r>
              <a:rPr sz="2000" spc="-5" dirty="0">
                <a:latin typeface="+mj-lt"/>
              </a:rPr>
              <a:t>IM</a:t>
            </a:r>
            <a:endParaRPr sz="2000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240"/>
              </a:spcBef>
              <a:tabLst>
                <a:tab pos="362585" algn="l"/>
              </a:tabLst>
            </a:pPr>
            <a:r>
              <a:rPr sz="2000" dirty="0">
                <a:latin typeface="+mj-lt"/>
              </a:rPr>
              <a:t>Can use at </a:t>
            </a:r>
            <a:r>
              <a:rPr sz="2000" spc="-5" dirty="0">
                <a:latin typeface="+mj-lt"/>
              </a:rPr>
              <a:t>explosive</a:t>
            </a:r>
            <a:r>
              <a:rPr sz="2000" spc="-110" dirty="0">
                <a:latin typeface="+mj-lt"/>
              </a:rPr>
              <a:t> </a:t>
            </a:r>
            <a:r>
              <a:rPr sz="2000" spc="-5" dirty="0">
                <a:latin typeface="+mj-lt"/>
              </a:rPr>
              <a:t>area</a:t>
            </a:r>
            <a:endParaRPr sz="2000" dirty="0">
              <a:latin typeface="+mj-lt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1235"/>
              </a:spcBef>
              <a:tabLst>
                <a:tab pos="362585" algn="l"/>
              </a:tabLst>
            </a:pPr>
            <a:r>
              <a:rPr sz="2000" dirty="0">
                <a:latin typeface="+mj-lt"/>
              </a:rPr>
              <a:t>Starting torque </a:t>
            </a:r>
            <a:r>
              <a:rPr sz="2000" spc="-5" dirty="0">
                <a:latin typeface="+mj-lt"/>
              </a:rPr>
              <a:t>is low compare </a:t>
            </a:r>
            <a:r>
              <a:rPr sz="2000" dirty="0">
                <a:latin typeface="+mj-lt"/>
              </a:rPr>
              <a:t>to slip ring</a:t>
            </a:r>
            <a:r>
              <a:rPr sz="2000" spc="-195" dirty="0">
                <a:latin typeface="+mj-lt"/>
              </a:rPr>
              <a:t> </a:t>
            </a:r>
            <a:r>
              <a:rPr sz="2000" spc="-5" dirty="0">
                <a:latin typeface="+mj-lt"/>
              </a:rPr>
              <a:t>IM</a:t>
            </a:r>
            <a:endParaRPr sz="2000" dirty="0">
              <a:latin typeface="+mj-lt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1250"/>
              </a:spcBef>
              <a:buNone/>
              <a:tabLst>
                <a:tab pos="362585" algn="l"/>
              </a:tabLst>
            </a:pPr>
            <a:r>
              <a:rPr sz="2000" b="1" spc="-5" dirty="0">
                <a:latin typeface="+mj-lt"/>
                <a:cs typeface="Lucida Sans Unicode"/>
              </a:rPr>
              <a:t>Application:-</a:t>
            </a:r>
            <a:endParaRPr sz="2000" dirty="0">
              <a:latin typeface="+mj-lt"/>
              <a:cs typeface="Lucida Sans Unicode"/>
            </a:endParaRPr>
          </a:p>
          <a:p>
            <a:pPr marL="105410" marR="329565" indent="0">
              <a:lnSpc>
                <a:spcPct val="150000"/>
              </a:lnSpc>
              <a:spcBef>
                <a:spcPts val="395"/>
              </a:spcBef>
              <a:buNone/>
              <a:tabLst>
                <a:tab pos="362585" algn="l"/>
              </a:tabLst>
            </a:pPr>
            <a:r>
              <a:rPr sz="2000" spc="-5" dirty="0" err="1">
                <a:latin typeface="+mj-lt"/>
              </a:rPr>
              <a:t>Leath</a:t>
            </a:r>
            <a:r>
              <a:rPr sz="2000" spc="-5" dirty="0">
                <a:latin typeface="+mj-lt"/>
              </a:rPr>
              <a:t> </a:t>
            </a:r>
            <a:r>
              <a:rPr sz="2000" dirty="0">
                <a:latin typeface="+mj-lt"/>
              </a:rPr>
              <a:t>machine, </a:t>
            </a:r>
            <a:r>
              <a:rPr sz="2000" spc="-5" dirty="0">
                <a:latin typeface="+mj-lt"/>
              </a:rPr>
              <a:t>Compressors,centrifugal </a:t>
            </a:r>
            <a:r>
              <a:rPr sz="2000" dirty="0">
                <a:latin typeface="+mj-lt"/>
              </a:rPr>
              <a:t>pump, </a:t>
            </a:r>
            <a:r>
              <a:rPr sz="2000" spc="-5" dirty="0">
                <a:latin typeface="+mj-lt"/>
              </a:rPr>
              <a:t>in </a:t>
            </a:r>
            <a:r>
              <a:rPr sz="2000" dirty="0">
                <a:latin typeface="+mj-lt"/>
              </a:rPr>
              <a:t>agriculture </a:t>
            </a:r>
            <a:r>
              <a:rPr sz="2000" spc="-5" dirty="0">
                <a:latin typeface="+mj-lt"/>
              </a:rPr>
              <a:t>etc. </a:t>
            </a:r>
            <a:r>
              <a:rPr sz="2000" dirty="0">
                <a:latin typeface="+mj-lt"/>
              </a:rPr>
              <a:t>where cost </a:t>
            </a:r>
            <a:r>
              <a:rPr sz="2000" spc="-5" dirty="0">
                <a:latin typeface="+mj-lt"/>
              </a:rPr>
              <a:t>is </a:t>
            </a:r>
            <a:r>
              <a:rPr sz="2000" dirty="0">
                <a:latin typeface="+mj-lt"/>
              </a:rPr>
              <a:t>most  </a:t>
            </a:r>
            <a:r>
              <a:rPr sz="2000" spc="-5" dirty="0">
                <a:latin typeface="+mj-lt"/>
              </a:rPr>
              <a:t>important</a:t>
            </a:r>
            <a:r>
              <a:rPr sz="2000" spc="-35" dirty="0">
                <a:latin typeface="+mj-lt"/>
              </a:rPr>
              <a:t> </a:t>
            </a:r>
            <a:r>
              <a:rPr sz="2000" dirty="0">
                <a:latin typeface="+mj-lt"/>
              </a:rPr>
              <a:t>factor</a:t>
            </a:r>
            <a:endParaRPr sz="2000" dirty="0">
              <a:latin typeface="+mj-lt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10895"/>
            <a:ext cx="7405115" cy="83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668" y="1442973"/>
            <a:ext cx="38881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1F5F"/>
                </a:solidFill>
              </a:rPr>
              <a:t>Slipring Induction</a:t>
            </a:r>
            <a:r>
              <a:rPr sz="2400" spc="-15" dirty="0">
                <a:solidFill>
                  <a:srgbClr val="001F5F"/>
                </a:solidFill>
              </a:rPr>
              <a:t> </a:t>
            </a:r>
            <a:r>
              <a:rPr sz="2400" spc="-5" dirty="0">
                <a:solidFill>
                  <a:srgbClr val="001F5F"/>
                </a:solidFill>
              </a:rPr>
              <a:t>Motor:-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45668" y="2155672"/>
            <a:ext cx="7346315" cy="336994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465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It </a:t>
            </a:r>
            <a:r>
              <a:rPr sz="2000" dirty="0">
                <a:latin typeface="Lucida Sans Unicode"/>
                <a:cs typeface="Lucida Sans Unicode"/>
              </a:rPr>
              <a:t>has high </a:t>
            </a:r>
            <a:r>
              <a:rPr sz="2000" spc="-5" dirty="0">
                <a:latin typeface="Lucida Sans Unicode"/>
                <a:cs typeface="Lucida Sans Unicode"/>
              </a:rPr>
              <a:t>starting torque </a:t>
            </a:r>
            <a:r>
              <a:rPr sz="2000" dirty="0">
                <a:latin typeface="Lucida Sans Unicode"/>
                <a:cs typeface="Lucida Sans Unicode"/>
              </a:rPr>
              <a:t>compare </a:t>
            </a:r>
            <a:r>
              <a:rPr sz="2000" spc="-5" dirty="0">
                <a:latin typeface="Lucida Sans Unicode"/>
                <a:cs typeface="Lucida Sans Unicode"/>
              </a:rPr>
              <a:t>to </a:t>
            </a:r>
            <a:r>
              <a:rPr sz="2000" dirty="0">
                <a:latin typeface="Lucida Sans Unicode"/>
                <a:cs typeface="Lucida Sans Unicode"/>
              </a:rPr>
              <a:t>squirrel </a:t>
            </a:r>
            <a:r>
              <a:rPr sz="2000" spc="-5" dirty="0">
                <a:latin typeface="Lucida Sans Unicode"/>
                <a:cs typeface="Lucida Sans Unicode"/>
              </a:rPr>
              <a:t>cage</a:t>
            </a:r>
            <a:r>
              <a:rPr sz="2000" spc="-9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IM</a:t>
            </a:r>
            <a:endParaRPr sz="20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370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Lucida Sans Unicode"/>
                <a:cs typeface="Lucida Sans Unicode"/>
              </a:rPr>
              <a:t>Construction </a:t>
            </a:r>
            <a:r>
              <a:rPr sz="2000" spc="-5" dirty="0">
                <a:latin typeface="Lucida Sans Unicode"/>
                <a:cs typeface="Lucida Sans Unicode"/>
              </a:rPr>
              <a:t>is</a:t>
            </a:r>
            <a:r>
              <a:rPr sz="2000" spc="-35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complicated</a:t>
            </a:r>
            <a:endParaRPr sz="200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355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Maintanance </a:t>
            </a:r>
            <a:r>
              <a:rPr sz="2000" dirty="0">
                <a:latin typeface="Lucida Sans Unicode"/>
                <a:cs typeface="Lucida Sans Unicode"/>
              </a:rPr>
              <a:t>cost is high compare </a:t>
            </a:r>
            <a:r>
              <a:rPr sz="2000" spc="-5" dirty="0">
                <a:latin typeface="Lucida Sans Unicode"/>
                <a:cs typeface="Lucida Sans Unicode"/>
              </a:rPr>
              <a:t>to squirrel cage</a:t>
            </a:r>
            <a:r>
              <a:rPr sz="2000" spc="-114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IM</a:t>
            </a:r>
            <a:endParaRPr sz="20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360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Starter requires</a:t>
            </a:r>
            <a:r>
              <a:rPr sz="2000" spc="-30" dirty="0">
                <a:latin typeface="Lucida Sans Unicode"/>
                <a:cs typeface="Lucida Sans Unicode"/>
              </a:rPr>
              <a:t> </a:t>
            </a:r>
            <a:r>
              <a:rPr sz="2000" dirty="0">
                <a:latin typeface="Lucida Sans Unicode"/>
                <a:cs typeface="Lucida Sans Unicode"/>
              </a:rPr>
              <a:t>compulsory</a:t>
            </a:r>
          </a:p>
          <a:p>
            <a:pPr marL="268605" indent="-256540">
              <a:lnSpc>
                <a:spcPct val="100000"/>
              </a:lnSpc>
              <a:spcBef>
                <a:spcPts val="1365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dirty="0">
                <a:latin typeface="Lucida Sans Unicode"/>
                <a:cs typeface="Lucida Sans Unicode"/>
              </a:rPr>
              <a:t>Can not use </a:t>
            </a:r>
            <a:r>
              <a:rPr sz="2000" spc="-5" dirty="0">
                <a:latin typeface="Lucida Sans Unicode"/>
                <a:cs typeface="Lucida Sans Unicode"/>
              </a:rPr>
              <a:t>at explosive</a:t>
            </a:r>
            <a:r>
              <a:rPr sz="2000" spc="-5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area</a:t>
            </a:r>
            <a:endParaRPr sz="20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355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spc="-5" dirty="0">
                <a:solidFill>
                  <a:srgbClr val="FF0000"/>
                </a:solidFill>
                <a:latin typeface="Lucida Sans Unicode"/>
                <a:cs typeface="Lucida Sans Unicode"/>
              </a:rPr>
              <a:t>Application:-</a:t>
            </a:r>
            <a:endParaRPr sz="2000" dirty="0">
              <a:latin typeface="Lucida Sans Unicode"/>
              <a:cs typeface="Lucida Sans Unicode"/>
            </a:endParaRPr>
          </a:p>
          <a:p>
            <a:pPr marL="268605" indent="-256540">
              <a:lnSpc>
                <a:spcPct val="100000"/>
              </a:lnSpc>
              <a:spcBef>
                <a:spcPts val="1360"/>
              </a:spcBef>
              <a:buClr>
                <a:srgbClr val="2CA1BE"/>
              </a:buClr>
              <a:buSzPct val="67500"/>
              <a:buFont typeface="Wingdings"/>
              <a:buChar char=""/>
              <a:tabLst>
                <a:tab pos="269240" algn="l"/>
              </a:tabLst>
            </a:pPr>
            <a:r>
              <a:rPr sz="2000" spc="-5" dirty="0">
                <a:latin typeface="Lucida Sans Unicode"/>
                <a:cs typeface="Lucida Sans Unicode"/>
              </a:rPr>
              <a:t>Crane,hoist,lift and wherehigh starting torque is</a:t>
            </a:r>
            <a:r>
              <a:rPr sz="2000" dirty="0">
                <a:latin typeface="Lucida Sans Unicode"/>
                <a:cs typeface="Lucida Sans Unicode"/>
              </a:rPr>
              <a:t> </a:t>
            </a:r>
            <a:r>
              <a:rPr sz="2000" spc="-5" dirty="0">
                <a:latin typeface="Lucida Sans Unicode"/>
                <a:cs typeface="Lucida Sans Unicode"/>
              </a:rPr>
              <a:t>required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9536" y="310895"/>
            <a:ext cx="7405115" cy="103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1" y="461899"/>
            <a:ext cx="5234304" cy="696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Torque</a:t>
            </a:r>
            <a:r>
              <a:rPr spc="-25" dirty="0"/>
              <a:t> </a:t>
            </a:r>
            <a:r>
              <a:rPr spc="-5" dirty="0"/>
              <a:t>equation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13"/>
            <a:ext cx="8074660" cy="4159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04470" indent="-3429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torque produced by </a:t>
            </a:r>
            <a:r>
              <a:rPr sz="2800" spc="-15" dirty="0"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 </a:t>
            </a:r>
            <a:r>
              <a:rPr sz="2800" spc="-10" dirty="0"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phase induction  motor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depends upon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following three</a:t>
            </a:r>
            <a:r>
              <a:rPr sz="2800" spc="135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2720" lvl="1" indent="-20320" algn="just">
              <a:lnSpc>
                <a:spcPct val="100000"/>
              </a:lnSpc>
              <a:spcBef>
                <a:spcPts val="675"/>
              </a:spcBef>
              <a:buSzPct val="96428"/>
              <a:buAutoNum type="arabicPeriod"/>
              <a:tabLst>
                <a:tab pos="60642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induced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e.m.f.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9620" indent="62230" algn="just">
              <a:lnSpc>
                <a:spcPct val="100000"/>
              </a:lnSpc>
              <a:spcBef>
                <a:spcPts val="675"/>
              </a:spcBef>
              <a:buAutoNum type="arabicPeriod" startAt="2"/>
              <a:tabLst>
                <a:tab pos="77089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magnitude of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 condition.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62230" algn="just">
              <a:lnSpc>
                <a:spcPct val="100000"/>
              </a:lnSpc>
              <a:spcBef>
                <a:spcPts val="670"/>
              </a:spcBef>
              <a:buAutoNum type="arabicPeriod" startAt="2"/>
              <a:tabLst>
                <a:tab pos="850265" algn="l"/>
                <a:tab pos="850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 condition.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610613"/>
            <a:ext cx="7779384" cy="3955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77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800" spc="-10" dirty="0">
                <a:latin typeface="Calibri"/>
                <a:cs typeface="Calibri"/>
              </a:rPr>
              <a:t>Combining </a:t>
            </a:r>
            <a:r>
              <a:rPr sz="2800" spc="-5" dirty="0">
                <a:latin typeface="Calibri"/>
                <a:cs typeface="Calibri"/>
              </a:rPr>
              <a:t>all these </a:t>
            </a:r>
            <a:r>
              <a:rPr sz="2800" spc="-20" dirty="0">
                <a:latin typeface="Calibri"/>
                <a:cs typeface="Calibri"/>
              </a:rPr>
              <a:t>factors, </a:t>
            </a:r>
            <a:r>
              <a:rPr sz="2800" spc="-15" dirty="0">
                <a:latin typeface="Calibri"/>
                <a:cs typeface="Calibri"/>
              </a:rPr>
              <a:t>we get </a:t>
            </a:r>
            <a:r>
              <a:rPr sz="2800" spc="-5" dirty="0">
                <a:latin typeface="Calibri"/>
                <a:cs typeface="Calibri"/>
              </a:rPr>
              <a:t>the equation </a:t>
            </a:r>
            <a:r>
              <a:rPr sz="2800" spc="-10" dirty="0">
                <a:latin typeface="Calibri"/>
                <a:cs typeface="Calibri"/>
              </a:rPr>
              <a:t>of  </a:t>
            </a:r>
            <a:r>
              <a:rPr sz="2800" spc="-20" dirty="0">
                <a:latin typeface="Calibri"/>
                <a:cs typeface="Calibri"/>
              </a:rPr>
              <a:t>torque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as-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800" dirty="0">
              <a:latin typeface="Calibri"/>
              <a:cs typeface="Calibri"/>
            </a:endParaRPr>
          </a:p>
          <a:p>
            <a:pPr marL="485140" indent="-434975">
              <a:lnSpc>
                <a:spcPct val="100000"/>
              </a:lnSpc>
              <a:spcBef>
                <a:spcPts val="1945"/>
              </a:spcBef>
              <a:buFont typeface="Arial"/>
              <a:buChar char="•"/>
              <a:tabLst>
                <a:tab pos="485140" algn="l"/>
                <a:tab pos="485775" algn="l"/>
              </a:tabLst>
            </a:pPr>
            <a:r>
              <a:rPr sz="3200" spc="-5" dirty="0">
                <a:latin typeface="Calibri"/>
                <a:cs typeface="Calibri"/>
              </a:rPr>
              <a:t>Where,</a:t>
            </a:r>
            <a:endParaRPr sz="3200" dirty="0">
              <a:latin typeface="Calibri"/>
              <a:cs typeface="Calibri"/>
            </a:endParaRPr>
          </a:p>
          <a:p>
            <a:pPr marL="802005" marR="869950" indent="77470">
              <a:lnSpc>
                <a:spcPct val="123500"/>
              </a:lnSpc>
              <a:spcBef>
                <a:spcPts val="895"/>
              </a:spcBef>
            </a:pPr>
            <a:r>
              <a:rPr sz="2400" dirty="0">
                <a:latin typeface="Calibri"/>
                <a:cs typeface="Calibri"/>
              </a:rPr>
              <a:t>T is the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spc="-10" dirty="0">
                <a:latin typeface="Calibri"/>
                <a:cs typeface="Calibri"/>
              </a:rPr>
              <a:t>produced by </a:t>
            </a:r>
            <a:r>
              <a:rPr sz="2400" dirty="0">
                <a:latin typeface="Calibri"/>
                <a:cs typeface="Calibri"/>
              </a:rPr>
              <a:t>the induction </a:t>
            </a:r>
            <a:r>
              <a:rPr sz="2400" spc="-45" dirty="0">
                <a:latin typeface="Calibri"/>
                <a:cs typeface="Calibri"/>
              </a:rPr>
              <a:t>motor,  </a:t>
            </a:r>
            <a:r>
              <a:rPr sz="2400" dirty="0">
                <a:latin typeface="Calibri"/>
                <a:cs typeface="Calibri"/>
              </a:rPr>
              <a:t>φ is </a:t>
            </a:r>
            <a:r>
              <a:rPr sz="2400" spc="-5" dirty="0">
                <a:latin typeface="Calibri"/>
                <a:cs typeface="Calibri"/>
              </a:rPr>
              <a:t>flux responsible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producing </a:t>
            </a:r>
            <a:r>
              <a:rPr sz="2400" dirty="0">
                <a:latin typeface="Calibri"/>
                <a:cs typeface="Calibri"/>
              </a:rPr>
              <a:t>induced </a:t>
            </a:r>
            <a:r>
              <a:rPr sz="2400" spc="-40" dirty="0">
                <a:latin typeface="Calibri"/>
                <a:cs typeface="Calibri"/>
              </a:rPr>
              <a:t>emf,  </a:t>
            </a:r>
            <a:r>
              <a:rPr lang="en-IN" sz="2400" spc="-40" dirty="0">
                <a:latin typeface="Calibri"/>
                <a:cs typeface="Calibri"/>
              </a:rPr>
              <a:t>     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7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rotor</a:t>
            </a:r>
            <a:r>
              <a:rPr sz="2400" spc="-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current,</a:t>
            </a:r>
            <a:endParaRPr sz="2400" dirty="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alibri"/>
                <a:cs typeface="Calibri"/>
              </a:rPr>
              <a:t>cosθ</a:t>
            </a:r>
            <a:r>
              <a:rPr sz="2400" spc="-15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power factor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rotor</a:t>
            </a:r>
            <a:r>
              <a:rPr sz="2400" spc="-1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circuit.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0800" y="2743200"/>
            <a:ext cx="2438400" cy="469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610613"/>
            <a:ext cx="7960360" cy="2394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58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3647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 ∝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aseline="-2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93700" marR="156210" indent="-342900" algn="just">
              <a:lnSpc>
                <a:spcPct val="100000"/>
              </a:lnSpc>
              <a:spcBef>
                <a:spcPts val="580"/>
              </a:spcBef>
            </a:pP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ratio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is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secondary </a:t>
            </a:r>
            <a:r>
              <a:rPr sz="24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voltage</a:t>
            </a:r>
            <a:r>
              <a:rPr sz="2400" spc="-1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(rotor voltage) to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primary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 (stator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0" y="4191000"/>
            <a:ext cx="1447800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13661"/>
            <a:ext cx="79705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know that </a:t>
            </a:r>
            <a:r>
              <a:rPr sz="2400" spc="-10" dirty="0">
                <a:latin typeface="Calibri"/>
                <a:cs typeface="Calibri"/>
              </a:rPr>
              <a:t>power </a:t>
            </a:r>
            <a:r>
              <a:rPr sz="2400" spc="-15" dirty="0">
                <a:latin typeface="Calibri"/>
                <a:cs typeface="Calibri"/>
              </a:rPr>
              <a:t>factor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5" dirty="0">
                <a:latin typeface="Calibri"/>
                <a:cs typeface="Calibri"/>
              </a:rPr>
              <a:t>ratio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resistance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spc="-5" dirty="0">
                <a:latin typeface="Calibri"/>
                <a:cs typeface="Calibri"/>
              </a:rPr>
              <a:t>that of </a:t>
            </a:r>
            <a:r>
              <a:rPr sz="2400" dirty="0">
                <a:latin typeface="Calibri"/>
                <a:cs typeface="Calibri"/>
              </a:rPr>
              <a:t>impedance.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power </a:t>
            </a:r>
            <a:r>
              <a:rPr sz="2400" spc="-15" dirty="0">
                <a:latin typeface="Calibri"/>
                <a:cs typeface="Calibri"/>
              </a:rPr>
              <a:t>factor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rotor </a:t>
            </a:r>
            <a:r>
              <a:rPr sz="2400" spc="-5" dirty="0">
                <a:latin typeface="Calibri"/>
                <a:cs typeface="Calibri"/>
              </a:rPr>
              <a:t>circuit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735704"/>
            <a:ext cx="8116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alibri"/>
                <a:cs typeface="Calibri"/>
              </a:rPr>
              <a:t>Putting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flux φ, </a:t>
            </a:r>
            <a:r>
              <a:rPr sz="2400" spc="-20" dirty="0">
                <a:latin typeface="Calibri"/>
                <a:cs typeface="Calibri"/>
              </a:rPr>
              <a:t>rotor </a:t>
            </a:r>
            <a:r>
              <a:rPr sz="2400" spc="-10" dirty="0">
                <a:latin typeface="Calibri"/>
                <a:cs typeface="Calibri"/>
              </a:rPr>
              <a:t>current 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2" baseline="-20833" dirty="0">
                <a:latin typeface="Calibri"/>
                <a:cs typeface="Calibri"/>
              </a:rPr>
              <a:t>2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spc="-10" dirty="0">
                <a:latin typeface="Calibri"/>
                <a:cs typeface="Calibri"/>
              </a:rPr>
              <a:t>power </a:t>
            </a:r>
            <a:r>
              <a:rPr sz="2400" spc="-15" dirty="0">
                <a:latin typeface="Calibri"/>
                <a:cs typeface="Calibri"/>
              </a:rPr>
              <a:t>factor </a:t>
            </a:r>
            <a:r>
              <a:rPr sz="2400" spc="-10" dirty="0">
                <a:latin typeface="Calibri"/>
                <a:cs typeface="Calibri"/>
              </a:rPr>
              <a:t>cosθ</a:t>
            </a:r>
            <a:r>
              <a:rPr sz="2400" spc="-15" baseline="-20833" dirty="0">
                <a:latin typeface="Calibri"/>
                <a:cs typeface="Calibri"/>
              </a:rPr>
              <a:t>2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5" dirty="0">
                <a:latin typeface="Calibri"/>
                <a:cs typeface="Calibri"/>
              </a:rPr>
              <a:t>equation of </a:t>
            </a:r>
            <a:r>
              <a:rPr sz="2400" spc="-15" dirty="0">
                <a:latin typeface="Calibri"/>
                <a:cs typeface="Calibri"/>
              </a:rPr>
              <a:t>torque 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38400" y="2819400"/>
            <a:ext cx="3229355" cy="806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4800600"/>
            <a:ext cx="3810000" cy="792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2207" y="414792"/>
            <a:ext cx="2844964" cy="540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1623" y="217931"/>
            <a:ext cx="3186683" cy="1135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27605" y="292353"/>
            <a:ext cx="5547360" cy="65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100" b="1" spc="-5" dirty="0">
                <a:latin typeface="Lucida Sans Unicode"/>
                <a:cs typeface="Lucida Sans Unicode"/>
              </a:rPr>
              <a:t>Principle of</a:t>
            </a:r>
            <a:r>
              <a:rPr sz="4100" b="1" spc="-35" dirty="0">
                <a:latin typeface="Lucida Sans Unicode"/>
                <a:cs typeface="Lucida Sans Unicode"/>
              </a:rPr>
              <a:t> </a:t>
            </a:r>
            <a:r>
              <a:rPr sz="4100" b="1" spc="-5" dirty="0">
                <a:latin typeface="Lucida Sans Unicode"/>
                <a:cs typeface="Lucida Sans Unicode"/>
              </a:rPr>
              <a:t>Operation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" y="1487169"/>
            <a:ext cx="7964805" cy="41059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68605" marR="7620" indent="-256540" algn="just">
              <a:lnSpc>
                <a:spcPts val="2400"/>
              </a:lnSpc>
              <a:spcBef>
                <a:spcPts val="675"/>
              </a:spcBef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A </a:t>
            </a:r>
            <a:r>
              <a:rPr sz="2500" spc="-10" dirty="0">
                <a:latin typeface="Lucida Sans Unicode"/>
                <a:cs typeface="Lucida Sans Unicode"/>
              </a:rPr>
              <a:t>Rotating Magnetic field </a:t>
            </a:r>
            <a:r>
              <a:rPr sz="2500" spc="-5" dirty="0">
                <a:latin typeface="Lucida Sans Unicode"/>
                <a:cs typeface="Lucida Sans Unicode"/>
              </a:rPr>
              <a:t>(RMF) is set up in the  stator when a 3- Phase supply is given.</a:t>
            </a:r>
            <a:endParaRPr sz="2500">
              <a:latin typeface="Lucida Sans Unicode"/>
              <a:cs typeface="Lucida Sans Unicode"/>
            </a:endParaRPr>
          </a:p>
          <a:p>
            <a:pPr marL="268605" marR="6985" indent="-256540" algn="just">
              <a:lnSpc>
                <a:spcPts val="2400"/>
              </a:lnSpc>
              <a:spcBef>
                <a:spcPts val="3204"/>
              </a:spcBef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stationary rotor </a:t>
            </a:r>
            <a:r>
              <a:rPr sz="2500" spc="-10" dirty="0">
                <a:latin typeface="Lucida Sans Unicode"/>
                <a:cs typeface="Lucida Sans Unicode"/>
              </a:rPr>
              <a:t>cut the </a:t>
            </a:r>
            <a:r>
              <a:rPr sz="2500" spc="-5" dirty="0">
                <a:latin typeface="Lucida Sans Unicode"/>
                <a:cs typeface="Lucida Sans Unicode"/>
              </a:rPr>
              <a:t>revolving </a:t>
            </a:r>
            <a:r>
              <a:rPr sz="2500" spc="-10" dirty="0">
                <a:latin typeface="Lucida Sans Unicode"/>
                <a:cs typeface="Lucida Sans Unicode"/>
              </a:rPr>
              <a:t>field and  due </a:t>
            </a:r>
            <a:r>
              <a:rPr sz="2500" spc="-5" dirty="0">
                <a:latin typeface="Lucida Sans Unicode"/>
                <a:cs typeface="Lucida Sans Unicode"/>
              </a:rPr>
              <a:t>to electromagnetic </a:t>
            </a:r>
            <a:r>
              <a:rPr sz="2500" spc="-10" dirty="0">
                <a:latin typeface="Lucida Sans Unicode"/>
                <a:cs typeface="Lucida Sans Unicode"/>
              </a:rPr>
              <a:t>induction an </a:t>
            </a:r>
            <a:r>
              <a:rPr sz="2500" spc="-5" dirty="0">
                <a:latin typeface="Lucida Sans Unicode"/>
                <a:cs typeface="Lucida Sans Unicode"/>
              </a:rPr>
              <a:t>e.m.f. </a:t>
            </a:r>
            <a:r>
              <a:rPr sz="2500" spc="-10" dirty="0">
                <a:latin typeface="Lucida Sans Unicode"/>
                <a:cs typeface="Lucida Sans Unicode"/>
              </a:rPr>
              <a:t>is  induced </a:t>
            </a:r>
            <a:r>
              <a:rPr sz="2500" spc="-5" dirty="0">
                <a:latin typeface="Lucida Sans Unicode"/>
                <a:cs typeface="Lucida Sans Unicode"/>
              </a:rPr>
              <a:t>in the rotor</a:t>
            </a:r>
            <a:r>
              <a:rPr sz="2500" spc="1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conductor.</a:t>
            </a:r>
            <a:endParaRPr sz="2500">
              <a:latin typeface="Lucida Sans Unicode"/>
              <a:cs typeface="Lucida Sans Unicode"/>
            </a:endParaRPr>
          </a:p>
          <a:p>
            <a:pPr marL="268605" marR="5080" indent="-256540" algn="just">
              <a:lnSpc>
                <a:spcPts val="2400"/>
              </a:lnSpc>
              <a:spcBef>
                <a:spcPts val="3209"/>
              </a:spcBef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latin typeface="Lucida Sans Unicode"/>
                <a:cs typeface="Lucida Sans Unicode"/>
              </a:rPr>
              <a:t>As </a:t>
            </a:r>
            <a:r>
              <a:rPr sz="2500" spc="-10" dirty="0">
                <a:latin typeface="Lucida Sans Unicode"/>
                <a:cs typeface="Lucida Sans Unicode"/>
              </a:rPr>
              <a:t>the </a:t>
            </a:r>
            <a:r>
              <a:rPr sz="2500" spc="-5" dirty="0">
                <a:latin typeface="Lucida Sans Unicode"/>
                <a:cs typeface="Lucida Sans Unicode"/>
              </a:rPr>
              <a:t>rotor conductor is short circuited current  </a:t>
            </a:r>
            <a:r>
              <a:rPr sz="2500" spc="-10" dirty="0">
                <a:latin typeface="Lucida Sans Unicode"/>
                <a:cs typeface="Lucida Sans Unicode"/>
              </a:rPr>
              <a:t>flows through</a:t>
            </a:r>
            <a:r>
              <a:rPr sz="2500" spc="45" dirty="0">
                <a:latin typeface="Lucida Sans Unicode"/>
                <a:cs typeface="Lucida Sans Unicode"/>
              </a:rPr>
              <a:t> </a:t>
            </a:r>
            <a:r>
              <a:rPr sz="2500" spc="-10" dirty="0">
                <a:latin typeface="Lucida Sans Unicode"/>
                <a:cs typeface="Lucida Sans Unicode"/>
              </a:rPr>
              <a:t>them.</a:t>
            </a:r>
            <a:endParaRPr sz="2500">
              <a:latin typeface="Lucida Sans Unicode"/>
              <a:cs typeface="Lucida Sans Unicode"/>
            </a:endParaRPr>
          </a:p>
          <a:p>
            <a:pPr marL="268605" marR="6985" indent="-256540" algn="just">
              <a:lnSpc>
                <a:spcPts val="2720"/>
              </a:lnSpc>
              <a:spcBef>
                <a:spcPts val="2935"/>
              </a:spcBef>
            </a:pPr>
            <a:r>
              <a:rPr sz="1700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700" dirty="0">
                <a:solidFill>
                  <a:srgbClr val="2CA1BE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It becomes a </a:t>
            </a:r>
            <a:r>
              <a:rPr sz="2500" spc="-10" dirty="0">
                <a:latin typeface="Lucida Sans Unicode"/>
                <a:cs typeface="Lucida Sans Unicode"/>
              </a:rPr>
              <a:t>current carrying </a:t>
            </a:r>
            <a:r>
              <a:rPr sz="2500" spc="-5" dirty="0">
                <a:latin typeface="Lucida Sans Unicode"/>
                <a:cs typeface="Lucida Sans Unicode"/>
              </a:rPr>
              <a:t>conductor </a:t>
            </a:r>
            <a:r>
              <a:rPr sz="2500" spc="-10" dirty="0">
                <a:latin typeface="Lucida Sans Unicode"/>
                <a:cs typeface="Lucida Sans Unicode"/>
              </a:rPr>
              <a:t>in  </a:t>
            </a:r>
            <a:r>
              <a:rPr sz="2500" spc="-5" dirty="0">
                <a:latin typeface="Lucida Sans Unicode"/>
                <a:cs typeface="Lucida Sans Unicode"/>
              </a:rPr>
              <a:t>magnetic field </a:t>
            </a:r>
            <a:r>
              <a:rPr sz="2500" spc="-10" dirty="0">
                <a:latin typeface="Lucida Sans Unicode"/>
                <a:cs typeface="Lucida Sans Unicode"/>
              </a:rPr>
              <a:t>and </a:t>
            </a:r>
            <a:r>
              <a:rPr sz="2500" spc="-5" dirty="0">
                <a:latin typeface="Lucida Sans Unicode"/>
                <a:cs typeface="Lucida Sans Unicode"/>
              </a:rPr>
              <a:t>start</a:t>
            </a:r>
            <a:r>
              <a:rPr sz="2500" spc="25" dirty="0">
                <a:latin typeface="Lucida Sans Unicode"/>
                <a:cs typeface="Lucida Sans Unicode"/>
              </a:rPr>
              <a:t> </a:t>
            </a:r>
            <a:r>
              <a:rPr sz="2500" spc="-5" dirty="0">
                <a:latin typeface="Lucida Sans Unicode"/>
                <a:cs typeface="Lucida Sans Unicode"/>
              </a:rPr>
              <a:t>rotating.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13661"/>
            <a:ext cx="563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Removing </a:t>
            </a:r>
            <a:r>
              <a:rPr sz="2400" spc="-10" dirty="0">
                <a:latin typeface="Calibri"/>
                <a:cs typeface="Calibri"/>
              </a:rPr>
              <a:t>proportionality </a:t>
            </a:r>
            <a:r>
              <a:rPr sz="2400" spc="-15" dirty="0">
                <a:latin typeface="Calibri"/>
                <a:cs typeface="Calibri"/>
              </a:rPr>
              <a:t>constant 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get,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3369386"/>
            <a:ext cx="74618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indent="-4114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sz="2400" spc="-5" dirty="0">
                <a:latin typeface="Calibri"/>
                <a:cs typeface="Calibri"/>
              </a:rPr>
              <a:t>Where, n</a:t>
            </a:r>
            <a:r>
              <a:rPr sz="2400" spc="-7" baseline="-20833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synchronous </a:t>
            </a:r>
            <a:r>
              <a:rPr sz="2400" spc="-5" dirty="0">
                <a:latin typeface="Calibri"/>
                <a:cs typeface="Calibri"/>
              </a:rPr>
              <a:t>speed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20" dirty="0">
                <a:latin typeface="Calibri"/>
                <a:cs typeface="Calibri"/>
              </a:rPr>
              <a:t>r. </a:t>
            </a:r>
            <a:r>
              <a:rPr sz="2400" spc="-5" dirty="0">
                <a:latin typeface="Calibri"/>
                <a:cs typeface="Calibri"/>
              </a:rPr>
              <a:t>p. s, n</a:t>
            </a:r>
            <a:r>
              <a:rPr sz="2400" spc="-7" baseline="-20833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spc="-7" baseline="-20833" dirty="0">
                <a:latin typeface="Calibri"/>
                <a:cs typeface="Calibri"/>
              </a:rPr>
              <a:t>s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60.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So,</a:t>
            </a:r>
            <a:endParaRPr sz="24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finally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equation of </a:t>
            </a:r>
            <a:r>
              <a:rPr sz="2400" spc="-15" dirty="0">
                <a:latin typeface="Calibri"/>
                <a:cs typeface="Calibri"/>
              </a:rPr>
              <a:t>torque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becomes,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2286000"/>
            <a:ext cx="2743200" cy="1130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5000" y="4267200"/>
            <a:ext cx="3797508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92150"/>
            <a:ext cx="6557517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5" dirty="0">
                <a:latin typeface="Calibri"/>
                <a:cs typeface="Calibri"/>
              </a:rPr>
              <a:t>Equation </a:t>
            </a:r>
            <a:r>
              <a:rPr sz="4000" b="1" spc="-5" dirty="0">
                <a:latin typeface="Calibri"/>
                <a:cs typeface="Calibri"/>
              </a:rPr>
              <a:t>of </a:t>
            </a:r>
            <a:r>
              <a:rPr sz="4000" b="1" spc="-15" dirty="0">
                <a:latin typeface="Calibri"/>
                <a:cs typeface="Calibri"/>
              </a:rPr>
              <a:t>Starting</a:t>
            </a:r>
            <a:r>
              <a:rPr sz="4000" b="1" spc="30" dirty="0">
                <a:latin typeface="Calibri"/>
                <a:cs typeface="Calibri"/>
              </a:rPr>
              <a:t> </a:t>
            </a:r>
            <a:r>
              <a:rPr sz="4000" b="1" spc="-70" dirty="0">
                <a:latin typeface="Calibri"/>
                <a:cs typeface="Calibri"/>
              </a:rPr>
              <a:t>Torque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77085"/>
            <a:ext cx="8379460" cy="25133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113664" indent="-342900" algn="just">
              <a:lnSpc>
                <a:spcPct val="901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Starting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is the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spc="-10" dirty="0">
                <a:latin typeface="Calibri"/>
                <a:cs typeface="Calibri"/>
              </a:rPr>
              <a:t>produced by </a:t>
            </a:r>
            <a:r>
              <a:rPr sz="2400" dirty="0">
                <a:latin typeface="Calibri"/>
                <a:cs typeface="Calibri"/>
              </a:rPr>
              <a:t>induction </a:t>
            </a:r>
            <a:r>
              <a:rPr sz="2400" spc="-10" dirty="0">
                <a:latin typeface="Calibri"/>
                <a:cs typeface="Calibri"/>
              </a:rPr>
              <a:t>motor  </a:t>
            </a:r>
            <a:r>
              <a:rPr sz="2400" dirty="0">
                <a:latin typeface="Calibri"/>
                <a:cs typeface="Calibri"/>
              </a:rPr>
              <a:t>when it </a:t>
            </a:r>
            <a:r>
              <a:rPr sz="2400" spc="-10" dirty="0">
                <a:latin typeface="Calibri"/>
                <a:cs typeface="Calibri"/>
              </a:rPr>
              <a:t>starts. </a:t>
            </a:r>
            <a:r>
              <a:rPr sz="2400" spc="-4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spc="-10" dirty="0">
                <a:latin typeface="Calibri"/>
                <a:cs typeface="Calibri"/>
              </a:rPr>
              <a:t>that at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start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rotor </a:t>
            </a:r>
            <a:r>
              <a:rPr sz="2400" spc="-5" dirty="0">
                <a:latin typeface="Calibri"/>
                <a:cs typeface="Calibri"/>
              </a:rPr>
              <a:t>speed, </a:t>
            </a:r>
            <a:r>
              <a:rPr sz="2400" dirty="0">
                <a:latin typeface="Calibri"/>
                <a:cs typeface="Calibri"/>
              </a:rPr>
              <a:t>N is  </a:t>
            </a:r>
            <a:r>
              <a:rPr sz="2400" spc="-20" dirty="0">
                <a:latin typeface="Calibri"/>
                <a:cs typeface="Calibri"/>
              </a:rPr>
              <a:t>zero.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05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So,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equation of </a:t>
            </a:r>
            <a:r>
              <a:rPr sz="2400" spc="-10" dirty="0">
                <a:latin typeface="Calibri"/>
                <a:cs typeface="Calibri"/>
              </a:rPr>
              <a:t>starting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is easily </a:t>
            </a:r>
            <a:r>
              <a:rPr sz="2400" spc="-10" dirty="0">
                <a:latin typeface="Calibri"/>
                <a:cs typeface="Calibri"/>
              </a:rPr>
              <a:t>obtained by </a:t>
            </a:r>
            <a:r>
              <a:rPr sz="2400" spc="-5" dirty="0">
                <a:latin typeface="Calibri"/>
                <a:cs typeface="Calibri"/>
              </a:rPr>
              <a:t>simply  </a:t>
            </a:r>
            <a:r>
              <a:rPr sz="2400" spc="-10" dirty="0">
                <a:latin typeface="Calibri"/>
                <a:cs typeface="Calibri"/>
              </a:rPr>
              <a:t>putting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s = 1 in the </a:t>
            </a:r>
            <a:r>
              <a:rPr sz="2400" spc="-5" dirty="0">
                <a:latin typeface="Calibri"/>
                <a:cs typeface="Calibri"/>
              </a:rPr>
              <a:t>equation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phase </a:t>
            </a:r>
            <a:r>
              <a:rPr sz="2400" dirty="0">
                <a:latin typeface="Calibri"/>
                <a:cs typeface="Calibri"/>
              </a:rPr>
              <a:t>induction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motor,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08803"/>
            <a:ext cx="695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starting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is also </a:t>
            </a:r>
            <a:r>
              <a:rPr sz="2400" spc="-5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standstill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torque.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2438400"/>
            <a:ext cx="3154679" cy="720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4600" y="4419600"/>
            <a:ext cx="3169794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1" y="491997"/>
            <a:ext cx="728954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Maximum </a:t>
            </a:r>
            <a:r>
              <a:rPr b="1" spc="-75" dirty="0">
                <a:latin typeface="Calibri"/>
                <a:cs typeface="Calibri"/>
              </a:rPr>
              <a:t>Torque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59458"/>
            <a:ext cx="4417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 the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equation </a:t>
            </a:r>
            <a:r>
              <a:rPr sz="2400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torque,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76753"/>
            <a:ext cx="381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So, for </a:t>
            </a:r>
            <a:r>
              <a:rPr sz="2400" spc="-15" dirty="0">
                <a:latin typeface="Calibri"/>
                <a:cs typeface="Calibri"/>
              </a:rPr>
              <a:t>torque to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maximum,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62200" y="2209800"/>
            <a:ext cx="2667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95600" y="3810000"/>
            <a:ext cx="2514600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1" y="461899"/>
            <a:ext cx="706348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Maximum </a:t>
            </a:r>
            <a:r>
              <a:rPr b="1" spc="-75" dirty="0">
                <a:latin typeface="Calibri"/>
                <a:cs typeface="Calibri"/>
              </a:rPr>
              <a:t>Torque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Condition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36419"/>
            <a:ext cx="8229600" cy="4053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541" y="461899"/>
            <a:ext cx="731494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Maximum </a:t>
            </a:r>
            <a:r>
              <a:rPr b="1" spc="-75" dirty="0">
                <a:latin typeface="Calibri"/>
                <a:cs typeface="Calibri"/>
              </a:rPr>
              <a:t>Torque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613661"/>
            <a:ext cx="807085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8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93700" algn="l"/>
              </a:tabLst>
            </a:pPr>
            <a:r>
              <a:rPr sz="2400" spc="-20" dirty="0">
                <a:latin typeface="Calibri"/>
                <a:cs typeface="Calibri"/>
              </a:rPr>
              <a:t>So,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slip </a:t>
            </a:r>
            <a:r>
              <a:rPr sz="2400" dirty="0">
                <a:latin typeface="Calibri"/>
                <a:cs typeface="Calibri"/>
              </a:rPr>
              <a:t>s = 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dirty="0">
                <a:latin typeface="Calibri"/>
                <a:cs typeface="Calibri"/>
              </a:rPr>
              <a:t>and this  </a:t>
            </a:r>
            <a:r>
              <a:rPr sz="2400" spc="-5" dirty="0">
                <a:latin typeface="Calibri"/>
                <a:cs typeface="Calibri"/>
              </a:rPr>
              <a:t>slip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called maximum slip </a:t>
            </a:r>
            <a:r>
              <a:rPr sz="2400" dirty="0">
                <a:latin typeface="Calibri"/>
                <a:cs typeface="Calibri"/>
              </a:rPr>
              <a:t>Sm ,and it is </a:t>
            </a:r>
            <a:r>
              <a:rPr sz="2400" spc="-10" dirty="0">
                <a:latin typeface="Calibri"/>
                <a:cs typeface="Calibri"/>
              </a:rPr>
              <a:t>defined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15" dirty="0">
                <a:latin typeface="Calibri"/>
                <a:cs typeface="Calibri"/>
              </a:rPr>
              <a:t>ratio</a:t>
            </a:r>
            <a:r>
              <a:rPr sz="2400" spc="-1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 </a:t>
            </a:r>
            <a:r>
              <a:rPr sz="2400" spc="-15" dirty="0">
                <a:latin typeface="Calibri"/>
                <a:cs typeface="Calibri"/>
              </a:rPr>
              <a:t>rotor </a:t>
            </a:r>
            <a:r>
              <a:rPr sz="2400" spc="-10" dirty="0">
                <a:latin typeface="Calibri"/>
                <a:cs typeface="Calibri"/>
              </a:rPr>
              <a:t>resistance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that of </a:t>
            </a:r>
            <a:r>
              <a:rPr sz="2400" spc="-15" dirty="0">
                <a:latin typeface="Calibri"/>
                <a:cs typeface="Calibri"/>
              </a:rPr>
              <a:t>rotor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reactance.</a:t>
            </a:r>
            <a:endParaRPr sz="2400">
              <a:latin typeface="Calibri"/>
              <a:cs typeface="Calibri"/>
            </a:endParaRPr>
          </a:p>
          <a:p>
            <a:pPr marL="393700" indent="-342900" algn="just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93700" algn="l"/>
              </a:tabLst>
            </a:pPr>
            <a:r>
              <a:rPr sz="2400" spc="-5" dirty="0">
                <a:latin typeface="Calibri"/>
                <a:cs typeface="Calibri"/>
              </a:rPr>
              <a:t>The equation of </a:t>
            </a:r>
            <a:r>
              <a:rPr sz="2400" spc="-15" dirty="0">
                <a:latin typeface="Calibri"/>
                <a:cs typeface="Calibri"/>
              </a:rPr>
              <a:t>torque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4101465"/>
            <a:ext cx="81121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maximum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5" dirty="0">
                <a:latin typeface="Calibri"/>
                <a:cs typeface="Calibri"/>
              </a:rPr>
              <a:t>slip </a:t>
            </a:r>
            <a:r>
              <a:rPr sz="2400" dirty="0">
                <a:latin typeface="Calibri"/>
                <a:cs typeface="Calibri"/>
              </a:rPr>
              <a:t>s = </a:t>
            </a:r>
            <a:r>
              <a:rPr sz="2400" spc="10" dirty="0">
                <a:latin typeface="Calibri"/>
                <a:cs typeface="Calibri"/>
              </a:rPr>
              <a:t>R</a:t>
            </a:r>
            <a:r>
              <a:rPr sz="2400" spc="15" baseline="-20833" dirty="0">
                <a:latin typeface="Calibri"/>
                <a:cs typeface="Calibri"/>
              </a:rPr>
              <a:t>2 </a:t>
            </a:r>
            <a:r>
              <a:rPr sz="2400" dirty="0">
                <a:latin typeface="Calibri"/>
                <a:cs typeface="Calibri"/>
              </a:rPr>
              <a:t>/ 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spc="-7" baseline="-20833" dirty="0">
                <a:latin typeface="Calibri"/>
                <a:cs typeface="Calibri"/>
              </a:rPr>
              <a:t>2 </a:t>
            </a:r>
            <a:r>
              <a:rPr sz="2400" spc="-5" dirty="0">
                <a:latin typeface="Calibri"/>
                <a:cs typeface="Calibri"/>
              </a:rPr>
              <a:t>,Substituting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slip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equation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get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maximum  </a:t>
            </a:r>
            <a:r>
              <a:rPr sz="2400" spc="-10" dirty="0">
                <a:latin typeface="Calibri"/>
                <a:cs typeface="Calibri"/>
              </a:rPr>
              <a:t>value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torque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3214116"/>
            <a:ext cx="2391155" cy="748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0" y="5181600"/>
            <a:ext cx="2743200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1" y="461899"/>
            <a:ext cx="7215886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Maximum </a:t>
            </a:r>
            <a:r>
              <a:rPr b="1" spc="-75" dirty="0">
                <a:latin typeface="Calibri"/>
                <a:cs typeface="Calibri"/>
              </a:rPr>
              <a:t>Torque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Condition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1613661"/>
            <a:ext cx="806386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85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above </a:t>
            </a:r>
            <a:r>
              <a:rPr sz="2400" spc="-5" dirty="0">
                <a:latin typeface="Calibri"/>
                <a:cs typeface="Calibri"/>
              </a:rPr>
              <a:t>equation </a:t>
            </a:r>
            <a:r>
              <a:rPr sz="2400" dirty="0">
                <a:latin typeface="Calibri"/>
                <a:cs typeface="Calibri"/>
              </a:rPr>
              <a:t>it is </a:t>
            </a:r>
            <a:r>
              <a:rPr sz="2400" spc="-5" dirty="0">
                <a:latin typeface="Calibri"/>
                <a:cs typeface="Calibri"/>
              </a:rPr>
              <a:t>concluded that The maximum 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directly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square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rotor </a:t>
            </a:r>
            <a:r>
              <a:rPr sz="2400" dirty="0">
                <a:latin typeface="Calibri"/>
                <a:cs typeface="Calibri"/>
              </a:rPr>
              <a:t>induced emf  </a:t>
            </a:r>
            <a:r>
              <a:rPr sz="2400" spc="-10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standstill.</a:t>
            </a:r>
            <a:endParaRPr sz="2400">
              <a:latin typeface="Calibri"/>
              <a:cs typeface="Calibri"/>
            </a:endParaRPr>
          </a:p>
          <a:p>
            <a:pPr marL="406400" marR="91122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Calibri"/>
                <a:cs typeface="Calibri"/>
              </a:rPr>
              <a:t>The maximum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inversely </a:t>
            </a:r>
            <a:r>
              <a:rPr sz="2400" spc="-10" dirty="0">
                <a:latin typeface="Calibri"/>
                <a:cs typeface="Calibri"/>
              </a:rPr>
              <a:t>proportional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rotor  </a:t>
            </a:r>
            <a:r>
              <a:rPr sz="2400" spc="-5" dirty="0">
                <a:latin typeface="Calibri"/>
                <a:cs typeface="Calibri"/>
              </a:rPr>
              <a:t>reactance.</a:t>
            </a:r>
            <a:endParaRPr sz="2400">
              <a:latin typeface="Calibri"/>
              <a:cs typeface="Calibri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Calibri"/>
                <a:cs typeface="Calibri"/>
              </a:rPr>
              <a:t>The maximum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independent of </a:t>
            </a:r>
            <a:r>
              <a:rPr sz="2400" spc="-20" dirty="0">
                <a:latin typeface="Calibri"/>
                <a:cs typeface="Calibri"/>
              </a:rPr>
              <a:t>rotor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resistance.</a:t>
            </a:r>
            <a:endParaRPr sz="2400">
              <a:latin typeface="Calibri"/>
              <a:cs typeface="Calibri"/>
            </a:endParaRPr>
          </a:p>
          <a:p>
            <a:pPr marL="406400" marR="8191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400" spc="-5" dirty="0">
                <a:latin typeface="Calibri"/>
                <a:cs typeface="Calibri"/>
              </a:rPr>
              <a:t>The slip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maximum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spc="-5" dirty="0">
                <a:latin typeface="Calibri"/>
                <a:cs typeface="Calibri"/>
              </a:rPr>
              <a:t>occur depends upon </a:t>
            </a:r>
            <a:r>
              <a:rPr sz="2400" spc="-20" dirty="0">
                <a:latin typeface="Calibri"/>
                <a:cs typeface="Calibri"/>
              </a:rPr>
              <a:t>rotor  </a:t>
            </a:r>
            <a:r>
              <a:rPr sz="2400" spc="-10" dirty="0">
                <a:latin typeface="Calibri"/>
                <a:cs typeface="Calibri"/>
              </a:rPr>
              <a:t>resistance, </a:t>
            </a:r>
            <a:r>
              <a:rPr sz="2400" spc="-5" dirty="0">
                <a:latin typeface="Calibri"/>
                <a:cs typeface="Calibri"/>
              </a:rPr>
              <a:t>R</a:t>
            </a:r>
            <a:r>
              <a:rPr sz="2400" spc="-7" baseline="-20833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25" dirty="0">
                <a:latin typeface="Calibri"/>
                <a:cs typeface="Calibri"/>
              </a:rPr>
              <a:t>So,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varying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rotor </a:t>
            </a:r>
            <a:r>
              <a:rPr sz="2400" spc="-10" dirty="0">
                <a:latin typeface="Calibri"/>
                <a:cs typeface="Calibri"/>
              </a:rPr>
              <a:t>resistance, maximum  </a:t>
            </a:r>
            <a:r>
              <a:rPr sz="2400" spc="-15" dirty="0">
                <a:latin typeface="Calibri"/>
                <a:cs typeface="Calibri"/>
              </a:rPr>
              <a:t>torque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obtained at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slip.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2428" y="729726"/>
            <a:ext cx="1617470" cy="53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53867" y="528827"/>
            <a:ext cx="3992879" cy="1136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79235" y="528827"/>
            <a:ext cx="1118615" cy="1136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0340" y="528827"/>
            <a:ext cx="1720596" cy="11369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1053" y="603580"/>
            <a:ext cx="660844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spc="5" dirty="0">
                <a:latin typeface="Lucida Sans Unicode"/>
                <a:cs typeface="Lucida Sans Unicode"/>
              </a:rPr>
              <a:t>Slip </a:t>
            </a:r>
            <a:r>
              <a:rPr sz="4100" b="1" spc="-5" dirty="0">
                <a:latin typeface="Lucida Sans Unicode"/>
                <a:cs typeface="Lucida Sans Unicode"/>
              </a:rPr>
              <a:t>of </a:t>
            </a:r>
            <a:r>
              <a:rPr sz="4100" b="1" dirty="0">
                <a:latin typeface="Lucida Sans Unicode"/>
                <a:cs typeface="Lucida Sans Unicode"/>
              </a:rPr>
              <a:t>an Induction</a:t>
            </a:r>
            <a:r>
              <a:rPr sz="4100" b="1" spc="-90" dirty="0">
                <a:latin typeface="Lucida Sans Unicode"/>
                <a:cs typeface="Lucida Sans Unicode"/>
              </a:rPr>
              <a:t> </a:t>
            </a:r>
            <a:r>
              <a:rPr sz="4100" b="1" dirty="0">
                <a:latin typeface="Lucida Sans Unicode"/>
                <a:cs typeface="Lucida Sans Unicode"/>
              </a:rPr>
              <a:t>Motor</a:t>
            </a:r>
            <a:endParaRPr sz="4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1336" y="1843277"/>
            <a:ext cx="7755890" cy="1715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3845" indent="-233679">
              <a:lnSpc>
                <a:spcPts val="2620"/>
              </a:lnSpc>
              <a:spcBef>
                <a:spcPts val="105"/>
              </a:spcBef>
              <a:buClr>
                <a:srgbClr val="2CA1BE"/>
              </a:buClr>
              <a:buSzPct val="95652"/>
              <a:buFont typeface="Wingdings"/>
              <a:buChar char=""/>
              <a:tabLst>
                <a:tab pos="284480" algn="l"/>
                <a:tab pos="1580515" algn="l"/>
                <a:tab pos="2457450" algn="l"/>
                <a:tab pos="3202305" algn="l"/>
                <a:tab pos="4194810" algn="l"/>
                <a:tab pos="5037455" algn="l"/>
                <a:tab pos="5427980" algn="l"/>
                <a:tab pos="5735955" algn="l"/>
                <a:tab pos="6581775" algn="l"/>
                <a:tab pos="7198995" algn="l"/>
              </a:tabLst>
            </a:pPr>
            <a:r>
              <a:rPr sz="2300" dirty="0">
                <a:latin typeface="Times New Roman"/>
                <a:cs typeface="Times New Roman"/>
              </a:rPr>
              <a:t>Induction	motor	</a:t>
            </a:r>
            <a:r>
              <a:rPr sz="2300" spc="-5" dirty="0">
                <a:latin typeface="Times New Roman"/>
                <a:cs typeface="Times New Roman"/>
              </a:rPr>
              <a:t>rotor	</a:t>
            </a:r>
            <a:r>
              <a:rPr sz="2300" dirty="0">
                <a:latin typeface="Times New Roman"/>
                <a:cs typeface="Times New Roman"/>
              </a:rPr>
              <a:t>always	</a:t>
            </a:r>
            <a:r>
              <a:rPr sz="2300" spc="-5" dirty="0">
                <a:latin typeface="Times New Roman"/>
                <a:cs typeface="Times New Roman"/>
              </a:rPr>
              <a:t>rotate	at	</a:t>
            </a:r>
            <a:r>
              <a:rPr sz="2300" dirty="0">
                <a:latin typeface="Times New Roman"/>
                <a:cs typeface="Times New Roman"/>
              </a:rPr>
              <a:t>a	speed	</a:t>
            </a:r>
            <a:r>
              <a:rPr sz="2300" spc="-5" dirty="0">
                <a:latin typeface="Times New Roman"/>
                <a:cs typeface="Times New Roman"/>
              </a:rPr>
              <a:t>less	than</a:t>
            </a:r>
            <a:endParaRPr sz="2300" dirty="0">
              <a:latin typeface="Times New Roman"/>
              <a:cs typeface="Times New Roman"/>
            </a:endParaRPr>
          </a:p>
          <a:p>
            <a:pPr marL="279400">
              <a:lnSpc>
                <a:spcPts val="2620"/>
              </a:lnSpc>
            </a:pPr>
            <a:r>
              <a:rPr sz="2300" dirty="0">
                <a:latin typeface="Times New Roman"/>
                <a:cs typeface="Times New Roman"/>
              </a:rPr>
              <a:t>synchronous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speed.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279400" marR="43180" indent="-228600">
              <a:lnSpc>
                <a:spcPts val="2480"/>
              </a:lnSpc>
              <a:buClr>
                <a:srgbClr val="2CA1BE"/>
              </a:buClr>
              <a:buSzPct val="95652"/>
              <a:buFont typeface="Wingdings"/>
              <a:buChar char=""/>
              <a:tabLst>
                <a:tab pos="284480" algn="l"/>
              </a:tabLst>
            </a:pP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difference </a:t>
            </a:r>
            <a:r>
              <a:rPr sz="2300" dirty="0">
                <a:latin typeface="Times New Roman"/>
                <a:cs typeface="Times New Roman"/>
              </a:rPr>
              <a:t>between the flux (N</a:t>
            </a:r>
            <a:r>
              <a:rPr sz="2250" baseline="-20370" dirty="0">
                <a:latin typeface="Times New Roman"/>
                <a:cs typeface="Times New Roman"/>
              </a:rPr>
              <a:t>s</a:t>
            </a:r>
            <a:r>
              <a:rPr sz="2300" dirty="0">
                <a:latin typeface="Times New Roman"/>
                <a:cs typeface="Times New Roman"/>
              </a:rPr>
              <a:t>) and the rotor speed (N) </a:t>
            </a:r>
            <a:r>
              <a:rPr sz="2300" spc="-5" dirty="0">
                <a:latin typeface="Times New Roman"/>
                <a:cs typeface="Times New Roman"/>
              </a:rPr>
              <a:t>is  called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slip.</a:t>
            </a:r>
          </a:p>
        </p:txBody>
      </p:sp>
      <p:sp>
        <p:nvSpPr>
          <p:cNvPr id="8" name="object 8"/>
          <p:cNvSpPr/>
          <p:nvPr/>
        </p:nvSpPr>
        <p:spPr>
          <a:xfrm>
            <a:off x="2798064" y="4228338"/>
            <a:ext cx="864235" cy="0"/>
          </a:xfrm>
          <a:custGeom>
            <a:avLst/>
            <a:gdLst/>
            <a:ahLst/>
            <a:cxnLst/>
            <a:rect l="l" t="t" r="r" b="b"/>
            <a:pathLst>
              <a:path w="864235">
                <a:moveTo>
                  <a:pt x="0" y="0"/>
                </a:moveTo>
                <a:lnTo>
                  <a:pt x="864108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48635" y="4155694"/>
            <a:ext cx="36449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00" spc="5" dirty="0">
                <a:latin typeface="Times New Roman"/>
                <a:cs typeface="Times New Roman"/>
              </a:rPr>
              <a:t>N</a:t>
            </a:r>
            <a:r>
              <a:rPr sz="2250" spc="7" baseline="-20370" dirty="0">
                <a:latin typeface="Times New Roman"/>
                <a:cs typeface="Times New Roman"/>
              </a:rPr>
              <a:t>s</a:t>
            </a:r>
            <a:endParaRPr sz="2250" baseline="-2037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036" y="4007865"/>
            <a:ext cx="338264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0480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Font typeface="Wingdings"/>
              <a:buChar char=""/>
              <a:tabLst>
                <a:tab pos="342900" algn="l"/>
                <a:tab pos="1894205" algn="l"/>
              </a:tabLst>
            </a:pPr>
            <a:r>
              <a:rPr sz="2300" dirty="0">
                <a:latin typeface="Times New Roman"/>
                <a:cs typeface="Times New Roman"/>
              </a:rPr>
              <a:t>% Slip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(s)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	</a:t>
            </a:r>
            <a:r>
              <a:rPr sz="3450" spc="7" baseline="32608" dirty="0">
                <a:latin typeface="Times New Roman"/>
                <a:cs typeface="Times New Roman"/>
              </a:rPr>
              <a:t>N</a:t>
            </a:r>
            <a:r>
              <a:rPr sz="2250" spc="7" baseline="29629" dirty="0">
                <a:latin typeface="Times New Roman"/>
                <a:cs typeface="Times New Roman"/>
              </a:rPr>
              <a:t>s </a:t>
            </a:r>
            <a:r>
              <a:rPr sz="3450" baseline="32608" dirty="0">
                <a:latin typeface="Times New Roman"/>
                <a:cs typeface="Times New Roman"/>
              </a:rPr>
              <a:t>– N</a:t>
            </a:r>
            <a:r>
              <a:rPr sz="3450" spc="-390" baseline="32608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*100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1336" y="4434585"/>
            <a:ext cx="3676015" cy="13112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78865" marR="17780" indent="-716280">
              <a:lnSpc>
                <a:spcPts val="2160"/>
              </a:lnSpc>
              <a:spcBef>
                <a:spcPts val="375"/>
              </a:spcBef>
            </a:pPr>
            <a:r>
              <a:rPr sz="2000" spc="5" dirty="0">
                <a:solidFill>
                  <a:srgbClr val="0F5666"/>
                </a:solidFill>
                <a:latin typeface="Times New Roman"/>
                <a:cs typeface="Times New Roman"/>
              </a:rPr>
              <a:t>Where </a:t>
            </a:r>
            <a:r>
              <a:rPr sz="2000" dirty="0">
                <a:solidFill>
                  <a:srgbClr val="0F5666"/>
                </a:solidFill>
                <a:latin typeface="Times New Roman"/>
                <a:cs typeface="Times New Roman"/>
              </a:rPr>
              <a:t>Ns=Synchronous Speed  N= Actual Speed of</a:t>
            </a:r>
            <a:r>
              <a:rPr sz="2000" spc="-220" dirty="0">
                <a:solidFill>
                  <a:srgbClr val="0F566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5666"/>
                </a:solidFill>
                <a:latin typeface="Times New Roman"/>
                <a:cs typeface="Times New Roman"/>
              </a:rPr>
              <a:t>rotor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83845" indent="-233679">
              <a:lnSpc>
                <a:spcPct val="100000"/>
              </a:lnSpc>
              <a:buClr>
                <a:srgbClr val="2CA1BE"/>
              </a:buClr>
              <a:buSzPct val="95652"/>
              <a:buFont typeface="Wingdings"/>
              <a:buChar char=""/>
              <a:tabLst>
                <a:tab pos="284480" algn="l"/>
              </a:tabLst>
            </a:pPr>
            <a:r>
              <a:rPr sz="2300" dirty="0">
                <a:latin typeface="Times New Roman"/>
                <a:cs typeface="Times New Roman"/>
              </a:rPr>
              <a:t>Slip speed = </a:t>
            </a:r>
            <a:r>
              <a:rPr sz="2300" spc="5" dirty="0">
                <a:latin typeface="Times New Roman"/>
                <a:cs typeface="Times New Roman"/>
              </a:rPr>
              <a:t>N</a:t>
            </a:r>
            <a:r>
              <a:rPr sz="2250" spc="7" baseline="-20370" dirty="0">
                <a:latin typeface="Times New Roman"/>
                <a:cs typeface="Times New Roman"/>
              </a:rPr>
              <a:t>s </a:t>
            </a:r>
            <a:r>
              <a:rPr sz="2300" dirty="0">
                <a:latin typeface="Times New Roman"/>
                <a:cs typeface="Times New Roman"/>
              </a:rPr>
              <a:t>–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6505" y="269747"/>
            <a:ext cx="6961635" cy="1074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71599"/>
            <a:ext cx="8458200" cy="5486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4878" y="312420"/>
            <a:ext cx="7217667" cy="969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17319"/>
            <a:ext cx="9144000" cy="5440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5800"/>
            <a:ext cx="9144000" cy="6172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9467" y="224027"/>
            <a:ext cx="5443728" cy="501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A4DF-917F-43EF-B161-38769FA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3- PHASE INDUCTION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35AF-6CAD-4E04-975B-103111048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8605" indent="-256540">
              <a:lnSpc>
                <a:spcPct val="150000"/>
              </a:lnSpc>
              <a:spcBef>
                <a:spcPts val="50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</a:p>
          <a:p>
            <a:pPr marL="268605" indent="-256540">
              <a:lnSpc>
                <a:spcPct val="150000"/>
              </a:lnSpc>
              <a:spcBef>
                <a:spcPts val="40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8605" indent="-256540">
              <a:lnSpc>
                <a:spcPct val="150000"/>
              </a:lnSpc>
              <a:spcBef>
                <a:spcPts val="400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</a:p>
          <a:p>
            <a:pPr marL="268605" indent="-256540">
              <a:lnSpc>
                <a:spcPct val="15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</a:p>
          <a:p>
            <a:pPr marL="268605" indent="-256540">
              <a:lnSpc>
                <a:spcPct val="150000"/>
              </a:lnSpc>
              <a:spcBef>
                <a:spcPts val="409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</a:p>
          <a:p>
            <a:pPr marL="268605" indent="-256540">
              <a:lnSpc>
                <a:spcPct val="150000"/>
              </a:lnSpc>
              <a:spcBef>
                <a:spcPts val="39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</a:t>
            </a:r>
          </a:p>
          <a:p>
            <a:pPr marL="12700" marR="6067425">
              <a:lnSpc>
                <a:spcPct val="150000"/>
              </a:lnSpc>
              <a:spcBef>
                <a:spcPts val="145"/>
              </a:spcBef>
              <a:buClr>
                <a:srgbClr val="2CA1BE"/>
              </a:buClr>
              <a:buSzPct val="66666"/>
              <a:buFont typeface="Wingdings"/>
              <a:buChar char=""/>
              <a:tabLst>
                <a:tab pos="268605" algn="l"/>
                <a:tab pos="26924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57200"/>
            <a:ext cx="7294880" cy="460991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6067425">
              <a:lnSpc>
                <a:spcPct val="150000"/>
              </a:lnSpc>
              <a:spcBef>
                <a:spcPts val="145"/>
              </a:spcBef>
              <a:buClr>
                <a:srgbClr val="2CA1BE"/>
              </a:buClr>
              <a:buSzPct val="66666"/>
              <a:tabLst>
                <a:tab pos="268605" algn="l"/>
                <a:tab pos="269240" algn="l"/>
              </a:tabLst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240"/>
              </a:spcBef>
            </a:pP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mechanical support to the stator and</a:t>
            </a:r>
            <a:r>
              <a:rPr sz="2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rotor.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39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from casting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40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928620">
              <a:lnSpc>
                <a:spcPct val="150000"/>
              </a:lnSpc>
              <a:spcBef>
                <a:spcPts val="5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stationary part of induction</a:t>
            </a:r>
            <a:r>
              <a:rPr sz="24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motor.  It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stator</a:t>
            </a:r>
            <a:r>
              <a:rPr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409"/>
              </a:spcBef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housed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motor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1018</Words>
  <Application>Microsoft Office PowerPoint</Application>
  <PresentationFormat>On-screen Show (4:3)</PresentationFormat>
  <Paragraphs>109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Lucida Sans Unicode</vt:lpstr>
      <vt:lpstr>Times New Roman</vt:lpstr>
      <vt:lpstr>Wingdings</vt:lpstr>
      <vt:lpstr>Wingdings 3</vt:lpstr>
      <vt:lpstr>Office Theme</vt:lpstr>
      <vt:lpstr>THREE PHASE INDUCTION MOTOR</vt:lpstr>
      <vt:lpstr>PowerPoint Presentation</vt:lpstr>
      <vt:lpstr>Principle of Operation</vt:lpstr>
      <vt:lpstr>Slip of an Induction Motor</vt:lpstr>
      <vt:lpstr>PowerPoint Presentation</vt:lpstr>
      <vt:lpstr>PowerPoint Presentation</vt:lpstr>
      <vt:lpstr>PowerPoint Presentation</vt:lpstr>
      <vt:lpstr>CONSTRUCTION OF 3- PHASE INDUCTION MOTOR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Slipring Induction Motor:-</vt:lpstr>
      <vt:lpstr>Torque equation</vt:lpstr>
      <vt:lpstr>PowerPoint Presentation</vt:lpstr>
      <vt:lpstr>PowerPoint Presentation</vt:lpstr>
      <vt:lpstr>PowerPoint Presentation</vt:lpstr>
      <vt:lpstr>PowerPoint Presentation</vt:lpstr>
      <vt:lpstr>Equation of Starting Torque</vt:lpstr>
      <vt:lpstr>Maximum Torque Condition</vt:lpstr>
      <vt:lpstr>Maximum Torque Condition</vt:lpstr>
      <vt:lpstr>Maximum Torque Condition</vt:lpstr>
      <vt:lpstr>Maximum Torque Condition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 reddy vazrala</dc:creator>
  <cp:lastModifiedBy>venkata reddy vazrala</cp:lastModifiedBy>
  <cp:revision>8</cp:revision>
  <dcterms:created xsi:type="dcterms:W3CDTF">2020-07-04T14:51:52Z</dcterms:created>
  <dcterms:modified xsi:type="dcterms:W3CDTF">2020-07-04T15:18:22Z</dcterms:modified>
</cp:coreProperties>
</file>