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4" r:id="rId5"/>
    <p:sldId id="259" r:id="rId6"/>
    <p:sldId id="260" r:id="rId7"/>
    <p:sldId id="262" r:id="rId8"/>
    <p:sldId id="275" r:id="rId9"/>
    <p:sldId id="263" r:id="rId10"/>
    <p:sldId id="277" r:id="rId11"/>
    <p:sldId id="278" r:id="rId12"/>
    <p:sldId id="265" r:id="rId13"/>
    <p:sldId id="267" r:id="rId14"/>
    <p:sldId id="279" r:id="rId15"/>
    <p:sldId id="268" r:id="rId16"/>
    <p:sldId id="271"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1AD44A-D30A-44C8-8BB6-366696FBF6FA}" type="datetimeFigureOut">
              <a:rPr lang="en-US" smtClean="0"/>
              <a:pPr/>
              <a:t>24-May-20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A1C6C-C976-4E18-B00D-0189B07ADA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214D53-95CA-474F-BED4-E0E27F4669AE}" type="datetime1">
              <a:rPr lang="en-US" smtClean="0"/>
              <a:pPr/>
              <a:t>24-May-20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1895-2BEF-4824-9198-7BF9D7506A66}" type="datetime1">
              <a:rPr lang="en-US" smtClean="0"/>
              <a:pPr/>
              <a:t>24-May-20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CCFA9E-E47B-4A21-BF53-36159CCEB854}" type="datetime1">
              <a:rPr lang="en-US" smtClean="0"/>
              <a:pPr/>
              <a:t>24-May-20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46000-DC3A-4F9A-AC74-9407EE8C02E8}" type="datetime1">
              <a:rPr lang="en-US" smtClean="0"/>
              <a:pPr/>
              <a:t>24-May-20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07096-F167-4CC5-AFD8-34B9B92A98B7}" type="datetime1">
              <a:rPr lang="en-US" smtClean="0"/>
              <a:pPr/>
              <a:t>24-May-20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4B0EAA-39B2-4F42-90FB-516A7DD2AAC7}" type="datetime1">
              <a:rPr lang="en-US" smtClean="0"/>
              <a:pPr/>
              <a:t>24-May-20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8372C-C38F-4011-8E2F-9C19E75FB6F3}" type="datetime1">
              <a:rPr lang="en-US" smtClean="0"/>
              <a:pPr/>
              <a:t>24-May-20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B4B6BA-CC9A-4084-B5D9-C586D09F0165}" type="datetime1">
              <a:rPr lang="en-US" smtClean="0"/>
              <a:pPr/>
              <a:t>24-May-20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E75B-F4EB-479A-83ED-2FF54D55B6D4}" type="datetime1">
              <a:rPr lang="en-US" smtClean="0"/>
              <a:pPr/>
              <a:t>24-May-20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CD2817-611E-4FA9-89FF-A0DBE2C20294}" type="datetime1">
              <a:rPr lang="en-US" smtClean="0"/>
              <a:pPr/>
              <a:t>24-May-20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701AC0-F8E0-4AF0-A8E8-D9635C013631}" type="datetime1">
              <a:rPr lang="en-US" smtClean="0"/>
              <a:pPr/>
              <a:t>24-May-20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42CB-AAF5-4E40-A23F-68518905E30B}" type="datetime1">
              <a:rPr lang="en-US" smtClean="0"/>
              <a:pPr/>
              <a:t>24-May-20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Characteristics of Semiconductor junction </a:t>
            </a:r>
            <a:r>
              <a:rPr lang="en-US" dirty="0" smtClean="0">
                <a:latin typeface="Times New Roman" pitchFamily="18" charset="0"/>
                <a:cs typeface="Times New Roman" pitchFamily="18" charset="0"/>
              </a:rPr>
              <a:t>Diode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1"/>
            <a:ext cx="8229600" cy="3505200"/>
          </a:xfrm>
        </p:spPr>
        <p:txBody>
          <a:bodyPr>
            <a:noAutofit/>
          </a:bodyPr>
          <a:lstStyle/>
          <a:p>
            <a:pPr algn="just"/>
            <a:r>
              <a:rPr lang="en-US" sz="2000" dirty="0" smtClean="0">
                <a:latin typeface="Times New Roman" pitchFamily="18" charset="0"/>
                <a:cs typeface="Times New Roman" pitchFamily="18" charset="0"/>
              </a:rPr>
              <a:t>The majority charge carriers in N and P regions are attracted towards the PN junction.</a:t>
            </a:r>
          </a:p>
          <a:p>
            <a:pPr algn="just"/>
            <a:r>
              <a:rPr lang="en-US" sz="2000" dirty="0" smtClean="0">
                <a:latin typeface="Times New Roman" pitchFamily="18" charset="0"/>
                <a:cs typeface="Times New Roman" pitchFamily="18" charset="0"/>
              </a:rPr>
              <a:t> the width of the depletion layer decreases with diffusion of the majority charge carriers. </a:t>
            </a:r>
          </a:p>
          <a:p>
            <a:pPr algn="just"/>
            <a:r>
              <a:rPr lang="en-US" sz="2000" dirty="0" smtClean="0">
                <a:latin typeface="Times New Roman" pitchFamily="18" charset="0"/>
                <a:cs typeface="Times New Roman" pitchFamily="18" charset="0"/>
              </a:rPr>
              <a:t>With the increase in forward bias greater than the built in potential, at a particular value the depletion region becomes very much thinner</a:t>
            </a:r>
          </a:p>
          <a:p>
            <a:pPr algn="just"/>
            <a:r>
              <a:rPr lang="en-US" sz="2000" dirty="0" smtClean="0">
                <a:latin typeface="Times New Roman" pitchFamily="18" charset="0"/>
                <a:cs typeface="Times New Roman" pitchFamily="18" charset="0"/>
              </a:rPr>
              <a:t> so that a large number of majority charge carriers can cross the PN junction and conducts an electric current.</a:t>
            </a:r>
          </a:p>
          <a:p>
            <a:pPr algn="just"/>
            <a:r>
              <a:rPr lang="en-US" sz="2000" dirty="0" smtClean="0">
                <a:latin typeface="Times New Roman" pitchFamily="18" charset="0"/>
                <a:cs typeface="Times New Roman" pitchFamily="18" charset="0"/>
              </a:rPr>
              <a:t> The current flowing up to built in potential is called as ZERO current or KNEE current.</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2"/>
          <p:cNvPicPr>
            <a:picLocks noChangeAspect="1" noChangeArrowheads="1"/>
          </p:cNvPicPr>
          <p:nvPr/>
        </p:nvPicPr>
        <p:blipFill>
          <a:blip r:embed="rId2"/>
          <a:srcRect b="39884"/>
          <a:stretch>
            <a:fillRect/>
          </a:stretch>
        </p:blipFill>
        <p:spPr bwMode="auto">
          <a:xfrm>
            <a:off x="1905000" y="0"/>
            <a:ext cx="5953125" cy="2971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90800"/>
            <a:ext cx="8229600" cy="3657600"/>
          </a:xfrm>
        </p:spPr>
        <p:txBody>
          <a:bodyPr>
            <a:noAutofit/>
          </a:bodyPr>
          <a:lstStyle/>
          <a:p>
            <a:pPr algn="just"/>
            <a:r>
              <a:rPr lang="en-US" sz="2000" dirty="0" smtClean="0">
                <a:latin typeface="Times New Roman" pitchFamily="18" charset="0"/>
                <a:cs typeface="Times New Roman" pitchFamily="18" charset="0"/>
              </a:rPr>
              <a:t>With the increase in applied external forward bias,</a:t>
            </a:r>
          </a:p>
          <a:p>
            <a:pPr algn="just"/>
            <a:r>
              <a:rPr lang="en-US" sz="2000" dirty="0" smtClean="0">
                <a:latin typeface="Times New Roman" pitchFamily="18" charset="0"/>
                <a:cs typeface="Times New Roman" pitchFamily="18" charset="0"/>
              </a:rPr>
              <a:t> the width of the depletion layer becomes thin and forward current in a PN junction diode starts to increase abruptly after the KNEE point of forward I-V characteristic curve.</a:t>
            </a:r>
          </a:p>
          <a:p>
            <a:pPr algn="just"/>
            <a:r>
              <a:rPr lang="en-US" sz="2000" dirty="0" smtClean="0">
                <a:latin typeface="Times New Roman" pitchFamily="18" charset="0"/>
                <a:cs typeface="Times New Roman" pitchFamily="18" charset="0"/>
              </a:rPr>
              <a:t> The forward characteristic of a PN junction diode is non linear, i.e., not a straight line. </a:t>
            </a:r>
          </a:p>
          <a:p>
            <a:pPr algn="just"/>
            <a:r>
              <a:rPr lang="en-US" sz="2000" dirty="0" smtClean="0">
                <a:latin typeface="Times New Roman" pitchFamily="18" charset="0"/>
                <a:cs typeface="Times New Roman" pitchFamily="18" charset="0"/>
              </a:rPr>
              <a:t>This type of forward characteristic shows that resistance is not constant during the operation of the PN junction. </a:t>
            </a:r>
          </a:p>
          <a:p>
            <a:pPr algn="just"/>
            <a:r>
              <a:rPr lang="en-US" sz="2000" dirty="0" smtClean="0">
                <a:latin typeface="Times New Roman" pitchFamily="18" charset="0"/>
                <a:cs typeface="Times New Roman" pitchFamily="18" charset="0"/>
              </a:rPr>
              <a:t>The slope of the forward characteristic of a PN junction diode will become very steep quickly</a:t>
            </a:r>
          </a:p>
          <a:p>
            <a:pPr algn="just"/>
            <a:r>
              <a:rPr lang="en-US" sz="2000" dirty="0" smtClean="0">
                <a:latin typeface="Times New Roman" pitchFamily="18" charset="0"/>
                <a:cs typeface="Times New Roman" pitchFamily="18" charset="0"/>
              </a:rPr>
              <a:t>This shows that resistance is very low in forward bias of the junction diode</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2"/>
          <p:cNvPicPr>
            <a:picLocks noChangeAspect="1" noChangeArrowheads="1"/>
          </p:cNvPicPr>
          <p:nvPr/>
        </p:nvPicPr>
        <p:blipFill>
          <a:blip r:embed="rId2"/>
          <a:srcRect/>
          <a:stretch>
            <a:fillRect/>
          </a:stretch>
        </p:blipFill>
        <p:spPr bwMode="auto">
          <a:xfrm>
            <a:off x="2438400" y="76200"/>
            <a:ext cx="5210175" cy="25241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525963"/>
          </a:xfrm>
        </p:spPr>
        <p:txBody>
          <a:bodyPr>
            <a:normAutofit fontScale="62500" lnSpcReduction="20000"/>
          </a:bodyPr>
          <a:lstStyle/>
          <a:p>
            <a:pPr algn="just"/>
            <a:r>
              <a:rPr lang="en-US" dirty="0" smtClean="0">
                <a:latin typeface="Times New Roman" pitchFamily="18" charset="0"/>
                <a:cs typeface="Times New Roman" pitchFamily="18" charset="0"/>
              </a:rPr>
              <a:t>The value of forward current is directly proportional to the external power supply and inversely proportional to the internal resistance of the junction diode.</a:t>
            </a:r>
          </a:p>
          <a:p>
            <a:pPr algn="just"/>
            <a:r>
              <a:rPr lang="en-US" dirty="0" smtClean="0">
                <a:latin typeface="Times New Roman" pitchFamily="18" charset="0"/>
                <a:cs typeface="Times New Roman" pitchFamily="18" charset="0"/>
              </a:rPr>
              <a:t>Applying forward bias to the PN junction diode causes a low impedance path for the junction diode, allows for conducting a large amount of current known as infinite current. </a:t>
            </a:r>
          </a:p>
          <a:p>
            <a:pPr algn="just"/>
            <a:r>
              <a:rPr lang="en-US" dirty="0" smtClean="0">
                <a:latin typeface="Times New Roman" pitchFamily="18" charset="0"/>
                <a:cs typeface="Times New Roman" pitchFamily="18" charset="0"/>
              </a:rPr>
              <a:t>This large amount current starts to flow above the KNEE point in the forward characteristic with the application of a small amount of external potential. </a:t>
            </a:r>
          </a:p>
          <a:p>
            <a:pPr algn="just"/>
            <a:r>
              <a:rPr lang="en-US" dirty="0" smtClean="0">
                <a:latin typeface="Times New Roman" pitchFamily="18" charset="0"/>
                <a:cs typeface="Times New Roman" pitchFamily="18" charset="0"/>
              </a:rPr>
              <a:t>The potential difference across the junction is maintained constant by the action of depletion layer. </a:t>
            </a:r>
          </a:p>
          <a:p>
            <a:pPr algn="just"/>
            <a:r>
              <a:rPr lang="en-US" dirty="0" smtClean="0">
                <a:latin typeface="Times New Roman" pitchFamily="18" charset="0"/>
                <a:cs typeface="Times New Roman" pitchFamily="18" charset="0"/>
              </a:rPr>
              <a:t>The maximum amount of current to be conducted is kept limited by the load resistor, because when the diode conducts more current than the usual specifications of the diode,</a:t>
            </a:r>
          </a:p>
          <a:p>
            <a:pPr algn="just"/>
            <a:r>
              <a:rPr lang="en-US" dirty="0" smtClean="0">
                <a:latin typeface="Times New Roman" pitchFamily="18" charset="0"/>
                <a:cs typeface="Times New Roman" pitchFamily="18" charset="0"/>
              </a:rPr>
              <a:t> the excess current results in the dissipation of heat and also leads to severe damage of the device.</a:t>
            </a:r>
          </a:p>
          <a:p>
            <a:pPr algn="just"/>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Reverse Biased PN Junction Diode</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000" dirty="0" smtClean="0">
                <a:latin typeface="Times New Roman" pitchFamily="18" charset="0"/>
                <a:cs typeface="Times New Roman" pitchFamily="18" charset="0"/>
              </a:rPr>
              <a:t>When positive terminal of the source is connected to the N side and the negative terminal is connected to P side, then the junction diode is said to be connected in reverse bias condition.</a:t>
            </a:r>
          </a:p>
          <a:p>
            <a:pPr algn="just"/>
            <a:r>
              <a:rPr lang="en-US" sz="2000" dirty="0" smtClean="0">
                <a:latin typeface="Times New Roman" pitchFamily="18" charset="0"/>
                <a:cs typeface="Times New Roman" pitchFamily="18" charset="0"/>
              </a:rPr>
              <a:t> In this type of connection majority charge carriers are attracted away from the depletion layer by their respective battery terminals connected to PN junction. </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5" name="Picture 2"/>
          <p:cNvPicPr>
            <a:picLocks noChangeAspect="1" noChangeArrowheads="1"/>
          </p:cNvPicPr>
          <p:nvPr/>
        </p:nvPicPr>
        <p:blipFill>
          <a:blip r:embed="rId2"/>
          <a:srcRect b="25167"/>
          <a:stretch>
            <a:fillRect/>
          </a:stretch>
        </p:blipFill>
        <p:spPr bwMode="auto">
          <a:xfrm>
            <a:off x="4343400" y="3200400"/>
            <a:ext cx="4600575" cy="320040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26501" t="76615" r="42029"/>
          <a:stretch>
            <a:fillRect/>
          </a:stretch>
        </p:blipFill>
        <p:spPr bwMode="auto">
          <a:xfrm>
            <a:off x="457200" y="4572000"/>
            <a:ext cx="2438400" cy="168442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normAutofit lnSpcReduction="10000"/>
          </a:bodyPr>
          <a:lstStyle/>
          <a:p>
            <a:pPr algn="just"/>
            <a:r>
              <a:rPr lang="en-US" sz="2000" dirty="0" smtClean="0">
                <a:latin typeface="Times New Roman" pitchFamily="18" charset="0"/>
                <a:cs typeface="Times New Roman" pitchFamily="18" charset="0"/>
              </a:rPr>
              <a:t>Positive terminal attracts the electrons away from the junction in N side and negative terminal attracts the holes away from the junction in P side.</a:t>
            </a:r>
          </a:p>
          <a:p>
            <a:pPr algn="just"/>
            <a:r>
              <a:rPr lang="en-US" sz="2000" dirty="0" smtClean="0">
                <a:latin typeface="Times New Roman" pitchFamily="18" charset="0"/>
                <a:cs typeface="Times New Roman" pitchFamily="18" charset="0"/>
              </a:rPr>
              <a:t> As a result of it, the width of the potential barrier increases that impedes the flow of majority carriers in N side and P side. </a:t>
            </a:r>
          </a:p>
          <a:p>
            <a:pPr algn="just"/>
            <a:r>
              <a:rPr lang="en-US" sz="2000" dirty="0" smtClean="0">
                <a:latin typeface="Times New Roman" pitchFamily="18" charset="0"/>
                <a:cs typeface="Times New Roman" pitchFamily="18" charset="0"/>
              </a:rPr>
              <a:t>The width of the free space charge layer increases, thereby electric field at the PN junction increases and the PN junction diode acts as a resistor.</a:t>
            </a:r>
          </a:p>
          <a:p>
            <a:pPr algn="just"/>
            <a:r>
              <a:rPr lang="en-US" sz="2000" dirty="0" smtClean="0">
                <a:latin typeface="Times New Roman" pitchFamily="18" charset="0"/>
                <a:cs typeface="Times New Roman" pitchFamily="18" charset="0"/>
              </a:rPr>
              <a:t> But the time of diode acting as a resistor is very low. There will be no recombination of majority carriers taken place at the PN junction; thus, no conduction of electric current. </a:t>
            </a:r>
          </a:p>
          <a:p>
            <a:pPr algn="just"/>
            <a:r>
              <a:rPr lang="en-US" sz="2000" dirty="0" smtClean="0">
                <a:latin typeface="Times New Roman" pitchFamily="18" charset="0"/>
                <a:cs typeface="Times New Roman" pitchFamily="18" charset="0"/>
              </a:rPr>
              <a:t>The current that flows in a PN junction diode is the small leakage current, due to minority carriers generated at the depletion layer or minority carriers which drift across the PN junction.</a:t>
            </a:r>
          </a:p>
          <a:p>
            <a:pPr algn="just"/>
            <a:r>
              <a:rPr lang="en-US" sz="2000" dirty="0" smtClean="0">
                <a:latin typeface="Times New Roman" pitchFamily="18" charset="0"/>
                <a:cs typeface="Times New Roman" pitchFamily="18" charset="0"/>
              </a:rPr>
              <a:t> Finally, the result is that the growth in the width of the depletion layer presents a high impedance path which acts as an insulator.</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2"/>
          <p:cNvPicPr>
            <a:picLocks noChangeAspect="1" noChangeArrowheads="1"/>
          </p:cNvPicPr>
          <p:nvPr/>
        </p:nvPicPr>
        <p:blipFill>
          <a:blip r:embed="rId2"/>
          <a:srcRect b="25167"/>
          <a:stretch>
            <a:fillRect/>
          </a:stretch>
        </p:blipFill>
        <p:spPr bwMode="auto">
          <a:xfrm>
            <a:off x="3124200" y="4399722"/>
            <a:ext cx="3533775" cy="245827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rmAutofit/>
          </a:bodyPr>
          <a:lstStyle/>
          <a:p>
            <a:pPr algn="just"/>
            <a:r>
              <a:rPr lang="en-US" sz="2000" dirty="0" smtClean="0">
                <a:latin typeface="Times New Roman" pitchFamily="18" charset="0"/>
                <a:cs typeface="Times New Roman" pitchFamily="18" charset="0"/>
              </a:rPr>
              <a:t>In reverse bias condition, no current flows through the PN junction diode with increase in the amount of applied external voltage.</a:t>
            </a:r>
          </a:p>
          <a:p>
            <a:pPr algn="just"/>
            <a:r>
              <a:rPr lang="en-US" sz="2000" dirty="0" smtClean="0">
                <a:latin typeface="Times New Roman" pitchFamily="18" charset="0"/>
                <a:cs typeface="Times New Roman" pitchFamily="18" charset="0"/>
              </a:rPr>
              <a:t> However, leakage current due to minority charge carriers flows in the PN junction diode that can be measured in micro amperes. </a:t>
            </a:r>
          </a:p>
          <a:p>
            <a:pPr algn="just"/>
            <a:r>
              <a:rPr lang="en-US" sz="2000" dirty="0" smtClean="0">
                <a:latin typeface="Times New Roman" pitchFamily="18" charset="0"/>
                <a:cs typeface="Times New Roman" pitchFamily="18" charset="0"/>
              </a:rPr>
              <a:t>As the reverse bias potential to the PN junction diode increases ultimately leads to PN junction reverse voltage breakdown and the diode current is controlled by external circuit. </a:t>
            </a:r>
          </a:p>
          <a:p>
            <a:pPr algn="just"/>
            <a:r>
              <a:rPr lang="en-US" sz="2000" dirty="0" smtClean="0">
                <a:latin typeface="Times New Roman" pitchFamily="18" charset="0"/>
                <a:cs typeface="Times New Roman" pitchFamily="18" charset="0"/>
              </a:rPr>
              <a:t>Reverse breakdown depends on the doping levels of the P and N regions. </a:t>
            </a:r>
          </a:p>
          <a:p>
            <a:pPr algn="just"/>
            <a:r>
              <a:rPr lang="en-US" sz="2000" dirty="0" smtClean="0">
                <a:latin typeface="Times New Roman" pitchFamily="18" charset="0"/>
                <a:cs typeface="Times New Roman" pitchFamily="18" charset="0"/>
              </a:rPr>
              <a:t>With the increase in reverse bias further, PN junction diode become short circuited due to overheat in the circuit and maximum circuit current flows in the PN junction diode.</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3"/>
          <p:cNvPicPr>
            <a:picLocks noChangeAspect="1" noChangeArrowheads="1"/>
          </p:cNvPicPr>
          <p:nvPr/>
        </p:nvPicPr>
        <p:blipFill>
          <a:blip r:embed="rId2"/>
          <a:srcRect/>
          <a:stretch>
            <a:fillRect/>
          </a:stretch>
        </p:blipFill>
        <p:spPr bwMode="auto">
          <a:xfrm>
            <a:off x="2438400" y="3765652"/>
            <a:ext cx="3924300" cy="309234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pitchFamily="18" charset="0"/>
                <a:cs typeface="Times New Roman" pitchFamily="18" charset="0"/>
              </a:rPr>
              <a:t>V-I Characteristics of PN Junction Diode</a:t>
            </a:r>
            <a:br>
              <a:rPr lang="en-US" sz="2800" b="1"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3733800"/>
            <a:ext cx="8229600" cy="4525963"/>
          </a:xfrm>
        </p:spPr>
        <p:txBody>
          <a:bodyPr>
            <a:normAutofit/>
          </a:bodyPr>
          <a:lstStyle/>
          <a:p>
            <a:pPr algn="just"/>
            <a:r>
              <a:rPr lang="en-US" sz="2000" dirty="0" smtClean="0">
                <a:latin typeface="Times New Roman" pitchFamily="18" charset="0"/>
                <a:cs typeface="Times New Roman" pitchFamily="18" charset="0"/>
              </a:rPr>
              <a:t>The forward bias characteristic curve of diode is shown in the first quadrant in the figure</a:t>
            </a:r>
          </a:p>
          <a:p>
            <a:pPr algn="just"/>
            <a:r>
              <a:rPr lang="en-US" sz="2000" dirty="0" smtClean="0">
                <a:latin typeface="Times New Roman" pitchFamily="18" charset="0"/>
                <a:cs typeface="Times New Roman" pitchFamily="18" charset="0"/>
              </a:rPr>
              <a:t>the current in the forward bias is incredibly low if the input voltage applied to the diode is lower than the threshold voltage (</a:t>
            </a:r>
            <a:r>
              <a:rPr lang="en-US" sz="2000" dirty="0" err="1" smtClean="0">
                <a:latin typeface="Times New Roman" pitchFamily="18" charset="0"/>
                <a:cs typeface="Times New Roman" pitchFamily="18" charset="0"/>
              </a:rPr>
              <a:t>Vr</a:t>
            </a:r>
            <a:r>
              <a:rPr lang="en-US" sz="2000" dirty="0" smtClean="0">
                <a:latin typeface="Times New Roman" pitchFamily="18" charset="0"/>
                <a:cs typeface="Times New Roman" pitchFamily="18" charset="0"/>
              </a:rPr>
              <a:t>). The threshold voltage is additionally referred to as cut-in voltage. </a:t>
            </a:r>
          </a:p>
          <a:p>
            <a:pPr algn="just"/>
            <a:r>
              <a:rPr lang="en-US" sz="2000" dirty="0" smtClean="0">
                <a:latin typeface="Times New Roman" pitchFamily="18" charset="0"/>
                <a:cs typeface="Times New Roman" pitchFamily="18" charset="0"/>
              </a:rPr>
              <a:t>Once the forward bias input voltage surpasses the cut-in voltage (0.3 V for germanium diode, 0.6-0.7 V for silicon diode), the current spectacularly increases, as a result the diode functions as short-circuit.</a:t>
            </a:r>
          </a:p>
          <a:p>
            <a:pPr algn="just"/>
            <a:endParaRPr lang="en-US" sz="2000" dirty="0">
              <a:latin typeface="Times New Roman" pitchFamily="18" charset="0"/>
              <a:cs typeface="Times New Roman" pitchFamily="18" charset="0"/>
            </a:endParaRPr>
          </a:p>
        </p:txBody>
      </p:sp>
      <p:pic>
        <p:nvPicPr>
          <p:cNvPr id="25602" name="Picture 2"/>
          <p:cNvPicPr>
            <a:picLocks noChangeAspect="1" noChangeArrowheads="1"/>
          </p:cNvPicPr>
          <p:nvPr/>
        </p:nvPicPr>
        <p:blipFill>
          <a:blip r:embed="rId2"/>
          <a:srcRect/>
          <a:stretch>
            <a:fillRect/>
          </a:stretch>
        </p:blipFill>
        <p:spPr bwMode="auto">
          <a:xfrm>
            <a:off x="2743200" y="990600"/>
            <a:ext cx="4076700" cy="2571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962400"/>
            <a:ext cx="8229600" cy="2133600"/>
          </a:xfrm>
        </p:spPr>
        <p:txBody>
          <a:bodyPr>
            <a:normAutofit/>
          </a:bodyPr>
          <a:lstStyle/>
          <a:p>
            <a:pPr algn="just"/>
            <a:r>
              <a:rPr lang="en-US" sz="2000" dirty="0" smtClean="0">
                <a:latin typeface="Times New Roman" pitchFamily="18" charset="0"/>
                <a:cs typeface="Times New Roman" pitchFamily="18" charset="0"/>
              </a:rPr>
              <a:t>The reverse bias characteristic curve of diode is shown in the fourth quadrant of the figure above. </a:t>
            </a:r>
          </a:p>
          <a:p>
            <a:pPr algn="just"/>
            <a:r>
              <a:rPr lang="en-US" sz="2000" dirty="0" smtClean="0">
                <a:latin typeface="Times New Roman" pitchFamily="18" charset="0"/>
                <a:cs typeface="Times New Roman" pitchFamily="18" charset="0"/>
              </a:rPr>
              <a:t>The current in the reverse bias is low till breakdown is reached and therefore the diode looks like as open circuit. When the reverse bias input voltage has reached the breakdown voltage, reverse current increases spectacularly.</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2"/>
          <p:cNvPicPr>
            <a:picLocks noChangeAspect="1" noChangeArrowheads="1"/>
          </p:cNvPicPr>
          <p:nvPr/>
        </p:nvPicPr>
        <p:blipFill>
          <a:blip r:embed="rId2"/>
          <a:srcRect/>
          <a:stretch>
            <a:fillRect/>
          </a:stretch>
        </p:blipFill>
        <p:spPr bwMode="auto">
          <a:xfrm>
            <a:off x="1600200" y="457200"/>
            <a:ext cx="5435600" cy="3429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normAutofit/>
          </a:bodyPr>
          <a:lstStyle/>
          <a:p>
            <a:pPr algn="just">
              <a:buNone/>
            </a:pPr>
            <a:r>
              <a:rPr lang="en-US" sz="2000" b="1" dirty="0" smtClean="0">
                <a:latin typeface="Times New Roman" pitchFamily="18" charset="0"/>
                <a:cs typeface="Times New Roman" pitchFamily="18" charset="0"/>
              </a:rPr>
              <a:t>What is diode? </a:t>
            </a:r>
          </a:p>
          <a:p>
            <a:pPr algn="just"/>
            <a:r>
              <a:rPr lang="en-US" sz="2000" dirty="0" smtClean="0">
                <a:latin typeface="Times New Roman" pitchFamily="18" charset="0"/>
                <a:cs typeface="Times New Roman" pitchFamily="18" charset="0"/>
              </a:rPr>
              <a:t>In general, all the electronic devices need DC power supply but it is impossible to </a:t>
            </a:r>
            <a:r>
              <a:rPr lang="en-US" sz="2000" dirty="0" smtClean="0">
                <a:latin typeface="Times New Roman" pitchFamily="18" charset="0"/>
                <a:cs typeface="Times New Roman" pitchFamily="18" charset="0"/>
              </a:rPr>
              <a:t>generate  </a:t>
            </a:r>
            <a:r>
              <a:rPr lang="en-US" sz="2000" dirty="0" smtClean="0">
                <a:latin typeface="Times New Roman" pitchFamily="18" charset="0"/>
                <a:cs typeface="Times New Roman" pitchFamily="18" charset="0"/>
              </a:rPr>
              <a:t>DC power so, </a:t>
            </a:r>
          </a:p>
          <a:p>
            <a:pPr algn="just"/>
            <a:r>
              <a:rPr lang="en-US" sz="2000" dirty="0" smtClean="0">
                <a:latin typeface="Times New Roman" pitchFamily="18" charset="0"/>
                <a:cs typeface="Times New Roman" pitchFamily="18" charset="0"/>
              </a:rPr>
              <a:t>we need an alternative to get some DC power thus the usage of diodes comes into the picture to convert AC power to DC power. </a:t>
            </a:r>
          </a:p>
          <a:p>
            <a:pPr algn="just"/>
            <a:r>
              <a:rPr lang="en-US" sz="2000" b="1" dirty="0" smtClean="0">
                <a:latin typeface="Times New Roman" pitchFamily="18" charset="0"/>
                <a:cs typeface="Times New Roman" pitchFamily="18" charset="0"/>
              </a:rPr>
              <a:t>A diode is a tiny electronic component used in almost all the electronic circuits to enable the flow of current in only one direction </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unidirectional device</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We can say that the usage of semiconductor materials to build the electronic components was started with diodes.</a:t>
            </a:r>
          </a:p>
          <a:p>
            <a:pPr algn="just"/>
            <a:r>
              <a:rPr lang="en-US" sz="2000" dirty="0" smtClean="0">
                <a:latin typeface="Times New Roman" pitchFamily="18" charset="0"/>
                <a:cs typeface="Times New Roman" pitchFamily="18" charset="0"/>
              </a:rPr>
              <a:t>Few applications of diodes are </a:t>
            </a:r>
          </a:p>
          <a:p>
            <a:pPr algn="just"/>
            <a:r>
              <a:rPr lang="en-US" sz="2000" dirty="0" smtClean="0">
                <a:latin typeface="Times New Roman" pitchFamily="18" charset="0"/>
                <a:cs typeface="Times New Roman" pitchFamily="18" charset="0"/>
              </a:rPr>
              <a:t>rectification, amplification, electronic switch, conversion of electrical energy into light energy and light energy into electrical energy.</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buNone/>
            </a:pPr>
            <a:r>
              <a:rPr lang="en-US" sz="2000" dirty="0" smtClean="0">
                <a:latin typeface="Times New Roman" pitchFamily="18" charset="0"/>
                <a:cs typeface="Times New Roman" pitchFamily="18" charset="0"/>
              </a:rPr>
              <a:t>Solid materials are generally classified into three types namely </a:t>
            </a:r>
          </a:p>
          <a:p>
            <a:pPr lvl="1" algn="just"/>
            <a:r>
              <a:rPr lang="en-US" sz="2000" b="1" dirty="0" smtClean="0">
                <a:latin typeface="Times New Roman" pitchFamily="18" charset="0"/>
                <a:cs typeface="Times New Roman" pitchFamily="18" charset="0"/>
              </a:rPr>
              <a:t>conductors, </a:t>
            </a:r>
          </a:p>
          <a:p>
            <a:pPr lvl="1" algn="just"/>
            <a:r>
              <a:rPr lang="en-US" sz="2000" b="1" dirty="0" smtClean="0">
                <a:latin typeface="Times New Roman" pitchFamily="18" charset="0"/>
                <a:cs typeface="Times New Roman" pitchFamily="18" charset="0"/>
              </a:rPr>
              <a:t>insulators and </a:t>
            </a:r>
          </a:p>
          <a:p>
            <a:pPr lvl="1" algn="just"/>
            <a:r>
              <a:rPr lang="en-US" sz="2000" b="1" dirty="0" smtClean="0">
                <a:latin typeface="Times New Roman" pitchFamily="18" charset="0"/>
                <a:cs typeface="Times New Roman" pitchFamily="18" charset="0"/>
              </a:rPr>
              <a:t>semi-conductors</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Conductors have a maximum number of free electrons,</a:t>
            </a:r>
          </a:p>
          <a:p>
            <a:pPr algn="just"/>
            <a:r>
              <a:rPr lang="en-US" sz="2000" dirty="0" smtClean="0">
                <a:latin typeface="Times New Roman" pitchFamily="18" charset="0"/>
                <a:cs typeface="Times New Roman" pitchFamily="18" charset="0"/>
              </a:rPr>
              <a:t> Insulators have a minimum number of free electrons (negligible such that flow of current is not at all possible)</a:t>
            </a:r>
          </a:p>
          <a:p>
            <a:pPr algn="just"/>
            <a:r>
              <a:rPr lang="en-US" sz="2000" dirty="0" smtClean="0">
                <a:latin typeface="Times New Roman" pitchFamily="18" charset="0"/>
                <a:cs typeface="Times New Roman" pitchFamily="18" charset="0"/>
              </a:rPr>
              <a:t> where as </a:t>
            </a:r>
            <a:r>
              <a:rPr lang="en-US" sz="2000" b="1" dirty="0" smtClean="0">
                <a:latin typeface="Times New Roman" pitchFamily="18" charset="0"/>
                <a:cs typeface="Times New Roman" pitchFamily="18" charset="0"/>
              </a:rPr>
              <a:t>semi-conductors</a:t>
            </a:r>
            <a:r>
              <a:rPr lang="en-US" sz="2000" dirty="0" smtClean="0">
                <a:latin typeface="Times New Roman" pitchFamily="18" charset="0"/>
                <a:cs typeface="Times New Roman" pitchFamily="18" charset="0"/>
              </a:rPr>
              <a:t> can be either conductors or insulators depending upon the potential applied to it.</a:t>
            </a:r>
          </a:p>
          <a:p>
            <a:pPr algn="just"/>
            <a:r>
              <a:rPr lang="en-US" sz="2000" dirty="0" smtClean="0">
                <a:latin typeface="Times New Roman" pitchFamily="18" charset="0"/>
                <a:cs typeface="Times New Roman" pitchFamily="18" charset="0"/>
              </a:rPr>
              <a:t> Semi-conductors which are in general use are </a:t>
            </a:r>
            <a:r>
              <a:rPr lang="en-US" sz="2000" b="1" dirty="0" smtClean="0">
                <a:latin typeface="Times New Roman" pitchFamily="18" charset="0"/>
                <a:cs typeface="Times New Roman" pitchFamily="18" charset="0"/>
              </a:rPr>
              <a:t>Silicon and Germanium</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Silicon is preferred because it is abundantly available on the earth and it gives a better thermal range.</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6172200"/>
          </a:xfrm>
        </p:spPr>
        <p:txBody>
          <a:bodyPr>
            <a:normAutofit/>
          </a:bodyPr>
          <a:lstStyle/>
          <a:p>
            <a:pPr algn="just">
              <a:buNone/>
            </a:pPr>
            <a:r>
              <a:rPr lang="en-US" sz="2000" dirty="0" smtClean="0">
                <a:latin typeface="Times New Roman" pitchFamily="18" charset="0"/>
                <a:cs typeface="Times New Roman" pitchFamily="18" charset="0"/>
              </a:rPr>
              <a:t>Semi-conductors are further classified into two types as </a:t>
            </a:r>
            <a:r>
              <a:rPr lang="en-US" sz="2000" i="1" dirty="0" smtClean="0">
                <a:latin typeface="Times New Roman" pitchFamily="18" charset="0"/>
                <a:cs typeface="Times New Roman" pitchFamily="18" charset="0"/>
              </a:rPr>
              <a:t>Intrinsic and Extrinsic semi-conductors.</a:t>
            </a:r>
          </a:p>
          <a:p>
            <a:pPr algn="just"/>
            <a:r>
              <a:rPr lang="en-US" sz="2000" b="1" dirty="0" smtClean="0">
                <a:latin typeface="Times New Roman" pitchFamily="18" charset="0"/>
                <a:cs typeface="Times New Roman" pitchFamily="18" charset="0"/>
              </a:rPr>
              <a:t>Intrinsic Semi-conductors:</a:t>
            </a:r>
          </a:p>
          <a:p>
            <a:pPr algn="just"/>
            <a:r>
              <a:rPr lang="en-US" sz="2000" dirty="0" smtClean="0">
                <a:latin typeface="Times New Roman" pitchFamily="18" charset="0"/>
                <a:cs typeface="Times New Roman" pitchFamily="18" charset="0"/>
              </a:rPr>
              <a:t>These are also called as pure semi-conductors </a:t>
            </a:r>
          </a:p>
          <a:p>
            <a:pPr algn="just"/>
            <a:r>
              <a:rPr lang="en-US" sz="2000" dirty="0" smtClean="0">
                <a:latin typeface="Times New Roman" pitchFamily="18" charset="0"/>
                <a:cs typeface="Times New Roman" pitchFamily="18" charset="0"/>
              </a:rPr>
              <a:t>where charge carriers (electrons and holes) are in equal quantity at the room temperature. </a:t>
            </a:r>
          </a:p>
          <a:p>
            <a:pPr algn="just"/>
            <a:r>
              <a:rPr lang="en-US" sz="2000" dirty="0" smtClean="0">
                <a:latin typeface="Times New Roman" pitchFamily="18" charset="0"/>
                <a:cs typeface="Times New Roman" pitchFamily="18" charset="0"/>
              </a:rPr>
              <a:t>So current conduction takes place by both holes and electrons equally.</a:t>
            </a:r>
          </a:p>
          <a:p>
            <a:pPr algn="just"/>
            <a:r>
              <a:rPr lang="en-US" sz="2000" b="1" dirty="0" smtClean="0">
                <a:latin typeface="Times New Roman" pitchFamily="18" charset="0"/>
                <a:cs typeface="Times New Roman" pitchFamily="18" charset="0"/>
              </a:rPr>
              <a:t>Extrinsic Semiconductors:</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order to increase the number of holes or electrons in a material, we go for extrinsic semi-conductors </a:t>
            </a:r>
          </a:p>
          <a:p>
            <a:pPr algn="just"/>
            <a:r>
              <a:rPr lang="en-US" sz="2000" dirty="0" smtClean="0">
                <a:latin typeface="Times New Roman" pitchFamily="18" charset="0"/>
                <a:cs typeface="Times New Roman" pitchFamily="18" charset="0"/>
              </a:rPr>
              <a:t>where impurities (other than silicon and germanium or simply trivalent or </a:t>
            </a:r>
            <a:r>
              <a:rPr lang="en-US" sz="2000" dirty="0" err="1" smtClean="0">
                <a:latin typeface="Times New Roman" pitchFamily="18" charset="0"/>
                <a:cs typeface="Times New Roman" pitchFamily="18" charset="0"/>
              </a:rPr>
              <a:t>pentavalent</a:t>
            </a:r>
            <a:r>
              <a:rPr lang="en-US" sz="2000" dirty="0" smtClean="0">
                <a:latin typeface="Times New Roman" pitchFamily="18" charset="0"/>
                <a:cs typeface="Times New Roman" pitchFamily="18" charset="0"/>
              </a:rPr>
              <a:t> materials) are added to the silicon.</a:t>
            </a:r>
          </a:p>
          <a:p>
            <a:pPr algn="just"/>
            <a:r>
              <a:rPr lang="en-US" sz="2000" dirty="0" smtClean="0">
                <a:latin typeface="Times New Roman" pitchFamily="18" charset="0"/>
                <a:cs typeface="Times New Roman" pitchFamily="18" charset="0"/>
              </a:rPr>
              <a:t> This process of adding impurities to the pure semi-conductors is called as </a:t>
            </a:r>
            <a:r>
              <a:rPr lang="en-US" sz="2000" i="1" dirty="0" smtClean="0">
                <a:latin typeface="Times New Roman" pitchFamily="18" charset="0"/>
                <a:cs typeface="Times New Roman" pitchFamily="18" charset="0"/>
              </a:rPr>
              <a:t>Doping.</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Formation of P and N-type semiconductors: </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pPr algn="just">
              <a:buNone/>
            </a:pPr>
            <a:r>
              <a:rPr lang="en-US" b="1" dirty="0" smtClean="0">
                <a:solidFill>
                  <a:srgbClr val="00B050"/>
                </a:solidFill>
                <a:latin typeface="Times New Roman" pitchFamily="18" charset="0"/>
                <a:cs typeface="Times New Roman" pitchFamily="18" charset="0"/>
              </a:rPr>
              <a:t>N-Type Semiconductor:</a:t>
            </a:r>
            <a:endParaRPr lang="en-US" dirty="0" smtClean="0">
              <a:solidFill>
                <a:srgbClr val="00B050"/>
              </a:solidFill>
              <a:latin typeface="Times New Roman" pitchFamily="18" charset="0"/>
              <a:cs typeface="Times New Roman" pitchFamily="18" charset="0"/>
            </a:endParaRPr>
          </a:p>
          <a:p>
            <a:pPr algn="just"/>
            <a:r>
              <a:rPr lang="en-US" dirty="0" smtClean="0">
                <a:solidFill>
                  <a:srgbClr val="00B050"/>
                </a:solidFill>
                <a:latin typeface="Times New Roman" pitchFamily="18" charset="0"/>
                <a:cs typeface="Times New Roman" pitchFamily="18" charset="0"/>
              </a:rPr>
              <a:t>If </a:t>
            </a:r>
            <a:r>
              <a:rPr lang="en-US" dirty="0" err="1" smtClean="0">
                <a:solidFill>
                  <a:srgbClr val="00B050"/>
                </a:solidFill>
                <a:latin typeface="Times New Roman" pitchFamily="18" charset="0"/>
                <a:cs typeface="Times New Roman" pitchFamily="18" charset="0"/>
              </a:rPr>
              <a:t>pentavalent</a:t>
            </a:r>
            <a:r>
              <a:rPr lang="en-US" dirty="0" smtClean="0">
                <a:solidFill>
                  <a:srgbClr val="00B050"/>
                </a:solidFill>
                <a:latin typeface="Times New Roman" pitchFamily="18" charset="0"/>
                <a:cs typeface="Times New Roman" pitchFamily="18" charset="0"/>
              </a:rPr>
              <a:t> elements (number of valence electrons are five) are added to the Si or </a:t>
            </a:r>
            <a:r>
              <a:rPr lang="en-US" dirty="0" err="1" smtClean="0">
                <a:solidFill>
                  <a:srgbClr val="00B050"/>
                </a:solidFill>
                <a:latin typeface="Times New Roman" pitchFamily="18" charset="0"/>
                <a:cs typeface="Times New Roman" pitchFamily="18" charset="0"/>
              </a:rPr>
              <a:t>Ge</a:t>
            </a:r>
            <a:r>
              <a:rPr lang="en-US" dirty="0" smtClean="0">
                <a:solidFill>
                  <a:srgbClr val="00B050"/>
                </a:solidFill>
                <a:latin typeface="Times New Roman" pitchFamily="18" charset="0"/>
                <a:cs typeface="Times New Roman" pitchFamily="18" charset="0"/>
              </a:rPr>
              <a:t> then there are free electrons are available.</a:t>
            </a:r>
          </a:p>
          <a:p>
            <a:pPr algn="just"/>
            <a:r>
              <a:rPr lang="en-US" dirty="0" smtClean="0">
                <a:solidFill>
                  <a:srgbClr val="00B050"/>
                </a:solidFill>
                <a:latin typeface="Times New Roman" pitchFamily="18" charset="0"/>
                <a:cs typeface="Times New Roman" pitchFamily="18" charset="0"/>
              </a:rPr>
              <a:t> As the electrons  are more in number these are called as </a:t>
            </a:r>
            <a:r>
              <a:rPr lang="en-US" i="1" dirty="0" smtClean="0">
                <a:solidFill>
                  <a:srgbClr val="00B050"/>
                </a:solidFill>
                <a:latin typeface="Times New Roman" pitchFamily="18" charset="0"/>
                <a:cs typeface="Times New Roman" pitchFamily="18" charset="0"/>
              </a:rPr>
              <a:t>N-type semiconductor</a:t>
            </a:r>
            <a:r>
              <a:rPr lang="en-US" dirty="0" smtClean="0">
                <a:solidFill>
                  <a:srgbClr val="00B050"/>
                </a:solidFill>
                <a:latin typeface="Times New Roman" pitchFamily="18" charset="0"/>
                <a:cs typeface="Times New Roman" pitchFamily="18" charset="0"/>
              </a:rPr>
              <a:t>.</a:t>
            </a:r>
          </a:p>
          <a:p>
            <a:pPr algn="just"/>
            <a:r>
              <a:rPr lang="en-US" dirty="0" smtClean="0">
                <a:solidFill>
                  <a:srgbClr val="00B050"/>
                </a:solidFill>
                <a:latin typeface="Times New Roman" pitchFamily="18" charset="0"/>
                <a:cs typeface="Times New Roman" pitchFamily="18" charset="0"/>
              </a:rPr>
              <a:t> In N-type, semi-conductor electrons are majority charge carriers and holes are minority charge carriers.</a:t>
            </a:r>
          </a:p>
          <a:p>
            <a:pPr algn="just"/>
            <a:r>
              <a:rPr lang="en-US" dirty="0" smtClean="0">
                <a:solidFill>
                  <a:srgbClr val="00B050"/>
                </a:solidFill>
                <a:latin typeface="Times New Roman" pitchFamily="18" charset="0"/>
                <a:cs typeface="Times New Roman" pitchFamily="18" charset="0"/>
              </a:rPr>
              <a:t>Few </a:t>
            </a:r>
            <a:r>
              <a:rPr lang="en-US" dirty="0" err="1" smtClean="0">
                <a:solidFill>
                  <a:srgbClr val="00B050"/>
                </a:solidFill>
                <a:latin typeface="Times New Roman" pitchFamily="18" charset="0"/>
                <a:cs typeface="Times New Roman" pitchFamily="18" charset="0"/>
              </a:rPr>
              <a:t>pentavalent</a:t>
            </a:r>
            <a:r>
              <a:rPr lang="en-US" dirty="0" smtClean="0">
                <a:solidFill>
                  <a:srgbClr val="00B050"/>
                </a:solidFill>
                <a:latin typeface="Times New Roman" pitchFamily="18" charset="0"/>
                <a:cs typeface="Times New Roman" pitchFamily="18" charset="0"/>
              </a:rPr>
              <a:t> elements are </a:t>
            </a:r>
            <a:r>
              <a:rPr lang="en-US" b="1" dirty="0" smtClean="0">
                <a:solidFill>
                  <a:srgbClr val="00B050"/>
                </a:solidFill>
                <a:latin typeface="Times New Roman" pitchFamily="18" charset="0"/>
                <a:cs typeface="Times New Roman" pitchFamily="18" charset="0"/>
              </a:rPr>
              <a:t>Phosphorous, Arsenic, Antimony, and Bismuth</a:t>
            </a:r>
            <a:r>
              <a:rPr lang="en-US" dirty="0" smtClean="0">
                <a:solidFill>
                  <a:srgbClr val="00B050"/>
                </a:solidFill>
                <a:latin typeface="Times New Roman" pitchFamily="18" charset="0"/>
                <a:cs typeface="Times New Roman" pitchFamily="18" charset="0"/>
              </a:rPr>
              <a:t>. these elements are called as </a:t>
            </a:r>
            <a:r>
              <a:rPr lang="en-US" b="1" i="1" dirty="0" smtClean="0">
                <a:solidFill>
                  <a:srgbClr val="00B050"/>
                </a:solidFill>
                <a:latin typeface="Times New Roman" pitchFamily="18" charset="0"/>
                <a:cs typeface="Times New Roman" pitchFamily="18" charset="0"/>
              </a:rPr>
              <a:t>Donors</a:t>
            </a:r>
            <a:r>
              <a:rPr lang="en-US" dirty="0" smtClean="0">
                <a:latin typeface="Times New Roman" pitchFamily="18" charset="0"/>
                <a:cs typeface="Times New Roman" pitchFamily="18" charset="0"/>
              </a:rPr>
              <a:t>.</a:t>
            </a:r>
          </a:p>
          <a:p>
            <a:pPr algn="just">
              <a:buNone/>
            </a:pPr>
            <a:r>
              <a:rPr lang="en-US" b="1" dirty="0" smtClean="0">
                <a:solidFill>
                  <a:srgbClr val="0070C0"/>
                </a:solidFill>
                <a:latin typeface="Times New Roman" pitchFamily="18" charset="0"/>
                <a:cs typeface="Times New Roman" pitchFamily="18" charset="0"/>
              </a:rPr>
              <a:t>P-Type Semiconductor</a:t>
            </a:r>
            <a:endParaRPr lang="en-US" dirty="0" smtClean="0">
              <a:solidFill>
                <a:srgbClr val="0070C0"/>
              </a:solidFill>
              <a:latin typeface="Times New Roman" pitchFamily="18" charset="0"/>
              <a:cs typeface="Times New Roman" pitchFamily="18" charset="0"/>
            </a:endParaRPr>
          </a:p>
          <a:p>
            <a:pPr algn="just"/>
            <a:r>
              <a:rPr lang="en-US" dirty="0" smtClean="0">
                <a:solidFill>
                  <a:srgbClr val="0070C0"/>
                </a:solidFill>
                <a:latin typeface="Times New Roman" pitchFamily="18" charset="0"/>
                <a:cs typeface="Times New Roman" pitchFamily="18" charset="0"/>
              </a:rPr>
              <a:t>Similarly, if trivalent elements like Boron, </a:t>
            </a:r>
            <a:r>
              <a:rPr lang="en-US" dirty="0" err="1" smtClean="0">
                <a:solidFill>
                  <a:srgbClr val="0070C0"/>
                </a:solidFill>
                <a:latin typeface="Times New Roman" pitchFamily="18" charset="0"/>
                <a:cs typeface="Times New Roman" pitchFamily="18" charset="0"/>
              </a:rPr>
              <a:t>Aluminium</a:t>
            </a:r>
            <a:r>
              <a:rPr lang="en-US" dirty="0" smtClean="0">
                <a:solidFill>
                  <a:srgbClr val="0070C0"/>
                </a:solidFill>
                <a:latin typeface="Times New Roman" pitchFamily="18" charset="0"/>
                <a:cs typeface="Times New Roman" pitchFamily="18" charset="0"/>
              </a:rPr>
              <a:t>, Indium, and Gallium are added to Si or </a:t>
            </a:r>
            <a:r>
              <a:rPr lang="en-US" dirty="0" err="1" smtClean="0">
                <a:solidFill>
                  <a:srgbClr val="0070C0"/>
                </a:solidFill>
                <a:latin typeface="Times New Roman" pitchFamily="18" charset="0"/>
                <a:cs typeface="Times New Roman" pitchFamily="18" charset="0"/>
              </a:rPr>
              <a:t>Ge</a:t>
            </a:r>
            <a:r>
              <a:rPr lang="en-US" dirty="0" smtClean="0">
                <a:solidFill>
                  <a:srgbClr val="0070C0"/>
                </a:solidFill>
                <a:latin typeface="Times New Roman" pitchFamily="18" charset="0"/>
                <a:cs typeface="Times New Roman" pitchFamily="18" charset="0"/>
              </a:rPr>
              <a:t>, a hole is created because a number of valence electrons in it are three.</a:t>
            </a:r>
          </a:p>
          <a:p>
            <a:pPr algn="just"/>
            <a:r>
              <a:rPr lang="en-US" dirty="0" smtClean="0">
                <a:solidFill>
                  <a:srgbClr val="0070C0"/>
                </a:solidFill>
                <a:latin typeface="Times New Roman" pitchFamily="18" charset="0"/>
                <a:cs typeface="Times New Roman" pitchFamily="18" charset="0"/>
              </a:rPr>
              <a:t> Since a hole is ready to accept an electron and get paired it is called as </a:t>
            </a:r>
            <a:r>
              <a:rPr lang="en-US" b="1" i="1" dirty="0" smtClean="0">
                <a:solidFill>
                  <a:srgbClr val="0070C0"/>
                </a:solidFill>
                <a:latin typeface="Times New Roman" pitchFamily="18" charset="0"/>
                <a:cs typeface="Times New Roman" pitchFamily="18" charset="0"/>
              </a:rPr>
              <a:t>Acceptors</a:t>
            </a:r>
            <a:r>
              <a:rPr lang="en-US" b="1" dirty="0" smtClean="0">
                <a:solidFill>
                  <a:srgbClr val="0070C0"/>
                </a:solidFill>
                <a:latin typeface="Times New Roman" pitchFamily="18" charset="0"/>
                <a:cs typeface="Times New Roman" pitchFamily="18" charset="0"/>
              </a:rPr>
              <a:t>.</a:t>
            </a:r>
          </a:p>
          <a:p>
            <a:pPr algn="just"/>
            <a:r>
              <a:rPr lang="en-US" dirty="0" smtClean="0">
                <a:solidFill>
                  <a:srgbClr val="0070C0"/>
                </a:solidFill>
                <a:latin typeface="Times New Roman" pitchFamily="18" charset="0"/>
                <a:cs typeface="Times New Roman" pitchFamily="18" charset="0"/>
              </a:rPr>
              <a:t> As the number of holes are excess in newly formed material these are called as </a:t>
            </a:r>
            <a:r>
              <a:rPr lang="en-US" b="1" i="1" dirty="0" smtClean="0">
                <a:solidFill>
                  <a:srgbClr val="0070C0"/>
                </a:solidFill>
                <a:latin typeface="Times New Roman" pitchFamily="18" charset="0"/>
                <a:cs typeface="Times New Roman" pitchFamily="18" charset="0"/>
              </a:rPr>
              <a:t>P-type semiconductors</a:t>
            </a:r>
            <a:r>
              <a:rPr lang="en-US" dirty="0" smtClean="0">
                <a:solidFill>
                  <a:srgbClr val="0070C0"/>
                </a:solidFill>
                <a:latin typeface="Times New Roman" pitchFamily="18" charset="0"/>
                <a:cs typeface="Times New Roman" pitchFamily="18" charset="0"/>
              </a:rPr>
              <a:t>. </a:t>
            </a:r>
          </a:p>
          <a:p>
            <a:pPr algn="just"/>
            <a:r>
              <a:rPr lang="en-US" dirty="0" smtClean="0">
                <a:solidFill>
                  <a:srgbClr val="0070C0"/>
                </a:solidFill>
                <a:latin typeface="Times New Roman" pitchFamily="18" charset="0"/>
                <a:cs typeface="Times New Roman" pitchFamily="18" charset="0"/>
              </a:rPr>
              <a:t>In P-type semi-conductor holes are majority charge carriers and electrons are minority charge carriers.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sz="3200" b="1" dirty="0" smtClean="0">
                <a:latin typeface="Times New Roman" pitchFamily="18" charset="0"/>
                <a:cs typeface="Times New Roman" pitchFamily="18" charset="0"/>
              </a:rPr>
              <a:t>P-N Junction Diode</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229600" cy="4572000"/>
          </a:xfrm>
        </p:spPr>
        <p:txBody>
          <a:bodyPr>
            <a:noAutofit/>
          </a:bodyPr>
          <a:lstStyle/>
          <a:p>
            <a:pPr algn="just"/>
            <a:r>
              <a:rPr lang="en-US" sz="2000" dirty="0" smtClean="0">
                <a:latin typeface="Times New Roman" pitchFamily="18" charset="0"/>
                <a:cs typeface="Times New Roman" pitchFamily="18" charset="0"/>
              </a:rPr>
              <a:t>Now, if we </a:t>
            </a:r>
            <a:r>
              <a:rPr lang="en-US" sz="2000" b="1" dirty="0" smtClean="0">
                <a:latin typeface="Times New Roman" pitchFamily="18" charset="0"/>
                <a:cs typeface="Times New Roman" pitchFamily="18" charset="0"/>
              </a:rPr>
              <a:t>join the two types of semi-conductors P-type and N-type together</a:t>
            </a:r>
            <a:r>
              <a:rPr lang="en-US" sz="2000" dirty="0" smtClean="0">
                <a:latin typeface="Times New Roman" pitchFamily="18" charset="0"/>
                <a:cs typeface="Times New Roman" pitchFamily="18" charset="0"/>
              </a:rPr>
              <a:t> then a new device is formed called as </a:t>
            </a:r>
            <a:r>
              <a:rPr lang="en-US" sz="2000" b="1" dirty="0" smtClean="0">
                <a:latin typeface="Times New Roman" pitchFamily="18" charset="0"/>
                <a:cs typeface="Times New Roman" pitchFamily="18" charset="0"/>
              </a:rPr>
              <a:t>P-N junction diode</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As the newly formed component can have two terminals or electrodes (one connected to P-type and the other to the N-type)</a:t>
            </a:r>
          </a:p>
          <a:p>
            <a:pPr algn="just"/>
            <a:r>
              <a:rPr lang="en-US" sz="2000" dirty="0" smtClean="0">
                <a:latin typeface="Times New Roman" pitchFamily="18" charset="0"/>
                <a:cs typeface="Times New Roman" pitchFamily="18" charset="0"/>
              </a:rPr>
              <a:t>The terminal connected to P-type material is called </a:t>
            </a:r>
            <a:r>
              <a:rPr lang="en-US" sz="2000" i="1" dirty="0" smtClean="0">
                <a:latin typeface="Times New Roman" pitchFamily="18" charset="0"/>
                <a:cs typeface="Times New Roman" pitchFamily="18" charset="0"/>
              </a:rPr>
              <a:t>Anode</a:t>
            </a:r>
            <a:r>
              <a:rPr lang="en-US" sz="2000" dirty="0" smtClean="0">
                <a:latin typeface="Times New Roman" pitchFamily="18" charset="0"/>
                <a:cs typeface="Times New Roman" pitchFamily="18" charset="0"/>
              </a:rPr>
              <a:t> and the terminal connected to N-type material is called </a:t>
            </a:r>
            <a:r>
              <a:rPr lang="en-US" sz="2000" i="1" dirty="0" smtClean="0">
                <a:latin typeface="Times New Roman" pitchFamily="18" charset="0"/>
                <a:cs typeface="Times New Roman" pitchFamily="18" charset="0"/>
              </a:rPr>
              <a:t>Cathode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symbolic representation of the diode</a:t>
            </a:r>
            <a:r>
              <a:rPr lang="en-US" sz="2000" dirty="0" smtClean="0">
                <a:latin typeface="Times New Roman" pitchFamily="18" charset="0"/>
                <a:cs typeface="Times New Roman" pitchFamily="18" charset="0"/>
              </a:rPr>
              <a:t> is as follows.</a:t>
            </a:r>
          </a:p>
          <a:p>
            <a:pPr algn="just"/>
            <a:r>
              <a:rPr lang="en-US" sz="2000" dirty="0" smtClean="0">
                <a:latin typeface="Times New Roman" pitchFamily="18" charset="0"/>
                <a:cs typeface="Times New Roman" pitchFamily="18" charset="0"/>
              </a:rPr>
              <a:t>The arrow indicates the flow of current through it when the diode is in forward biased mode, the dash or the block at the tip of the arrow indicates the blockage of current from the opposite direction.</a:t>
            </a:r>
          </a:p>
          <a:p>
            <a:pPr algn="just"/>
            <a:r>
              <a:rPr lang="en-US" sz="2000" b="1" dirty="0" smtClean="0">
                <a:latin typeface="Times New Roman" pitchFamily="18" charset="0"/>
                <a:cs typeface="Times New Roman" pitchFamily="18" charset="0"/>
              </a:rPr>
              <a:t>Zero Bias:</a:t>
            </a:r>
            <a:r>
              <a:rPr lang="en-US" sz="2000" dirty="0" smtClean="0">
                <a:latin typeface="Times New Roman" pitchFamily="18" charset="0"/>
                <a:cs typeface="Times New Roman" pitchFamily="18" charset="0"/>
              </a:rPr>
              <a:t> No external voltage is applied.</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Forward Bias:</a:t>
            </a:r>
            <a:r>
              <a:rPr lang="en-US" sz="2000" dirty="0" smtClean="0">
                <a:latin typeface="Times New Roman" pitchFamily="18" charset="0"/>
                <a:cs typeface="Times New Roman" pitchFamily="18" charset="0"/>
              </a:rPr>
              <a:t> External voltage decreases the built-in potential barrier.</a:t>
            </a:r>
          </a:p>
          <a:p>
            <a:pPr algn="just"/>
            <a:r>
              <a:rPr lang="en-US" sz="2000" b="1" dirty="0" smtClean="0">
                <a:latin typeface="Times New Roman" pitchFamily="18" charset="0"/>
                <a:cs typeface="Times New Roman" pitchFamily="18" charset="0"/>
              </a:rPr>
              <a:t>Reverse Bias:</a:t>
            </a:r>
            <a:r>
              <a:rPr lang="en-US" sz="2000" dirty="0" smtClean="0">
                <a:latin typeface="Times New Roman" pitchFamily="18" charset="0"/>
                <a:cs typeface="Times New Roman" pitchFamily="18" charset="0"/>
              </a:rPr>
              <a:t> External voltage increases the built-in potential barrier.</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5122" name="Picture 2" descr="Diode-Pinout"/>
          <p:cNvPicPr>
            <a:picLocks noChangeAspect="1" noChangeArrowheads="1"/>
          </p:cNvPicPr>
          <p:nvPr/>
        </p:nvPicPr>
        <p:blipFill>
          <a:blip r:embed="rId2"/>
          <a:srcRect/>
          <a:stretch>
            <a:fillRect/>
          </a:stretch>
        </p:blipFill>
        <p:spPr bwMode="auto">
          <a:xfrm>
            <a:off x="209550" y="681286"/>
            <a:ext cx="5581650" cy="1528514"/>
          </a:xfrm>
          <a:prstGeom prst="rect">
            <a:avLst/>
          </a:prstGeom>
          <a:noFill/>
        </p:spPr>
      </p:pic>
      <p:pic>
        <p:nvPicPr>
          <p:cNvPr id="5124" name="Picture 4" descr="Diode Symbol"/>
          <p:cNvPicPr>
            <a:picLocks noChangeAspect="1" noChangeArrowheads="1"/>
          </p:cNvPicPr>
          <p:nvPr/>
        </p:nvPicPr>
        <p:blipFill>
          <a:blip r:embed="rId3"/>
          <a:srcRect/>
          <a:stretch>
            <a:fillRect/>
          </a:stretch>
        </p:blipFill>
        <p:spPr bwMode="auto">
          <a:xfrm>
            <a:off x="6324600" y="904874"/>
            <a:ext cx="2381250" cy="1228726"/>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400" b="1" dirty="0" smtClean="0">
                <a:latin typeface="Times New Roman" pitchFamily="18" charset="0"/>
                <a:cs typeface="Times New Roman" pitchFamily="18" charset="0"/>
              </a:rPr>
              <a:t>PN Junction Diode When No External Voltage is Applied</a:t>
            </a:r>
            <a:br>
              <a:rPr lang="en-US" sz="2400" b="1"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3398837"/>
            <a:ext cx="8229600" cy="3459163"/>
          </a:xfrm>
        </p:spPr>
        <p:txBody>
          <a:bodyPr>
            <a:normAutofit/>
          </a:bodyPr>
          <a:lstStyle/>
          <a:p>
            <a:pPr algn="just"/>
            <a:r>
              <a:rPr lang="en-US" sz="2000" dirty="0" smtClean="0">
                <a:latin typeface="Times New Roman" pitchFamily="18" charset="0"/>
                <a:cs typeface="Times New Roman" pitchFamily="18" charset="0"/>
              </a:rPr>
              <a:t>In zero bias or thermal equilibrium state junction potential provides higher potential energy to the holes on the P-side than the N-side.</a:t>
            </a:r>
          </a:p>
          <a:p>
            <a:pPr algn="just"/>
            <a:r>
              <a:rPr lang="en-US" sz="2000" dirty="0" smtClean="0">
                <a:latin typeface="Times New Roman" pitchFamily="18" charset="0"/>
                <a:cs typeface="Times New Roman" pitchFamily="18" charset="0"/>
              </a:rPr>
              <a:t> If the terminals of junction diode are shorted, few majority charge carriers (holes) in the P side with sufficient energy to surmount the potential barrier travel across the depletion region. </a:t>
            </a:r>
          </a:p>
          <a:p>
            <a:pPr algn="just"/>
            <a:r>
              <a:rPr lang="en-US" sz="2000" dirty="0" smtClean="0">
                <a:latin typeface="Times New Roman" pitchFamily="18" charset="0"/>
                <a:cs typeface="Times New Roman" pitchFamily="18" charset="0"/>
              </a:rPr>
              <a:t>Therefore, with the help of holes, current starts to flow in the diode and it is referred to as forward current.</a:t>
            </a:r>
          </a:p>
          <a:p>
            <a:pPr algn="just"/>
            <a:r>
              <a:rPr lang="en-US" sz="2000" dirty="0" smtClean="0">
                <a:latin typeface="Times New Roman" pitchFamily="18" charset="0"/>
                <a:cs typeface="Times New Roman" pitchFamily="18" charset="0"/>
              </a:rPr>
              <a:t> In the similar manner, holes in the N side move across the depletion region in reverse direction and the current generated in this fashion is referred to as reverse current.</a:t>
            </a:r>
          </a:p>
          <a:p>
            <a:pPr algn="just"/>
            <a:endParaRPr lang="en-US" sz="2000" dirty="0">
              <a:latin typeface="Times New Roman" pitchFamily="18" charset="0"/>
              <a:cs typeface="Times New Roman" pitchFamily="18" charset="0"/>
            </a:endParaRPr>
          </a:p>
        </p:txBody>
      </p:sp>
      <p:sp>
        <p:nvSpPr>
          <p:cNvPr id="3074" name="AutoShape 2" descr="https://www.electronicshub.org/wp-content/uploads/2015/01/5.-Zero-biased-PN-juction-diode.jpg"/>
          <p:cNvSpPr>
            <a:spLocks noChangeAspect="1" noChangeArrowheads="1"/>
          </p:cNvSpPr>
          <p:nvPr/>
        </p:nvSpPr>
        <p:spPr bwMode="auto">
          <a:xfrm>
            <a:off x="63500" y="-136525"/>
            <a:ext cx="4733925" cy="26384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srcRect t="7477" b="7788"/>
          <a:stretch>
            <a:fillRect/>
          </a:stretch>
        </p:blipFill>
        <p:spPr bwMode="auto">
          <a:xfrm>
            <a:off x="2133600" y="685800"/>
            <a:ext cx="5210175" cy="2590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715000"/>
          </a:xfrm>
        </p:spPr>
        <p:txBody>
          <a:bodyPr>
            <a:normAutofit/>
          </a:bodyPr>
          <a:lstStyle/>
          <a:p>
            <a:pPr algn="just"/>
            <a:r>
              <a:rPr lang="en-US" sz="2000" dirty="0" smtClean="0">
                <a:latin typeface="Times New Roman" pitchFamily="18" charset="0"/>
                <a:cs typeface="Times New Roman" pitchFamily="18" charset="0"/>
              </a:rPr>
              <a:t>Potential barrier opposes the migration of electrons and holes across the junction and allow the minority charge carriers to drift across the PN junction.</a:t>
            </a:r>
          </a:p>
          <a:p>
            <a:pPr algn="just"/>
            <a:r>
              <a:rPr lang="en-US" sz="2000" dirty="0" smtClean="0">
                <a:latin typeface="Times New Roman" pitchFamily="18" charset="0"/>
                <a:cs typeface="Times New Roman" pitchFamily="18" charset="0"/>
              </a:rPr>
              <a:t> As a result of it, a state of equilibrium is established when the majority charge carriers are equal in concentration on either side of the junction and when minority charge carriers are moving in opposite directions. </a:t>
            </a:r>
          </a:p>
          <a:p>
            <a:pPr algn="just"/>
            <a:r>
              <a:rPr lang="en-US" sz="2000" dirty="0" smtClean="0">
                <a:latin typeface="Times New Roman" pitchFamily="18" charset="0"/>
                <a:cs typeface="Times New Roman" pitchFamily="18" charset="0"/>
              </a:rPr>
              <a:t>A net zero current flows in the circuit and the junction is said to be in dynamic equilibrium.</a:t>
            </a:r>
          </a:p>
          <a:p>
            <a:pPr algn="just"/>
            <a:r>
              <a:rPr lang="en-US" sz="2000" dirty="0" smtClean="0">
                <a:latin typeface="Times New Roman" pitchFamily="18" charset="0"/>
                <a:cs typeface="Times New Roman" pitchFamily="18" charset="0"/>
              </a:rPr>
              <a:t> By increasing the temperature of semiconductors, minority charge carriers have been continuously generated and thereby leakage current starts to rise.</a:t>
            </a:r>
          </a:p>
          <a:p>
            <a:pPr algn="just"/>
            <a:r>
              <a:rPr lang="en-US" sz="2000" dirty="0" smtClean="0">
                <a:latin typeface="Times New Roman" pitchFamily="18" charset="0"/>
                <a:cs typeface="Times New Roman" pitchFamily="18" charset="0"/>
              </a:rPr>
              <a:t> In general no conduction of electric current takes place because no external source is connected to the PN junction.</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3"/>
          <p:cNvPicPr>
            <a:picLocks noChangeAspect="1" noChangeArrowheads="1"/>
          </p:cNvPicPr>
          <p:nvPr/>
        </p:nvPicPr>
        <p:blipFill>
          <a:blip r:embed="rId2"/>
          <a:srcRect t="7477" b="7788"/>
          <a:stretch>
            <a:fillRect/>
          </a:stretch>
        </p:blipFill>
        <p:spPr bwMode="auto">
          <a:xfrm>
            <a:off x="2819400" y="4683166"/>
            <a:ext cx="4067175" cy="202243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itchFamily="18" charset="0"/>
                <a:cs typeface="Times New Roman" pitchFamily="18" charset="0"/>
              </a:rPr>
              <a:t>Forward Biased </a:t>
            </a:r>
            <a:r>
              <a:rPr lang="en-US" sz="3200" b="1" dirty="0" smtClean="0">
                <a:latin typeface="Times New Roman" pitchFamily="18" charset="0"/>
                <a:cs typeface="Times New Roman" pitchFamily="18" charset="0"/>
              </a:rPr>
              <a:t>PN </a:t>
            </a:r>
            <a:r>
              <a:rPr lang="en-US" sz="3200" b="1" dirty="0" smtClean="0">
                <a:latin typeface="Times New Roman" pitchFamily="18" charset="0"/>
                <a:cs typeface="Times New Roman" pitchFamily="18" charset="0"/>
              </a:rPr>
              <a:t>Junction Diode</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229600" cy="4525963"/>
          </a:xfrm>
        </p:spPr>
        <p:txBody>
          <a:bodyPr>
            <a:normAutofit/>
          </a:bodyPr>
          <a:lstStyle/>
          <a:p>
            <a:pPr algn="just"/>
            <a:r>
              <a:rPr lang="en-US" sz="2000" dirty="0" smtClean="0">
                <a:latin typeface="Times New Roman" pitchFamily="18" charset="0"/>
                <a:cs typeface="Times New Roman" pitchFamily="18" charset="0"/>
              </a:rPr>
              <a:t>With the externally applied voltage, a potential difference is altered between the P and N regions.</a:t>
            </a:r>
          </a:p>
          <a:p>
            <a:pPr algn="just"/>
            <a:r>
              <a:rPr lang="en-US" sz="2000" dirty="0" smtClean="0">
                <a:latin typeface="Times New Roman" pitchFamily="18" charset="0"/>
                <a:cs typeface="Times New Roman" pitchFamily="18" charset="0"/>
              </a:rPr>
              <a:t>When positive terminal of the source is connected to the P side and the negative terminal is connected to N side then the junction diode is said to be connected in forward bias condition.</a:t>
            </a:r>
          </a:p>
          <a:p>
            <a:pPr algn="just"/>
            <a:r>
              <a:rPr lang="en-US" sz="2000" dirty="0" smtClean="0">
                <a:latin typeface="Times New Roman" pitchFamily="18" charset="0"/>
                <a:cs typeface="Times New Roman" pitchFamily="18" charset="0"/>
              </a:rPr>
              <a:t> Forward bias lowers the potential across the PN junction.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Picture 2"/>
          <p:cNvPicPr>
            <a:picLocks noChangeAspect="1" noChangeArrowheads="1"/>
          </p:cNvPicPr>
          <p:nvPr/>
        </p:nvPicPr>
        <p:blipFill>
          <a:blip r:embed="rId2"/>
          <a:srcRect b="39884"/>
          <a:stretch>
            <a:fillRect/>
          </a:stretch>
        </p:blipFill>
        <p:spPr bwMode="auto">
          <a:xfrm>
            <a:off x="3190875" y="3352800"/>
            <a:ext cx="5953125" cy="2971800"/>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28160" t="61657" r="25760"/>
          <a:stretch>
            <a:fillRect/>
          </a:stretch>
        </p:blipFill>
        <p:spPr bwMode="auto">
          <a:xfrm>
            <a:off x="228600" y="4267200"/>
            <a:ext cx="2743200" cy="18954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1757</Words>
  <Application>Microsoft Office PowerPoint</Application>
  <PresentationFormat>On-screen Show (4:3)</PresentationFormat>
  <Paragraphs>114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Characteristics of Semiconductor junction Diode</vt:lpstr>
      <vt:lpstr>Slide 2</vt:lpstr>
      <vt:lpstr>Slide 3</vt:lpstr>
      <vt:lpstr>Slide 4</vt:lpstr>
      <vt:lpstr>Formation of P and N-type semiconductors:  </vt:lpstr>
      <vt:lpstr>P-N Junction Diode </vt:lpstr>
      <vt:lpstr>PN Junction Diode When No External Voltage is Applied </vt:lpstr>
      <vt:lpstr>Slide 8</vt:lpstr>
      <vt:lpstr>Forward Biased PN Junction Diode </vt:lpstr>
      <vt:lpstr>Slide 10</vt:lpstr>
      <vt:lpstr>Slide 11</vt:lpstr>
      <vt:lpstr>Slide 12</vt:lpstr>
      <vt:lpstr>Reverse Biased PN Junction Diode </vt:lpstr>
      <vt:lpstr>Slide 14</vt:lpstr>
      <vt:lpstr>Slide 15</vt:lpstr>
      <vt:lpstr>V-I Characteristics of PN Junction Diode </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Semiconductor junction Diode,</dc:title>
  <dc:creator>Murali Krishna Raju</dc:creator>
  <cp:lastModifiedBy>Murali Krishna Raju</cp:lastModifiedBy>
  <cp:revision>6</cp:revision>
  <dcterms:created xsi:type="dcterms:W3CDTF">2006-08-16T00:00:00Z</dcterms:created>
  <dcterms:modified xsi:type="dcterms:W3CDTF">2020-05-24T06:49:18Z</dcterms:modified>
</cp:coreProperties>
</file>