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4" r:id="rId8"/>
    <p:sldId id="265" r:id="rId9"/>
    <p:sldId id="266" r:id="rId10"/>
    <p:sldId id="268" r:id="rId11"/>
    <p:sldId id="269" r:id="rId12"/>
    <p:sldId id="271" r:id="rId13"/>
    <p:sldId id="272" r:id="rId14"/>
    <p:sldId id="273" r:id="rId15"/>
    <p:sldId id="274" r:id="rId16"/>
    <p:sldId id="275"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electrical4u.com/what-is-resistor/"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electrical4u.com/full-wave-rectifier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hyperlink" Target="https://www.electrical4u.com/voltage-or-electric-potential-difference/" TargetMode="External"/><Relationship Id="rId2" Type="http://schemas.openxmlformats.org/officeDocument/2006/relationships/hyperlink" Target="https://www.electrical4u.com/rectifier-type-instrument-construction-principle-of-operation/" TargetMode="External"/><Relationship Id="rId1" Type="http://schemas.openxmlformats.org/officeDocument/2006/relationships/slideLayout" Target="../slideLayouts/slideLayout2.xml"/><Relationship Id="rId6" Type="http://schemas.openxmlformats.org/officeDocument/2006/relationships/hyperlink" Target="https://www.electrical4u.com/electric-current-and-theory-of-electricity/" TargetMode="External"/><Relationship Id="rId5" Type="http://schemas.openxmlformats.org/officeDocument/2006/relationships/hyperlink" Target="https://www.electrical4u.com/full-wave-rectifiers/" TargetMode="External"/><Relationship Id="rId4" Type="http://schemas.openxmlformats.org/officeDocument/2006/relationships/hyperlink" Target="https://www.electrical4u.com/diode-working-principle-and-types-of-diod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electrical4u.com/what-is-transformer-definition-working-principle-of-transform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electrical4u.com/step-down-transformer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Rectifiers</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4525963"/>
          </a:xfrm>
        </p:spPr>
        <p:txBody>
          <a:bodyPr>
            <a:normAutofit/>
          </a:bodyPr>
          <a:lstStyle/>
          <a:p>
            <a:r>
              <a:rPr lang="en-US" sz="2000" b="1" dirty="0" smtClean="0">
                <a:latin typeface="Times New Roman" pitchFamily="18" charset="0"/>
                <a:cs typeface="Times New Roman" pitchFamily="18" charset="0"/>
              </a:rPr>
              <a:t>Efficiency of Half Wave Rectifier</a:t>
            </a:r>
          </a:p>
          <a:p>
            <a:r>
              <a:rPr lang="en-US" sz="2000" dirty="0" smtClean="0">
                <a:latin typeface="Times New Roman" pitchFamily="18" charset="0"/>
                <a:cs typeface="Times New Roman" pitchFamily="18" charset="0"/>
              </a:rPr>
              <a:t>Rectifier efficiency (η) is the ratio between the output DC power and the input AC power. </a:t>
            </a:r>
          </a:p>
          <a:p>
            <a:r>
              <a:rPr lang="en-US" sz="2000" dirty="0" smtClean="0">
                <a:latin typeface="Times New Roman" pitchFamily="18" charset="0"/>
                <a:cs typeface="Times New Roman" pitchFamily="18" charset="0"/>
              </a:rPr>
              <a:t>The formula for the </a:t>
            </a:r>
            <a:r>
              <a:rPr lang="en-US" sz="2000" dirty="0" err="1" smtClean="0">
                <a:latin typeface="Times New Roman" pitchFamily="18" charset="0"/>
                <a:cs typeface="Times New Roman" pitchFamily="18" charset="0"/>
              </a:rPr>
              <a:t>efficieny</a:t>
            </a:r>
            <a:r>
              <a:rPr lang="en-US" sz="2000" dirty="0" smtClean="0">
                <a:latin typeface="Times New Roman" pitchFamily="18" charset="0"/>
                <a:cs typeface="Times New Roman" pitchFamily="18" charset="0"/>
              </a:rPr>
              <a:t> is equal to:</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efficiency of a half wave rectifier is equal to 40.6% (i.e. </a:t>
            </a:r>
            <a:r>
              <a:rPr lang="en-US" sz="2000" dirty="0" err="1" smtClean="0">
                <a:latin typeface="Times New Roman" pitchFamily="18" charset="0"/>
                <a:cs typeface="Times New Roman" pitchFamily="18" charset="0"/>
              </a:rPr>
              <a:t>η</a:t>
            </a:r>
            <a:r>
              <a:rPr lang="en-US" sz="2000" baseline="-25000" dirty="0" err="1" smtClean="0">
                <a:latin typeface="Times New Roman" pitchFamily="18" charset="0"/>
                <a:cs typeface="Times New Roman" pitchFamily="18" charset="0"/>
              </a:rPr>
              <a:t>max</a:t>
            </a:r>
            <a:r>
              <a:rPr lang="en-US" sz="2000" dirty="0" smtClean="0">
                <a:latin typeface="Times New Roman" pitchFamily="18" charset="0"/>
                <a:cs typeface="Times New Roman" pitchFamily="18" charset="0"/>
              </a:rPr>
              <a:t> = 40.6%)</a:t>
            </a:r>
          </a:p>
          <a:p>
            <a:r>
              <a:rPr lang="en-US" sz="2000" b="1" dirty="0" smtClean="0">
                <a:latin typeface="Times New Roman" pitchFamily="18" charset="0"/>
                <a:cs typeface="Times New Roman" pitchFamily="18" charset="0"/>
              </a:rPr>
              <a:t>Output DC Voltage</a:t>
            </a:r>
          </a:p>
          <a:p>
            <a:r>
              <a:rPr lang="en-US" sz="2000" dirty="0" smtClean="0">
                <a:latin typeface="Times New Roman" pitchFamily="18" charset="0"/>
                <a:cs typeface="Times New Roman" pitchFamily="18" charset="0"/>
              </a:rPr>
              <a:t>The output voltage (V</a:t>
            </a:r>
            <a:r>
              <a:rPr lang="en-US" sz="2000" baseline="-25000" dirty="0" smtClean="0">
                <a:latin typeface="Times New Roman" pitchFamily="18" charset="0"/>
                <a:cs typeface="Times New Roman" pitchFamily="18" charset="0"/>
              </a:rPr>
              <a:t>DC</a:t>
            </a:r>
            <a:r>
              <a:rPr lang="en-US" sz="2000" dirty="0" smtClean="0">
                <a:latin typeface="Times New Roman" pitchFamily="18" charset="0"/>
                <a:cs typeface="Times New Roman" pitchFamily="18" charset="0"/>
              </a:rPr>
              <a:t>) across the load </a:t>
            </a:r>
            <a:r>
              <a:rPr lang="en-US" sz="2000" dirty="0" smtClean="0">
                <a:latin typeface="Times New Roman" pitchFamily="18" charset="0"/>
                <a:cs typeface="Times New Roman" pitchFamily="18" charset="0"/>
                <a:hlinkClick r:id="rId2"/>
              </a:rPr>
              <a:t>resistor</a:t>
            </a:r>
            <a:r>
              <a:rPr lang="en-US" sz="2000" dirty="0" smtClean="0">
                <a:latin typeface="Times New Roman" pitchFamily="18" charset="0"/>
                <a:cs typeface="Times New Roman" pitchFamily="18" charset="0"/>
              </a:rPr>
              <a:t> is denoted by:</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3"/>
          <a:srcRect/>
          <a:stretch>
            <a:fillRect/>
          </a:stretch>
        </p:blipFill>
        <p:spPr bwMode="auto">
          <a:xfrm>
            <a:off x="5181600" y="1219200"/>
            <a:ext cx="1219200" cy="778933"/>
          </a:xfrm>
          <a:prstGeom prst="rect">
            <a:avLst/>
          </a:prstGeom>
          <a:noFill/>
          <a:ln w="9525">
            <a:noFill/>
            <a:miter lim="800000"/>
            <a:headEnd/>
            <a:tailEnd/>
          </a:ln>
          <a:effectLst/>
        </p:spPr>
      </p:pic>
      <p:pic>
        <p:nvPicPr>
          <p:cNvPr id="10243" name="Picture 3"/>
          <p:cNvPicPr>
            <a:picLocks noChangeAspect="1" noChangeArrowheads="1"/>
          </p:cNvPicPr>
          <p:nvPr/>
        </p:nvPicPr>
        <p:blipFill>
          <a:blip r:embed="rId4"/>
          <a:srcRect/>
          <a:stretch>
            <a:fillRect/>
          </a:stretch>
        </p:blipFill>
        <p:spPr bwMode="auto">
          <a:xfrm>
            <a:off x="381000" y="3581400"/>
            <a:ext cx="8575040" cy="6096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6019800"/>
          </a:xfrm>
        </p:spPr>
        <p:txBody>
          <a:bodyPr>
            <a:noAutofit/>
          </a:bodyPr>
          <a:lstStyle/>
          <a:p>
            <a:pPr algn="just">
              <a:buNone/>
            </a:pPr>
            <a:r>
              <a:rPr lang="en-US" sz="2000" b="1" dirty="0" smtClean="0">
                <a:latin typeface="Times New Roman" pitchFamily="18" charset="0"/>
                <a:cs typeface="Times New Roman" pitchFamily="18" charset="0"/>
              </a:rPr>
              <a:t>Advantages of Half Wave Rectifier</a:t>
            </a:r>
          </a:p>
          <a:p>
            <a:pPr algn="just"/>
            <a:r>
              <a:rPr lang="en-US" sz="2000" dirty="0" smtClean="0">
                <a:latin typeface="Times New Roman" pitchFamily="18" charset="0"/>
                <a:cs typeface="Times New Roman" pitchFamily="18" charset="0"/>
              </a:rPr>
              <a:t>The main advantage of half-wave rectifiers is in their simplicity. As they don’t require as many components, they are simpler and cheaper to setup and construct.</a:t>
            </a:r>
          </a:p>
          <a:p>
            <a:pPr algn="just"/>
            <a:r>
              <a:rPr lang="en-US" sz="2000" dirty="0" smtClean="0">
                <a:latin typeface="Times New Roman" pitchFamily="18" charset="0"/>
                <a:cs typeface="Times New Roman" pitchFamily="18" charset="0"/>
              </a:rPr>
              <a:t>As such, the main advantages of half-wave rectifiers are:</a:t>
            </a:r>
          </a:p>
          <a:p>
            <a:pPr algn="just"/>
            <a:r>
              <a:rPr lang="en-US" sz="2000" dirty="0" smtClean="0">
                <a:latin typeface="Times New Roman" pitchFamily="18" charset="0"/>
                <a:cs typeface="Times New Roman" pitchFamily="18" charset="0"/>
              </a:rPr>
              <a:t>Simple (lower number of components)</a:t>
            </a:r>
          </a:p>
          <a:p>
            <a:pPr algn="just"/>
            <a:r>
              <a:rPr lang="en-US" sz="2000" dirty="0" smtClean="0">
                <a:latin typeface="Times New Roman" pitchFamily="18" charset="0"/>
                <a:cs typeface="Times New Roman" pitchFamily="18" charset="0"/>
              </a:rPr>
              <a:t>Cheaper up front cost (as their is less equipment. Although there is a higher cost over time due to increased power losses)</a:t>
            </a:r>
          </a:p>
          <a:p>
            <a:pPr algn="just">
              <a:buNone/>
            </a:pPr>
            <a:r>
              <a:rPr lang="en-US" sz="2000" b="1" dirty="0" smtClean="0">
                <a:latin typeface="Times New Roman" pitchFamily="18" charset="0"/>
                <a:cs typeface="Times New Roman" pitchFamily="18" charset="0"/>
              </a:rPr>
              <a:t>Disadvantages of Half Wave Rectifier</a:t>
            </a:r>
          </a:p>
          <a:p>
            <a:pPr algn="just"/>
            <a:r>
              <a:rPr lang="en-US" sz="2000" dirty="0" smtClean="0">
                <a:latin typeface="Times New Roman" pitchFamily="18" charset="0"/>
                <a:cs typeface="Times New Roman" pitchFamily="18" charset="0"/>
              </a:rPr>
              <a:t>The disadvantages of half-wave rectifiers are:</a:t>
            </a:r>
          </a:p>
          <a:p>
            <a:pPr algn="just"/>
            <a:r>
              <a:rPr lang="en-US" sz="2000" dirty="0" smtClean="0">
                <a:latin typeface="Times New Roman" pitchFamily="18" charset="0"/>
                <a:cs typeface="Times New Roman" pitchFamily="18" charset="0"/>
              </a:rPr>
              <a:t>They only allow a half-cycle through per sine wave, and the other half-cycle is wasted. This leads to power loss.</a:t>
            </a:r>
          </a:p>
          <a:p>
            <a:pPr algn="just"/>
            <a:r>
              <a:rPr lang="en-US" sz="2000" dirty="0" smtClean="0">
                <a:latin typeface="Times New Roman" pitchFamily="18" charset="0"/>
                <a:cs typeface="Times New Roman" pitchFamily="18" charset="0"/>
              </a:rPr>
              <a:t>They produces a low output voltage.</a:t>
            </a:r>
          </a:p>
          <a:p>
            <a:pPr algn="just"/>
            <a:r>
              <a:rPr lang="en-US" sz="2000" dirty="0" smtClean="0">
                <a:latin typeface="Times New Roman" pitchFamily="18" charset="0"/>
                <a:cs typeface="Times New Roman" pitchFamily="18" charset="0"/>
              </a:rPr>
              <a:t>The output current we obtain is not purely DC, and it still contains a lot of ripple (i.e. it has a high ripple factor)</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525963"/>
          </a:xfrm>
        </p:spPr>
        <p:txBody>
          <a:bodyPr>
            <a:normAutofit/>
          </a:bodyPr>
          <a:lstStyle/>
          <a:p>
            <a:pPr algn="just">
              <a:buNone/>
            </a:pPr>
            <a:r>
              <a:rPr lang="en-US" sz="2000" b="1" dirty="0" smtClean="0">
                <a:latin typeface="Times New Roman" pitchFamily="18" charset="0"/>
                <a:cs typeface="Times New Roman" pitchFamily="18" charset="0"/>
              </a:rPr>
              <a:t>Applications of Half Wave Rectifier</a:t>
            </a:r>
          </a:p>
          <a:p>
            <a:pPr algn="just"/>
            <a:r>
              <a:rPr lang="en-US" sz="2000" dirty="0" smtClean="0">
                <a:latin typeface="Times New Roman" pitchFamily="18" charset="0"/>
                <a:cs typeface="Times New Roman" pitchFamily="18" charset="0"/>
              </a:rPr>
              <a:t>Half wave rectifiers are not as commonly used as </a:t>
            </a:r>
            <a:r>
              <a:rPr lang="en-US" sz="2000" dirty="0" smtClean="0">
                <a:latin typeface="Times New Roman" pitchFamily="18" charset="0"/>
                <a:cs typeface="Times New Roman" pitchFamily="18" charset="0"/>
                <a:hlinkClick r:id="rId2"/>
              </a:rPr>
              <a:t>full-wave rectifiers</a:t>
            </a:r>
            <a:r>
              <a:rPr lang="en-US" sz="2000" dirty="0" smtClean="0">
                <a:latin typeface="Times New Roman" pitchFamily="18" charset="0"/>
                <a:cs typeface="Times New Roman" pitchFamily="18" charset="0"/>
              </a:rPr>
              <a:t>. Despite this, they still have some uses:</a:t>
            </a:r>
          </a:p>
          <a:p>
            <a:pPr algn="just"/>
            <a:r>
              <a:rPr lang="en-US" sz="2000" dirty="0" smtClean="0">
                <a:latin typeface="Times New Roman" pitchFamily="18" charset="0"/>
                <a:cs typeface="Times New Roman" pitchFamily="18" charset="0"/>
              </a:rPr>
              <a:t>For rectification applications</a:t>
            </a:r>
          </a:p>
          <a:p>
            <a:pPr algn="just"/>
            <a:r>
              <a:rPr lang="en-US" sz="2000" dirty="0" smtClean="0">
                <a:latin typeface="Times New Roman" pitchFamily="18" charset="0"/>
                <a:cs typeface="Times New Roman" pitchFamily="18" charset="0"/>
              </a:rPr>
              <a:t>For signal demodulation applications</a:t>
            </a:r>
          </a:p>
          <a:p>
            <a:pPr algn="just"/>
            <a:r>
              <a:rPr lang="en-US" sz="2000" dirty="0" smtClean="0">
                <a:latin typeface="Times New Roman" pitchFamily="18" charset="0"/>
                <a:cs typeface="Times New Roman" pitchFamily="18" charset="0"/>
              </a:rPr>
              <a:t>For signal peak applications</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Full Wave Rectifier</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1219200"/>
            <a:ext cx="8229600" cy="5257800"/>
          </a:xfrm>
        </p:spPr>
        <p:txBody>
          <a:bodyPr>
            <a:normAutofit/>
          </a:bodyPr>
          <a:lstStyle/>
          <a:p>
            <a:pPr algn="just"/>
            <a:r>
              <a:rPr lang="en-US" sz="2000" dirty="0" smtClean="0">
                <a:latin typeface="Times New Roman" pitchFamily="18" charset="0"/>
                <a:cs typeface="Times New Roman" pitchFamily="18" charset="0"/>
              </a:rPr>
              <a:t>Like the half wave circuit, a full wave rectifier circuit produces an output voltage or current which is purely DC or has some specified DC component.</a:t>
            </a:r>
          </a:p>
          <a:p>
            <a:pPr algn="just"/>
            <a:r>
              <a:rPr lang="en-US" sz="2000" dirty="0" smtClean="0">
                <a:latin typeface="Times New Roman" pitchFamily="18" charset="0"/>
                <a:cs typeface="Times New Roman" pitchFamily="18" charset="0"/>
              </a:rPr>
              <a:t> Full wave rectifiers have some fundamental advantages over their half wave rectifier counterparts. </a:t>
            </a:r>
          </a:p>
          <a:p>
            <a:pPr algn="just"/>
            <a:r>
              <a:rPr lang="en-US" sz="2000" dirty="0" smtClean="0">
                <a:latin typeface="Times New Roman" pitchFamily="18" charset="0"/>
                <a:cs typeface="Times New Roman" pitchFamily="18" charset="0"/>
              </a:rPr>
              <a:t>The average (DC) output voltage is higher than for half wave, </a:t>
            </a:r>
          </a:p>
          <a:p>
            <a:pPr algn="just"/>
            <a:r>
              <a:rPr lang="en-US" sz="2000" dirty="0" smtClean="0">
                <a:latin typeface="Times New Roman" pitchFamily="18" charset="0"/>
                <a:cs typeface="Times New Roman" pitchFamily="18" charset="0"/>
              </a:rPr>
              <a:t>the output of the full wave rectifier has much less ripple than that of the half wave rectifier producing a smoother output waveform.</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b="35000"/>
          <a:stretch>
            <a:fillRect/>
          </a:stretch>
        </p:blipFill>
        <p:spPr bwMode="auto">
          <a:xfrm>
            <a:off x="0" y="3733800"/>
            <a:ext cx="5791200" cy="2788356"/>
          </a:xfrm>
          <a:prstGeom prst="rect">
            <a:avLst/>
          </a:prstGeom>
          <a:noFill/>
          <a:ln w="9525">
            <a:noFill/>
            <a:miter lim="800000"/>
            <a:headEnd/>
            <a:tailEnd/>
          </a:ln>
          <a:effectLst/>
        </p:spPr>
      </p:pic>
      <p:sp>
        <p:nvSpPr>
          <p:cNvPr id="4" name="Content Placeholder 2"/>
          <p:cNvSpPr txBox="1">
            <a:spLocks/>
          </p:cNvSpPr>
          <p:nvPr/>
        </p:nvSpPr>
        <p:spPr>
          <a:xfrm>
            <a:off x="381000" y="762000"/>
            <a:ext cx="8229600" cy="2743200"/>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In a </a:t>
            </a:r>
            <a:r>
              <a:rPr kumimoji="0" lang="en-US" sz="20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Full Wave Rectifier</a:t>
            </a: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circuit two diodes are now used, one for each half of the cycle.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 multiple winding transformer is used whose secondary winding is split equally into two halves with a common centre tapped connection, (C).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This configuration results in each diode conducting in turn when its anode terminal is positive with respect to the transformer centre point C producing an output during both half-cycles, twice that for the half wave rectifier so it is 100% efficient as shown below.</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srcRect l="14815" t="62500" r="18519"/>
          <a:stretch>
            <a:fillRect/>
          </a:stretch>
        </p:blipFill>
        <p:spPr bwMode="auto">
          <a:xfrm>
            <a:off x="5303520" y="4267200"/>
            <a:ext cx="3840480" cy="16002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noAutofit/>
          </a:bodyPr>
          <a:lstStyle/>
          <a:p>
            <a:pPr algn="just"/>
            <a:r>
              <a:rPr lang="en-US" sz="2000" dirty="0" smtClean="0">
                <a:latin typeface="Times New Roman" pitchFamily="18" charset="0"/>
                <a:cs typeface="Times New Roman" pitchFamily="18" charset="0"/>
              </a:rPr>
              <a:t>The full wave rectifier circuit consists of two </a:t>
            </a:r>
            <a:r>
              <a:rPr lang="en-US" sz="2000" i="1" dirty="0" smtClean="0">
                <a:latin typeface="Times New Roman" pitchFamily="18" charset="0"/>
                <a:cs typeface="Times New Roman" pitchFamily="18" charset="0"/>
              </a:rPr>
              <a:t>power diodes</a:t>
            </a:r>
            <a:r>
              <a:rPr lang="en-US" sz="2000" dirty="0" smtClean="0">
                <a:latin typeface="Times New Roman" pitchFamily="18" charset="0"/>
                <a:cs typeface="Times New Roman" pitchFamily="18" charset="0"/>
              </a:rPr>
              <a:t> connected to a single load resistance (R</a:t>
            </a:r>
            <a:r>
              <a:rPr lang="en-US" sz="2000" baseline="-25000" dirty="0" smtClean="0">
                <a:latin typeface="Times New Roman" pitchFamily="18" charset="0"/>
                <a:cs typeface="Times New Roman" pitchFamily="18" charset="0"/>
              </a:rPr>
              <a:t>L</a:t>
            </a:r>
            <a:r>
              <a:rPr lang="en-US" sz="2000" dirty="0" smtClean="0">
                <a:latin typeface="Times New Roman" pitchFamily="18" charset="0"/>
                <a:cs typeface="Times New Roman" pitchFamily="18" charset="0"/>
              </a:rPr>
              <a:t>) with each diode taking it in turn to supply current to the load. </a:t>
            </a:r>
          </a:p>
          <a:p>
            <a:pPr algn="just"/>
            <a:r>
              <a:rPr lang="en-US" sz="2000" dirty="0" smtClean="0">
                <a:latin typeface="Times New Roman" pitchFamily="18" charset="0"/>
                <a:cs typeface="Times New Roman" pitchFamily="18" charset="0"/>
              </a:rPr>
              <a:t>When point A of the transformer is positive with respect to point C, diode D</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conducts in the forward direction as indicated by the arrows.</a:t>
            </a:r>
          </a:p>
          <a:p>
            <a:pPr algn="just"/>
            <a:r>
              <a:rPr lang="en-US" sz="2000" dirty="0" smtClean="0">
                <a:latin typeface="Times New Roman" pitchFamily="18" charset="0"/>
                <a:cs typeface="Times New Roman" pitchFamily="18" charset="0"/>
              </a:rPr>
              <a:t>When point B is positive (in the negative half of the cycle) with respect to point C, diode D</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conducts in the forward direction and the current flowing through resistor R is in the same direction for both half-cycles. </a:t>
            </a:r>
          </a:p>
          <a:p>
            <a:pPr algn="just"/>
            <a:r>
              <a:rPr lang="en-US" sz="2000" dirty="0" smtClean="0">
                <a:latin typeface="Times New Roman" pitchFamily="18" charset="0"/>
                <a:cs typeface="Times New Roman" pitchFamily="18" charset="0"/>
              </a:rPr>
              <a:t>As the output voltage across the resistor R is the </a:t>
            </a:r>
            <a:r>
              <a:rPr lang="en-US" sz="2000" dirty="0" err="1" smtClean="0">
                <a:latin typeface="Times New Roman" pitchFamily="18" charset="0"/>
                <a:cs typeface="Times New Roman" pitchFamily="18" charset="0"/>
              </a:rPr>
              <a:t>phasor</a:t>
            </a:r>
            <a:r>
              <a:rPr lang="en-US" sz="2000" dirty="0" smtClean="0">
                <a:latin typeface="Times New Roman" pitchFamily="18" charset="0"/>
                <a:cs typeface="Times New Roman" pitchFamily="18" charset="0"/>
              </a:rPr>
              <a:t> sum of the two waveforms combined, this type of full wave rectifier circuit is also known as a “bi-phase” circuit.</a:t>
            </a:r>
          </a:p>
          <a:p>
            <a:pPr algn="just"/>
            <a:endParaRPr lang="en-US" sz="20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srcRect b="35000"/>
          <a:stretch>
            <a:fillRect/>
          </a:stretch>
        </p:blipFill>
        <p:spPr bwMode="auto">
          <a:xfrm>
            <a:off x="0" y="3733800"/>
            <a:ext cx="5791200" cy="2788356"/>
          </a:xfrm>
          <a:prstGeom prst="rect">
            <a:avLst/>
          </a:prstGeom>
          <a:noFill/>
          <a:ln w="9525">
            <a:noFill/>
            <a:miter lim="800000"/>
            <a:headEnd/>
            <a:tailEnd/>
          </a:ln>
          <a:effectLst/>
        </p:spPr>
      </p:pic>
      <p:pic>
        <p:nvPicPr>
          <p:cNvPr id="5" name="Picture 2"/>
          <p:cNvPicPr>
            <a:picLocks noChangeAspect="1" noChangeArrowheads="1"/>
          </p:cNvPicPr>
          <p:nvPr/>
        </p:nvPicPr>
        <p:blipFill>
          <a:blip r:embed="rId2"/>
          <a:srcRect l="14815" t="62500" r="18519"/>
          <a:stretch>
            <a:fillRect/>
          </a:stretch>
        </p:blipFill>
        <p:spPr bwMode="auto">
          <a:xfrm>
            <a:off x="5303520" y="4267200"/>
            <a:ext cx="3840480" cy="16002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The Full Wave Bridge Rectifier</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4525963"/>
          </a:xfrm>
        </p:spPr>
        <p:txBody>
          <a:bodyPr>
            <a:normAutofit/>
          </a:bodyPr>
          <a:lstStyle/>
          <a:p>
            <a:pPr algn="just"/>
            <a:r>
              <a:rPr lang="en-US" sz="2000" dirty="0" smtClean="0">
                <a:latin typeface="Times New Roman" pitchFamily="18" charset="0"/>
                <a:cs typeface="Times New Roman" pitchFamily="18" charset="0"/>
              </a:rPr>
              <a:t>Another type of circuit that produces the same output waveform as the full wave rectifier circuit above, is that of the </a:t>
            </a:r>
            <a:r>
              <a:rPr lang="en-US" sz="2000" b="1" dirty="0" smtClean="0">
                <a:latin typeface="Times New Roman" pitchFamily="18" charset="0"/>
                <a:cs typeface="Times New Roman" pitchFamily="18" charset="0"/>
              </a:rPr>
              <a:t>Full Wave Bridge Rectifier</a:t>
            </a:r>
            <a:r>
              <a:rPr lang="en-US" sz="2000" dirty="0" smtClean="0">
                <a:latin typeface="Times New Roman" pitchFamily="18" charset="0"/>
                <a:cs typeface="Times New Roman" pitchFamily="18" charset="0"/>
              </a:rPr>
              <a:t>. This type of single phase rectifier uses four individual rectifying diodes connected in a closed loop “bridge” configuration to produce the desired output.</a:t>
            </a:r>
          </a:p>
          <a:p>
            <a:pPr algn="just"/>
            <a:r>
              <a:rPr lang="en-US" sz="2000" dirty="0" smtClean="0">
                <a:latin typeface="Times New Roman" pitchFamily="18" charset="0"/>
                <a:cs typeface="Times New Roman" pitchFamily="18" charset="0"/>
              </a:rPr>
              <a:t>The main advantage of this bridge circuit is that it does not require a special centre tapped transformer, thereby reducing its size and cost. </a:t>
            </a:r>
          </a:p>
          <a:p>
            <a:pPr algn="just"/>
            <a:r>
              <a:rPr lang="en-US" sz="2000" dirty="0" smtClean="0">
                <a:latin typeface="Times New Roman" pitchFamily="18" charset="0"/>
                <a:cs typeface="Times New Roman" pitchFamily="18" charset="0"/>
              </a:rPr>
              <a:t>The single secondary winding is connected to one side of the diode bridge network and the load to the other side as shown below.</a:t>
            </a:r>
          </a:p>
          <a:p>
            <a:pPr algn="just"/>
            <a:endParaRPr lang="en-US" sz="20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srcRect l="34011" t="21622"/>
          <a:stretch>
            <a:fillRect/>
          </a:stretch>
        </p:blipFill>
        <p:spPr bwMode="auto">
          <a:xfrm>
            <a:off x="1981200" y="4084918"/>
            <a:ext cx="4876800" cy="2773082"/>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l="14815" t="62500" r="18519"/>
          <a:stretch>
            <a:fillRect/>
          </a:stretch>
        </p:blipFill>
        <p:spPr bwMode="auto">
          <a:xfrm>
            <a:off x="2865120" y="5105400"/>
            <a:ext cx="3840480" cy="1600200"/>
          </a:xfrm>
          <a:prstGeom prst="rect">
            <a:avLst/>
          </a:prstGeom>
          <a:noFill/>
          <a:ln w="9525">
            <a:noFill/>
            <a:miter lim="800000"/>
            <a:headEnd/>
            <a:tailEnd/>
          </a:ln>
          <a:effectLst/>
        </p:spPr>
      </p:pic>
      <p:sp>
        <p:nvSpPr>
          <p:cNvPr id="3" name="Content Placeholder 2"/>
          <p:cNvSpPr>
            <a:spLocks noGrp="1"/>
          </p:cNvSpPr>
          <p:nvPr>
            <p:ph idx="1"/>
          </p:nvPr>
        </p:nvSpPr>
        <p:spPr>
          <a:xfrm>
            <a:off x="457200" y="381000"/>
            <a:ext cx="8229600" cy="4525963"/>
          </a:xfrm>
        </p:spPr>
        <p:txBody>
          <a:bodyPr>
            <a:normAutofit/>
          </a:bodyPr>
          <a:lstStyle/>
          <a:p>
            <a:pPr algn="just"/>
            <a:r>
              <a:rPr lang="en-US" sz="2000" dirty="0" smtClean="0">
                <a:latin typeface="Times New Roman" pitchFamily="18" charset="0"/>
                <a:cs typeface="Times New Roman" pitchFamily="18" charset="0"/>
              </a:rPr>
              <a:t>The four diodes </a:t>
            </a:r>
            <a:r>
              <a:rPr lang="en-US" sz="2000" dirty="0" err="1" smtClean="0">
                <a:latin typeface="Times New Roman" pitchFamily="18" charset="0"/>
                <a:cs typeface="Times New Roman" pitchFamily="18" charset="0"/>
              </a:rPr>
              <a:t>labelled</a:t>
            </a:r>
            <a:r>
              <a:rPr lang="en-US" sz="2000" dirty="0" smtClean="0">
                <a:latin typeface="Times New Roman" pitchFamily="18" charset="0"/>
                <a:cs typeface="Times New Roman" pitchFamily="18" charset="0"/>
              </a:rPr>
              <a:t> D</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to D</a:t>
            </a:r>
            <a:r>
              <a:rPr lang="en-US" sz="2000" baseline="-25000" dirty="0" smtClean="0">
                <a:latin typeface="Times New Roman" pitchFamily="18" charset="0"/>
                <a:cs typeface="Times New Roman" pitchFamily="18" charset="0"/>
              </a:rPr>
              <a:t>4</a:t>
            </a:r>
            <a:r>
              <a:rPr lang="en-US" sz="2000" dirty="0" smtClean="0">
                <a:latin typeface="Times New Roman" pitchFamily="18" charset="0"/>
                <a:cs typeface="Times New Roman" pitchFamily="18" charset="0"/>
              </a:rPr>
              <a:t> are arranged in “series pairs” with only two diodes conducting current during each half cycle.</a:t>
            </a:r>
          </a:p>
          <a:p>
            <a:pPr algn="just"/>
            <a:r>
              <a:rPr lang="en-US" sz="2000" dirty="0" smtClean="0">
                <a:latin typeface="Times New Roman" pitchFamily="18" charset="0"/>
                <a:cs typeface="Times New Roman" pitchFamily="18" charset="0"/>
              </a:rPr>
              <a:t> During the positive half cycle of the supply, diodes D1 and D2 conduct in series while diodes D3 and D4 are reverse biased and the current flows through the load as shown below.</a:t>
            </a:r>
          </a:p>
          <a:p>
            <a:pPr algn="just"/>
            <a:r>
              <a:rPr lang="en-US" sz="2000" dirty="0" smtClean="0">
                <a:latin typeface="Times New Roman" pitchFamily="18" charset="0"/>
                <a:cs typeface="Times New Roman" pitchFamily="18" charset="0"/>
              </a:rPr>
              <a:t>During the negative half cycle of the supply, diodes D3 and D4 conduct in series, but diodes D1 and D2 switch “OFF” as they are now reverse biased. The current flowing through the load is the same direction as before.</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buNone/>
            </a:pPr>
            <a:endParaRPr lang="en-US" sz="20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a:srcRect/>
          <a:stretch>
            <a:fillRect/>
          </a:stretch>
        </p:blipFill>
        <p:spPr bwMode="auto">
          <a:xfrm>
            <a:off x="1207698" y="3200400"/>
            <a:ext cx="3516702" cy="2192767"/>
          </a:xfrm>
          <a:prstGeom prst="rect">
            <a:avLst/>
          </a:prstGeom>
          <a:noFill/>
          <a:ln w="9525">
            <a:noFill/>
            <a:miter lim="800000"/>
            <a:headEnd/>
            <a:tailEnd/>
          </a:ln>
          <a:effectLst/>
        </p:spPr>
      </p:pic>
      <p:pic>
        <p:nvPicPr>
          <p:cNvPr id="6" name="Picture 2"/>
          <p:cNvPicPr>
            <a:picLocks noChangeAspect="1" noChangeArrowheads="1"/>
          </p:cNvPicPr>
          <p:nvPr/>
        </p:nvPicPr>
        <p:blipFill>
          <a:blip r:embed="rId4"/>
          <a:srcRect/>
          <a:stretch>
            <a:fillRect/>
          </a:stretch>
        </p:blipFill>
        <p:spPr bwMode="auto">
          <a:xfrm>
            <a:off x="5257800" y="3124200"/>
            <a:ext cx="3284838" cy="2286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4525963"/>
          </a:xfrm>
        </p:spPr>
        <p:txBody>
          <a:bodyPr>
            <a:noAutofit/>
          </a:bodyPr>
          <a:lstStyle/>
          <a:p>
            <a:pPr algn="just">
              <a:buNone/>
            </a:pPr>
            <a:r>
              <a:rPr lang="en-US" sz="2000" b="1" dirty="0" smtClean="0">
                <a:latin typeface="Times New Roman" pitchFamily="18" charset="0"/>
                <a:cs typeface="Times New Roman" pitchFamily="18" charset="0"/>
              </a:rPr>
              <a:t>What is a Half Wave Rectifier?</a:t>
            </a:r>
          </a:p>
          <a:p>
            <a:pPr algn="just"/>
            <a:r>
              <a:rPr lang="en-US" sz="2000" dirty="0" smtClean="0">
                <a:latin typeface="Times New Roman" pitchFamily="18" charset="0"/>
                <a:cs typeface="Times New Roman" pitchFamily="18" charset="0"/>
              </a:rPr>
              <a:t>A </a:t>
            </a:r>
            <a:r>
              <a:rPr lang="en-US" sz="2000" b="1" dirty="0" smtClean="0">
                <a:latin typeface="Times New Roman" pitchFamily="18" charset="0"/>
                <a:cs typeface="Times New Roman" pitchFamily="18" charset="0"/>
              </a:rPr>
              <a:t>half wave rectifier</a:t>
            </a:r>
            <a:r>
              <a:rPr lang="en-US" sz="2000" dirty="0" smtClean="0">
                <a:latin typeface="Times New Roman" pitchFamily="18" charset="0"/>
                <a:cs typeface="Times New Roman" pitchFamily="18" charset="0"/>
              </a:rPr>
              <a:t> is defined as a </a:t>
            </a:r>
            <a:r>
              <a:rPr lang="en-US" sz="2000" dirty="0" smtClean="0">
                <a:latin typeface="Times New Roman" pitchFamily="18" charset="0"/>
                <a:cs typeface="Times New Roman" pitchFamily="18" charset="0"/>
                <a:hlinkClick r:id="rId2"/>
              </a:rPr>
              <a:t>type of rectifier</a:t>
            </a:r>
            <a:r>
              <a:rPr lang="en-US" sz="2000" dirty="0" smtClean="0">
                <a:latin typeface="Times New Roman" pitchFamily="18" charset="0"/>
                <a:cs typeface="Times New Roman" pitchFamily="18" charset="0"/>
              </a:rPr>
              <a:t> that only allows one half-cycle of an AC </a:t>
            </a:r>
            <a:r>
              <a:rPr lang="en-US" sz="2000" dirty="0" smtClean="0">
                <a:latin typeface="Times New Roman" pitchFamily="18" charset="0"/>
                <a:cs typeface="Times New Roman" pitchFamily="18" charset="0"/>
                <a:hlinkClick r:id="rId3"/>
              </a:rPr>
              <a:t>voltage</a:t>
            </a:r>
            <a:r>
              <a:rPr lang="en-US" sz="2000" dirty="0" smtClean="0">
                <a:latin typeface="Times New Roman" pitchFamily="18" charset="0"/>
                <a:cs typeface="Times New Roman" pitchFamily="18" charset="0"/>
              </a:rPr>
              <a:t> waveform to pass, blocking the other half-cycle. </a:t>
            </a:r>
          </a:p>
          <a:p>
            <a:pPr algn="just"/>
            <a:r>
              <a:rPr lang="en-US" sz="2000" dirty="0" smtClean="0">
                <a:latin typeface="Times New Roman" pitchFamily="18" charset="0"/>
                <a:cs typeface="Times New Roman" pitchFamily="18" charset="0"/>
              </a:rPr>
              <a:t>Half-wave rectifiers are used to convert AC voltage to DC voltage, and only require a single </a:t>
            </a:r>
            <a:r>
              <a:rPr lang="en-US" sz="2000" dirty="0" smtClean="0">
                <a:latin typeface="Times New Roman" pitchFamily="18" charset="0"/>
                <a:cs typeface="Times New Roman" pitchFamily="18" charset="0"/>
                <a:hlinkClick r:id="rId4"/>
              </a:rPr>
              <a:t>diode</a:t>
            </a:r>
            <a:r>
              <a:rPr lang="en-US" sz="2000" dirty="0" smtClean="0">
                <a:latin typeface="Times New Roman" pitchFamily="18" charset="0"/>
                <a:cs typeface="Times New Roman" pitchFamily="18" charset="0"/>
              </a:rPr>
              <a:t> to construct.</a:t>
            </a:r>
          </a:p>
          <a:p>
            <a:pPr algn="just"/>
            <a:r>
              <a:rPr lang="en-US" sz="2000" dirty="0" smtClean="0">
                <a:latin typeface="Times New Roman" pitchFamily="18" charset="0"/>
                <a:cs typeface="Times New Roman" pitchFamily="18" charset="0"/>
              </a:rPr>
              <a:t>A rectifier is a device that converts alternating current (AC) to direct current (DC).</a:t>
            </a:r>
          </a:p>
          <a:p>
            <a:pPr algn="just"/>
            <a:r>
              <a:rPr lang="en-US" sz="2000" dirty="0" smtClean="0">
                <a:latin typeface="Times New Roman" pitchFamily="18" charset="0"/>
                <a:cs typeface="Times New Roman" pitchFamily="18" charset="0"/>
              </a:rPr>
              <a:t> It is done by using a diode or a group of diodes. Half wave rectifiers use one diode, while a </a:t>
            </a:r>
            <a:r>
              <a:rPr lang="en-US" sz="2000" dirty="0" smtClean="0">
                <a:latin typeface="Times New Roman" pitchFamily="18" charset="0"/>
                <a:cs typeface="Times New Roman" pitchFamily="18" charset="0"/>
                <a:hlinkClick r:id="rId5"/>
              </a:rPr>
              <a:t>full wave rectifier</a:t>
            </a:r>
            <a:r>
              <a:rPr lang="en-US" sz="2000" dirty="0" smtClean="0">
                <a:latin typeface="Times New Roman" pitchFamily="18" charset="0"/>
                <a:cs typeface="Times New Roman" pitchFamily="18" charset="0"/>
              </a:rPr>
              <a:t> uses multiple diodes.</a:t>
            </a:r>
          </a:p>
          <a:p>
            <a:pPr algn="just"/>
            <a:r>
              <a:rPr lang="en-US" sz="2000" dirty="0" smtClean="0">
                <a:latin typeface="Times New Roman" pitchFamily="18" charset="0"/>
                <a:cs typeface="Times New Roman" pitchFamily="18" charset="0"/>
              </a:rPr>
              <a:t>The working of a half wave rectifier takes advantage of the fact that diodes only allow </a:t>
            </a:r>
            <a:r>
              <a:rPr lang="en-US" sz="2000" dirty="0" smtClean="0">
                <a:latin typeface="Times New Roman" pitchFamily="18" charset="0"/>
                <a:cs typeface="Times New Roman" pitchFamily="18" charset="0"/>
                <a:hlinkClick r:id="rId6"/>
              </a:rPr>
              <a:t>current</a:t>
            </a:r>
            <a:r>
              <a:rPr lang="en-US" sz="2000" dirty="0" smtClean="0">
                <a:latin typeface="Times New Roman" pitchFamily="18" charset="0"/>
                <a:cs typeface="Times New Roman" pitchFamily="18" charset="0"/>
              </a:rPr>
              <a:t> to flow in one direction.</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4525963"/>
          </a:xfrm>
        </p:spPr>
        <p:txBody>
          <a:bodyPr>
            <a:normAutofit/>
          </a:bodyPr>
          <a:lstStyle/>
          <a:p>
            <a:pPr algn="just">
              <a:buNone/>
            </a:pPr>
            <a:r>
              <a:rPr lang="en-US" sz="2000" b="1" dirty="0" smtClean="0">
                <a:latin typeface="Times New Roman" pitchFamily="18" charset="0"/>
                <a:cs typeface="Times New Roman" pitchFamily="18" charset="0"/>
              </a:rPr>
              <a:t>Half Wave Rectifier Theory</a:t>
            </a:r>
          </a:p>
          <a:p>
            <a:pPr algn="just"/>
            <a:r>
              <a:rPr lang="en-US" sz="2000" dirty="0" smtClean="0">
                <a:latin typeface="Times New Roman" pitchFamily="18" charset="0"/>
                <a:cs typeface="Times New Roman" pitchFamily="18" charset="0"/>
              </a:rPr>
              <a:t>A half wave rectifier is the simplest form of rectifier available. </a:t>
            </a:r>
          </a:p>
          <a:p>
            <a:pPr algn="just"/>
            <a:r>
              <a:rPr lang="en-US" sz="2000" dirty="0" smtClean="0">
                <a:latin typeface="Times New Roman" pitchFamily="18" charset="0"/>
                <a:cs typeface="Times New Roman" pitchFamily="18" charset="0"/>
              </a:rPr>
              <a:t>The diagram below illustrates the basic principle of a half-wave rectifier. </a:t>
            </a:r>
          </a:p>
          <a:p>
            <a:pPr algn="just"/>
            <a:r>
              <a:rPr lang="en-US" sz="2000" dirty="0" smtClean="0">
                <a:latin typeface="Times New Roman" pitchFamily="18" charset="0"/>
                <a:cs typeface="Times New Roman" pitchFamily="18" charset="0"/>
              </a:rPr>
              <a:t>When a standard AC waveform is passed through a half-wave rectifier, only half of the AC waveform remains. </a:t>
            </a:r>
          </a:p>
          <a:p>
            <a:pPr algn="just"/>
            <a:r>
              <a:rPr lang="en-US" sz="2000" dirty="0" smtClean="0">
                <a:latin typeface="Times New Roman" pitchFamily="18" charset="0"/>
                <a:cs typeface="Times New Roman" pitchFamily="18" charset="0"/>
              </a:rPr>
              <a:t>Half-wave rectifiers only allow one half-cycle (positive or negative half-cycle) of the AC voltage through and will block the other half-cycle on the DC side, as seen below.</a:t>
            </a:r>
          </a:p>
          <a:p>
            <a:pPr algn="just"/>
            <a:endParaRPr lang="en-US"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1219200" y="3429000"/>
            <a:ext cx="6477000" cy="23050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229600" cy="6400800"/>
          </a:xfrm>
        </p:spPr>
        <p:txBody>
          <a:bodyPr>
            <a:noAutofit/>
          </a:bodyPr>
          <a:lstStyle/>
          <a:p>
            <a:pPr algn="just"/>
            <a:r>
              <a:rPr lang="en-US" sz="2000" dirty="0" smtClean="0">
                <a:latin typeface="Times New Roman" pitchFamily="18" charset="0"/>
                <a:cs typeface="Times New Roman" pitchFamily="18" charset="0"/>
              </a:rPr>
              <a:t>Only one diode is required to construct a half-wave rectifier. </a:t>
            </a:r>
          </a:p>
          <a:p>
            <a:pPr algn="just"/>
            <a:r>
              <a:rPr lang="en-US" sz="2000" dirty="0" smtClean="0">
                <a:latin typeface="Times New Roman" pitchFamily="18" charset="0"/>
                <a:cs typeface="Times New Roman" pitchFamily="18" charset="0"/>
              </a:rPr>
              <a:t>Since DC systems are designed to have current flowing in a single direction </a:t>
            </a:r>
            <a:r>
              <a:rPr lang="en-US" sz="2000" dirty="0" smtClean="0">
                <a:latin typeface="Times New Roman" pitchFamily="18" charset="0"/>
                <a:cs typeface="Times New Roman" pitchFamily="18" charset="0"/>
              </a:rPr>
              <a:t>putting </a:t>
            </a:r>
            <a:r>
              <a:rPr lang="en-US" sz="2000" dirty="0" smtClean="0">
                <a:latin typeface="Times New Roman" pitchFamily="18" charset="0"/>
                <a:cs typeface="Times New Roman" pitchFamily="18" charset="0"/>
              </a:rPr>
              <a:t>an AC waveform with positive and negative cycles through a DC device can have destructive (and dangerous) consequences. </a:t>
            </a:r>
          </a:p>
          <a:p>
            <a:pPr algn="just"/>
            <a:r>
              <a:rPr lang="en-US" sz="2000" dirty="0" smtClean="0">
                <a:latin typeface="Times New Roman" pitchFamily="18" charset="0"/>
                <a:cs typeface="Times New Roman" pitchFamily="18" charset="0"/>
              </a:rPr>
              <a:t>So we use half-wave rectifiers to convert the AC input power into DC output power.</a:t>
            </a:r>
          </a:p>
          <a:p>
            <a:pPr algn="just"/>
            <a:r>
              <a:rPr lang="en-US" sz="2000" dirty="0" smtClean="0">
                <a:latin typeface="Times New Roman" pitchFamily="18" charset="0"/>
                <a:cs typeface="Times New Roman" pitchFamily="18" charset="0"/>
              </a:rPr>
              <a:t>But the diode is only part of it – a complete half-wave rectifier circuit consists of 3 main parts:</a:t>
            </a:r>
          </a:p>
          <a:p>
            <a:pPr marL="457200" indent="-457200" algn="just">
              <a:buFont typeface="+mj-lt"/>
              <a:buAutoNum type="arabicPeriod"/>
            </a:pPr>
            <a:r>
              <a:rPr lang="en-US" sz="2000" dirty="0" smtClean="0">
                <a:latin typeface="Times New Roman" pitchFamily="18" charset="0"/>
                <a:cs typeface="Times New Roman" pitchFamily="18" charset="0"/>
              </a:rPr>
              <a:t>A </a:t>
            </a:r>
            <a:r>
              <a:rPr lang="en-US" sz="2000" dirty="0" smtClean="0">
                <a:latin typeface="Times New Roman" pitchFamily="18" charset="0"/>
                <a:cs typeface="Times New Roman" pitchFamily="18" charset="0"/>
                <a:hlinkClick r:id="rId2"/>
              </a:rPr>
              <a:t>transformer</a:t>
            </a:r>
            <a:endParaRPr lang="en-US" sz="2000" dirty="0" smtClean="0">
              <a:latin typeface="Times New Roman" pitchFamily="18" charset="0"/>
              <a:cs typeface="Times New Roman" pitchFamily="18" charset="0"/>
            </a:endParaRPr>
          </a:p>
          <a:p>
            <a:pPr marL="457200" indent="-457200" algn="just">
              <a:buFont typeface="+mj-lt"/>
              <a:buAutoNum type="arabicPeriod"/>
            </a:pPr>
            <a:r>
              <a:rPr lang="en-US" sz="2000" dirty="0" smtClean="0">
                <a:latin typeface="Times New Roman" pitchFamily="18" charset="0"/>
                <a:cs typeface="Times New Roman" pitchFamily="18" charset="0"/>
              </a:rPr>
              <a:t>A resistive load</a:t>
            </a:r>
          </a:p>
          <a:p>
            <a:pPr marL="457200" indent="-457200" algn="just">
              <a:buFont typeface="+mj-lt"/>
              <a:buAutoNum type="arabicPeriod"/>
            </a:pPr>
            <a:r>
              <a:rPr lang="en-US" sz="2000" dirty="0" smtClean="0">
                <a:latin typeface="Times New Roman" pitchFamily="18" charset="0"/>
                <a:cs typeface="Times New Roman" pitchFamily="18" charset="0"/>
              </a:rPr>
              <a:t>A diode</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 half wave rectifier</a:t>
            </a:r>
          </a:p>
          <a:p>
            <a:pPr algn="just">
              <a:buNone/>
            </a:pPr>
            <a:r>
              <a:rPr lang="en-US" sz="2000" dirty="0" smtClean="0">
                <a:latin typeface="Times New Roman" pitchFamily="18" charset="0"/>
                <a:cs typeface="Times New Roman" pitchFamily="18" charset="0"/>
              </a:rPr>
              <a:t> circuit diagram looks</a:t>
            </a:r>
          </a:p>
          <a:p>
            <a:pPr algn="just">
              <a:buNone/>
            </a:pPr>
            <a:r>
              <a:rPr lang="en-US" sz="2000" dirty="0" smtClean="0">
                <a:latin typeface="Times New Roman" pitchFamily="18" charset="0"/>
                <a:cs typeface="Times New Roman" pitchFamily="18" charset="0"/>
              </a:rPr>
              <a:t> like this:</a:t>
            </a: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3"/>
          <a:srcRect/>
          <a:stretch>
            <a:fillRect/>
          </a:stretch>
        </p:blipFill>
        <p:spPr bwMode="auto">
          <a:xfrm>
            <a:off x="3124200" y="3253180"/>
            <a:ext cx="5864366" cy="330002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229600" cy="4525963"/>
          </a:xfrm>
        </p:spPr>
        <p:txBody>
          <a:bodyPr>
            <a:normAutofit/>
          </a:bodyPr>
          <a:lstStyle/>
          <a:p>
            <a:pPr algn="just"/>
            <a:r>
              <a:rPr lang="en-US" sz="2000" dirty="0" smtClean="0">
                <a:latin typeface="Times New Roman" pitchFamily="18" charset="0"/>
                <a:cs typeface="Times New Roman" pitchFamily="18" charset="0"/>
              </a:rPr>
              <a:t>We’ll now go through the process of how a half-wave rectifier converts an AC voltage to a DC output.</a:t>
            </a:r>
          </a:p>
          <a:p>
            <a:pPr algn="just"/>
            <a:r>
              <a:rPr lang="en-US" sz="2000" dirty="0" smtClean="0">
                <a:latin typeface="Times New Roman" pitchFamily="18" charset="0"/>
                <a:cs typeface="Times New Roman" pitchFamily="18" charset="0"/>
              </a:rPr>
              <a:t>First, a high AC voltage is applied to the to the primary side of the </a:t>
            </a:r>
            <a:r>
              <a:rPr lang="en-US" sz="2000" dirty="0" smtClean="0">
                <a:latin typeface="Times New Roman" pitchFamily="18" charset="0"/>
                <a:cs typeface="Times New Roman" pitchFamily="18" charset="0"/>
                <a:hlinkClick r:id="rId2"/>
              </a:rPr>
              <a:t>step-down transformer</a:t>
            </a:r>
            <a:r>
              <a:rPr lang="en-US" sz="2000" dirty="0" smtClean="0">
                <a:latin typeface="Times New Roman" pitchFamily="18" charset="0"/>
                <a:cs typeface="Times New Roman" pitchFamily="18" charset="0"/>
              </a:rPr>
              <a:t> and we will get a low voltage at the secondary winding which will be applied to the diode.</a:t>
            </a:r>
          </a:p>
          <a:p>
            <a:pPr algn="just"/>
            <a:r>
              <a:rPr lang="en-US" sz="2000" dirty="0" smtClean="0">
                <a:latin typeface="Times New Roman" pitchFamily="18" charset="0"/>
                <a:cs typeface="Times New Roman" pitchFamily="18" charset="0"/>
              </a:rPr>
              <a:t>During the positive half cycle of the AC voltage, the diode will be forward biased and the current flows through the diode.</a:t>
            </a:r>
          </a:p>
          <a:p>
            <a:pPr algn="just"/>
            <a:r>
              <a:rPr lang="en-US" sz="2000" dirty="0" smtClean="0">
                <a:latin typeface="Times New Roman" pitchFamily="18" charset="0"/>
                <a:cs typeface="Times New Roman" pitchFamily="18" charset="0"/>
              </a:rPr>
              <a:t>During the negative half cycle of the AC voltage, the diode will be reverse biased and the flow of current will be blocked. </a:t>
            </a:r>
          </a:p>
          <a:p>
            <a:pPr algn="just"/>
            <a:r>
              <a:rPr lang="en-US" sz="2000" dirty="0" smtClean="0">
                <a:latin typeface="Times New Roman" pitchFamily="18" charset="0"/>
                <a:cs typeface="Times New Roman" pitchFamily="18" charset="0"/>
              </a:rPr>
              <a:t>The final output voltage waveform on the secondary side (DC) is shown in figure 3 above.</a:t>
            </a: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a:srcRect t="14634"/>
          <a:stretch>
            <a:fillRect/>
          </a:stretch>
        </p:blipFill>
        <p:spPr bwMode="auto">
          <a:xfrm>
            <a:off x="609600" y="4038600"/>
            <a:ext cx="8315886" cy="26670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1"/>
            <a:ext cx="8305800" cy="1066800"/>
          </a:xfrm>
        </p:spPr>
        <p:txBody>
          <a:bodyPr>
            <a:normAutofit/>
          </a:bodyPr>
          <a:lstStyle/>
          <a:p>
            <a:pPr algn="just"/>
            <a:r>
              <a:rPr lang="en-US" sz="2000" dirty="0" smtClean="0">
                <a:latin typeface="Times New Roman" pitchFamily="18" charset="0"/>
                <a:cs typeface="Times New Roman" pitchFamily="18" charset="0"/>
              </a:rPr>
              <a:t>We’ll focus on the secondary side of the circuit. If we replace the secondary transformer coils with a source voltage, we can simplify the circuit diagram of the half-wave rectifier as:</a:t>
            </a:r>
          </a:p>
          <a:p>
            <a:pPr algn="just"/>
            <a:endParaRPr lang="en-US" sz="20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4191000" y="1143000"/>
            <a:ext cx="3505200" cy="1911927"/>
          </a:xfrm>
          <a:prstGeom prst="rect">
            <a:avLst/>
          </a:prstGeom>
          <a:noFill/>
          <a:ln w="9525">
            <a:noFill/>
            <a:miter lim="800000"/>
            <a:headEnd/>
            <a:tailEnd/>
          </a:ln>
          <a:effectLst/>
        </p:spPr>
      </p:pic>
      <p:sp>
        <p:nvSpPr>
          <p:cNvPr id="5" name="Content Placeholder 2"/>
          <p:cNvSpPr txBox="1">
            <a:spLocks/>
          </p:cNvSpPr>
          <p:nvPr/>
        </p:nvSpPr>
        <p:spPr>
          <a:xfrm>
            <a:off x="304800" y="3048000"/>
            <a:ext cx="8534400" cy="1066800"/>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Now we don’t have the transformer part of the circuit distracting us.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For the positive half cycle of the AC source voltage, the equivalent circuit effectively becomes:</a:t>
            </a:r>
            <a:endPar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6" name="Picture 2"/>
          <p:cNvPicPr>
            <a:picLocks noChangeAspect="1" noChangeArrowheads="1"/>
          </p:cNvPicPr>
          <p:nvPr/>
        </p:nvPicPr>
        <p:blipFill>
          <a:blip r:embed="rId3"/>
          <a:srcRect t="8606" b="9637"/>
          <a:stretch>
            <a:fillRect/>
          </a:stretch>
        </p:blipFill>
        <p:spPr bwMode="auto">
          <a:xfrm>
            <a:off x="3276600" y="3886200"/>
            <a:ext cx="3905250" cy="1447800"/>
          </a:xfrm>
          <a:prstGeom prst="rect">
            <a:avLst/>
          </a:prstGeom>
          <a:noFill/>
          <a:ln w="9525">
            <a:noFill/>
            <a:miter lim="800000"/>
            <a:headEnd/>
            <a:tailEnd/>
          </a:ln>
          <a:effectLst/>
        </p:spPr>
      </p:pic>
      <p:sp>
        <p:nvSpPr>
          <p:cNvPr id="7" name="Content Placeholder 2"/>
          <p:cNvSpPr txBox="1">
            <a:spLocks/>
          </p:cNvSpPr>
          <p:nvPr/>
        </p:nvSpPr>
        <p:spPr>
          <a:xfrm>
            <a:off x="533400" y="5562600"/>
            <a:ext cx="8305800" cy="891382"/>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This is because the diode is forward biased, and is hence allowing current to pass through. So we have a closed circuit.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1"/>
            <a:ext cx="8229600" cy="838200"/>
          </a:xfrm>
        </p:spPr>
        <p:txBody>
          <a:bodyPr>
            <a:normAutofit/>
          </a:bodyPr>
          <a:lstStyle/>
          <a:p>
            <a:pPr algn="just"/>
            <a:r>
              <a:rPr lang="en-US" sz="2000" dirty="0" smtClean="0">
                <a:latin typeface="Times New Roman" pitchFamily="18" charset="0"/>
                <a:cs typeface="Times New Roman" pitchFamily="18" charset="0"/>
              </a:rPr>
              <a:t>But for the negative half cycle of the AC source voltage, the equivalent circuit becomes:</a:t>
            </a:r>
          </a:p>
          <a:p>
            <a:pPr algn="just"/>
            <a:endParaRPr lang="en-US" sz="2000"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srcRect/>
          <a:stretch>
            <a:fillRect/>
          </a:stretch>
        </p:blipFill>
        <p:spPr bwMode="auto">
          <a:xfrm>
            <a:off x="2514600" y="990600"/>
            <a:ext cx="3857625" cy="1749253"/>
          </a:xfrm>
          <a:prstGeom prst="rect">
            <a:avLst/>
          </a:prstGeom>
          <a:noFill/>
          <a:ln w="9525">
            <a:noFill/>
            <a:miter lim="800000"/>
            <a:headEnd/>
            <a:tailEnd/>
          </a:ln>
          <a:effectLst/>
        </p:spPr>
      </p:pic>
      <p:sp>
        <p:nvSpPr>
          <p:cNvPr id="5" name="Content Placeholder 2"/>
          <p:cNvSpPr txBox="1">
            <a:spLocks/>
          </p:cNvSpPr>
          <p:nvPr/>
        </p:nvSpPr>
        <p:spPr>
          <a:xfrm>
            <a:off x="762000" y="3276600"/>
            <a:ext cx="8229600" cy="2590800"/>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Because the diode is now in reverse bias mode, no current is able to pass through it. As such, we now have an open circuit.</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Since current can not flow through to the load during this time, the output voltage is equal to zero.</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This all happens very quickly – since an AC waveform will oscillate between positive and negative many times each second (depending on the frequency).</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838200" y="1271300"/>
            <a:ext cx="7696200" cy="5586700"/>
          </a:xfrm>
          <a:prstGeom prst="rect">
            <a:avLst/>
          </a:prstGeom>
          <a:noFill/>
          <a:ln w="9525">
            <a:noFill/>
            <a:miter lim="800000"/>
            <a:headEnd/>
            <a:tailEnd/>
          </a:ln>
          <a:effectLst/>
        </p:spPr>
      </p:pic>
      <p:sp>
        <p:nvSpPr>
          <p:cNvPr id="6" name="Content Placeholder 2"/>
          <p:cNvSpPr txBox="1">
            <a:spLocks noGrp="1"/>
          </p:cNvSpPr>
          <p:nvPr>
            <p:ph idx="1"/>
          </p:nvPr>
        </p:nvSpPr>
        <p:spPr>
          <a:xfrm>
            <a:off x="457200" y="457201"/>
            <a:ext cx="8229600" cy="1066800"/>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Here’s what the half wave rectifier waveform looks like on the input side (V</a:t>
            </a:r>
            <a:r>
              <a:rPr kumimoji="0" lang="en-US" sz="2000" b="0"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rPr>
              <a:t>in</a:t>
            </a: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and what it looks like on the output side (</a:t>
            </a:r>
            <a:r>
              <a:rPr kumimoji="0" lang="en-US" sz="20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V</a:t>
            </a:r>
            <a:r>
              <a:rPr kumimoji="0" lang="en-US" sz="2000" b="0" i="0" u="none" strike="noStrike" kern="1200" cap="none" spc="0" normalizeH="0" baseline="-25000" noProof="0" dirty="0" err="1" smtClean="0">
                <a:ln>
                  <a:noFill/>
                </a:ln>
                <a:solidFill>
                  <a:schemeClr val="tx1"/>
                </a:solidFill>
                <a:effectLst/>
                <a:uLnTx/>
                <a:uFillTx/>
                <a:latin typeface="Times New Roman" pitchFamily="18" charset="0"/>
                <a:cs typeface="Times New Roman" pitchFamily="18" charset="0"/>
              </a:rPr>
              <a:t>out</a:t>
            </a: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after rectification (i.e. conversion from AC to DC):</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1752600"/>
          </a:xfrm>
        </p:spPr>
        <p:txBody>
          <a:bodyPr>
            <a:normAutofit/>
          </a:bodyPr>
          <a:lstStyle/>
          <a:p>
            <a:pPr algn="just"/>
            <a:r>
              <a:rPr lang="en-US" sz="2000" dirty="0" smtClean="0">
                <a:latin typeface="Times New Roman" pitchFamily="18" charset="0"/>
                <a:cs typeface="Times New Roman" pitchFamily="18" charset="0"/>
              </a:rPr>
              <a:t>This is a half-wave rectifier which only allows the positive half-cycles through the diode, and blocks the negative half-cycle.</a:t>
            </a:r>
          </a:p>
          <a:p>
            <a:pPr algn="just"/>
            <a:r>
              <a:rPr lang="en-US" sz="2000" dirty="0" smtClean="0">
                <a:latin typeface="Times New Roman" pitchFamily="18" charset="0"/>
                <a:cs typeface="Times New Roman" pitchFamily="18" charset="0"/>
              </a:rPr>
              <a:t>The voltage waveform before and after a positive half wave rectifier is shown in figure 4 below.</a:t>
            </a:r>
          </a:p>
          <a:p>
            <a:pPr algn="just"/>
            <a:endParaRPr lang="en-US" sz="2000"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srcRect t="10714" b="10714"/>
          <a:stretch>
            <a:fillRect/>
          </a:stretch>
        </p:blipFill>
        <p:spPr bwMode="auto">
          <a:xfrm>
            <a:off x="1066800" y="1752600"/>
            <a:ext cx="7296150" cy="1676400"/>
          </a:xfrm>
          <a:prstGeom prst="rect">
            <a:avLst/>
          </a:prstGeom>
          <a:noFill/>
          <a:ln w="9525">
            <a:noFill/>
            <a:miter lim="800000"/>
            <a:headEnd/>
            <a:tailEnd/>
          </a:ln>
          <a:effectLst/>
        </p:spPr>
      </p:pic>
      <p:sp>
        <p:nvSpPr>
          <p:cNvPr id="5" name="Content Placeholder 2"/>
          <p:cNvSpPr txBox="1">
            <a:spLocks/>
          </p:cNvSpPr>
          <p:nvPr/>
        </p:nvSpPr>
        <p:spPr>
          <a:xfrm>
            <a:off x="533400" y="3429000"/>
            <a:ext cx="8229600" cy="1447800"/>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Conversely, a negative half-wave rectifier will only allow negative half-cycles through the diode and will block the positive half-cycle.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 only difference between a </a:t>
            </a:r>
            <a:r>
              <a:rPr kumimoji="0" lang="en-US" sz="20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posive</a:t>
            </a: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and negative half wave rectifier is the direction of the diode.</a:t>
            </a:r>
          </a:p>
          <a:p>
            <a:pPr marL="342900" marR="0" lvl="0" indent="-342900" algn="just" defTabSz="914400" rtl="0" eaLnBrk="1" fontAlgn="auto" latinLnBrk="0" hangingPunct="1">
              <a:lnSpc>
                <a:spcPct val="100000"/>
              </a:lnSpc>
              <a:spcBef>
                <a:spcPct val="20000"/>
              </a:spcBef>
              <a:spcAft>
                <a:spcPts val="0"/>
              </a:spcAft>
              <a:buClrTx/>
              <a:buSzTx/>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6" name="Picture 2"/>
          <p:cNvPicPr>
            <a:picLocks noChangeAspect="1" noChangeArrowheads="1"/>
          </p:cNvPicPr>
          <p:nvPr/>
        </p:nvPicPr>
        <p:blipFill>
          <a:blip r:embed="rId3"/>
          <a:srcRect/>
          <a:stretch>
            <a:fillRect/>
          </a:stretch>
        </p:blipFill>
        <p:spPr bwMode="auto">
          <a:xfrm>
            <a:off x="1219200" y="4724400"/>
            <a:ext cx="7296150" cy="21336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907</Words>
  <Application>Microsoft Office PowerPoint</Application>
  <PresentationFormat>On-screen Show (4:3)</PresentationFormat>
  <Paragraphs>83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Rectifiers </vt:lpstr>
      <vt:lpstr>Slide 2</vt:lpstr>
      <vt:lpstr>Slide 3</vt:lpstr>
      <vt:lpstr>Slide 4</vt:lpstr>
      <vt:lpstr>Slide 5</vt:lpstr>
      <vt:lpstr>Slide 6</vt:lpstr>
      <vt:lpstr>Slide 7</vt:lpstr>
      <vt:lpstr>Slide 8</vt:lpstr>
      <vt:lpstr>Slide 9</vt:lpstr>
      <vt:lpstr>Slide 10</vt:lpstr>
      <vt:lpstr>Slide 11</vt:lpstr>
      <vt:lpstr>Slide 12</vt:lpstr>
      <vt:lpstr>Full Wave Rectifier</vt:lpstr>
      <vt:lpstr>Slide 14</vt:lpstr>
      <vt:lpstr>Slide 15</vt:lpstr>
      <vt:lpstr>The Full Wave Bridge Rectifier</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Half Wave Rectifier  </dc:title>
  <dc:creator>EEE</dc:creator>
  <cp:lastModifiedBy>EEE</cp:lastModifiedBy>
  <cp:revision>12</cp:revision>
  <dcterms:created xsi:type="dcterms:W3CDTF">2006-08-16T00:00:00Z</dcterms:created>
  <dcterms:modified xsi:type="dcterms:W3CDTF">2020-06-05T03:32:03Z</dcterms:modified>
</cp:coreProperties>
</file>