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6" d="100"/>
          <a:sy n="206" d="100"/>
        </p:scale>
        <p:origin x="-1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80" y="32661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3" y="32621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E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2621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E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695" y="32762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86" y="32659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7" y="32558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6" y="32621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77" y="3268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6" y="32621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7" y="3255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77" y="3281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7" y="32939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77" y="33066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0" y="3255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68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2340" y="3281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3439" y="3262159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E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9640" y="32939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2340" y="33066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EC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5090" y="32558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68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790" y="3281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207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906" y="1313472"/>
            <a:ext cx="3814286" cy="102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4817" y="3361342"/>
            <a:ext cx="644525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5" dirty="0"/>
              <a:t>A. </a:t>
            </a:r>
            <a:r>
              <a:rPr spc="5" dirty="0"/>
              <a:t>S. </a:t>
            </a:r>
            <a:r>
              <a:rPr spc="30" dirty="0"/>
              <a:t>M.</a:t>
            </a:r>
            <a:r>
              <a:rPr spc="75" dirty="0"/>
              <a:t> </a:t>
            </a:r>
            <a:r>
              <a:rPr spc="-15" dirty="0"/>
              <a:t>Badrudduza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61342"/>
            <a:ext cx="915035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590"/>
              </a:lnSpc>
            </a:pPr>
            <a:r>
              <a:rPr spc="-25" dirty="0"/>
              <a:t>Circuit </a:t>
            </a:r>
            <a:r>
              <a:rPr spc="-15" dirty="0"/>
              <a:t>Variables </a:t>
            </a:r>
            <a:r>
              <a:rPr spc="-10" dirty="0"/>
              <a:t>and</a:t>
            </a:r>
            <a:r>
              <a:rPr dirty="0"/>
              <a:t> </a:t>
            </a:r>
            <a:r>
              <a:rPr spc="-15" dirty="0"/>
              <a:t>Elements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2.png"/><Relationship Id="rId7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8.png"/><Relationship Id="rId10" Type="http://schemas.openxmlformats.org/officeDocument/2006/relationships/image" Target="../media/image90.png"/><Relationship Id="rId4" Type="http://schemas.openxmlformats.org/officeDocument/2006/relationships/image" Target="../media/image4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2.png"/><Relationship Id="rId7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78.png"/><Relationship Id="rId9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3" Type="http://schemas.openxmlformats.org/officeDocument/2006/relationships/image" Target="../media/image42.png"/><Relationship Id="rId7" Type="http://schemas.openxmlformats.org/officeDocument/2006/relationships/image" Target="../media/image70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0.png"/><Relationship Id="rId5" Type="http://schemas.openxmlformats.org/officeDocument/2006/relationships/image" Target="../media/image78.png"/><Relationship Id="rId10" Type="http://schemas.openxmlformats.org/officeDocument/2006/relationships/image" Target="../media/image44.png"/><Relationship Id="rId4" Type="http://schemas.openxmlformats.org/officeDocument/2006/relationships/image" Target="../media/image54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44.pn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54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3.png"/><Relationship Id="rId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5" Type="http://schemas.openxmlformats.org/officeDocument/2006/relationships/image" Target="../media/image3.png"/><Relationship Id="rId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8.png"/><Relationship Id="rId7" Type="http://schemas.openxmlformats.org/officeDocument/2006/relationships/image" Target="../media/image14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19.png"/><Relationship Id="rId9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34.png"/><Relationship Id="rId3" Type="http://schemas.openxmlformats.org/officeDocument/2006/relationships/image" Target="../media/image138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4.png"/><Relationship Id="rId3" Type="http://schemas.openxmlformats.org/officeDocument/2006/relationships/image" Target="../media/image176.png"/><Relationship Id="rId7" Type="http://schemas.openxmlformats.org/officeDocument/2006/relationships/image" Target="../media/image179.png"/><Relationship Id="rId12" Type="http://schemas.openxmlformats.org/officeDocument/2006/relationships/image" Target="../media/image183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0" Type="http://schemas.openxmlformats.org/officeDocument/2006/relationships/image" Target="../media/image138.png"/><Relationship Id="rId4" Type="http://schemas.openxmlformats.org/officeDocument/2006/relationships/image" Target="../media/image118.png"/><Relationship Id="rId9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10" Type="http://schemas.openxmlformats.org/officeDocument/2006/relationships/image" Target="../media/image201.png"/><Relationship Id="rId4" Type="http://schemas.openxmlformats.org/officeDocument/2006/relationships/image" Target="../media/image196.png"/><Relationship Id="rId9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10" Type="http://schemas.openxmlformats.org/officeDocument/2006/relationships/image" Target="../media/image209.png"/><Relationship Id="rId4" Type="http://schemas.openxmlformats.org/officeDocument/2006/relationships/image" Target="../media/image204.png"/><Relationship Id="rId9" Type="http://schemas.openxmlformats.org/officeDocument/2006/relationships/image" Target="../media/image20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e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213.png"/><Relationship Id="rId7" Type="http://schemas.openxmlformats.org/officeDocument/2006/relationships/image" Target="../media/image216.png"/><Relationship Id="rId12" Type="http://schemas.openxmlformats.org/officeDocument/2006/relationships/image" Target="../media/image22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png"/><Relationship Id="rId11" Type="http://schemas.openxmlformats.org/officeDocument/2006/relationships/image" Target="../media/image219.png"/><Relationship Id="rId5" Type="http://schemas.openxmlformats.org/officeDocument/2006/relationships/image" Target="../media/image214.png"/><Relationship Id="rId10" Type="http://schemas.openxmlformats.org/officeDocument/2006/relationships/image" Target="../media/image218.png"/><Relationship Id="rId4" Type="http://schemas.openxmlformats.org/officeDocument/2006/relationships/image" Target="../media/image119.png"/><Relationship Id="rId9" Type="http://schemas.openxmlformats.org/officeDocument/2006/relationships/image" Target="../media/image2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24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1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3.png"/><Relationship Id="rId3" Type="http://schemas.openxmlformats.org/officeDocument/2006/relationships/image" Target="../media/image226.png"/><Relationship Id="rId7" Type="http://schemas.openxmlformats.org/officeDocument/2006/relationships/image" Target="../media/image229.png"/><Relationship Id="rId12" Type="http://schemas.openxmlformats.org/officeDocument/2006/relationships/image" Target="../media/image138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8.png"/><Relationship Id="rId11" Type="http://schemas.openxmlformats.org/officeDocument/2006/relationships/image" Target="../media/image150.png"/><Relationship Id="rId5" Type="http://schemas.openxmlformats.org/officeDocument/2006/relationships/image" Target="../media/image3.png"/><Relationship Id="rId10" Type="http://schemas.openxmlformats.org/officeDocument/2006/relationships/image" Target="../media/image232.png"/><Relationship Id="rId4" Type="http://schemas.openxmlformats.org/officeDocument/2006/relationships/image" Target="../media/image227.png"/><Relationship Id="rId9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5.jpeg"/><Relationship Id="rId7" Type="http://schemas.openxmlformats.org/officeDocument/2006/relationships/image" Target="../media/image172.png"/><Relationship Id="rId12" Type="http://schemas.openxmlformats.org/officeDocument/2006/relationships/image" Target="../media/image241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237.png"/><Relationship Id="rId10" Type="http://schemas.openxmlformats.org/officeDocument/2006/relationships/image" Target="../media/image239.png"/><Relationship Id="rId4" Type="http://schemas.openxmlformats.org/officeDocument/2006/relationships/image" Target="../media/image236.jpeg"/><Relationship Id="rId9" Type="http://schemas.openxmlformats.org/officeDocument/2006/relationships/image" Target="../media/image1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jpe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250.png"/><Relationship Id="rId3" Type="http://schemas.openxmlformats.org/officeDocument/2006/relationships/image" Target="../media/image244.png"/><Relationship Id="rId7" Type="http://schemas.openxmlformats.org/officeDocument/2006/relationships/image" Target="../media/image246.png"/><Relationship Id="rId12" Type="http://schemas.openxmlformats.org/officeDocument/2006/relationships/image" Target="../media/image249.png"/><Relationship Id="rId17" Type="http://schemas.openxmlformats.org/officeDocument/2006/relationships/image" Target="../media/image254.png"/><Relationship Id="rId2" Type="http://schemas.openxmlformats.org/officeDocument/2006/relationships/image" Target="../media/image243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5.png"/><Relationship Id="rId11" Type="http://schemas.openxmlformats.org/officeDocument/2006/relationships/image" Target="../media/image248.png"/><Relationship Id="rId5" Type="http://schemas.openxmlformats.org/officeDocument/2006/relationships/image" Target="../media/image135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03.png"/><Relationship Id="rId9" Type="http://schemas.openxmlformats.org/officeDocument/2006/relationships/image" Target="../media/image3.png"/><Relationship Id="rId14" Type="http://schemas.openxmlformats.org/officeDocument/2006/relationships/image" Target="../media/image2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4" Type="http://schemas.openxmlformats.org/officeDocument/2006/relationships/image" Target="../media/image2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jpe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5.png"/><Relationship Id="rId4" Type="http://schemas.openxmlformats.org/officeDocument/2006/relationships/image" Target="../media/image2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44.png"/><Relationship Id="rId10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44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44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6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44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33618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62689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794" y="614197"/>
            <a:ext cx="3938802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8846" y="386740"/>
            <a:ext cx="50751" cy="240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93" y="380596"/>
            <a:ext cx="3989704" cy="297180"/>
          </a:xfrm>
          <a:custGeom>
            <a:avLst/>
            <a:gdLst/>
            <a:ahLst/>
            <a:cxnLst/>
            <a:rect l="l" t="t" r="r" b="b"/>
            <a:pathLst>
              <a:path w="3989704" h="297180">
                <a:moveTo>
                  <a:pt x="3989652" y="0"/>
                </a:moveTo>
                <a:lnTo>
                  <a:pt x="0" y="0"/>
                </a:lnTo>
                <a:lnTo>
                  <a:pt x="0" y="246300"/>
                </a:lnTo>
                <a:lnTo>
                  <a:pt x="4008" y="266025"/>
                </a:lnTo>
                <a:lnTo>
                  <a:pt x="14922" y="282178"/>
                </a:lnTo>
                <a:lnTo>
                  <a:pt x="31075" y="293092"/>
                </a:lnTo>
                <a:lnTo>
                  <a:pt x="50800" y="297101"/>
                </a:lnTo>
                <a:lnTo>
                  <a:pt x="3938852" y="297101"/>
                </a:lnTo>
                <a:lnTo>
                  <a:pt x="3958576" y="293092"/>
                </a:lnTo>
                <a:lnTo>
                  <a:pt x="3974729" y="282178"/>
                </a:lnTo>
                <a:lnTo>
                  <a:pt x="3985644" y="266025"/>
                </a:lnTo>
                <a:lnTo>
                  <a:pt x="3989652" y="246300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424833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11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4121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6" y="3994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3867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36768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3629" y="387957"/>
            <a:ext cx="2300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Circuit </a:t>
            </a:r>
            <a:r>
              <a:rPr spc="-5" dirty="0"/>
              <a:t>Variables </a:t>
            </a:r>
            <a:r>
              <a:rPr spc="-10" dirty="0"/>
              <a:t>and</a:t>
            </a:r>
            <a:r>
              <a:rPr spc="60" dirty="0"/>
              <a:t> </a:t>
            </a:r>
            <a:r>
              <a:rPr dirty="0"/>
              <a:t>Elements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33007F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4CB219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4CB219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4CB219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4CB219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DBE0C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E3E2D9"/>
                </a:solidFill>
                <a:latin typeface="Gill Sans MT"/>
                <a:cs typeface="Gill Sans MT"/>
              </a:rPr>
              <a:t>Inductors  </a:t>
            </a:r>
            <a:r>
              <a:rPr sz="900" b="1" spc="-30" dirty="0">
                <a:solidFill>
                  <a:srgbClr val="ECE5E3"/>
                </a:solidFill>
                <a:latin typeface="Gill Sans MT"/>
                <a:cs typeface="Gill Sans MT"/>
              </a:rPr>
              <a:t>Capacit</a:t>
            </a:r>
            <a:r>
              <a:rPr sz="900" b="1" spc="-55" dirty="0">
                <a:solidFill>
                  <a:srgbClr val="ECE5E3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ECE5E3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33007F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4CB219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4CB219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4CB219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4CB219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4CB219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DBE0CE"/>
                </a:solidFill>
                <a:latin typeface="Gill Sans MT"/>
                <a:cs typeface="Gill Sans MT"/>
              </a:rPr>
              <a:t>Inductors  </a:t>
            </a:r>
            <a:r>
              <a:rPr sz="900" b="1" spc="-30" dirty="0">
                <a:solidFill>
                  <a:srgbClr val="E3E2D9"/>
                </a:solidFill>
                <a:latin typeface="Gill Sans MT"/>
                <a:cs typeface="Gill Sans MT"/>
              </a:rPr>
              <a:t>Capacit</a:t>
            </a:r>
            <a:r>
              <a:rPr sz="900" b="1" spc="-55" dirty="0">
                <a:solidFill>
                  <a:srgbClr val="E3E2D9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E3E2D9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33007F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4CB219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4CB219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4CB219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4CB219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4CB219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4CB219"/>
                </a:solidFill>
                <a:latin typeface="Gill Sans MT"/>
                <a:cs typeface="Gill Sans MT"/>
              </a:rPr>
              <a:t>Inductors  </a:t>
            </a:r>
            <a:r>
              <a:rPr sz="900" b="1" spc="-30" dirty="0">
                <a:solidFill>
                  <a:srgbClr val="DBE0CE"/>
                </a:solidFill>
                <a:latin typeface="Gill Sans MT"/>
                <a:cs typeface="Gill Sans MT"/>
              </a:rPr>
              <a:t>Capacit</a:t>
            </a:r>
            <a:r>
              <a:rPr sz="900" b="1" spc="-55" dirty="0">
                <a:solidFill>
                  <a:srgbClr val="DBE0C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DBE0C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33007F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4CB219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4CB219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4CB219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4CB219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4CB219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4CB219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4CB219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4CB219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7F7F7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03995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Charge</a:t>
            </a:r>
          </a:p>
        </p:txBody>
      </p:sp>
      <p:sp>
        <p:nvSpPr>
          <p:cNvPr id="37" name="object 37"/>
          <p:cNvSpPr/>
          <p:nvPr/>
        </p:nvSpPr>
        <p:spPr>
          <a:xfrm>
            <a:off x="309193" y="617016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4" y="780237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994" y="111478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794" y="1102080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661251"/>
            <a:ext cx="50751" cy="453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193" y="824518"/>
            <a:ext cx="3989704" cy="341630"/>
          </a:xfrm>
          <a:custGeom>
            <a:avLst/>
            <a:gdLst/>
            <a:ahLst/>
            <a:cxnLst/>
            <a:rect l="l" t="t" r="r" b="b"/>
            <a:pathLst>
              <a:path w="3989704" h="341630">
                <a:moveTo>
                  <a:pt x="3989652" y="0"/>
                </a:moveTo>
                <a:lnTo>
                  <a:pt x="0" y="0"/>
                </a:lnTo>
                <a:lnTo>
                  <a:pt x="0" y="290262"/>
                </a:lnTo>
                <a:lnTo>
                  <a:pt x="4008" y="309986"/>
                </a:lnTo>
                <a:lnTo>
                  <a:pt x="14922" y="326139"/>
                </a:lnTo>
                <a:lnTo>
                  <a:pt x="31075" y="337054"/>
                </a:lnTo>
                <a:lnTo>
                  <a:pt x="50800" y="341062"/>
                </a:lnTo>
                <a:lnTo>
                  <a:pt x="3938852" y="341062"/>
                </a:lnTo>
                <a:lnTo>
                  <a:pt x="3958576" y="337054"/>
                </a:lnTo>
                <a:lnTo>
                  <a:pt x="3974729" y="326139"/>
                </a:lnTo>
                <a:lnTo>
                  <a:pt x="3985644" y="309986"/>
                </a:lnTo>
                <a:lnTo>
                  <a:pt x="3989652" y="2902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699350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434480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46" y="6866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6739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6612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64219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181" y="136000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181" y="1695488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0181" y="2334641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0181" y="2670124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0181" y="3157435"/>
            <a:ext cx="59601" cy="59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1894" y="560889"/>
            <a:ext cx="3924300" cy="26968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Charge</a:t>
            </a:r>
            <a:endParaRPr sz="1000">
              <a:latin typeface="Tahoma"/>
              <a:cs typeface="Tahoma"/>
            </a:endParaRPr>
          </a:p>
          <a:p>
            <a:pPr marL="38100" marR="123825">
              <a:lnSpc>
                <a:spcPct val="100000"/>
              </a:lnSpc>
              <a:spcBef>
                <a:spcPts val="335"/>
              </a:spcBef>
            </a:pPr>
            <a:r>
              <a:rPr sz="1000" spc="-45" dirty="0">
                <a:latin typeface="Tahoma"/>
                <a:cs typeface="Tahoma"/>
              </a:rPr>
              <a:t>Charge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25" dirty="0">
                <a:latin typeface="Tahoma"/>
                <a:cs typeface="Tahoma"/>
              </a:rPr>
              <a:t>electrical </a:t>
            </a:r>
            <a:r>
              <a:rPr sz="1000" spc="-40" dirty="0">
                <a:latin typeface="Tahoma"/>
                <a:cs typeface="Tahoma"/>
              </a:rPr>
              <a:t>property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atomic </a:t>
            </a:r>
            <a:r>
              <a:rPr sz="1000" spc="-30" dirty="0">
                <a:latin typeface="Tahoma"/>
                <a:cs typeface="Tahoma"/>
              </a:rPr>
              <a:t>particles of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25" dirty="0">
                <a:latin typeface="Tahoma"/>
                <a:cs typeface="Tahoma"/>
              </a:rPr>
              <a:t>matter  </a:t>
            </a:r>
            <a:r>
              <a:rPr sz="1000" spc="-35" dirty="0">
                <a:latin typeface="Tahoma"/>
                <a:cs typeface="Tahoma"/>
              </a:rPr>
              <a:t>consists,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40" dirty="0">
                <a:latin typeface="Tahoma"/>
                <a:cs typeface="Tahoma"/>
              </a:rPr>
              <a:t>coulombs </a:t>
            </a:r>
            <a:r>
              <a:rPr sz="1000" spc="20" dirty="0">
                <a:latin typeface="Tahoma"/>
                <a:cs typeface="Tahoma"/>
              </a:rPr>
              <a:t>(</a:t>
            </a:r>
            <a:r>
              <a:rPr sz="1000" i="1" spc="20" dirty="0">
                <a:latin typeface="Trebuchet MS"/>
                <a:cs typeface="Trebuchet MS"/>
              </a:rPr>
              <a:t>C</a:t>
            </a:r>
            <a:r>
              <a:rPr sz="1000" i="1" spc="3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90830" marR="44450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Electric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mobile i,e, </a:t>
            </a:r>
            <a:r>
              <a:rPr sz="1000" spc="15" dirty="0">
                <a:latin typeface="Tahoma"/>
                <a:cs typeface="Tahoma"/>
              </a:rPr>
              <a:t>it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40" dirty="0">
                <a:latin typeface="Tahoma"/>
                <a:cs typeface="Tahoma"/>
              </a:rPr>
              <a:t>transferred </a:t>
            </a:r>
            <a:r>
              <a:rPr sz="1000" spc="-35" dirty="0">
                <a:latin typeface="Tahoma"/>
                <a:cs typeface="Tahoma"/>
              </a:rPr>
              <a:t>from </a:t>
            </a:r>
            <a:r>
              <a:rPr sz="1000" spc="-60" dirty="0">
                <a:latin typeface="Tahoma"/>
                <a:cs typeface="Tahoma"/>
              </a:rPr>
              <a:t>one </a:t>
            </a:r>
            <a:r>
              <a:rPr sz="1000" spc="-40" dirty="0">
                <a:latin typeface="Tahoma"/>
                <a:cs typeface="Tahoma"/>
              </a:rPr>
              <a:t>place </a:t>
            </a:r>
            <a:r>
              <a:rPr sz="1000" spc="-10" dirty="0">
                <a:latin typeface="Tahoma"/>
                <a:cs typeface="Tahoma"/>
              </a:rPr>
              <a:t>to  </a:t>
            </a:r>
            <a:r>
              <a:rPr sz="1000" spc="-40" dirty="0">
                <a:latin typeface="Tahoma"/>
                <a:cs typeface="Tahoma"/>
              </a:rPr>
              <a:t>another, </a:t>
            </a: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spc="15" dirty="0">
                <a:latin typeface="Tahoma"/>
                <a:cs typeface="Tahoma"/>
              </a:rPr>
              <a:t>it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40" dirty="0">
                <a:latin typeface="Tahoma"/>
                <a:cs typeface="Tahoma"/>
              </a:rPr>
              <a:t>converted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another form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energy.</a:t>
            </a:r>
            <a:endParaRPr sz="1000">
              <a:latin typeface="Tahoma"/>
              <a:cs typeface="Tahoma"/>
            </a:endParaRPr>
          </a:p>
          <a:p>
            <a:pPr marL="290830">
              <a:lnSpc>
                <a:spcPts val="1200"/>
              </a:lnSpc>
              <a:spcBef>
                <a:spcPts val="240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charge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95" dirty="0">
                <a:latin typeface="Trebuchet MS"/>
                <a:cs typeface="Trebuchet MS"/>
              </a:rPr>
              <a:t>e</a:t>
            </a:r>
            <a:r>
              <a:rPr sz="1000" i="1" spc="9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electron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negative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equal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magnitude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  <a:p>
            <a:pPr marL="290830" marR="104139">
              <a:lnSpc>
                <a:spcPts val="1200"/>
              </a:lnSpc>
              <a:spcBef>
                <a:spcPts val="40"/>
              </a:spcBef>
            </a:pPr>
            <a:r>
              <a:rPr sz="1000" spc="-35" dirty="0">
                <a:latin typeface="Tahoma"/>
                <a:cs typeface="Tahoma"/>
              </a:rPr>
              <a:t>1</a:t>
            </a:r>
            <a:r>
              <a:rPr sz="1000" i="1" spc="-35" dirty="0">
                <a:latin typeface="Century Gothic"/>
                <a:cs typeface="Century Gothic"/>
              </a:rPr>
              <a:t>.</a:t>
            </a:r>
            <a:r>
              <a:rPr sz="1000" spc="-35" dirty="0">
                <a:latin typeface="Tahoma"/>
                <a:cs typeface="Tahoma"/>
              </a:rPr>
              <a:t>6 </a:t>
            </a:r>
            <a:r>
              <a:rPr sz="1000" i="1" spc="-45" dirty="0">
                <a:latin typeface="Verdana"/>
                <a:cs typeface="Verdana"/>
              </a:rPr>
              <a:t>× </a:t>
            </a:r>
            <a:r>
              <a:rPr sz="1000" spc="25" dirty="0">
                <a:latin typeface="Tahoma"/>
                <a:cs typeface="Tahoma"/>
              </a:rPr>
              <a:t>10</a:t>
            </a:r>
            <a:r>
              <a:rPr sz="1050" i="1" spc="37" baseline="27777" dirty="0">
                <a:latin typeface="Arial"/>
                <a:cs typeface="Arial"/>
              </a:rPr>
              <a:t>−</a:t>
            </a:r>
            <a:r>
              <a:rPr sz="1050" spc="37" baseline="27777" dirty="0">
                <a:latin typeface="Arial"/>
                <a:cs typeface="Arial"/>
              </a:rPr>
              <a:t>19</a:t>
            </a:r>
            <a:r>
              <a:rPr sz="1000" i="1" spc="25" dirty="0">
                <a:latin typeface="Trebuchet MS"/>
                <a:cs typeface="Trebuchet MS"/>
              </a:rPr>
              <a:t>C </a:t>
            </a:r>
            <a:r>
              <a:rPr sz="1000" spc="-30" dirty="0">
                <a:latin typeface="Tahoma"/>
                <a:cs typeface="Tahoma"/>
              </a:rPr>
              <a:t>, </a:t>
            </a:r>
            <a:r>
              <a:rPr sz="1000" spc="-35" dirty="0">
                <a:latin typeface="Tahoma"/>
                <a:cs typeface="Tahoma"/>
              </a:rPr>
              <a:t>while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proton </a:t>
            </a:r>
            <a:r>
              <a:rPr sz="1000" spc="-40" dirty="0">
                <a:latin typeface="Tahoma"/>
                <a:cs typeface="Tahoma"/>
              </a:rPr>
              <a:t>carries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positive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65" dirty="0">
                <a:latin typeface="Tahoma"/>
                <a:cs typeface="Tahoma"/>
              </a:rPr>
              <a:t>same  </a:t>
            </a:r>
            <a:r>
              <a:rPr sz="1000" spc="-40" dirty="0">
                <a:latin typeface="Tahoma"/>
                <a:cs typeface="Tahoma"/>
              </a:rPr>
              <a:t>magnitude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 electron.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presence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5" dirty="0">
                <a:latin typeface="Tahoma"/>
                <a:cs typeface="Tahoma"/>
              </a:rPr>
              <a:t>equal </a:t>
            </a:r>
            <a:r>
              <a:rPr sz="1000" spc="-50" dirty="0">
                <a:latin typeface="Tahoma"/>
                <a:cs typeface="Tahoma"/>
              </a:rPr>
              <a:t>numbers </a:t>
            </a:r>
            <a:r>
              <a:rPr sz="1000" spc="-30" dirty="0">
                <a:latin typeface="Tahoma"/>
                <a:cs typeface="Tahoma"/>
              </a:rPr>
              <a:t>of  </a:t>
            </a:r>
            <a:r>
              <a:rPr sz="1000" spc="-40" dirty="0">
                <a:latin typeface="Tahoma"/>
                <a:cs typeface="Tahoma"/>
              </a:rPr>
              <a:t>protons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electrons </a:t>
            </a:r>
            <a:r>
              <a:rPr sz="1000" spc="-55" dirty="0">
                <a:latin typeface="Tahoma"/>
                <a:cs typeface="Tahoma"/>
              </a:rPr>
              <a:t>leaves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atom neutrally</a:t>
            </a:r>
            <a:r>
              <a:rPr sz="1000" spc="14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charged.</a:t>
            </a:r>
            <a:endParaRPr sz="1000">
              <a:latin typeface="Tahoma"/>
              <a:cs typeface="Tahoma"/>
            </a:endParaRPr>
          </a:p>
          <a:p>
            <a:pPr marL="290830" marR="114935">
              <a:lnSpc>
                <a:spcPct val="100000"/>
              </a:lnSpc>
              <a:spcBef>
                <a:spcPts val="1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only </a:t>
            </a:r>
            <a:r>
              <a:rPr sz="1000" spc="-55" dirty="0">
                <a:latin typeface="Tahoma"/>
                <a:cs typeface="Tahoma"/>
              </a:rPr>
              <a:t>charges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25" dirty="0">
                <a:latin typeface="Tahoma"/>
                <a:cs typeface="Tahoma"/>
              </a:rPr>
              <a:t>occur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40" dirty="0">
                <a:latin typeface="Tahoma"/>
                <a:cs typeface="Tahoma"/>
              </a:rPr>
              <a:t>nature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0" dirty="0">
                <a:latin typeface="Tahoma"/>
                <a:cs typeface="Tahoma"/>
              </a:rPr>
              <a:t>integral multiples of </a:t>
            </a:r>
            <a:r>
              <a:rPr sz="1000" spc="-35" dirty="0">
                <a:latin typeface="Tahoma"/>
                <a:cs typeface="Tahoma"/>
              </a:rPr>
              <a:t>the  </a:t>
            </a:r>
            <a:r>
              <a:rPr sz="1000" spc="-30" dirty="0">
                <a:latin typeface="Tahoma"/>
                <a:cs typeface="Tahoma"/>
              </a:rPr>
              <a:t>electronic </a:t>
            </a:r>
            <a:r>
              <a:rPr sz="1000" spc="-50" dirty="0">
                <a:latin typeface="Tahoma"/>
                <a:cs typeface="Tahoma"/>
              </a:rPr>
              <a:t>charge, </a:t>
            </a:r>
            <a:r>
              <a:rPr sz="1000" i="1" spc="-95" dirty="0">
                <a:latin typeface="Trebuchet MS"/>
                <a:cs typeface="Trebuchet MS"/>
              </a:rPr>
              <a:t>e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1</a:t>
            </a:r>
            <a:r>
              <a:rPr sz="1000" i="1" spc="-35" dirty="0">
                <a:latin typeface="Century Gothic"/>
                <a:cs typeface="Century Gothic"/>
              </a:rPr>
              <a:t>.</a:t>
            </a:r>
            <a:r>
              <a:rPr sz="1000" spc="-35" dirty="0">
                <a:latin typeface="Tahoma"/>
                <a:cs typeface="Tahoma"/>
              </a:rPr>
              <a:t>6 </a:t>
            </a:r>
            <a:r>
              <a:rPr sz="1000" i="1" spc="-45" dirty="0">
                <a:latin typeface="Verdana"/>
                <a:cs typeface="Verdana"/>
              </a:rPr>
              <a:t>× </a:t>
            </a:r>
            <a:r>
              <a:rPr sz="1000" spc="25" dirty="0">
                <a:latin typeface="Tahoma"/>
                <a:cs typeface="Tahoma"/>
              </a:rPr>
              <a:t>10</a:t>
            </a:r>
            <a:r>
              <a:rPr sz="1050" i="1" spc="37" baseline="27777" dirty="0">
                <a:latin typeface="Arial"/>
                <a:cs typeface="Arial"/>
              </a:rPr>
              <a:t>−</a:t>
            </a:r>
            <a:r>
              <a:rPr sz="1050" spc="37" baseline="27777" dirty="0">
                <a:latin typeface="Arial"/>
                <a:cs typeface="Arial"/>
              </a:rPr>
              <a:t>19</a:t>
            </a:r>
            <a:r>
              <a:rPr sz="1000" i="1" spc="25" dirty="0">
                <a:latin typeface="Trebuchet MS"/>
                <a:cs typeface="Trebuchet MS"/>
              </a:rPr>
              <a:t>C</a:t>
            </a:r>
            <a:r>
              <a:rPr sz="1000" i="1" spc="-16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90830" marR="43180">
              <a:lnSpc>
                <a:spcPct val="100000"/>
              </a:lnSpc>
              <a:spcBef>
                <a:spcPts val="244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law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conservation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35" dirty="0">
                <a:latin typeface="Tahoma"/>
                <a:cs typeface="Tahoma"/>
              </a:rPr>
              <a:t>states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35" dirty="0">
                <a:latin typeface="Tahoma"/>
                <a:cs typeface="Tahoma"/>
              </a:rPr>
              <a:t>neither </a:t>
            </a:r>
            <a:r>
              <a:rPr sz="1000" spc="-50" dirty="0">
                <a:latin typeface="Tahoma"/>
                <a:cs typeface="Tahoma"/>
              </a:rPr>
              <a:t>be  </a:t>
            </a:r>
            <a:r>
              <a:rPr sz="1000" spc="-40" dirty="0">
                <a:latin typeface="Tahoma"/>
                <a:cs typeface="Tahoma"/>
              </a:rPr>
              <a:t>created </a:t>
            </a:r>
            <a:r>
              <a:rPr sz="1000" spc="-50" dirty="0">
                <a:latin typeface="Tahoma"/>
                <a:cs typeface="Tahoma"/>
              </a:rPr>
              <a:t>nor destroyed, </a:t>
            </a:r>
            <a:r>
              <a:rPr sz="1000" spc="-30" dirty="0">
                <a:latin typeface="Tahoma"/>
                <a:cs typeface="Tahoma"/>
              </a:rPr>
              <a:t>only </a:t>
            </a:r>
            <a:r>
              <a:rPr sz="1000" spc="-40" dirty="0">
                <a:latin typeface="Tahoma"/>
                <a:cs typeface="Tahoma"/>
              </a:rPr>
              <a:t>transferred. </a:t>
            </a:r>
            <a:r>
              <a:rPr sz="1000" spc="-15" dirty="0">
                <a:latin typeface="Tahoma"/>
                <a:cs typeface="Tahoma"/>
              </a:rPr>
              <a:t>Thus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algebraic </a:t>
            </a:r>
            <a:r>
              <a:rPr sz="1000" spc="-55" dirty="0">
                <a:latin typeface="Tahoma"/>
                <a:cs typeface="Tahoma"/>
              </a:rPr>
              <a:t>sum </a:t>
            </a:r>
            <a:r>
              <a:rPr sz="1000" spc="-30" dirty="0">
                <a:latin typeface="Tahoma"/>
                <a:cs typeface="Tahoma"/>
              </a:rPr>
              <a:t>of 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electric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charges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system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does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change.</a:t>
            </a:r>
            <a:endParaRPr sz="1000">
              <a:latin typeface="Tahoma"/>
              <a:cs typeface="Tahoma"/>
            </a:endParaRPr>
          </a:p>
          <a:p>
            <a:pPr marL="290830">
              <a:lnSpc>
                <a:spcPct val="100000"/>
              </a:lnSpc>
              <a:spcBef>
                <a:spcPts val="235"/>
              </a:spcBef>
            </a:pPr>
            <a:r>
              <a:rPr sz="1000" spc="-10" dirty="0">
                <a:latin typeface="Tahoma"/>
                <a:cs typeface="Tahoma"/>
              </a:rPr>
              <a:t>Alike </a:t>
            </a:r>
            <a:r>
              <a:rPr sz="1000" spc="-55" dirty="0">
                <a:latin typeface="Tahoma"/>
                <a:cs typeface="Tahoma"/>
              </a:rPr>
              <a:t>charges </a:t>
            </a:r>
            <a:r>
              <a:rPr sz="1000" spc="-45" dirty="0">
                <a:latin typeface="Tahoma"/>
                <a:cs typeface="Tahoma"/>
              </a:rPr>
              <a:t>repeal and </a:t>
            </a:r>
            <a:r>
              <a:rPr sz="1000" spc="-35" dirty="0">
                <a:latin typeface="Tahoma"/>
                <a:cs typeface="Tahoma"/>
              </a:rPr>
              <a:t>opposite </a:t>
            </a:r>
            <a:r>
              <a:rPr sz="1000" spc="-55" dirty="0">
                <a:latin typeface="Tahoma"/>
                <a:cs typeface="Tahoma"/>
              </a:rPr>
              <a:t>charges </a:t>
            </a:r>
            <a:r>
              <a:rPr sz="1000" spc="-10" dirty="0">
                <a:latin typeface="Tahoma"/>
                <a:cs typeface="Tahoma"/>
              </a:rPr>
              <a:t>attract </a:t>
            </a:r>
            <a:r>
              <a:rPr sz="1000" spc="-50" dirty="0">
                <a:latin typeface="Tahoma"/>
                <a:cs typeface="Tahoma"/>
              </a:rPr>
              <a:t>each</a:t>
            </a:r>
            <a:r>
              <a:rPr sz="1000" spc="-1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other.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7F7F7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765935">
              <a:lnSpc>
                <a:spcPts val="560"/>
              </a:lnSpc>
              <a:spcBef>
                <a:spcPts val="340"/>
              </a:spcBef>
            </a:pP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Definition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Direct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9898D8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Alternating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9898D8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713904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20604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758139"/>
            <a:ext cx="4040403" cy="163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193342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808935"/>
            <a:ext cx="50751" cy="397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915780"/>
            <a:ext cx="3989704" cy="341630"/>
          </a:xfrm>
          <a:custGeom>
            <a:avLst/>
            <a:gdLst/>
            <a:ahLst/>
            <a:cxnLst/>
            <a:rect l="l" t="t" r="r" b="b"/>
            <a:pathLst>
              <a:path w="3989704" h="341630">
                <a:moveTo>
                  <a:pt x="3989652" y="0"/>
                </a:moveTo>
                <a:lnTo>
                  <a:pt x="0" y="0"/>
                </a:lnTo>
                <a:lnTo>
                  <a:pt x="0" y="290262"/>
                </a:lnTo>
                <a:lnTo>
                  <a:pt x="4008" y="309986"/>
                </a:lnTo>
                <a:lnTo>
                  <a:pt x="14922" y="326139"/>
                </a:lnTo>
                <a:lnTo>
                  <a:pt x="31075" y="337054"/>
                </a:lnTo>
                <a:lnTo>
                  <a:pt x="50800" y="341062"/>
                </a:lnTo>
                <a:lnTo>
                  <a:pt x="3938852" y="341062"/>
                </a:lnTo>
                <a:lnTo>
                  <a:pt x="3958576" y="337054"/>
                </a:lnTo>
                <a:lnTo>
                  <a:pt x="3974729" y="326139"/>
                </a:lnTo>
                <a:lnTo>
                  <a:pt x="3985644" y="309986"/>
                </a:lnTo>
                <a:lnTo>
                  <a:pt x="3989652" y="2902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96235"/>
            <a:ext cx="0" cy="429259"/>
          </a:xfrm>
          <a:custGeom>
            <a:avLst/>
            <a:gdLst/>
            <a:ahLst/>
            <a:cxnLst/>
            <a:rect l="l" t="t" r="r" b="b"/>
            <a:pathLst>
              <a:path h="429259">
                <a:moveTo>
                  <a:pt x="0" y="42885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835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7708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7581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73908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663403"/>
            <a:ext cx="3623945" cy="82676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endParaRPr sz="1000">
              <a:latin typeface="Tahoma"/>
              <a:cs typeface="Tahoma"/>
            </a:endParaRPr>
          </a:p>
          <a:p>
            <a:pPr marL="12700" marR="14605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Tahoma"/>
                <a:cs typeface="Tahoma"/>
              </a:rPr>
              <a:t>Electric </a:t>
            </a:r>
            <a:r>
              <a:rPr sz="1000" spc="-35" dirty="0">
                <a:latin typeface="Tahoma"/>
                <a:cs typeface="Tahoma"/>
              </a:rPr>
              <a:t>current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spc="-35" dirty="0">
                <a:latin typeface="Tahoma"/>
                <a:cs typeface="Tahoma"/>
              </a:rPr>
              <a:t>rate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charge,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27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amperes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(</a:t>
            </a:r>
            <a:r>
              <a:rPr sz="1000" i="1" spc="5" dirty="0">
                <a:latin typeface="Trebuchet MS"/>
                <a:cs typeface="Trebuchet MS"/>
              </a:rPr>
              <a:t>A</a:t>
            </a:r>
            <a:r>
              <a:rPr sz="1000" spc="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relationship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i="1" spc="-70" dirty="0">
                <a:latin typeface="Trebuchet MS"/>
                <a:cs typeface="Trebuchet MS"/>
              </a:rPr>
              <a:t>i </a:t>
            </a:r>
            <a:r>
              <a:rPr sz="1000" spc="-30" dirty="0">
                <a:latin typeface="Tahoma"/>
                <a:cs typeface="Tahoma"/>
              </a:rPr>
              <a:t>,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i="1" spc="-15" dirty="0">
                <a:latin typeface="Trebuchet MS"/>
                <a:cs typeface="Trebuchet MS"/>
              </a:rPr>
              <a:t>q</a:t>
            </a:r>
            <a:r>
              <a:rPr sz="1000" spc="-15" dirty="0">
                <a:latin typeface="Tahoma"/>
                <a:cs typeface="Tahoma"/>
              </a:rPr>
              <a:t>,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i="1" spc="-65" dirty="0">
                <a:latin typeface="Trebuchet MS"/>
                <a:cs typeface="Trebuchet MS"/>
              </a:rPr>
              <a:t>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1167" y="1526151"/>
            <a:ext cx="156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Trebuchet MS"/>
                <a:cs typeface="Trebuchet MS"/>
              </a:rPr>
              <a:t>dq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867" y="1719338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0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1894" y="1611749"/>
            <a:ext cx="3092450" cy="66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95"/>
              </a:spcBef>
            </a:pPr>
            <a:r>
              <a:rPr sz="1000" i="1" spc="-70" dirty="0">
                <a:latin typeface="Trebuchet MS"/>
                <a:cs typeface="Trebuchet MS"/>
              </a:rPr>
              <a:t>i </a:t>
            </a:r>
            <a:r>
              <a:rPr sz="1000" spc="-5" dirty="0">
                <a:latin typeface="Corbel"/>
                <a:cs typeface="Corbel"/>
              </a:rPr>
              <a:t>¾ </a:t>
            </a:r>
            <a:r>
              <a:rPr sz="1500" i="1" spc="-82" baseline="-38888" dirty="0">
                <a:latin typeface="Trebuchet MS"/>
                <a:cs typeface="Trebuchet MS"/>
              </a:rPr>
              <a:t>dt</a:t>
            </a:r>
            <a:r>
              <a:rPr sz="1500" i="1" spc="-127" baseline="-38888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  <a:p>
            <a:pPr marL="133540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latin typeface="Tahoma"/>
                <a:cs typeface="Tahoma"/>
              </a:rPr>
              <a:t>1</a:t>
            </a:r>
            <a:r>
              <a:rPr sz="1000" i="1" dirty="0">
                <a:latin typeface="Trebuchet MS"/>
                <a:cs typeface="Trebuchet MS"/>
              </a:rPr>
              <a:t>A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1</a:t>
            </a:r>
            <a:r>
              <a:rPr sz="1000" i="1" spc="-30" dirty="0">
                <a:latin typeface="Trebuchet MS"/>
                <a:cs typeface="Trebuchet MS"/>
              </a:rPr>
              <a:t>coulomb</a:t>
            </a:r>
            <a:r>
              <a:rPr sz="1000" i="1" spc="-30" dirty="0">
                <a:latin typeface="Century Gothic"/>
                <a:cs typeface="Century Gothic"/>
              </a:rPr>
              <a:t>/</a:t>
            </a:r>
            <a:r>
              <a:rPr sz="1000" i="1" spc="-30" dirty="0">
                <a:latin typeface="Trebuchet MS"/>
                <a:cs typeface="Trebuchet MS"/>
              </a:rPr>
              <a:t>second</a:t>
            </a:r>
            <a:r>
              <a:rPr sz="1000" i="1" spc="-30" dirty="0"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40" dirty="0">
                <a:latin typeface="Tahoma"/>
                <a:cs typeface="Tahoma"/>
              </a:rPr>
              <a:t>transferred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i="1" spc="-40" dirty="0">
                <a:latin typeface="Trebuchet MS"/>
                <a:cs typeface="Trebuchet MS"/>
              </a:rPr>
              <a:t>t</a:t>
            </a:r>
            <a:r>
              <a:rPr sz="1050" spc="-60" baseline="-11904" dirty="0">
                <a:latin typeface="Arial"/>
                <a:cs typeface="Arial"/>
              </a:rPr>
              <a:t>0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i="1" spc="-65" dirty="0">
                <a:latin typeface="Trebuchet MS"/>
                <a:cs typeface="Trebuchet MS"/>
              </a:rPr>
              <a:t>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7117" y="2240907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75" dirty="0">
                <a:latin typeface="Arial"/>
                <a:cs typeface="Arial"/>
              </a:rPr>
              <a:t>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3635" y="2310132"/>
            <a:ext cx="59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ucida Sans"/>
                <a:cs typeface="Lucida Sans"/>
              </a:rPr>
              <a:t>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81999" y="2579004"/>
            <a:ext cx="1441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-15" baseline="7936" dirty="0">
                <a:latin typeface="Lucida Sans"/>
                <a:cs typeface="Lucida Sans"/>
              </a:rPr>
              <a:t>t</a:t>
            </a:r>
            <a:r>
              <a:rPr sz="500" spc="-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5718" y="2413119"/>
            <a:ext cx="676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8155" algn="l"/>
              </a:tabLst>
            </a:pPr>
            <a:r>
              <a:rPr sz="1000" i="1" spc="55" dirty="0">
                <a:latin typeface="Trebuchet MS"/>
                <a:cs typeface="Trebuchet MS"/>
              </a:rPr>
              <a:t>Q</a:t>
            </a:r>
            <a:r>
              <a:rPr sz="1000" i="1" spc="5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Corbel"/>
                <a:cs typeface="Corbel"/>
              </a:rPr>
              <a:t>¾</a:t>
            </a:r>
            <a:r>
              <a:rPr sz="1000" dirty="0">
                <a:latin typeface="Corbel"/>
                <a:cs typeface="Corbel"/>
              </a:rPr>
              <a:t>	</a:t>
            </a:r>
            <a:r>
              <a:rPr sz="1000" i="1" spc="-60" dirty="0">
                <a:latin typeface="Trebuchet MS"/>
                <a:cs typeface="Trebuchet MS"/>
              </a:rPr>
              <a:t>id</a:t>
            </a:r>
            <a:r>
              <a:rPr sz="1000" i="1" spc="10" dirty="0">
                <a:latin typeface="Trebuchet MS"/>
                <a:cs typeface="Trebuchet MS"/>
              </a:rPr>
              <a:t>t</a:t>
            </a:r>
            <a:r>
              <a:rPr sz="1000" i="1" spc="-5" dirty="0"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193" y="287877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94" y="320641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794" y="3193719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929331"/>
            <a:ext cx="50751" cy="277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3" y="2923187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5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6" y="296742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258045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6" y="29547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9420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46" y="29293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91027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7294" y="2897141"/>
            <a:ext cx="37928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direction </a:t>
            </a:r>
            <a:r>
              <a:rPr sz="1000" spc="-30" dirty="0">
                <a:latin typeface="Tahoma"/>
                <a:cs typeface="Tahoma"/>
              </a:rPr>
              <a:t>of current </a:t>
            </a:r>
            <a:r>
              <a:rPr sz="1000" spc="-40" dirty="0">
                <a:latin typeface="Tahoma"/>
                <a:cs typeface="Tahoma"/>
              </a:rPr>
              <a:t>flow </a:t>
            </a:r>
            <a:r>
              <a:rPr sz="1000" spc="-30" dirty="0">
                <a:latin typeface="Tahoma"/>
                <a:cs typeface="Tahoma"/>
              </a:rPr>
              <a:t>is conventionally </a:t>
            </a:r>
            <a:r>
              <a:rPr sz="1000" spc="-40" dirty="0">
                <a:latin typeface="Tahoma"/>
                <a:cs typeface="Tahoma"/>
              </a:rPr>
              <a:t>taken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direction </a:t>
            </a:r>
            <a:r>
              <a:rPr sz="1000" spc="-30" dirty="0">
                <a:latin typeface="Tahoma"/>
                <a:cs typeface="Tahoma"/>
              </a:rPr>
              <a:t>of  positive </a:t>
            </a:r>
            <a:r>
              <a:rPr sz="1000" spc="-50" dirty="0">
                <a:latin typeface="Tahoma"/>
                <a:cs typeface="Tahoma"/>
              </a:rPr>
              <a:t>charge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movement.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7F7F7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765935">
              <a:lnSpc>
                <a:spcPts val="560"/>
              </a:lnSpc>
              <a:spcBef>
                <a:spcPts val="340"/>
              </a:spcBef>
            </a:pPr>
            <a:r>
              <a:rPr sz="500" b="1" spc="-10" dirty="0">
                <a:solidFill>
                  <a:srgbClr val="9898D8"/>
                </a:solidFill>
                <a:latin typeface="Gill Sans MT"/>
                <a:cs typeface="Gill Sans MT"/>
              </a:rPr>
              <a:t>Definition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Direct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Alternating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9898D8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Current[Cntd.]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929842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27717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974077"/>
            <a:ext cx="4040403" cy="163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264475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024871"/>
            <a:ext cx="50751" cy="252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131716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89652" y="0"/>
                </a:moveTo>
                <a:lnTo>
                  <a:pt x="0" y="0"/>
                </a:lnTo>
                <a:lnTo>
                  <a:pt x="0" y="145458"/>
                </a:lnTo>
                <a:lnTo>
                  <a:pt x="4008" y="165183"/>
                </a:lnTo>
                <a:lnTo>
                  <a:pt x="14922" y="181336"/>
                </a:lnTo>
                <a:lnTo>
                  <a:pt x="31075" y="192250"/>
                </a:lnTo>
                <a:lnTo>
                  <a:pt x="50800" y="196259"/>
                </a:lnTo>
                <a:lnTo>
                  <a:pt x="3938852" y="196259"/>
                </a:lnTo>
                <a:lnTo>
                  <a:pt x="3958576" y="192250"/>
                </a:lnTo>
                <a:lnTo>
                  <a:pt x="3974729" y="181336"/>
                </a:lnTo>
                <a:lnTo>
                  <a:pt x="3985644" y="165183"/>
                </a:lnTo>
                <a:lnTo>
                  <a:pt x="3989652" y="14545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012171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28405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999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986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974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95502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5834" y="2542416"/>
            <a:ext cx="1495425" cy="34925"/>
          </a:xfrm>
          <a:custGeom>
            <a:avLst/>
            <a:gdLst/>
            <a:ahLst/>
            <a:cxnLst/>
            <a:rect l="l" t="t" r="r" b="b"/>
            <a:pathLst>
              <a:path w="1495425" h="34925">
                <a:moveTo>
                  <a:pt x="1461057" y="22856"/>
                </a:moveTo>
                <a:lnTo>
                  <a:pt x="1461031" y="34306"/>
                </a:lnTo>
                <a:lnTo>
                  <a:pt x="1484029" y="22870"/>
                </a:lnTo>
                <a:lnTo>
                  <a:pt x="1461057" y="22856"/>
                </a:lnTo>
                <a:close/>
              </a:path>
              <a:path w="1495425" h="34925">
                <a:moveTo>
                  <a:pt x="1461082" y="11420"/>
                </a:moveTo>
                <a:lnTo>
                  <a:pt x="1461057" y="22856"/>
                </a:lnTo>
                <a:lnTo>
                  <a:pt x="1466787" y="22870"/>
                </a:lnTo>
                <a:lnTo>
                  <a:pt x="1466787" y="11435"/>
                </a:lnTo>
                <a:lnTo>
                  <a:pt x="1461082" y="11420"/>
                </a:lnTo>
                <a:close/>
              </a:path>
              <a:path w="1495425" h="34925">
                <a:moveTo>
                  <a:pt x="1461107" y="0"/>
                </a:moveTo>
                <a:lnTo>
                  <a:pt x="1461082" y="11420"/>
                </a:lnTo>
                <a:lnTo>
                  <a:pt x="1466787" y="11435"/>
                </a:lnTo>
                <a:lnTo>
                  <a:pt x="1466787" y="22870"/>
                </a:lnTo>
                <a:lnTo>
                  <a:pt x="1484029" y="22870"/>
                </a:lnTo>
                <a:lnTo>
                  <a:pt x="1495375" y="17229"/>
                </a:lnTo>
                <a:lnTo>
                  <a:pt x="1461107" y="0"/>
                </a:lnTo>
                <a:close/>
              </a:path>
              <a:path w="1495425" h="34925">
                <a:moveTo>
                  <a:pt x="30" y="7699"/>
                </a:moveTo>
                <a:lnTo>
                  <a:pt x="0" y="19135"/>
                </a:lnTo>
                <a:lnTo>
                  <a:pt x="1461057" y="22856"/>
                </a:lnTo>
                <a:lnTo>
                  <a:pt x="1461082" y="11420"/>
                </a:lnTo>
                <a:lnTo>
                  <a:pt x="30" y="7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8237" y="1778993"/>
            <a:ext cx="34925" cy="876935"/>
          </a:xfrm>
          <a:custGeom>
            <a:avLst/>
            <a:gdLst/>
            <a:ahLst/>
            <a:cxnLst/>
            <a:rect l="l" t="t" r="r" b="b"/>
            <a:pathLst>
              <a:path w="34925" h="876935">
                <a:moveTo>
                  <a:pt x="22867" y="34267"/>
                </a:moveTo>
                <a:lnTo>
                  <a:pt x="11431" y="34344"/>
                </a:lnTo>
                <a:lnTo>
                  <a:pt x="17111" y="876937"/>
                </a:lnTo>
                <a:lnTo>
                  <a:pt x="28546" y="876861"/>
                </a:lnTo>
                <a:lnTo>
                  <a:pt x="22867" y="34267"/>
                </a:lnTo>
                <a:close/>
              </a:path>
              <a:path w="34925" h="876935">
                <a:moveTo>
                  <a:pt x="16920" y="0"/>
                </a:moveTo>
                <a:lnTo>
                  <a:pt x="0" y="34420"/>
                </a:lnTo>
                <a:lnTo>
                  <a:pt x="11431" y="34344"/>
                </a:lnTo>
                <a:lnTo>
                  <a:pt x="11393" y="28626"/>
                </a:lnTo>
                <a:lnTo>
                  <a:pt x="31434" y="28550"/>
                </a:lnTo>
                <a:lnTo>
                  <a:pt x="16920" y="0"/>
                </a:lnTo>
                <a:close/>
              </a:path>
              <a:path w="34925" h="876935">
                <a:moveTo>
                  <a:pt x="22828" y="28550"/>
                </a:moveTo>
                <a:lnTo>
                  <a:pt x="11393" y="28626"/>
                </a:lnTo>
                <a:lnTo>
                  <a:pt x="11431" y="34344"/>
                </a:lnTo>
                <a:lnTo>
                  <a:pt x="22867" y="34267"/>
                </a:lnTo>
                <a:lnTo>
                  <a:pt x="22828" y="28550"/>
                </a:lnTo>
                <a:close/>
              </a:path>
              <a:path w="34925" h="876935">
                <a:moveTo>
                  <a:pt x="31434" y="28550"/>
                </a:moveTo>
                <a:lnTo>
                  <a:pt x="22828" y="28550"/>
                </a:lnTo>
                <a:lnTo>
                  <a:pt x="22867" y="34267"/>
                </a:lnTo>
                <a:lnTo>
                  <a:pt x="34302" y="34191"/>
                </a:lnTo>
                <a:lnTo>
                  <a:pt x="31434" y="28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15849" y="2103375"/>
            <a:ext cx="1471930" cy="3810"/>
          </a:xfrm>
          <a:custGeom>
            <a:avLst/>
            <a:gdLst/>
            <a:ahLst/>
            <a:cxnLst/>
            <a:rect l="l" t="t" r="r" b="b"/>
            <a:pathLst>
              <a:path w="1471930" h="3810">
                <a:moveTo>
                  <a:pt x="0" y="3811"/>
                </a:moveTo>
                <a:lnTo>
                  <a:pt x="1471536" y="0"/>
                </a:lnTo>
              </a:path>
            </a:pathLst>
          </a:custGeom>
          <a:ln w="11435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7294" y="872306"/>
            <a:ext cx="3836035" cy="10102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Direct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direct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15" dirty="0">
                <a:latin typeface="Tahoma"/>
                <a:cs typeface="Tahoma"/>
              </a:rPr>
              <a:t>(dc)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45" dirty="0">
                <a:latin typeface="Tahoma"/>
                <a:cs typeface="Tahoma"/>
              </a:rPr>
              <a:t>remains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30" dirty="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latin typeface="Tahoma"/>
                <a:cs typeface="Tahoma"/>
              </a:rPr>
              <a:t>By </a:t>
            </a:r>
            <a:r>
              <a:rPr sz="1000" spc="-35" dirty="0">
                <a:latin typeface="Tahoma"/>
                <a:cs typeface="Tahoma"/>
              </a:rPr>
              <a:t>convention the symbol </a:t>
            </a:r>
            <a:r>
              <a:rPr sz="1000" i="1" spc="-5" dirty="0">
                <a:latin typeface="Trebuchet MS"/>
                <a:cs typeface="Trebuchet MS"/>
              </a:rPr>
              <a:t>I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represent </a:t>
            </a:r>
            <a:r>
              <a:rPr sz="1000" spc="-30" dirty="0">
                <a:latin typeface="Tahoma"/>
                <a:cs typeface="Tahoma"/>
              </a:rPr>
              <a:t>dc current.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capital  </a:t>
            </a:r>
            <a:r>
              <a:rPr sz="1000" spc="-25" dirty="0">
                <a:latin typeface="Tahoma"/>
                <a:cs typeface="Tahoma"/>
              </a:rPr>
              <a:t>letter </a:t>
            </a:r>
            <a:r>
              <a:rPr sz="1000" i="1" spc="-5" dirty="0">
                <a:latin typeface="Trebuchet MS"/>
                <a:cs typeface="Trebuchet MS"/>
              </a:rPr>
              <a:t>I </a:t>
            </a:r>
            <a:r>
              <a:rPr sz="1000" spc="-70" dirty="0">
                <a:latin typeface="Tahoma"/>
                <a:cs typeface="Tahoma"/>
              </a:rPr>
              <a:t>was </a:t>
            </a:r>
            <a:r>
              <a:rPr sz="1000" spc="-50" dirty="0">
                <a:latin typeface="Tahoma"/>
                <a:cs typeface="Tahoma"/>
              </a:rPr>
              <a:t>chosen </a:t>
            </a:r>
            <a:r>
              <a:rPr sz="1000" spc="-35" dirty="0">
                <a:latin typeface="Tahoma"/>
                <a:cs typeface="Tahoma"/>
              </a:rPr>
              <a:t>from the French </a:t>
            </a:r>
            <a:r>
              <a:rPr sz="1000" spc="-60" dirty="0">
                <a:latin typeface="Tahoma"/>
                <a:cs typeface="Tahoma"/>
              </a:rPr>
              <a:t>word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0" dirty="0">
                <a:latin typeface="Tahoma"/>
                <a:cs typeface="Tahoma"/>
              </a:rPr>
              <a:t>current,</a:t>
            </a:r>
            <a:r>
              <a:rPr sz="1000" spc="-114" dirty="0">
                <a:latin typeface="Tahoma"/>
                <a:cs typeface="Tahoma"/>
              </a:rPr>
              <a:t> </a:t>
            </a:r>
            <a:r>
              <a:rPr sz="1000" i="1" spc="-90" dirty="0">
                <a:latin typeface="Trebuchet MS"/>
                <a:cs typeface="Trebuchet MS"/>
              </a:rPr>
              <a:t>intensite</a:t>
            </a:r>
            <a:r>
              <a:rPr sz="1000" spc="-90" dirty="0">
                <a:latin typeface="Tahoma"/>
                <a:cs typeface="Tahoma"/>
              </a:rPr>
              <a:t>´.</a:t>
            </a:r>
            <a:endParaRPr sz="1000">
              <a:latin typeface="Tahoma"/>
              <a:cs typeface="Tahoma"/>
            </a:endParaRPr>
          </a:p>
          <a:p>
            <a:pPr marL="1092200">
              <a:lnSpc>
                <a:spcPct val="100000"/>
              </a:lnSpc>
              <a:spcBef>
                <a:spcPts val="425"/>
              </a:spcBef>
            </a:pPr>
            <a:r>
              <a:rPr sz="700" b="1" i="1" spc="5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7685" y="2525167"/>
            <a:ext cx="1212215" cy="3613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90805" algn="r">
              <a:lnSpc>
                <a:spcPct val="100000"/>
              </a:lnSpc>
              <a:spcBef>
                <a:spcPts val="365"/>
              </a:spcBef>
            </a:pPr>
            <a:r>
              <a:rPr sz="700" b="1" spc="5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40" dirty="0">
                <a:latin typeface="Tahoma"/>
                <a:cs typeface="Tahoma"/>
              </a:rPr>
              <a:t>1. </a:t>
            </a:r>
            <a:r>
              <a:rPr sz="1000" spc="-10" dirty="0">
                <a:latin typeface="Tahoma"/>
                <a:cs typeface="Tahoma"/>
              </a:rPr>
              <a:t>Direct </a:t>
            </a:r>
            <a:r>
              <a:rPr sz="1000" spc="-30" dirty="0">
                <a:latin typeface="Tahoma"/>
                <a:cs typeface="Tahoma"/>
              </a:rPr>
              <a:t>current.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7F7F7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765935">
              <a:lnSpc>
                <a:spcPts val="560"/>
              </a:lnSpc>
              <a:spcBef>
                <a:spcPts val="340"/>
              </a:spcBef>
            </a:pPr>
            <a:r>
              <a:rPr sz="500" b="1" spc="-10" dirty="0">
                <a:solidFill>
                  <a:srgbClr val="9898D8"/>
                </a:solidFill>
                <a:latin typeface="Gill Sans MT"/>
                <a:cs typeface="Gill Sans MT"/>
              </a:rPr>
              <a:t>Definition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Direct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9898D8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Alternating</a:t>
            </a:r>
            <a:r>
              <a:rPr sz="500" b="1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Current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840815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004036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19377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1181074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85050"/>
            <a:ext cx="50751" cy="308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048315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89652" y="0"/>
                </a:moveTo>
                <a:lnTo>
                  <a:pt x="0" y="0"/>
                </a:lnTo>
                <a:lnTo>
                  <a:pt x="0" y="145458"/>
                </a:lnTo>
                <a:lnTo>
                  <a:pt x="4008" y="165183"/>
                </a:lnTo>
                <a:lnTo>
                  <a:pt x="14922" y="181336"/>
                </a:lnTo>
                <a:lnTo>
                  <a:pt x="31075" y="192250"/>
                </a:lnTo>
                <a:lnTo>
                  <a:pt x="50800" y="196259"/>
                </a:lnTo>
                <a:lnTo>
                  <a:pt x="3938852" y="196259"/>
                </a:lnTo>
                <a:lnTo>
                  <a:pt x="3958576" y="192250"/>
                </a:lnTo>
                <a:lnTo>
                  <a:pt x="3974729" y="181336"/>
                </a:lnTo>
                <a:lnTo>
                  <a:pt x="3985644" y="165183"/>
                </a:lnTo>
                <a:lnTo>
                  <a:pt x="3989652" y="14545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92314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28967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9104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8977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8504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6599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9602" y="1536720"/>
            <a:ext cx="1340178" cy="1360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6385" y="2365973"/>
            <a:ext cx="1913255" cy="34925"/>
          </a:xfrm>
          <a:custGeom>
            <a:avLst/>
            <a:gdLst/>
            <a:ahLst/>
            <a:cxnLst/>
            <a:rect l="l" t="t" r="r" b="b"/>
            <a:pathLst>
              <a:path w="1913254" h="34925">
                <a:moveTo>
                  <a:pt x="1878825" y="0"/>
                </a:moveTo>
                <a:lnTo>
                  <a:pt x="1878825" y="34306"/>
                </a:lnTo>
                <a:lnTo>
                  <a:pt x="1901695" y="22870"/>
                </a:lnTo>
                <a:lnTo>
                  <a:pt x="1884542" y="22870"/>
                </a:lnTo>
                <a:lnTo>
                  <a:pt x="1884542" y="11435"/>
                </a:lnTo>
                <a:lnTo>
                  <a:pt x="1901695" y="11435"/>
                </a:lnTo>
                <a:lnTo>
                  <a:pt x="1878825" y="0"/>
                </a:lnTo>
                <a:close/>
              </a:path>
              <a:path w="1913254" h="34925">
                <a:moveTo>
                  <a:pt x="1878825" y="11435"/>
                </a:moveTo>
                <a:lnTo>
                  <a:pt x="0" y="11435"/>
                </a:lnTo>
                <a:lnTo>
                  <a:pt x="0" y="22870"/>
                </a:lnTo>
                <a:lnTo>
                  <a:pt x="1878825" y="22870"/>
                </a:lnTo>
                <a:lnTo>
                  <a:pt x="1878825" y="11435"/>
                </a:lnTo>
                <a:close/>
              </a:path>
              <a:path w="1913254" h="34925">
                <a:moveTo>
                  <a:pt x="1901695" y="11435"/>
                </a:moveTo>
                <a:lnTo>
                  <a:pt x="1884542" y="11435"/>
                </a:lnTo>
                <a:lnTo>
                  <a:pt x="1884542" y="22870"/>
                </a:lnTo>
                <a:lnTo>
                  <a:pt x="1901695" y="22870"/>
                </a:lnTo>
                <a:lnTo>
                  <a:pt x="1913131" y="17153"/>
                </a:lnTo>
                <a:lnTo>
                  <a:pt x="1901695" y="1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0" y="310207"/>
            <a:ext cx="4608195" cy="1394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Current[Cntd.]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Alternating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endParaRPr sz="1000">
              <a:latin typeface="Tahoma"/>
              <a:cs typeface="Tahoma"/>
            </a:endParaRPr>
          </a:p>
          <a:p>
            <a:pPr marL="359410">
              <a:lnSpc>
                <a:spcPct val="100000"/>
              </a:lnSpc>
              <a:spcBef>
                <a:spcPts val="385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25" dirty="0">
                <a:latin typeface="Tahoma"/>
                <a:cs typeface="Tahoma"/>
              </a:rPr>
              <a:t>alternating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(ac)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varies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sinusoidally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sz="1000" spc="15" dirty="0">
                <a:latin typeface="Tahoma"/>
                <a:cs typeface="Tahoma"/>
              </a:rPr>
              <a:t>By </a:t>
            </a:r>
            <a:r>
              <a:rPr sz="1000" spc="-35" dirty="0">
                <a:latin typeface="Tahoma"/>
                <a:cs typeface="Tahoma"/>
              </a:rPr>
              <a:t>convention the symbol </a:t>
            </a:r>
            <a:r>
              <a:rPr sz="1000" i="1" spc="-70" dirty="0">
                <a:latin typeface="Trebuchet MS"/>
                <a:cs typeface="Trebuchet MS"/>
              </a:rPr>
              <a:t>i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0" dirty="0">
                <a:latin typeface="Tahoma"/>
                <a:cs typeface="Tahoma"/>
              </a:rPr>
              <a:t>represent </a:t>
            </a:r>
            <a:r>
              <a:rPr sz="1000" spc="-35" dirty="0">
                <a:latin typeface="Tahoma"/>
                <a:cs typeface="Tahoma"/>
              </a:rPr>
              <a:t>ac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current.</a:t>
            </a:r>
            <a:endParaRPr sz="1000">
              <a:latin typeface="Tahoma"/>
              <a:cs typeface="Tahoma"/>
            </a:endParaRPr>
          </a:p>
          <a:p>
            <a:pPr marR="1479550" algn="ctr">
              <a:lnSpc>
                <a:spcPct val="100000"/>
              </a:lnSpc>
              <a:spcBef>
                <a:spcPts val="880"/>
              </a:spcBef>
            </a:pPr>
            <a:r>
              <a:rPr sz="700" b="1" i="1" spc="5" dirty="0">
                <a:latin typeface="Calibri"/>
                <a:cs typeface="Calibri"/>
              </a:rPr>
              <a:t>i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7905" y="2351214"/>
            <a:ext cx="5715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i="1" spc="5" dirty="0">
                <a:latin typeface="Calibri"/>
                <a:cs typeface="Calibri"/>
              </a:rPr>
              <a:t>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6180" y="2371798"/>
            <a:ext cx="723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0" dirty="0"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3954" y="2842379"/>
            <a:ext cx="1480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40" dirty="0">
                <a:latin typeface="Tahoma"/>
                <a:cs typeface="Tahoma"/>
              </a:rPr>
              <a:t>1. </a:t>
            </a:r>
            <a:r>
              <a:rPr sz="1000" spc="-15" dirty="0">
                <a:latin typeface="Tahoma"/>
                <a:cs typeface="Tahoma"/>
              </a:rPr>
              <a:t>Alternating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7F7F7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7F7F7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07950" marR="1904364">
              <a:lnSpc>
                <a:spcPts val="560"/>
              </a:lnSpc>
            </a:pP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Definition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Polarity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Voltage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717270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880491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22205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209357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761504"/>
            <a:ext cx="50751" cy="460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924766"/>
            <a:ext cx="3989704" cy="348615"/>
          </a:xfrm>
          <a:custGeom>
            <a:avLst/>
            <a:gdLst/>
            <a:ahLst/>
            <a:cxnLst/>
            <a:rect l="l" t="t" r="r" b="b"/>
            <a:pathLst>
              <a:path w="3989704" h="348615">
                <a:moveTo>
                  <a:pt x="3989652" y="0"/>
                </a:moveTo>
                <a:lnTo>
                  <a:pt x="0" y="0"/>
                </a:lnTo>
                <a:lnTo>
                  <a:pt x="0" y="297291"/>
                </a:lnTo>
                <a:lnTo>
                  <a:pt x="4008" y="317016"/>
                </a:lnTo>
                <a:lnTo>
                  <a:pt x="14922" y="333169"/>
                </a:lnTo>
                <a:lnTo>
                  <a:pt x="31075" y="344083"/>
                </a:lnTo>
                <a:lnTo>
                  <a:pt x="50800" y="348091"/>
                </a:lnTo>
                <a:lnTo>
                  <a:pt x="3938852" y="348091"/>
                </a:lnTo>
                <a:lnTo>
                  <a:pt x="3958576" y="344083"/>
                </a:lnTo>
                <a:lnTo>
                  <a:pt x="3974729" y="333169"/>
                </a:lnTo>
                <a:lnTo>
                  <a:pt x="3985644" y="317016"/>
                </a:lnTo>
                <a:lnTo>
                  <a:pt x="3989652" y="297291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99597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441509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868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7741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76149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74244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294" y="654094"/>
            <a:ext cx="3852545" cy="8534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Voltage</a:t>
            </a:r>
            <a:endParaRPr sz="1000">
              <a:latin typeface="Tahoma"/>
              <a:cs typeface="Tahoma"/>
            </a:endParaRPr>
          </a:p>
          <a:p>
            <a:pPr marL="12700" marR="128270">
              <a:lnSpc>
                <a:spcPct val="100000"/>
              </a:lnSpc>
              <a:spcBef>
                <a:spcPts val="385"/>
              </a:spcBef>
            </a:pPr>
            <a:r>
              <a:rPr sz="1000" spc="-25" dirty="0">
                <a:latin typeface="Tahoma"/>
                <a:cs typeface="Tahoma"/>
              </a:rPr>
              <a:t>Voltage </a:t>
            </a:r>
            <a:r>
              <a:rPr sz="1000" spc="-35" dirty="0">
                <a:latin typeface="Tahoma"/>
                <a:cs typeface="Tahoma"/>
              </a:rPr>
              <a:t>(or </a:t>
            </a:r>
            <a:r>
              <a:rPr sz="1000" spc="-20" dirty="0">
                <a:latin typeface="Tahoma"/>
                <a:cs typeface="Tahoma"/>
              </a:rPr>
              <a:t>potential </a:t>
            </a:r>
            <a:r>
              <a:rPr sz="1000" spc="-40" dirty="0">
                <a:latin typeface="Tahoma"/>
                <a:cs typeface="Tahoma"/>
              </a:rPr>
              <a:t>difference)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45" dirty="0">
                <a:latin typeface="Tahoma"/>
                <a:cs typeface="Tahoma"/>
              </a:rPr>
              <a:t>required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5" dirty="0">
                <a:latin typeface="Tahoma"/>
                <a:cs typeface="Tahoma"/>
              </a:rPr>
              <a:t>move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5" dirty="0">
                <a:latin typeface="Tahoma"/>
                <a:cs typeface="Tahoma"/>
              </a:rPr>
              <a:t>unit 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35" dirty="0">
                <a:latin typeface="Tahoma"/>
                <a:cs typeface="Tahoma"/>
              </a:rPr>
              <a:t>through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45" dirty="0">
                <a:latin typeface="Tahoma"/>
                <a:cs typeface="Tahoma"/>
              </a:rPr>
              <a:t>element,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25" dirty="0">
                <a:latin typeface="Tahoma"/>
                <a:cs typeface="Tahoma"/>
              </a:rPr>
              <a:t>volts</a:t>
            </a:r>
            <a:r>
              <a:rPr sz="1000" spc="20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(</a:t>
            </a:r>
            <a:r>
              <a:rPr sz="1000" i="1" spc="35" dirty="0">
                <a:latin typeface="Trebuchet MS"/>
                <a:cs typeface="Trebuchet MS"/>
              </a:rPr>
              <a:t>V </a:t>
            </a:r>
            <a:r>
              <a:rPr sz="1000" spc="-1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voltage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two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points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electric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73515" y="1552250"/>
            <a:ext cx="177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5" dirty="0">
                <a:latin typeface="Trebuchet MS"/>
                <a:cs typeface="Trebuchet MS"/>
              </a:rPr>
              <a:t>dw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86215" y="174543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5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02967" y="1637847"/>
            <a:ext cx="567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5" dirty="0">
                <a:latin typeface="Corbel"/>
                <a:cs typeface="Corbel"/>
              </a:rPr>
              <a:t>¾</a:t>
            </a:r>
            <a:r>
              <a:rPr sz="1000" spc="50" dirty="0">
                <a:latin typeface="Corbel"/>
                <a:cs typeface="Corbel"/>
              </a:rPr>
              <a:t> </a:t>
            </a:r>
            <a:r>
              <a:rPr sz="1500" i="1" spc="-67" baseline="-38888" dirty="0">
                <a:latin typeface="Trebuchet MS"/>
                <a:cs typeface="Trebuchet MS"/>
              </a:rPr>
              <a:t>dq</a:t>
            </a:r>
            <a:endParaRPr sz="1500" baseline="-38888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181" y="2562872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181" y="3038563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0354" y="2062028"/>
            <a:ext cx="3534410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1</a:t>
            </a:r>
            <a:r>
              <a:rPr sz="1000" i="1" spc="-55" dirty="0">
                <a:latin typeface="Trebuchet MS"/>
                <a:cs typeface="Trebuchet MS"/>
              </a:rPr>
              <a:t>volt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45" dirty="0">
                <a:latin typeface="Tahoma"/>
                <a:cs typeface="Tahoma"/>
              </a:rPr>
              <a:t>1</a:t>
            </a:r>
            <a:r>
              <a:rPr sz="1000" i="1" spc="-45" dirty="0">
                <a:latin typeface="Trebuchet MS"/>
                <a:cs typeface="Trebuchet MS"/>
              </a:rPr>
              <a:t>joule</a:t>
            </a:r>
            <a:r>
              <a:rPr sz="1000" i="1" spc="-45" dirty="0">
                <a:latin typeface="Century Gothic"/>
                <a:cs typeface="Century Gothic"/>
              </a:rPr>
              <a:t>/</a:t>
            </a:r>
            <a:r>
              <a:rPr sz="1000" i="1" spc="-45" dirty="0">
                <a:latin typeface="Trebuchet MS"/>
                <a:cs typeface="Trebuchet MS"/>
              </a:rPr>
              <a:t>coulomb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55" dirty="0">
                <a:latin typeface="Tahoma"/>
                <a:cs typeface="Tahoma"/>
              </a:rPr>
              <a:t>1</a:t>
            </a:r>
            <a:r>
              <a:rPr sz="1000" i="1" spc="-55" dirty="0">
                <a:latin typeface="Trebuchet MS"/>
                <a:cs typeface="Trebuchet MS"/>
              </a:rPr>
              <a:t>newton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155" dirty="0">
                <a:latin typeface="Verdana"/>
                <a:cs typeface="Verdana"/>
              </a:rPr>
              <a:t> </a:t>
            </a:r>
            <a:r>
              <a:rPr sz="1000" i="1" spc="-40" dirty="0">
                <a:latin typeface="Trebuchet MS"/>
                <a:cs typeface="Trebuchet MS"/>
              </a:rPr>
              <a:t>meter</a:t>
            </a:r>
            <a:r>
              <a:rPr sz="1000" i="1" spc="-40" dirty="0">
                <a:latin typeface="Century Gothic"/>
                <a:cs typeface="Century Gothic"/>
              </a:rPr>
              <a:t>/</a:t>
            </a:r>
            <a:r>
              <a:rPr sz="1000" i="1" spc="-40" dirty="0">
                <a:latin typeface="Trebuchet MS"/>
                <a:cs typeface="Trebuchet MS"/>
              </a:rPr>
              <a:t>coulomb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7305" algn="just">
              <a:lnSpc>
                <a:spcPct val="100000"/>
              </a:lnSpc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30" dirty="0">
                <a:latin typeface="Tahoma"/>
                <a:cs typeface="Tahoma"/>
              </a:rPr>
              <a:t>is called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dc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5" dirty="0">
                <a:latin typeface="Tahoma"/>
                <a:cs typeface="Tahoma"/>
              </a:rPr>
              <a:t>represented by </a:t>
            </a:r>
            <a:r>
              <a:rPr sz="1000" i="1" spc="75" dirty="0">
                <a:latin typeface="Trebuchet MS"/>
                <a:cs typeface="Trebuchet MS"/>
              </a:rPr>
              <a:t>V </a:t>
            </a:r>
            <a:r>
              <a:rPr sz="1000" spc="-30" dirty="0">
                <a:latin typeface="Tahoma"/>
                <a:cs typeface="Tahoma"/>
              </a:rPr>
              <a:t>,  </a:t>
            </a:r>
            <a:r>
              <a:rPr sz="1000" spc="-60" dirty="0">
                <a:latin typeface="Tahoma"/>
                <a:cs typeface="Tahoma"/>
              </a:rPr>
              <a:t>whereas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sinusoidally </a:t>
            </a:r>
            <a:r>
              <a:rPr sz="1000" spc="-35" dirty="0">
                <a:latin typeface="Tahoma"/>
                <a:cs typeface="Tahoma"/>
              </a:rPr>
              <a:t>time-varying voltage </a:t>
            </a:r>
            <a:r>
              <a:rPr sz="1000" spc="-30" dirty="0">
                <a:latin typeface="Tahoma"/>
                <a:cs typeface="Tahoma"/>
              </a:rPr>
              <a:t>is called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ac voltage 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5" dirty="0">
                <a:latin typeface="Tahoma"/>
                <a:cs typeface="Tahoma"/>
              </a:rPr>
              <a:t>represented by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v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45"/>
              </a:spcBef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dc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commonly </a:t>
            </a:r>
            <a:r>
              <a:rPr sz="1000" spc="-45" dirty="0">
                <a:latin typeface="Tahoma"/>
                <a:cs typeface="Tahoma"/>
              </a:rPr>
              <a:t>produced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battery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ac voltage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45" dirty="0">
                <a:latin typeface="Tahoma"/>
                <a:cs typeface="Tahoma"/>
              </a:rPr>
              <a:t>produced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25" dirty="0">
                <a:latin typeface="Tahoma"/>
                <a:cs typeface="Tahoma"/>
              </a:rPr>
              <a:t>electric</a:t>
            </a:r>
            <a:r>
              <a:rPr sz="1000" spc="2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generator.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1972" y="24608"/>
            <a:ext cx="24701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9050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Ch</a:t>
            </a:r>
            <a:r>
              <a:rPr sz="500" b="1" spc="-35" dirty="0">
                <a:solidFill>
                  <a:srgbClr val="7F7F7F"/>
                </a:solidFill>
                <a:latin typeface="Gill Sans MT"/>
                <a:cs typeface="Gill Sans MT"/>
              </a:rPr>
              <a:t>a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rge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30" dirty="0">
                <a:solidFill>
                  <a:srgbClr val="7F7F7F"/>
                </a:solidFill>
                <a:latin typeface="Gill Sans MT"/>
                <a:cs typeface="Gill Sans MT"/>
              </a:rPr>
              <a:t>Current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oltage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07950" marR="1904364">
              <a:lnSpc>
                <a:spcPts val="560"/>
              </a:lnSpc>
            </a:pPr>
            <a:r>
              <a:rPr sz="500" b="1" spc="-10" dirty="0">
                <a:solidFill>
                  <a:srgbClr val="9898D8"/>
                </a:solidFill>
                <a:latin typeface="Gill Sans MT"/>
                <a:cs typeface="Gill Sans MT"/>
              </a:rPr>
              <a:t>Definition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Polarity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Voltage[Cntd.]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401" y="789854"/>
            <a:ext cx="104301" cy="10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3461" y="781668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954" y="739322"/>
            <a:ext cx="2980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potential </a:t>
            </a:r>
            <a:r>
              <a:rPr sz="1000" spc="-15" dirty="0">
                <a:latin typeface="Tahoma"/>
                <a:cs typeface="Tahoma"/>
              </a:rPr>
              <a:t>at point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40" dirty="0">
                <a:latin typeface="Tahoma"/>
                <a:cs typeface="Tahoma"/>
              </a:rPr>
              <a:t>respect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15" dirty="0">
                <a:latin typeface="Tahoma"/>
                <a:cs typeface="Tahoma"/>
              </a:rPr>
              <a:t>point </a:t>
            </a:r>
            <a:r>
              <a:rPr sz="1000" spc="-40" dirty="0">
                <a:latin typeface="Tahoma"/>
                <a:cs typeface="Tahoma"/>
              </a:rPr>
              <a:t>b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401" y="979643"/>
            <a:ext cx="104301" cy="10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461" y="971457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54" y="929111"/>
            <a:ext cx="35642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Point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25" dirty="0">
                <a:latin typeface="Tahoma"/>
                <a:cs typeface="Tahoma"/>
              </a:rPr>
              <a:t>volts </a:t>
            </a:r>
            <a:r>
              <a:rPr sz="1000" spc="-50" dirty="0">
                <a:latin typeface="Tahoma"/>
                <a:cs typeface="Tahoma"/>
              </a:rPr>
              <a:t>above </a:t>
            </a:r>
            <a:r>
              <a:rPr sz="1000" spc="-15" dirty="0">
                <a:latin typeface="Tahoma"/>
                <a:cs typeface="Tahoma"/>
              </a:rPr>
              <a:t>point </a:t>
            </a:r>
            <a:r>
              <a:rPr sz="1000" spc="-40" dirty="0">
                <a:latin typeface="Tahoma"/>
                <a:cs typeface="Tahoma"/>
              </a:rPr>
              <a:t>b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15" dirty="0">
                <a:latin typeface="Tahoma"/>
                <a:cs typeface="Tahoma"/>
              </a:rPr>
              <a:t>point </a:t>
            </a:r>
            <a:r>
              <a:rPr sz="1000" spc="-40" dirty="0">
                <a:latin typeface="Tahoma"/>
                <a:cs typeface="Tahoma"/>
              </a:rPr>
              <a:t>b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−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25" dirty="0">
                <a:latin typeface="Tahoma"/>
                <a:cs typeface="Tahoma"/>
              </a:rPr>
              <a:t>volts </a:t>
            </a:r>
            <a:r>
              <a:rPr sz="1000" spc="-50" dirty="0">
                <a:latin typeface="Tahoma"/>
                <a:cs typeface="Tahoma"/>
              </a:rPr>
              <a:t>above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401" y="1321260"/>
            <a:ext cx="104301" cy="10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3461" y="1313087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401" y="1662877"/>
            <a:ext cx="104301" cy="10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3461" y="1654704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954" y="1042981"/>
            <a:ext cx="3695700" cy="746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000" spc="-15" dirty="0">
                <a:latin typeface="Tahoma"/>
                <a:cs typeface="Tahoma"/>
              </a:rPr>
              <a:t>point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a.</a:t>
            </a:r>
            <a:endParaRPr sz="10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295"/>
              </a:spcBef>
            </a:pPr>
            <a:r>
              <a:rPr sz="1000" spc="-30" dirty="0">
                <a:latin typeface="Tahoma"/>
                <a:cs typeface="Tahoma"/>
              </a:rPr>
              <a:t>There is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0" dirty="0">
                <a:latin typeface="Tahoma"/>
                <a:cs typeface="Tahoma"/>
              </a:rPr>
              <a:t>drop </a:t>
            </a:r>
            <a:r>
              <a:rPr sz="1000" spc="-35" dirty="0">
                <a:latin typeface="Tahoma"/>
                <a:cs typeface="Tahoma"/>
              </a:rPr>
              <a:t>from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b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-35" dirty="0">
                <a:latin typeface="Tahoma"/>
                <a:cs typeface="Tahoma"/>
              </a:rPr>
              <a:t>equivalently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-35" dirty="0">
                <a:latin typeface="Tahoma"/>
                <a:cs typeface="Tahoma"/>
              </a:rPr>
              <a:t>voltage  </a:t>
            </a:r>
            <a:r>
              <a:rPr sz="1000" spc="-45" dirty="0">
                <a:latin typeface="Tahoma"/>
                <a:cs typeface="Tahoma"/>
              </a:rPr>
              <a:t>rise </a:t>
            </a:r>
            <a:r>
              <a:rPr sz="1000" spc="-35" dirty="0">
                <a:latin typeface="Tahoma"/>
                <a:cs typeface="Tahoma"/>
              </a:rPr>
              <a:t>from </a:t>
            </a:r>
            <a:r>
              <a:rPr sz="1000" spc="-40" dirty="0">
                <a:latin typeface="Tahoma"/>
                <a:cs typeface="Tahoma"/>
              </a:rPr>
              <a:t>b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9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1000" spc="-75" dirty="0">
                <a:latin typeface="Tahoma"/>
                <a:cs typeface="Tahoma"/>
              </a:rPr>
              <a:t>In </a:t>
            </a:r>
            <a:r>
              <a:rPr sz="1000" spc="-45" dirty="0">
                <a:latin typeface="Tahoma"/>
                <a:cs typeface="Tahoma"/>
              </a:rPr>
              <a:t>general, </a:t>
            </a:r>
            <a:r>
              <a:rPr sz="1000" i="1" spc="-50" dirty="0">
                <a:latin typeface="Trebuchet MS"/>
                <a:cs typeface="Trebuchet MS"/>
              </a:rPr>
              <a:t>v</a:t>
            </a:r>
            <a:r>
              <a:rPr sz="1050" i="1" spc="-75" baseline="-11904" dirty="0">
                <a:latin typeface="Lucida Sans"/>
                <a:cs typeface="Lucida Sans"/>
              </a:rPr>
              <a:t>ab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14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Verdana"/>
                <a:cs typeface="Verdana"/>
              </a:rPr>
              <a:t>−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50" i="1" spc="-52" baseline="-11904" dirty="0">
                <a:latin typeface="Lucida Sans"/>
                <a:cs typeface="Lucida Sans"/>
              </a:rPr>
              <a:t>ba</a:t>
            </a:r>
            <a:r>
              <a:rPr sz="1000" spc="-3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40995" y="2213225"/>
            <a:ext cx="92075" cy="274955"/>
          </a:xfrm>
          <a:custGeom>
            <a:avLst/>
            <a:gdLst/>
            <a:ahLst/>
            <a:cxnLst/>
            <a:rect l="l" t="t" r="r" b="b"/>
            <a:pathLst>
              <a:path w="92075" h="274955">
                <a:moveTo>
                  <a:pt x="0" y="274450"/>
                </a:moveTo>
                <a:lnTo>
                  <a:pt x="91483" y="274450"/>
                </a:lnTo>
                <a:lnTo>
                  <a:pt x="91483" y="0"/>
                </a:lnTo>
                <a:lnTo>
                  <a:pt x="0" y="0"/>
                </a:lnTo>
                <a:lnTo>
                  <a:pt x="0" y="274450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2718" y="1984568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5301" y="1992191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6737" y="2483864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79113" y="27125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90789" y="2212971"/>
            <a:ext cx="92075" cy="274955"/>
          </a:xfrm>
          <a:custGeom>
            <a:avLst/>
            <a:gdLst/>
            <a:ahLst/>
            <a:cxnLst/>
            <a:rect l="l" t="t" r="r" b="b"/>
            <a:pathLst>
              <a:path w="92075" h="274955">
                <a:moveTo>
                  <a:pt x="0" y="274450"/>
                </a:moveTo>
                <a:lnTo>
                  <a:pt x="91483" y="274450"/>
                </a:lnTo>
                <a:lnTo>
                  <a:pt x="91483" y="0"/>
                </a:lnTo>
                <a:lnTo>
                  <a:pt x="0" y="0"/>
                </a:lnTo>
                <a:lnTo>
                  <a:pt x="0" y="274450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75301" y="1984568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0342" y="2491488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0342" y="2712318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28907" y="1992191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57998" y="2266546"/>
            <a:ext cx="15367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7" baseline="3968" dirty="0">
                <a:latin typeface="Times New Roman"/>
                <a:cs typeface="Times New Roman"/>
              </a:rPr>
              <a:t>V</a:t>
            </a:r>
            <a:r>
              <a:rPr sz="450" b="1" spc="5" dirty="0">
                <a:latin typeface="Times New Roman"/>
                <a:cs typeface="Times New Roman"/>
              </a:rPr>
              <a:t>ab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4424" y="2266546"/>
            <a:ext cx="18415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7" baseline="3968" dirty="0">
                <a:latin typeface="Times New Roman"/>
                <a:cs typeface="Times New Roman"/>
              </a:rPr>
              <a:t>-V</a:t>
            </a:r>
            <a:r>
              <a:rPr sz="450" b="1" spc="5" dirty="0">
                <a:latin typeface="Times New Roman"/>
                <a:cs typeface="Times New Roman"/>
              </a:rPr>
              <a:t>ab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3692" y="2589178"/>
            <a:ext cx="260350" cy="26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4135">
              <a:lnSpc>
                <a:spcPct val="114300"/>
              </a:lnSpc>
              <a:spcBef>
                <a:spcPts val="95"/>
              </a:spcBef>
            </a:pPr>
            <a:r>
              <a:rPr sz="700" b="1" spc="5" dirty="0">
                <a:latin typeface="Times New Roman"/>
                <a:cs typeface="Times New Roman"/>
              </a:rPr>
              <a:t>- </a:t>
            </a:r>
            <a:r>
              <a:rPr sz="1050" b="1" spc="15" baseline="-23809" dirty="0">
                <a:latin typeface="Times New Roman"/>
                <a:cs typeface="Times New Roman"/>
              </a:rPr>
              <a:t>b </a:t>
            </a:r>
            <a:r>
              <a:rPr sz="700" b="1" spc="10" dirty="0">
                <a:latin typeface="Times New Roman"/>
                <a:cs typeface="Times New Roman"/>
              </a:rPr>
              <a:t> </a:t>
            </a:r>
            <a:r>
              <a:rPr sz="700" b="1" spc="5" dirty="0">
                <a:latin typeface="Times New Roman"/>
                <a:cs typeface="Times New Roman"/>
              </a:rPr>
              <a:t>(1)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9128" y="2589178"/>
            <a:ext cx="291465" cy="26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79375">
              <a:lnSpc>
                <a:spcPct val="114300"/>
              </a:lnSpc>
              <a:spcBef>
                <a:spcPts val="95"/>
              </a:spcBef>
            </a:pPr>
            <a:r>
              <a:rPr sz="700" b="1" spc="10" dirty="0">
                <a:latin typeface="Times New Roman"/>
                <a:cs typeface="Times New Roman"/>
              </a:rPr>
              <a:t>+</a:t>
            </a:r>
            <a:r>
              <a:rPr sz="700" b="1" spc="-20" dirty="0">
                <a:latin typeface="Times New Roman"/>
                <a:cs typeface="Times New Roman"/>
              </a:rPr>
              <a:t> </a:t>
            </a:r>
            <a:r>
              <a:rPr sz="1050" b="1" spc="15" baseline="-23809" dirty="0">
                <a:latin typeface="Times New Roman"/>
                <a:cs typeface="Times New Roman"/>
              </a:rPr>
              <a:t>b  </a:t>
            </a:r>
            <a:r>
              <a:rPr sz="700" b="1" spc="5" dirty="0">
                <a:latin typeface="Times New Roman"/>
                <a:cs typeface="Times New Roman"/>
              </a:rPr>
              <a:t>(2)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5164" y="1915859"/>
            <a:ext cx="673100" cy="180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920">
              <a:lnSpc>
                <a:spcPts val="600"/>
              </a:lnSpc>
              <a:spcBef>
                <a:spcPts val="120"/>
              </a:spcBef>
              <a:tabLst>
                <a:tab pos="575945" algn="l"/>
              </a:tabLst>
            </a:pPr>
            <a:r>
              <a:rPr sz="700" b="1" spc="10" dirty="0">
                <a:latin typeface="Times New Roman"/>
                <a:cs typeface="Times New Roman"/>
              </a:rPr>
              <a:t>a	a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ts val="600"/>
              </a:lnSpc>
              <a:tabLst>
                <a:tab pos="525780" algn="l"/>
              </a:tabLst>
            </a:pPr>
            <a:r>
              <a:rPr sz="1050" b="1" spc="15" baseline="-15873" dirty="0">
                <a:latin typeface="Times New Roman"/>
                <a:cs typeface="Times New Roman"/>
              </a:rPr>
              <a:t>+	</a:t>
            </a:r>
            <a:r>
              <a:rPr sz="700" b="1" spc="5" dirty="0">
                <a:latin typeface="Times New Roman"/>
                <a:cs typeface="Times New Roman"/>
              </a:rPr>
              <a:t>-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2483" y="2956501"/>
            <a:ext cx="1143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Voltage</a:t>
            </a:r>
            <a:r>
              <a:rPr sz="1000" spc="-19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polarity.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DFE3D9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5D0D6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5D0D6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F0E4EB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4E3EE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F0E3EC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F0E3EC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F0E3EC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F4E7EE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F1E6EA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F1E6EA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F1E6EA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F1E6EA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8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8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8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8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4895" y="59952"/>
            <a:ext cx="224154" cy="1720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590">
              <a:lnSpc>
                <a:spcPts val="560"/>
              </a:lnSpc>
              <a:spcBef>
                <a:spcPts val="150"/>
              </a:spcBef>
            </a:pPr>
            <a:r>
              <a:rPr sz="500" b="1" spc="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" b="1" spc="-40" dirty="0">
                <a:solidFill>
                  <a:srgbClr val="FFFFFF"/>
                </a:solidFill>
                <a:latin typeface="Gill Sans MT"/>
                <a:cs typeface="Gill Sans MT"/>
              </a:rPr>
              <a:t>ow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er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Energy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07950" marR="1904364">
              <a:lnSpc>
                <a:spcPts val="560"/>
              </a:lnSpc>
            </a:pP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Definition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Problem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659091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994" y="115122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703326"/>
            <a:ext cx="4040403" cy="163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794" y="1138529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846" y="754122"/>
            <a:ext cx="50751" cy="397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860967"/>
            <a:ext cx="3989704" cy="341630"/>
          </a:xfrm>
          <a:custGeom>
            <a:avLst/>
            <a:gdLst/>
            <a:ahLst/>
            <a:cxnLst/>
            <a:rect l="l" t="t" r="r" b="b"/>
            <a:pathLst>
              <a:path w="3989704" h="341630">
                <a:moveTo>
                  <a:pt x="3989652" y="0"/>
                </a:moveTo>
                <a:lnTo>
                  <a:pt x="0" y="0"/>
                </a:lnTo>
                <a:lnTo>
                  <a:pt x="0" y="290262"/>
                </a:lnTo>
                <a:lnTo>
                  <a:pt x="4008" y="309986"/>
                </a:lnTo>
                <a:lnTo>
                  <a:pt x="14922" y="326139"/>
                </a:lnTo>
                <a:lnTo>
                  <a:pt x="31075" y="337054"/>
                </a:lnTo>
                <a:lnTo>
                  <a:pt x="50800" y="341062"/>
                </a:lnTo>
                <a:lnTo>
                  <a:pt x="3938852" y="341062"/>
                </a:lnTo>
                <a:lnTo>
                  <a:pt x="3958576" y="337054"/>
                </a:lnTo>
                <a:lnTo>
                  <a:pt x="3974729" y="326139"/>
                </a:lnTo>
                <a:lnTo>
                  <a:pt x="3985644" y="309986"/>
                </a:lnTo>
                <a:lnTo>
                  <a:pt x="3989652" y="2902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741422"/>
            <a:ext cx="0" cy="429259"/>
          </a:xfrm>
          <a:custGeom>
            <a:avLst/>
            <a:gdLst/>
            <a:ahLst/>
            <a:cxnLst/>
            <a:rect l="l" t="t" r="r" b="b"/>
            <a:pathLst>
              <a:path h="429259">
                <a:moveTo>
                  <a:pt x="0" y="42885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728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16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033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68427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608565"/>
            <a:ext cx="3689985" cy="8343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45" dirty="0">
                <a:latin typeface="Tahoma"/>
                <a:cs typeface="Tahoma"/>
              </a:rPr>
              <a:t>Power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spc="-35" dirty="0">
                <a:latin typeface="Tahoma"/>
                <a:cs typeface="Tahoma"/>
              </a:rPr>
              <a:t>rate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5" dirty="0">
                <a:latin typeface="Tahoma"/>
                <a:cs typeface="Tahoma"/>
              </a:rPr>
              <a:t>expanding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-45" dirty="0">
                <a:latin typeface="Tahoma"/>
                <a:cs typeface="Tahoma"/>
              </a:rPr>
              <a:t>absorbing </a:t>
            </a:r>
            <a:r>
              <a:rPr sz="1000" spc="-65" dirty="0">
                <a:latin typeface="Tahoma"/>
                <a:cs typeface="Tahoma"/>
              </a:rPr>
              <a:t>energy,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 </a:t>
            </a:r>
            <a:r>
              <a:rPr sz="1000" spc="-35" dirty="0">
                <a:latin typeface="Tahoma"/>
                <a:cs typeface="Tahoma"/>
              </a:rPr>
              <a:t>watts </a:t>
            </a:r>
            <a:r>
              <a:rPr sz="1000" spc="40" dirty="0">
                <a:latin typeface="Tahoma"/>
                <a:cs typeface="Tahoma"/>
              </a:rPr>
              <a:t>(</a:t>
            </a:r>
            <a:r>
              <a:rPr sz="1000" i="1" spc="40" dirty="0">
                <a:latin typeface="Trebuchet MS"/>
                <a:cs typeface="Trebuchet MS"/>
              </a:rPr>
              <a:t>W</a:t>
            </a:r>
            <a:r>
              <a:rPr sz="1000" i="1" spc="-9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Tahoma"/>
                <a:cs typeface="Tahoma"/>
              </a:rPr>
              <a:t>Mathematically,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22881" y="1710118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5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7485" y="1710118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54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10181" y="1516931"/>
            <a:ext cx="751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190" algn="l"/>
              </a:tabLst>
            </a:pPr>
            <a:r>
              <a:rPr sz="1000" i="1" spc="-55" dirty="0">
                <a:latin typeface="Trebuchet MS"/>
                <a:cs typeface="Trebuchet MS"/>
              </a:rPr>
              <a:t>dw	dw</a:t>
            </a:r>
            <a:r>
              <a:rPr sz="1000" i="1" spc="-5" dirty="0">
                <a:latin typeface="Trebuchet MS"/>
                <a:cs typeface="Trebuchet MS"/>
              </a:rPr>
              <a:t> </a:t>
            </a:r>
            <a:r>
              <a:rPr sz="1000" i="1" spc="-45" dirty="0">
                <a:latin typeface="Trebuchet MS"/>
                <a:cs typeface="Trebuchet MS"/>
              </a:rPr>
              <a:t>dq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8536" y="1710118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0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89543" y="1689321"/>
            <a:ext cx="361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Trebuchet MS"/>
                <a:cs typeface="Trebuchet MS"/>
              </a:rPr>
              <a:t>dq</a:t>
            </a:r>
            <a:r>
              <a:rPr sz="1000" i="1" spc="95" dirty="0">
                <a:latin typeface="Trebuchet MS"/>
                <a:cs typeface="Trebuchet MS"/>
              </a:rPr>
              <a:t> </a:t>
            </a: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30603" y="1602529"/>
            <a:ext cx="1334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36930" algn="l"/>
                <a:tab pos="1073785" algn="l"/>
              </a:tabLst>
            </a:pP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-5" dirty="0">
                <a:latin typeface="Corbel"/>
                <a:cs typeface="Corbel"/>
              </a:rPr>
              <a:t>¾  </a:t>
            </a:r>
            <a:r>
              <a:rPr sz="1000" spc="40" dirty="0">
                <a:latin typeface="Corbel"/>
                <a:cs typeface="Corbel"/>
              </a:rPr>
              <a:t> </a:t>
            </a:r>
            <a:r>
              <a:rPr sz="1500" i="1" spc="-82" baseline="-38888" dirty="0">
                <a:latin typeface="Trebuchet MS"/>
                <a:cs typeface="Trebuchet MS"/>
              </a:rPr>
              <a:t>dt </a:t>
            </a:r>
            <a:r>
              <a:rPr sz="1500" i="1" spc="150" baseline="-38888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5" dirty="0">
                <a:latin typeface="Century Gothic"/>
                <a:cs typeface="Century Gothic"/>
              </a:rPr>
              <a:t>.	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Trebuchet MS"/>
                <a:cs typeface="Trebuchet MS"/>
              </a:rPr>
              <a:t>vi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0181" y="2147773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181" y="2489390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181" y="2982836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0181" y="3172625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0354" y="2070676"/>
            <a:ext cx="3637279" cy="12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50" dirty="0">
                <a:latin typeface="Tahoma"/>
                <a:cs typeface="Tahoma"/>
              </a:rPr>
              <a:t>absorbed ar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product of </a:t>
            </a:r>
            <a:r>
              <a:rPr sz="1000" spc="-35" dirty="0">
                <a:latin typeface="Tahoma"/>
                <a:cs typeface="Tahoma"/>
              </a:rPr>
              <a:t>the  voltage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across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through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it.</a:t>
            </a:r>
            <a:endParaRPr sz="1000">
              <a:latin typeface="Tahoma"/>
              <a:cs typeface="Tahoma"/>
            </a:endParaRPr>
          </a:p>
          <a:p>
            <a:pPr marL="12700" marR="123189">
              <a:lnSpc>
                <a:spcPct val="100000"/>
              </a:lnSpc>
              <a:spcBef>
                <a:spcPts val="290"/>
              </a:spcBef>
            </a:pPr>
            <a:r>
              <a:rPr sz="1000" spc="-60" dirty="0">
                <a:latin typeface="Tahoma"/>
                <a:cs typeface="Tahoma"/>
              </a:rPr>
              <a:t>If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50" dirty="0">
                <a:latin typeface="Tahoma"/>
                <a:cs typeface="Tahoma"/>
              </a:rPr>
              <a:t>enters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positive terminal of </a:t>
            </a:r>
            <a:r>
              <a:rPr sz="1000" spc="-35" dirty="0">
                <a:latin typeface="Tahoma"/>
                <a:cs typeface="Tahoma"/>
              </a:rPr>
              <a:t>the voltage </a:t>
            </a:r>
            <a:r>
              <a:rPr sz="1000" spc="-40" dirty="0">
                <a:latin typeface="Tahoma"/>
                <a:cs typeface="Tahoma"/>
              </a:rPr>
              <a:t>then </a:t>
            </a: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0" dirty="0">
                <a:latin typeface="Tahoma"/>
                <a:cs typeface="Tahoma"/>
              </a:rPr>
              <a:t>+</a:t>
            </a:r>
            <a:r>
              <a:rPr sz="1000" i="1" spc="-20" dirty="0">
                <a:latin typeface="Trebuchet MS"/>
                <a:cs typeface="Trebuchet MS"/>
              </a:rPr>
              <a:t>vi 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current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enters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negative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terminal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voltage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then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0"/>
              </a:lnSpc>
            </a:pP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0" dirty="0">
                <a:latin typeface="Verdana"/>
                <a:cs typeface="Verdana"/>
              </a:rPr>
              <a:t>−</a:t>
            </a:r>
            <a:r>
              <a:rPr sz="1000" i="1" spc="-50" dirty="0">
                <a:latin typeface="Trebuchet MS"/>
                <a:cs typeface="Trebuchet MS"/>
              </a:rPr>
              <a:t>vi</a:t>
            </a:r>
            <a:r>
              <a:rPr sz="1000" i="1" spc="-23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0" dirty="0">
                <a:latin typeface="Tahoma"/>
                <a:cs typeface="Tahoma"/>
              </a:rPr>
              <a:t>+</a:t>
            </a:r>
            <a:r>
              <a:rPr sz="1000" i="1" spc="-20" dirty="0">
                <a:latin typeface="Trebuchet MS"/>
                <a:cs typeface="Trebuchet MS"/>
              </a:rPr>
              <a:t>vi </a:t>
            </a:r>
            <a:r>
              <a:rPr sz="1000" spc="-35" dirty="0">
                <a:latin typeface="Tahoma"/>
                <a:cs typeface="Tahoma"/>
              </a:rPr>
              <a:t>implies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absorbing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power.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544570" algn="l"/>
              </a:tabLst>
            </a:pP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0" dirty="0">
                <a:latin typeface="Verdana"/>
                <a:cs typeface="Verdana"/>
              </a:rPr>
              <a:t>−</a:t>
            </a:r>
            <a:r>
              <a:rPr sz="1000" i="1" spc="-50" dirty="0">
                <a:latin typeface="Trebuchet MS"/>
                <a:cs typeface="Trebuchet MS"/>
              </a:rPr>
              <a:t>vi  </a:t>
            </a:r>
            <a:r>
              <a:rPr sz="1000" spc="-35" dirty="0">
                <a:latin typeface="Tahoma"/>
                <a:cs typeface="Tahoma"/>
              </a:rPr>
              <a:t>implies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supplying</a:t>
            </a:r>
            <a:r>
              <a:rPr sz="1000" spc="14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power.	</a:t>
            </a:r>
            <a:r>
              <a:rPr sz="1000" u="heavy" spc="-60" dirty="0">
                <a:uFill>
                  <a:solidFill>
                    <a:srgbClr val="A79FD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spc="-125" dirty="0">
                <a:uFill>
                  <a:solidFill>
                    <a:srgbClr val="A79FD6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4895" y="59952"/>
            <a:ext cx="224154" cy="1720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590">
              <a:lnSpc>
                <a:spcPts val="560"/>
              </a:lnSpc>
              <a:spcBef>
                <a:spcPts val="150"/>
              </a:spcBef>
            </a:pPr>
            <a:r>
              <a:rPr sz="500" b="1" spc="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" b="1" spc="-40" dirty="0">
                <a:solidFill>
                  <a:srgbClr val="FFFFFF"/>
                </a:solidFill>
                <a:latin typeface="Gill Sans MT"/>
                <a:cs typeface="Gill Sans MT"/>
              </a:rPr>
              <a:t>ow</a:t>
            </a:r>
            <a:r>
              <a:rPr sz="500" b="1" spc="-30" dirty="0">
                <a:solidFill>
                  <a:srgbClr val="FFFFFF"/>
                </a:solidFill>
                <a:latin typeface="Gill Sans MT"/>
                <a:cs typeface="Gill Sans MT"/>
              </a:rPr>
              <a:t>er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Energy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07950" marR="1904364">
              <a:lnSpc>
                <a:spcPts val="560"/>
              </a:lnSpc>
            </a:pPr>
            <a:r>
              <a:rPr sz="500" b="1" spc="-10" dirty="0">
                <a:solidFill>
                  <a:srgbClr val="9898D8"/>
                </a:solidFill>
                <a:latin typeface="Gill Sans MT"/>
                <a:cs typeface="Gill Sans MT"/>
              </a:rPr>
              <a:t>Definition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Problem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Power[Cntd.]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8126" y="927166"/>
            <a:ext cx="74930" cy="223520"/>
          </a:xfrm>
          <a:custGeom>
            <a:avLst/>
            <a:gdLst/>
            <a:ahLst/>
            <a:cxnLst/>
            <a:rect l="l" t="t" r="r" b="b"/>
            <a:pathLst>
              <a:path w="74930" h="223519">
                <a:moveTo>
                  <a:pt x="0" y="222987"/>
                </a:moveTo>
                <a:lnTo>
                  <a:pt x="74329" y="222987"/>
                </a:lnTo>
                <a:lnTo>
                  <a:pt x="74329" y="0"/>
                </a:lnTo>
                <a:lnTo>
                  <a:pt x="0" y="0"/>
                </a:lnTo>
                <a:lnTo>
                  <a:pt x="0" y="222987"/>
                </a:lnTo>
                <a:close/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5291" y="74134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5291" y="747785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1733" y="1150154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35291" y="1335977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2608" y="927166"/>
            <a:ext cx="74930" cy="223520"/>
          </a:xfrm>
          <a:custGeom>
            <a:avLst/>
            <a:gdLst/>
            <a:ahLst/>
            <a:cxnLst/>
            <a:rect l="l" t="t" r="r" b="b"/>
            <a:pathLst>
              <a:path w="74930" h="223519">
                <a:moveTo>
                  <a:pt x="0" y="222987"/>
                </a:moveTo>
                <a:lnTo>
                  <a:pt x="74329" y="222987"/>
                </a:lnTo>
                <a:lnTo>
                  <a:pt x="74329" y="0"/>
                </a:lnTo>
                <a:lnTo>
                  <a:pt x="0" y="0"/>
                </a:lnTo>
                <a:lnTo>
                  <a:pt x="0" y="222987"/>
                </a:lnTo>
                <a:close/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9773" y="74134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9773" y="1150154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9773" y="133250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9773" y="747785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90313" y="970792"/>
            <a:ext cx="11683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20" dirty="0">
                <a:latin typeface="Times New Roman"/>
                <a:cs typeface="Times New Roman"/>
              </a:rPr>
              <a:t>4V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6722" y="961376"/>
            <a:ext cx="11683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15" dirty="0">
                <a:latin typeface="Times New Roman"/>
                <a:cs typeface="Times New Roman"/>
              </a:rPr>
              <a:t>4</a:t>
            </a:r>
            <a:r>
              <a:rPr sz="550" b="1" spc="25" dirty="0">
                <a:latin typeface="Times New Roman"/>
                <a:cs typeface="Times New Roman"/>
              </a:rPr>
              <a:t>V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7478" y="723027"/>
            <a:ext cx="679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20" dirty="0">
                <a:latin typeface="Times New Roman"/>
                <a:cs typeface="Times New Roman"/>
              </a:rPr>
              <a:t>+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6308" y="1225989"/>
            <a:ext cx="501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10" dirty="0"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22190" y="924193"/>
            <a:ext cx="74930" cy="223520"/>
          </a:xfrm>
          <a:custGeom>
            <a:avLst/>
            <a:gdLst/>
            <a:ahLst/>
            <a:cxnLst/>
            <a:rect l="l" t="t" r="r" b="b"/>
            <a:pathLst>
              <a:path w="74930" h="223519">
                <a:moveTo>
                  <a:pt x="0" y="222987"/>
                </a:moveTo>
                <a:lnTo>
                  <a:pt x="74329" y="222987"/>
                </a:lnTo>
                <a:lnTo>
                  <a:pt x="74329" y="0"/>
                </a:lnTo>
                <a:lnTo>
                  <a:pt x="0" y="0"/>
                </a:lnTo>
                <a:lnTo>
                  <a:pt x="0" y="222987"/>
                </a:lnTo>
                <a:close/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9355" y="74134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2328" y="747785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9355" y="1150154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2913" y="1335977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62619" y="741343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62619" y="747785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8427" y="927166"/>
            <a:ext cx="74930" cy="223520"/>
          </a:xfrm>
          <a:custGeom>
            <a:avLst/>
            <a:gdLst/>
            <a:ahLst/>
            <a:cxnLst/>
            <a:rect l="l" t="t" r="r" b="b"/>
            <a:pathLst>
              <a:path w="74930" h="223519">
                <a:moveTo>
                  <a:pt x="0" y="222987"/>
                </a:moveTo>
                <a:lnTo>
                  <a:pt x="74329" y="222987"/>
                </a:lnTo>
                <a:lnTo>
                  <a:pt x="74329" y="0"/>
                </a:lnTo>
                <a:lnTo>
                  <a:pt x="0" y="0"/>
                </a:lnTo>
                <a:lnTo>
                  <a:pt x="0" y="222987"/>
                </a:lnTo>
                <a:close/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69061" y="1150154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185823"/>
                </a:moveTo>
                <a:lnTo>
                  <a:pt x="0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65592" y="133250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658" y="0"/>
                </a:lnTo>
              </a:path>
            </a:pathLst>
          </a:custGeom>
          <a:ln w="12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508142" y="961376"/>
            <a:ext cx="11683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20" dirty="0">
                <a:latin typeface="Times New Roman"/>
                <a:cs typeface="Times New Roman"/>
              </a:rPr>
              <a:t>4V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7847" y="961376"/>
            <a:ext cx="11683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20" dirty="0">
                <a:latin typeface="Times New Roman"/>
                <a:cs typeface="Times New Roman"/>
              </a:rPr>
              <a:t>4V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9422" y="698251"/>
            <a:ext cx="247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b="1" spc="10" dirty="0"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70373" y="698251"/>
            <a:ext cx="501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10" dirty="0"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7125" y="1155624"/>
            <a:ext cx="15113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3185">
              <a:lnSpc>
                <a:spcPct val="160800"/>
              </a:lnSpc>
              <a:spcBef>
                <a:spcPts val="90"/>
              </a:spcBef>
            </a:pPr>
            <a:r>
              <a:rPr sz="550" b="1" spc="10" dirty="0">
                <a:latin typeface="Times New Roman"/>
                <a:cs typeface="Times New Roman"/>
              </a:rPr>
              <a:t>+  (4)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53149" y="1341942"/>
            <a:ext cx="11239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10" dirty="0">
                <a:latin typeface="Times New Roman"/>
                <a:cs typeface="Times New Roman"/>
              </a:rPr>
              <a:t>(1)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81184" y="1149677"/>
            <a:ext cx="630555" cy="3073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540"/>
              </a:spcBef>
              <a:tabLst>
                <a:tab pos="579755" algn="l"/>
              </a:tabLst>
            </a:pPr>
            <a:r>
              <a:rPr sz="550" b="1" spc="20" dirty="0">
                <a:latin typeface="Times New Roman"/>
                <a:cs typeface="Times New Roman"/>
              </a:rPr>
              <a:t>+	</a:t>
            </a:r>
            <a:r>
              <a:rPr sz="825" b="1" spc="15" baseline="-20202" dirty="0">
                <a:latin typeface="Times New Roman"/>
                <a:cs typeface="Times New Roman"/>
              </a:rPr>
              <a:t>-</a:t>
            </a:r>
            <a:endParaRPr sz="825" baseline="-20202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  <a:tabLst>
                <a:tab pos="495934" algn="l"/>
              </a:tabLst>
            </a:pPr>
            <a:r>
              <a:rPr sz="550" b="1" spc="10" dirty="0">
                <a:latin typeface="Times New Roman"/>
                <a:cs typeface="Times New Roman"/>
              </a:rPr>
              <a:t>(2)	</a:t>
            </a:r>
            <a:r>
              <a:rPr sz="825" b="1" spc="15" baseline="5050" dirty="0">
                <a:latin typeface="Times New Roman"/>
                <a:cs typeface="Times New Roman"/>
              </a:rPr>
              <a:t>(3)</a:t>
            </a:r>
            <a:endParaRPr sz="825" baseline="5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98126" y="682623"/>
            <a:ext cx="186055" cy="37465"/>
          </a:xfrm>
          <a:custGeom>
            <a:avLst/>
            <a:gdLst/>
            <a:ahLst/>
            <a:cxnLst/>
            <a:rect l="l" t="t" r="r" b="b"/>
            <a:pathLst>
              <a:path w="186055" h="37465">
                <a:moveTo>
                  <a:pt x="148658" y="0"/>
                </a:moveTo>
                <a:lnTo>
                  <a:pt x="148658" y="37164"/>
                </a:lnTo>
                <a:lnTo>
                  <a:pt x="173435" y="24776"/>
                </a:lnTo>
                <a:lnTo>
                  <a:pt x="154852" y="24776"/>
                </a:lnTo>
                <a:lnTo>
                  <a:pt x="154852" y="12388"/>
                </a:lnTo>
                <a:lnTo>
                  <a:pt x="173435" y="12388"/>
                </a:lnTo>
                <a:lnTo>
                  <a:pt x="148658" y="0"/>
                </a:lnTo>
                <a:close/>
              </a:path>
              <a:path w="186055" h="37465">
                <a:moveTo>
                  <a:pt x="148658" y="12388"/>
                </a:moveTo>
                <a:lnTo>
                  <a:pt x="0" y="12388"/>
                </a:lnTo>
                <a:lnTo>
                  <a:pt x="0" y="24776"/>
                </a:lnTo>
                <a:lnTo>
                  <a:pt x="148658" y="24776"/>
                </a:lnTo>
                <a:lnTo>
                  <a:pt x="148658" y="12388"/>
                </a:lnTo>
                <a:close/>
              </a:path>
              <a:path w="186055" h="37465">
                <a:moveTo>
                  <a:pt x="173435" y="12388"/>
                </a:moveTo>
                <a:lnTo>
                  <a:pt x="154852" y="12388"/>
                </a:lnTo>
                <a:lnTo>
                  <a:pt x="154852" y="24776"/>
                </a:lnTo>
                <a:lnTo>
                  <a:pt x="173435" y="24776"/>
                </a:lnTo>
                <a:lnTo>
                  <a:pt x="185823" y="18582"/>
                </a:lnTo>
                <a:lnTo>
                  <a:pt x="173435" y="1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4869" y="682623"/>
            <a:ext cx="186055" cy="37465"/>
          </a:xfrm>
          <a:custGeom>
            <a:avLst/>
            <a:gdLst/>
            <a:ahLst/>
            <a:cxnLst/>
            <a:rect l="l" t="t" r="r" b="b"/>
            <a:pathLst>
              <a:path w="186055" h="37465">
                <a:moveTo>
                  <a:pt x="148658" y="0"/>
                </a:moveTo>
                <a:lnTo>
                  <a:pt x="148658" y="37164"/>
                </a:lnTo>
                <a:lnTo>
                  <a:pt x="173435" y="24776"/>
                </a:lnTo>
                <a:lnTo>
                  <a:pt x="154852" y="24776"/>
                </a:lnTo>
                <a:lnTo>
                  <a:pt x="154852" y="12388"/>
                </a:lnTo>
                <a:lnTo>
                  <a:pt x="173435" y="12388"/>
                </a:lnTo>
                <a:lnTo>
                  <a:pt x="148658" y="0"/>
                </a:lnTo>
                <a:close/>
              </a:path>
              <a:path w="186055" h="37465">
                <a:moveTo>
                  <a:pt x="148658" y="12388"/>
                </a:moveTo>
                <a:lnTo>
                  <a:pt x="0" y="12388"/>
                </a:lnTo>
                <a:lnTo>
                  <a:pt x="0" y="24776"/>
                </a:lnTo>
                <a:lnTo>
                  <a:pt x="148658" y="24776"/>
                </a:lnTo>
                <a:lnTo>
                  <a:pt x="148658" y="12388"/>
                </a:lnTo>
                <a:close/>
              </a:path>
              <a:path w="186055" h="37465">
                <a:moveTo>
                  <a:pt x="173435" y="12388"/>
                </a:moveTo>
                <a:lnTo>
                  <a:pt x="154852" y="12388"/>
                </a:lnTo>
                <a:lnTo>
                  <a:pt x="154852" y="24776"/>
                </a:lnTo>
                <a:lnTo>
                  <a:pt x="173435" y="24776"/>
                </a:lnTo>
                <a:lnTo>
                  <a:pt x="185823" y="18582"/>
                </a:lnTo>
                <a:lnTo>
                  <a:pt x="173435" y="1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7970" y="682623"/>
            <a:ext cx="170815" cy="37465"/>
          </a:xfrm>
          <a:custGeom>
            <a:avLst/>
            <a:gdLst/>
            <a:ahLst/>
            <a:cxnLst/>
            <a:rect l="l" t="t" r="r" b="b"/>
            <a:pathLst>
              <a:path w="170814" h="37465">
                <a:moveTo>
                  <a:pt x="37164" y="0"/>
                </a:moveTo>
                <a:lnTo>
                  <a:pt x="0" y="18582"/>
                </a:lnTo>
                <a:lnTo>
                  <a:pt x="37164" y="37164"/>
                </a:lnTo>
                <a:lnTo>
                  <a:pt x="37164" y="24776"/>
                </a:lnTo>
                <a:lnTo>
                  <a:pt x="30970" y="24776"/>
                </a:lnTo>
                <a:lnTo>
                  <a:pt x="30970" y="12388"/>
                </a:lnTo>
                <a:lnTo>
                  <a:pt x="37164" y="12388"/>
                </a:lnTo>
                <a:lnTo>
                  <a:pt x="37164" y="0"/>
                </a:lnTo>
                <a:close/>
              </a:path>
              <a:path w="170814" h="37465">
                <a:moveTo>
                  <a:pt x="37164" y="12388"/>
                </a:moveTo>
                <a:lnTo>
                  <a:pt x="30970" y="12388"/>
                </a:lnTo>
                <a:lnTo>
                  <a:pt x="30970" y="24776"/>
                </a:lnTo>
                <a:lnTo>
                  <a:pt x="37164" y="24776"/>
                </a:lnTo>
                <a:lnTo>
                  <a:pt x="37164" y="12388"/>
                </a:lnTo>
                <a:close/>
              </a:path>
              <a:path w="170814" h="37465">
                <a:moveTo>
                  <a:pt x="170337" y="12388"/>
                </a:moveTo>
                <a:lnTo>
                  <a:pt x="37164" y="12388"/>
                </a:lnTo>
                <a:lnTo>
                  <a:pt x="37164" y="24776"/>
                </a:lnTo>
                <a:lnTo>
                  <a:pt x="170337" y="24776"/>
                </a:lnTo>
                <a:lnTo>
                  <a:pt x="170337" y="1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31110" y="682127"/>
            <a:ext cx="170815" cy="37465"/>
          </a:xfrm>
          <a:custGeom>
            <a:avLst/>
            <a:gdLst/>
            <a:ahLst/>
            <a:cxnLst/>
            <a:rect l="l" t="t" r="r" b="b"/>
            <a:pathLst>
              <a:path w="170814" h="37465">
                <a:moveTo>
                  <a:pt x="37164" y="0"/>
                </a:moveTo>
                <a:lnTo>
                  <a:pt x="0" y="18582"/>
                </a:lnTo>
                <a:lnTo>
                  <a:pt x="37164" y="37164"/>
                </a:lnTo>
                <a:lnTo>
                  <a:pt x="37164" y="24776"/>
                </a:lnTo>
                <a:lnTo>
                  <a:pt x="30970" y="24776"/>
                </a:lnTo>
                <a:lnTo>
                  <a:pt x="30970" y="12388"/>
                </a:lnTo>
                <a:lnTo>
                  <a:pt x="37164" y="12388"/>
                </a:lnTo>
                <a:lnTo>
                  <a:pt x="37164" y="0"/>
                </a:lnTo>
                <a:close/>
              </a:path>
              <a:path w="170814" h="37465">
                <a:moveTo>
                  <a:pt x="37164" y="12388"/>
                </a:moveTo>
                <a:lnTo>
                  <a:pt x="30970" y="12388"/>
                </a:lnTo>
                <a:lnTo>
                  <a:pt x="30970" y="24776"/>
                </a:lnTo>
                <a:lnTo>
                  <a:pt x="37164" y="24776"/>
                </a:lnTo>
                <a:lnTo>
                  <a:pt x="37164" y="12388"/>
                </a:lnTo>
                <a:close/>
              </a:path>
              <a:path w="170814" h="37465">
                <a:moveTo>
                  <a:pt x="170337" y="12388"/>
                </a:moveTo>
                <a:lnTo>
                  <a:pt x="37164" y="12388"/>
                </a:lnTo>
                <a:lnTo>
                  <a:pt x="37164" y="24776"/>
                </a:lnTo>
                <a:lnTo>
                  <a:pt x="170337" y="24776"/>
                </a:lnTo>
                <a:lnTo>
                  <a:pt x="170337" y="1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34814" y="599062"/>
            <a:ext cx="111760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latin typeface="Times New Roman"/>
                <a:cs typeface="Times New Roman"/>
              </a:rPr>
              <a:t>3A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80392" y="562113"/>
            <a:ext cx="384175" cy="2755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85115" algn="l"/>
              </a:tabLst>
            </a:pPr>
            <a:r>
              <a:rPr sz="550" b="1" dirty="0">
                <a:latin typeface="Times New Roman"/>
                <a:cs typeface="Times New Roman"/>
              </a:rPr>
              <a:t>3A	3A</a:t>
            </a:r>
            <a:endParaRPr sz="5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340"/>
              </a:spcBef>
            </a:pPr>
            <a:r>
              <a:rPr sz="550" b="1" spc="20" dirty="0">
                <a:latin typeface="Times New Roman"/>
                <a:cs typeface="Times New Roman"/>
              </a:rPr>
              <a:t>+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00454" y="599062"/>
            <a:ext cx="86360" cy="10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550" b="1" dirty="0">
                <a:latin typeface="Times New Roman"/>
                <a:cs typeface="Times New Roman"/>
              </a:rPr>
              <a:t>3A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9193" y="226918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9994" y="257224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0794" y="2559545"/>
            <a:ext cx="393880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98846" y="2319744"/>
            <a:ext cx="50751" cy="252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193" y="2313614"/>
            <a:ext cx="3989704" cy="309880"/>
          </a:xfrm>
          <a:custGeom>
            <a:avLst/>
            <a:gdLst/>
            <a:ahLst/>
            <a:cxnLst/>
            <a:rect l="l" t="t" r="r" b="b"/>
            <a:pathLst>
              <a:path w="3989704" h="309880">
                <a:moveTo>
                  <a:pt x="3989652" y="0"/>
                </a:moveTo>
                <a:lnTo>
                  <a:pt x="0" y="0"/>
                </a:lnTo>
                <a:lnTo>
                  <a:pt x="0" y="258630"/>
                </a:lnTo>
                <a:lnTo>
                  <a:pt x="4008" y="278355"/>
                </a:lnTo>
                <a:lnTo>
                  <a:pt x="14922" y="294508"/>
                </a:lnTo>
                <a:lnTo>
                  <a:pt x="31075" y="305422"/>
                </a:lnTo>
                <a:lnTo>
                  <a:pt x="50800" y="309430"/>
                </a:lnTo>
                <a:lnTo>
                  <a:pt x="3938852" y="309430"/>
                </a:lnTo>
                <a:lnTo>
                  <a:pt x="3958576" y="305422"/>
                </a:lnTo>
                <a:lnTo>
                  <a:pt x="3974729" y="294508"/>
                </a:lnTo>
                <a:lnTo>
                  <a:pt x="3985644" y="278355"/>
                </a:lnTo>
                <a:lnTo>
                  <a:pt x="3989652" y="258630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98846" y="235785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233442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98846" y="23451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8846" y="23324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8846" y="23197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846" y="230070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21894" y="1566880"/>
            <a:ext cx="3752215" cy="1691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30" dirty="0">
                <a:latin typeface="Tahoma"/>
                <a:cs typeface="Tahoma"/>
              </a:rPr>
              <a:t>Absorbing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supplying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power.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1200"/>
              </a:lnSpc>
            </a:pPr>
            <a:r>
              <a:rPr sz="1000" spc="-75" dirty="0">
                <a:latin typeface="Tahoma"/>
                <a:cs typeface="Tahoma"/>
              </a:rPr>
              <a:t>In </a:t>
            </a:r>
            <a:r>
              <a:rPr sz="1000" spc="-25" dirty="0">
                <a:latin typeface="Tahoma"/>
                <a:cs typeface="Tahoma"/>
              </a:rPr>
              <a:t>fig. </a:t>
            </a:r>
            <a:r>
              <a:rPr sz="1000" spc="-15" dirty="0">
                <a:latin typeface="Tahoma"/>
                <a:cs typeface="Tahoma"/>
              </a:rPr>
              <a:t>(1)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0" dirty="0">
                <a:latin typeface="Tahoma"/>
                <a:cs typeface="Tahoma"/>
              </a:rPr>
              <a:t>(2), </a:t>
            </a: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0" dirty="0">
                <a:latin typeface="Verdana"/>
                <a:cs typeface="Verdana"/>
              </a:rPr>
              <a:t>−</a:t>
            </a:r>
            <a:r>
              <a:rPr sz="1000" spc="-50" dirty="0">
                <a:latin typeface="Tahoma"/>
                <a:cs typeface="Tahoma"/>
              </a:rPr>
              <a:t>4 </a:t>
            </a:r>
            <a:r>
              <a:rPr sz="1000" i="1" spc="-45" dirty="0">
                <a:latin typeface="Verdana"/>
                <a:cs typeface="Verdana"/>
              </a:rPr>
              <a:t>× </a:t>
            </a:r>
            <a:r>
              <a:rPr sz="1000" spc="-50" dirty="0">
                <a:latin typeface="Tahoma"/>
                <a:cs typeface="Tahoma"/>
              </a:rPr>
              <a:t>3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15" dirty="0">
                <a:latin typeface="Verdana"/>
                <a:cs typeface="Verdana"/>
              </a:rPr>
              <a:t>−</a:t>
            </a:r>
            <a:r>
              <a:rPr sz="1000" spc="-15" dirty="0">
                <a:latin typeface="Tahoma"/>
                <a:cs typeface="Tahoma"/>
              </a:rPr>
              <a:t>12</a:t>
            </a:r>
            <a:r>
              <a:rPr sz="1000" i="1" spc="-15" dirty="0">
                <a:latin typeface="Trebuchet MS"/>
                <a:cs typeface="Trebuchet MS"/>
              </a:rPr>
              <a:t>W</a:t>
            </a:r>
            <a:r>
              <a:rPr sz="1000" i="1" spc="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ts val="1200"/>
              </a:lnSpc>
            </a:pPr>
            <a:r>
              <a:rPr sz="1000" spc="-75" dirty="0">
                <a:latin typeface="Tahoma"/>
                <a:cs typeface="Tahoma"/>
              </a:rPr>
              <a:t>In </a:t>
            </a:r>
            <a:r>
              <a:rPr sz="1000" spc="-25" dirty="0">
                <a:latin typeface="Tahoma"/>
                <a:cs typeface="Tahoma"/>
              </a:rPr>
              <a:t>fig. </a:t>
            </a:r>
            <a:r>
              <a:rPr sz="1000" spc="-15" dirty="0">
                <a:latin typeface="Tahoma"/>
                <a:cs typeface="Tahoma"/>
              </a:rPr>
              <a:t>(3)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0" dirty="0">
                <a:latin typeface="Tahoma"/>
                <a:cs typeface="Tahoma"/>
              </a:rPr>
              <a:t>(4), </a:t>
            </a: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50" dirty="0">
                <a:latin typeface="Tahoma"/>
                <a:cs typeface="Tahoma"/>
              </a:rPr>
              <a:t>4 </a:t>
            </a:r>
            <a:r>
              <a:rPr sz="1000" i="1" spc="-45" dirty="0">
                <a:latin typeface="Verdana"/>
                <a:cs typeface="Verdana"/>
              </a:rPr>
              <a:t>× </a:t>
            </a:r>
            <a:r>
              <a:rPr sz="1000" spc="-50" dirty="0">
                <a:latin typeface="Tahoma"/>
                <a:cs typeface="Tahoma"/>
              </a:rPr>
              <a:t>3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5" dirty="0">
                <a:latin typeface="Tahoma"/>
                <a:cs typeface="Tahoma"/>
              </a:rPr>
              <a:t>12</a:t>
            </a:r>
            <a:r>
              <a:rPr sz="1000" i="1" spc="-5" dirty="0">
                <a:latin typeface="Trebuchet MS"/>
                <a:cs typeface="Trebuchet MS"/>
              </a:rPr>
              <a:t>W</a:t>
            </a:r>
            <a:r>
              <a:rPr sz="1000" i="1" spc="1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108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algebraic </a:t>
            </a:r>
            <a:r>
              <a:rPr sz="1000" spc="-55" dirty="0">
                <a:latin typeface="Tahoma"/>
                <a:cs typeface="Tahoma"/>
              </a:rPr>
              <a:t>sum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5" dirty="0">
                <a:latin typeface="Tahoma"/>
                <a:cs typeface="Tahoma"/>
              </a:rPr>
              <a:t>circuit, at </a:t>
            </a:r>
            <a:r>
              <a:rPr sz="1000" spc="-45" dirty="0">
                <a:latin typeface="Tahoma"/>
                <a:cs typeface="Tahoma"/>
              </a:rPr>
              <a:t>any </a:t>
            </a:r>
            <a:r>
              <a:rPr sz="1000" spc="-20" dirty="0">
                <a:latin typeface="Tahoma"/>
                <a:cs typeface="Tahoma"/>
              </a:rPr>
              <a:t>instant </a:t>
            </a:r>
            <a:r>
              <a:rPr sz="1000" spc="-30" dirty="0">
                <a:latin typeface="Tahoma"/>
                <a:cs typeface="Tahoma"/>
              </a:rPr>
              <a:t>of time, is  </a:t>
            </a:r>
            <a:r>
              <a:rPr sz="1000" spc="-40" dirty="0">
                <a:latin typeface="Tahoma"/>
                <a:cs typeface="Tahoma"/>
              </a:rPr>
              <a:t>zero.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 algn="ctr">
              <a:lnSpc>
                <a:spcPct val="100000"/>
              </a:lnSpc>
            </a:pPr>
            <a:r>
              <a:rPr sz="1500" spc="1230" baseline="52777" dirty="0">
                <a:latin typeface="Arial"/>
                <a:cs typeface="Arial"/>
              </a:rPr>
              <a:t>Σ</a:t>
            </a:r>
            <a:r>
              <a:rPr sz="1500" spc="-225" baseline="52777" dirty="0">
                <a:latin typeface="Arial"/>
                <a:cs typeface="Arial"/>
              </a:rPr>
              <a:t> </a:t>
            </a: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50" dirty="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212090" algn="ctr">
              <a:lnSpc>
                <a:spcPct val="100000"/>
              </a:lnSpc>
              <a:spcBef>
                <a:spcPts val="1135"/>
              </a:spcBef>
            </a:pPr>
            <a:r>
              <a:rPr sz="1000" spc="-30" dirty="0">
                <a:latin typeface="Tahoma"/>
                <a:cs typeface="Tahoma"/>
              </a:rPr>
              <a:t>+Power </a:t>
            </a:r>
            <a:r>
              <a:rPr sz="1000" spc="-50" dirty="0">
                <a:latin typeface="Tahoma"/>
                <a:cs typeface="Tahoma"/>
              </a:rPr>
              <a:t>absorbed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- </a:t>
            </a:r>
            <a:r>
              <a:rPr sz="1000" spc="-45" dirty="0">
                <a:latin typeface="Tahoma"/>
                <a:cs typeface="Tahoma"/>
              </a:rPr>
              <a:t>Power</a:t>
            </a:r>
            <a:r>
              <a:rPr sz="1000" spc="14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supplied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4895" y="59952"/>
            <a:ext cx="224154" cy="17208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590">
              <a:lnSpc>
                <a:spcPts val="560"/>
              </a:lnSpc>
              <a:spcBef>
                <a:spcPts val="150"/>
              </a:spcBef>
            </a:pPr>
            <a:r>
              <a:rPr sz="500" b="1" spc="5" dirty="0">
                <a:solidFill>
                  <a:srgbClr val="7F7F7F"/>
                </a:solidFill>
                <a:latin typeface="Gill Sans MT"/>
                <a:cs typeface="Gill Sans MT"/>
              </a:rPr>
              <a:t>P</a:t>
            </a:r>
            <a:r>
              <a:rPr sz="500" b="1" spc="-40" dirty="0">
                <a:solidFill>
                  <a:srgbClr val="7F7F7F"/>
                </a:solidFill>
                <a:latin typeface="Gill Sans MT"/>
                <a:cs typeface="Gill Sans MT"/>
              </a:rPr>
              <a:t>ow</a:t>
            </a:r>
            <a:r>
              <a:rPr sz="500" b="1" spc="-30" dirty="0">
                <a:solidFill>
                  <a:srgbClr val="7F7F7F"/>
                </a:solidFill>
                <a:latin typeface="Gill Sans MT"/>
                <a:cs typeface="Gill Sans MT"/>
              </a:rPr>
              <a:t>er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Energy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03995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Energy</a:t>
            </a:r>
          </a:p>
        </p:txBody>
      </p:sp>
      <p:sp>
        <p:nvSpPr>
          <p:cNvPr id="37" name="object 37"/>
          <p:cNvSpPr/>
          <p:nvPr/>
        </p:nvSpPr>
        <p:spPr>
          <a:xfrm>
            <a:off x="309193" y="1106677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4" y="1269898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994" y="145963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794" y="1446936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1150912"/>
            <a:ext cx="50751" cy="308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193" y="1314177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3989652" y="0"/>
                </a:moveTo>
                <a:lnTo>
                  <a:pt x="0" y="0"/>
                </a:lnTo>
                <a:lnTo>
                  <a:pt x="0" y="145458"/>
                </a:lnTo>
                <a:lnTo>
                  <a:pt x="4008" y="165183"/>
                </a:lnTo>
                <a:lnTo>
                  <a:pt x="14922" y="181336"/>
                </a:lnTo>
                <a:lnTo>
                  <a:pt x="31075" y="192250"/>
                </a:lnTo>
                <a:lnTo>
                  <a:pt x="50800" y="196259"/>
                </a:lnTo>
                <a:lnTo>
                  <a:pt x="3938852" y="196259"/>
                </a:lnTo>
                <a:lnTo>
                  <a:pt x="3958576" y="192250"/>
                </a:lnTo>
                <a:lnTo>
                  <a:pt x="3974729" y="181336"/>
                </a:lnTo>
                <a:lnTo>
                  <a:pt x="3985644" y="165183"/>
                </a:lnTo>
                <a:lnTo>
                  <a:pt x="3989652" y="14545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1189009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28967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46" y="11763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11636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11509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113185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09194" y="1043514"/>
            <a:ext cx="3950335" cy="85979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Energy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000" spc="-35" dirty="0">
                <a:latin typeface="Tahoma"/>
                <a:cs typeface="Tahoma"/>
              </a:rPr>
              <a:t>Energy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work,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joules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(</a:t>
            </a:r>
            <a:r>
              <a:rPr sz="1000" i="1" spc="10" dirty="0">
                <a:latin typeface="Trebuchet MS"/>
                <a:cs typeface="Trebuchet MS"/>
              </a:rPr>
              <a:t>J</a:t>
            </a:r>
            <a:r>
              <a:rPr sz="1000" spc="10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50" dirty="0">
                <a:latin typeface="Tahoma"/>
                <a:cs typeface="Tahoma"/>
              </a:rPr>
              <a:t>absorbed or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35" dirty="0">
                <a:latin typeface="Tahoma"/>
                <a:cs typeface="Tahoma"/>
              </a:rPr>
              <a:t>from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i="1" spc="-40" dirty="0">
                <a:latin typeface="Trebuchet MS"/>
                <a:cs typeface="Trebuchet MS"/>
              </a:rPr>
              <a:t>t</a:t>
            </a:r>
            <a:r>
              <a:rPr sz="1050" spc="-60" baseline="-11904" dirty="0">
                <a:latin typeface="Arial"/>
                <a:cs typeface="Arial"/>
              </a:rPr>
              <a:t>0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i="1" spc="-65" dirty="0">
                <a:latin typeface="Trebuchet MS"/>
                <a:cs typeface="Trebuchet MS"/>
              </a:rPr>
              <a:t>t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48256" y="1908650"/>
            <a:ext cx="647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</a:tabLst>
            </a:pPr>
            <a:r>
              <a:rPr sz="1000" spc="275" dirty="0">
                <a:latin typeface="Arial"/>
                <a:cs typeface="Arial"/>
              </a:rPr>
              <a:t>∫	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74786" y="1977887"/>
            <a:ext cx="6115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</a:tabLst>
            </a:pPr>
            <a:r>
              <a:rPr sz="700" i="1" spc="-5" dirty="0">
                <a:latin typeface="Lucida Sans"/>
                <a:cs typeface="Lucida Sans"/>
              </a:rPr>
              <a:t>t	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194" y="2060783"/>
            <a:ext cx="2952750" cy="7112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027430" algn="ctr">
              <a:lnSpc>
                <a:spcPct val="100000"/>
              </a:lnSpc>
              <a:spcBef>
                <a:spcPts val="254"/>
              </a:spcBef>
              <a:tabLst>
                <a:tab pos="1490345" algn="l"/>
                <a:tab pos="2042160" algn="l"/>
              </a:tabLst>
            </a:pP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8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45" dirty="0">
                <a:latin typeface="Trebuchet MS"/>
                <a:cs typeface="Trebuchet MS"/>
              </a:rPr>
              <a:t>pdt</a:t>
            </a:r>
            <a:r>
              <a:rPr sz="1000" i="1" spc="5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55" dirty="0">
                <a:latin typeface="Trebuchet MS"/>
                <a:cs typeface="Trebuchet MS"/>
              </a:rPr>
              <a:t>vidt</a:t>
            </a:r>
            <a:endParaRPr sz="1000">
              <a:latin typeface="Trebuchet MS"/>
              <a:cs typeface="Trebuchet MS"/>
            </a:endParaRPr>
          </a:p>
          <a:p>
            <a:pPr marL="1721485">
              <a:lnSpc>
                <a:spcPct val="100000"/>
              </a:lnSpc>
              <a:spcBef>
                <a:spcPts val="105"/>
              </a:spcBef>
              <a:tabLst>
                <a:tab pos="2273935" algn="l"/>
              </a:tabLst>
            </a:pPr>
            <a:r>
              <a:rPr sz="1050" i="1" spc="-15" baseline="7936" dirty="0">
                <a:latin typeface="Lucida Sans"/>
                <a:cs typeface="Lucida Sans"/>
              </a:rPr>
              <a:t>t</a:t>
            </a:r>
            <a:r>
              <a:rPr sz="500" spc="-10" dirty="0">
                <a:latin typeface="Arial"/>
                <a:cs typeface="Arial"/>
              </a:rPr>
              <a:t>0	</a:t>
            </a:r>
            <a:r>
              <a:rPr sz="1050" i="1" spc="-15" baseline="7936" dirty="0">
                <a:latin typeface="Lucida Sans"/>
                <a:cs typeface="Lucida Sans"/>
              </a:rPr>
              <a:t>t</a:t>
            </a:r>
            <a:r>
              <a:rPr sz="500" spc="-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50800">
              <a:lnSpc>
                <a:spcPts val="1200"/>
              </a:lnSpc>
              <a:spcBef>
                <a:spcPts val="5"/>
              </a:spcBef>
            </a:pPr>
            <a:r>
              <a:rPr sz="1000" spc="-10" dirty="0">
                <a:latin typeface="Tahoma"/>
                <a:cs typeface="Tahoma"/>
              </a:rPr>
              <a:t>Electric </a:t>
            </a:r>
            <a:r>
              <a:rPr sz="1000" spc="-60" dirty="0">
                <a:latin typeface="Tahoma"/>
                <a:cs typeface="Tahoma"/>
              </a:rPr>
              <a:t>energy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watt-hours(</a:t>
            </a:r>
            <a:r>
              <a:rPr sz="1000" i="1" spc="-20" dirty="0">
                <a:latin typeface="Trebuchet MS"/>
                <a:cs typeface="Trebuchet MS"/>
              </a:rPr>
              <a:t>Wh</a:t>
            </a:r>
            <a:r>
              <a:rPr sz="1000" spc="-20" dirty="0">
                <a:latin typeface="Tahoma"/>
                <a:cs typeface="Tahoma"/>
              </a:rPr>
              <a:t>),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endParaRPr sz="1000">
              <a:latin typeface="Tahoma"/>
              <a:cs typeface="Tahoma"/>
            </a:endParaRPr>
          </a:p>
          <a:p>
            <a:pPr marL="1026160" algn="ctr">
              <a:lnSpc>
                <a:spcPts val="1200"/>
              </a:lnSpc>
            </a:pPr>
            <a:r>
              <a:rPr sz="1000" spc="-5" dirty="0">
                <a:latin typeface="Tahoma"/>
                <a:cs typeface="Tahoma"/>
              </a:rPr>
              <a:t>1</a:t>
            </a:r>
            <a:r>
              <a:rPr sz="1000" i="1" spc="-5" dirty="0">
                <a:latin typeface="Trebuchet MS"/>
                <a:cs typeface="Trebuchet MS"/>
              </a:rPr>
              <a:t>Wh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3600</a:t>
            </a:r>
            <a:r>
              <a:rPr sz="1000" i="1" spc="-45" dirty="0">
                <a:latin typeface="Trebuchet MS"/>
                <a:cs typeface="Trebuchet MS"/>
              </a:rPr>
              <a:t>J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1996" y="95284"/>
            <a:ext cx="1816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b="1" spc="-4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500" b="1" spc="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0" y="310207"/>
            <a:ext cx="460819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 algn="ctr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Circuit</a:t>
            </a:r>
            <a:r>
              <a:rPr sz="1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1400">
              <a:latin typeface="Calibri"/>
              <a:cs typeface="Calibri"/>
            </a:endParaRPr>
          </a:p>
          <a:p>
            <a:pPr marL="359410">
              <a:lnSpc>
                <a:spcPct val="100000"/>
              </a:lnSpc>
              <a:spcBef>
                <a:spcPts val="880"/>
              </a:spcBef>
            </a:pPr>
            <a:r>
              <a:rPr sz="1000" spc="-30" dirty="0">
                <a:latin typeface="Tahoma"/>
                <a:cs typeface="Tahoma"/>
              </a:rPr>
              <a:t>There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50" dirty="0">
                <a:latin typeface="Tahoma"/>
                <a:cs typeface="Tahoma"/>
              </a:rPr>
              <a:t>two </a:t>
            </a:r>
            <a:r>
              <a:rPr sz="1000" spc="-45" dirty="0">
                <a:latin typeface="Tahoma"/>
                <a:cs typeface="Tahoma"/>
              </a:rPr>
              <a:t>types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elements: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401" y="849137"/>
            <a:ext cx="104301" cy="10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3461" y="840952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401" y="1000966"/>
            <a:ext cx="104301" cy="10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3461" y="992780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354" y="798606"/>
            <a:ext cx="12763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Active circuit </a:t>
            </a:r>
            <a:r>
              <a:rPr sz="1000" spc="-50" dirty="0">
                <a:latin typeface="Tahoma"/>
                <a:cs typeface="Tahoma"/>
              </a:rPr>
              <a:t>elements  </a:t>
            </a:r>
            <a:r>
              <a:rPr sz="1000" spc="-35" dirty="0">
                <a:latin typeface="Tahoma"/>
                <a:cs typeface="Tahoma"/>
              </a:rPr>
              <a:t>Passive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elements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9206" y="1171943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006" y="1657057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206" y="1216190"/>
            <a:ext cx="4040390" cy="163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807" y="1644357"/>
            <a:ext cx="3938789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58" y="1266980"/>
            <a:ext cx="50738" cy="390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206" y="1373825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58" y="1254280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42182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58" y="12415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58" y="12288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58" y="12161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58" y="119712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206" y="1821827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006" y="2306929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206" y="1866061"/>
            <a:ext cx="4040390" cy="16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807" y="2294229"/>
            <a:ext cx="3938789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58" y="1916851"/>
            <a:ext cx="50738" cy="390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06" y="2023696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58" y="1904151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42182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58" y="18914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58" y="18787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58" y="18660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58" y="184700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206" y="247169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006" y="3254845"/>
            <a:ext cx="101600" cy="101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807" y="3242144"/>
            <a:ext cx="3938789" cy="114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58" y="2522258"/>
            <a:ext cx="50738" cy="7325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9206" y="2516114"/>
            <a:ext cx="3989704" cy="789940"/>
          </a:xfrm>
          <a:custGeom>
            <a:avLst/>
            <a:gdLst/>
            <a:ahLst/>
            <a:cxnLst/>
            <a:rect l="l" t="t" r="r" b="b"/>
            <a:pathLst>
              <a:path w="3989704" h="789939">
                <a:moveTo>
                  <a:pt x="3989652" y="0"/>
                </a:moveTo>
                <a:lnTo>
                  <a:pt x="0" y="0"/>
                </a:lnTo>
                <a:lnTo>
                  <a:pt x="0" y="738730"/>
                </a:lnTo>
                <a:lnTo>
                  <a:pt x="4008" y="758455"/>
                </a:lnTo>
                <a:lnTo>
                  <a:pt x="14922" y="774608"/>
                </a:lnTo>
                <a:lnTo>
                  <a:pt x="31075" y="785522"/>
                </a:lnTo>
                <a:lnTo>
                  <a:pt x="50800" y="789531"/>
                </a:lnTo>
                <a:lnTo>
                  <a:pt x="3938852" y="789531"/>
                </a:lnTo>
                <a:lnTo>
                  <a:pt x="3958576" y="785522"/>
                </a:lnTo>
                <a:lnTo>
                  <a:pt x="3974729" y="774608"/>
                </a:lnTo>
                <a:lnTo>
                  <a:pt x="3985644" y="758455"/>
                </a:lnTo>
                <a:lnTo>
                  <a:pt x="3989652" y="738730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58" y="2560351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71354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58" y="25476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8858" y="25349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58" y="25222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58" y="250320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7306" y="1121429"/>
            <a:ext cx="3767454" cy="21532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Active circuit</a:t>
            </a:r>
            <a:r>
              <a:rPr sz="1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endParaRPr sz="1000">
              <a:latin typeface="Tahoma"/>
              <a:cs typeface="Tahoma"/>
            </a:endParaRPr>
          </a:p>
          <a:p>
            <a:pPr marL="12700" marR="324485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Tahoma"/>
                <a:cs typeface="Tahoma"/>
              </a:rPr>
              <a:t>Active circuit </a:t>
            </a:r>
            <a:r>
              <a:rPr sz="1000" spc="-50" dirty="0">
                <a:latin typeface="Tahoma"/>
                <a:cs typeface="Tahoma"/>
              </a:rPr>
              <a:t>elements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40" dirty="0">
                <a:latin typeface="Tahoma"/>
                <a:cs typeface="Tahoma"/>
              </a:rPr>
              <a:t>capable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generating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45" dirty="0">
                <a:latin typeface="Tahoma"/>
                <a:cs typeface="Tahoma"/>
              </a:rPr>
              <a:t>such </a:t>
            </a:r>
            <a:r>
              <a:rPr sz="1000" spc="-50" dirty="0">
                <a:latin typeface="Tahoma"/>
                <a:cs typeface="Tahoma"/>
              </a:rPr>
              <a:t>as,  </a:t>
            </a:r>
            <a:r>
              <a:rPr sz="1000" spc="-45" dirty="0">
                <a:latin typeface="Tahoma"/>
                <a:cs typeface="Tahoma"/>
              </a:rPr>
              <a:t>generators, </a:t>
            </a:r>
            <a:r>
              <a:rPr sz="1000" spc="-35" dirty="0">
                <a:latin typeface="Tahoma"/>
                <a:cs typeface="Tahoma"/>
              </a:rPr>
              <a:t>batteries, </a:t>
            </a:r>
            <a:r>
              <a:rPr sz="1000" spc="-30" dirty="0">
                <a:latin typeface="Tahoma"/>
                <a:cs typeface="Tahoma"/>
              </a:rPr>
              <a:t>operational amplifiers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Passive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r>
              <a:rPr sz="10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endParaRPr sz="1000">
              <a:latin typeface="Tahoma"/>
              <a:cs typeface="Tahoma"/>
            </a:endParaRPr>
          </a:p>
          <a:p>
            <a:pPr marL="12700" marR="59055">
              <a:lnSpc>
                <a:spcPct val="100000"/>
              </a:lnSpc>
              <a:spcBef>
                <a:spcPts val="285"/>
              </a:spcBef>
            </a:pPr>
            <a:r>
              <a:rPr sz="1000" spc="-35" dirty="0">
                <a:latin typeface="Tahoma"/>
                <a:cs typeface="Tahoma"/>
              </a:rPr>
              <a:t>Passive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50" dirty="0">
                <a:latin typeface="Tahoma"/>
                <a:cs typeface="Tahoma"/>
              </a:rPr>
              <a:t>elements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25" dirty="0">
                <a:latin typeface="Tahoma"/>
                <a:cs typeface="Tahoma"/>
              </a:rPr>
              <a:t>not </a:t>
            </a:r>
            <a:r>
              <a:rPr sz="1000" spc="-40" dirty="0">
                <a:latin typeface="Tahoma"/>
                <a:cs typeface="Tahoma"/>
              </a:rPr>
              <a:t>capable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0" dirty="0">
                <a:latin typeface="Tahoma"/>
                <a:cs typeface="Tahoma"/>
              </a:rPr>
              <a:t>generating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45" dirty="0">
                <a:latin typeface="Tahoma"/>
                <a:cs typeface="Tahoma"/>
              </a:rPr>
              <a:t>such </a:t>
            </a:r>
            <a:r>
              <a:rPr sz="1000" spc="-50" dirty="0">
                <a:latin typeface="Tahoma"/>
                <a:cs typeface="Tahoma"/>
              </a:rPr>
              <a:t>as,  </a:t>
            </a:r>
            <a:r>
              <a:rPr sz="1000" spc="-40" dirty="0">
                <a:latin typeface="Tahoma"/>
                <a:cs typeface="Tahoma"/>
              </a:rPr>
              <a:t>resistors, </a:t>
            </a:r>
            <a:r>
              <a:rPr sz="1000" spc="-30" dirty="0">
                <a:latin typeface="Tahoma"/>
                <a:cs typeface="Tahoma"/>
              </a:rPr>
              <a:t>capacitors, </a:t>
            </a:r>
            <a:r>
              <a:rPr sz="1000" spc="-35" dirty="0">
                <a:latin typeface="Tahoma"/>
                <a:cs typeface="Tahoma"/>
              </a:rPr>
              <a:t>inductors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Most </a:t>
            </a:r>
            <a:r>
              <a:rPr sz="1000" spc="-25" dirty="0">
                <a:latin typeface="Tahoma"/>
                <a:cs typeface="Tahoma"/>
              </a:rPr>
              <a:t>important </a:t>
            </a:r>
            <a:r>
              <a:rPr sz="1000" spc="-30" dirty="0">
                <a:latin typeface="Tahoma"/>
                <a:cs typeface="Tahoma"/>
              </a:rPr>
              <a:t>active </a:t>
            </a:r>
            <a:r>
              <a:rPr sz="1000" spc="-50" dirty="0">
                <a:latin typeface="Tahoma"/>
                <a:cs typeface="Tahoma"/>
              </a:rPr>
              <a:t>elements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50" dirty="0">
                <a:latin typeface="Tahoma"/>
                <a:cs typeface="Tahoma"/>
              </a:rPr>
              <a:t>sources </a:t>
            </a:r>
            <a:r>
              <a:rPr sz="1000" spc="-35" dirty="0">
                <a:latin typeface="Tahoma"/>
                <a:cs typeface="Tahoma"/>
              </a:rPr>
              <a:t>which  </a:t>
            </a:r>
            <a:r>
              <a:rPr sz="1000" spc="-40" dirty="0">
                <a:latin typeface="Tahoma"/>
                <a:cs typeface="Tahoma"/>
              </a:rPr>
              <a:t>deliver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0" dirty="0">
                <a:latin typeface="Tahoma"/>
                <a:cs typeface="Tahoma"/>
              </a:rPr>
              <a:t>connected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them. </a:t>
            </a:r>
            <a:r>
              <a:rPr sz="1000" spc="-30" dirty="0">
                <a:latin typeface="Tahoma"/>
                <a:cs typeface="Tahoma"/>
              </a:rPr>
              <a:t>There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50" dirty="0">
                <a:latin typeface="Tahoma"/>
                <a:cs typeface="Tahoma"/>
              </a:rPr>
              <a:t>two </a:t>
            </a:r>
            <a:r>
              <a:rPr sz="1000" spc="-30" dirty="0">
                <a:latin typeface="Tahoma"/>
                <a:cs typeface="Tahoma"/>
              </a:rPr>
              <a:t>kinds of  </a:t>
            </a:r>
            <a:r>
              <a:rPr sz="1000" spc="-50" dirty="0">
                <a:latin typeface="Tahoma"/>
                <a:cs typeface="Tahoma"/>
              </a:rPr>
              <a:t>sources.</a:t>
            </a:r>
            <a:endParaRPr sz="1000">
              <a:latin typeface="Tahoma"/>
              <a:cs typeface="Tahoma"/>
            </a:endParaRPr>
          </a:p>
          <a:p>
            <a:pPr marL="167005" indent="-154940" algn="just">
              <a:lnSpc>
                <a:spcPts val="1185"/>
              </a:lnSpc>
              <a:buAutoNum type="arabicPeriod"/>
              <a:tabLst>
                <a:tab pos="167640" algn="l"/>
              </a:tabLst>
            </a:pPr>
            <a:r>
              <a:rPr sz="1000" spc="-50" dirty="0">
                <a:latin typeface="Tahoma"/>
                <a:cs typeface="Tahoma"/>
              </a:rPr>
              <a:t>Independent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sources</a:t>
            </a:r>
            <a:endParaRPr sz="1000">
              <a:latin typeface="Tahoma"/>
              <a:cs typeface="Tahoma"/>
            </a:endParaRPr>
          </a:p>
          <a:p>
            <a:pPr marL="167005" indent="-154940" algn="just">
              <a:lnSpc>
                <a:spcPts val="1200"/>
              </a:lnSpc>
              <a:buAutoNum type="arabicPeriod"/>
              <a:tabLst>
                <a:tab pos="167640" algn="l"/>
              </a:tabLst>
            </a:pPr>
            <a:r>
              <a:rPr sz="1000" spc="-40" dirty="0">
                <a:latin typeface="Tahoma"/>
                <a:cs typeface="Tahoma"/>
              </a:rPr>
              <a:t>Dependent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sources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864158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1027379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4821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469415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908393"/>
            <a:ext cx="50751" cy="5737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071652"/>
            <a:ext cx="3989704" cy="461645"/>
          </a:xfrm>
          <a:custGeom>
            <a:avLst/>
            <a:gdLst/>
            <a:ahLst/>
            <a:cxnLst/>
            <a:rect l="l" t="t" r="r" b="b"/>
            <a:pathLst>
              <a:path w="3989704" h="461644">
                <a:moveTo>
                  <a:pt x="3989652" y="0"/>
                </a:moveTo>
                <a:lnTo>
                  <a:pt x="0" y="0"/>
                </a:lnTo>
                <a:lnTo>
                  <a:pt x="0" y="410462"/>
                </a:lnTo>
                <a:lnTo>
                  <a:pt x="4008" y="430187"/>
                </a:lnTo>
                <a:lnTo>
                  <a:pt x="14922" y="446340"/>
                </a:lnTo>
                <a:lnTo>
                  <a:pt x="31075" y="457254"/>
                </a:lnTo>
                <a:lnTo>
                  <a:pt x="50800" y="461263"/>
                </a:lnTo>
                <a:lnTo>
                  <a:pt x="3938852" y="461263"/>
                </a:lnTo>
                <a:lnTo>
                  <a:pt x="3958576" y="457254"/>
                </a:lnTo>
                <a:lnTo>
                  <a:pt x="3974729" y="446340"/>
                </a:lnTo>
                <a:lnTo>
                  <a:pt x="3985644" y="430187"/>
                </a:lnTo>
                <a:lnTo>
                  <a:pt x="3989652" y="4104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946484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55468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9337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9210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9083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8933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684845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4" y="1848066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2302802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794" y="2290102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729079"/>
            <a:ext cx="50751" cy="5737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1892339"/>
            <a:ext cx="3989704" cy="461645"/>
          </a:xfrm>
          <a:custGeom>
            <a:avLst/>
            <a:gdLst/>
            <a:ahLst/>
            <a:cxnLst/>
            <a:rect l="l" t="t" r="r" b="b"/>
            <a:pathLst>
              <a:path w="3989704" h="461644">
                <a:moveTo>
                  <a:pt x="3989652" y="0"/>
                </a:moveTo>
                <a:lnTo>
                  <a:pt x="0" y="0"/>
                </a:lnTo>
                <a:lnTo>
                  <a:pt x="0" y="410462"/>
                </a:lnTo>
                <a:lnTo>
                  <a:pt x="4008" y="430187"/>
                </a:lnTo>
                <a:lnTo>
                  <a:pt x="14922" y="446340"/>
                </a:lnTo>
                <a:lnTo>
                  <a:pt x="31075" y="457254"/>
                </a:lnTo>
                <a:lnTo>
                  <a:pt x="50800" y="461263"/>
                </a:lnTo>
                <a:lnTo>
                  <a:pt x="3938852" y="461263"/>
                </a:lnTo>
                <a:lnTo>
                  <a:pt x="3958576" y="457254"/>
                </a:lnTo>
                <a:lnTo>
                  <a:pt x="3974729" y="446340"/>
                </a:lnTo>
                <a:lnTo>
                  <a:pt x="3985644" y="430187"/>
                </a:lnTo>
                <a:lnTo>
                  <a:pt x="3989652" y="4104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1767170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55468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7544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7417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729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71002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93" y="2505531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194" y="2668752"/>
            <a:ext cx="3989651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994" y="2996260"/>
            <a:ext cx="1016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794" y="2983560"/>
            <a:ext cx="393880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549766"/>
            <a:ext cx="50751" cy="4464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193" y="2713027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587858"/>
            <a:ext cx="0" cy="427990"/>
          </a:xfrm>
          <a:custGeom>
            <a:avLst/>
            <a:gdLst/>
            <a:ahLst/>
            <a:cxnLst/>
            <a:rect l="l" t="t" r="r" b="b"/>
            <a:pathLst>
              <a:path h="427989">
                <a:moveTo>
                  <a:pt x="0" y="427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46" y="25751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25624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25497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53070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294" y="808018"/>
            <a:ext cx="3914140" cy="2208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Independent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45" dirty="0">
                <a:latin typeface="Tahoma"/>
                <a:cs typeface="Tahoma"/>
              </a:rPr>
              <a:t>independent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active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45" dirty="0">
                <a:latin typeface="Tahoma"/>
                <a:cs typeface="Tahoma"/>
              </a:rPr>
              <a:t>provides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specified  voltage </a:t>
            </a:r>
            <a:r>
              <a:rPr sz="1000" spc="-50" dirty="0">
                <a:latin typeface="Tahoma"/>
                <a:cs typeface="Tahoma"/>
              </a:rPr>
              <a:t>ar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completely </a:t>
            </a:r>
            <a:r>
              <a:rPr sz="1000" spc="-40" dirty="0">
                <a:latin typeface="Tahoma"/>
                <a:cs typeface="Tahoma"/>
              </a:rPr>
              <a:t>independent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other </a:t>
            </a:r>
            <a:r>
              <a:rPr sz="1000" spc="-10" dirty="0">
                <a:latin typeface="Tahoma"/>
                <a:cs typeface="Tahoma"/>
              </a:rPr>
              <a:t>circuit  </a:t>
            </a:r>
            <a:r>
              <a:rPr sz="1000" spc="-45" dirty="0">
                <a:latin typeface="Tahoma"/>
                <a:cs typeface="Tahoma"/>
              </a:rPr>
              <a:t>elements.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Independent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voltage</a:t>
            </a:r>
            <a:r>
              <a:rPr sz="10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12700" marR="306070">
              <a:lnSpc>
                <a:spcPct val="100000"/>
              </a:lnSpc>
              <a:spcBef>
                <a:spcPts val="335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40" dirty="0">
                <a:latin typeface="Tahoma"/>
                <a:cs typeface="Tahoma"/>
              </a:rPr>
              <a:t>independent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40" dirty="0">
                <a:latin typeface="Tahoma"/>
                <a:cs typeface="Tahoma"/>
              </a:rPr>
              <a:t>delivers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5" dirty="0">
                <a:latin typeface="Tahoma"/>
                <a:cs typeface="Tahoma"/>
              </a:rPr>
              <a:t>whatever  </a:t>
            </a:r>
            <a:r>
              <a:rPr sz="1000" spc="-30" dirty="0">
                <a:latin typeface="Tahoma"/>
                <a:cs typeface="Tahoma"/>
              </a:rPr>
              <a:t>current is </a:t>
            </a:r>
            <a:r>
              <a:rPr sz="1000" spc="-60" dirty="0">
                <a:latin typeface="Tahoma"/>
                <a:cs typeface="Tahoma"/>
              </a:rPr>
              <a:t>necessary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5" dirty="0">
                <a:latin typeface="Tahoma"/>
                <a:cs typeface="Tahoma"/>
              </a:rPr>
              <a:t>maintain </a:t>
            </a:r>
            <a:r>
              <a:rPr sz="1000" spc="-15" dirty="0">
                <a:latin typeface="Tahoma"/>
                <a:cs typeface="Tahoma"/>
              </a:rPr>
              <a:t>its </a:t>
            </a:r>
            <a:r>
              <a:rPr sz="1000" spc="-30" dirty="0">
                <a:latin typeface="Tahoma"/>
                <a:cs typeface="Tahoma"/>
              </a:rPr>
              <a:t>terminal </a:t>
            </a:r>
            <a:r>
              <a:rPr sz="1000" spc="-35" dirty="0">
                <a:latin typeface="Tahoma"/>
                <a:cs typeface="Tahoma"/>
              </a:rPr>
              <a:t>voltage. </a:t>
            </a:r>
            <a:r>
              <a:rPr sz="1000" spc="-40" dirty="0">
                <a:latin typeface="Tahoma"/>
                <a:cs typeface="Tahoma"/>
              </a:rPr>
              <a:t>Example:  </a:t>
            </a:r>
            <a:r>
              <a:rPr sz="1000" spc="-50" dirty="0">
                <a:latin typeface="Tahoma"/>
                <a:cs typeface="Tahoma"/>
              </a:rPr>
              <a:t>Generators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batteries.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Independent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0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12700" marR="307975">
              <a:lnSpc>
                <a:spcPct val="100000"/>
              </a:lnSpc>
              <a:spcBef>
                <a:spcPts val="335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40" dirty="0">
                <a:latin typeface="Tahoma"/>
                <a:cs typeface="Tahoma"/>
              </a:rPr>
              <a:t>independent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40" dirty="0">
                <a:latin typeface="Tahoma"/>
                <a:cs typeface="Tahoma"/>
              </a:rPr>
              <a:t>delivers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5" dirty="0">
                <a:latin typeface="Tahoma"/>
                <a:cs typeface="Tahoma"/>
              </a:rPr>
              <a:t>whatever 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necessary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5" dirty="0">
                <a:latin typeface="Tahoma"/>
                <a:cs typeface="Tahoma"/>
              </a:rPr>
              <a:t>maintain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designated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Sources[Cntd]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80659" y="1382136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4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3035" y="1385948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4471" y="1862475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6847" y="209870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334" y="1370700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304944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2334" y="1725300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377369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8523" y="209463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334" y="137832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6977" y="1370700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4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0789" y="137832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8412" y="1843263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228708"/>
                </a:moveTo>
                <a:lnTo>
                  <a:pt x="0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90789" y="207207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6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2493" y="1610743"/>
            <a:ext cx="247767" cy="251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1792" y="1675544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4896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1345" y="1725300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601" y="0"/>
                </a:lnTo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76434" y="1606728"/>
            <a:ext cx="233045" cy="236854"/>
          </a:xfrm>
          <a:custGeom>
            <a:avLst/>
            <a:gdLst/>
            <a:ahLst/>
            <a:cxnLst/>
            <a:rect l="l" t="t" r="r" b="b"/>
            <a:pathLst>
              <a:path w="233044" h="236855">
                <a:moveTo>
                  <a:pt x="0" y="118166"/>
                </a:moveTo>
                <a:lnTo>
                  <a:pt x="9134" y="72171"/>
                </a:lnTo>
                <a:lnTo>
                  <a:pt x="34045" y="34611"/>
                </a:lnTo>
                <a:lnTo>
                  <a:pt x="70992" y="9286"/>
                </a:lnTo>
                <a:lnTo>
                  <a:pt x="116234" y="0"/>
                </a:lnTo>
                <a:lnTo>
                  <a:pt x="161506" y="9286"/>
                </a:lnTo>
                <a:lnTo>
                  <a:pt x="198468" y="34611"/>
                </a:lnTo>
                <a:lnTo>
                  <a:pt x="223384" y="72171"/>
                </a:lnTo>
                <a:lnTo>
                  <a:pt x="232520" y="118166"/>
                </a:lnTo>
                <a:lnTo>
                  <a:pt x="223384" y="164160"/>
                </a:lnTo>
                <a:lnTo>
                  <a:pt x="198468" y="201720"/>
                </a:lnTo>
                <a:lnTo>
                  <a:pt x="161506" y="227045"/>
                </a:lnTo>
                <a:lnTo>
                  <a:pt x="116234" y="236332"/>
                </a:lnTo>
                <a:lnTo>
                  <a:pt x="70992" y="227045"/>
                </a:lnTo>
                <a:lnTo>
                  <a:pt x="34045" y="201720"/>
                </a:lnTo>
                <a:lnTo>
                  <a:pt x="9134" y="164160"/>
                </a:lnTo>
                <a:lnTo>
                  <a:pt x="0" y="118166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66123" y="1590470"/>
            <a:ext cx="4064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b="1" spc="15" dirty="0">
                <a:latin typeface="Calibri"/>
                <a:cs typeface="Calibri"/>
              </a:rPr>
              <a:t>+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74052" y="1739283"/>
            <a:ext cx="2540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b="1" spc="10" dirty="0">
                <a:latin typeface="Calibri"/>
                <a:cs typeface="Calibri"/>
              </a:rPr>
              <a:t>-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77165" y="1650239"/>
            <a:ext cx="711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Times New Roman"/>
                <a:cs typeface="Times New Roman"/>
              </a:rPr>
              <a:t>v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2844" y="1558756"/>
            <a:ext cx="73025" cy="193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110"/>
              </a:spcBef>
            </a:pPr>
            <a:r>
              <a:rPr sz="550" b="1" spc="5" dirty="0">
                <a:latin typeface="Times New Roman"/>
                <a:cs typeface="Times New Roman"/>
              </a:rPr>
              <a:t>+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ts val="655"/>
              </a:lnSpc>
            </a:pPr>
            <a:r>
              <a:rPr sz="550" b="1" i="1" spc="5" dirty="0">
                <a:latin typeface="Times New Roman"/>
                <a:cs typeface="Times New Roman"/>
              </a:rPr>
              <a:t>V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2844" y="1725256"/>
            <a:ext cx="495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b="1" dirty="0"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71729" y="1648861"/>
            <a:ext cx="46355" cy="153035"/>
          </a:xfrm>
          <a:custGeom>
            <a:avLst/>
            <a:gdLst/>
            <a:ahLst/>
            <a:cxnLst/>
            <a:rect l="l" t="t" r="r" b="b"/>
            <a:pathLst>
              <a:path w="46355" h="153035">
                <a:moveTo>
                  <a:pt x="30494" y="38118"/>
                </a:moveTo>
                <a:lnTo>
                  <a:pt x="15247" y="38118"/>
                </a:lnTo>
                <a:lnTo>
                  <a:pt x="15247" y="152472"/>
                </a:lnTo>
                <a:lnTo>
                  <a:pt x="30494" y="152472"/>
                </a:lnTo>
                <a:lnTo>
                  <a:pt x="30494" y="38118"/>
                </a:lnTo>
                <a:close/>
              </a:path>
              <a:path w="46355" h="153035">
                <a:moveTo>
                  <a:pt x="22870" y="0"/>
                </a:moveTo>
                <a:lnTo>
                  <a:pt x="0" y="45741"/>
                </a:lnTo>
                <a:lnTo>
                  <a:pt x="15247" y="45741"/>
                </a:lnTo>
                <a:lnTo>
                  <a:pt x="15247" y="38118"/>
                </a:lnTo>
                <a:lnTo>
                  <a:pt x="41929" y="38118"/>
                </a:lnTo>
                <a:lnTo>
                  <a:pt x="22870" y="0"/>
                </a:lnTo>
                <a:close/>
              </a:path>
              <a:path w="46355" h="153035">
                <a:moveTo>
                  <a:pt x="41929" y="38118"/>
                </a:moveTo>
                <a:lnTo>
                  <a:pt x="30494" y="38118"/>
                </a:lnTo>
                <a:lnTo>
                  <a:pt x="30494" y="45741"/>
                </a:lnTo>
                <a:lnTo>
                  <a:pt x="45741" y="45741"/>
                </a:lnTo>
                <a:lnTo>
                  <a:pt x="41929" y="38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34424" y="1619745"/>
            <a:ext cx="53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40755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0755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71490" y="2071514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71490" y="2071514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6943" y="2072023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6943" y="2072023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9560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9560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0885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50885" y="1359265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50885" y="2041477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22870" y="0"/>
                </a:moveTo>
                <a:lnTo>
                  <a:pt x="13958" y="2096"/>
                </a:lnTo>
                <a:lnTo>
                  <a:pt x="6689" y="7814"/>
                </a:lnTo>
                <a:lnTo>
                  <a:pt x="1793" y="16295"/>
                </a:lnTo>
                <a:lnTo>
                  <a:pt x="0" y="26682"/>
                </a:lnTo>
                <a:lnTo>
                  <a:pt x="1793" y="37069"/>
                </a:lnTo>
                <a:lnTo>
                  <a:pt x="6689" y="45551"/>
                </a:lnTo>
                <a:lnTo>
                  <a:pt x="13958" y="51268"/>
                </a:lnTo>
                <a:lnTo>
                  <a:pt x="22870" y="53365"/>
                </a:lnTo>
                <a:lnTo>
                  <a:pt x="31783" y="51268"/>
                </a:lnTo>
                <a:lnTo>
                  <a:pt x="39051" y="45551"/>
                </a:lnTo>
                <a:lnTo>
                  <a:pt x="43947" y="37069"/>
                </a:lnTo>
                <a:lnTo>
                  <a:pt x="45741" y="26682"/>
                </a:lnTo>
                <a:lnTo>
                  <a:pt x="43947" y="16295"/>
                </a:lnTo>
                <a:lnTo>
                  <a:pt x="39051" y="7814"/>
                </a:lnTo>
                <a:lnTo>
                  <a:pt x="31783" y="2096"/>
                </a:lnTo>
                <a:lnTo>
                  <a:pt x="22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50885" y="2041477"/>
            <a:ext cx="46355" cy="53975"/>
          </a:xfrm>
          <a:custGeom>
            <a:avLst/>
            <a:gdLst/>
            <a:ahLst/>
            <a:cxnLst/>
            <a:rect l="l" t="t" r="r" b="b"/>
            <a:pathLst>
              <a:path w="46355" h="53975">
                <a:moveTo>
                  <a:pt x="0" y="26682"/>
                </a:moveTo>
                <a:lnTo>
                  <a:pt x="1793" y="16295"/>
                </a:lnTo>
                <a:lnTo>
                  <a:pt x="6689" y="7814"/>
                </a:lnTo>
                <a:lnTo>
                  <a:pt x="13958" y="2096"/>
                </a:lnTo>
                <a:lnTo>
                  <a:pt x="22870" y="0"/>
                </a:lnTo>
                <a:lnTo>
                  <a:pt x="31783" y="2096"/>
                </a:lnTo>
                <a:lnTo>
                  <a:pt x="39051" y="7814"/>
                </a:lnTo>
                <a:lnTo>
                  <a:pt x="43947" y="16295"/>
                </a:lnTo>
                <a:lnTo>
                  <a:pt x="45741" y="26682"/>
                </a:lnTo>
                <a:lnTo>
                  <a:pt x="43947" y="37069"/>
                </a:lnTo>
                <a:lnTo>
                  <a:pt x="39051" y="45551"/>
                </a:lnTo>
                <a:lnTo>
                  <a:pt x="31783" y="51268"/>
                </a:lnTo>
                <a:lnTo>
                  <a:pt x="22870" y="53365"/>
                </a:lnTo>
                <a:lnTo>
                  <a:pt x="13958" y="51268"/>
                </a:lnTo>
                <a:lnTo>
                  <a:pt x="6689" y="45551"/>
                </a:lnTo>
                <a:lnTo>
                  <a:pt x="1793" y="37069"/>
                </a:lnTo>
                <a:lnTo>
                  <a:pt x="0" y="26682"/>
                </a:lnTo>
                <a:close/>
              </a:path>
            </a:pathLst>
          </a:custGeom>
          <a:ln w="15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47294" y="2113145"/>
            <a:ext cx="3914140" cy="710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20"/>
              </a:spcBef>
              <a:tabLst>
                <a:tab pos="1605915" algn="l"/>
                <a:tab pos="2170430" algn="l"/>
              </a:tabLst>
            </a:pPr>
            <a:r>
              <a:rPr sz="700" b="1" spc="5" dirty="0">
                <a:latin typeface="Times New Roman"/>
                <a:cs typeface="Times New Roman"/>
              </a:rPr>
              <a:t>(1)	(2)	</a:t>
            </a:r>
            <a:r>
              <a:rPr sz="1050" b="1" spc="7" baseline="3968" dirty="0">
                <a:latin typeface="Times New Roman"/>
                <a:cs typeface="Times New Roman"/>
              </a:rPr>
              <a:t>(3)</a:t>
            </a:r>
            <a:endParaRPr sz="1050" baseline="396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Symbol </a:t>
            </a:r>
            <a:r>
              <a:rPr sz="1000" spc="-15" dirty="0">
                <a:latin typeface="Tahoma"/>
                <a:cs typeface="Tahoma"/>
              </a:rPr>
              <a:t>(1)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15" dirty="0">
                <a:latin typeface="Tahoma"/>
                <a:cs typeface="Tahoma"/>
              </a:rPr>
              <a:t>(2) </a:t>
            </a:r>
            <a:r>
              <a:rPr sz="1000" spc="-40" dirty="0">
                <a:latin typeface="Tahoma"/>
                <a:cs typeface="Tahoma"/>
              </a:rPr>
              <a:t>for independent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spc="-15" dirty="0">
                <a:latin typeface="Tahoma"/>
                <a:cs typeface="Tahoma"/>
              </a:rPr>
              <a:t>(1)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used 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time </a:t>
            </a:r>
            <a:r>
              <a:rPr sz="1000" spc="-40" dirty="0">
                <a:latin typeface="Tahoma"/>
                <a:cs typeface="Tahoma"/>
              </a:rPr>
              <a:t>varying </a:t>
            </a:r>
            <a:r>
              <a:rPr sz="1000" spc="-35" dirty="0">
                <a:latin typeface="Tahoma"/>
                <a:cs typeface="Tahoma"/>
              </a:rPr>
              <a:t>voltage, </a:t>
            </a:r>
            <a:r>
              <a:rPr sz="1000" spc="-15" dirty="0">
                <a:latin typeface="Tahoma"/>
                <a:cs typeface="Tahoma"/>
              </a:rPr>
              <a:t>(2)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spc="-35" dirty="0">
                <a:latin typeface="Tahoma"/>
                <a:cs typeface="Tahoma"/>
              </a:rPr>
              <a:t>voltage 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15" dirty="0">
                <a:latin typeface="Tahoma"/>
                <a:cs typeface="Tahoma"/>
              </a:rPr>
              <a:t>(3) </a:t>
            </a:r>
            <a:r>
              <a:rPr sz="1000" spc="-40" dirty="0">
                <a:latin typeface="Tahoma"/>
                <a:cs typeface="Tahoma"/>
              </a:rPr>
              <a:t>for independent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sources.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851090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014311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34181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1329118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95324"/>
            <a:ext cx="50751" cy="446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058585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933417"/>
            <a:ext cx="0" cy="427990"/>
          </a:xfrm>
          <a:custGeom>
            <a:avLst/>
            <a:gdLst/>
            <a:ahLst/>
            <a:cxnLst/>
            <a:rect l="l" t="t" r="r" b="b"/>
            <a:pathLst>
              <a:path h="427990">
                <a:moveTo>
                  <a:pt x="0" y="427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9207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9080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953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7626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310207"/>
            <a:ext cx="4608195" cy="1323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Sources[Cntd]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825"/>
              </a:spcBef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Dependent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359410" marR="683895">
              <a:lnSpc>
                <a:spcPct val="100000"/>
              </a:lnSpc>
              <a:spcBef>
                <a:spcPts val="334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45" dirty="0">
                <a:latin typeface="Tahoma"/>
                <a:cs typeface="Tahoma"/>
              </a:rPr>
              <a:t>dependent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active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which the </a:t>
            </a:r>
            <a:r>
              <a:rPr sz="1000" spc="-50" dirty="0">
                <a:latin typeface="Tahoma"/>
                <a:cs typeface="Tahoma"/>
              </a:rPr>
              <a:t>source  </a:t>
            </a:r>
            <a:r>
              <a:rPr sz="1000" spc="-25" dirty="0">
                <a:latin typeface="Tahoma"/>
                <a:cs typeface="Tahoma"/>
              </a:rPr>
              <a:t>quantity </a:t>
            </a:r>
            <a:r>
              <a:rPr sz="1000" spc="-30" dirty="0">
                <a:latin typeface="Tahoma"/>
                <a:cs typeface="Tahoma"/>
              </a:rPr>
              <a:t>is controlled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40" dirty="0">
                <a:latin typeface="Tahoma"/>
                <a:cs typeface="Tahoma"/>
              </a:rPr>
              <a:t>another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000" spc="-40" dirty="0">
                <a:latin typeface="Tahoma"/>
                <a:cs typeface="Tahoma"/>
              </a:rPr>
              <a:t>Dependent </a:t>
            </a:r>
            <a:r>
              <a:rPr sz="1000" spc="-50" dirty="0">
                <a:latin typeface="Tahoma"/>
                <a:cs typeface="Tahoma"/>
              </a:rPr>
              <a:t>sources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four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kinds: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1401" y="1696202"/>
            <a:ext cx="104301" cy="104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3461" y="1688029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401" y="1885991"/>
            <a:ext cx="104301" cy="1043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3461" y="1877818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1401" y="2075780"/>
            <a:ext cx="104301" cy="1043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3461" y="2067607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1401" y="2265569"/>
            <a:ext cx="104301" cy="104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461" y="2257383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354" y="1607712"/>
            <a:ext cx="223774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4500"/>
              </a:lnSpc>
              <a:spcBef>
                <a:spcPts val="100"/>
              </a:spcBef>
            </a:pPr>
            <a:r>
              <a:rPr sz="1000" spc="-25" dirty="0">
                <a:latin typeface="Tahoma"/>
                <a:cs typeface="Tahoma"/>
              </a:rPr>
              <a:t>Voltage-controlled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20" dirty="0">
                <a:latin typeface="Tahoma"/>
                <a:cs typeface="Tahoma"/>
              </a:rPr>
              <a:t>(VCVS)  </a:t>
            </a:r>
            <a:r>
              <a:rPr sz="1000" spc="-30" dirty="0">
                <a:latin typeface="Tahoma"/>
                <a:cs typeface="Tahoma"/>
              </a:rPr>
              <a:t>Current-controlled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20" dirty="0">
                <a:latin typeface="Tahoma"/>
                <a:cs typeface="Tahoma"/>
              </a:rPr>
              <a:t>(CCVS)  </a:t>
            </a:r>
            <a:r>
              <a:rPr sz="1000" spc="-25" dirty="0">
                <a:latin typeface="Tahoma"/>
                <a:cs typeface="Tahoma"/>
              </a:rPr>
              <a:t>Voltage-controlled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15" dirty="0">
                <a:latin typeface="Tahoma"/>
                <a:cs typeface="Tahoma"/>
              </a:rPr>
              <a:t>(VCCS)  </a:t>
            </a:r>
            <a:r>
              <a:rPr sz="1000" spc="-30" dirty="0">
                <a:latin typeface="Tahoma"/>
                <a:cs typeface="Tahoma"/>
              </a:rPr>
              <a:t>Current-controlled current </a:t>
            </a:r>
            <a:r>
              <a:rPr sz="1000" spc="-50" dirty="0">
                <a:latin typeface="Tahoma"/>
                <a:cs typeface="Tahoma"/>
              </a:rPr>
              <a:t>source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(CCCS)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9206" y="2525115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206" y="2688336"/>
            <a:ext cx="3989651" cy="506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006" y="301585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807" y="3003156"/>
            <a:ext cx="3938789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58" y="2569362"/>
            <a:ext cx="50738" cy="4464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9206" y="2732623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58" y="2607454"/>
            <a:ext cx="0" cy="427990"/>
          </a:xfrm>
          <a:custGeom>
            <a:avLst/>
            <a:gdLst/>
            <a:ahLst/>
            <a:cxnLst/>
            <a:rect l="l" t="t" r="r" b="b"/>
            <a:pathLst>
              <a:path h="427989">
                <a:moveTo>
                  <a:pt x="0" y="427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8858" y="25947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58" y="25820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58" y="25693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58" y="255030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7306" y="2468988"/>
            <a:ext cx="3747135" cy="5670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-40" dirty="0">
                <a:latin typeface="Tahoma"/>
                <a:cs typeface="Tahoma"/>
              </a:rPr>
              <a:t>Dependent </a:t>
            </a:r>
            <a:r>
              <a:rPr sz="1000" spc="-50" dirty="0">
                <a:latin typeface="Tahoma"/>
                <a:cs typeface="Tahoma"/>
              </a:rPr>
              <a:t>sources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modeling </a:t>
            </a:r>
            <a:r>
              <a:rPr sz="1000" spc="-50" dirty="0">
                <a:latin typeface="Tahoma"/>
                <a:cs typeface="Tahoma"/>
              </a:rPr>
              <a:t>elements </a:t>
            </a:r>
            <a:r>
              <a:rPr sz="1000" spc="-45" dirty="0">
                <a:latin typeface="Tahoma"/>
                <a:cs typeface="Tahoma"/>
              </a:rPr>
              <a:t>such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transistors,  </a:t>
            </a:r>
            <a:r>
              <a:rPr sz="1000" spc="-30" dirty="0">
                <a:latin typeface="Tahoma"/>
                <a:cs typeface="Tahoma"/>
              </a:rPr>
              <a:t>operational amplifiers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integrated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circuits.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Sources[Cntd.]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010233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1173454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78001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767319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054468"/>
            <a:ext cx="50751" cy="725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217723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295"/>
                </a:lnTo>
                <a:lnTo>
                  <a:pt x="4008" y="582020"/>
                </a:lnTo>
                <a:lnTo>
                  <a:pt x="14922" y="598173"/>
                </a:lnTo>
                <a:lnTo>
                  <a:pt x="31075" y="609087"/>
                </a:lnTo>
                <a:lnTo>
                  <a:pt x="50800" y="613095"/>
                </a:lnTo>
                <a:lnTo>
                  <a:pt x="3938852" y="613095"/>
                </a:lnTo>
                <a:lnTo>
                  <a:pt x="3958576" y="609087"/>
                </a:lnTo>
                <a:lnTo>
                  <a:pt x="3974729" y="598173"/>
                </a:lnTo>
                <a:lnTo>
                  <a:pt x="3985644" y="582020"/>
                </a:lnTo>
                <a:lnTo>
                  <a:pt x="3989652" y="562295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092555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5">
                <a:moveTo>
                  <a:pt x="0" y="70651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0798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0671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0544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03540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982749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4" y="2145969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2777147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794" y="2764446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2026983"/>
            <a:ext cx="50751" cy="750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2190249"/>
            <a:ext cx="3989704" cy="638175"/>
          </a:xfrm>
          <a:custGeom>
            <a:avLst/>
            <a:gdLst/>
            <a:ahLst/>
            <a:cxnLst/>
            <a:rect l="l" t="t" r="r" b="b"/>
            <a:pathLst>
              <a:path w="3989704" h="638175">
                <a:moveTo>
                  <a:pt x="3989652" y="0"/>
                </a:moveTo>
                <a:lnTo>
                  <a:pt x="0" y="0"/>
                </a:lnTo>
                <a:lnTo>
                  <a:pt x="0" y="586898"/>
                </a:lnTo>
                <a:lnTo>
                  <a:pt x="4008" y="606622"/>
                </a:lnTo>
                <a:lnTo>
                  <a:pt x="14922" y="622775"/>
                </a:lnTo>
                <a:lnTo>
                  <a:pt x="31075" y="633689"/>
                </a:lnTo>
                <a:lnTo>
                  <a:pt x="50800" y="637698"/>
                </a:lnTo>
                <a:lnTo>
                  <a:pt x="3938852" y="637698"/>
                </a:lnTo>
                <a:lnTo>
                  <a:pt x="3958576" y="633689"/>
                </a:lnTo>
                <a:lnTo>
                  <a:pt x="3974729" y="622775"/>
                </a:lnTo>
                <a:lnTo>
                  <a:pt x="3985644" y="606622"/>
                </a:lnTo>
                <a:lnTo>
                  <a:pt x="3989652" y="58689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06508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731116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20523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0396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0269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00793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3794" y="954081"/>
            <a:ext cx="4040504" cy="18434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Ideal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voltage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controlled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voltage</a:t>
            </a:r>
            <a:r>
              <a:rPr sz="10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76200">
              <a:lnSpc>
                <a:spcPts val="1200"/>
              </a:lnSpc>
              <a:spcBef>
                <a:spcPts val="33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equation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i="1" spc="-45" dirty="0">
                <a:latin typeface="Trebuchet MS"/>
                <a:cs typeface="Trebuchet MS"/>
              </a:rPr>
              <a:t>v</a:t>
            </a:r>
            <a:r>
              <a:rPr sz="1050" i="1" spc="-67" baseline="-11904" dirty="0">
                <a:latin typeface="Lucida Sans"/>
                <a:cs typeface="Lucida Sans"/>
              </a:rPr>
              <a:t>s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-45" dirty="0">
                <a:latin typeface="Trebuchet MS"/>
                <a:cs typeface="Trebuchet MS"/>
              </a:rPr>
              <a:t>v</a:t>
            </a:r>
            <a:r>
              <a:rPr sz="1050" i="1" spc="-67" baseline="-11904" dirty="0">
                <a:latin typeface="Lucida Sans"/>
                <a:cs typeface="Lucida Sans"/>
              </a:rPr>
              <a:t>s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20" dirty="0">
                <a:latin typeface="Century Gothic"/>
                <a:cs typeface="Century Gothic"/>
              </a:rPr>
              <a:t>µ</a:t>
            </a:r>
            <a:r>
              <a:rPr sz="1000" i="1" spc="-20" dirty="0">
                <a:latin typeface="Trebuchet MS"/>
                <a:cs typeface="Trebuchet MS"/>
              </a:rPr>
              <a:t>v</a:t>
            </a:r>
            <a:r>
              <a:rPr sz="1050" i="1" spc="-30" baseline="-11904" dirty="0">
                <a:latin typeface="Lucida Sans"/>
                <a:cs typeface="Lucida Sans"/>
              </a:rPr>
              <a:t>x</a:t>
            </a:r>
            <a:r>
              <a:rPr sz="1050" i="1" spc="-254" baseline="-11904" dirty="0">
                <a:latin typeface="Lucida Sans"/>
                <a:cs typeface="Lucida San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  <a:p>
            <a:pPr marL="76200" marR="68580">
              <a:lnSpc>
                <a:spcPts val="1200"/>
              </a:lnSpc>
              <a:spcBef>
                <a:spcPts val="40"/>
              </a:spcBef>
            </a:pP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50" i="1" spc="-52" baseline="-11904" dirty="0">
                <a:latin typeface="Lucida Sans"/>
                <a:cs typeface="Lucida Sans"/>
              </a:rPr>
              <a:t>x</a:t>
            </a:r>
            <a:r>
              <a:rPr sz="1050" i="1" spc="225" baseline="-11904" dirty="0">
                <a:latin typeface="Lucida Sans"/>
                <a:cs typeface="Lucida Sans"/>
              </a:rPr>
              <a:t>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controlling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i="1" spc="20" dirty="0">
                <a:latin typeface="Century Gothic"/>
                <a:cs typeface="Century Gothic"/>
              </a:rPr>
              <a:t>µ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multiplying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45" dirty="0">
                <a:latin typeface="Tahoma"/>
                <a:cs typeface="Tahoma"/>
              </a:rPr>
              <a:t>dimensionless.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Ideal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 controlled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voltage</a:t>
            </a:r>
            <a:r>
              <a:rPr sz="100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76200">
              <a:lnSpc>
                <a:spcPts val="1200"/>
              </a:lnSpc>
              <a:spcBef>
                <a:spcPts val="33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equation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i="1" spc="-45" dirty="0">
                <a:latin typeface="Trebuchet MS"/>
                <a:cs typeface="Trebuchet MS"/>
              </a:rPr>
              <a:t>v</a:t>
            </a:r>
            <a:r>
              <a:rPr sz="1050" i="1" spc="-67" baseline="-11904" dirty="0">
                <a:latin typeface="Lucida Sans"/>
                <a:cs typeface="Lucida Sans"/>
              </a:rPr>
              <a:t>s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-45" dirty="0">
                <a:latin typeface="Trebuchet MS"/>
                <a:cs typeface="Trebuchet MS"/>
              </a:rPr>
              <a:t>v</a:t>
            </a:r>
            <a:r>
              <a:rPr sz="1050" i="1" spc="-67" baseline="-11904" dirty="0">
                <a:latin typeface="Lucida Sans"/>
                <a:cs typeface="Lucida Sans"/>
              </a:rPr>
              <a:t>s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90" dirty="0">
                <a:latin typeface="Century Gothic"/>
                <a:cs typeface="Century Gothic"/>
              </a:rPr>
              <a:t>ρ</a:t>
            </a:r>
            <a:r>
              <a:rPr sz="1000" i="1" spc="-90" dirty="0">
                <a:latin typeface="Trebuchet MS"/>
                <a:cs typeface="Trebuchet MS"/>
              </a:rPr>
              <a:t>i</a:t>
            </a:r>
            <a:r>
              <a:rPr sz="1050" i="1" spc="-135" baseline="-11904" dirty="0">
                <a:latin typeface="Lucida Sans"/>
                <a:cs typeface="Lucida Sans"/>
              </a:rPr>
              <a:t>x</a:t>
            </a:r>
            <a:r>
              <a:rPr sz="1050" i="1" spc="-254" baseline="-11904" dirty="0">
                <a:latin typeface="Lucida Sans"/>
                <a:cs typeface="Lucida San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  <a:p>
            <a:pPr marL="75565" marR="248920">
              <a:lnSpc>
                <a:spcPts val="1200"/>
              </a:lnSpc>
              <a:spcBef>
                <a:spcPts val="40"/>
              </a:spcBef>
            </a:pP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i="1" spc="-55" dirty="0">
                <a:latin typeface="Trebuchet MS"/>
                <a:cs typeface="Trebuchet MS"/>
              </a:rPr>
              <a:t>i</a:t>
            </a:r>
            <a:r>
              <a:rPr sz="1050" i="1" spc="-82" baseline="-11904" dirty="0">
                <a:latin typeface="Lucida Sans"/>
                <a:cs typeface="Lucida Sans"/>
              </a:rPr>
              <a:t>x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controlling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multiplying </a:t>
            </a:r>
            <a:r>
              <a:rPr sz="1000" spc="-30" dirty="0">
                <a:latin typeface="Tahoma"/>
                <a:cs typeface="Tahoma"/>
              </a:rPr>
              <a:t>constant, </a:t>
            </a:r>
            <a:r>
              <a:rPr sz="1000" i="1" spc="-155" dirty="0">
                <a:latin typeface="Century Gothic"/>
                <a:cs typeface="Century Gothic"/>
              </a:rPr>
              <a:t>ρ </a:t>
            </a:r>
            <a:r>
              <a:rPr sz="1000" spc="-55" dirty="0">
                <a:latin typeface="Tahoma"/>
                <a:cs typeface="Tahoma"/>
              </a:rPr>
              <a:t>has 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dimension </a:t>
            </a:r>
            <a:r>
              <a:rPr sz="1000" spc="-25" dirty="0">
                <a:latin typeface="Tahoma"/>
                <a:cs typeface="Tahoma"/>
              </a:rPr>
              <a:t>volts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ampere.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Sources[Cntd.]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012481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1175702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80687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794179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1056716"/>
            <a:ext cx="50751" cy="750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219981"/>
            <a:ext cx="3989704" cy="638175"/>
          </a:xfrm>
          <a:custGeom>
            <a:avLst/>
            <a:gdLst/>
            <a:ahLst/>
            <a:cxnLst/>
            <a:rect l="l" t="t" r="r" b="b"/>
            <a:pathLst>
              <a:path w="3989704" h="638175">
                <a:moveTo>
                  <a:pt x="3989652" y="0"/>
                </a:moveTo>
                <a:lnTo>
                  <a:pt x="0" y="0"/>
                </a:lnTo>
                <a:lnTo>
                  <a:pt x="0" y="586898"/>
                </a:lnTo>
                <a:lnTo>
                  <a:pt x="4008" y="606622"/>
                </a:lnTo>
                <a:lnTo>
                  <a:pt x="14922" y="622775"/>
                </a:lnTo>
                <a:lnTo>
                  <a:pt x="31075" y="633689"/>
                </a:lnTo>
                <a:lnTo>
                  <a:pt x="50800" y="637698"/>
                </a:lnTo>
                <a:lnTo>
                  <a:pt x="3938852" y="637698"/>
                </a:lnTo>
                <a:lnTo>
                  <a:pt x="3958576" y="633689"/>
                </a:lnTo>
                <a:lnTo>
                  <a:pt x="3974729" y="622775"/>
                </a:lnTo>
                <a:lnTo>
                  <a:pt x="3985644" y="606622"/>
                </a:lnTo>
                <a:lnTo>
                  <a:pt x="3989652" y="58689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09481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731116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10821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0694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0567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037663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194" y="956329"/>
            <a:ext cx="3923029" cy="8705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Ideal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voltage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controlled current</a:t>
            </a:r>
            <a:r>
              <a:rPr sz="1000" spc="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ts val="1200"/>
              </a:lnSpc>
              <a:spcBef>
                <a:spcPts val="33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equation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i="1" spc="-65" dirty="0">
                <a:latin typeface="Trebuchet MS"/>
                <a:cs typeface="Trebuchet MS"/>
              </a:rPr>
              <a:t>i</a:t>
            </a:r>
            <a:r>
              <a:rPr sz="1050" i="1" spc="-97" baseline="-11904" dirty="0">
                <a:latin typeface="Lucida Sans"/>
                <a:cs typeface="Lucida Sans"/>
              </a:rPr>
              <a:t>s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marL="66040" algn="ctr">
              <a:lnSpc>
                <a:spcPts val="1195"/>
              </a:lnSpc>
            </a:pPr>
            <a:r>
              <a:rPr sz="1000" i="1" spc="-65" dirty="0">
                <a:latin typeface="Trebuchet MS"/>
                <a:cs typeface="Trebuchet MS"/>
              </a:rPr>
              <a:t>i</a:t>
            </a:r>
            <a:r>
              <a:rPr sz="1050" i="1" spc="-97" baseline="-11904" dirty="0">
                <a:latin typeface="Lucida Sans"/>
                <a:cs typeface="Lucida Sans"/>
              </a:rPr>
              <a:t>s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40" dirty="0">
                <a:latin typeface="Century Gothic"/>
                <a:cs typeface="Century Gothic"/>
              </a:rPr>
              <a:t>α</a:t>
            </a:r>
            <a:r>
              <a:rPr sz="1000" i="1" spc="-40" dirty="0">
                <a:latin typeface="Trebuchet MS"/>
                <a:cs typeface="Trebuchet MS"/>
              </a:rPr>
              <a:t>v</a:t>
            </a:r>
            <a:r>
              <a:rPr sz="1050" i="1" spc="-60" baseline="-11904" dirty="0">
                <a:latin typeface="Lucida Sans"/>
                <a:cs typeface="Lucida Sans"/>
              </a:rPr>
              <a:t>x</a:t>
            </a:r>
            <a:r>
              <a:rPr sz="1050" i="1" spc="-195" baseline="-11904" dirty="0">
                <a:latin typeface="Lucida Sans"/>
                <a:cs typeface="Lucida San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  <a:p>
            <a:pPr marL="50800" marR="43180">
              <a:lnSpc>
                <a:spcPts val="1200"/>
              </a:lnSpc>
              <a:spcBef>
                <a:spcPts val="40"/>
              </a:spcBef>
            </a:pP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50" i="1" spc="-52" baseline="-11904" dirty="0">
                <a:latin typeface="Lucida Sans"/>
                <a:cs typeface="Lucida Sans"/>
              </a:rPr>
              <a:t>x</a:t>
            </a:r>
            <a:r>
              <a:rPr sz="1050" i="1" spc="225" baseline="-11904" dirty="0">
                <a:latin typeface="Lucida Sans"/>
                <a:cs typeface="Lucida Sans"/>
              </a:rPr>
              <a:t>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controlling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multiplying </a:t>
            </a:r>
            <a:r>
              <a:rPr sz="1000" spc="-30" dirty="0">
                <a:latin typeface="Tahoma"/>
                <a:cs typeface="Tahoma"/>
              </a:rPr>
              <a:t>constant </a:t>
            </a:r>
            <a:r>
              <a:rPr sz="1000" i="1" spc="-50" dirty="0">
                <a:latin typeface="Century Gothic"/>
                <a:cs typeface="Century Gothic"/>
              </a:rPr>
              <a:t>α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50" dirty="0">
                <a:latin typeface="Tahoma"/>
                <a:cs typeface="Tahoma"/>
              </a:rPr>
              <a:t>a  </a:t>
            </a:r>
            <a:r>
              <a:rPr sz="1000" spc="-40" dirty="0">
                <a:latin typeface="Tahoma"/>
                <a:cs typeface="Tahoma"/>
              </a:rPr>
              <a:t>dimension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ampere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9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volt.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193" y="2009596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2773769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053831"/>
            <a:ext cx="4040403" cy="16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4" y="2761068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2104628"/>
            <a:ext cx="50751" cy="669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2211473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295"/>
                </a:lnTo>
                <a:lnTo>
                  <a:pt x="4008" y="582020"/>
                </a:lnTo>
                <a:lnTo>
                  <a:pt x="14922" y="598173"/>
                </a:lnTo>
                <a:lnTo>
                  <a:pt x="31075" y="609087"/>
                </a:lnTo>
                <a:lnTo>
                  <a:pt x="50800" y="613095"/>
                </a:lnTo>
                <a:lnTo>
                  <a:pt x="3938852" y="613095"/>
                </a:lnTo>
                <a:lnTo>
                  <a:pt x="3958576" y="609087"/>
                </a:lnTo>
                <a:lnTo>
                  <a:pt x="3974729" y="598173"/>
                </a:lnTo>
                <a:lnTo>
                  <a:pt x="3985644" y="582020"/>
                </a:lnTo>
                <a:lnTo>
                  <a:pt x="3989652" y="562295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2091928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700890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0792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0665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0538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03477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9194" y="1959095"/>
            <a:ext cx="3726179" cy="8591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90"/>
              </a:spcBef>
            </a:pP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Ideal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current controlled current</a:t>
            </a:r>
            <a:r>
              <a:rPr sz="10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ts val="1200"/>
              </a:lnSpc>
              <a:spcBef>
                <a:spcPts val="28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equation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supplied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i="1" spc="-65" dirty="0">
                <a:latin typeface="Trebuchet MS"/>
                <a:cs typeface="Trebuchet MS"/>
              </a:rPr>
              <a:t>i</a:t>
            </a:r>
            <a:r>
              <a:rPr sz="1050" i="1" spc="-97" baseline="-11904" dirty="0">
                <a:latin typeface="Lucida Sans"/>
                <a:cs typeface="Lucida Sans"/>
              </a:rPr>
              <a:t>s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marL="263525" algn="ctr">
              <a:lnSpc>
                <a:spcPts val="1195"/>
              </a:lnSpc>
            </a:pPr>
            <a:r>
              <a:rPr sz="1000" i="1" spc="-65" dirty="0">
                <a:latin typeface="Trebuchet MS"/>
                <a:cs typeface="Trebuchet MS"/>
              </a:rPr>
              <a:t>i</a:t>
            </a:r>
            <a:r>
              <a:rPr sz="1050" i="1" spc="-97" baseline="-11904" dirty="0">
                <a:latin typeface="Lucida Sans"/>
                <a:cs typeface="Lucida Sans"/>
              </a:rPr>
              <a:t>s 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35" dirty="0">
                <a:latin typeface="Century Gothic"/>
                <a:cs typeface="Century Gothic"/>
              </a:rPr>
              <a:t>β</a:t>
            </a:r>
            <a:r>
              <a:rPr sz="1000" i="1" spc="-35" dirty="0">
                <a:latin typeface="Trebuchet MS"/>
                <a:cs typeface="Trebuchet MS"/>
              </a:rPr>
              <a:t>i</a:t>
            </a:r>
            <a:r>
              <a:rPr sz="1050" i="1" spc="-52" baseline="-11904" dirty="0">
                <a:latin typeface="Lucida Sans"/>
                <a:cs typeface="Lucida Sans"/>
              </a:rPr>
              <a:t>x</a:t>
            </a:r>
            <a:r>
              <a:rPr sz="1050" i="1" spc="-195" baseline="-11904" dirty="0">
                <a:latin typeface="Lucida Sans"/>
                <a:cs typeface="Lucida San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  <a:p>
            <a:pPr marL="50800" marR="43180">
              <a:lnSpc>
                <a:spcPts val="1200"/>
              </a:lnSpc>
              <a:spcBef>
                <a:spcPts val="40"/>
              </a:spcBef>
            </a:pPr>
            <a:r>
              <a:rPr sz="1000" spc="-60" dirty="0">
                <a:latin typeface="Tahoma"/>
                <a:cs typeface="Tahoma"/>
              </a:rPr>
              <a:t>where </a:t>
            </a:r>
            <a:r>
              <a:rPr sz="1000" i="1" spc="-55" dirty="0">
                <a:latin typeface="Trebuchet MS"/>
                <a:cs typeface="Trebuchet MS"/>
              </a:rPr>
              <a:t>i</a:t>
            </a:r>
            <a:r>
              <a:rPr sz="1050" i="1" spc="-82" baseline="-11904" dirty="0">
                <a:latin typeface="Lucida Sans"/>
                <a:cs typeface="Lucida Sans"/>
              </a:rPr>
              <a:t>x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controlling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multiplying </a:t>
            </a:r>
            <a:r>
              <a:rPr sz="1000" spc="-30" dirty="0">
                <a:latin typeface="Tahoma"/>
                <a:cs typeface="Tahoma"/>
              </a:rPr>
              <a:t>constant, </a:t>
            </a:r>
            <a:r>
              <a:rPr sz="1000" i="1" spc="-35" dirty="0">
                <a:latin typeface="Century Gothic"/>
                <a:cs typeface="Century Gothic"/>
              </a:rPr>
              <a:t>β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45" dirty="0">
                <a:latin typeface="Tahoma"/>
                <a:cs typeface="Tahoma"/>
              </a:rPr>
              <a:t>dimensionless.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Active circuit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7F7F7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7F7F7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1270" rIns="0" bIns="0" rtlCol="0">
            <a:spAutoFit/>
          </a:bodyPr>
          <a:lstStyle/>
          <a:p>
            <a:pPr marL="107950">
              <a:lnSpc>
                <a:spcPts val="580"/>
              </a:lnSpc>
              <a:spcBef>
                <a:spcPts val="1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 marR="1284605">
              <a:lnSpc>
                <a:spcPts val="560"/>
              </a:lnSpc>
              <a:spcBef>
                <a:spcPts val="35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9898D8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independent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Dependent</a:t>
            </a:r>
            <a:r>
              <a:rPr sz="500" b="1" spc="35" dirty="0">
                <a:solidFill>
                  <a:srgbClr val="9898D8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  <a:p>
            <a:pPr marL="107950">
              <a:lnSpc>
                <a:spcPts val="540"/>
              </a:lnSpc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Symbols </a:t>
            </a: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dependent</a:t>
            </a:r>
            <a:r>
              <a:rPr sz="500" b="1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source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Sources[Cntd.]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7107" y="1422914"/>
            <a:ext cx="43688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50" i="1" dirty="0">
                <a:latin typeface="Times New Roman"/>
                <a:cs typeface="Times New Roman"/>
              </a:rPr>
              <a:t>i</a:t>
            </a:r>
            <a:r>
              <a:rPr sz="825" i="1" baseline="-25252" dirty="0">
                <a:latin typeface="Times New Roman"/>
                <a:cs typeface="Times New Roman"/>
              </a:rPr>
              <a:t>s </a:t>
            </a:r>
            <a:r>
              <a:rPr sz="950" spc="15" dirty="0">
                <a:latin typeface="Symbol"/>
                <a:cs typeface="Symbol"/>
              </a:rPr>
              <a:t></a:t>
            </a:r>
            <a:r>
              <a:rPr sz="950" spc="-80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Symbol"/>
                <a:cs typeface="Symbol"/>
              </a:rPr>
              <a:t></a:t>
            </a:r>
            <a:r>
              <a:rPr sz="950" i="1" spc="5" dirty="0">
                <a:latin typeface="Times New Roman"/>
                <a:cs typeface="Times New Roman"/>
              </a:rPr>
              <a:t>v</a:t>
            </a:r>
            <a:r>
              <a:rPr sz="825" i="1" spc="7" baseline="-25252" dirty="0">
                <a:latin typeface="Times New Roman"/>
                <a:cs typeface="Times New Roman"/>
              </a:rPr>
              <a:t>x</a:t>
            </a:r>
            <a:endParaRPr sz="825" baseline="-2525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6828" y="1422978"/>
            <a:ext cx="419734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latin typeface="Times New Roman"/>
                <a:cs typeface="Times New Roman"/>
              </a:rPr>
              <a:t>i</a:t>
            </a:r>
            <a:r>
              <a:rPr sz="825" i="1" baseline="-25252" dirty="0">
                <a:latin typeface="Times New Roman"/>
                <a:cs typeface="Times New Roman"/>
              </a:rPr>
              <a:t>s </a:t>
            </a:r>
            <a:r>
              <a:rPr sz="950" spc="10" dirty="0">
                <a:latin typeface="Symbol"/>
                <a:cs typeface="Symbol"/>
              </a:rPr>
              <a:t>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Symbol"/>
                <a:cs typeface="Symbol"/>
              </a:rPr>
              <a:t></a:t>
            </a:r>
            <a:r>
              <a:rPr sz="950" i="1" spc="10" dirty="0">
                <a:latin typeface="Times New Roman"/>
                <a:cs typeface="Times New Roman"/>
              </a:rPr>
              <a:t>i</a:t>
            </a:r>
            <a:r>
              <a:rPr sz="825" i="1" spc="15" baseline="-25252" dirty="0">
                <a:latin typeface="Times New Roman"/>
                <a:cs typeface="Times New Roman"/>
              </a:rPr>
              <a:t>x</a:t>
            </a:r>
            <a:endParaRPr sz="825" baseline="-2525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9050" y="1527359"/>
            <a:ext cx="229235" cy="343535"/>
          </a:xfrm>
          <a:custGeom>
            <a:avLst/>
            <a:gdLst/>
            <a:ahLst/>
            <a:cxnLst/>
            <a:rect l="l" t="t" r="r" b="b"/>
            <a:pathLst>
              <a:path w="229234" h="343535">
                <a:moveTo>
                  <a:pt x="0" y="171528"/>
                </a:moveTo>
                <a:lnTo>
                  <a:pt x="114352" y="0"/>
                </a:lnTo>
                <a:lnTo>
                  <a:pt x="228705" y="171528"/>
                </a:lnTo>
                <a:lnTo>
                  <a:pt x="114352" y="343057"/>
                </a:lnTo>
                <a:lnTo>
                  <a:pt x="0" y="171528"/>
                </a:lnTo>
                <a:close/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5636" y="1527359"/>
            <a:ext cx="229235" cy="343535"/>
          </a:xfrm>
          <a:custGeom>
            <a:avLst/>
            <a:gdLst/>
            <a:ahLst/>
            <a:cxnLst/>
            <a:rect l="l" t="t" r="r" b="b"/>
            <a:pathLst>
              <a:path w="229235" h="343535">
                <a:moveTo>
                  <a:pt x="0" y="171528"/>
                </a:moveTo>
                <a:lnTo>
                  <a:pt x="114352" y="0"/>
                </a:lnTo>
                <a:lnTo>
                  <a:pt x="228705" y="171528"/>
                </a:lnTo>
                <a:lnTo>
                  <a:pt x="114352" y="343057"/>
                </a:lnTo>
                <a:lnTo>
                  <a:pt x="0" y="171528"/>
                </a:lnTo>
                <a:close/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9869" y="1527359"/>
            <a:ext cx="229235" cy="343535"/>
          </a:xfrm>
          <a:custGeom>
            <a:avLst/>
            <a:gdLst/>
            <a:ahLst/>
            <a:cxnLst/>
            <a:rect l="l" t="t" r="r" b="b"/>
            <a:pathLst>
              <a:path w="229235" h="343535">
                <a:moveTo>
                  <a:pt x="0" y="171528"/>
                </a:moveTo>
                <a:lnTo>
                  <a:pt x="114352" y="0"/>
                </a:lnTo>
                <a:lnTo>
                  <a:pt x="228705" y="171528"/>
                </a:lnTo>
                <a:lnTo>
                  <a:pt x="114352" y="343057"/>
                </a:lnTo>
                <a:lnTo>
                  <a:pt x="0" y="171528"/>
                </a:lnTo>
                <a:close/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5984" y="1527359"/>
            <a:ext cx="229235" cy="343535"/>
          </a:xfrm>
          <a:custGeom>
            <a:avLst/>
            <a:gdLst/>
            <a:ahLst/>
            <a:cxnLst/>
            <a:rect l="l" t="t" r="r" b="b"/>
            <a:pathLst>
              <a:path w="229235" h="343535">
                <a:moveTo>
                  <a:pt x="0" y="171528"/>
                </a:moveTo>
                <a:lnTo>
                  <a:pt x="114352" y="0"/>
                </a:lnTo>
                <a:lnTo>
                  <a:pt x="228705" y="171528"/>
                </a:lnTo>
                <a:lnTo>
                  <a:pt x="114352" y="343057"/>
                </a:lnTo>
                <a:lnTo>
                  <a:pt x="0" y="171528"/>
                </a:lnTo>
                <a:close/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8167" y="1241350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0337" y="1241350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4222" y="187041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9989" y="187041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4222" y="1241350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9989" y="1241350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4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3402" y="184182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0337" y="1841828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881"/>
                </a:lnTo>
              </a:path>
            </a:pathLst>
          </a:custGeom>
          <a:ln w="1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14213" y="2106243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1371" y="2123777"/>
            <a:ext cx="173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4879" y="2115391"/>
            <a:ext cx="1670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1185" y="2106243"/>
            <a:ext cx="1739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6815" y="1673228"/>
            <a:ext cx="60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libri"/>
                <a:cs typeface="Calibri"/>
              </a:rPr>
              <a:t>-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3609" y="1422904"/>
            <a:ext cx="127571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025"/>
              </a:lnSpc>
              <a:spcBef>
                <a:spcPts val="130"/>
              </a:spcBef>
              <a:tabLst>
                <a:tab pos="741045" algn="l"/>
              </a:tabLst>
            </a:pPr>
            <a:r>
              <a:rPr sz="950" i="1" spc="5" dirty="0">
                <a:latin typeface="Times New Roman"/>
                <a:cs typeface="Times New Roman"/>
              </a:rPr>
              <a:t>v</a:t>
            </a:r>
            <a:r>
              <a:rPr sz="825" i="1" spc="7" baseline="-25252" dirty="0">
                <a:latin typeface="Times New Roman"/>
                <a:cs typeface="Times New Roman"/>
              </a:rPr>
              <a:t>s </a:t>
            </a:r>
            <a:r>
              <a:rPr sz="825" i="1" spc="82" baseline="-25252" dirty="0">
                <a:latin typeface="Times New Roman"/>
                <a:cs typeface="Times New Roman"/>
              </a:rPr>
              <a:t> </a:t>
            </a:r>
            <a:r>
              <a:rPr sz="950" spc="15" dirty="0">
                <a:latin typeface="Symbol"/>
                <a:cs typeface="Symbol"/>
              </a:rPr>
              <a:t>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Symbol"/>
                <a:cs typeface="Symbol"/>
              </a:rPr>
              <a:t></a:t>
            </a:r>
            <a:r>
              <a:rPr sz="950" i="1" dirty="0">
                <a:latin typeface="Times New Roman"/>
                <a:cs typeface="Times New Roman"/>
              </a:rPr>
              <a:t>v</a:t>
            </a:r>
            <a:r>
              <a:rPr sz="825" i="1" baseline="-25252" dirty="0">
                <a:latin typeface="Times New Roman"/>
                <a:cs typeface="Times New Roman"/>
              </a:rPr>
              <a:t>x	</a:t>
            </a:r>
            <a:r>
              <a:rPr sz="950" i="1" spc="5" dirty="0">
                <a:latin typeface="Times New Roman"/>
                <a:cs typeface="Times New Roman"/>
              </a:rPr>
              <a:t>v</a:t>
            </a:r>
            <a:r>
              <a:rPr sz="825" i="1" spc="7" baseline="-25252" dirty="0">
                <a:latin typeface="Times New Roman"/>
                <a:cs typeface="Times New Roman"/>
              </a:rPr>
              <a:t>s </a:t>
            </a:r>
            <a:r>
              <a:rPr sz="950" spc="15" dirty="0">
                <a:latin typeface="Symbol"/>
                <a:cs typeface="Symbol"/>
              </a:rPr>
              <a:t>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Symbol"/>
                <a:cs typeface="Symbol"/>
              </a:rPr>
              <a:t></a:t>
            </a:r>
            <a:r>
              <a:rPr sz="950" i="1" dirty="0">
                <a:latin typeface="Times New Roman"/>
                <a:cs typeface="Times New Roman"/>
              </a:rPr>
              <a:t>i</a:t>
            </a:r>
            <a:r>
              <a:rPr sz="825" i="1" baseline="-25252" dirty="0">
                <a:latin typeface="Times New Roman"/>
                <a:cs typeface="Times New Roman"/>
              </a:rPr>
              <a:t>x</a:t>
            </a:r>
            <a:endParaRPr sz="825" baseline="-25252">
              <a:latin typeface="Times New Roman"/>
              <a:cs typeface="Times New Roman"/>
            </a:endParaRPr>
          </a:p>
          <a:p>
            <a:pPr marL="495300">
              <a:lnSpc>
                <a:spcPts val="905"/>
              </a:lnSpc>
              <a:tabLst>
                <a:tab pos="1167130" algn="l"/>
              </a:tabLst>
            </a:pPr>
            <a:r>
              <a:rPr sz="900" b="1" dirty="0">
                <a:latin typeface="Calibri"/>
                <a:cs typeface="Calibri"/>
              </a:rPr>
              <a:t>+	+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38637" y="1672465"/>
            <a:ext cx="60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Calibri"/>
                <a:cs typeface="Calibri"/>
              </a:rPr>
              <a:t>-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82749" y="1595017"/>
            <a:ext cx="43180" cy="214629"/>
          </a:xfrm>
          <a:custGeom>
            <a:avLst/>
            <a:gdLst/>
            <a:ahLst/>
            <a:cxnLst/>
            <a:rect l="l" t="t" r="r" b="b"/>
            <a:pathLst>
              <a:path w="43180" h="214630">
                <a:moveTo>
                  <a:pt x="28588" y="35766"/>
                </a:moveTo>
                <a:lnTo>
                  <a:pt x="14294" y="35766"/>
                </a:lnTo>
                <a:lnTo>
                  <a:pt x="14294" y="214411"/>
                </a:lnTo>
                <a:lnTo>
                  <a:pt x="28588" y="214411"/>
                </a:lnTo>
                <a:lnTo>
                  <a:pt x="28588" y="35766"/>
                </a:lnTo>
                <a:close/>
              </a:path>
              <a:path w="43180" h="214630">
                <a:moveTo>
                  <a:pt x="21472" y="0"/>
                </a:moveTo>
                <a:lnTo>
                  <a:pt x="0" y="42882"/>
                </a:lnTo>
                <a:lnTo>
                  <a:pt x="14294" y="42882"/>
                </a:lnTo>
                <a:lnTo>
                  <a:pt x="14294" y="35766"/>
                </a:lnTo>
                <a:lnTo>
                  <a:pt x="39329" y="35766"/>
                </a:lnTo>
                <a:lnTo>
                  <a:pt x="21472" y="0"/>
                </a:lnTo>
                <a:close/>
              </a:path>
              <a:path w="43180" h="214630">
                <a:moveTo>
                  <a:pt x="39329" y="35766"/>
                </a:moveTo>
                <a:lnTo>
                  <a:pt x="28588" y="35766"/>
                </a:lnTo>
                <a:lnTo>
                  <a:pt x="28588" y="42882"/>
                </a:lnTo>
                <a:lnTo>
                  <a:pt x="42882" y="42882"/>
                </a:lnTo>
                <a:lnTo>
                  <a:pt x="39329" y="3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8864" y="1594064"/>
            <a:ext cx="43180" cy="214629"/>
          </a:xfrm>
          <a:custGeom>
            <a:avLst/>
            <a:gdLst/>
            <a:ahLst/>
            <a:cxnLst/>
            <a:rect l="l" t="t" r="r" b="b"/>
            <a:pathLst>
              <a:path w="43179" h="214630">
                <a:moveTo>
                  <a:pt x="28588" y="35766"/>
                </a:moveTo>
                <a:lnTo>
                  <a:pt x="14294" y="35766"/>
                </a:lnTo>
                <a:lnTo>
                  <a:pt x="14294" y="214411"/>
                </a:lnTo>
                <a:lnTo>
                  <a:pt x="28588" y="214411"/>
                </a:lnTo>
                <a:lnTo>
                  <a:pt x="28588" y="35766"/>
                </a:lnTo>
                <a:close/>
              </a:path>
              <a:path w="43179" h="214630">
                <a:moveTo>
                  <a:pt x="21472" y="0"/>
                </a:moveTo>
                <a:lnTo>
                  <a:pt x="0" y="42882"/>
                </a:lnTo>
                <a:lnTo>
                  <a:pt x="14294" y="42882"/>
                </a:lnTo>
                <a:lnTo>
                  <a:pt x="14294" y="35766"/>
                </a:lnTo>
                <a:lnTo>
                  <a:pt x="39329" y="35766"/>
                </a:lnTo>
                <a:lnTo>
                  <a:pt x="21472" y="0"/>
                </a:lnTo>
                <a:close/>
              </a:path>
              <a:path w="43179" h="214630">
                <a:moveTo>
                  <a:pt x="39329" y="35766"/>
                </a:moveTo>
                <a:lnTo>
                  <a:pt x="28588" y="35766"/>
                </a:lnTo>
                <a:lnTo>
                  <a:pt x="28588" y="42882"/>
                </a:lnTo>
                <a:lnTo>
                  <a:pt x="42882" y="42882"/>
                </a:lnTo>
                <a:lnTo>
                  <a:pt x="39329" y="3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59663" y="2622364"/>
            <a:ext cx="368871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Symbol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15" dirty="0">
                <a:latin typeface="Tahoma"/>
                <a:cs typeface="Tahoma"/>
              </a:rPr>
              <a:t>(a) </a:t>
            </a:r>
            <a:r>
              <a:rPr sz="1000" spc="-35" dirty="0">
                <a:latin typeface="Tahoma"/>
                <a:cs typeface="Tahoma"/>
              </a:rPr>
              <a:t>ideal voltage </a:t>
            </a:r>
            <a:r>
              <a:rPr sz="1000" spc="-30" dirty="0">
                <a:latin typeface="Tahoma"/>
                <a:cs typeface="Tahoma"/>
              </a:rPr>
              <a:t>controlled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30" dirty="0">
                <a:latin typeface="Tahoma"/>
                <a:cs typeface="Tahoma"/>
              </a:rPr>
              <a:t>, </a:t>
            </a:r>
            <a:r>
              <a:rPr sz="1000" spc="-15" dirty="0">
                <a:latin typeface="Tahoma"/>
                <a:cs typeface="Tahoma"/>
              </a:rPr>
              <a:t>(b) </a:t>
            </a:r>
            <a:r>
              <a:rPr sz="1000" spc="-35" dirty="0">
                <a:latin typeface="Tahoma"/>
                <a:cs typeface="Tahoma"/>
              </a:rPr>
              <a:t>ideal  </a:t>
            </a:r>
            <a:r>
              <a:rPr sz="1000" spc="-30" dirty="0">
                <a:latin typeface="Tahoma"/>
                <a:cs typeface="Tahoma"/>
              </a:rPr>
              <a:t>current controlled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source, </a:t>
            </a:r>
            <a:r>
              <a:rPr sz="1000" spc="-5" dirty="0">
                <a:latin typeface="Tahoma"/>
                <a:cs typeface="Tahoma"/>
              </a:rPr>
              <a:t>(c) </a:t>
            </a:r>
            <a:r>
              <a:rPr sz="1000" spc="-35" dirty="0">
                <a:latin typeface="Tahoma"/>
                <a:cs typeface="Tahoma"/>
              </a:rPr>
              <a:t>ideal voltage </a:t>
            </a:r>
            <a:r>
              <a:rPr sz="1000" spc="-30" dirty="0">
                <a:latin typeface="Tahoma"/>
                <a:cs typeface="Tahoma"/>
              </a:rPr>
              <a:t>controlled current  </a:t>
            </a:r>
            <a:r>
              <a:rPr sz="1000" spc="-45" dirty="0">
                <a:latin typeface="Tahoma"/>
                <a:cs typeface="Tahoma"/>
              </a:rPr>
              <a:t>source, </a:t>
            </a:r>
            <a:r>
              <a:rPr sz="1000" spc="-15" dirty="0">
                <a:latin typeface="Tahoma"/>
                <a:cs typeface="Tahoma"/>
              </a:rPr>
              <a:t>(d)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30" dirty="0">
                <a:latin typeface="Tahoma"/>
                <a:cs typeface="Tahoma"/>
              </a:rPr>
              <a:t>current controlled current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source.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6C5CA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6C5CA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EBE0E8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5DCE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F0E3EC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F0E3EC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F0E3EC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F4E7EE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F1E6EA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F1E6EA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F1E6EA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F1E6EA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8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8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8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8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Resistors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853731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338846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897966"/>
            <a:ext cx="4040403" cy="163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326146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948768"/>
            <a:ext cx="50751" cy="3900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055613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936068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42182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9233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9106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979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87891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0650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102905"/>
                </a:moveTo>
                <a:lnTo>
                  <a:pt x="63504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4154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0"/>
                </a:moveTo>
                <a:lnTo>
                  <a:pt x="63504" y="102905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7659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102905"/>
                </a:moveTo>
                <a:lnTo>
                  <a:pt x="63504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1163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0"/>
                </a:moveTo>
                <a:lnTo>
                  <a:pt x="63504" y="102905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24668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102905"/>
                </a:moveTo>
                <a:lnTo>
                  <a:pt x="63504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8172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0"/>
                </a:moveTo>
                <a:lnTo>
                  <a:pt x="63504" y="102905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1677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102905"/>
                </a:moveTo>
                <a:lnTo>
                  <a:pt x="63504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5181" y="1740285"/>
            <a:ext cx="63500" cy="103505"/>
          </a:xfrm>
          <a:custGeom>
            <a:avLst/>
            <a:gdLst/>
            <a:ahLst/>
            <a:cxnLst/>
            <a:rect l="l" t="t" r="r" b="b"/>
            <a:pathLst>
              <a:path w="63500" h="103505">
                <a:moveTo>
                  <a:pt x="0" y="0"/>
                </a:moveTo>
                <a:lnTo>
                  <a:pt x="63504" y="102905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43641" y="1843190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127009" y="0"/>
                </a:moveTo>
                <a:lnTo>
                  <a:pt x="0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78686" y="1843190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127009" y="0"/>
                </a:moveTo>
                <a:lnTo>
                  <a:pt x="0" y="0"/>
                </a:lnTo>
              </a:path>
            </a:pathLst>
          </a:custGeom>
          <a:ln w="13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294" y="803230"/>
            <a:ext cx="3413125" cy="13506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Resistor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impede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flow </a:t>
            </a:r>
            <a:r>
              <a:rPr sz="1000" spc="-30" dirty="0">
                <a:latin typeface="Tahoma"/>
                <a:cs typeface="Tahoma"/>
              </a:rPr>
              <a:t>of current </a:t>
            </a:r>
            <a:r>
              <a:rPr sz="1000" spc="-45" dirty="0">
                <a:latin typeface="Tahoma"/>
                <a:cs typeface="Tahoma"/>
              </a:rPr>
              <a:t>or, </a:t>
            </a:r>
            <a:r>
              <a:rPr sz="1000" spc="-60" dirty="0">
                <a:latin typeface="Tahoma"/>
                <a:cs typeface="Tahoma"/>
              </a:rPr>
              <a:t>more  </a:t>
            </a:r>
            <a:r>
              <a:rPr sz="1000" spc="-30" dirty="0">
                <a:latin typeface="Tahoma"/>
                <a:cs typeface="Tahoma"/>
              </a:rPr>
              <a:t>specifically,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flow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electric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charge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called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resistor.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544195" algn="ctr">
              <a:lnSpc>
                <a:spcPct val="100000"/>
              </a:lnSpc>
            </a:pPr>
            <a:r>
              <a:rPr sz="1250" b="1" spc="5" dirty="0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500380" algn="ctr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Symbol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-10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resistor.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9193" y="2367914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94" y="3011881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194" y="2412149"/>
            <a:ext cx="4040403" cy="16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0794" y="2999181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6" y="2462941"/>
            <a:ext cx="50751" cy="548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193" y="2569786"/>
            <a:ext cx="3989704" cy="493395"/>
          </a:xfrm>
          <a:custGeom>
            <a:avLst/>
            <a:gdLst/>
            <a:ahLst/>
            <a:cxnLst/>
            <a:rect l="l" t="t" r="r" b="b"/>
            <a:pathLst>
              <a:path w="3989704" h="493394">
                <a:moveTo>
                  <a:pt x="3989652" y="0"/>
                </a:moveTo>
                <a:lnTo>
                  <a:pt x="0" y="0"/>
                </a:lnTo>
                <a:lnTo>
                  <a:pt x="0" y="442094"/>
                </a:lnTo>
                <a:lnTo>
                  <a:pt x="4008" y="461819"/>
                </a:lnTo>
                <a:lnTo>
                  <a:pt x="14922" y="477972"/>
                </a:lnTo>
                <a:lnTo>
                  <a:pt x="31075" y="488886"/>
                </a:lnTo>
                <a:lnTo>
                  <a:pt x="50800" y="492895"/>
                </a:lnTo>
                <a:lnTo>
                  <a:pt x="3938852" y="492895"/>
                </a:lnTo>
                <a:lnTo>
                  <a:pt x="3958576" y="488886"/>
                </a:lnTo>
                <a:lnTo>
                  <a:pt x="3974729" y="477972"/>
                </a:lnTo>
                <a:lnTo>
                  <a:pt x="3985644" y="461819"/>
                </a:lnTo>
                <a:lnTo>
                  <a:pt x="3989652" y="442094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8846" y="2450241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580689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8846" y="24375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8846" y="24248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8846" y="24121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8846" y="239309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294" y="2317413"/>
            <a:ext cx="3855085" cy="7073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Resistance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capacity of </a:t>
            </a:r>
            <a:r>
              <a:rPr sz="1000" spc="-40" dirty="0">
                <a:latin typeface="Tahoma"/>
                <a:cs typeface="Tahoma"/>
              </a:rPr>
              <a:t>resistor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impede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flow </a:t>
            </a:r>
            <a:r>
              <a:rPr sz="1000" spc="-30" dirty="0">
                <a:latin typeface="Tahoma"/>
                <a:cs typeface="Tahoma"/>
              </a:rPr>
              <a:t>of current </a:t>
            </a:r>
            <a:r>
              <a:rPr sz="1000" spc="-45" dirty="0">
                <a:latin typeface="Tahoma"/>
                <a:cs typeface="Tahoma"/>
              </a:rPr>
              <a:t>or, </a:t>
            </a:r>
            <a:r>
              <a:rPr sz="1000" spc="-60" dirty="0">
                <a:latin typeface="Tahoma"/>
                <a:cs typeface="Tahoma"/>
              </a:rPr>
              <a:t>more  </a:t>
            </a:r>
            <a:r>
              <a:rPr sz="1000" spc="-30" dirty="0">
                <a:latin typeface="Tahoma"/>
                <a:cs typeface="Tahoma"/>
              </a:rPr>
              <a:t>specifically,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flow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electric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30" dirty="0">
                <a:latin typeface="Tahoma"/>
                <a:cs typeface="Tahoma"/>
              </a:rPr>
              <a:t>is called </a:t>
            </a:r>
            <a:r>
              <a:rPr sz="1000" spc="-50" dirty="0">
                <a:latin typeface="Tahoma"/>
                <a:cs typeface="Tahoma"/>
              </a:rPr>
              <a:t>resistance,expressed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20" dirty="0">
                <a:latin typeface="Tahoma"/>
                <a:cs typeface="Tahoma"/>
              </a:rPr>
              <a:t>R 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ohms(Ω).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Resistance[Cntd.]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026" y="730574"/>
            <a:ext cx="1074921" cy="1172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70519" y="2038139"/>
            <a:ext cx="866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Resistance.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2289154"/>
            <a:ext cx="861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Mathematically,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0785" y="2419063"/>
            <a:ext cx="351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60" dirty="0">
                <a:latin typeface="Trebuchet MS"/>
                <a:cs typeface="Trebuchet MS"/>
              </a:rPr>
              <a:t>R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25" dirty="0">
                <a:latin typeface="Tahoma"/>
                <a:cs typeface="Tahoma"/>
              </a:rPr>
              <a:t> </a:t>
            </a:r>
            <a:r>
              <a:rPr sz="1000" i="1" spc="-155" dirty="0">
                <a:latin typeface="Century Gothic"/>
                <a:cs typeface="Century Gothic"/>
              </a:rPr>
              <a:t>ρ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4988" y="2526665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43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2288" y="2312905"/>
            <a:ext cx="10985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13100"/>
              </a:lnSpc>
              <a:spcBef>
                <a:spcPts val="100"/>
              </a:spcBef>
            </a:pPr>
            <a:r>
              <a:rPr sz="1000" i="1" spc="-85" dirty="0">
                <a:latin typeface="Trebuchet MS"/>
                <a:cs typeface="Trebuchet MS"/>
              </a:rPr>
              <a:t>l  </a:t>
            </a:r>
            <a:r>
              <a:rPr sz="1000" i="1" spc="50" dirty="0"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705562"/>
            <a:ext cx="242189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where,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000" i="1" spc="-155" dirty="0">
                <a:latin typeface="Century Gothic"/>
                <a:cs typeface="Century Gothic"/>
              </a:rPr>
              <a:t>ρ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Resistivity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material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ohm-meters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000" i="1" spc="-85" dirty="0">
                <a:latin typeface="Trebuchet MS"/>
                <a:cs typeface="Trebuchet MS"/>
              </a:rPr>
              <a:t>l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0" dirty="0">
                <a:latin typeface="Tahoma"/>
                <a:cs typeface="Tahoma"/>
              </a:rPr>
              <a:t>Length of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material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i="1" spc="50" dirty="0">
                <a:latin typeface="Trebuchet MS"/>
                <a:cs typeface="Trebuchet MS"/>
              </a:rPr>
              <a:t>A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Area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45" dirty="0">
                <a:latin typeface="Tahoma"/>
                <a:cs typeface="Tahoma"/>
              </a:rPr>
              <a:t>cross </a:t>
            </a:r>
            <a:r>
              <a:rPr sz="1000" spc="-35" dirty="0">
                <a:latin typeface="Tahoma"/>
                <a:cs typeface="Tahoma"/>
              </a:rPr>
              <a:t>section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material.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Resistance[Cntd.]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638212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09871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682447"/>
            <a:ext cx="4040403" cy="163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086015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733239"/>
            <a:ext cx="50751" cy="365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840084"/>
            <a:ext cx="3989704" cy="309880"/>
          </a:xfrm>
          <a:custGeom>
            <a:avLst/>
            <a:gdLst/>
            <a:ahLst/>
            <a:cxnLst/>
            <a:rect l="l" t="t" r="r" b="b"/>
            <a:pathLst>
              <a:path w="3989704" h="309880">
                <a:moveTo>
                  <a:pt x="3989652" y="0"/>
                </a:moveTo>
                <a:lnTo>
                  <a:pt x="0" y="0"/>
                </a:lnTo>
                <a:lnTo>
                  <a:pt x="0" y="258630"/>
                </a:lnTo>
                <a:lnTo>
                  <a:pt x="4008" y="278355"/>
                </a:lnTo>
                <a:lnTo>
                  <a:pt x="14922" y="294508"/>
                </a:lnTo>
                <a:lnTo>
                  <a:pt x="31075" y="305422"/>
                </a:lnTo>
                <a:lnTo>
                  <a:pt x="50800" y="309430"/>
                </a:lnTo>
                <a:lnTo>
                  <a:pt x="3938852" y="309430"/>
                </a:lnTo>
                <a:lnTo>
                  <a:pt x="3958576" y="305422"/>
                </a:lnTo>
                <a:lnTo>
                  <a:pt x="3974729" y="294508"/>
                </a:lnTo>
                <a:lnTo>
                  <a:pt x="3985644" y="278355"/>
                </a:lnTo>
                <a:lnTo>
                  <a:pt x="3989652" y="258630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20539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397225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078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6951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6824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6633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237093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4" y="1400314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994" y="1746859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0794" y="1734159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6" y="1281328"/>
            <a:ext cx="50751" cy="465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3" y="1444597"/>
            <a:ext cx="3989704" cy="353060"/>
          </a:xfrm>
          <a:custGeom>
            <a:avLst/>
            <a:gdLst/>
            <a:ahLst/>
            <a:cxnLst/>
            <a:rect l="l" t="t" r="r" b="b"/>
            <a:pathLst>
              <a:path w="3989704" h="353060">
                <a:moveTo>
                  <a:pt x="3989652" y="0"/>
                </a:moveTo>
                <a:lnTo>
                  <a:pt x="0" y="0"/>
                </a:lnTo>
                <a:lnTo>
                  <a:pt x="0" y="302262"/>
                </a:lnTo>
                <a:lnTo>
                  <a:pt x="4008" y="321986"/>
                </a:lnTo>
                <a:lnTo>
                  <a:pt x="14922" y="338139"/>
                </a:lnTo>
                <a:lnTo>
                  <a:pt x="31075" y="349054"/>
                </a:lnTo>
                <a:lnTo>
                  <a:pt x="50800" y="353062"/>
                </a:lnTo>
                <a:lnTo>
                  <a:pt x="3938852" y="353062"/>
                </a:lnTo>
                <a:lnTo>
                  <a:pt x="3958576" y="349054"/>
                </a:lnTo>
                <a:lnTo>
                  <a:pt x="3974729" y="338139"/>
                </a:lnTo>
                <a:lnTo>
                  <a:pt x="3985644" y="321986"/>
                </a:lnTo>
                <a:lnTo>
                  <a:pt x="3989652" y="3022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1319428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446480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3067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2940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2813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26227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7294" y="587686"/>
            <a:ext cx="3790315" cy="10083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Short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  <a:spcBef>
                <a:spcPts val="285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short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40" dirty="0">
                <a:latin typeface="Tahoma"/>
                <a:cs typeface="Tahoma"/>
              </a:rPr>
              <a:t>resistance approaching </a:t>
            </a:r>
            <a:r>
              <a:rPr sz="1000" spc="-45" dirty="0">
                <a:latin typeface="Tahoma"/>
                <a:cs typeface="Tahoma"/>
              </a:rPr>
              <a:t>zero </a:t>
            </a:r>
            <a:r>
              <a:rPr sz="1000" spc="-35" dirty="0">
                <a:latin typeface="Tahoma"/>
                <a:cs typeface="Tahoma"/>
              </a:rPr>
              <a:t>i,e,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i="1" spc="60" dirty="0">
                <a:latin typeface="Trebuchet MS"/>
                <a:cs typeface="Trebuchet MS"/>
              </a:rPr>
              <a:t>R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40" dirty="0">
                <a:latin typeface="Tahoma"/>
                <a:cs typeface="Tahoma"/>
              </a:rPr>
              <a:t>0. </a:t>
            </a:r>
            <a:r>
              <a:rPr sz="1000" spc="-30" dirty="0">
                <a:latin typeface="Tahoma"/>
                <a:cs typeface="Tahoma"/>
              </a:rPr>
              <a:t>For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0" dirty="0">
                <a:latin typeface="Tahoma"/>
                <a:cs typeface="Tahoma"/>
              </a:rPr>
              <a:t>short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i="1" spc="-35" dirty="0">
                <a:latin typeface="Trebuchet MS"/>
                <a:cs typeface="Trebuchet MS"/>
              </a:rPr>
              <a:t>v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" dirty="0">
                <a:latin typeface="Trebuchet MS"/>
                <a:cs typeface="Trebuchet MS"/>
              </a:rPr>
              <a:t>iR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204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Circuit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00" spc="1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open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resistance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approaching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infinity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1570372"/>
            <a:ext cx="1962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i,e, </a:t>
            </a:r>
            <a:r>
              <a:rPr sz="1000" i="1" spc="60" dirty="0">
                <a:latin typeface="Trebuchet MS"/>
                <a:cs typeface="Trebuchet MS"/>
              </a:rPr>
              <a:t>R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20" dirty="0">
                <a:latin typeface="Verdana"/>
                <a:cs typeface="Verdana"/>
              </a:rPr>
              <a:t>∞</a:t>
            </a:r>
            <a:r>
              <a:rPr sz="1000" spc="-20" dirty="0">
                <a:latin typeface="Tahoma"/>
                <a:cs typeface="Tahoma"/>
              </a:rPr>
              <a:t>. </a:t>
            </a:r>
            <a:r>
              <a:rPr sz="1000" spc="-30" dirty="0">
                <a:latin typeface="Tahoma"/>
                <a:cs typeface="Tahoma"/>
              </a:rPr>
              <a:t>For </a:t>
            </a:r>
            <a:r>
              <a:rPr sz="1000" spc="-50" dirty="0">
                <a:latin typeface="Tahoma"/>
                <a:cs typeface="Tahoma"/>
              </a:rPr>
              <a:t>an open </a:t>
            </a:r>
            <a:r>
              <a:rPr sz="1000" spc="-15" dirty="0">
                <a:latin typeface="Tahoma"/>
                <a:cs typeface="Tahoma"/>
              </a:rPr>
              <a:t>circuit, </a:t>
            </a:r>
            <a:r>
              <a:rPr sz="1000" i="1" spc="-70" dirty="0">
                <a:latin typeface="Trebuchet MS"/>
                <a:cs typeface="Trebuchet MS"/>
              </a:rPr>
              <a:t>i</a:t>
            </a:r>
            <a:r>
              <a:rPr sz="1000" i="1" spc="10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3612" y="1562420"/>
            <a:ext cx="1454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40" dirty="0">
                <a:latin typeface="Lucida Sans"/>
                <a:cs typeface="Lucida Sans"/>
              </a:rPr>
              <a:t>lim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3612" y="1651967"/>
            <a:ext cx="412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232" baseline="3968" dirty="0">
                <a:latin typeface="Lucida Sans"/>
                <a:cs typeface="Lucida Sans"/>
              </a:rPr>
              <a:t>R</a:t>
            </a:r>
            <a:r>
              <a:rPr sz="1050" i="1" spc="232" baseline="3968" dirty="0">
                <a:latin typeface="Arial"/>
                <a:cs typeface="Arial"/>
              </a:rPr>
              <a:t>→∞</a:t>
            </a:r>
            <a:r>
              <a:rPr sz="1050" i="1" spc="270" baseline="3968" dirty="0">
                <a:latin typeface="Arial"/>
                <a:cs typeface="Arial"/>
              </a:rPr>
              <a:t> </a:t>
            </a:r>
            <a:r>
              <a:rPr sz="700" i="1" spc="35" dirty="0">
                <a:latin typeface="Lucida Sans"/>
                <a:cs typeface="Lucida Sans"/>
              </a:rPr>
              <a:t>R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2209" y="1570372"/>
            <a:ext cx="419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u="sng" spc="-60" baseline="31746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</a:rPr>
              <a:t>v</a:t>
            </a:r>
            <a:r>
              <a:rPr sz="1050" i="1" spc="-60" baseline="31746" dirty="0">
                <a:latin typeface="Lucida Sans"/>
                <a:cs typeface="Lucida San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72138" y="1918799"/>
            <a:ext cx="1153069" cy="9905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7687" y="1903075"/>
            <a:ext cx="1126863" cy="1006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76108" y="3050151"/>
            <a:ext cx="2255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15" dirty="0">
                <a:latin typeface="Tahoma"/>
                <a:cs typeface="Tahoma"/>
              </a:rPr>
              <a:t>(a) </a:t>
            </a:r>
            <a:r>
              <a:rPr sz="1000" spc="-40" dirty="0">
                <a:latin typeface="Tahoma"/>
                <a:cs typeface="Tahoma"/>
              </a:rPr>
              <a:t>short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15" dirty="0">
                <a:latin typeface="Tahoma"/>
                <a:cs typeface="Tahoma"/>
              </a:rPr>
              <a:t>(b) </a:t>
            </a:r>
            <a:r>
              <a:rPr sz="1000" spc="-50" dirty="0">
                <a:latin typeface="Tahoma"/>
                <a:cs typeface="Tahoma"/>
              </a:rPr>
              <a:t>open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circuit.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813460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976680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45602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1443329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6" y="857694"/>
            <a:ext cx="50751" cy="598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1020964"/>
            <a:ext cx="3989704" cy="486409"/>
          </a:xfrm>
          <a:custGeom>
            <a:avLst/>
            <a:gdLst/>
            <a:ahLst/>
            <a:cxnLst/>
            <a:rect l="l" t="t" r="r" b="b"/>
            <a:pathLst>
              <a:path w="3989704" h="486409">
                <a:moveTo>
                  <a:pt x="3989652" y="0"/>
                </a:moveTo>
                <a:lnTo>
                  <a:pt x="0" y="0"/>
                </a:lnTo>
                <a:lnTo>
                  <a:pt x="0" y="435065"/>
                </a:lnTo>
                <a:lnTo>
                  <a:pt x="4008" y="454790"/>
                </a:lnTo>
                <a:lnTo>
                  <a:pt x="14922" y="470943"/>
                </a:lnTo>
                <a:lnTo>
                  <a:pt x="31075" y="481857"/>
                </a:lnTo>
                <a:lnTo>
                  <a:pt x="50800" y="485865"/>
                </a:lnTo>
                <a:lnTo>
                  <a:pt x="3938852" y="485865"/>
                </a:lnTo>
                <a:lnTo>
                  <a:pt x="3958576" y="481857"/>
                </a:lnTo>
                <a:lnTo>
                  <a:pt x="3974729" y="470943"/>
                </a:lnTo>
                <a:lnTo>
                  <a:pt x="3985644" y="454790"/>
                </a:lnTo>
                <a:lnTo>
                  <a:pt x="3989652" y="4350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895795"/>
            <a:ext cx="0" cy="579755"/>
          </a:xfrm>
          <a:custGeom>
            <a:avLst/>
            <a:gdLst/>
            <a:ahLst/>
            <a:cxnLst/>
            <a:rect l="l" t="t" r="r" b="b"/>
            <a:pathLst>
              <a:path h="579755">
                <a:moveTo>
                  <a:pt x="0" y="57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883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8703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8576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83864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0" y="310207"/>
            <a:ext cx="4608195" cy="1165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Resistance[Cntd.]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Types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Resistors</a:t>
            </a:r>
            <a:endParaRPr sz="1000">
              <a:latin typeface="Tahoma"/>
              <a:cs typeface="Tahoma"/>
            </a:endParaRPr>
          </a:p>
          <a:p>
            <a:pPr marL="514350" indent="-155575">
              <a:lnSpc>
                <a:spcPts val="1200"/>
              </a:lnSpc>
              <a:spcBef>
                <a:spcPts val="335"/>
              </a:spcBef>
              <a:buAutoNum type="arabicPeriod"/>
              <a:tabLst>
                <a:tab pos="514984" algn="l"/>
              </a:tabLst>
            </a:pPr>
            <a:r>
              <a:rPr sz="1000" spc="-25" dirty="0">
                <a:latin typeface="Tahoma"/>
                <a:cs typeface="Tahoma"/>
              </a:rPr>
              <a:t>Fixed </a:t>
            </a:r>
            <a:r>
              <a:rPr sz="1000" spc="-35" dirty="0">
                <a:latin typeface="Tahoma"/>
                <a:cs typeface="Tahoma"/>
              </a:rPr>
              <a:t>i,e, </a:t>
            </a:r>
            <a:r>
              <a:rPr sz="1000" spc="-25" dirty="0">
                <a:latin typeface="Tahoma"/>
                <a:cs typeface="Tahoma"/>
              </a:rPr>
              <a:t>their </a:t>
            </a:r>
            <a:r>
              <a:rPr sz="1000" spc="-40" dirty="0">
                <a:latin typeface="Tahoma"/>
                <a:cs typeface="Tahoma"/>
              </a:rPr>
              <a:t>resistance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constant.</a:t>
            </a:r>
            <a:endParaRPr sz="1000">
              <a:latin typeface="Tahoma"/>
              <a:cs typeface="Tahoma"/>
            </a:endParaRPr>
          </a:p>
          <a:p>
            <a:pPr marL="359410" marR="467995">
              <a:lnSpc>
                <a:spcPts val="1200"/>
              </a:lnSpc>
              <a:spcBef>
                <a:spcPts val="35"/>
              </a:spcBef>
              <a:buAutoNum type="arabicPeriod"/>
              <a:tabLst>
                <a:tab pos="514984" algn="l"/>
              </a:tabLst>
            </a:pPr>
            <a:r>
              <a:rPr sz="1000" spc="-30" dirty="0">
                <a:latin typeface="Tahoma"/>
                <a:cs typeface="Tahoma"/>
              </a:rPr>
              <a:t>Variable </a:t>
            </a:r>
            <a:r>
              <a:rPr sz="1000" spc="-35" dirty="0">
                <a:latin typeface="Tahoma"/>
                <a:cs typeface="Tahoma"/>
              </a:rPr>
              <a:t>i,e, </a:t>
            </a:r>
            <a:r>
              <a:rPr sz="1000" spc="-25" dirty="0">
                <a:latin typeface="Tahoma"/>
                <a:cs typeface="Tahoma"/>
              </a:rPr>
              <a:t>their </a:t>
            </a:r>
            <a:r>
              <a:rPr sz="1000" spc="-40" dirty="0">
                <a:latin typeface="Tahoma"/>
                <a:cs typeface="Tahoma"/>
              </a:rPr>
              <a:t>resistance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adjustable. </a:t>
            </a:r>
            <a:r>
              <a:rPr sz="1000" spc="-30" dirty="0">
                <a:latin typeface="Tahoma"/>
                <a:cs typeface="Tahoma"/>
              </a:rPr>
              <a:t>Such </a:t>
            </a:r>
            <a:r>
              <a:rPr sz="1000" spc="-50" dirty="0">
                <a:latin typeface="Tahoma"/>
                <a:cs typeface="Tahoma"/>
              </a:rPr>
              <a:t>as, </a:t>
            </a:r>
            <a:r>
              <a:rPr sz="1000" spc="-30" dirty="0">
                <a:latin typeface="Tahoma"/>
                <a:cs typeface="Tahoma"/>
              </a:rPr>
              <a:t>potentiometer </a:t>
            </a:r>
            <a:r>
              <a:rPr sz="1000" spc="-50" dirty="0">
                <a:latin typeface="Tahoma"/>
                <a:cs typeface="Tahoma"/>
              </a:rPr>
              <a:t>or  </a:t>
            </a:r>
            <a:r>
              <a:rPr sz="1000" spc="-15" dirty="0">
                <a:latin typeface="Tahoma"/>
                <a:cs typeface="Tahoma"/>
              </a:rPr>
              <a:t>pot.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7574" y="1764162"/>
            <a:ext cx="1806419" cy="8748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9052" y="2883400"/>
            <a:ext cx="1889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Symbol </a:t>
            </a:r>
            <a:r>
              <a:rPr sz="1000" spc="-40" dirty="0">
                <a:latin typeface="Tahoma"/>
                <a:cs typeface="Tahoma"/>
              </a:rPr>
              <a:t>for variable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resistance.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423969" y="32597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55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55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Inductors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631799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994" y="126874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676033"/>
            <a:ext cx="4040403" cy="163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256042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726832"/>
            <a:ext cx="50751" cy="5419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833677"/>
            <a:ext cx="3989704" cy="486409"/>
          </a:xfrm>
          <a:custGeom>
            <a:avLst/>
            <a:gdLst/>
            <a:ahLst/>
            <a:cxnLst/>
            <a:rect l="l" t="t" r="r" b="b"/>
            <a:pathLst>
              <a:path w="3989704" h="486409">
                <a:moveTo>
                  <a:pt x="3989652" y="0"/>
                </a:moveTo>
                <a:lnTo>
                  <a:pt x="0" y="0"/>
                </a:lnTo>
                <a:lnTo>
                  <a:pt x="0" y="435065"/>
                </a:lnTo>
                <a:lnTo>
                  <a:pt x="4008" y="454790"/>
                </a:lnTo>
                <a:lnTo>
                  <a:pt x="14922" y="470943"/>
                </a:lnTo>
                <a:lnTo>
                  <a:pt x="31075" y="481857"/>
                </a:lnTo>
                <a:lnTo>
                  <a:pt x="50800" y="485865"/>
                </a:lnTo>
                <a:lnTo>
                  <a:pt x="3938852" y="485865"/>
                </a:lnTo>
                <a:lnTo>
                  <a:pt x="3958576" y="481857"/>
                </a:lnTo>
                <a:lnTo>
                  <a:pt x="3974729" y="470943"/>
                </a:lnTo>
                <a:lnTo>
                  <a:pt x="3985644" y="454790"/>
                </a:lnTo>
                <a:lnTo>
                  <a:pt x="3989652" y="4350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14132"/>
            <a:ext cx="0" cy="574040"/>
          </a:xfrm>
          <a:custGeom>
            <a:avLst/>
            <a:gdLst/>
            <a:ahLst/>
            <a:cxnLst/>
            <a:rect l="l" t="t" r="r" b="b"/>
            <a:pathLst>
              <a:path h="574040">
                <a:moveTo>
                  <a:pt x="0" y="573660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014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6887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6760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65698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397507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581298"/>
            <a:ext cx="3792220" cy="9804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Inductor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40" dirty="0">
                <a:latin typeface="Tahoma"/>
                <a:cs typeface="Tahoma"/>
              </a:rPr>
              <a:t>Inductor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 passive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50" dirty="0">
                <a:latin typeface="Tahoma"/>
                <a:cs typeface="Tahoma"/>
              </a:rPr>
              <a:t>designed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store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15" dirty="0">
                <a:latin typeface="Tahoma"/>
                <a:cs typeface="Tahoma"/>
              </a:rPr>
              <a:t>its </a:t>
            </a:r>
            <a:r>
              <a:rPr sz="1000" spc="-35" dirty="0">
                <a:latin typeface="Tahoma"/>
                <a:cs typeface="Tahoma"/>
              </a:rPr>
              <a:t>magnetic  </a:t>
            </a:r>
            <a:r>
              <a:rPr sz="1000" spc="-30" dirty="0">
                <a:latin typeface="Tahoma"/>
                <a:cs typeface="Tahoma"/>
              </a:rPr>
              <a:t>field. </a:t>
            </a: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35" dirty="0">
                <a:latin typeface="Tahoma"/>
                <a:cs typeface="Tahoma"/>
              </a:rPr>
              <a:t>consists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5" dirty="0">
                <a:latin typeface="Tahoma"/>
                <a:cs typeface="Tahoma"/>
              </a:rPr>
              <a:t>coil </a:t>
            </a:r>
            <a:r>
              <a:rPr sz="1000" spc="-30" dirty="0">
                <a:latin typeface="Tahoma"/>
                <a:cs typeface="Tahoma"/>
              </a:rPr>
              <a:t>of conducting </a:t>
            </a:r>
            <a:r>
              <a:rPr sz="1000" spc="-40" dirty="0">
                <a:latin typeface="Tahoma"/>
                <a:cs typeface="Tahoma"/>
              </a:rPr>
              <a:t>wire. </a:t>
            </a:r>
            <a:r>
              <a:rPr sz="1000" spc="-45" dirty="0">
                <a:latin typeface="Tahoma"/>
                <a:cs typeface="Tahoma"/>
              </a:rPr>
              <a:t>Inductors </a:t>
            </a:r>
            <a:r>
              <a:rPr sz="1000" spc="-55" dirty="0">
                <a:latin typeface="Tahoma"/>
                <a:cs typeface="Tahoma"/>
              </a:rPr>
              <a:t>may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35" dirty="0">
                <a:latin typeface="Tahoma"/>
                <a:cs typeface="Tahoma"/>
              </a:rPr>
              <a:t>fixed </a:t>
            </a:r>
            <a:r>
              <a:rPr sz="1000" spc="-50" dirty="0">
                <a:latin typeface="Tahoma"/>
                <a:cs typeface="Tahoma"/>
              </a:rPr>
              <a:t>or  </a:t>
            </a:r>
            <a:r>
              <a:rPr sz="1000" spc="-35" dirty="0">
                <a:latin typeface="Tahoma"/>
                <a:cs typeface="Tahoma"/>
              </a:rPr>
              <a:t>variable.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iron,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steel,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plastic,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air.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4" y="1560728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058352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4" y="2045652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1441742"/>
            <a:ext cx="50751" cy="6166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1605011"/>
            <a:ext cx="3989704" cy="504190"/>
          </a:xfrm>
          <a:custGeom>
            <a:avLst/>
            <a:gdLst/>
            <a:ahLst/>
            <a:cxnLst/>
            <a:rect l="l" t="t" r="r" b="b"/>
            <a:pathLst>
              <a:path w="3989704" h="504189">
                <a:moveTo>
                  <a:pt x="3989652" y="0"/>
                </a:moveTo>
                <a:lnTo>
                  <a:pt x="0" y="0"/>
                </a:lnTo>
                <a:lnTo>
                  <a:pt x="0" y="453341"/>
                </a:lnTo>
                <a:lnTo>
                  <a:pt x="4008" y="473065"/>
                </a:lnTo>
                <a:lnTo>
                  <a:pt x="14922" y="489218"/>
                </a:lnTo>
                <a:lnTo>
                  <a:pt x="31075" y="500132"/>
                </a:lnTo>
                <a:lnTo>
                  <a:pt x="50800" y="504141"/>
                </a:lnTo>
                <a:lnTo>
                  <a:pt x="3938852" y="504141"/>
                </a:lnTo>
                <a:lnTo>
                  <a:pt x="3958576" y="500132"/>
                </a:lnTo>
                <a:lnTo>
                  <a:pt x="3974729" y="489218"/>
                </a:lnTo>
                <a:lnTo>
                  <a:pt x="3985644" y="473065"/>
                </a:lnTo>
                <a:lnTo>
                  <a:pt x="3989652" y="453341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479842"/>
            <a:ext cx="0" cy="598170"/>
          </a:xfrm>
          <a:custGeom>
            <a:avLst/>
            <a:gdLst/>
            <a:ahLst/>
            <a:cxnLst/>
            <a:rect l="l" t="t" r="r" b="b"/>
            <a:pathLst>
              <a:path h="598169">
                <a:moveTo>
                  <a:pt x="0" y="597559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4671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4544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4417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42269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401" y="1634404"/>
            <a:ext cx="104301" cy="1043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1401" y="1626231"/>
            <a:ext cx="1047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1401" y="1824193"/>
            <a:ext cx="104301" cy="10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3461" y="1816020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0354" y="1545926"/>
            <a:ext cx="3258820" cy="5568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20" dirty="0">
                <a:latin typeface="Tahoma"/>
                <a:cs typeface="Tahoma"/>
              </a:rPr>
              <a:t>Electronics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60" dirty="0">
                <a:latin typeface="Tahoma"/>
                <a:cs typeface="Tahoma"/>
              </a:rPr>
              <a:t>power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system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1000" spc="-45" dirty="0">
                <a:latin typeface="Tahoma"/>
                <a:cs typeface="Tahoma"/>
              </a:rPr>
              <a:t>Power </a:t>
            </a:r>
            <a:r>
              <a:rPr sz="1000" spc="-40" dirty="0">
                <a:latin typeface="Tahoma"/>
                <a:cs typeface="Tahoma"/>
              </a:rPr>
              <a:t>supplies, transformers, </a:t>
            </a:r>
            <a:r>
              <a:rPr sz="1000" spc="-35" dirty="0">
                <a:latin typeface="Tahoma"/>
                <a:cs typeface="Tahoma"/>
              </a:rPr>
              <a:t>radios, </a:t>
            </a:r>
            <a:r>
              <a:rPr sz="1000" spc="15" dirty="0">
                <a:latin typeface="Tahoma"/>
                <a:cs typeface="Tahoma"/>
              </a:rPr>
              <a:t>TVs, </a:t>
            </a:r>
            <a:r>
              <a:rPr sz="1000" spc="-45" dirty="0">
                <a:latin typeface="Tahoma"/>
                <a:cs typeface="Tahoma"/>
              </a:rPr>
              <a:t>radars and </a:t>
            </a:r>
            <a:r>
              <a:rPr sz="1000" spc="-25" dirty="0">
                <a:latin typeface="Tahoma"/>
                <a:cs typeface="Tahoma"/>
              </a:rPr>
              <a:t>electric  </a:t>
            </a:r>
            <a:r>
              <a:rPr sz="1000" spc="-40" dirty="0">
                <a:latin typeface="Tahoma"/>
                <a:cs typeface="Tahoma"/>
              </a:rPr>
              <a:t>motors.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80297" y="2168450"/>
            <a:ext cx="1346995" cy="8910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7294" y="3090423"/>
            <a:ext cx="3914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25" dirty="0">
                <a:latin typeface="Tahoma"/>
                <a:cs typeface="Tahoma"/>
              </a:rPr>
              <a:t>Symbol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15" dirty="0">
                <a:latin typeface="Tahoma"/>
                <a:cs typeface="Tahoma"/>
              </a:rPr>
              <a:t>(a) </a:t>
            </a:r>
            <a:r>
              <a:rPr sz="1000" spc="-40" dirty="0">
                <a:latin typeface="Tahoma"/>
                <a:cs typeface="Tahoma"/>
              </a:rPr>
              <a:t>air-core, </a:t>
            </a:r>
            <a:r>
              <a:rPr sz="1000" spc="-15" dirty="0">
                <a:latin typeface="Tahoma"/>
                <a:cs typeface="Tahoma"/>
              </a:rPr>
              <a:t>(b) </a:t>
            </a:r>
            <a:r>
              <a:rPr sz="1000" spc="-30" dirty="0">
                <a:latin typeface="Tahoma"/>
                <a:cs typeface="Tahoma"/>
              </a:rPr>
              <a:t>iron </a:t>
            </a:r>
            <a:r>
              <a:rPr sz="1000" spc="-50" dirty="0">
                <a:latin typeface="Tahoma"/>
                <a:cs typeface="Tahoma"/>
              </a:rPr>
              <a:t>core, </a:t>
            </a:r>
            <a:r>
              <a:rPr sz="1000" spc="-5" dirty="0">
                <a:latin typeface="Tahoma"/>
                <a:cs typeface="Tahoma"/>
              </a:rPr>
              <a:t>(c)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iron-core.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Inductors[Cntd.]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2049" y="719430"/>
            <a:ext cx="948173" cy="43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8340" y="719430"/>
            <a:ext cx="624174" cy="481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538312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701533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029041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016340"/>
            <a:ext cx="3938802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1582547"/>
            <a:ext cx="50751" cy="4464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193" y="1745808"/>
            <a:ext cx="3989704" cy="334645"/>
          </a:xfrm>
          <a:custGeom>
            <a:avLst/>
            <a:gdLst/>
            <a:ahLst/>
            <a:cxnLst/>
            <a:rect l="l" t="t" r="r" b="b"/>
            <a:pathLst>
              <a:path w="3989704" h="334644">
                <a:moveTo>
                  <a:pt x="3989652" y="0"/>
                </a:moveTo>
                <a:lnTo>
                  <a:pt x="0" y="0"/>
                </a:lnTo>
                <a:lnTo>
                  <a:pt x="0" y="283232"/>
                </a:lnTo>
                <a:lnTo>
                  <a:pt x="4008" y="302957"/>
                </a:lnTo>
                <a:lnTo>
                  <a:pt x="14922" y="319110"/>
                </a:lnTo>
                <a:lnTo>
                  <a:pt x="31075" y="330024"/>
                </a:lnTo>
                <a:lnTo>
                  <a:pt x="50800" y="334033"/>
                </a:lnTo>
                <a:lnTo>
                  <a:pt x="3938852" y="334033"/>
                </a:lnTo>
                <a:lnTo>
                  <a:pt x="3958576" y="330024"/>
                </a:lnTo>
                <a:lnTo>
                  <a:pt x="3974729" y="319110"/>
                </a:lnTo>
                <a:lnTo>
                  <a:pt x="3985644" y="302957"/>
                </a:lnTo>
                <a:lnTo>
                  <a:pt x="3989652" y="28323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1620639"/>
            <a:ext cx="0" cy="427990"/>
          </a:xfrm>
          <a:custGeom>
            <a:avLst/>
            <a:gdLst/>
            <a:ahLst/>
            <a:cxnLst/>
            <a:rect l="l" t="t" r="r" b="b"/>
            <a:pathLst>
              <a:path h="427989">
                <a:moveTo>
                  <a:pt x="0" y="427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16079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15952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158253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6" y="156348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159774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3989652" y="17025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651912"/>
            <a:ext cx="101600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4" y="2204008"/>
            <a:ext cx="4040403" cy="1639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794" y="2639212"/>
            <a:ext cx="3938802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6" y="2254805"/>
            <a:ext cx="50751" cy="397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193" y="2361650"/>
            <a:ext cx="3989704" cy="341630"/>
          </a:xfrm>
          <a:custGeom>
            <a:avLst/>
            <a:gdLst/>
            <a:ahLst/>
            <a:cxnLst/>
            <a:rect l="l" t="t" r="r" b="b"/>
            <a:pathLst>
              <a:path w="3989704" h="341630">
                <a:moveTo>
                  <a:pt x="3989652" y="0"/>
                </a:moveTo>
                <a:lnTo>
                  <a:pt x="0" y="0"/>
                </a:lnTo>
                <a:lnTo>
                  <a:pt x="0" y="290262"/>
                </a:lnTo>
                <a:lnTo>
                  <a:pt x="4008" y="309986"/>
                </a:lnTo>
                <a:lnTo>
                  <a:pt x="14922" y="326139"/>
                </a:lnTo>
                <a:lnTo>
                  <a:pt x="31075" y="337054"/>
                </a:lnTo>
                <a:lnTo>
                  <a:pt x="50800" y="341062"/>
                </a:lnTo>
                <a:lnTo>
                  <a:pt x="3938852" y="341062"/>
                </a:lnTo>
                <a:lnTo>
                  <a:pt x="3958576" y="337054"/>
                </a:lnTo>
                <a:lnTo>
                  <a:pt x="3974729" y="326139"/>
                </a:lnTo>
                <a:lnTo>
                  <a:pt x="3985644" y="309986"/>
                </a:lnTo>
                <a:lnTo>
                  <a:pt x="3989652" y="290262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2242105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428857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22294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22167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22040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6" y="218495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294" y="1163124"/>
            <a:ext cx="3907790" cy="208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4630">
              <a:lnSpc>
                <a:spcPts val="955"/>
              </a:lnSpc>
              <a:spcBef>
                <a:spcPts val="95"/>
              </a:spcBef>
              <a:tabLst>
                <a:tab pos="2357120" algn="l"/>
              </a:tabLst>
            </a:pPr>
            <a:r>
              <a:rPr sz="800" b="1" spc="-5" dirty="0">
                <a:latin typeface="Times New Roman"/>
                <a:cs typeface="Times New Roman"/>
              </a:rPr>
              <a:t>(a)	(b)</a:t>
            </a:r>
            <a:endParaRPr sz="800">
              <a:latin typeface="Times New Roman"/>
              <a:cs typeface="Times New Roman"/>
            </a:endParaRPr>
          </a:p>
          <a:p>
            <a:pPr marL="287020">
              <a:lnSpc>
                <a:spcPts val="1195"/>
              </a:lnSpc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-30" dirty="0">
                <a:latin typeface="Tahoma"/>
                <a:cs typeface="Tahoma"/>
              </a:rPr>
              <a:t>Various inductor configurations </a:t>
            </a:r>
            <a:r>
              <a:rPr sz="1000" spc="-15" dirty="0">
                <a:latin typeface="Tahoma"/>
                <a:cs typeface="Tahoma"/>
              </a:rPr>
              <a:t>(a) </a:t>
            </a:r>
            <a:r>
              <a:rPr sz="1000" spc="-35" dirty="0">
                <a:latin typeface="Tahoma"/>
                <a:cs typeface="Tahoma"/>
              </a:rPr>
              <a:t>solenoidal </a:t>
            </a:r>
            <a:r>
              <a:rPr sz="1000" spc="-15" dirty="0">
                <a:latin typeface="Tahoma"/>
                <a:cs typeface="Tahoma"/>
              </a:rPr>
              <a:t>(b)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toroidal.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Types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Configurations</a:t>
            </a:r>
            <a:endParaRPr sz="1000">
              <a:latin typeface="Tahoma"/>
              <a:cs typeface="Tahoma"/>
            </a:endParaRPr>
          </a:p>
          <a:p>
            <a:pPr marL="12700" marR="218440">
              <a:lnSpc>
                <a:spcPct val="100000"/>
              </a:lnSpc>
              <a:spcBef>
                <a:spcPts val="330"/>
              </a:spcBef>
            </a:pPr>
            <a:r>
              <a:rPr sz="1000" spc="-45" dirty="0">
                <a:latin typeface="Tahoma"/>
                <a:cs typeface="Tahoma"/>
              </a:rPr>
              <a:t>Inductors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two types: </a:t>
            </a:r>
            <a:r>
              <a:rPr sz="1000" i="1" spc="-75" dirty="0">
                <a:latin typeface="Trebuchet MS"/>
                <a:cs typeface="Trebuchet MS"/>
              </a:rPr>
              <a:t>fixed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i="1" spc="-55" dirty="0">
                <a:latin typeface="Trebuchet MS"/>
                <a:cs typeface="Trebuchet MS"/>
              </a:rPr>
              <a:t>variable</a:t>
            </a:r>
            <a:r>
              <a:rPr sz="1000" spc="-55" dirty="0">
                <a:latin typeface="Tahoma"/>
                <a:cs typeface="Tahoma"/>
              </a:rPr>
              <a:t>. </a:t>
            </a: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55" dirty="0">
                <a:latin typeface="Tahoma"/>
                <a:cs typeface="Tahoma"/>
              </a:rPr>
              <a:t>may have  </a:t>
            </a:r>
            <a:r>
              <a:rPr sz="1000" spc="-35" dirty="0">
                <a:latin typeface="Tahoma"/>
                <a:cs typeface="Tahoma"/>
              </a:rPr>
              <a:t>different </a:t>
            </a:r>
            <a:r>
              <a:rPr sz="1000" spc="-30" dirty="0">
                <a:latin typeface="Tahoma"/>
                <a:cs typeface="Tahoma"/>
              </a:rPr>
              <a:t>configurations </a:t>
            </a:r>
            <a:r>
              <a:rPr sz="1000" spc="-45" dirty="0">
                <a:latin typeface="Tahoma"/>
                <a:cs typeface="Tahoma"/>
              </a:rPr>
              <a:t>such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solenoidal, </a:t>
            </a:r>
            <a:r>
              <a:rPr sz="1000" spc="-25" dirty="0">
                <a:latin typeface="Tahoma"/>
                <a:cs typeface="Tahoma"/>
              </a:rPr>
              <a:t>toroidal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Inductance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45" dirty="0">
                <a:latin typeface="Tahoma"/>
                <a:cs typeface="Tahoma"/>
              </a:rPr>
              <a:t>Inductance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property </a:t>
            </a:r>
            <a:r>
              <a:rPr sz="1000" spc="-60" dirty="0">
                <a:latin typeface="Tahoma"/>
                <a:cs typeface="Tahoma"/>
              </a:rPr>
              <a:t>whereby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inductor exhibits opposition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 </a:t>
            </a:r>
            <a:r>
              <a:rPr sz="1000" spc="-50" dirty="0">
                <a:latin typeface="Tahoma"/>
                <a:cs typeface="Tahoma"/>
              </a:rPr>
              <a:t>change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flowing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through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henrys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(</a:t>
            </a:r>
            <a:r>
              <a:rPr sz="1000" i="1" spc="25" dirty="0">
                <a:latin typeface="Trebuchet MS"/>
                <a:cs typeface="Trebuchet MS"/>
              </a:rPr>
              <a:t>H</a:t>
            </a:r>
            <a:r>
              <a:rPr sz="1000" spc="2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110489" algn="just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inductance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15" dirty="0">
                <a:latin typeface="Tahoma"/>
                <a:cs typeface="Tahoma"/>
              </a:rPr>
              <a:t>coil </a:t>
            </a:r>
            <a:r>
              <a:rPr sz="1000" spc="-50" dirty="0">
                <a:latin typeface="Tahoma"/>
                <a:cs typeface="Tahoma"/>
              </a:rPr>
              <a:t>varies </a:t>
            </a:r>
            <a:r>
              <a:rPr sz="1000" spc="-20" dirty="0">
                <a:latin typeface="Tahoma"/>
                <a:cs typeface="Tahoma"/>
              </a:rPr>
              <a:t>directly with </a:t>
            </a:r>
            <a:r>
              <a:rPr sz="1000" spc="-35" dirty="0">
                <a:latin typeface="Tahoma"/>
                <a:cs typeface="Tahoma"/>
              </a:rPr>
              <a:t>the magnetic </a:t>
            </a:r>
            <a:r>
              <a:rPr sz="1000" spc="-40" dirty="0">
                <a:latin typeface="Tahoma"/>
                <a:cs typeface="Tahoma"/>
              </a:rPr>
              <a:t>properties </a:t>
            </a:r>
            <a:r>
              <a:rPr sz="1000" spc="-30" dirty="0">
                <a:latin typeface="Tahoma"/>
                <a:cs typeface="Tahoma"/>
              </a:rPr>
              <a:t>of 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15" dirty="0">
                <a:latin typeface="Tahoma"/>
                <a:cs typeface="Tahoma"/>
              </a:rPr>
              <a:t>coil. </a:t>
            </a:r>
            <a:r>
              <a:rPr sz="1000" spc="-35" dirty="0">
                <a:latin typeface="Tahoma"/>
                <a:cs typeface="Tahoma"/>
              </a:rPr>
              <a:t>Ferromagnetic materials, </a:t>
            </a:r>
            <a:r>
              <a:rPr sz="1000" spc="-45" dirty="0">
                <a:latin typeface="Tahoma"/>
                <a:cs typeface="Tahoma"/>
              </a:rPr>
              <a:t>therefore,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5" dirty="0">
                <a:latin typeface="Tahoma"/>
                <a:cs typeface="Tahoma"/>
              </a:rPr>
              <a:t>frequently </a:t>
            </a:r>
            <a:r>
              <a:rPr sz="1000" spc="-55" dirty="0">
                <a:latin typeface="Tahoma"/>
                <a:cs typeface="Tahoma"/>
              </a:rPr>
              <a:t>employed </a:t>
            </a:r>
            <a:r>
              <a:rPr sz="1000" spc="-10" dirty="0">
                <a:latin typeface="Tahoma"/>
                <a:cs typeface="Tahoma"/>
              </a:rPr>
              <a:t>to  </a:t>
            </a:r>
            <a:r>
              <a:rPr sz="1000" spc="-45" dirty="0">
                <a:latin typeface="Tahoma"/>
                <a:cs typeface="Tahoma"/>
              </a:rPr>
              <a:t>increase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inductance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increasing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flux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linking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coil.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Inductors[Cntd.]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2591" y="665388"/>
            <a:ext cx="1660046" cy="947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686198"/>
            <a:ext cx="2586990" cy="4857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710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typical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inductor.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inductance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inductor 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016" y="2263602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30" dirty="0">
                <a:latin typeface="Trebuchet MS"/>
                <a:cs typeface="Trebuchet MS"/>
              </a:rPr>
              <a:t>L</a:t>
            </a:r>
            <a:r>
              <a:rPr sz="1000" i="1" spc="-95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0028" y="2178004"/>
            <a:ext cx="390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60" dirty="0">
                <a:latin typeface="Trebuchet MS"/>
                <a:cs typeface="Trebuchet MS"/>
              </a:rPr>
              <a:t>N</a:t>
            </a:r>
            <a:r>
              <a:rPr sz="1050" spc="89" baseline="27777" dirty="0">
                <a:latin typeface="Arial"/>
                <a:cs typeface="Arial"/>
              </a:rPr>
              <a:t>2</a:t>
            </a:r>
            <a:r>
              <a:rPr sz="1000" i="1" spc="60" dirty="0">
                <a:latin typeface="Century Gothic"/>
                <a:cs typeface="Century Gothic"/>
              </a:rPr>
              <a:t>µ</a:t>
            </a:r>
            <a:r>
              <a:rPr sz="1000" i="1" spc="60" dirty="0"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48128" y="237119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82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1229" y="2350394"/>
            <a:ext cx="55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85" dirty="0">
                <a:latin typeface="Trebuchet MS"/>
                <a:cs typeface="Trebuchet MS"/>
              </a:rPr>
              <a:t>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4447" y="2263602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2529133"/>
            <a:ext cx="158877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where,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000" i="1" spc="65" dirty="0">
                <a:latin typeface="Trebuchet MS"/>
                <a:cs typeface="Trebuchet MS"/>
              </a:rPr>
              <a:t>N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0" dirty="0">
                <a:latin typeface="Tahoma"/>
                <a:cs typeface="Tahoma"/>
              </a:rPr>
              <a:t>Number of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turns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1000" i="1" spc="20" dirty="0">
                <a:latin typeface="Century Gothic"/>
                <a:cs typeface="Century Gothic"/>
              </a:rPr>
              <a:t>µ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Permeability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core  </a:t>
            </a:r>
            <a:r>
              <a:rPr sz="1000" i="1" spc="50" dirty="0">
                <a:latin typeface="Trebuchet MS"/>
                <a:cs typeface="Trebuchet MS"/>
              </a:rPr>
              <a:t>A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40" dirty="0">
                <a:latin typeface="Tahoma"/>
                <a:cs typeface="Tahoma"/>
              </a:rPr>
              <a:t>Cross </a:t>
            </a:r>
            <a:r>
              <a:rPr sz="1000" spc="-35" dirty="0">
                <a:latin typeface="Tahoma"/>
                <a:cs typeface="Tahoma"/>
              </a:rPr>
              <a:t>section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core  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Trebuchet MS"/>
                <a:cs typeface="Trebuchet MS"/>
              </a:rPr>
              <a:t>l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length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core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Inductors[Cntd.]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25759"/>
            <a:ext cx="2874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Voltage-current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relationship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inductor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8531" y="1062995"/>
            <a:ext cx="3346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35" dirty="0">
                <a:latin typeface="Trebuchet MS"/>
                <a:cs typeface="Trebuchet MS"/>
              </a:rPr>
              <a:t>v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Trebuchet MS"/>
                <a:cs typeface="Trebuchet MS"/>
              </a:rPr>
              <a:t>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9150" y="977409"/>
            <a:ext cx="121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0" dirty="0">
                <a:latin typeface="Trebuchet MS"/>
                <a:cs typeface="Trebuchet MS"/>
              </a:rPr>
              <a:t>di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5703" y="117059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20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83003" y="1149786"/>
            <a:ext cx="137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7575" y="130635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9734" y="121972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75" dirty="0">
                <a:latin typeface="Arial"/>
                <a:cs typeface="Arial"/>
              </a:rPr>
              <a:t>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6264" y="1288963"/>
            <a:ext cx="59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ucida Sans"/>
                <a:cs typeface="Lucida Sans"/>
              </a:rPr>
              <a:t>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4628" y="1557835"/>
            <a:ext cx="1441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-15" baseline="7936" dirty="0">
                <a:latin typeface="Lucida Sans"/>
                <a:cs typeface="Lucida Sans"/>
              </a:rPr>
              <a:t>t</a:t>
            </a:r>
            <a:r>
              <a:rPr sz="500" spc="-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3131" y="1391950"/>
            <a:ext cx="1341755" cy="26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40"/>
              </a:lnSpc>
              <a:spcBef>
                <a:spcPts val="95"/>
              </a:spcBef>
              <a:tabLst>
                <a:tab pos="563245" algn="l"/>
              </a:tabLst>
            </a:pPr>
            <a:r>
              <a:rPr sz="1000" i="1" spc="-70" dirty="0">
                <a:latin typeface="Trebuchet MS"/>
                <a:cs typeface="Trebuchet MS"/>
              </a:rPr>
              <a:t>i</a:t>
            </a:r>
            <a:r>
              <a:rPr sz="1000" i="1" spc="7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00" i="1" spc="-204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Trebuchet MS"/>
                <a:cs typeface="Trebuchet MS"/>
              </a:rPr>
              <a:t>t</a:t>
            </a:r>
            <a:r>
              <a:rPr sz="1000" spc="-20" dirty="0">
                <a:latin typeface="Tahoma"/>
                <a:cs typeface="Tahoma"/>
              </a:rPr>
              <a:t>)</a:t>
            </a:r>
            <a:r>
              <a:rPr sz="1000" i="1" spc="-20" dirty="0">
                <a:latin typeface="Trebuchet MS"/>
                <a:cs typeface="Trebuchet MS"/>
              </a:rPr>
              <a:t>dt</a:t>
            </a:r>
            <a:r>
              <a:rPr sz="1000" i="1" spc="-25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110" dirty="0">
                <a:latin typeface="Tahoma"/>
                <a:cs typeface="Tahoma"/>
              </a:rPr>
              <a:t> </a:t>
            </a:r>
            <a:r>
              <a:rPr sz="1000" i="1" spc="-70" dirty="0">
                <a:latin typeface="Trebuchet MS"/>
                <a:cs typeface="Trebuchet MS"/>
              </a:rPr>
              <a:t>i</a:t>
            </a:r>
            <a:r>
              <a:rPr sz="1000" i="1" spc="-2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Trebuchet MS"/>
                <a:cs typeface="Trebuchet MS"/>
              </a:rPr>
              <a:t>t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64160">
              <a:lnSpc>
                <a:spcPts val="940"/>
              </a:lnSpc>
            </a:pPr>
            <a:r>
              <a:rPr sz="1000" i="1" spc="30" dirty="0">
                <a:latin typeface="Trebuchet MS"/>
                <a:cs typeface="Trebuchet MS"/>
              </a:rPr>
              <a:t>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1746928"/>
            <a:ext cx="2045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45" dirty="0">
                <a:latin typeface="Tahoma"/>
                <a:cs typeface="Tahoma"/>
              </a:rPr>
              <a:t>delivered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inductor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4643" y="1998566"/>
            <a:ext cx="121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60" dirty="0">
                <a:latin typeface="Trebuchet MS"/>
                <a:cs typeface="Trebuchet MS"/>
              </a:rPr>
              <a:t>di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11183" y="219175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20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57006" y="2084164"/>
            <a:ext cx="88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9305" algn="l"/>
              </a:tabLst>
            </a:pPr>
            <a:r>
              <a:rPr sz="1000" i="1" spc="-45" dirty="0">
                <a:latin typeface="Trebuchet MS"/>
                <a:cs typeface="Trebuchet MS"/>
              </a:rPr>
              <a:t>p</a:t>
            </a:r>
            <a:r>
              <a:rPr sz="1000" i="1" spc="1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Trebuchet MS"/>
                <a:cs typeface="Trebuchet MS"/>
              </a:rPr>
              <a:t>vi</a:t>
            </a:r>
            <a:r>
              <a:rPr sz="1000" i="1" spc="7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30" dirty="0">
                <a:latin typeface="Trebuchet MS"/>
                <a:cs typeface="Trebuchet MS"/>
              </a:rPr>
              <a:t>L</a:t>
            </a:r>
            <a:r>
              <a:rPr sz="1000" i="1" dirty="0">
                <a:latin typeface="Trebuchet MS"/>
                <a:cs typeface="Trebuchet MS"/>
              </a:rPr>
              <a:t>	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i="1" spc="-70" dirty="0">
                <a:latin typeface="Trebuchet MS"/>
                <a:cs typeface="Trebuchet MS"/>
              </a:rPr>
              <a:t>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2095748"/>
            <a:ext cx="2399030" cy="48005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115570" algn="r">
              <a:lnSpc>
                <a:spcPct val="100000"/>
              </a:lnSpc>
              <a:spcBef>
                <a:spcPts val="685"/>
              </a:spcBef>
            </a:pP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energy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stored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inductor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3139" y="2596926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7700" algn="l"/>
              </a:tabLst>
            </a:pPr>
            <a:r>
              <a:rPr sz="1000" spc="275" dirty="0">
                <a:latin typeface="Arial"/>
                <a:cs typeface="Arial"/>
              </a:rPr>
              <a:t>∫	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9657" y="2666164"/>
            <a:ext cx="6953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7700" algn="l"/>
              </a:tabLst>
            </a:pPr>
            <a:r>
              <a:rPr sz="700" i="1" spc="-5" dirty="0">
                <a:latin typeface="Lucida Sans"/>
                <a:cs typeface="Lucida Sans"/>
              </a:rPr>
              <a:t>t	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3434" y="2922374"/>
            <a:ext cx="8413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7700" algn="l"/>
              </a:tabLst>
            </a:pPr>
            <a:r>
              <a:rPr sz="700" i="1" spc="250" dirty="0">
                <a:latin typeface="Arial"/>
                <a:cs typeface="Arial"/>
              </a:rPr>
              <a:t>−∞	−∞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4227" y="2683540"/>
            <a:ext cx="121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8067" y="2855930"/>
            <a:ext cx="137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4267" y="2769138"/>
            <a:ext cx="18916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800" algn="l"/>
                <a:tab pos="1173480" algn="l"/>
                <a:tab pos="1441450" algn="l"/>
              </a:tabLst>
            </a:pP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8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45" dirty="0">
                <a:latin typeface="Trebuchet MS"/>
                <a:cs typeface="Trebuchet MS"/>
              </a:rPr>
              <a:t>pdt</a:t>
            </a:r>
            <a:r>
              <a:rPr sz="1000" i="1" spc="5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spc="15" dirty="0">
                <a:latin typeface="Tahoma"/>
                <a:cs typeface="Tahoma"/>
              </a:rPr>
              <a:t>(</a:t>
            </a:r>
            <a:r>
              <a:rPr sz="1000" i="1" spc="15" dirty="0">
                <a:latin typeface="Trebuchet MS"/>
                <a:cs typeface="Trebuchet MS"/>
              </a:rPr>
              <a:t>L	</a:t>
            </a:r>
            <a:r>
              <a:rPr sz="1000" spc="-45" dirty="0">
                <a:latin typeface="Tahoma"/>
                <a:cs typeface="Tahoma"/>
              </a:rPr>
              <a:t>)</a:t>
            </a:r>
            <a:r>
              <a:rPr sz="1000" i="1" spc="-45" dirty="0">
                <a:latin typeface="Trebuchet MS"/>
                <a:cs typeface="Trebuchet MS"/>
              </a:rPr>
              <a:t>idt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Trebuchet MS"/>
                <a:cs typeface="Trebuchet MS"/>
              </a:rPr>
              <a:t>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1411" y="259692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75" dirty="0">
                <a:latin typeface="Arial"/>
                <a:cs typeface="Arial"/>
              </a:rPr>
              <a:t>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87929" y="2666164"/>
            <a:ext cx="1701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latin typeface="Lucida Sans"/>
                <a:cs typeface="Lucida Sans"/>
              </a:rPr>
              <a:t>i</a:t>
            </a:r>
            <a:r>
              <a:rPr sz="700" i="1" spc="-190" dirty="0">
                <a:latin typeface="Lucida Sans"/>
                <a:cs typeface="Lucida Sans"/>
              </a:rPr>
              <a:t> </a:t>
            </a:r>
            <a:r>
              <a:rPr sz="700" spc="50" dirty="0">
                <a:latin typeface="Arial"/>
                <a:cs typeface="Arial"/>
              </a:rPr>
              <a:t>(</a:t>
            </a:r>
            <a:r>
              <a:rPr sz="700" i="1" spc="50" dirty="0">
                <a:latin typeface="Lucida Sans"/>
                <a:cs typeface="Lucida Sans"/>
              </a:rPr>
              <a:t>t</a:t>
            </a:r>
            <a:r>
              <a:rPr sz="700" spc="5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31693" y="2922374"/>
            <a:ext cx="3098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latin typeface="Lucida Sans"/>
                <a:cs typeface="Lucida Sans"/>
              </a:rPr>
              <a:t>i</a:t>
            </a:r>
            <a:r>
              <a:rPr sz="700" i="1" spc="-190" dirty="0">
                <a:latin typeface="Lucida Sans"/>
                <a:cs typeface="Lucida Sans"/>
              </a:rPr>
              <a:t> </a:t>
            </a:r>
            <a:r>
              <a:rPr sz="700" spc="150" dirty="0">
                <a:latin typeface="Arial"/>
                <a:cs typeface="Arial"/>
              </a:rPr>
              <a:t>(</a:t>
            </a:r>
            <a:r>
              <a:rPr sz="700" i="1" spc="150" dirty="0">
                <a:latin typeface="Arial"/>
                <a:cs typeface="Arial"/>
              </a:rPr>
              <a:t>−∞</a:t>
            </a:r>
            <a:r>
              <a:rPr sz="700" spc="15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65448" y="268354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5448" y="285593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3453" y="2769138"/>
            <a:ext cx="525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" algn="l"/>
              </a:tabLst>
            </a:pPr>
            <a:r>
              <a:rPr sz="1000" i="1" spc="-65" dirty="0">
                <a:latin typeface="Trebuchet MS"/>
                <a:cs typeface="Trebuchet MS"/>
              </a:rPr>
              <a:t>idi</a:t>
            </a:r>
            <a:r>
              <a:rPr sz="1000" i="1" spc="7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i="1" spc="-20" dirty="0">
                <a:latin typeface="Trebuchet MS"/>
                <a:cs typeface="Trebuchet MS"/>
              </a:rPr>
              <a:t>Li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4958" y="2754861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Inductors  </a:t>
            </a:r>
            <a:r>
              <a:rPr sz="500" b="1" spc="-20" dirty="0">
                <a:solidFill>
                  <a:srgbClr val="9898D8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9898D8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9898D8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645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Inductors[Cntd.]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0181" y="893521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0354" y="816437"/>
            <a:ext cx="3647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When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current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through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inductor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changing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time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i,e,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954" y="968265"/>
            <a:ext cx="3533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dc current </a:t>
            </a:r>
            <a:r>
              <a:rPr sz="1000" dirty="0">
                <a:latin typeface="Tahoma"/>
                <a:cs typeface="Tahoma"/>
              </a:rPr>
              <a:t>( </a:t>
            </a:r>
            <a:r>
              <a:rPr sz="1050" i="1" u="sng" spc="-52" baseline="31746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</a:rPr>
              <a:t>di</a:t>
            </a:r>
            <a:r>
              <a:rPr sz="1050" i="1" spc="225" baseline="31746" dirty="0">
                <a:latin typeface="Lucida Sans"/>
                <a:cs typeface="Lucida Sans"/>
              </a:rPr>
              <a:t>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0), </a:t>
            </a:r>
            <a:r>
              <a:rPr sz="1000" spc="-35" dirty="0">
                <a:latin typeface="Tahoma"/>
                <a:cs typeface="Tahoma"/>
              </a:rPr>
              <a:t>the voltage </a:t>
            </a:r>
            <a:r>
              <a:rPr sz="1000" spc="-45" dirty="0">
                <a:latin typeface="Tahoma"/>
                <a:cs typeface="Tahoma"/>
              </a:rPr>
              <a:t>across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inductor is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zero.Thus,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0181" y="138697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181" y="2032254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181" y="2525712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0354" y="1049848"/>
            <a:ext cx="3494404" cy="203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7860">
              <a:lnSpc>
                <a:spcPts val="695"/>
              </a:lnSpc>
              <a:spcBef>
                <a:spcPts val="95"/>
              </a:spcBef>
            </a:pPr>
            <a:r>
              <a:rPr sz="700" i="1" spc="-25" dirty="0">
                <a:latin typeface="Lucida Sans"/>
                <a:cs typeface="Lucida Sans"/>
              </a:rPr>
              <a:t>dt</a:t>
            </a:r>
            <a:endParaRPr sz="700">
              <a:latin typeface="Lucida Sans"/>
              <a:cs typeface="Lucida Sans"/>
            </a:endParaRPr>
          </a:p>
          <a:p>
            <a:pPr marL="12700">
              <a:lnSpc>
                <a:spcPts val="1055"/>
              </a:lnSpc>
            </a:pPr>
            <a:r>
              <a:rPr sz="1000" spc="-30" dirty="0">
                <a:latin typeface="Tahoma"/>
                <a:cs typeface="Tahoma"/>
              </a:rPr>
              <a:t>inductor is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40" dirty="0">
                <a:latin typeface="Tahoma"/>
                <a:cs typeface="Tahoma"/>
              </a:rPr>
              <a:t>short </a:t>
            </a:r>
            <a:r>
              <a:rPr sz="1000" spc="-10" dirty="0">
                <a:latin typeface="Tahoma"/>
                <a:cs typeface="Tahoma"/>
              </a:rPr>
              <a:t>circuit to</a:t>
            </a:r>
            <a:r>
              <a:rPr sz="1000" spc="2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dc.</a:t>
            </a:r>
            <a:endParaRPr sz="1000">
              <a:latin typeface="Tahoma"/>
              <a:cs typeface="Tahoma"/>
            </a:endParaRPr>
          </a:p>
          <a:p>
            <a:pPr marL="12700" marR="12700">
              <a:lnSpc>
                <a:spcPct val="100000"/>
              </a:lnSpc>
              <a:spcBef>
                <a:spcPts val="295"/>
              </a:spcBef>
            </a:pPr>
            <a:r>
              <a:rPr sz="1000" spc="1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40" dirty="0">
                <a:latin typeface="Tahoma"/>
                <a:cs typeface="Tahoma"/>
              </a:rPr>
              <a:t>resists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abrupt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35" dirty="0">
                <a:latin typeface="Tahoma"/>
                <a:cs typeface="Tahoma"/>
              </a:rPr>
              <a:t>through </a:t>
            </a:r>
            <a:r>
              <a:rPr sz="1000" dirty="0">
                <a:latin typeface="Tahoma"/>
                <a:cs typeface="Tahoma"/>
              </a:rPr>
              <a:t>it. </a:t>
            </a:r>
            <a:r>
              <a:rPr sz="1000" spc="60" dirty="0">
                <a:latin typeface="Tahoma"/>
                <a:cs typeface="Tahoma"/>
              </a:rPr>
              <a:t>A  </a:t>
            </a:r>
            <a:r>
              <a:rPr sz="1000" spc="-35" dirty="0">
                <a:latin typeface="Tahoma"/>
                <a:cs typeface="Tahoma"/>
              </a:rPr>
              <a:t>discontinuous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45" dirty="0">
                <a:latin typeface="Tahoma"/>
                <a:cs typeface="Tahoma"/>
              </a:rPr>
              <a:t>requires </a:t>
            </a:r>
            <a:r>
              <a:rPr sz="1000" spc="-20" dirty="0">
                <a:latin typeface="Tahoma"/>
                <a:cs typeface="Tahoma"/>
              </a:rPr>
              <a:t>infinite </a:t>
            </a:r>
            <a:r>
              <a:rPr sz="1000" spc="-35" dirty="0">
                <a:latin typeface="Tahoma"/>
                <a:cs typeface="Tahoma"/>
              </a:rPr>
              <a:t>voltage, which </a:t>
            </a:r>
            <a:r>
              <a:rPr sz="1000" spc="-30" dirty="0">
                <a:latin typeface="Tahoma"/>
                <a:cs typeface="Tahoma"/>
              </a:rPr>
              <a:t>is  physically </a:t>
            </a:r>
            <a:r>
              <a:rPr sz="1000" spc="-35" dirty="0">
                <a:latin typeface="Tahoma"/>
                <a:cs typeface="Tahoma"/>
              </a:rPr>
              <a:t>impossible. </a:t>
            </a:r>
            <a:r>
              <a:rPr sz="1000" spc="-50" dirty="0">
                <a:latin typeface="Tahoma"/>
                <a:cs typeface="Tahoma"/>
              </a:rPr>
              <a:t>Conversely,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across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40" dirty="0">
                <a:latin typeface="Tahoma"/>
                <a:cs typeface="Tahoma"/>
              </a:rPr>
              <a:t>can  </a:t>
            </a:r>
            <a:r>
              <a:rPr sz="1000" spc="-50" dirty="0">
                <a:latin typeface="Tahoma"/>
                <a:cs typeface="Tahoma"/>
              </a:rPr>
              <a:t>change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instantaneously.</a:t>
            </a:r>
            <a:endParaRPr sz="1000">
              <a:latin typeface="Tahoma"/>
              <a:cs typeface="Tahoma"/>
            </a:endParaRPr>
          </a:p>
          <a:p>
            <a:pPr marL="12700" marR="20320">
              <a:lnSpc>
                <a:spcPct val="100000"/>
              </a:lnSpc>
              <a:spcBef>
                <a:spcPts val="280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55" dirty="0">
                <a:latin typeface="Tahoma"/>
                <a:cs typeface="Tahoma"/>
              </a:rPr>
              <a:t>does </a:t>
            </a:r>
            <a:r>
              <a:rPr sz="1000" spc="-25" dirty="0">
                <a:latin typeface="Tahoma"/>
                <a:cs typeface="Tahoma"/>
              </a:rPr>
              <a:t>not </a:t>
            </a:r>
            <a:r>
              <a:rPr sz="1000" spc="-35" dirty="0">
                <a:latin typeface="Tahoma"/>
                <a:cs typeface="Tahoma"/>
              </a:rPr>
              <a:t>dissipate </a:t>
            </a:r>
            <a:r>
              <a:rPr sz="1000" spc="-65" dirty="0">
                <a:latin typeface="Tahoma"/>
                <a:cs typeface="Tahoma"/>
              </a:rPr>
              <a:t>energy. </a:t>
            </a: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45" dirty="0">
                <a:latin typeface="Tahoma"/>
                <a:cs typeface="Tahoma"/>
              </a:rPr>
              <a:t>takes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35" dirty="0">
                <a:latin typeface="Tahoma"/>
                <a:cs typeface="Tahoma"/>
              </a:rPr>
              <a:t>from  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60" dirty="0">
                <a:latin typeface="Tahoma"/>
                <a:cs typeface="Tahoma"/>
              </a:rPr>
              <a:t>when </a:t>
            </a:r>
            <a:r>
              <a:rPr sz="1000" spc="-35" dirty="0">
                <a:latin typeface="Tahoma"/>
                <a:cs typeface="Tahoma"/>
              </a:rPr>
              <a:t>storing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15" dirty="0">
                <a:latin typeface="Tahoma"/>
                <a:cs typeface="Tahoma"/>
              </a:rPr>
              <a:t>its </a:t>
            </a:r>
            <a:r>
              <a:rPr sz="1000" spc="-30" dirty="0">
                <a:latin typeface="Tahoma"/>
                <a:cs typeface="Tahoma"/>
              </a:rPr>
              <a:t>field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returns previously  </a:t>
            </a:r>
            <a:r>
              <a:rPr sz="1000" spc="-45" dirty="0">
                <a:latin typeface="Tahoma"/>
                <a:cs typeface="Tahoma"/>
              </a:rPr>
              <a:t>stored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energy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delivering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power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circuit.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real, </a:t>
            </a:r>
            <a:r>
              <a:rPr sz="1000" spc="-40" dirty="0">
                <a:latin typeface="Tahoma"/>
                <a:cs typeface="Tahoma"/>
              </a:rPr>
              <a:t>non-ideal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55" dirty="0">
                <a:latin typeface="Tahoma"/>
                <a:cs typeface="Tahoma"/>
              </a:rPr>
              <a:t>series </a:t>
            </a:r>
            <a:r>
              <a:rPr sz="1000" spc="-35" dirty="0">
                <a:latin typeface="Tahoma"/>
                <a:cs typeface="Tahoma"/>
              </a:rPr>
              <a:t>winding </a:t>
            </a:r>
            <a:r>
              <a:rPr sz="1000" spc="-40" dirty="0">
                <a:latin typeface="Tahoma"/>
                <a:cs typeface="Tahoma"/>
              </a:rPr>
              <a:t>resistance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15" dirty="0">
                <a:latin typeface="Tahoma"/>
                <a:cs typeface="Tahoma"/>
              </a:rPr>
              <a:t>it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55" dirty="0">
                <a:latin typeface="Tahoma"/>
                <a:cs typeface="Tahoma"/>
              </a:rPr>
              <a:t>made </a:t>
            </a:r>
            <a:r>
              <a:rPr sz="1000" spc="-30" dirty="0">
                <a:latin typeface="Tahoma"/>
                <a:cs typeface="Tahoma"/>
              </a:rPr>
              <a:t>of conducting materials,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65" dirty="0">
                <a:latin typeface="Tahoma"/>
                <a:cs typeface="Tahoma"/>
              </a:rPr>
              <a:t>some </a:t>
            </a:r>
            <a:r>
              <a:rPr sz="1000" spc="-40" dirty="0">
                <a:latin typeface="Tahoma"/>
                <a:cs typeface="Tahoma"/>
              </a:rPr>
              <a:t>resistance. </a:t>
            </a:r>
            <a:r>
              <a:rPr sz="1000" spc="-15" dirty="0">
                <a:latin typeface="Tahoma"/>
                <a:cs typeface="Tahoma"/>
              </a:rPr>
              <a:t>The  </a:t>
            </a:r>
            <a:r>
              <a:rPr sz="1000" spc="-40" dirty="0">
                <a:latin typeface="Tahoma"/>
                <a:cs typeface="Tahoma"/>
              </a:rPr>
              <a:t>non-ideal </a:t>
            </a:r>
            <a:r>
              <a:rPr sz="1000" spc="-30" dirty="0">
                <a:latin typeface="Tahoma"/>
                <a:cs typeface="Tahoma"/>
              </a:rPr>
              <a:t>inductor </a:t>
            </a:r>
            <a:r>
              <a:rPr sz="1000" spc="-40" dirty="0">
                <a:latin typeface="Tahoma"/>
                <a:cs typeface="Tahoma"/>
              </a:rPr>
              <a:t>also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winding </a:t>
            </a:r>
            <a:r>
              <a:rPr sz="1000" spc="-30" dirty="0">
                <a:latin typeface="Tahoma"/>
                <a:cs typeface="Tahoma"/>
              </a:rPr>
              <a:t>capacitance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due </a:t>
            </a:r>
            <a:r>
              <a:rPr sz="1000" spc="-10" dirty="0">
                <a:latin typeface="Tahoma"/>
                <a:cs typeface="Tahoma"/>
              </a:rPr>
              <a:t>to 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capacitive coupling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conducting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coils.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090" y="32939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7790" y="33066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8629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597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55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7359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55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7359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Inductors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Capacitors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634009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4" y="797229"/>
            <a:ext cx="3989651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94" y="142840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794" y="1415707"/>
            <a:ext cx="3938802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6" y="678256"/>
            <a:ext cx="50751" cy="750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841509"/>
            <a:ext cx="3989704" cy="638175"/>
          </a:xfrm>
          <a:custGeom>
            <a:avLst/>
            <a:gdLst/>
            <a:ahLst/>
            <a:cxnLst/>
            <a:rect l="l" t="t" r="r" b="b"/>
            <a:pathLst>
              <a:path w="3989704" h="638175">
                <a:moveTo>
                  <a:pt x="3989652" y="0"/>
                </a:moveTo>
                <a:lnTo>
                  <a:pt x="0" y="0"/>
                </a:lnTo>
                <a:lnTo>
                  <a:pt x="0" y="586898"/>
                </a:lnTo>
                <a:lnTo>
                  <a:pt x="4008" y="606622"/>
                </a:lnTo>
                <a:lnTo>
                  <a:pt x="14922" y="622775"/>
                </a:lnTo>
                <a:lnTo>
                  <a:pt x="31075" y="633689"/>
                </a:lnTo>
                <a:lnTo>
                  <a:pt x="50800" y="637698"/>
                </a:lnTo>
                <a:lnTo>
                  <a:pt x="3938852" y="637698"/>
                </a:lnTo>
                <a:lnTo>
                  <a:pt x="3958576" y="633689"/>
                </a:lnTo>
                <a:lnTo>
                  <a:pt x="3974729" y="622775"/>
                </a:lnTo>
                <a:lnTo>
                  <a:pt x="3985644" y="606622"/>
                </a:lnTo>
                <a:lnTo>
                  <a:pt x="3989652" y="586898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6" y="71634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731116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703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69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67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65919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1560486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577881"/>
            <a:ext cx="3773804" cy="11468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Capacitor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-25" dirty="0">
                <a:latin typeface="Tahoma"/>
                <a:cs typeface="Tahoma"/>
              </a:rPr>
              <a:t>Capacitor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a passive </a:t>
            </a:r>
            <a:r>
              <a:rPr sz="1000" spc="-45" dirty="0">
                <a:latin typeface="Tahoma"/>
                <a:cs typeface="Tahoma"/>
              </a:rPr>
              <a:t>element </a:t>
            </a:r>
            <a:r>
              <a:rPr sz="1000" spc="-50" dirty="0">
                <a:latin typeface="Tahoma"/>
                <a:cs typeface="Tahoma"/>
              </a:rPr>
              <a:t>designed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store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15" dirty="0">
                <a:latin typeface="Tahoma"/>
                <a:cs typeface="Tahoma"/>
              </a:rPr>
              <a:t>its </a:t>
            </a:r>
            <a:r>
              <a:rPr sz="1000" spc="-25" dirty="0">
                <a:latin typeface="Tahoma"/>
                <a:cs typeface="Tahoma"/>
              </a:rPr>
              <a:t>electric  </a:t>
            </a:r>
            <a:r>
              <a:rPr sz="1000" spc="-30" dirty="0">
                <a:latin typeface="Tahoma"/>
                <a:cs typeface="Tahoma"/>
              </a:rPr>
              <a:t>field. </a:t>
            </a: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35" dirty="0">
                <a:latin typeface="Tahoma"/>
                <a:cs typeface="Tahoma"/>
              </a:rPr>
              <a:t>consists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two </a:t>
            </a:r>
            <a:r>
              <a:rPr sz="1000" spc="-30" dirty="0">
                <a:latin typeface="Tahoma"/>
                <a:cs typeface="Tahoma"/>
              </a:rPr>
              <a:t>conducting </a:t>
            </a:r>
            <a:r>
              <a:rPr sz="1000" spc="-35" dirty="0">
                <a:latin typeface="Tahoma"/>
                <a:cs typeface="Tahoma"/>
              </a:rPr>
              <a:t>plates </a:t>
            </a:r>
            <a:r>
              <a:rPr sz="1000" spc="-50" dirty="0">
                <a:latin typeface="Tahoma"/>
                <a:cs typeface="Tahoma"/>
              </a:rPr>
              <a:t>separated </a:t>
            </a:r>
            <a:r>
              <a:rPr sz="1000" spc="-55" dirty="0">
                <a:latin typeface="Tahoma"/>
                <a:cs typeface="Tahoma"/>
              </a:rPr>
              <a:t>by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0" dirty="0">
                <a:latin typeface="Tahoma"/>
                <a:cs typeface="Tahoma"/>
              </a:rPr>
              <a:t>insulator </a:t>
            </a:r>
            <a:r>
              <a:rPr sz="1000" spc="-50" dirty="0">
                <a:latin typeface="Tahoma"/>
                <a:cs typeface="Tahoma"/>
              </a:rPr>
              <a:t>or  </a:t>
            </a:r>
            <a:r>
              <a:rPr sz="1000" spc="-25" dirty="0">
                <a:latin typeface="Tahoma"/>
                <a:cs typeface="Tahoma"/>
              </a:rPr>
              <a:t>dielectric.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plate </a:t>
            </a:r>
            <a:r>
              <a:rPr sz="1000" spc="-55" dirty="0">
                <a:latin typeface="Tahoma"/>
                <a:cs typeface="Tahoma"/>
              </a:rPr>
              <a:t>may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30" dirty="0">
                <a:latin typeface="Tahoma"/>
                <a:cs typeface="Tahoma"/>
              </a:rPr>
              <a:t>aluminium </a:t>
            </a:r>
            <a:r>
              <a:rPr sz="1000" spc="-15" dirty="0">
                <a:latin typeface="Tahoma"/>
                <a:cs typeface="Tahoma"/>
              </a:rPr>
              <a:t>foil </a:t>
            </a:r>
            <a:r>
              <a:rPr sz="1000" spc="-35" dirty="0">
                <a:latin typeface="Tahoma"/>
                <a:cs typeface="Tahoma"/>
              </a:rPr>
              <a:t>while the </a:t>
            </a:r>
            <a:r>
              <a:rPr sz="1000" spc="-25" dirty="0">
                <a:latin typeface="Tahoma"/>
                <a:cs typeface="Tahoma"/>
              </a:rPr>
              <a:t>dielectric </a:t>
            </a:r>
            <a:r>
              <a:rPr sz="1000" spc="-55" dirty="0">
                <a:latin typeface="Tahoma"/>
                <a:cs typeface="Tahoma"/>
              </a:rPr>
              <a:t>may </a:t>
            </a:r>
            <a:r>
              <a:rPr sz="1000" spc="-50" dirty="0">
                <a:latin typeface="Tahoma"/>
                <a:cs typeface="Tahoma"/>
              </a:rPr>
              <a:t>be  </a:t>
            </a:r>
            <a:r>
              <a:rPr sz="1000" spc="-25" dirty="0">
                <a:latin typeface="Tahoma"/>
                <a:cs typeface="Tahoma"/>
              </a:rPr>
              <a:t>air, </a:t>
            </a:r>
            <a:r>
              <a:rPr sz="1000" spc="-35" dirty="0">
                <a:latin typeface="Tahoma"/>
                <a:cs typeface="Tahoma"/>
              </a:rPr>
              <a:t>ceramic, </a:t>
            </a:r>
            <a:r>
              <a:rPr sz="1000" spc="-45" dirty="0">
                <a:latin typeface="Tahoma"/>
                <a:cs typeface="Tahoma"/>
              </a:rPr>
              <a:t>paper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1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mica.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9194" y="1723707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435720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94" y="2423020"/>
            <a:ext cx="393880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6" y="1604733"/>
            <a:ext cx="50751" cy="8309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193" y="1767986"/>
            <a:ext cx="3989704" cy="718820"/>
          </a:xfrm>
          <a:custGeom>
            <a:avLst/>
            <a:gdLst/>
            <a:ahLst/>
            <a:cxnLst/>
            <a:rect l="l" t="t" r="r" b="b"/>
            <a:pathLst>
              <a:path w="3989704" h="718819">
                <a:moveTo>
                  <a:pt x="3989652" y="0"/>
                </a:moveTo>
                <a:lnTo>
                  <a:pt x="0" y="0"/>
                </a:lnTo>
                <a:lnTo>
                  <a:pt x="0" y="667734"/>
                </a:lnTo>
                <a:lnTo>
                  <a:pt x="4008" y="687459"/>
                </a:lnTo>
                <a:lnTo>
                  <a:pt x="14922" y="703612"/>
                </a:lnTo>
                <a:lnTo>
                  <a:pt x="31075" y="714526"/>
                </a:lnTo>
                <a:lnTo>
                  <a:pt x="50800" y="718534"/>
                </a:lnTo>
                <a:lnTo>
                  <a:pt x="3938852" y="718534"/>
                </a:lnTo>
                <a:lnTo>
                  <a:pt x="3958576" y="714526"/>
                </a:lnTo>
                <a:lnTo>
                  <a:pt x="3974729" y="703612"/>
                </a:lnTo>
                <a:lnTo>
                  <a:pt x="3985644" y="687459"/>
                </a:lnTo>
                <a:lnTo>
                  <a:pt x="3989652" y="667734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6" y="1642817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4">
                <a:moveTo>
                  <a:pt x="0" y="811952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6" y="16301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6" y="16174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6" y="16047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6" y="158566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401" y="1797383"/>
            <a:ext cx="104301" cy="1043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1401" y="1789210"/>
            <a:ext cx="1047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1401" y="1987172"/>
            <a:ext cx="104301" cy="10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3461" y="1978999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401" y="2176960"/>
            <a:ext cx="104301" cy="1043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3461" y="2168787"/>
            <a:ext cx="603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0354" y="1708905"/>
            <a:ext cx="3415029" cy="7467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30" dirty="0">
                <a:latin typeface="Tahoma"/>
                <a:cs typeface="Tahoma"/>
              </a:rPr>
              <a:t>Tuning </a:t>
            </a:r>
            <a:r>
              <a:rPr sz="1000" spc="-20" dirty="0">
                <a:latin typeface="Tahoma"/>
                <a:cs typeface="Tahoma"/>
              </a:rPr>
              <a:t>circuits </a:t>
            </a:r>
            <a:r>
              <a:rPr sz="1000" spc="-30" dirty="0">
                <a:latin typeface="Tahoma"/>
                <a:cs typeface="Tahoma"/>
              </a:rPr>
              <a:t>of radio</a:t>
            </a:r>
            <a:r>
              <a:rPr sz="1000" spc="15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receivers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000" spc="-25" dirty="0">
                <a:latin typeface="Tahoma"/>
                <a:cs typeface="Tahoma"/>
              </a:rPr>
              <a:t>Dynamic </a:t>
            </a:r>
            <a:r>
              <a:rPr sz="1000" spc="-55" dirty="0">
                <a:latin typeface="Tahoma"/>
                <a:cs typeface="Tahoma"/>
              </a:rPr>
              <a:t>memory </a:t>
            </a:r>
            <a:r>
              <a:rPr sz="1000" spc="-50" dirty="0">
                <a:latin typeface="Tahoma"/>
                <a:cs typeface="Tahoma"/>
              </a:rPr>
              <a:t>elements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computer</a:t>
            </a:r>
            <a:r>
              <a:rPr sz="1000" spc="2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system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90"/>
              </a:spcBef>
            </a:pPr>
            <a:r>
              <a:rPr sz="1000" spc="-20" dirty="0">
                <a:latin typeface="Tahoma"/>
                <a:cs typeface="Tahoma"/>
              </a:rPr>
              <a:t>To block </a:t>
            </a:r>
            <a:r>
              <a:rPr sz="1000" spc="-30" dirty="0">
                <a:latin typeface="Tahoma"/>
                <a:cs typeface="Tahoma"/>
              </a:rPr>
              <a:t>dc, </a:t>
            </a:r>
            <a:r>
              <a:rPr sz="1000" spc="-55" dirty="0">
                <a:latin typeface="Tahoma"/>
                <a:cs typeface="Tahoma"/>
              </a:rPr>
              <a:t>pass </a:t>
            </a:r>
            <a:r>
              <a:rPr sz="1000" spc="-35" dirty="0">
                <a:latin typeface="Tahoma"/>
                <a:cs typeface="Tahoma"/>
              </a:rPr>
              <a:t>ac, </a:t>
            </a:r>
            <a:r>
              <a:rPr sz="1000" spc="-20" dirty="0">
                <a:latin typeface="Tahoma"/>
                <a:cs typeface="Tahoma"/>
              </a:rPr>
              <a:t>shift </a:t>
            </a:r>
            <a:r>
              <a:rPr sz="1000" spc="-55" dirty="0">
                <a:latin typeface="Tahoma"/>
                <a:cs typeface="Tahoma"/>
              </a:rPr>
              <a:t>phase, </a:t>
            </a:r>
            <a:r>
              <a:rPr sz="1000" spc="-45" dirty="0">
                <a:latin typeface="Tahoma"/>
                <a:cs typeface="Tahoma"/>
              </a:rPr>
              <a:t>store </a:t>
            </a:r>
            <a:r>
              <a:rPr sz="1000" spc="-65" dirty="0">
                <a:latin typeface="Tahoma"/>
                <a:cs typeface="Tahoma"/>
              </a:rPr>
              <a:t>energy, </a:t>
            </a:r>
            <a:r>
              <a:rPr sz="1000" spc="-25" dirty="0">
                <a:latin typeface="Tahoma"/>
                <a:cs typeface="Tahoma"/>
              </a:rPr>
              <a:t>start </a:t>
            </a:r>
            <a:r>
              <a:rPr sz="1000" spc="-40" dirty="0">
                <a:latin typeface="Tahoma"/>
                <a:cs typeface="Tahoma"/>
              </a:rPr>
              <a:t>motors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2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suppress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noise.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9193" y="2567800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9194" y="2731020"/>
            <a:ext cx="3989651" cy="506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94" y="3210369"/>
            <a:ext cx="101600" cy="101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0794" y="3197669"/>
            <a:ext cx="3938802" cy="114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6" y="2612047"/>
            <a:ext cx="50751" cy="5983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193" y="2775304"/>
            <a:ext cx="3989704" cy="486409"/>
          </a:xfrm>
          <a:custGeom>
            <a:avLst/>
            <a:gdLst/>
            <a:ahLst/>
            <a:cxnLst/>
            <a:rect l="l" t="t" r="r" b="b"/>
            <a:pathLst>
              <a:path w="3989704" h="486410">
                <a:moveTo>
                  <a:pt x="3989652" y="0"/>
                </a:moveTo>
                <a:lnTo>
                  <a:pt x="0" y="0"/>
                </a:lnTo>
                <a:lnTo>
                  <a:pt x="0" y="435065"/>
                </a:lnTo>
                <a:lnTo>
                  <a:pt x="4008" y="454790"/>
                </a:lnTo>
                <a:lnTo>
                  <a:pt x="14922" y="470943"/>
                </a:lnTo>
                <a:lnTo>
                  <a:pt x="31075" y="481857"/>
                </a:lnTo>
                <a:lnTo>
                  <a:pt x="50800" y="485865"/>
                </a:lnTo>
                <a:lnTo>
                  <a:pt x="3938852" y="485865"/>
                </a:lnTo>
                <a:lnTo>
                  <a:pt x="3958576" y="481857"/>
                </a:lnTo>
                <a:lnTo>
                  <a:pt x="3974729" y="470943"/>
                </a:lnTo>
                <a:lnTo>
                  <a:pt x="3985644" y="454790"/>
                </a:lnTo>
                <a:lnTo>
                  <a:pt x="3989652" y="435065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6" y="2650135"/>
            <a:ext cx="0" cy="579755"/>
          </a:xfrm>
          <a:custGeom>
            <a:avLst/>
            <a:gdLst/>
            <a:ahLst/>
            <a:cxnLst/>
            <a:rect l="l" t="t" r="r" b="b"/>
            <a:pathLst>
              <a:path h="579755">
                <a:moveTo>
                  <a:pt x="0" y="57928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6" y="2637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6" y="26247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6" y="26120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98846" y="259298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2511673"/>
            <a:ext cx="2795905" cy="718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  <a:spcBef>
                <a:spcPts val="335"/>
              </a:spcBef>
            </a:pPr>
            <a:r>
              <a:rPr sz="1000" spc="-15" dirty="0">
                <a:latin typeface="Tahoma"/>
                <a:cs typeface="Tahoma"/>
              </a:rPr>
              <a:t>Two </a:t>
            </a:r>
            <a:r>
              <a:rPr sz="1000" spc="-45" dirty="0">
                <a:latin typeface="Tahoma"/>
                <a:cs typeface="Tahoma"/>
              </a:rPr>
              <a:t>types </a:t>
            </a:r>
            <a:r>
              <a:rPr sz="1000" spc="-30" dirty="0">
                <a:latin typeface="Tahoma"/>
                <a:cs typeface="Tahoma"/>
              </a:rPr>
              <a:t>of capacitors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35" dirty="0">
                <a:latin typeface="Tahoma"/>
                <a:cs typeface="Tahoma"/>
              </a:rPr>
              <a:t>available. </a:t>
            </a:r>
            <a:r>
              <a:rPr sz="1000" spc="-30" dirty="0">
                <a:latin typeface="Tahoma"/>
                <a:cs typeface="Tahoma"/>
              </a:rPr>
              <a:t>Such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endParaRPr sz="1000">
              <a:latin typeface="Tahoma"/>
              <a:cs typeface="Tahoma"/>
            </a:endParaRPr>
          </a:p>
          <a:p>
            <a:pPr marL="167005" indent="-154940">
              <a:lnSpc>
                <a:spcPts val="1195"/>
              </a:lnSpc>
              <a:buAutoNum type="arabicPeriod"/>
              <a:tabLst>
                <a:tab pos="167640" algn="l"/>
              </a:tabLst>
            </a:pPr>
            <a:r>
              <a:rPr sz="1000" spc="-25" dirty="0">
                <a:latin typeface="Tahoma"/>
                <a:cs typeface="Tahoma"/>
              </a:rPr>
              <a:t>Fixed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</a:t>
            </a:r>
            <a:endParaRPr sz="1000">
              <a:latin typeface="Tahoma"/>
              <a:cs typeface="Tahoma"/>
            </a:endParaRPr>
          </a:p>
          <a:p>
            <a:pPr marL="167005" indent="-154940">
              <a:lnSpc>
                <a:spcPts val="1200"/>
              </a:lnSpc>
              <a:buAutoNum type="arabicPeriod"/>
              <a:tabLst>
                <a:tab pos="167640" algn="l"/>
              </a:tabLst>
            </a:pPr>
            <a:r>
              <a:rPr sz="1000" spc="-30" dirty="0">
                <a:latin typeface="Tahoma"/>
                <a:cs typeface="Tahoma"/>
              </a:rPr>
              <a:t>Variable capacitor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-30" dirty="0">
                <a:latin typeface="Tahoma"/>
                <a:cs typeface="Tahoma"/>
              </a:rPr>
              <a:t>trimmer capacitor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padder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E7DCE5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5D0F0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EBDCE8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EBDCE8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EBDCE8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F4E7EE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F1E6EA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F1E6EA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F1E6EA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F1E6EA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8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8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8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8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090" y="32939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57790" y="33066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28629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27359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27359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79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Inductors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Capacitors[Cntd.]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79930" y="587796"/>
            <a:ext cx="795703" cy="938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2605887"/>
            <a:ext cx="3989704" cy="175895"/>
          </a:xfrm>
          <a:custGeom>
            <a:avLst/>
            <a:gdLst/>
            <a:ahLst/>
            <a:cxnLst/>
            <a:rect l="l" t="t" r="r" b="b"/>
            <a:pathLst>
              <a:path w="3989704" h="17589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3989652" y="17587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2769108"/>
            <a:ext cx="3989651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325547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794" y="3242779"/>
            <a:ext cx="3938802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846" y="2650121"/>
            <a:ext cx="50751" cy="605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3" y="2813385"/>
            <a:ext cx="3989704" cy="493395"/>
          </a:xfrm>
          <a:custGeom>
            <a:avLst/>
            <a:gdLst/>
            <a:ahLst/>
            <a:cxnLst/>
            <a:rect l="l" t="t" r="r" b="b"/>
            <a:pathLst>
              <a:path w="3989704" h="493395">
                <a:moveTo>
                  <a:pt x="3989652" y="0"/>
                </a:moveTo>
                <a:lnTo>
                  <a:pt x="0" y="0"/>
                </a:lnTo>
                <a:lnTo>
                  <a:pt x="0" y="442094"/>
                </a:lnTo>
                <a:lnTo>
                  <a:pt x="4008" y="461819"/>
                </a:lnTo>
                <a:lnTo>
                  <a:pt x="14922" y="477972"/>
                </a:lnTo>
                <a:lnTo>
                  <a:pt x="31075" y="488886"/>
                </a:lnTo>
                <a:lnTo>
                  <a:pt x="50800" y="492895"/>
                </a:lnTo>
                <a:lnTo>
                  <a:pt x="3938852" y="492895"/>
                </a:lnTo>
                <a:lnTo>
                  <a:pt x="3958576" y="488886"/>
                </a:lnTo>
                <a:lnTo>
                  <a:pt x="3974729" y="477972"/>
                </a:lnTo>
                <a:lnTo>
                  <a:pt x="3985644" y="461819"/>
                </a:lnTo>
                <a:lnTo>
                  <a:pt x="3989652" y="442094"/>
                </a:lnTo>
                <a:lnTo>
                  <a:pt x="3989652" y="0"/>
                </a:lnTo>
                <a:close/>
              </a:path>
            </a:pathLst>
          </a:custGeom>
          <a:solidFill>
            <a:srgbClr val="E0D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6" y="2688216"/>
            <a:ext cx="0" cy="586740"/>
          </a:xfrm>
          <a:custGeom>
            <a:avLst/>
            <a:gdLst/>
            <a:ahLst/>
            <a:cxnLst/>
            <a:rect l="l" t="t" r="r" b="b"/>
            <a:pathLst>
              <a:path h="586739">
                <a:moveTo>
                  <a:pt x="0" y="586313"/>
                </a:moveTo>
                <a:lnTo>
                  <a:pt x="0" y="0"/>
                </a:lnTo>
              </a:path>
            </a:pathLst>
          </a:custGeom>
          <a:ln w="3175">
            <a:solidFill>
              <a:srgbClr val="7A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6" y="26755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8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6" y="26628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6BB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6" y="2650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6DA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6" y="263106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4E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7294" y="1472584"/>
            <a:ext cx="3850004" cy="17957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310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35" dirty="0">
                <a:latin typeface="Tahoma"/>
                <a:cs typeface="Tahoma"/>
              </a:rPr>
              <a:t>applied voltage 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00" i="1" spc="-20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10"/>
              </a:spcBef>
            </a:pPr>
            <a:r>
              <a:rPr sz="1000" spc="-35" dirty="0">
                <a:latin typeface="Tahoma"/>
                <a:cs typeface="Tahoma"/>
              </a:rPr>
              <a:t>When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connected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0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capacitor,the </a:t>
            </a:r>
            <a:r>
              <a:rPr sz="1000" spc="-50" dirty="0">
                <a:latin typeface="Tahoma"/>
                <a:cs typeface="Tahoma"/>
              </a:rPr>
              <a:t>source </a:t>
            </a:r>
            <a:r>
              <a:rPr sz="1000" spc="-35" dirty="0">
                <a:latin typeface="Tahoma"/>
                <a:cs typeface="Tahoma"/>
              </a:rPr>
              <a:t>deposits 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positive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i="1" dirty="0">
                <a:latin typeface="Trebuchet MS"/>
                <a:cs typeface="Trebuchet MS"/>
              </a:rPr>
              <a:t>q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60" dirty="0">
                <a:latin typeface="Tahoma"/>
                <a:cs typeface="Tahoma"/>
              </a:rPr>
              <a:t>one </a:t>
            </a:r>
            <a:r>
              <a:rPr sz="1000" spc="-30" dirty="0">
                <a:latin typeface="Tahoma"/>
                <a:cs typeface="Tahoma"/>
              </a:rPr>
              <a:t>plate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0" dirty="0">
                <a:latin typeface="Tahoma"/>
                <a:cs typeface="Tahoma"/>
              </a:rPr>
              <a:t>negative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i="1" spc="-45" dirty="0">
                <a:latin typeface="Verdana"/>
                <a:cs typeface="Verdana"/>
              </a:rPr>
              <a:t>−</a:t>
            </a:r>
            <a:r>
              <a:rPr sz="1000" i="1" spc="-45" dirty="0">
                <a:latin typeface="Trebuchet MS"/>
                <a:cs typeface="Trebuchet MS"/>
              </a:rPr>
              <a:t>q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35" dirty="0">
                <a:latin typeface="Tahoma"/>
                <a:cs typeface="Tahoma"/>
              </a:rPr>
              <a:t>the  other.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amount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45" dirty="0">
                <a:latin typeface="Tahoma"/>
                <a:cs typeface="Tahoma"/>
              </a:rPr>
              <a:t>stored, </a:t>
            </a:r>
            <a:r>
              <a:rPr sz="1000" spc="-55" dirty="0">
                <a:latin typeface="Tahoma"/>
                <a:cs typeface="Tahoma"/>
              </a:rPr>
              <a:t>represented by </a:t>
            </a:r>
            <a:r>
              <a:rPr sz="1000" i="1" spc="-15" dirty="0">
                <a:latin typeface="Trebuchet MS"/>
                <a:cs typeface="Trebuchet MS"/>
              </a:rPr>
              <a:t>q</a:t>
            </a:r>
            <a:r>
              <a:rPr sz="1000" spc="-15" dirty="0">
                <a:latin typeface="Tahoma"/>
                <a:cs typeface="Tahoma"/>
              </a:rPr>
              <a:t>,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20" dirty="0">
                <a:latin typeface="Tahoma"/>
                <a:cs typeface="Tahoma"/>
              </a:rPr>
              <a:t>directly  </a:t>
            </a:r>
            <a:r>
              <a:rPr sz="1000" spc="-30" dirty="0">
                <a:latin typeface="Tahoma"/>
                <a:cs typeface="Tahoma"/>
              </a:rPr>
              <a:t>proportional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applied voltage </a:t>
            </a:r>
            <a:r>
              <a:rPr sz="1000" spc="-55" dirty="0">
                <a:latin typeface="Tahoma"/>
                <a:cs typeface="Tahoma"/>
              </a:rPr>
              <a:t>so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endParaRPr sz="1000">
              <a:latin typeface="Tahoma"/>
              <a:cs typeface="Tahoma"/>
            </a:endParaRPr>
          </a:p>
          <a:p>
            <a:pPr marL="62865" algn="ctr">
              <a:lnSpc>
                <a:spcPts val="894"/>
              </a:lnSpc>
            </a:pPr>
            <a:r>
              <a:rPr sz="1000" i="1" spc="-45" dirty="0">
                <a:latin typeface="Trebuchet MS"/>
                <a:cs typeface="Trebuchet MS"/>
              </a:rPr>
              <a:t>q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dirty="0">
                <a:latin typeface="Trebuchet MS"/>
                <a:cs typeface="Trebuchet MS"/>
              </a:rPr>
              <a:t>Cv</a:t>
            </a:r>
            <a:r>
              <a:rPr sz="1000" i="1" spc="-220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  <a:p>
            <a:pPr marL="12700">
              <a:lnSpc>
                <a:spcPts val="1200"/>
              </a:lnSpc>
            </a:pPr>
            <a:r>
              <a:rPr sz="1000" spc="-55" dirty="0">
                <a:latin typeface="Tahoma"/>
                <a:cs typeface="Tahoma"/>
              </a:rPr>
              <a:t>where, </a:t>
            </a:r>
            <a:r>
              <a:rPr sz="1000" i="1" spc="35" dirty="0">
                <a:latin typeface="Trebuchet MS"/>
                <a:cs typeface="Trebuchet MS"/>
              </a:rPr>
              <a:t>C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known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capacitance.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Capacitance</a:t>
            </a:r>
            <a:endParaRPr sz="1000">
              <a:latin typeface="Tahoma"/>
              <a:cs typeface="Tahoma"/>
            </a:endParaRPr>
          </a:p>
          <a:p>
            <a:pPr marL="12700" marR="12065">
              <a:lnSpc>
                <a:spcPct val="100000"/>
              </a:lnSpc>
              <a:spcBef>
                <a:spcPts val="334"/>
              </a:spcBef>
            </a:pPr>
            <a:r>
              <a:rPr sz="1000" spc="-30" dirty="0">
                <a:latin typeface="Tahoma"/>
                <a:cs typeface="Tahoma"/>
              </a:rPr>
              <a:t>Capacitance is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0" dirty="0">
                <a:latin typeface="Tahoma"/>
                <a:cs typeface="Tahoma"/>
              </a:rPr>
              <a:t>ratio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charge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60" dirty="0">
                <a:latin typeface="Tahoma"/>
                <a:cs typeface="Tahoma"/>
              </a:rPr>
              <a:t>one </a:t>
            </a:r>
            <a:r>
              <a:rPr sz="1000" spc="-30" dirty="0">
                <a:latin typeface="Tahoma"/>
                <a:cs typeface="Tahoma"/>
              </a:rPr>
              <a:t>plate of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 voltage </a:t>
            </a:r>
            <a:r>
              <a:rPr sz="1000" spc="-45" dirty="0">
                <a:latin typeface="Tahoma"/>
                <a:cs typeface="Tahoma"/>
              </a:rPr>
              <a:t>difference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two </a:t>
            </a:r>
            <a:r>
              <a:rPr sz="1000" spc="-35" dirty="0">
                <a:latin typeface="Tahoma"/>
                <a:cs typeface="Tahoma"/>
              </a:rPr>
              <a:t>plates, </a:t>
            </a:r>
            <a:r>
              <a:rPr sz="1000" spc="-55" dirty="0">
                <a:latin typeface="Tahoma"/>
                <a:cs typeface="Tahoma"/>
              </a:rPr>
              <a:t>measured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45" dirty="0">
                <a:latin typeface="Tahoma"/>
                <a:cs typeface="Tahoma"/>
              </a:rPr>
              <a:t>farads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(F).</a:t>
            </a:r>
            <a:endParaRPr sz="1000">
              <a:latin typeface="Tahoma"/>
              <a:cs typeface="Tahoma"/>
            </a:endParaRPr>
          </a:p>
          <a:p>
            <a:pPr marL="53975" algn="ctr">
              <a:lnSpc>
                <a:spcPts val="1190"/>
              </a:lnSpc>
            </a:pPr>
            <a:r>
              <a:rPr sz="1000" spc="-65" dirty="0">
                <a:latin typeface="Tahoma"/>
                <a:cs typeface="Tahoma"/>
              </a:rPr>
              <a:t>1</a:t>
            </a:r>
            <a:r>
              <a:rPr sz="1000" i="1" spc="-65" dirty="0">
                <a:latin typeface="Trebuchet MS"/>
                <a:cs typeface="Trebuchet MS"/>
              </a:rPr>
              <a:t>farad 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</a:t>
            </a:r>
            <a:r>
              <a:rPr sz="1000" i="1" spc="-40" dirty="0">
                <a:latin typeface="Trebuchet MS"/>
                <a:cs typeface="Trebuchet MS"/>
              </a:rPr>
              <a:t>coulomb</a:t>
            </a:r>
            <a:r>
              <a:rPr sz="1000" i="1" spc="-40" dirty="0">
                <a:latin typeface="Century Gothic"/>
                <a:cs typeface="Century Gothic"/>
              </a:rPr>
              <a:t>/</a:t>
            </a:r>
            <a:r>
              <a:rPr sz="1000" i="1" spc="-40" dirty="0">
                <a:latin typeface="Trebuchet MS"/>
                <a:cs typeface="Trebuchet MS"/>
              </a:rPr>
              <a:t>volt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Inductors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Capacitors[Cntd.]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3191" y="644970"/>
            <a:ext cx="1194999" cy="128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867846"/>
            <a:ext cx="2933065" cy="4787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315085">
              <a:lnSpc>
                <a:spcPct val="100000"/>
              </a:lnSpc>
              <a:spcBef>
                <a:spcPts val="685"/>
              </a:spcBef>
            </a:pPr>
            <a:r>
              <a:rPr sz="1000" spc="-10" dirty="0">
                <a:latin typeface="Tahoma"/>
                <a:cs typeface="Tahoma"/>
              </a:rPr>
              <a:t>Fig.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20" dirty="0">
                <a:latin typeface="Tahoma"/>
                <a:cs typeface="Tahoma"/>
              </a:rPr>
              <a:t>typical</a:t>
            </a:r>
            <a:r>
              <a:rPr sz="1000" spc="-2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000" spc="-3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parallel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capacitance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8222" y="2333249"/>
            <a:ext cx="16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Century Gothic"/>
                <a:cs typeface="Century Gothic"/>
              </a:rPr>
              <a:t>s</a:t>
            </a:r>
            <a:r>
              <a:rPr sz="1000" i="1" spc="50" dirty="0"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0922" y="2526436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71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7394" y="2505626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8339" y="2418834"/>
            <a:ext cx="491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230" algn="l"/>
              </a:tabLst>
            </a:pPr>
            <a:r>
              <a:rPr sz="1000" i="1" spc="35" dirty="0">
                <a:latin typeface="Trebuchet MS"/>
                <a:cs typeface="Trebuchet MS"/>
              </a:rPr>
              <a:t>C</a:t>
            </a:r>
            <a:r>
              <a:rPr sz="1000" i="1" spc="9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i="1" spc="-5" dirty="0">
                <a:latin typeface="Century Gothic"/>
                <a:cs typeface="Century Gothic"/>
              </a:rPr>
              <a:t>,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680962"/>
            <a:ext cx="323532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5" dirty="0">
                <a:latin typeface="Tahoma"/>
                <a:cs typeface="Tahoma"/>
              </a:rPr>
              <a:t>where,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000" i="1" spc="15" dirty="0">
                <a:latin typeface="Century Gothic"/>
                <a:cs typeface="Century Gothic"/>
              </a:rPr>
              <a:t>s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10" dirty="0">
                <a:latin typeface="Tahoma"/>
                <a:cs typeface="Tahoma"/>
              </a:rPr>
              <a:t>Permittivity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dielectric </a:t>
            </a:r>
            <a:r>
              <a:rPr sz="1000" spc="-30" dirty="0">
                <a:latin typeface="Tahoma"/>
                <a:cs typeface="Tahoma"/>
              </a:rPr>
              <a:t>material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plates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000" i="1" spc="50" dirty="0">
                <a:latin typeface="Trebuchet MS"/>
                <a:cs typeface="Trebuchet MS"/>
              </a:rPr>
              <a:t>A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35" dirty="0">
                <a:latin typeface="Tahoma"/>
                <a:cs typeface="Tahoma"/>
              </a:rPr>
              <a:t>Surface </a:t>
            </a:r>
            <a:r>
              <a:rPr sz="1000" spc="-60" dirty="0">
                <a:latin typeface="Tahoma"/>
                <a:cs typeface="Tahoma"/>
              </a:rPr>
              <a:t>area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50" dirty="0">
                <a:latin typeface="Tahoma"/>
                <a:cs typeface="Tahoma"/>
              </a:rPr>
              <a:t>each</a:t>
            </a:r>
            <a:r>
              <a:rPr sz="1000" spc="-16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plate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i="1" spc="-45" dirty="0">
                <a:latin typeface="Trebuchet MS"/>
                <a:cs typeface="Trebuchet MS"/>
              </a:rPr>
              <a:t>d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Distance </a:t>
            </a:r>
            <a:r>
              <a:rPr sz="1000" spc="-60" dirty="0">
                <a:latin typeface="Tahoma"/>
                <a:cs typeface="Tahoma"/>
              </a:rPr>
              <a:t>between </a:t>
            </a:r>
            <a:r>
              <a:rPr sz="1000" spc="-35" dirty="0">
                <a:latin typeface="Tahoma"/>
                <a:cs typeface="Tahoma"/>
              </a:rPr>
              <a:t>the plates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Inductors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Capacitors[Cntd.]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725759"/>
            <a:ext cx="2858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Current-voltage </a:t>
            </a:r>
            <a:r>
              <a:rPr sz="1000" spc="-30" dirty="0">
                <a:latin typeface="Tahoma"/>
                <a:cs typeface="Tahoma"/>
              </a:rPr>
              <a:t>relationship of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capacitor is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2798" y="1062995"/>
            <a:ext cx="317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0" dirty="0">
                <a:latin typeface="Trebuchet MS"/>
                <a:cs typeface="Trebuchet MS"/>
              </a:rPr>
              <a:t>i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210" dirty="0">
                <a:latin typeface="Tahoma"/>
                <a:cs typeface="Tahoma"/>
              </a:rPr>
              <a:t> </a:t>
            </a:r>
            <a:r>
              <a:rPr sz="1000" i="1" spc="35" dirty="0"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5200" y="977409"/>
            <a:ext cx="149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0" dirty="0">
                <a:latin typeface="Trebuchet MS"/>
                <a:cs typeface="Trebuchet MS"/>
              </a:rPr>
              <a:t>dv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7900" y="11705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4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43810" y="1149786"/>
            <a:ext cx="137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8741" y="1306352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0999" y="121972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75" dirty="0">
                <a:latin typeface="Arial"/>
                <a:cs typeface="Arial"/>
              </a:rPr>
              <a:t>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7529" y="1288963"/>
            <a:ext cx="59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ucida Sans"/>
                <a:cs typeface="Lucida Sans"/>
              </a:rPr>
              <a:t>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5893" y="1557835"/>
            <a:ext cx="1441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-15" baseline="7936" dirty="0">
                <a:latin typeface="Lucida Sans"/>
                <a:cs typeface="Lucida Sans"/>
              </a:rPr>
              <a:t>t</a:t>
            </a:r>
            <a:r>
              <a:rPr sz="500" spc="-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87398" y="1391950"/>
            <a:ext cx="1233170" cy="26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40"/>
              </a:lnSpc>
              <a:spcBef>
                <a:spcPts val="95"/>
              </a:spcBef>
              <a:tabLst>
                <a:tab pos="620395" algn="l"/>
              </a:tabLst>
            </a:pPr>
            <a:r>
              <a:rPr sz="1000" i="1" spc="-35" dirty="0">
                <a:latin typeface="Trebuchet MS"/>
                <a:cs typeface="Trebuchet MS"/>
              </a:rPr>
              <a:t>v</a:t>
            </a:r>
            <a:r>
              <a:rPr sz="1000" i="1" spc="8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spc="-60" dirty="0">
                <a:latin typeface="Trebuchet MS"/>
                <a:cs typeface="Trebuchet MS"/>
              </a:rPr>
              <a:t>idt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250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v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Trebuchet MS"/>
                <a:cs typeface="Trebuchet MS"/>
              </a:rPr>
              <a:t>t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spc="-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94005">
              <a:lnSpc>
                <a:spcPts val="940"/>
              </a:lnSpc>
            </a:pPr>
            <a:r>
              <a:rPr sz="1000" i="1" spc="35" dirty="0"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1746928"/>
            <a:ext cx="285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instantaneous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45" dirty="0">
                <a:latin typeface="Tahoma"/>
                <a:cs typeface="Tahoma"/>
              </a:rPr>
              <a:t>delivered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capacitor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6679" y="2084164"/>
            <a:ext cx="67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Trebuchet MS"/>
                <a:cs typeface="Trebuchet MS"/>
              </a:rPr>
              <a:t>p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i="1" spc="-50" dirty="0">
                <a:latin typeface="Trebuchet MS"/>
                <a:cs typeface="Trebuchet MS"/>
              </a:rPr>
              <a:t>vi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Trebuchet MS"/>
                <a:cs typeface="Trebuchet MS"/>
              </a:rPr>
              <a:t>Cv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6009" y="2191753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4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53309" y="1978006"/>
            <a:ext cx="14922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13100"/>
              </a:lnSpc>
              <a:spcBef>
                <a:spcPts val="100"/>
              </a:spcBef>
            </a:pPr>
            <a:r>
              <a:rPr sz="1000" i="1" spc="-35" dirty="0">
                <a:latin typeface="Trebuchet MS"/>
                <a:cs typeface="Trebuchet MS"/>
              </a:rPr>
              <a:t>dv </a:t>
            </a:r>
            <a:r>
              <a:rPr sz="1000" i="1" spc="-25" dirty="0">
                <a:latin typeface="Trebuchet MS"/>
                <a:cs typeface="Trebuchet MS"/>
              </a:rPr>
              <a:t> </a:t>
            </a: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294" y="2397993"/>
            <a:ext cx="2445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energy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stored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given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445" y="2596926"/>
            <a:ext cx="848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4540" algn="l"/>
              </a:tabLst>
            </a:pPr>
            <a:r>
              <a:rPr sz="1000" spc="275" dirty="0">
                <a:latin typeface="Arial"/>
                <a:cs typeface="Arial"/>
              </a:rPr>
              <a:t>∫	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975" y="2666164"/>
            <a:ext cx="812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4540" algn="l"/>
              </a:tabLst>
            </a:pPr>
            <a:r>
              <a:rPr sz="700" i="1" spc="-5" dirty="0">
                <a:latin typeface="Lucida Sans"/>
                <a:cs typeface="Lucida Sans"/>
              </a:rPr>
              <a:t>t	t</a:t>
            </a:r>
            <a:endParaRPr sz="700">
              <a:latin typeface="Lucida Sans"/>
              <a:cs typeface="Lucida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4740" y="2922374"/>
            <a:ext cx="9582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4540" algn="l"/>
              </a:tabLst>
            </a:pPr>
            <a:r>
              <a:rPr sz="700" i="1" spc="250" dirty="0">
                <a:latin typeface="Arial"/>
                <a:cs typeface="Arial"/>
              </a:rPr>
              <a:t>−∞	−∞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574" y="2769138"/>
            <a:ext cx="1383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800" algn="l"/>
                <a:tab pos="1311275" algn="l"/>
              </a:tabLst>
            </a:pPr>
            <a:r>
              <a:rPr sz="1000" i="1" spc="-65" dirty="0">
                <a:latin typeface="Trebuchet MS"/>
                <a:cs typeface="Trebuchet MS"/>
              </a:rPr>
              <a:t>w</a:t>
            </a:r>
            <a:r>
              <a:rPr sz="1000" i="1" spc="8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i="1" spc="-20" dirty="0">
                <a:latin typeface="Trebuchet MS"/>
                <a:cs typeface="Trebuchet MS"/>
              </a:rPr>
              <a:t>p</a:t>
            </a:r>
            <a:r>
              <a:rPr sz="1000" i="1" spc="-55" dirty="0">
                <a:latin typeface="Trebuchet MS"/>
                <a:cs typeface="Trebuchet MS"/>
              </a:rPr>
              <a:t>dt</a:t>
            </a:r>
            <a:r>
              <a:rPr sz="1000" i="1" spc="45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35" dirty="0">
                <a:latin typeface="Trebuchet MS"/>
                <a:cs typeface="Trebuchet MS"/>
              </a:rPr>
              <a:t>C</a:t>
            </a:r>
            <a:r>
              <a:rPr sz="1000" i="1" dirty="0">
                <a:latin typeface="Trebuchet MS"/>
                <a:cs typeface="Trebuchet MS"/>
              </a:rPr>
              <a:t>	</a:t>
            </a:r>
            <a:r>
              <a:rPr sz="1000" i="1" spc="-35" dirty="0">
                <a:latin typeface="Trebuchet MS"/>
                <a:cs typeface="Trebuchet MS"/>
              </a:rPr>
              <a:t>v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1855" y="2662980"/>
            <a:ext cx="14922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13100"/>
              </a:lnSpc>
              <a:spcBef>
                <a:spcPts val="100"/>
              </a:spcBef>
            </a:pPr>
            <a:r>
              <a:rPr sz="1000" i="1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dv </a:t>
            </a:r>
            <a:r>
              <a:rPr sz="1000" i="1" spc="-25" dirty="0">
                <a:latin typeface="Trebuchet MS"/>
                <a:cs typeface="Trebuchet MS"/>
              </a:rPr>
              <a:t> </a:t>
            </a:r>
            <a:r>
              <a:rPr sz="1000" i="1" spc="-55" dirty="0">
                <a:latin typeface="Trebuchet MS"/>
                <a:cs typeface="Trebuchet MS"/>
              </a:rPr>
              <a:t>dt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4471" y="2769138"/>
            <a:ext cx="395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5" dirty="0">
                <a:latin typeface="Trebuchet MS"/>
                <a:cs typeface="Trebuchet MS"/>
              </a:rPr>
              <a:t>dt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spc="35" dirty="0"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0452" y="259692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75" dirty="0">
                <a:latin typeface="Arial"/>
                <a:cs typeface="Arial"/>
              </a:rPr>
              <a:t>∫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76982" y="2666164"/>
            <a:ext cx="1924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40" dirty="0">
                <a:latin typeface="Lucida Sans"/>
                <a:cs typeface="Lucida Sans"/>
              </a:rPr>
              <a:t>v</a:t>
            </a:r>
            <a:r>
              <a:rPr sz="700" i="1" spc="-185" dirty="0">
                <a:latin typeface="Lucida Sans"/>
                <a:cs typeface="Lucida Sans"/>
              </a:rPr>
              <a:t> </a:t>
            </a:r>
            <a:r>
              <a:rPr sz="700" spc="50" dirty="0">
                <a:latin typeface="Arial"/>
                <a:cs typeface="Arial"/>
              </a:rPr>
              <a:t>(</a:t>
            </a:r>
            <a:r>
              <a:rPr sz="700" i="1" spc="50" dirty="0">
                <a:latin typeface="Lucida Sans"/>
                <a:cs typeface="Lucida Sans"/>
              </a:rPr>
              <a:t>t</a:t>
            </a:r>
            <a:r>
              <a:rPr sz="700" spc="5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20746" y="2922374"/>
            <a:ext cx="332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40" dirty="0">
                <a:latin typeface="Lucida Sans"/>
                <a:cs typeface="Lucida Sans"/>
              </a:rPr>
              <a:t>v</a:t>
            </a:r>
            <a:r>
              <a:rPr sz="700" i="1" spc="-180" dirty="0">
                <a:latin typeface="Lucida Sans"/>
                <a:cs typeface="Lucida Sans"/>
              </a:rPr>
              <a:t> </a:t>
            </a:r>
            <a:r>
              <a:rPr sz="700" spc="150" dirty="0">
                <a:latin typeface="Arial"/>
                <a:cs typeface="Arial"/>
              </a:rPr>
              <a:t>(</a:t>
            </a:r>
            <a:r>
              <a:rPr sz="700" i="1" spc="150" dirty="0">
                <a:latin typeface="Arial"/>
                <a:cs typeface="Arial"/>
              </a:rPr>
              <a:t>−∞</a:t>
            </a:r>
            <a:r>
              <a:rPr sz="700" spc="15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3991" y="268354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33978" y="285593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65321" y="2754861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54337" y="2769138"/>
            <a:ext cx="8235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0534" algn="l"/>
              </a:tabLst>
            </a:pPr>
            <a:r>
              <a:rPr sz="1000" i="1" spc="-35" dirty="0">
                <a:latin typeface="Trebuchet MS"/>
                <a:cs typeface="Trebuchet MS"/>
              </a:rPr>
              <a:t>vdv</a:t>
            </a:r>
            <a:r>
              <a:rPr sz="1000" i="1" spc="8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	</a:t>
            </a:r>
            <a:r>
              <a:rPr sz="1000" i="1" dirty="0">
                <a:latin typeface="Trebuchet MS"/>
                <a:cs typeface="Trebuchet MS"/>
              </a:rPr>
              <a:t>Cv</a:t>
            </a:r>
            <a:r>
              <a:rPr sz="1000" i="1" spc="11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15283" y="2876727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777183" y="2571159"/>
            <a:ext cx="220345" cy="4622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20"/>
              </a:spcBef>
            </a:pPr>
            <a:r>
              <a:rPr sz="1500" i="1" spc="-22" baseline="-19444" dirty="0">
                <a:latin typeface="Trebuchet MS"/>
                <a:cs typeface="Trebuchet MS"/>
              </a:rPr>
              <a:t>q</a:t>
            </a:r>
            <a:r>
              <a:rPr sz="700" spc="-1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1000" spc="-5" dirty="0">
                <a:latin typeface="Tahoma"/>
                <a:cs typeface="Tahoma"/>
              </a:rPr>
              <a:t>2</a:t>
            </a:r>
            <a:r>
              <a:rPr sz="1000" i="1" spc="-5" dirty="0"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3138" y="24608"/>
            <a:ext cx="715645" cy="24320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210185" algn="just">
              <a:lnSpc>
                <a:spcPts val="560"/>
              </a:lnSpc>
              <a:spcBef>
                <a:spcPts val="150"/>
              </a:spcBef>
            </a:pPr>
            <a:r>
              <a:rPr sz="500" b="1" spc="-25" dirty="0">
                <a:solidFill>
                  <a:srgbClr val="7F7F7F"/>
                </a:solidFill>
                <a:latin typeface="Gill Sans MT"/>
                <a:cs typeface="Gill Sans MT"/>
              </a:rPr>
              <a:t>Circuit </a:t>
            </a:r>
            <a:r>
              <a:rPr sz="500" b="1" spc="-15" dirty="0">
                <a:solidFill>
                  <a:srgbClr val="7F7F7F"/>
                </a:solidFill>
                <a:latin typeface="Gill Sans MT"/>
                <a:cs typeface="Gill Sans MT"/>
              </a:rPr>
              <a:t>Elements  Active circuit </a:t>
            </a:r>
            <a:r>
              <a:rPr sz="500" b="1" spc="-20" dirty="0">
                <a:solidFill>
                  <a:srgbClr val="7F7F7F"/>
                </a:solidFill>
                <a:latin typeface="Gill Sans MT"/>
                <a:cs typeface="Gill Sans MT"/>
              </a:rPr>
              <a:t>elements  </a:t>
            </a:r>
            <a:r>
              <a:rPr sz="500" b="1" spc="-10" dirty="0">
                <a:solidFill>
                  <a:srgbClr val="FFFFFF"/>
                </a:solidFill>
                <a:latin typeface="Gill Sans MT"/>
                <a:cs typeface="Gill Sans MT"/>
              </a:rPr>
              <a:t>Passive </a:t>
            </a: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circuit</a:t>
            </a:r>
            <a:r>
              <a:rPr sz="500" b="1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elements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995" y="0"/>
            <a:ext cx="2304415" cy="31305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7950" marR="1885950" algn="just">
              <a:lnSpc>
                <a:spcPts val="560"/>
              </a:lnSpc>
              <a:spcBef>
                <a:spcPts val="340"/>
              </a:spcBef>
            </a:pPr>
            <a:r>
              <a:rPr sz="500" b="1" spc="-15" dirty="0">
                <a:solidFill>
                  <a:srgbClr val="9898D8"/>
                </a:solidFill>
                <a:latin typeface="Gill Sans MT"/>
                <a:cs typeface="Gill Sans MT"/>
              </a:rPr>
              <a:t>Resistors  Inductors  </a:t>
            </a:r>
            <a:r>
              <a:rPr sz="500" b="1" spc="-20" dirty="0">
                <a:solidFill>
                  <a:srgbClr val="FFFFFF"/>
                </a:solidFill>
                <a:latin typeface="Gill Sans MT"/>
                <a:cs typeface="Gill Sans MT"/>
              </a:rPr>
              <a:t>Capacit</a:t>
            </a:r>
            <a:r>
              <a:rPr sz="500" b="1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" b="1" spc="-25" dirty="0">
                <a:solidFill>
                  <a:srgbClr val="FFFFFF"/>
                </a:solidFill>
                <a:latin typeface="Gill Sans MT"/>
                <a:cs typeface="Gill Sans MT"/>
              </a:rPr>
              <a:t>rs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0" y="310207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401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Capacitors[Cntd.]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0181" y="893521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0354" y="816437"/>
            <a:ext cx="3540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When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voltage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across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changing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time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i,e,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954" y="968265"/>
            <a:ext cx="3684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dc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dirty="0">
                <a:latin typeface="Tahoma"/>
                <a:cs typeface="Tahoma"/>
              </a:rPr>
              <a:t>( </a:t>
            </a:r>
            <a:r>
              <a:rPr sz="1050" i="1" u="sng" spc="-67" baseline="31746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</a:rPr>
              <a:t>dv</a:t>
            </a:r>
            <a:r>
              <a:rPr sz="1050" i="1" spc="-67" baseline="31746" dirty="0">
                <a:latin typeface="Lucida Sans"/>
                <a:cs typeface="Lucida Sans"/>
              </a:rPr>
              <a:t>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25" dirty="0">
                <a:latin typeface="Tahoma"/>
                <a:cs typeface="Tahoma"/>
              </a:rPr>
              <a:t>0),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35" dirty="0">
                <a:latin typeface="Tahoma"/>
                <a:cs typeface="Tahoma"/>
              </a:rPr>
              <a:t>through the </a:t>
            </a:r>
            <a:r>
              <a:rPr sz="1000" spc="-30" dirty="0">
                <a:latin typeface="Tahoma"/>
                <a:cs typeface="Tahoma"/>
              </a:rPr>
              <a:t>capacitor is</a:t>
            </a:r>
            <a:r>
              <a:rPr sz="1000" spc="1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zero.Thus,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0181" y="1538808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181" y="2184082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181" y="2677541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0354" y="1049848"/>
            <a:ext cx="3604260" cy="203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0">
              <a:lnSpc>
                <a:spcPts val="695"/>
              </a:lnSpc>
              <a:spcBef>
                <a:spcPts val="95"/>
              </a:spcBef>
            </a:pPr>
            <a:r>
              <a:rPr sz="700" i="1" spc="-25" dirty="0">
                <a:latin typeface="Lucida Sans"/>
                <a:cs typeface="Lucida Sans"/>
              </a:rPr>
              <a:t>dt</a:t>
            </a:r>
            <a:endParaRPr sz="700">
              <a:latin typeface="Lucida Sans"/>
              <a:cs typeface="Lucida Sans"/>
            </a:endParaRPr>
          </a:p>
          <a:p>
            <a:pPr marL="12700">
              <a:lnSpc>
                <a:spcPts val="1055"/>
              </a:lnSpc>
            </a:pPr>
            <a:r>
              <a:rPr sz="1000" spc="-30" dirty="0">
                <a:latin typeface="Tahoma"/>
                <a:cs typeface="Tahoma"/>
              </a:rPr>
              <a:t>capacitor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open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circuit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dc.However,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battery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(dc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voltage)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connected </a:t>
            </a:r>
            <a:r>
              <a:rPr sz="1000" spc="-45" dirty="0">
                <a:latin typeface="Tahoma"/>
                <a:cs typeface="Tahoma"/>
              </a:rPr>
              <a:t>across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capacitor,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50" dirty="0">
                <a:latin typeface="Tahoma"/>
                <a:cs typeface="Tahoma"/>
              </a:rPr>
              <a:t>charges.</a:t>
            </a:r>
            <a:endParaRPr sz="1000">
              <a:latin typeface="Tahoma"/>
              <a:cs typeface="Tahoma"/>
            </a:endParaRPr>
          </a:p>
          <a:p>
            <a:pPr marL="12700" marR="100965">
              <a:lnSpc>
                <a:spcPct val="100000"/>
              </a:lnSpc>
              <a:spcBef>
                <a:spcPts val="295"/>
              </a:spcBef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40" dirty="0">
                <a:latin typeface="Tahoma"/>
                <a:cs typeface="Tahoma"/>
              </a:rPr>
              <a:t>resists </a:t>
            </a:r>
            <a:r>
              <a:rPr sz="1000" spc="-50" dirty="0">
                <a:latin typeface="Tahoma"/>
                <a:cs typeface="Tahoma"/>
              </a:rPr>
              <a:t>an </a:t>
            </a:r>
            <a:r>
              <a:rPr sz="1000" spc="-35" dirty="0">
                <a:latin typeface="Tahoma"/>
                <a:cs typeface="Tahoma"/>
              </a:rPr>
              <a:t>abrupt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the voltage </a:t>
            </a:r>
            <a:r>
              <a:rPr sz="1000" spc="-45" dirty="0">
                <a:latin typeface="Tahoma"/>
                <a:cs typeface="Tahoma"/>
              </a:rPr>
              <a:t>across </a:t>
            </a:r>
            <a:r>
              <a:rPr sz="1000" dirty="0">
                <a:latin typeface="Tahoma"/>
                <a:cs typeface="Tahoma"/>
              </a:rPr>
              <a:t>it. </a:t>
            </a:r>
            <a:r>
              <a:rPr sz="1000" spc="60" dirty="0">
                <a:latin typeface="Tahoma"/>
                <a:cs typeface="Tahoma"/>
              </a:rPr>
              <a:t>A  </a:t>
            </a:r>
            <a:r>
              <a:rPr sz="1000" spc="-35" dirty="0">
                <a:latin typeface="Tahoma"/>
                <a:cs typeface="Tahoma"/>
              </a:rPr>
              <a:t>discontinuous </a:t>
            </a:r>
            <a:r>
              <a:rPr sz="1000" spc="-50" dirty="0">
                <a:latin typeface="Tahoma"/>
                <a:cs typeface="Tahoma"/>
              </a:rPr>
              <a:t>change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voltage </a:t>
            </a:r>
            <a:r>
              <a:rPr sz="1000" spc="-45" dirty="0">
                <a:latin typeface="Tahoma"/>
                <a:cs typeface="Tahoma"/>
              </a:rPr>
              <a:t>requires </a:t>
            </a:r>
            <a:r>
              <a:rPr sz="1000" spc="-20" dirty="0">
                <a:latin typeface="Tahoma"/>
                <a:cs typeface="Tahoma"/>
              </a:rPr>
              <a:t>infinite </a:t>
            </a:r>
            <a:r>
              <a:rPr sz="1000" spc="-30" dirty="0">
                <a:latin typeface="Tahoma"/>
                <a:cs typeface="Tahoma"/>
              </a:rPr>
              <a:t>current,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30" dirty="0">
                <a:latin typeface="Tahoma"/>
                <a:cs typeface="Tahoma"/>
              </a:rPr>
              <a:t>is  physically </a:t>
            </a:r>
            <a:r>
              <a:rPr sz="1000" spc="-35" dirty="0">
                <a:latin typeface="Tahoma"/>
                <a:cs typeface="Tahoma"/>
              </a:rPr>
              <a:t>impossible. </a:t>
            </a:r>
            <a:r>
              <a:rPr sz="1000" spc="-50" dirty="0">
                <a:latin typeface="Tahoma"/>
                <a:cs typeface="Tahoma"/>
              </a:rPr>
              <a:t>Conversely, </a:t>
            </a:r>
            <a:r>
              <a:rPr sz="1000" spc="-30" dirty="0">
                <a:latin typeface="Tahoma"/>
                <a:cs typeface="Tahoma"/>
              </a:rPr>
              <a:t>current </a:t>
            </a:r>
            <a:r>
              <a:rPr sz="1000" spc="-35" dirty="0">
                <a:latin typeface="Tahoma"/>
                <a:cs typeface="Tahoma"/>
              </a:rPr>
              <a:t>through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40" dirty="0">
                <a:latin typeface="Tahoma"/>
                <a:cs typeface="Tahoma"/>
              </a:rPr>
              <a:t>can  </a:t>
            </a:r>
            <a:r>
              <a:rPr sz="1000" spc="-50" dirty="0">
                <a:latin typeface="Tahoma"/>
                <a:cs typeface="Tahoma"/>
              </a:rPr>
              <a:t>change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instantaneously.</a:t>
            </a:r>
            <a:endParaRPr sz="1000">
              <a:latin typeface="Tahoma"/>
              <a:cs typeface="Tahoma"/>
            </a:endParaRPr>
          </a:p>
          <a:p>
            <a:pPr marL="12700" marR="81280">
              <a:lnSpc>
                <a:spcPct val="100000"/>
              </a:lnSpc>
              <a:spcBef>
                <a:spcPts val="280"/>
              </a:spcBef>
            </a:pP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ideal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55" dirty="0">
                <a:latin typeface="Tahoma"/>
                <a:cs typeface="Tahoma"/>
              </a:rPr>
              <a:t>does </a:t>
            </a:r>
            <a:r>
              <a:rPr sz="1000" spc="-25" dirty="0">
                <a:latin typeface="Tahoma"/>
                <a:cs typeface="Tahoma"/>
              </a:rPr>
              <a:t>not </a:t>
            </a:r>
            <a:r>
              <a:rPr sz="1000" spc="-35" dirty="0">
                <a:latin typeface="Tahoma"/>
                <a:cs typeface="Tahoma"/>
              </a:rPr>
              <a:t>dissipate </a:t>
            </a:r>
            <a:r>
              <a:rPr sz="1000" spc="-65" dirty="0">
                <a:latin typeface="Tahoma"/>
                <a:cs typeface="Tahoma"/>
              </a:rPr>
              <a:t>energy. </a:t>
            </a:r>
            <a:r>
              <a:rPr sz="1000" spc="-40" dirty="0">
                <a:latin typeface="Tahoma"/>
                <a:cs typeface="Tahoma"/>
              </a:rPr>
              <a:t>It </a:t>
            </a:r>
            <a:r>
              <a:rPr sz="1000" spc="-45" dirty="0">
                <a:latin typeface="Tahoma"/>
                <a:cs typeface="Tahoma"/>
              </a:rPr>
              <a:t>takes </a:t>
            </a:r>
            <a:r>
              <a:rPr sz="1000" spc="-60" dirty="0">
                <a:latin typeface="Tahoma"/>
                <a:cs typeface="Tahoma"/>
              </a:rPr>
              <a:t>power </a:t>
            </a:r>
            <a:r>
              <a:rPr sz="1000" spc="-35" dirty="0">
                <a:latin typeface="Tahoma"/>
                <a:cs typeface="Tahoma"/>
              </a:rPr>
              <a:t>from  the </a:t>
            </a:r>
            <a:r>
              <a:rPr sz="1000" spc="-10" dirty="0">
                <a:latin typeface="Tahoma"/>
                <a:cs typeface="Tahoma"/>
              </a:rPr>
              <a:t>circuit </a:t>
            </a:r>
            <a:r>
              <a:rPr sz="1000" spc="-60" dirty="0">
                <a:latin typeface="Tahoma"/>
                <a:cs typeface="Tahoma"/>
              </a:rPr>
              <a:t>when </a:t>
            </a:r>
            <a:r>
              <a:rPr sz="1000" spc="-35" dirty="0">
                <a:latin typeface="Tahoma"/>
                <a:cs typeface="Tahoma"/>
              </a:rPr>
              <a:t>storing </a:t>
            </a:r>
            <a:r>
              <a:rPr sz="1000" spc="-55" dirty="0">
                <a:latin typeface="Tahoma"/>
                <a:cs typeface="Tahoma"/>
              </a:rPr>
              <a:t>energy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15" dirty="0">
                <a:latin typeface="Tahoma"/>
                <a:cs typeface="Tahoma"/>
              </a:rPr>
              <a:t>its </a:t>
            </a:r>
            <a:r>
              <a:rPr sz="1000" spc="-30" dirty="0">
                <a:latin typeface="Tahoma"/>
                <a:cs typeface="Tahoma"/>
              </a:rPr>
              <a:t>field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returns previously  </a:t>
            </a:r>
            <a:r>
              <a:rPr sz="1000" spc="-45" dirty="0">
                <a:latin typeface="Tahoma"/>
                <a:cs typeface="Tahoma"/>
              </a:rPr>
              <a:t>stored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energy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delivering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power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circuit.</a:t>
            </a:r>
            <a:endParaRPr sz="1000">
              <a:latin typeface="Tahoma"/>
              <a:cs typeface="Tahoma"/>
            </a:endParaRPr>
          </a:p>
          <a:p>
            <a:pPr marL="12700" marR="132715">
              <a:lnSpc>
                <a:spcPct val="100000"/>
              </a:lnSpc>
              <a:spcBef>
                <a:spcPts val="285"/>
              </a:spcBef>
            </a:pPr>
            <a:r>
              <a:rPr sz="1000" spc="6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real, </a:t>
            </a:r>
            <a:r>
              <a:rPr sz="1000" spc="-40" dirty="0">
                <a:latin typeface="Tahoma"/>
                <a:cs typeface="Tahoma"/>
              </a:rPr>
              <a:t>non-ideal </a:t>
            </a:r>
            <a:r>
              <a:rPr sz="1000" spc="-30" dirty="0">
                <a:latin typeface="Tahoma"/>
                <a:cs typeface="Tahoma"/>
              </a:rPr>
              <a:t>capacitor </a:t>
            </a:r>
            <a:r>
              <a:rPr sz="1000" spc="-55" dirty="0">
                <a:latin typeface="Tahoma"/>
                <a:cs typeface="Tahoma"/>
              </a:rPr>
              <a:t>has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5" dirty="0">
                <a:latin typeface="Tahoma"/>
                <a:cs typeface="Tahoma"/>
              </a:rPr>
              <a:t>parallel-model </a:t>
            </a:r>
            <a:r>
              <a:rPr sz="1000" spc="-50" dirty="0">
                <a:latin typeface="Tahoma"/>
                <a:cs typeface="Tahoma"/>
              </a:rPr>
              <a:t>leakage  </a:t>
            </a:r>
            <a:r>
              <a:rPr sz="1000" spc="-35" dirty="0">
                <a:latin typeface="Tahoma"/>
                <a:cs typeface="Tahoma"/>
              </a:rPr>
              <a:t>resistance.The </a:t>
            </a:r>
            <a:r>
              <a:rPr sz="1000" spc="-50" dirty="0">
                <a:latin typeface="Tahoma"/>
                <a:cs typeface="Tahoma"/>
              </a:rPr>
              <a:t>leakage </a:t>
            </a:r>
            <a:r>
              <a:rPr sz="1000" spc="-40" dirty="0">
                <a:latin typeface="Tahoma"/>
                <a:cs typeface="Tahoma"/>
              </a:rPr>
              <a:t>resistance </a:t>
            </a:r>
            <a:r>
              <a:rPr sz="1000" spc="-55" dirty="0">
                <a:latin typeface="Tahoma"/>
                <a:cs typeface="Tahoma"/>
              </a:rPr>
              <a:t>may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high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50" dirty="0">
                <a:latin typeface="Tahoma"/>
                <a:cs typeface="Tahoma"/>
              </a:rPr>
              <a:t>100 </a:t>
            </a:r>
            <a:r>
              <a:rPr sz="1000" i="1" spc="100" dirty="0">
                <a:latin typeface="Trebuchet MS"/>
                <a:cs typeface="Trebuchet MS"/>
              </a:rPr>
              <a:t>M</a:t>
            </a:r>
            <a:r>
              <a:rPr sz="1000" spc="100" dirty="0">
                <a:latin typeface="Tahoma"/>
                <a:cs typeface="Tahoma"/>
              </a:rPr>
              <a:t>Ω </a:t>
            </a:r>
            <a:r>
              <a:rPr sz="1000" spc="-45" dirty="0">
                <a:latin typeface="Tahoma"/>
                <a:cs typeface="Tahoma"/>
              </a:rPr>
              <a:t>and  </a:t>
            </a:r>
            <a:r>
              <a:rPr sz="1000" spc="-4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45" dirty="0">
                <a:latin typeface="Tahoma"/>
                <a:cs typeface="Tahoma"/>
              </a:rPr>
              <a:t>neglected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35" dirty="0">
                <a:latin typeface="Tahoma"/>
                <a:cs typeface="Tahoma"/>
              </a:rPr>
              <a:t>most </a:t>
            </a:r>
            <a:r>
              <a:rPr sz="1000" spc="-20" dirty="0">
                <a:latin typeface="Tahoma"/>
                <a:cs typeface="Tahoma"/>
              </a:rPr>
              <a:t>practical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applications.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71586" y="95284"/>
            <a:ext cx="3378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15" dirty="0">
                <a:solidFill>
                  <a:srgbClr val="FFFFFF"/>
                </a:solidFill>
                <a:latin typeface="Gill Sans MT"/>
                <a:cs typeface="Gill Sans MT"/>
              </a:rPr>
              <a:t>References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03995" y="0"/>
            <a:ext cx="2304415" cy="315595"/>
          </a:xfrm>
          <a:custGeom>
            <a:avLst/>
            <a:gdLst/>
            <a:ahLst/>
            <a:cxnLst/>
            <a:rect l="l" t="t" r="r" b="b"/>
            <a:pathLst>
              <a:path w="2304415" h="315595">
                <a:moveTo>
                  <a:pt x="0" y="315328"/>
                </a:moveTo>
                <a:lnTo>
                  <a:pt x="2303995" y="315328"/>
                </a:lnTo>
                <a:lnTo>
                  <a:pt x="2303995" y="0"/>
                </a:lnTo>
                <a:lnTo>
                  <a:pt x="0" y="0"/>
                </a:lnTo>
                <a:lnTo>
                  <a:pt x="0" y="31532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References</a:t>
            </a:r>
          </a:p>
        </p:txBody>
      </p:sp>
      <p:sp>
        <p:nvSpPr>
          <p:cNvPr id="37" name="object 37"/>
          <p:cNvSpPr/>
          <p:nvPr/>
        </p:nvSpPr>
        <p:spPr>
          <a:xfrm>
            <a:off x="397954" y="1331231"/>
            <a:ext cx="101219" cy="13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954" y="133123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606" y="135021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259" y="136918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259" y="138184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606" y="140081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606" y="141347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0606" y="14261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606" y="14387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890" y="1397655"/>
            <a:ext cx="31635" cy="44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868" y="133123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954" y="1695696"/>
            <a:ext cx="101219" cy="13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954" y="169569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0606" y="171467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3259" y="173365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3259" y="174630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606" y="17652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0606" y="17779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0606" y="179058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0606" y="18032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4890" y="1762119"/>
            <a:ext cx="31635" cy="44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868" y="16956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7954" y="2040476"/>
            <a:ext cx="101219" cy="13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7954" y="204047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4"/>
                </a:moveTo>
                <a:lnTo>
                  <a:pt x="101219" y="139174"/>
                </a:lnTo>
                <a:lnTo>
                  <a:pt x="101219" y="25304"/>
                </a:lnTo>
                <a:lnTo>
                  <a:pt x="75914" y="0"/>
                </a:lnTo>
                <a:lnTo>
                  <a:pt x="0" y="0"/>
                </a:lnTo>
                <a:lnTo>
                  <a:pt x="0" y="139174"/>
                </a:lnTo>
                <a:close/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0606" y="205945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7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3259" y="207843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3259" y="209108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609" y="0"/>
                </a:lnTo>
              </a:path>
            </a:pathLst>
          </a:custGeom>
          <a:ln w="507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606" y="211006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0606" y="212271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0606" y="213536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606" y="21480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7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4890" y="2106899"/>
            <a:ext cx="31635" cy="44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3868" y="204047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4" y="25304"/>
                </a:moveTo>
                <a:lnTo>
                  <a:pt x="0" y="25304"/>
                </a:lnTo>
                <a:lnTo>
                  <a:pt x="0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97906" y="1313472"/>
            <a:ext cx="295910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1463675" indent="-189865">
              <a:lnSpc>
                <a:spcPct val="119300"/>
              </a:lnSpc>
              <a:spcBef>
                <a:spcPts val="100"/>
              </a:spcBef>
            </a:pPr>
            <a:r>
              <a:rPr sz="800" u="sng" spc="-5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00" u="sng" spc="-30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333B2"/>
                </a:solidFill>
                <a:latin typeface="Times New Roman"/>
                <a:cs typeface="Times New Roman"/>
              </a:rPr>
              <a:t>   </a:t>
            </a:r>
            <a:r>
              <a:rPr sz="800" spc="-8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Arial"/>
                <a:cs typeface="Arial"/>
              </a:rPr>
              <a:t>Robert </a:t>
            </a:r>
            <a:r>
              <a:rPr sz="800" spc="10" dirty="0">
                <a:solidFill>
                  <a:srgbClr val="3333B2"/>
                </a:solidFill>
                <a:latin typeface="Arial"/>
                <a:cs typeface="Arial"/>
              </a:rPr>
              <a:t>L. </a:t>
            </a:r>
            <a:r>
              <a:rPr sz="800" spc="-15" dirty="0">
                <a:solidFill>
                  <a:srgbClr val="3333B2"/>
                </a:solidFill>
                <a:latin typeface="Arial"/>
                <a:cs typeface="Arial"/>
              </a:rPr>
              <a:t>Boylestad  </a:t>
            </a:r>
            <a:r>
              <a:rPr sz="800" spc="5" dirty="0">
                <a:latin typeface="Arial"/>
                <a:cs typeface="Arial"/>
              </a:rPr>
              <a:t>Introductory Circuit</a:t>
            </a:r>
            <a:r>
              <a:rPr sz="800" spc="114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Analysis</a:t>
            </a:r>
            <a:endParaRPr sz="800">
              <a:latin typeface="Arial"/>
              <a:cs typeface="Arial"/>
            </a:endParaRPr>
          </a:p>
          <a:p>
            <a:pPr marL="201930" marR="716915" indent="-189865">
              <a:lnSpc>
                <a:spcPct val="119300"/>
              </a:lnSpc>
              <a:spcBef>
                <a:spcPts val="580"/>
              </a:spcBef>
            </a:pPr>
            <a:r>
              <a:rPr sz="800" u="sng" spc="-5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00" u="sng" spc="-30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333B2"/>
                </a:solidFill>
                <a:latin typeface="Times New Roman"/>
                <a:cs typeface="Times New Roman"/>
              </a:rPr>
              <a:t>   </a:t>
            </a:r>
            <a:r>
              <a:rPr sz="800" spc="-8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35" dirty="0">
                <a:solidFill>
                  <a:srgbClr val="3333B2"/>
                </a:solidFill>
                <a:latin typeface="Arial"/>
                <a:cs typeface="Arial"/>
              </a:rPr>
              <a:t>Charles </a:t>
            </a:r>
            <a:r>
              <a:rPr sz="800" spc="30" dirty="0">
                <a:solidFill>
                  <a:srgbClr val="3333B2"/>
                </a:solidFill>
                <a:latin typeface="Arial"/>
                <a:cs typeface="Arial"/>
              </a:rPr>
              <a:t>K. </a:t>
            </a:r>
            <a:r>
              <a:rPr sz="800" spc="-15" dirty="0">
                <a:solidFill>
                  <a:srgbClr val="3333B2"/>
                </a:solidFill>
                <a:latin typeface="Arial"/>
                <a:cs typeface="Arial"/>
              </a:rPr>
              <a:t>Alexander, </a:t>
            </a:r>
            <a:r>
              <a:rPr sz="800" spc="15" dirty="0">
                <a:solidFill>
                  <a:srgbClr val="3333B2"/>
                </a:solidFill>
                <a:latin typeface="Arial"/>
                <a:cs typeface="Arial"/>
              </a:rPr>
              <a:t>Matthew N. </a:t>
            </a:r>
            <a:r>
              <a:rPr sz="800" spc="5" dirty="0">
                <a:solidFill>
                  <a:srgbClr val="3333B2"/>
                </a:solidFill>
                <a:latin typeface="Arial"/>
                <a:cs typeface="Arial"/>
              </a:rPr>
              <a:t>O. </a:t>
            </a:r>
            <a:r>
              <a:rPr sz="800" spc="-15" dirty="0">
                <a:solidFill>
                  <a:srgbClr val="3333B2"/>
                </a:solidFill>
                <a:latin typeface="Arial"/>
                <a:cs typeface="Arial"/>
              </a:rPr>
              <a:t>Sadiku  </a:t>
            </a:r>
            <a:r>
              <a:rPr sz="800" spc="-15" dirty="0">
                <a:latin typeface="Arial"/>
                <a:cs typeface="Arial"/>
              </a:rPr>
              <a:t>Fundamentals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dirty="0">
                <a:latin typeface="Arial"/>
                <a:cs typeface="Arial"/>
              </a:rPr>
              <a:t>Electric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Circuits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800" u="sng" spc="-5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00" u="sng" spc="-30" dirty="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3333B2"/>
                </a:solidFill>
                <a:latin typeface="Times New Roman"/>
                <a:cs typeface="Times New Roman"/>
              </a:rPr>
              <a:t>   </a:t>
            </a:r>
            <a:r>
              <a:rPr sz="800" spc="-8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800" spc="-40" dirty="0">
                <a:solidFill>
                  <a:srgbClr val="3333B2"/>
                </a:solidFill>
                <a:latin typeface="Arial"/>
                <a:cs typeface="Arial"/>
              </a:rPr>
              <a:t>James </a:t>
            </a:r>
            <a:r>
              <a:rPr sz="800" spc="25" dirty="0">
                <a:solidFill>
                  <a:srgbClr val="3333B2"/>
                </a:solidFill>
                <a:latin typeface="Arial"/>
                <a:cs typeface="Arial"/>
              </a:rPr>
              <a:t>W.</a:t>
            </a:r>
            <a:r>
              <a:rPr sz="8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Arial"/>
                <a:cs typeface="Arial"/>
              </a:rPr>
              <a:t>Nilson</a:t>
            </a:r>
            <a:endParaRPr sz="8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190"/>
              </a:spcBef>
            </a:pPr>
            <a:r>
              <a:rPr sz="800" spc="5" dirty="0">
                <a:latin typeface="Arial"/>
                <a:cs typeface="Arial"/>
              </a:rPr>
              <a:t>Introductory </a:t>
            </a:r>
            <a:r>
              <a:rPr sz="800" spc="-5" dirty="0">
                <a:latin typeface="Arial"/>
                <a:cs typeface="Arial"/>
              </a:rPr>
              <a:t>Circuits </a:t>
            </a:r>
            <a:r>
              <a:rPr sz="800" dirty="0">
                <a:latin typeface="Arial"/>
                <a:cs typeface="Arial"/>
              </a:rPr>
              <a:t>for </a:t>
            </a:r>
            <a:r>
              <a:rPr sz="800" spc="5" dirty="0">
                <a:latin typeface="Arial"/>
                <a:cs typeface="Arial"/>
              </a:rPr>
              <a:t>Elictrical </a:t>
            </a:r>
            <a:r>
              <a:rPr sz="800" spc="-20" dirty="0">
                <a:latin typeface="Arial"/>
                <a:cs typeface="Arial"/>
              </a:rPr>
              <a:t>and </a:t>
            </a:r>
            <a:r>
              <a:rPr sz="800" spc="-10" dirty="0">
                <a:latin typeface="Arial"/>
                <a:cs typeface="Arial"/>
              </a:rPr>
              <a:t>Computer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Engineering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480" y="1186064"/>
            <a:ext cx="14827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>
                <a:solidFill>
                  <a:srgbClr val="A55900"/>
                </a:solidFill>
                <a:latin typeface="Tahoma"/>
                <a:cs typeface="Tahoma"/>
              </a:rPr>
              <a:t>Thank</a:t>
            </a:r>
            <a:r>
              <a:rPr sz="2450" spc="-60" dirty="0">
                <a:solidFill>
                  <a:srgbClr val="A55900"/>
                </a:solidFill>
                <a:latin typeface="Tahoma"/>
                <a:cs typeface="Tahoma"/>
              </a:rPr>
              <a:t> </a:t>
            </a:r>
            <a:r>
              <a:rPr sz="2450" spc="-120" dirty="0">
                <a:solidFill>
                  <a:srgbClr val="A55900"/>
                </a:solidFill>
                <a:latin typeface="Tahoma"/>
                <a:cs typeface="Tahoma"/>
              </a:rPr>
              <a:t>You!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6C5F0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E1D0E3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E1D0E3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E1D0E3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F3E6ED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F3E6ED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F4E7EE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F1E6EA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F1E6EA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F1E6EA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F1E6EA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8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8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8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8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D7C5DD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D7C5DD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D7C5DD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F1E4EC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F1E4EC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F3E6ED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F3E6ED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F3E6ED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F1E6EA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F1E6EA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F1E6EA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F1E6EA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8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8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8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8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D7C5DD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D7C5DD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E1D0E3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E1D0E3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E1D0E3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ECE5E3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ECE5E3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ECE5E3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ECE5E3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4E7EE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7EE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7EE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7EE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D7C5DD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D7C5DD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D7C5DD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E3E2D9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E3E2D9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E3E2D9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E3E2D9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3E7ED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4E7ED"/>
                </a:solidFill>
                <a:latin typeface="Gill Sans MT"/>
                <a:cs typeface="Gill Sans MT"/>
              </a:rPr>
              <a:t>Inductors  Capacit</a:t>
            </a:r>
            <a:r>
              <a:rPr sz="900" b="1" spc="-55" dirty="0">
                <a:solidFill>
                  <a:srgbClr val="F4E7ED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7ED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0" y="312783"/>
            <a:ext cx="4608004" cy="30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2740" algn="ctr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Outline</a:t>
            </a:r>
          </a:p>
        </p:txBody>
      </p:sp>
      <p:sp>
        <p:nvSpPr>
          <p:cNvPr id="37" name="object 37"/>
          <p:cNvSpPr/>
          <p:nvPr/>
        </p:nvSpPr>
        <p:spPr>
          <a:xfrm>
            <a:off x="490181" y="985609"/>
            <a:ext cx="59601" cy="5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181" y="1175397"/>
            <a:ext cx="59601" cy="59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81" y="1365186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81" y="1554975"/>
            <a:ext cx="59601" cy="5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0181" y="1744764"/>
            <a:ext cx="59601" cy="59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81" y="1921903"/>
            <a:ext cx="59601" cy="59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811" y="2097963"/>
            <a:ext cx="48018" cy="480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811" y="2237143"/>
            <a:ext cx="48018" cy="480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0181" y="2402700"/>
            <a:ext cx="59601" cy="59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811" y="2578760"/>
            <a:ext cx="48018" cy="480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4811" y="2717939"/>
            <a:ext cx="48018" cy="480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4811" y="2857119"/>
            <a:ext cx="48018" cy="48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0354" y="870553"/>
            <a:ext cx="144843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5519">
              <a:lnSpc>
                <a:spcPct val="124500"/>
              </a:lnSpc>
              <a:spcBef>
                <a:spcPts val="100"/>
              </a:spcBef>
            </a:pPr>
            <a:r>
              <a:rPr sz="1000" b="1" spc="-45" dirty="0">
                <a:solidFill>
                  <a:srgbClr val="0000FF"/>
                </a:solidFill>
                <a:latin typeface="Gill Sans MT"/>
                <a:cs typeface="Gill Sans MT"/>
              </a:rPr>
              <a:t>Charge  </a:t>
            </a:r>
            <a:r>
              <a:rPr sz="1000" b="1" spc="-50" dirty="0">
                <a:solidFill>
                  <a:srgbClr val="66CC66"/>
                </a:solidFill>
                <a:latin typeface="Gill Sans MT"/>
                <a:cs typeface="Gill Sans MT"/>
              </a:rPr>
              <a:t>Current  </a:t>
            </a:r>
            <a:r>
              <a:rPr sz="1000" b="1" spc="-25" dirty="0">
                <a:solidFill>
                  <a:srgbClr val="FF0000"/>
                </a:solidFill>
                <a:latin typeface="Gill Sans MT"/>
                <a:cs typeface="Gill Sans MT"/>
              </a:rPr>
              <a:t>V</a:t>
            </a:r>
            <a:r>
              <a:rPr sz="1000" b="1" spc="-20" dirty="0">
                <a:solidFill>
                  <a:srgbClr val="FF0000"/>
                </a:solidFill>
                <a:latin typeface="Gill Sans MT"/>
                <a:cs typeface="Gill Sans MT"/>
              </a:rPr>
              <a:t>oltage  </a:t>
            </a:r>
            <a:r>
              <a:rPr sz="1000" b="1" spc="-55" dirty="0">
                <a:solidFill>
                  <a:srgbClr val="9999B2"/>
                </a:solidFill>
                <a:latin typeface="Gill Sans MT"/>
                <a:cs typeface="Gill Sans MT"/>
              </a:rPr>
              <a:t>Power  </a:t>
            </a:r>
            <a:r>
              <a:rPr sz="1000" b="1" spc="-25" dirty="0">
                <a:solidFill>
                  <a:srgbClr val="FF00FF"/>
                </a:solidFill>
                <a:latin typeface="Gill Sans MT"/>
                <a:cs typeface="Gill Sans MT"/>
              </a:rPr>
              <a:t>Energy</a:t>
            </a:r>
            <a:endParaRPr sz="1000">
              <a:latin typeface="Gill Sans MT"/>
              <a:cs typeface="Gill Sans MT"/>
            </a:endParaRPr>
          </a:p>
          <a:p>
            <a:pPr marL="265430" marR="56515" indent="-253365" algn="just">
              <a:lnSpc>
                <a:spcPct val="108900"/>
              </a:lnSpc>
              <a:spcBef>
                <a:spcPts val="90"/>
              </a:spcBef>
            </a:pPr>
            <a:r>
              <a:rPr sz="1000" b="1" spc="-25" dirty="0">
                <a:solidFill>
                  <a:srgbClr val="33007F"/>
                </a:solidFill>
                <a:latin typeface="Gill Sans MT"/>
                <a:cs typeface="Gill Sans MT"/>
              </a:rPr>
              <a:t>Active </a:t>
            </a:r>
            <a:r>
              <a:rPr sz="1000" b="1" spc="-40" dirty="0">
                <a:solidFill>
                  <a:srgbClr val="33007F"/>
                </a:solidFill>
                <a:latin typeface="Gill Sans MT"/>
                <a:cs typeface="Gill Sans MT"/>
              </a:rPr>
              <a:t>Circuit </a:t>
            </a:r>
            <a:r>
              <a:rPr sz="1000" b="1" spc="-30" dirty="0">
                <a:solidFill>
                  <a:srgbClr val="33007F"/>
                </a:solidFill>
                <a:latin typeface="Gill Sans MT"/>
                <a:cs typeface="Gill Sans MT"/>
              </a:rPr>
              <a:t>Elements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Independent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  </a:t>
            </a:r>
            <a:r>
              <a:rPr sz="900" b="1" spc="-25" dirty="0">
                <a:solidFill>
                  <a:srgbClr val="33007F"/>
                </a:solidFill>
                <a:latin typeface="Gill Sans MT"/>
                <a:cs typeface="Gill Sans MT"/>
              </a:rPr>
              <a:t>Dependent</a:t>
            </a:r>
            <a:r>
              <a:rPr sz="900" b="1" spc="60" dirty="0">
                <a:solidFill>
                  <a:srgbClr val="33007F"/>
                </a:solidFill>
                <a:latin typeface="Gill Sans MT"/>
                <a:cs typeface="Gill Sans MT"/>
              </a:rPr>
              <a:t> </a:t>
            </a:r>
            <a:r>
              <a:rPr sz="900" b="1" spc="-30" dirty="0">
                <a:solidFill>
                  <a:srgbClr val="33007F"/>
                </a:solidFill>
                <a:latin typeface="Gill Sans MT"/>
                <a:cs typeface="Gill Sans MT"/>
              </a:rPr>
              <a:t>Sources</a:t>
            </a:r>
            <a:endParaRPr sz="900"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000" b="1" spc="-15" dirty="0">
                <a:solidFill>
                  <a:srgbClr val="DBE0CE"/>
                </a:solidFill>
                <a:latin typeface="Gill Sans MT"/>
                <a:cs typeface="Gill Sans MT"/>
              </a:rPr>
              <a:t>Passive </a:t>
            </a:r>
            <a:r>
              <a:rPr sz="1000" b="1" spc="-40" dirty="0">
                <a:solidFill>
                  <a:srgbClr val="DBE0CE"/>
                </a:solidFill>
                <a:latin typeface="Gill Sans MT"/>
                <a:cs typeface="Gill Sans MT"/>
              </a:rPr>
              <a:t>Circuit</a:t>
            </a:r>
            <a:r>
              <a:rPr sz="1000" b="1" spc="-95" dirty="0">
                <a:solidFill>
                  <a:srgbClr val="DBE0CE"/>
                </a:solidFill>
                <a:latin typeface="Gill Sans MT"/>
                <a:cs typeface="Gill Sans MT"/>
              </a:rPr>
              <a:t> </a:t>
            </a:r>
            <a:r>
              <a:rPr sz="1000" b="1" spc="-35" dirty="0">
                <a:solidFill>
                  <a:srgbClr val="DBE0CE"/>
                </a:solidFill>
                <a:latin typeface="Gill Sans MT"/>
                <a:cs typeface="Gill Sans MT"/>
              </a:rPr>
              <a:t>Elements</a:t>
            </a:r>
            <a:endParaRPr sz="1000">
              <a:latin typeface="Gill Sans MT"/>
              <a:cs typeface="Gill Sans MT"/>
            </a:endParaRPr>
          </a:p>
          <a:p>
            <a:pPr marL="265430" marR="631190" algn="just">
              <a:lnSpc>
                <a:spcPct val="101499"/>
              </a:lnSpc>
              <a:spcBef>
                <a:spcPts val="180"/>
              </a:spcBef>
            </a:pPr>
            <a:r>
              <a:rPr sz="900" b="1" spc="-25" dirty="0">
                <a:solidFill>
                  <a:srgbClr val="F2E7EB"/>
                </a:solidFill>
                <a:latin typeface="Gill Sans MT"/>
                <a:cs typeface="Gill Sans MT"/>
              </a:rPr>
              <a:t>Resistors  </a:t>
            </a:r>
            <a:r>
              <a:rPr sz="900" b="1" spc="-30" dirty="0">
                <a:solidFill>
                  <a:srgbClr val="F3E7EC"/>
                </a:solidFill>
                <a:latin typeface="Gill Sans MT"/>
                <a:cs typeface="Gill Sans MT"/>
              </a:rPr>
              <a:t>Inductors  </a:t>
            </a:r>
            <a:r>
              <a:rPr sz="900" b="1" spc="-30" dirty="0">
                <a:solidFill>
                  <a:srgbClr val="F4E7ED"/>
                </a:solidFill>
                <a:latin typeface="Gill Sans MT"/>
                <a:cs typeface="Gill Sans MT"/>
              </a:rPr>
              <a:t>Capacit</a:t>
            </a:r>
            <a:r>
              <a:rPr sz="900" b="1" spc="-55" dirty="0">
                <a:solidFill>
                  <a:srgbClr val="F4E7ED"/>
                </a:solidFill>
                <a:latin typeface="Gill Sans MT"/>
                <a:cs typeface="Gill Sans MT"/>
              </a:rPr>
              <a:t>o</a:t>
            </a:r>
            <a:r>
              <a:rPr sz="900" b="1" spc="-40" dirty="0">
                <a:solidFill>
                  <a:srgbClr val="F4E7ED"/>
                </a:solidFill>
                <a:latin typeface="Gill Sans MT"/>
                <a:cs typeface="Gill Sans MT"/>
              </a:rPr>
              <a:t>rs</a:t>
            </a:r>
            <a:endParaRPr sz="9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2892</Words>
  <Application>Microsoft Office PowerPoint</Application>
  <PresentationFormat>Custom</PresentationFormat>
  <Paragraphs>517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Circuit Variables and Elements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Charge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Energy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Variables and Elements</dc:title>
  <dc:creator>A. S. M. Badrudduza</dc:creator>
  <cp:lastModifiedBy>Satish</cp:lastModifiedBy>
  <cp:revision>3</cp:revision>
  <dcterms:created xsi:type="dcterms:W3CDTF">2020-07-06T07:07:58Z</dcterms:created>
  <dcterms:modified xsi:type="dcterms:W3CDTF">2020-07-06T07:26:14Z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2017-03-11T00:00:00Z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2020-07-06T00:00:00Z</vt:filetime>
  </property>
</Properties>
</file>