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E7F2-55CD-4A82-94BB-A02BC42EF83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0EDA-F2AF-42B6-938F-3D47C9B2C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C0EDA-F2AF-42B6-938F-3D47C9B2C4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4194" y="461899"/>
            <a:ext cx="451561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08785"/>
            <a:ext cx="8224519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2319654"/>
            <a:ext cx="6292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164" marR="5080" indent="-2070100">
              <a:lnSpc>
                <a:spcPct val="100000"/>
              </a:lnSpc>
              <a:spcBef>
                <a:spcPts val="100"/>
              </a:spcBef>
            </a:pPr>
            <a:r>
              <a:rPr sz="5400" spc="-30" dirty="0"/>
              <a:t>Resistors </a:t>
            </a:r>
            <a:r>
              <a:rPr sz="5400" dirty="0"/>
              <a:t>in series</a:t>
            </a:r>
            <a:r>
              <a:rPr sz="5400" spc="-90" dirty="0"/>
              <a:t> </a:t>
            </a:r>
            <a:r>
              <a:rPr sz="5400" dirty="0"/>
              <a:t>and  </a:t>
            </a:r>
            <a:r>
              <a:rPr sz="5400" spc="-20" dirty="0"/>
              <a:t>parallel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Resistors </a:t>
            </a:r>
            <a:r>
              <a:rPr dirty="0"/>
              <a:t>in</a:t>
            </a:r>
            <a:r>
              <a:rPr spc="-50" dirty="0"/>
              <a:t> </a:t>
            </a:r>
            <a:r>
              <a:rPr spc="-15" dirty="0"/>
              <a:t>parallel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8785"/>
            <a:ext cx="82016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8161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1800" algn="l"/>
              </a:tabLst>
            </a:pPr>
            <a:r>
              <a:rPr sz="3000" spc="-20" dirty="0">
                <a:latin typeface="Calibri"/>
                <a:cs typeface="Calibri"/>
              </a:rPr>
              <a:t>Resistors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parallel </a:t>
            </a:r>
            <a:r>
              <a:rPr sz="3000" dirty="0">
                <a:latin typeface="Calibri"/>
                <a:cs typeface="Calibri"/>
              </a:rPr>
              <a:t>when </a:t>
            </a: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connected  across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potential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difference</a:t>
            </a:r>
            <a:endParaRPr sz="3000">
              <a:latin typeface="Calibri"/>
              <a:cs typeface="Calibri"/>
            </a:endParaRPr>
          </a:p>
          <a:p>
            <a:pPr marL="431800" marR="57150" indent="-342900" algn="just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431800" algn="l"/>
              </a:tabLst>
            </a:pPr>
            <a:r>
              <a:rPr sz="3000" dirty="0">
                <a:latin typeface="Calibri"/>
                <a:cs typeface="Calibri"/>
              </a:rPr>
              <a:t>In this </a:t>
            </a:r>
            <a:r>
              <a:rPr sz="3000" spc="-10" dirty="0">
                <a:latin typeface="Calibri"/>
                <a:cs typeface="Calibri"/>
              </a:rPr>
              <a:t>case,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total current </a:t>
            </a:r>
            <a:r>
              <a:rPr sz="3000" dirty="0">
                <a:latin typeface="Calibri"/>
                <a:cs typeface="Calibri"/>
              </a:rPr>
              <a:t>I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20" dirty="0">
                <a:latin typeface="Calibri"/>
                <a:cs typeface="Calibri"/>
              </a:rPr>
              <a:t>leaves </a:t>
            </a:r>
            <a:r>
              <a:rPr sz="3000" spc="-10" dirty="0">
                <a:latin typeface="Calibri"/>
                <a:cs typeface="Calibri"/>
              </a:rPr>
              <a:t>the  </a:t>
            </a:r>
            <a:r>
              <a:rPr sz="3000" spc="-15" dirty="0">
                <a:latin typeface="Calibri"/>
                <a:cs typeface="Calibri"/>
              </a:rPr>
              <a:t>battery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split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spc="-10" dirty="0">
                <a:latin typeface="Calibri"/>
                <a:cs typeface="Calibri"/>
              </a:rPr>
              <a:t>three </a:t>
            </a:r>
            <a:r>
              <a:rPr sz="3000" spc="-20" dirty="0">
                <a:latin typeface="Calibri"/>
                <a:cs typeface="Calibri"/>
              </a:rPr>
              <a:t>separate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paths.</a:t>
            </a:r>
            <a:endParaRPr sz="3000">
              <a:latin typeface="Calibri"/>
              <a:cs typeface="Calibri"/>
            </a:endParaRPr>
          </a:p>
          <a:p>
            <a:pPr marL="431800" marR="558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519430" algn="l"/>
              </a:tabLst>
            </a:pPr>
            <a:r>
              <a:rPr dirty="0"/>
              <a:t>	</a:t>
            </a:r>
            <a:r>
              <a:rPr sz="3000" spc="-15" dirty="0">
                <a:latin typeface="Calibri"/>
                <a:cs typeface="Calibri"/>
              </a:rPr>
              <a:t>Let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7" baseline="-20833" dirty="0">
                <a:latin typeface="Calibri"/>
                <a:cs typeface="Calibri"/>
              </a:rPr>
              <a:t>1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baseline="-20833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15" baseline="-20833" dirty="0">
                <a:latin typeface="Calibri"/>
                <a:cs typeface="Calibri"/>
              </a:rPr>
              <a:t>3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current  </a:t>
            </a:r>
            <a:r>
              <a:rPr sz="3000" spc="-10" dirty="0">
                <a:latin typeface="Calibri"/>
                <a:cs typeface="Calibri"/>
              </a:rPr>
              <a:t>through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20" dirty="0">
                <a:latin typeface="Calibri"/>
                <a:cs typeface="Calibri"/>
              </a:rPr>
              <a:t>resistors 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baseline="-20833" dirty="0">
                <a:latin typeface="Calibri"/>
                <a:cs typeface="Calibri"/>
              </a:rPr>
              <a:t>1</a:t>
            </a:r>
            <a:r>
              <a:rPr sz="3000" dirty="0">
                <a:latin typeface="Calibri"/>
                <a:cs typeface="Calibri"/>
              </a:rPr>
              <a:t>, R</a:t>
            </a:r>
            <a:r>
              <a:rPr sz="3000" baseline="-20833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and R</a:t>
            </a:r>
            <a:r>
              <a:rPr sz="3000" baseline="-20833" dirty="0">
                <a:latin typeface="Calibri"/>
                <a:cs typeface="Calibri"/>
              </a:rPr>
              <a:t>3</a:t>
            </a:r>
            <a:r>
              <a:rPr sz="3000" spc="-89" baseline="-20833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respectively.</a:t>
            </a:r>
            <a:endParaRPr sz="3000">
              <a:latin typeface="Calibri"/>
              <a:cs typeface="Calibri"/>
            </a:endParaRPr>
          </a:p>
          <a:p>
            <a:pPr marL="431800" marR="5651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31800" algn="l"/>
              </a:tabLst>
            </a:pPr>
            <a:r>
              <a:rPr sz="3000" spc="-5" dirty="0">
                <a:latin typeface="Calibri"/>
                <a:cs typeface="Calibri"/>
              </a:rPr>
              <a:t>Due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conservation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charge, total current 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circuit </a:t>
            </a:r>
            <a:r>
              <a:rPr sz="3000" dirty="0">
                <a:latin typeface="Calibri"/>
                <a:cs typeface="Calibri"/>
              </a:rPr>
              <a:t>I </a:t>
            </a:r>
            <a:r>
              <a:rPr sz="3000" spc="-5" dirty="0">
                <a:latin typeface="Calibri"/>
                <a:cs typeface="Calibri"/>
              </a:rPr>
              <a:t>is equal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sum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currents  </a:t>
            </a:r>
            <a:r>
              <a:rPr sz="3000" spc="-10" dirty="0">
                <a:latin typeface="Calibri"/>
                <a:cs typeface="Calibri"/>
              </a:rPr>
              <a:t>through </a:t>
            </a:r>
            <a:r>
              <a:rPr sz="3000" dirty="0">
                <a:latin typeface="Calibri"/>
                <a:cs typeface="Calibri"/>
              </a:rPr>
              <a:t>each of the </a:t>
            </a:r>
            <a:r>
              <a:rPr sz="3000" spc="-10" dirty="0">
                <a:latin typeface="Calibri"/>
                <a:cs typeface="Calibri"/>
              </a:rPr>
              <a:t>three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resistors.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85344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04800"/>
            <a:ext cx="8382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82293"/>
            <a:ext cx="807339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voltage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20" dirty="0">
                <a:latin typeface="Calibri"/>
                <a:cs typeface="Calibri"/>
              </a:rPr>
              <a:t>resistor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same, applying </a:t>
            </a:r>
            <a:r>
              <a:rPr sz="3200" spc="-40" dirty="0">
                <a:latin typeface="Calibri"/>
                <a:cs typeface="Calibri"/>
              </a:rPr>
              <a:t>Ohm’s </a:t>
            </a:r>
            <a:r>
              <a:rPr sz="3200" spc="-10" dirty="0">
                <a:latin typeface="Calibri"/>
                <a:cs typeface="Calibri"/>
              </a:rPr>
              <a:t>law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0" dirty="0">
                <a:latin typeface="Calibri"/>
                <a:cs typeface="Calibri"/>
              </a:rPr>
              <a:t>resistor, </a:t>
            </a:r>
            <a:r>
              <a:rPr sz="3200" spc="-25" dirty="0">
                <a:latin typeface="Calibri"/>
                <a:cs typeface="Calibri"/>
              </a:rPr>
              <a:t>we  </a:t>
            </a:r>
            <a:r>
              <a:rPr sz="3200" spc="-20" dirty="0">
                <a:latin typeface="Calibri"/>
                <a:cs typeface="Calibri"/>
              </a:rPr>
              <a:t>have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Substituting </a:t>
            </a:r>
            <a:r>
              <a:rPr sz="3200" dirty="0">
                <a:latin typeface="Calibri"/>
                <a:cs typeface="Calibri"/>
              </a:rPr>
              <a:t>these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533400"/>
            <a:ext cx="3352800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2590800"/>
            <a:ext cx="3709415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4572000"/>
            <a:ext cx="4800600" cy="1533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2144395"/>
            <a:ext cx="816038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431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05765" algn="l"/>
                <a:tab pos="406400" algn="l"/>
                <a:tab pos="1407795" algn="l"/>
                <a:tab pos="1974214" algn="l"/>
                <a:tab pos="2434590" algn="l"/>
                <a:tab pos="3195320" algn="l"/>
                <a:tab pos="5142230" algn="l"/>
                <a:tab pos="7011034" algn="l"/>
                <a:tab pos="7556500" algn="l"/>
              </a:tabLst>
            </a:pP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R</a:t>
            </a:r>
            <a:r>
              <a:rPr sz="3150" spc="22" baseline="-21164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the	equi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ale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ance	of	the  </a:t>
            </a:r>
            <a:r>
              <a:rPr sz="3200" spc="-10" dirty="0">
                <a:latin typeface="Calibri"/>
                <a:cs typeface="Calibri"/>
              </a:rPr>
              <a:t>parallel combination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resistors.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16986"/>
            <a:ext cx="253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59766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	when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705225"/>
            <a:ext cx="2430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137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onne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7122" y="3216986"/>
            <a:ext cx="18878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  <a:tabLst>
                <a:tab pos="563880" algn="l"/>
              </a:tabLst>
            </a:pPr>
            <a:r>
              <a:rPr sz="3200" dirty="0">
                <a:latin typeface="Calibri"/>
                <a:cs typeface="Calibri"/>
              </a:rPr>
              <a:t>a		</a:t>
            </a:r>
            <a:r>
              <a:rPr sz="3200" spc="-5" dirty="0">
                <a:latin typeface="Calibri"/>
                <a:cs typeface="Calibri"/>
              </a:rPr>
              <a:t>number  </a:t>
            </a:r>
            <a:r>
              <a:rPr sz="3200" spc="-10" dirty="0">
                <a:latin typeface="Calibri"/>
                <a:cs typeface="Calibri"/>
              </a:rPr>
              <a:t>parallel,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0477" y="3216986"/>
            <a:ext cx="32670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5"/>
              </a:spcBef>
              <a:tabLst>
                <a:tab pos="929640" algn="l"/>
                <a:tab pos="979805" algn="l"/>
                <a:tab pos="1995170" algn="l"/>
                <a:tab pos="2701290" algn="l"/>
              </a:tabLst>
            </a:pPr>
            <a:r>
              <a:rPr sz="3200" dirty="0">
                <a:latin typeface="Calibri"/>
                <a:cs typeface="Calibri"/>
              </a:rPr>
              <a:t>of	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 the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	of	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4192904"/>
            <a:ext cx="773175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reciprocal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resistance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individual </a:t>
            </a:r>
            <a:r>
              <a:rPr sz="3200" spc="-20" dirty="0">
                <a:latin typeface="Calibri"/>
                <a:cs typeface="Calibri"/>
              </a:rPr>
              <a:t>resistor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equal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reciprocal </a:t>
            </a:r>
            <a:r>
              <a:rPr sz="3200" dirty="0">
                <a:latin typeface="Calibri"/>
                <a:cs typeface="Calibri"/>
              </a:rPr>
              <a:t>of  the </a:t>
            </a:r>
            <a:r>
              <a:rPr sz="3200" spc="-25" dirty="0">
                <a:latin typeface="Calibri"/>
                <a:cs typeface="Calibri"/>
              </a:rPr>
              <a:t>effective </a:t>
            </a:r>
            <a:r>
              <a:rPr sz="3200" spc="-15" dirty="0">
                <a:latin typeface="Calibri"/>
                <a:cs typeface="Calibri"/>
              </a:rPr>
              <a:t>resistance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0" y="457200"/>
            <a:ext cx="29718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49782"/>
            <a:ext cx="786574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equivalent </a:t>
            </a:r>
            <a:r>
              <a:rPr sz="3200" spc="-15" dirty="0">
                <a:latin typeface="Calibri"/>
                <a:cs typeface="Calibri"/>
              </a:rPr>
              <a:t>resistance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parallel  </a:t>
            </a:r>
            <a:r>
              <a:rPr sz="3200" spc="-5" dirty="0">
                <a:latin typeface="Calibri"/>
                <a:cs typeface="Calibri"/>
              </a:rPr>
              <a:t>connection </a:t>
            </a:r>
            <a:r>
              <a:rPr sz="3200" dirty="0">
                <a:latin typeface="Calibri"/>
                <a:cs typeface="Calibri"/>
              </a:rPr>
              <a:t>will be lesser than each individual  </a:t>
            </a:r>
            <a:r>
              <a:rPr sz="3200" spc="-10" dirty="0">
                <a:latin typeface="Calibri"/>
                <a:cs typeface="Calibri"/>
              </a:rPr>
              <a:t>resistance.</a:t>
            </a:r>
            <a:endParaRPr sz="3200">
              <a:latin typeface="Calibri"/>
              <a:cs typeface="Calibri"/>
            </a:endParaRPr>
          </a:p>
          <a:p>
            <a:pPr marL="355600" marR="13652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House hold </a:t>
            </a:r>
            <a:r>
              <a:rPr sz="3200" dirty="0">
                <a:latin typeface="Calibri"/>
                <a:cs typeface="Calibri"/>
              </a:rPr>
              <a:t>appliances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always </a:t>
            </a:r>
            <a:r>
              <a:rPr sz="3200" spc="-10" dirty="0">
                <a:latin typeface="Calibri"/>
                <a:cs typeface="Calibri"/>
              </a:rPr>
              <a:t>connected 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parallel </a:t>
            </a:r>
            <a:r>
              <a:rPr sz="3200" dirty="0">
                <a:latin typeface="Calibri"/>
                <a:cs typeface="Calibri"/>
              </a:rPr>
              <a:t>so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even </a:t>
            </a:r>
            <a:r>
              <a:rPr sz="3200" dirty="0">
                <a:latin typeface="Calibri"/>
                <a:cs typeface="Calibri"/>
              </a:rPr>
              <a:t>if one is </a:t>
            </a:r>
            <a:r>
              <a:rPr sz="3200" spc="-10" dirty="0">
                <a:latin typeface="Calibri"/>
                <a:cs typeface="Calibri"/>
              </a:rPr>
              <a:t>switched </a:t>
            </a:r>
            <a:r>
              <a:rPr sz="3200" spc="-60" dirty="0">
                <a:latin typeface="Calibri"/>
                <a:cs typeface="Calibri"/>
              </a:rPr>
              <a:t>off,  </a:t>
            </a:r>
            <a:r>
              <a:rPr sz="3200" dirty="0">
                <a:latin typeface="Calibri"/>
                <a:cs typeface="Calibri"/>
              </a:rPr>
              <a:t>the other </a:t>
            </a:r>
            <a:r>
              <a:rPr sz="3200" spc="-5" dirty="0">
                <a:latin typeface="Calibri"/>
                <a:cs typeface="Calibri"/>
              </a:rPr>
              <a:t>devices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properly.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4582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38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25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461899"/>
            <a:ext cx="41262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Resistors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63370"/>
            <a:ext cx="8225155" cy="4370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31800" marR="8001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431800" algn="l"/>
              </a:tabLst>
            </a:pPr>
            <a:r>
              <a:rPr sz="3000" dirty="0">
                <a:latin typeface="Calibri"/>
                <a:cs typeface="Calibri"/>
              </a:rPr>
              <a:t>When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spc="-20" dirty="0">
                <a:latin typeface="Calibri"/>
                <a:cs typeface="Calibri"/>
              </a:rPr>
              <a:t>resistors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connected end 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end, </a:t>
            </a:r>
            <a:r>
              <a:rPr sz="3000" spc="-15" dirty="0">
                <a:latin typeface="Calibri"/>
                <a:cs typeface="Calibri"/>
              </a:rPr>
              <a:t>they are </a:t>
            </a:r>
            <a:r>
              <a:rPr sz="3000" spc="-5" dirty="0">
                <a:latin typeface="Calibri"/>
                <a:cs typeface="Calibri"/>
              </a:rPr>
              <a:t>said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in series.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resistors  </a:t>
            </a:r>
            <a:r>
              <a:rPr sz="3000" spc="-10" dirty="0">
                <a:latin typeface="Calibri"/>
                <a:cs typeface="Calibri"/>
              </a:rPr>
              <a:t>could </a:t>
            </a:r>
            <a:r>
              <a:rPr sz="3000" spc="-5" dirty="0">
                <a:latin typeface="Calibri"/>
                <a:cs typeface="Calibri"/>
              </a:rPr>
              <a:t>be simple </a:t>
            </a:r>
            <a:r>
              <a:rPr sz="3000" spc="-20" dirty="0">
                <a:latin typeface="Calibri"/>
                <a:cs typeface="Calibri"/>
              </a:rPr>
              <a:t>resistors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0" dirty="0">
                <a:latin typeface="Calibri"/>
                <a:cs typeface="Calibri"/>
              </a:rPr>
              <a:t>bulbs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5" dirty="0">
                <a:latin typeface="Calibri"/>
                <a:cs typeface="Calibri"/>
              </a:rPr>
              <a:t>heating  </a:t>
            </a:r>
            <a:r>
              <a:rPr sz="3000" spc="-5" dirty="0">
                <a:latin typeface="Calibri"/>
                <a:cs typeface="Calibri"/>
              </a:rPr>
              <a:t>elements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5" dirty="0">
                <a:latin typeface="Calibri"/>
                <a:cs typeface="Calibri"/>
              </a:rPr>
              <a:t>other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devices</a:t>
            </a:r>
            <a:endParaRPr sz="3000">
              <a:latin typeface="Calibri"/>
              <a:cs typeface="Calibri"/>
            </a:endParaRPr>
          </a:p>
          <a:p>
            <a:pPr marL="431800" marR="81280" indent="-342900" algn="just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4318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three </a:t>
            </a:r>
            <a:r>
              <a:rPr sz="3000" spc="-20" dirty="0">
                <a:latin typeface="Calibri"/>
                <a:cs typeface="Calibri"/>
              </a:rPr>
              <a:t>resistors </a:t>
            </a:r>
            <a:r>
              <a:rPr sz="3000" i="1" spc="-5" dirty="0">
                <a:latin typeface="Calibri"/>
                <a:cs typeface="Calibri"/>
              </a:rPr>
              <a:t>R</a:t>
            </a:r>
            <a:r>
              <a:rPr sz="3000" i="1" spc="-7" baseline="-20833" dirty="0">
                <a:latin typeface="Calibri"/>
                <a:cs typeface="Calibri"/>
              </a:rPr>
              <a:t>1</a:t>
            </a:r>
            <a:r>
              <a:rPr sz="3000" i="1" spc="-5" dirty="0">
                <a:latin typeface="Calibri"/>
                <a:cs typeface="Calibri"/>
              </a:rPr>
              <a:t>, </a:t>
            </a:r>
            <a:r>
              <a:rPr sz="3000" i="1" spc="-10" dirty="0">
                <a:latin typeface="Calibri"/>
                <a:cs typeface="Calibri"/>
              </a:rPr>
              <a:t>R</a:t>
            </a:r>
            <a:r>
              <a:rPr sz="3000" i="1" spc="-15" baseline="-20833" dirty="0">
                <a:latin typeface="Calibri"/>
                <a:cs typeface="Calibri"/>
              </a:rPr>
              <a:t>2 </a:t>
            </a:r>
            <a:r>
              <a:rPr sz="3000" i="1" spc="-10" dirty="0">
                <a:latin typeface="Calibri"/>
                <a:cs typeface="Calibri"/>
              </a:rPr>
              <a:t>and </a:t>
            </a:r>
            <a:r>
              <a:rPr sz="3000" i="1" dirty="0">
                <a:latin typeface="Calibri"/>
                <a:cs typeface="Calibri"/>
              </a:rPr>
              <a:t>R</a:t>
            </a:r>
            <a:r>
              <a:rPr sz="3000" i="1" baseline="-20833" dirty="0">
                <a:latin typeface="Calibri"/>
                <a:cs typeface="Calibri"/>
              </a:rPr>
              <a:t>3 </a:t>
            </a:r>
            <a:r>
              <a:rPr sz="3000" i="1" spc="-15" dirty="0">
                <a:latin typeface="Calibri"/>
                <a:cs typeface="Calibri"/>
              </a:rPr>
              <a:t>connected </a:t>
            </a:r>
            <a:r>
              <a:rPr sz="3000" i="1" spc="-5" dirty="0">
                <a:latin typeface="Calibri"/>
                <a:cs typeface="Calibri"/>
              </a:rPr>
              <a:t>in  </a:t>
            </a:r>
            <a:r>
              <a:rPr sz="3000" i="1" spc="-10" dirty="0">
                <a:latin typeface="Calibri"/>
                <a:cs typeface="Calibri"/>
              </a:rPr>
              <a:t>series.</a:t>
            </a:r>
            <a:endParaRPr sz="3000">
              <a:latin typeface="Calibri"/>
              <a:cs typeface="Calibri"/>
            </a:endParaRPr>
          </a:p>
          <a:p>
            <a:pPr marL="431800" marR="8128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431800" algn="l"/>
              </a:tabLst>
            </a:pPr>
            <a:r>
              <a:rPr sz="3000" spc="-5" dirty="0">
                <a:latin typeface="Calibri"/>
                <a:cs typeface="Calibri"/>
              </a:rPr>
              <a:t>The amount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charge </a:t>
            </a:r>
            <a:r>
              <a:rPr sz="3000" spc="-10" dirty="0">
                <a:latin typeface="Calibri"/>
                <a:cs typeface="Calibri"/>
              </a:rPr>
              <a:t>passing through </a:t>
            </a:r>
            <a:r>
              <a:rPr sz="3000" spc="-15" dirty="0">
                <a:latin typeface="Calibri"/>
                <a:cs typeface="Calibri"/>
              </a:rPr>
              <a:t>resistor </a:t>
            </a:r>
            <a:r>
              <a:rPr sz="3000" i="1" spc="-5" dirty="0">
                <a:latin typeface="Calibri"/>
                <a:cs typeface="Calibri"/>
              </a:rPr>
              <a:t>R</a:t>
            </a:r>
            <a:r>
              <a:rPr sz="3000" i="1" spc="-7" baseline="-20833" dirty="0">
                <a:latin typeface="Calibri"/>
                <a:cs typeface="Calibri"/>
              </a:rPr>
              <a:t>1 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must </a:t>
            </a:r>
            <a:r>
              <a:rPr sz="3000" i="1" spc="-5" dirty="0">
                <a:latin typeface="Calibri"/>
                <a:cs typeface="Calibri"/>
              </a:rPr>
              <a:t>also pass </a:t>
            </a:r>
            <a:r>
              <a:rPr sz="3000" i="1" spc="-10" dirty="0">
                <a:latin typeface="Calibri"/>
                <a:cs typeface="Calibri"/>
              </a:rPr>
              <a:t>through </a:t>
            </a:r>
            <a:r>
              <a:rPr sz="3000" i="1" spc="-15" dirty="0">
                <a:latin typeface="Calibri"/>
                <a:cs typeface="Calibri"/>
              </a:rPr>
              <a:t>resistors </a:t>
            </a:r>
            <a:r>
              <a:rPr sz="3000" i="1" dirty="0">
                <a:latin typeface="Calibri"/>
                <a:cs typeface="Calibri"/>
              </a:rPr>
              <a:t>R</a:t>
            </a:r>
            <a:r>
              <a:rPr sz="3000" i="1" baseline="-20833" dirty="0">
                <a:latin typeface="Calibri"/>
                <a:cs typeface="Calibri"/>
              </a:rPr>
              <a:t>2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i="1" spc="-5" dirty="0">
                <a:latin typeface="Calibri"/>
                <a:cs typeface="Calibri"/>
              </a:rPr>
              <a:t>R</a:t>
            </a:r>
            <a:r>
              <a:rPr sz="3000" i="1" spc="-7" baseline="-20833" dirty="0">
                <a:latin typeface="Calibri"/>
                <a:cs typeface="Calibri"/>
              </a:rPr>
              <a:t>3 </a:t>
            </a:r>
            <a:r>
              <a:rPr sz="3000" i="1" spc="-15" dirty="0">
                <a:latin typeface="Calibri"/>
                <a:cs typeface="Calibri"/>
              </a:rPr>
              <a:t>since  </a:t>
            </a:r>
            <a:r>
              <a:rPr sz="3000" i="1" spc="-5" dirty="0">
                <a:latin typeface="Calibri"/>
                <a:cs typeface="Calibri"/>
              </a:rPr>
              <a:t>the charges </a:t>
            </a:r>
            <a:r>
              <a:rPr sz="3000" i="1" spc="-10" dirty="0">
                <a:latin typeface="Calibri"/>
                <a:cs typeface="Calibri"/>
              </a:rPr>
              <a:t>cannot accumulate </a:t>
            </a:r>
            <a:r>
              <a:rPr sz="3000" i="1" spc="-15" dirty="0">
                <a:latin typeface="Calibri"/>
                <a:cs typeface="Calibri"/>
              </a:rPr>
              <a:t>anywhere </a:t>
            </a:r>
            <a:r>
              <a:rPr sz="3000" i="1" spc="-5" dirty="0">
                <a:latin typeface="Calibri"/>
                <a:cs typeface="Calibri"/>
              </a:rPr>
              <a:t>in </a:t>
            </a:r>
            <a:r>
              <a:rPr sz="3000" i="1" spc="-10" dirty="0">
                <a:latin typeface="Calibri"/>
                <a:cs typeface="Calibri"/>
              </a:rPr>
              <a:t>the  </a:t>
            </a:r>
            <a:r>
              <a:rPr sz="3000" i="1" dirty="0">
                <a:latin typeface="Calibri"/>
                <a:cs typeface="Calibri"/>
              </a:rPr>
              <a:t>circuit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04800"/>
            <a:ext cx="8382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"/>
            <a:ext cx="83058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"/>
            <a:ext cx="838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04800"/>
            <a:ext cx="8382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382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3058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"/>
            <a:ext cx="82296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"/>
            <a:ext cx="82296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83820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86639"/>
            <a:ext cx="8201025" cy="56362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31800" marR="60325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431800" algn="l"/>
              </a:tabLst>
            </a:pPr>
            <a:r>
              <a:rPr sz="3200" dirty="0">
                <a:latin typeface="Calibri"/>
                <a:cs typeface="Calibri"/>
              </a:rPr>
              <a:t>Due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reason,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passing 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all the </a:t>
            </a: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spc="-25" dirty="0">
                <a:latin typeface="Calibri"/>
                <a:cs typeface="Calibri"/>
              </a:rPr>
              <a:t>resistors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same.</a:t>
            </a:r>
            <a:endParaRPr sz="3200">
              <a:latin typeface="Calibri"/>
              <a:cs typeface="Calibri"/>
            </a:endParaRPr>
          </a:p>
          <a:p>
            <a:pPr marL="431800" marR="55880" indent="-342900" algn="just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523875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According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35" dirty="0">
                <a:latin typeface="Calibri"/>
                <a:cs typeface="Calibri"/>
              </a:rPr>
              <a:t>Ohm’s </a:t>
            </a:r>
            <a:r>
              <a:rPr sz="3200" spc="-75" dirty="0">
                <a:latin typeface="Calibri"/>
                <a:cs typeface="Calibri"/>
              </a:rPr>
              <a:t>law,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pass  through </a:t>
            </a:r>
            <a:r>
              <a:rPr sz="3200" spc="-25" dirty="0">
                <a:latin typeface="Calibri"/>
                <a:cs typeface="Calibri"/>
              </a:rPr>
              <a:t>different resistors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values, 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potential </a:t>
            </a:r>
            <a:r>
              <a:rPr sz="3200" spc="-20" dirty="0">
                <a:latin typeface="Calibri"/>
                <a:cs typeface="Calibri"/>
              </a:rPr>
              <a:t>difference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spc="-5" dirty="0">
                <a:latin typeface="Calibri"/>
                <a:cs typeface="Calibri"/>
              </a:rPr>
              <a:t>each  </a:t>
            </a:r>
            <a:r>
              <a:rPr sz="3200" spc="-15" dirty="0">
                <a:latin typeface="Calibri"/>
                <a:cs typeface="Calibri"/>
              </a:rPr>
              <a:t>resistor must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endParaRPr sz="3200">
              <a:latin typeface="Calibri"/>
              <a:cs typeface="Calibri"/>
            </a:endParaRPr>
          </a:p>
          <a:p>
            <a:pPr marL="431800" marR="57150" indent="-342900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431800" algn="l"/>
              </a:tabLst>
            </a:pPr>
            <a:r>
              <a:rPr sz="3200" spc="-5" dirty="0">
                <a:latin typeface="Calibri"/>
                <a:cs typeface="Calibri"/>
              </a:rPr>
              <a:t>Let </a:t>
            </a:r>
            <a:r>
              <a:rPr sz="3200" i="1" spc="5" dirty="0">
                <a:latin typeface="Calibri"/>
                <a:cs typeface="Calibri"/>
              </a:rPr>
              <a:t>V</a:t>
            </a:r>
            <a:r>
              <a:rPr sz="3150" i="1" spc="7" baseline="-21164" dirty="0">
                <a:latin typeface="Calibri"/>
                <a:cs typeface="Calibri"/>
              </a:rPr>
              <a:t>1</a:t>
            </a:r>
            <a:r>
              <a:rPr sz="3200" i="1" spc="5" dirty="0">
                <a:latin typeface="Calibri"/>
                <a:cs typeface="Calibri"/>
              </a:rPr>
              <a:t>, </a:t>
            </a:r>
            <a:r>
              <a:rPr sz="3200" i="1" spc="10" dirty="0">
                <a:latin typeface="Calibri"/>
                <a:cs typeface="Calibri"/>
              </a:rPr>
              <a:t>V</a:t>
            </a:r>
            <a:r>
              <a:rPr sz="3150" i="1" spc="15" baseline="-21164" dirty="0">
                <a:latin typeface="Calibri"/>
                <a:cs typeface="Calibri"/>
              </a:rPr>
              <a:t>2 </a:t>
            </a:r>
            <a:r>
              <a:rPr sz="3200" i="1" spc="-5" dirty="0">
                <a:latin typeface="Calibri"/>
                <a:cs typeface="Calibri"/>
              </a:rPr>
              <a:t>and </a:t>
            </a:r>
            <a:r>
              <a:rPr sz="3200" i="1" spc="10" dirty="0">
                <a:latin typeface="Calibri"/>
                <a:cs typeface="Calibri"/>
              </a:rPr>
              <a:t>V</a:t>
            </a:r>
            <a:r>
              <a:rPr sz="3150" i="1" spc="15" baseline="-21164" dirty="0">
                <a:latin typeface="Calibri"/>
                <a:cs typeface="Calibri"/>
              </a:rPr>
              <a:t>3 </a:t>
            </a:r>
            <a:r>
              <a:rPr sz="3200" i="1" spc="-5" dirty="0">
                <a:latin typeface="Calibri"/>
                <a:cs typeface="Calibri"/>
              </a:rPr>
              <a:t>be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10" dirty="0">
                <a:latin typeface="Calibri"/>
                <a:cs typeface="Calibri"/>
              </a:rPr>
              <a:t>potential difference  (voltage) </a:t>
            </a:r>
            <a:r>
              <a:rPr sz="3200" i="1" spc="-5" dirty="0">
                <a:latin typeface="Calibri"/>
                <a:cs typeface="Calibri"/>
              </a:rPr>
              <a:t>across </a:t>
            </a:r>
            <a:r>
              <a:rPr sz="3200" i="1" dirty="0">
                <a:latin typeface="Calibri"/>
                <a:cs typeface="Calibri"/>
              </a:rPr>
              <a:t>each </a:t>
            </a:r>
            <a:r>
              <a:rPr sz="3200" i="1" spc="-5" dirty="0">
                <a:latin typeface="Calibri"/>
                <a:cs typeface="Calibri"/>
              </a:rPr>
              <a:t>of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10" dirty="0">
                <a:latin typeface="Calibri"/>
                <a:cs typeface="Calibri"/>
              </a:rPr>
              <a:t>resistors </a:t>
            </a:r>
            <a:r>
              <a:rPr sz="3200" i="1" spc="5" dirty="0">
                <a:latin typeface="Calibri"/>
                <a:cs typeface="Calibri"/>
              </a:rPr>
              <a:t>R</a:t>
            </a:r>
            <a:r>
              <a:rPr sz="3150" i="1" spc="7" baseline="-21164" dirty="0">
                <a:latin typeface="Calibri"/>
                <a:cs typeface="Calibri"/>
              </a:rPr>
              <a:t>1</a:t>
            </a:r>
            <a:r>
              <a:rPr sz="3200" i="1" spc="5" dirty="0">
                <a:latin typeface="Calibri"/>
                <a:cs typeface="Calibri"/>
              </a:rPr>
              <a:t>, </a:t>
            </a:r>
            <a:r>
              <a:rPr sz="3200" i="1" spc="10" dirty="0">
                <a:latin typeface="Calibri"/>
                <a:cs typeface="Calibri"/>
              </a:rPr>
              <a:t>R</a:t>
            </a:r>
            <a:r>
              <a:rPr sz="3150" i="1" spc="15" baseline="-21164" dirty="0">
                <a:latin typeface="Calibri"/>
                <a:cs typeface="Calibri"/>
              </a:rPr>
              <a:t>2 </a:t>
            </a:r>
            <a:r>
              <a:rPr sz="21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 </a:t>
            </a:r>
            <a:r>
              <a:rPr sz="3200" i="1" spc="10" dirty="0">
                <a:latin typeface="Calibri"/>
                <a:cs typeface="Calibri"/>
              </a:rPr>
              <a:t>R</a:t>
            </a:r>
            <a:r>
              <a:rPr sz="3150" i="1" spc="15" baseline="-21164" dirty="0">
                <a:latin typeface="Calibri"/>
                <a:cs typeface="Calibri"/>
              </a:rPr>
              <a:t>3 </a:t>
            </a:r>
            <a:r>
              <a:rPr sz="3200" i="1" spc="-15" dirty="0">
                <a:latin typeface="Calibri"/>
                <a:cs typeface="Calibri"/>
              </a:rPr>
              <a:t>respectively, </a:t>
            </a:r>
            <a:r>
              <a:rPr sz="3200" i="1" dirty="0">
                <a:latin typeface="Calibri"/>
                <a:cs typeface="Calibri"/>
              </a:rPr>
              <a:t>then we </a:t>
            </a:r>
            <a:r>
              <a:rPr sz="3200" i="1" spc="-10" dirty="0">
                <a:latin typeface="Calibri"/>
                <a:cs typeface="Calibri"/>
              </a:rPr>
              <a:t>can write </a:t>
            </a:r>
            <a:r>
              <a:rPr sz="3200" i="1" spc="5" dirty="0">
                <a:latin typeface="Calibri"/>
                <a:cs typeface="Calibri"/>
              </a:rPr>
              <a:t>V</a:t>
            </a:r>
            <a:r>
              <a:rPr sz="3150" i="1" spc="7" baseline="-21164" dirty="0">
                <a:latin typeface="Calibri"/>
                <a:cs typeface="Calibri"/>
              </a:rPr>
              <a:t>1 </a:t>
            </a:r>
            <a:r>
              <a:rPr sz="3200" i="1" dirty="0">
                <a:latin typeface="Calibri"/>
                <a:cs typeface="Calibri"/>
              </a:rPr>
              <a:t>= </a:t>
            </a:r>
            <a:r>
              <a:rPr sz="3200" i="1" spc="5" dirty="0">
                <a:latin typeface="Calibri"/>
                <a:cs typeface="Calibri"/>
              </a:rPr>
              <a:t>IR</a:t>
            </a:r>
            <a:r>
              <a:rPr sz="3150" i="1" spc="7" baseline="-21164" dirty="0">
                <a:latin typeface="Calibri"/>
                <a:cs typeface="Calibri"/>
              </a:rPr>
              <a:t>1</a:t>
            </a:r>
            <a:r>
              <a:rPr sz="3200" i="1" spc="5" dirty="0">
                <a:latin typeface="Calibri"/>
                <a:cs typeface="Calibri"/>
              </a:rPr>
              <a:t>,  V</a:t>
            </a:r>
            <a:r>
              <a:rPr sz="3150" i="1" spc="7" baseline="-21164" dirty="0">
                <a:latin typeface="Calibri"/>
                <a:cs typeface="Calibri"/>
              </a:rPr>
              <a:t>2 </a:t>
            </a:r>
            <a:r>
              <a:rPr sz="3200" i="1" dirty="0">
                <a:latin typeface="Calibri"/>
                <a:cs typeface="Calibri"/>
              </a:rPr>
              <a:t>= </a:t>
            </a:r>
            <a:r>
              <a:rPr sz="3200" i="1" spc="5" dirty="0">
                <a:latin typeface="Calibri"/>
                <a:cs typeface="Calibri"/>
              </a:rPr>
              <a:t>IR</a:t>
            </a:r>
            <a:r>
              <a:rPr sz="3150" i="1" spc="7" baseline="-21164" dirty="0">
                <a:latin typeface="Calibri"/>
                <a:cs typeface="Calibri"/>
              </a:rPr>
              <a:t>2 </a:t>
            </a:r>
            <a:r>
              <a:rPr sz="3200" i="1" spc="-5" dirty="0">
                <a:latin typeface="Calibri"/>
                <a:cs typeface="Calibri"/>
              </a:rPr>
              <a:t>and </a:t>
            </a:r>
            <a:r>
              <a:rPr sz="3200" i="1" spc="5" dirty="0">
                <a:latin typeface="Calibri"/>
                <a:cs typeface="Calibri"/>
              </a:rPr>
              <a:t>V</a:t>
            </a:r>
            <a:r>
              <a:rPr sz="3150" i="1" spc="7" baseline="-21164" dirty="0">
                <a:latin typeface="Calibri"/>
                <a:cs typeface="Calibri"/>
              </a:rPr>
              <a:t>3</a:t>
            </a:r>
            <a:r>
              <a:rPr sz="3150" i="1" spc="-300" baseline="-21164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= IR</a:t>
            </a:r>
            <a:r>
              <a:rPr sz="3150" i="1" baseline="-21164" dirty="0">
                <a:latin typeface="Calibri"/>
                <a:cs typeface="Calibri"/>
              </a:rPr>
              <a:t>3</a:t>
            </a:r>
            <a:r>
              <a:rPr sz="3200" i="1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31800" marR="55880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523875" algn="l"/>
              </a:tabLst>
            </a:pPr>
            <a:r>
              <a:rPr dirty="0"/>
              <a:t>	</a:t>
            </a:r>
            <a:r>
              <a:rPr sz="3200" i="1" spc="-5" dirty="0">
                <a:latin typeface="Calibri"/>
                <a:cs typeface="Calibri"/>
              </a:rPr>
              <a:t>But the </a:t>
            </a:r>
            <a:r>
              <a:rPr sz="3200" i="1" spc="-25" dirty="0">
                <a:latin typeface="Calibri"/>
                <a:cs typeface="Calibri"/>
              </a:rPr>
              <a:t>total </a:t>
            </a:r>
            <a:r>
              <a:rPr sz="3200" i="1" spc="-10" dirty="0">
                <a:latin typeface="Calibri"/>
                <a:cs typeface="Calibri"/>
              </a:rPr>
              <a:t>voltage </a:t>
            </a:r>
            <a:r>
              <a:rPr sz="3200" i="1" dirty="0">
                <a:latin typeface="Calibri"/>
                <a:cs typeface="Calibri"/>
              </a:rPr>
              <a:t>V </a:t>
            </a:r>
            <a:r>
              <a:rPr sz="3200" i="1" spc="-5" dirty="0">
                <a:latin typeface="Calibri"/>
                <a:cs typeface="Calibri"/>
              </a:rPr>
              <a:t>is </a:t>
            </a:r>
            <a:r>
              <a:rPr sz="3200" i="1" dirty="0">
                <a:latin typeface="Calibri"/>
                <a:cs typeface="Calibri"/>
              </a:rPr>
              <a:t>equal </a:t>
            </a:r>
            <a:r>
              <a:rPr sz="3200" i="1" spc="-20" dirty="0">
                <a:latin typeface="Calibri"/>
                <a:cs typeface="Calibri"/>
              </a:rPr>
              <a:t>to </a:t>
            </a:r>
            <a:r>
              <a:rPr sz="3200" i="1" spc="-5" dirty="0">
                <a:latin typeface="Calibri"/>
                <a:cs typeface="Calibri"/>
              </a:rPr>
              <a:t>the </a:t>
            </a:r>
            <a:r>
              <a:rPr sz="3200" i="1" dirty="0">
                <a:latin typeface="Calibri"/>
                <a:cs typeface="Calibri"/>
              </a:rPr>
              <a:t>sum </a:t>
            </a:r>
            <a:r>
              <a:rPr sz="3200" i="1" spc="-5" dirty="0">
                <a:latin typeface="Calibri"/>
                <a:cs typeface="Calibri"/>
              </a:rPr>
              <a:t>of  </a:t>
            </a:r>
            <a:r>
              <a:rPr sz="3200" i="1" spc="-15" dirty="0">
                <a:latin typeface="Calibri"/>
                <a:cs typeface="Calibri"/>
              </a:rPr>
              <a:t>voltages </a:t>
            </a:r>
            <a:r>
              <a:rPr sz="3200" i="1" spc="-5" dirty="0">
                <a:latin typeface="Calibri"/>
                <a:cs typeface="Calibri"/>
              </a:rPr>
              <a:t>across </a:t>
            </a:r>
            <a:r>
              <a:rPr sz="3200" i="1" dirty="0">
                <a:latin typeface="Calibri"/>
                <a:cs typeface="Calibri"/>
              </a:rPr>
              <a:t>each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resistor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2778379"/>
            <a:ext cx="6397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where </a:t>
            </a:r>
            <a:r>
              <a:rPr sz="3200" i="1" spc="-15" dirty="0">
                <a:latin typeface="Calibri"/>
                <a:cs typeface="Calibri"/>
              </a:rPr>
              <a:t>R</a:t>
            </a:r>
            <a:r>
              <a:rPr sz="3150" i="1" spc="-22" baseline="-21164" dirty="0">
                <a:latin typeface="Calibri"/>
                <a:cs typeface="Calibri"/>
              </a:rPr>
              <a:t>S </a:t>
            </a:r>
            <a:r>
              <a:rPr sz="3200" i="1" spc="-5" dirty="0">
                <a:latin typeface="Calibri"/>
                <a:cs typeface="Calibri"/>
              </a:rPr>
              <a:t>is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5" dirty="0">
                <a:latin typeface="Calibri"/>
                <a:cs typeface="Calibri"/>
              </a:rPr>
              <a:t>equivalent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resistance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34280"/>
            <a:ext cx="80733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20" dirty="0">
                <a:latin typeface="Calibri"/>
                <a:cs typeface="Calibri"/>
              </a:rPr>
              <a:t>several </a:t>
            </a:r>
            <a:r>
              <a:rPr sz="3200" spc="-15" dirty="0">
                <a:latin typeface="Calibri"/>
                <a:cs typeface="Calibri"/>
              </a:rPr>
              <a:t>resistances are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5" dirty="0">
                <a:latin typeface="Calibri"/>
                <a:cs typeface="Calibri"/>
              </a:rPr>
              <a:t>in  series,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total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equivalent </a:t>
            </a:r>
            <a:r>
              <a:rPr sz="3200" spc="-15" dirty="0">
                <a:latin typeface="Calibri"/>
                <a:cs typeface="Calibri"/>
              </a:rPr>
              <a:t>resistance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sum </a:t>
            </a:r>
            <a:r>
              <a:rPr sz="3200" dirty="0">
                <a:latin typeface="Calibri"/>
                <a:cs typeface="Calibri"/>
              </a:rPr>
              <a:t>of the individual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resistances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04800"/>
            <a:ext cx="72390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3581400"/>
            <a:ext cx="2819400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38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3058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250</Words>
  <Application>Microsoft Office PowerPoint</Application>
  <PresentationFormat>On-screen Show (4:3)</PresentationFormat>
  <Paragraphs>28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Resistors in series and  parallel</vt:lpstr>
      <vt:lpstr>Resistors in series</vt:lpstr>
      <vt:lpstr>Slide 3</vt:lpstr>
      <vt:lpstr>Slide 4</vt:lpstr>
      <vt:lpstr>Slide 5</vt:lpstr>
      <vt:lpstr>Slide 6</vt:lpstr>
      <vt:lpstr>Slide 7</vt:lpstr>
      <vt:lpstr>Slide 8</vt:lpstr>
      <vt:lpstr>Slide 9</vt:lpstr>
      <vt:lpstr>Resistors in parallel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Resistors in series and  parallel</dc:title>
  <dc:creator>Satish</dc:creator>
  <cp:lastModifiedBy>Satish</cp:lastModifiedBy>
  <cp:revision>1</cp:revision>
  <dcterms:created xsi:type="dcterms:W3CDTF">2020-07-06T07:45:59Z</dcterms:created>
  <dcterms:modified xsi:type="dcterms:W3CDTF">2020-07-06T07:47:29Z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2020-07-06T00:00:00Z</vt:filetime>
  </property>
</Properties>
</file>