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2350" y="138429"/>
            <a:ext cx="70993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b="1" dirty="0">
                <a:latin typeface="Arial"/>
                <a:cs typeface="Arial"/>
              </a:rPr>
              <a:t>E</a:t>
            </a:r>
            <a:r>
              <a:rPr dirty="0"/>
              <a:t>astern </a:t>
            </a:r>
            <a:r>
              <a:rPr b="1" spc="-5" dirty="0">
                <a:latin typeface="Arial"/>
                <a:cs typeface="Arial"/>
              </a:rPr>
              <a:t>M</a:t>
            </a:r>
            <a:r>
              <a:rPr spc="-5" dirty="0"/>
              <a:t>editerranean</a:t>
            </a:r>
            <a:r>
              <a:rPr spc="10" dirty="0"/>
              <a:t> </a:t>
            </a:r>
            <a:r>
              <a:rPr b="1" spc="-5" dirty="0">
                <a:latin typeface="Arial"/>
                <a:cs typeface="Arial"/>
              </a:rPr>
              <a:t>U</a:t>
            </a:r>
            <a:r>
              <a:rPr spc="-5" dirty="0"/>
              <a:t>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53C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53C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b="1" dirty="0">
                <a:latin typeface="Arial"/>
                <a:cs typeface="Arial"/>
              </a:rPr>
              <a:t>E</a:t>
            </a:r>
            <a:r>
              <a:rPr dirty="0"/>
              <a:t>astern </a:t>
            </a:r>
            <a:r>
              <a:rPr b="1" spc="-5" dirty="0">
                <a:latin typeface="Arial"/>
                <a:cs typeface="Arial"/>
              </a:rPr>
              <a:t>M</a:t>
            </a:r>
            <a:r>
              <a:rPr spc="-5" dirty="0"/>
              <a:t>editerranean</a:t>
            </a:r>
            <a:r>
              <a:rPr spc="10" dirty="0"/>
              <a:t> </a:t>
            </a:r>
            <a:r>
              <a:rPr b="1" spc="-5" dirty="0">
                <a:latin typeface="Arial"/>
                <a:cs typeface="Arial"/>
              </a:rPr>
              <a:t>U</a:t>
            </a:r>
            <a:r>
              <a:rPr spc="-5" dirty="0"/>
              <a:t>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53C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b="1" dirty="0">
                <a:latin typeface="Arial"/>
                <a:cs typeface="Arial"/>
              </a:rPr>
              <a:t>E</a:t>
            </a:r>
            <a:r>
              <a:rPr dirty="0"/>
              <a:t>astern </a:t>
            </a:r>
            <a:r>
              <a:rPr b="1" spc="-5" dirty="0">
                <a:latin typeface="Arial"/>
                <a:cs typeface="Arial"/>
              </a:rPr>
              <a:t>M</a:t>
            </a:r>
            <a:r>
              <a:rPr spc="-5" dirty="0"/>
              <a:t>editerranean</a:t>
            </a:r>
            <a:r>
              <a:rPr spc="10" dirty="0"/>
              <a:t> </a:t>
            </a:r>
            <a:r>
              <a:rPr b="1" spc="-5" dirty="0">
                <a:latin typeface="Arial"/>
                <a:cs typeface="Arial"/>
              </a:rPr>
              <a:t>U</a:t>
            </a:r>
            <a:r>
              <a:rPr spc="-5" dirty="0"/>
              <a:t>niversity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53C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b="1" dirty="0">
                <a:latin typeface="Arial"/>
                <a:cs typeface="Arial"/>
              </a:rPr>
              <a:t>E</a:t>
            </a:r>
            <a:r>
              <a:rPr dirty="0"/>
              <a:t>astern </a:t>
            </a:r>
            <a:r>
              <a:rPr b="1" spc="-5" dirty="0">
                <a:latin typeface="Arial"/>
                <a:cs typeface="Arial"/>
              </a:rPr>
              <a:t>M</a:t>
            </a:r>
            <a:r>
              <a:rPr spc="-5" dirty="0"/>
              <a:t>editerranean</a:t>
            </a:r>
            <a:r>
              <a:rPr spc="10" dirty="0"/>
              <a:t> </a:t>
            </a:r>
            <a:r>
              <a:rPr b="1" spc="-5" dirty="0">
                <a:latin typeface="Arial"/>
                <a:cs typeface="Arial"/>
              </a:rPr>
              <a:t>U</a:t>
            </a:r>
            <a:r>
              <a:rPr spc="-5" dirty="0"/>
              <a:t>niversity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b="1" dirty="0">
                <a:latin typeface="Arial"/>
                <a:cs typeface="Arial"/>
              </a:rPr>
              <a:t>E</a:t>
            </a:r>
            <a:r>
              <a:rPr dirty="0"/>
              <a:t>astern </a:t>
            </a:r>
            <a:r>
              <a:rPr b="1" spc="-5" dirty="0">
                <a:latin typeface="Arial"/>
                <a:cs typeface="Arial"/>
              </a:rPr>
              <a:t>M</a:t>
            </a:r>
            <a:r>
              <a:rPr spc="-5" dirty="0"/>
              <a:t>editerranean</a:t>
            </a:r>
            <a:r>
              <a:rPr spc="10" dirty="0"/>
              <a:t> </a:t>
            </a:r>
            <a:r>
              <a:rPr b="1" spc="-5" dirty="0">
                <a:latin typeface="Arial"/>
                <a:cs typeface="Arial"/>
              </a:rPr>
              <a:t>U</a:t>
            </a:r>
            <a:r>
              <a:rPr spc="-5" dirty="0"/>
              <a:t>niversity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89700"/>
            <a:ext cx="9144000" cy="368300"/>
          </a:xfrm>
          <a:custGeom>
            <a:avLst/>
            <a:gdLst/>
            <a:ahLst/>
            <a:cxnLst/>
            <a:rect l="l" t="t" r="r" b="b"/>
            <a:pathLst>
              <a:path w="9144000" h="368300">
                <a:moveTo>
                  <a:pt x="0" y="0"/>
                </a:moveTo>
                <a:lnTo>
                  <a:pt x="9144000" y="0"/>
                </a:lnTo>
                <a:lnTo>
                  <a:pt x="9144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31799" y="0"/>
            <a:ext cx="8712200" cy="764540"/>
          </a:xfrm>
          <a:custGeom>
            <a:avLst/>
            <a:gdLst/>
            <a:ahLst/>
            <a:cxnLst/>
            <a:rect l="l" t="t" r="r" b="b"/>
            <a:pathLst>
              <a:path w="8712200" h="764540">
                <a:moveTo>
                  <a:pt x="8712200" y="0"/>
                </a:moveTo>
                <a:lnTo>
                  <a:pt x="0" y="0"/>
                </a:lnTo>
                <a:lnTo>
                  <a:pt x="0" y="764539"/>
                </a:lnTo>
                <a:lnTo>
                  <a:pt x="8712200" y="76453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431800" cy="4688840"/>
          </a:xfrm>
          <a:custGeom>
            <a:avLst/>
            <a:gdLst/>
            <a:ahLst/>
            <a:cxnLst/>
            <a:rect l="l" t="t" r="r" b="b"/>
            <a:pathLst>
              <a:path w="431800" h="4688840">
                <a:moveTo>
                  <a:pt x="431800" y="0"/>
                </a:moveTo>
                <a:lnTo>
                  <a:pt x="0" y="0"/>
                </a:lnTo>
                <a:lnTo>
                  <a:pt x="0" y="4688840"/>
                </a:lnTo>
                <a:lnTo>
                  <a:pt x="431800" y="468884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4688840"/>
          </a:xfrm>
          <a:custGeom>
            <a:avLst/>
            <a:gdLst/>
            <a:ahLst/>
            <a:cxnLst/>
            <a:rect l="l" t="t" r="r" b="b"/>
            <a:pathLst>
              <a:path w="9144000" h="4688840">
                <a:moveTo>
                  <a:pt x="215900" y="4688840"/>
                </a:moveTo>
                <a:lnTo>
                  <a:pt x="0" y="4688840"/>
                </a:lnTo>
                <a:lnTo>
                  <a:pt x="0" y="0"/>
                </a:lnTo>
                <a:lnTo>
                  <a:pt x="431800" y="0"/>
                </a:lnTo>
                <a:lnTo>
                  <a:pt x="431800" y="4688840"/>
                </a:lnTo>
                <a:lnTo>
                  <a:pt x="215900" y="4688840"/>
                </a:lnTo>
                <a:close/>
              </a:path>
              <a:path w="9144000" h="4688840">
                <a:moveTo>
                  <a:pt x="431800" y="800100"/>
                </a:moveTo>
                <a:lnTo>
                  <a:pt x="9144000" y="800100"/>
                </a:lnTo>
              </a:path>
            </a:pathLst>
          </a:custGeom>
          <a:ln w="57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1919" y="104140"/>
            <a:ext cx="618490" cy="62102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6269" y="1102359"/>
            <a:ext cx="7871460" cy="13042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53C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295" y="1102359"/>
            <a:ext cx="8233409" cy="3188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53CE7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2359" y="6551126"/>
            <a:ext cx="22923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b="1" dirty="0">
                <a:latin typeface="Arial"/>
                <a:cs typeface="Arial"/>
              </a:rPr>
              <a:t>E</a:t>
            </a:r>
            <a:r>
              <a:rPr dirty="0"/>
              <a:t>astern </a:t>
            </a:r>
            <a:r>
              <a:rPr b="1" spc="-5" dirty="0">
                <a:latin typeface="Arial"/>
                <a:cs typeface="Arial"/>
              </a:rPr>
              <a:t>M</a:t>
            </a:r>
            <a:r>
              <a:rPr spc="-5" dirty="0"/>
              <a:t>editerranean</a:t>
            </a:r>
            <a:r>
              <a:rPr spc="10" dirty="0"/>
              <a:t> </a:t>
            </a:r>
            <a:r>
              <a:rPr b="1" spc="-5" dirty="0">
                <a:latin typeface="Arial"/>
                <a:cs typeface="Arial"/>
              </a:rPr>
              <a:t>U</a:t>
            </a:r>
            <a:r>
              <a:rPr spc="-5" dirty="0"/>
              <a:t>niversity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7880" y="6523052"/>
            <a:ext cx="138366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17609" y="6523052"/>
            <a:ext cx="274320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2210" y="6436359"/>
            <a:ext cx="1383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Circuit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Theorems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42069" y="650620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3017" y="0"/>
            <a:ext cx="8701405" cy="5229225"/>
            <a:chOff x="-13017" y="0"/>
            <a:chExt cx="8701405" cy="5229225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3563620" cy="5203190"/>
            </a:xfrm>
            <a:custGeom>
              <a:avLst/>
              <a:gdLst/>
              <a:ahLst/>
              <a:cxnLst/>
              <a:rect l="l" t="t" r="r" b="b"/>
              <a:pathLst>
                <a:path w="3563620" h="5203190">
                  <a:moveTo>
                    <a:pt x="3563620" y="0"/>
                  </a:moveTo>
                  <a:lnTo>
                    <a:pt x="0" y="0"/>
                  </a:lnTo>
                  <a:lnTo>
                    <a:pt x="0" y="5203190"/>
                  </a:lnTo>
                  <a:lnTo>
                    <a:pt x="3563620" y="5203190"/>
                  </a:lnTo>
                  <a:lnTo>
                    <a:pt x="3563620" y="0"/>
                  </a:lnTo>
                  <a:close/>
                </a:path>
              </a:pathLst>
            </a:custGeom>
            <a:solidFill>
              <a:srgbClr val="406E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3563620" cy="5203190"/>
            </a:xfrm>
            <a:custGeom>
              <a:avLst/>
              <a:gdLst/>
              <a:ahLst/>
              <a:cxnLst/>
              <a:rect l="l" t="t" r="r" b="b"/>
              <a:pathLst>
                <a:path w="3563620" h="5203190">
                  <a:moveTo>
                    <a:pt x="1781810" y="5203190"/>
                  </a:moveTo>
                  <a:lnTo>
                    <a:pt x="0" y="5203190"/>
                  </a:lnTo>
                  <a:lnTo>
                    <a:pt x="0" y="0"/>
                  </a:lnTo>
                </a:path>
                <a:path w="3563620" h="5203190">
                  <a:moveTo>
                    <a:pt x="3563620" y="0"/>
                  </a:moveTo>
                  <a:lnTo>
                    <a:pt x="3563620" y="5203190"/>
                  </a:lnTo>
                  <a:lnTo>
                    <a:pt x="1781810" y="5203190"/>
                  </a:lnTo>
                </a:path>
              </a:pathLst>
            </a:custGeom>
            <a:ln w="25518">
              <a:solidFill>
                <a:srgbClr val="B8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5240" y="1628140"/>
              <a:ext cx="6120130" cy="1729739"/>
            </a:xfrm>
            <a:custGeom>
              <a:avLst/>
              <a:gdLst/>
              <a:ahLst/>
              <a:cxnLst/>
              <a:rect l="l" t="t" r="r" b="b"/>
              <a:pathLst>
                <a:path w="6120130" h="1729739">
                  <a:moveTo>
                    <a:pt x="5831840" y="0"/>
                  </a:moveTo>
                  <a:lnTo>
                    <a:pt x="288290" y="0"/>
                  </a:lnTo>
                  <a:lnTo>
                    <a:pt x="245344" y="4163"/>
                  </a:lnTo>
                  <a:lnTo>
                    <a:pt x="203200" y="16083"/>
                  </a:lnTo>
                  <a:lnTo>
                    <a:pt x="162731" y="34907"/>
                  </a:lnTo>
                  <a:lnTo>
                    <a:pt x="124815" y="59781"/>
                  </a:lnTo>
                  <a:lnTo>
                    <a:pt x="90328" y="89852"/>
                  </a:lnTo>
                  <a:lnTo>
                    <a:pt x="60147" y="124266"/>
                  </a:lnTo>
                  <a:lnTo>
                    <a:pt x="35147" y="162171"/>
                  </a:lnTo>
                  <a:lnTo>
                    <a:pt x="16205" y="202712"/>
                  </a:lnTo>
                  <a:lnTo>
                    <a:pt x="4197" y="245036"/>
                  </a:lnTo>
                  <a:lnTo>
                    <a:pt x="0" y="288289"/>
                  </a:lnTo>
                  <a:lnTo>
                    <a:pt x="0" y="1441450"/>
                  </a:lnTo>
                  <a:lnTo>
                    <a:pt x="4197" y="1484395"/>
                  </a:lnTo>
                  <a:lnTo>
                    <a:pt x="16205" y="1526540"/>
                  </a:lnTo>
                  <a:lnTo>
                    <a:pt x="35147" y="1567008"/>
                  </a:lnTo>
                  <a:lnTo>
                    <a:pt x="60147" y="1604924"/>
                  </a:lnTo>
                  <a:lnTo>
                    <a:pt x="90328" y="1639411"/>
                  </a:lnTo>
                  <a:lnTo>
                    <a:pt x="124815" y="1669592"/>
                  </a:lnTo>
                  <a:lnTo>
                    <a:pt x="162731" y="1694592"/>
                  </a:lnTo>
                  <a:lnTo>
                    <a:pt x="203200" y="1713534"/>
                  </a:lnTo>
                  <a:lnTo>
                    <a:pt x="245344" y="1725542"/>
                  </a:lnTo>
                  <a:lnTo>
                    <a:pt x="288290" y="1729739"/>
                  </a:lnTo>
                  <a:lnTo>
                    <a:pt x="5831840" y="1729739"/>
                  </a:lnTo>
                  <a:lnTo>
                    <a:pt x="5875093" y="1725542"/>
                  </a:lnTo>
                  <a:lnTo>
                    <a:pt x="5917417" y="1713534"/>
                  </a:lnTo>
                  <a:lnTo>
                    <a:pt x="5957958" y="1694592"/>
                  </a:lnTo>
                  <a:lnTo>
                    <a:pt x="5995863" y="1669592"/>
                  </a:lnTo>
                  <a:lnTo>
                    <a:pt x="6030277" y="1639411"/>
                  </a:lnTo>
                  <a:lnTo>
                    <a:pt x="6060348" y="1604924"/>
                  </a:lnTo>
                  <a:lnTo>
                    <a:pt x="6085222" y="1567008"/>
                  </a:lnTo>
                  <a:lnTo>
                    <a:pt x="6104046" y="1526539"/>
                  </a:lnTo>
                  <a:lnTo>
                    <a:pt x="6115966" y="1484395"/>
                  </a:lnTo>
                  <a:lnTo>
                    <a:pt x="6120130" y="1441450"/>
                  </a:lnTo>
                  <a:lnTo>
                    <a:pt x="6120130" y="288289"/>
                  </a:lnTo>
                  <a:lnTo>
                    <a:pt x="6115966" y="245036"/>
                  </a:lnTo>
                  <a:lnTo>
                    <a:pt x="6104046" y="202712"/>
                  </a:lnTo>
                  <a:lnTo>
                    <a:pt x="6085222" y="162171"/>
                  </a:lnTo>
                  <a:lnTo>
                    <a:pt x="6060348" y="124266"/>
                  </a:lnTo>
                  <a:lnTo>
                    <a:pt x="6030277" y="89852"/>
                  </a:lnTo>
                  <a:lnTo>
                    <a:pt x="5995863" y="59781"/>
                  </a:lnTo>
                  <a:lnTo>
                    <a:pt x="5957958" y="34907"/>
                  </a:lnTo>
                  <a:lnTo>
                    <a:pt x="5917417" y="16083"/>
                  </a:lnTo>
                  <a:lnTo>
                    <a:pt x="5875093" y="4163"/>
                  </a:lnTo>
                  <a:lnTo>
                    <a:pt x="583184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5240" y="1628140"/>
              <a:ext cx="6120130" cy="1729739"/>
            </a:xfrm>
            <a:custGeom>
              <a:avLst/>
              <a:gdLst/>
              <a:ahLst/>
              <a:cxnLst/>
              <a:rect l="l" t="t" r="r" b="b"/>
              <a:pathLst>
                <a:path w="6120130" h="1729739">
                  <a:moveTo>
                    <a:pt x="288290" y="0"/>
                  </a:moveTo>
                  <a:lnTo>
                    <a:pt x="245344" y="4163"/>
                  </a:lnTo>
                  <a:lnTo>
                    <a:pt x="203200" y="16083"/>
                  </a:lnTo>
                  <a:lnTo>
                    <a:pt x="162731" y="34907"/>
                  </a:lnTo>
                  <a:lnTo>
                    <a:pt x="124815" y="59781"/>
                  </a:lnTo>
                  <a:lnTo>
                    <a:pt x="90328" y="89852"/>
                  </a:lnTo>
                  <a:lnTo>
                    <a:pt x="60147" y="124266"/>
                  </a:lnTo>
                  <a:lnTo>
                    <a:pt x="35147" y="162171"/>
                  </a:lnTo>
                  <a:lnTo>
                    <a:pt x="16205" y="202712"/>
                  </a:lnTo>
                  <a:lnTo>
                    <a:pt x="4197" y="245036"/>
                  </a:lnTo>
                  <a:lnTo>
                    <a:pt x="0" y="288289"/>
                  </a:lnTo>
                  <a:lnTo>
                    <a:pt x="0" y="1441450"/>
                  </a:lnTo>
                  <a:lnTo>
                    <a:pt x="4197" y="1484395"/>
                  </a:lnTo>
                  <a:lnTo>
                    <a:pt x="16205" y="1526540"/>
                  </a:lnTo>
                  <a:lnTo>
                    <a:pt x="35147" y="1567008"/>
                  </a:lnTo>
                  <a:lnTo>
                    <a:pt x="60147" y="1604924"/>
                  </a:lnTo>
                  <a:lnTo>
                    <a:pt x="90328" y="1639411"/>
                  </a:lnTo>
                  <a:lnTo>
                    <a:pt x="124815" y="1669592"/>
                  </a:lnTo>
                  <a:lnTo>
                    <a:pt x="162731" y="1694592"/>
                  </a:lnTo>
                  <a:lnTo>
                    <a:pt x="203200" y="1713534"/>
                  </a:lnTo>
                  <a:lnTo>
                    <a:pt x="245344" y="1725542"/>
                  </a:lnTo>
                  <a:lnTo>
                    <a:pt x="288290" y="1729739"/>
                  </a:lnTo>
                  <a:lnTo>
                    <a:pt x="5831840" y="1729739"/>
                  </a:lnTo>
                  <a:lnTo>
                    <a:pt x="5875093" y="1725542"/>
                  </a:lnTo>
                  <a:lnTo>
                    <a:pt x="5917417" y="1713534"/>
                  </a:lnTo>
                  <a:lnTo>
                    <a:pt x="5957958" y="1694592"/>
                  </a:lnTo>
                  <a:lnTo>
                    <a:pt x="5995863" y="1669592"/>
                  </a:lnTo>
                  <a:lnTo>
                    <a:pt x="6030277" y="1639411"/>
                  </a:lnTo>
                  <a:lnTo>
                    <a:pt x="6060348" y="1604924"/>
                  </a:lnTo>
                  <a:lnTo>
                    <a:pt x="6085222" y="1567008"/>
                  </a:lnTo>
                  <a:lnTo>
                    <a:pt x="6104046" y="1526539"/>
                  </a:lnTo>
                  <a:lnTo>
                    <a:pt x="6115966" y="1484395"/>
                  </a:lnTo>
                  <a:lnTo>
                    <a:pt x="6120130" y="1441450"/>
                  </a:lnTo>
                  <a:lnTo>
                    <a:pt x="6120130" y="288289"/>
                  </a:lnTo>
                  <a:lnTo>
                    <a:pt x="6115966" y="245036"/>
                  </a:lnTo>
                  <a:lnTo>
                    <a:pt x="6104046" y="202712"/>
                  </a:lnTo>
                  <a:lnTo>
                    <a:pt x="6085222" y="162171"/>
                  </a:lnTo>
                  <a:lnTo>
                    <a:pt x="6060348" y="124266"/>
                  </a:lnTo>
                  <a:lnTo>
                    <a:pt x="6030277" y="89852"/>
                  </a:lnTo>
                  <a:lnTo>
                    <a:pt x="5995863" y="59781"/>
                  </a:lnTo>
                  <a:lnTo>
                    <a:pt x="5957958" y="34907"/>
                  </a:lnTo>
                  <a:lnTo>
                    <a:pt x="5917417" y="16083"/>
                  </a:lnTo>
                  <a:lnTo>
                    <a:pt x="5875093" y="4163"/>
                  </a:lnTo>
                  <a:lnTo>
                    <a:pt x="5831840" y="0"/>
                  </a:lnTo>
                  <a:lnTo>
                    <a:pt x="288290" y="0"/>
                  </a:lnTo>
                  <a:close/>
                </a:path>
                <a:path w="6120130" h="1729739">
                  <a:moveTo>
                    <a:pt x="0" y="0"/>
                  </a:moveTo>
                  <a:lnTo>
                    <a:pt x="0" y="0"/>
                  </a:lnTo>
                </a:path>
                <a:path w="6120130" h="1729739">
                  <a:moveTo>
                    <a:pt x="6120130" y="1729739"/>
                  </a:moveTo>
                  <a:lnTo>
                    <a:pt x="6120130" y="1729739"/>
                  </a:lnTo>
                </a:path>
              </a:pathLst>
            </a:custGeom>
            <a:ln w="25518">
              <a:solidFill>
                <a:srgbClr val="B800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95650" y="1722120"/>
            <a:ext cx="46621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10" dirty="0">
                <a:solidFill>
                  <a:srgbClr val="000000"/>
                </a:solidFill>
                <a:latin typeface="Arial"/>
                <a:cs typeface="Arial"/>
              </a:rPr>
              <a:t>Circuit</a:t>
            </a:r>
            <a:r>
              <a:rPr sz="4800"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4800" b="0" spc="-5" dirty="0">
                <a:solidFill>
                  <a:srgbClr val="000000"/>
                </a:solidFill>
                <a:latin typeface="Arial"/>
                <a:cs typeface="Arial"/>
              </a:rPr>
              <a:t>Theorems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5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269" y="1043939"/>
            <a:ext cx="815149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113700"/>
              </a:lnSpc>
              <a:spcBef>
                <a:spcPts val="100"/>
              </a:spcBef>
              <a:tabLst>
                <a:tab pos="7184390" algn="l"/>
              </a:tabLst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45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Assu</a:t>
            </a:r>
            <a:r>
              <a:rPr sz="2800" b="1" spc="5" dirty="0">
                <a:solidFill>
                  <a:srgbClr val="053CE7"/>
                </a:solidFill>
                <a:latin typeface="Times New Roman"/>
                <a:cs typeface="Times New Roman"/>
              </a:rPr>
              <a:t>m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e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400" b="1" spc="-494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0</a:t>
            </a:r>
            <a:r>
              <a:rPr sz="2400" b="1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400" b="1" spc="-157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=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1</a:t>
            </a:r>
            <a:r>
              <a:rPr sz="2800" b="1" spc="-16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 and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us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e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li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near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y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5" dirty="0">
                <a:solidFill>
                  <a:srgbClr val="053CE7"/>
                </a:solidFill>
                <a:latin typeface="Times New Roman"/>
                <a:cs typeface="Times New Roman"/>
              </a:rPr>
              <a:t>t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d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 th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e	</a:t>
            </a:r>
            <a:r>
              <a:rPr sz="2800" b="1" spc="5" dirty="0">
                <a:solidFill>
                  <a:srgbClr val="053CE7"/>
                </a:solidFill>
                <a:latin typeface="Times New Roman"/>
                <a:cs typeface="Times New Roman"/>
              </a:rPr>
              <a:t>a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</a:t>
            </a:r>
            <a:r>
              <a:rPr sz="2800" b="1" spc="5" dirty="0">
                <a:solidFill>
                  <a:srgbClr val="053CE7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ual 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value of </a:t>
            </a:r>
            <a:r>
              <a:rPr sz="2800" b="1" i="1" spc="-165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400" b="1" spc="-247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0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>
                <a:solidFill>
                  <a:srgbClr val="053CE7"/>
                </a:solidFill>
                <a:latin typeface="Times New Roman"/>
                <a:cs typeface="Times New Roman"/>
              </a:rPr>
              <a:t>fig</a:t>
            </a:r>
            <a:r>
              <a:rPr sz="2800" b="1" spc="-6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5" smtClean="0">
                <a:solidFill>
                  <a:srgbClr val="053CE7"/>
                </a:solidFill>
                <a:latin typeface="Times New Roman"/>
                <a:cs typeface="Times New Roman"/>
              </a:rPr>
              <a:t>4</a:t>
            </a:r>
            <a:r>
              <a:rPr sz="2800" b="1" spc="5" dirty="0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2853689"/>
            <a:ext cx="8229600" cy="314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20419" y="1811020"/>
            <a:ext cx="2496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i="1" spc="15" dirty="0">
                <a:latin typeface="Times New Roman"/>
                <a:cs typeface="Times New Roman"/>
              </a:rPr>
              <a:t>I</a:t>
            </a:r>
            <a:r>
              <a:rPr sz="2700" spc="22" baseline="-24691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95" dirty="0">
                <a:latin typeface="Times New Roman"/>
                <a:cs typeface="Times New Roman"/>
              </a:rPr>
              <a:t>v</a:t>
            </a:r>
            <a:r>
              <a:rPr sz="2700" spc="-142" baseline="-24691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Times New Roman"/>
                <a:cs typeface="Times New Roman"/>
              </a:rPr>
              <a:t>/ 4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42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2A,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719" y="1191259"/>
            <a:ext cx="5653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1965" algn="l"/>
                <a:tab pos="892175" algn="l"/>
                <a:tab pos="4819015" algn="l"/>
              </a:tabLst>
            </a:pPr>
            <a:r>
              <a:rPr sz="3200" dirty="0">
                <a:latin typeface="Times New Roman"/>
                <a:cs typeface="Times New Roman"/>
              </a:rPr>
              <a:t>If	</a:t>
            </a:r>
            <a:r>
              <a:rPr sz="3200" i="1" spc="100" dirty="0">
                <a:latin typeface="Times New Roman"/>
                <a:cs typeface="Times New Roman"/>
              </a:rPr>
              <a:t>I</a:t>
            </a:r>
            <a:r>
              <a:rPr sz="2700" spc="150" baseline="-24691" dirty="0">
                <a:latin typeface="Times New Roman"/>
                <a:cs typeface="Times New Roman"/>
              </a:rPr>
              <a:t>0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Times New Roman"/>
                <a:cs typeface="Times New Roman"/>
              </a:rPr>
              <a:t>1A, </a:t>
            </a:r>
            <a:r>
              <a:rPr sz="3200" spc="-5" dirty="0">
                <a:latin typeface="Times New Roman"/>
                <a:cs typeface="Times New Roman"/>
              </a:rPr>
              <a:t>then </a:t>
            </a:r>
            <a:r>
              <a:rPr sz="3200" i="1" spc="-95" dirty="0">
                <a:latin typeface="Times New Roman"/>
                <a:cs typeface="Times New Roman"/>
              </a:rPr>
              <a:t>v</a:t>
            </a:r>
            <a:r>
              <a:rPr sz="2700" spc="-142" baseline="-24691" dirty="0">
                <a:latin typeface="Times New Roman"/>
                <a:cs typeface="Times New Roman"/>
              </a:rPr>
              <a:t>1 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(3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Times New Roman"/>
                <a:cs typeface="Times New Roman"/>
              </a:rPr>
              <a:t>5)</a:t>
            </a:r>
            <a:r>
              <a:rPr sz="3200" i="1" spc="80" dirty="0">
                <a:latin typeface="Times New Roman"/>
                <a:cs typeface="Times New Roman"/>
              </a:rPr>
              <a:t>I</a:t>
            </a:r>
            <a:r>
              <a:rPr sz="2700" spc="120" baseline="-24691" dirty="0">
                <a:latin typeface="Times New Roman"/>
                <a:cs typeface="Times New Roman"/>
              </a:rPr>
              <a:t>0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7270" y="1767840"/>
            <a:ext cx="26981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1484" algn="l"/>
                <a:tab pos="1862455" algn="l"/>
              </a:tabLst>
            </a:pPr>
            <a:r>
              <a:rPr sz="3200" i="1" spc="114" dirty="0">
                <a:latin typeface="Times New Roman"/>
                <a:cs typeface="Times New Roman"/>
              </a:rPr>
              <a:t>I</a:t>
            </a:r>
            <a:r>
              <a:rPr sz="2700" spc="172" baseline="-24691" dirty="0">
                <a:latin typeface="Times New Roman"/>
                <a:cs typeface="Times New Roman"/>
              </a:rPr>
              <a:t>2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Times New Roman"/>
                <a:cs typeface="Times New Roman"/>
              </a:rPr>
              <a:t>I</a:t>
            </a:r>
            <a:r>
              <a:rPr sz="2700" spc="22" baseline="-24691" dirty="0">
                <a:latin typeface="Times New Roman"/>
                <a:cs typeface="Times New Roman"/>
              </a:rPr>
              <a:t>1</a:t>
            </a:r>
            <a:r>
              <a:rPr sz="2700" spc="555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spc="100" dirty="0">
                <a:latin typeface="Times New Roman"/>
                <a:cs typeface="Times New Roman"/>
              </a:rPr>
              <a:t>I</a:t>
            </a:r>
            <a:r>
              <a:rPr sz="2700" spc="150" baseline="-24691" dirty="0">
                <a:latin typeface="Times New Roman"/>
                <a:cs typeface="Times New Roman"/>
              </a:rPr>
              <a:t>0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29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3A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40170" y="3060700"/>
            <a:ext cx="363220" cy="0"/>
          </a:xfrm>
          <a:custGeom>
            <a:avLst/>
            <a:gdLst/>
            <a:ahLst/>
            <a:cxnLst/>
            <a:rect l="l" t="t" r="r" b="b"/>
            <a:pathLst>
              <a:path w="363220">
                <a:moveTo>
                  <a:pt x="0" y="0"/>
                </a:moveTo>
                <a:lnTo>
                  <a:pt x="36322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07480" y="305307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635750" y="2773679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8640" y="2743200"/>
            <a:ext cx="84581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2A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95720" y="249427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9680" y="2743200"/>
            <a:ext cx="5139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553085" algn="l"/>
                <a:tab pos="2202815" algn="l"/>
                <a:tab pos="4866005" algn="l"/>
              </a:tabLst>
            </a:pPr>
            <a:r>
              <a:rPr sz="3200" i="1" spc="-30" dirty="0">
                <a:latin typeface="Times New Roman"/>
                <a:cs typeface="Times New Roman"/>
              </a:rPr>
              <a:t>V</a:t>
            </a:r>
            <a:r>
              <a:rPr sz="2700" spc="-44" baseline="-24691" dirty="0">
                <a:latin typeface="Times New Roman"/>
                <a:cs typeface="Times New Roman"/>
              </a:rPr>
              <a:t>2	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-130" dirty="0">
                <a:latin typeface="Times New Roman"/>
                <a:cs typeface="Times New Roman"/>
              </a:rPr>
              <a:t>V</a:t>
            </a:r>
            <a:r>
              <a:rPr sz="2700" spc="-195" baseline="-24691" dirty="0">
                <a:latin typeface="Times New Roman"/>
                <a:cs typeface="Times New Roman"/>
              </a:rPr>
              <a:t>1</a:t>
            </a:r>
            <a:r>
              <a:rPr sz="2700" spc="-30" baseline="-24691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Symbol"/>
                <a:cs typeface="Symbol"/>
              </a:rPr>
              <a:t>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spc="125" dirty="0">
                <a:latin typeface="Times New Roman"/>
                <a:cs typeface="Times New Roman"/>
              </a:rPr>
              <a:t>2</a:t>
            </a:r>
            <a:r>
              <a:rPr sz="3200" i="1" spc="125" dirty="0">
                <a:latin typeface="Times New Roman"/>
                <a:cs typeface="Times New Roman"/>
              </a:rPr>
              <a:t>I</a:t>
            </a:r>
            <a:r>
              <a:rPr sz="2700" spc="187" baseline="-24691" dirty="0">
                <a:latin typeface="Times New Roman"/>
                <a:cs typeface="Times New Roman"/>
              </a:rPr>
              <a:t>2	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8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Symbol"/>
                <a:cs typeface="Symbol"/>
              </a:rPr>
              <a:t>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6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39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14V,</a:t>
            </a:r>
            <a:r>
              <a:rPr sz="3200" spc="-365" dirty="0">
                <a:latin typeface="Times New Roman"/>
                <a:cs typeface="Times New Roman"/>
              </a:rPr>
              <a:t> </a:t>
            </a:r>
            <a:r>
              <a:rPr sz="3200" i="1" spc="85" dirty="0">
                <a:latin typeface="Times New Roman"/>
                <a:cs typeface="Times New Roman"/>
              </a:rPr>
              <a:t>I</a:t>
            </a:r>
            <a:r>
              <a:rPr sz="2700" spc="127" baseline="-24691" dirty="0">
                <a:latin typeface="Times New Roman"/>
                <a:cs typeface="Times New Roman"/>
              </a:rPr>
              <a:t>3	</a:t>
            </a:r>
            <a:r>
              <a:rPr sz="3200" spc="-1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5479" y="3713479"/>
            <a:ext cx="4765675" cy="202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489584" algn="l"/>
                <a:tab pos="1933575" algn="l"/>
                <a:tab pos="3460115" algn="l"/>
                <a:tab pos="3899535" algn="l"/>
              </a:tabLst>
            </a:pPr>
            <a:r>
              <a:rPr sz="3200" i="1" spc="114" dirty="0">
                <a:latin typeface="Times New Roman"/>
                <a:cs typeface="Times New Roman"/>
              </a:rPr>
              <a:t>I</a:t>
            </a:r>
            <a:r>
              <a:rPr sz="2700" spc="172" baseline="-24691" dirty="0">
                <a:latin typeface="Times New Roman"/>
                <a:cs typeface="Times New Roman"/>
              </a:rPr>
              <a:t>4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85" dirty="0">
                <a:latin typeface="Times New Roman"/>
                <a:cs typeface="Times New Roman"/>
              </a:rPr>
              <a:t>I</a:t>
            </a:r>
            <a:r>
              <a:rPr sz="2700" spc="127" baseline="-24691" dirty="0">
                <a:latin typeface="Times New Roman"/>
                <a:cs typeface="Times New Roman"/>
              </a:rPr>
              <a:t>3</a:t>
            </a:r>
            <a:r>
              <a:rPr sz="2700" spc="675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spc="114" dirty="0">
                <a:latin typeface="Times New Roman"/>
                <a:cs typeface="Times New Roman"/>
              </a:rPr>
              <a:t>I</a:t>
            </a:r>
            <a:r>
              <a:rPr sz="2700" spc="172" baseline="-24691" dirty="0">
                <a:latin typeface="Times New Roman"/>
                <a:cs typeface="Times New Roman"/>
              </a:rPr>
              <a:t>2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5A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130" dirty="0">
                <a:latin typeface="Times New Roman"/>
                <a:cs typeface="Times New Roman"/>
              </a:rPr>
              <a:t>I</a:t>
            </a:r>
            <a:r>
              <a:rPr sz="2700" i="1" spc="195" baseline="-24691" dirty="0">
                <a:latin typeface="Times New Roman"/>
                <a:cs typeface="Times New Roman"/>
              </a:rPr>
              <a:t>S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5A</a:t>
            </a:r>
            <a:endParaRPr sz="32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2390"/>
              </a:spcBef>
              <a:tabLst>
                <a:tab pos="1349375" algn="l"/>
                <a:tab pos="3098165" algn="l"/>
              </a:tabLst>
            </a:pPr>
            <a:r>
              <a:rPr sz="3200" i="1" spc="100" dirty="0">
                <a:latin typeface="Times New Roman"/>
                <a:cs typeface="Times New Roman"/>
              </a:rPr>
              <a:t>I</a:t>
            </a:r>
            <a:r>
              <a:rPr sz="2700" spc="150" baseline="-24691" dirty="0">
                <a:latin typeface="Times New Roman"/>
                <a:cs typeface="Times New Roman"/>
              </a:rPr>
              <a:t>0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Times New Roman"/>
                <a:cs typeface="Times New Roman"/>
              </a:rPr>
              <a:t>1</a:t>
            </a:r>
            <a:r>
              <a:rPr sz="3200" i="1" spc="30" dirty="0">
                <a:latin typeface="Times New Roman"/>
                <a:cs typeface="Times New Roman"/>
              </a:rPr>
              <a:t>A</a:t>
            </a:r>
            <a:r>
              <a:rPr sz="3200" i="1" spc="-6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125" dirty="0">
                <a:latin typeface="Times New Roman"/>
                <a:cs typeface="Times New Roman"/>
              </a:rPr>
              <a:t>I</a:t>
            </a:r>
            <a:r>
              <a:rPr sz="2700" i="1" spc="187" baseline="-24691" dirty="0">
                <a:latin typeface="Times New Roman"/>
                <a:cs typeface="Times New Roman"/>
              </a:rPr>
              <a:t>S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5A</a:t>
            </a:r>
            <a:endParaRPr sz="3200">
              <a:latin typeface="Times New Roman"/>
              <a:cs typeface="Times New Roman"/>
            </a:endParaRPr>
          </a:p>
          <a:p>
            <a:pPr marL="939800">
              <a:lnSpc>
                <a:spcPct val="100000"/>
              </a:lnSpc>
              <a:spcBef>
                <a:spcPts val="1839"/>
              </a:spcBef>
              <a:tabLst>
                <a:tab pos="1349375" algn="l"/>
                <a:tab pos="3180715" algn="l"/>
              </a:tabLst>
            </a:pPr>
            <a:r>
              <a:rPr sz="3200" i="1" spc="100" dirty="0">
                <a:latin typeface="Times New Roman"/>
                <a:cs typeface="Times New Roman"/>
              </a:rPr>
              <a:t>I</a:t>
            </a:r>
            <a:r>
              <a:rPr sz="2700" spc="150" baseline="-24691" dirty="0">
                <a:latin typeface="Times New Roman"/>
                <a:cs typeface="Times New Roman"/>
              </a:rPr>
              <a:t>0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3A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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i="1" spc="125" dirty="0">
                <a:latin typeface="Times New Roman"/>
                <a:cs typeface="Times New Roman"/>
              </a:rPr>
              <a:t>I</a:t>
            </a:r>
            <a:r>
              <a:rPr sz="2700" i="1" spc="187" baseline="-24691" dirty="0">
                <a:latin typeface="Times New Roman"/>
                <a:cs typeface="Times New Roman"/>
              </a:rPr>
              <a:t>S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4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15A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009" y="826769"/>
            <a:ext cx="8514080" cy="4617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3056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/>
              <a:t>3</a:t>
            </a:r>
            <a:r>
              <a:rPr sz="3200" spc="-80" smtClean="0"/>
              <a:t> </a:t>
            </a:r>
            <a:r>
              <a:rPr sz="3200" dirty="0"/>
              <a:t>Superposition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36269" y="1059179"/>
            <a:ext cx="7990205" cy="42379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9255" marR="30480" indent="-351790">
              <a:lnSpc>
                <a:spcPct val="90000"/>
              </a:lnSpc>
              <a:spcBef>
                <a:spcPts val="434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 superposition principle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states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that the</a:t>
            </a:r>
            <a:r>
              <a:rPr sz="2800" b="1" spc="-114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voltage 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across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(or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current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through)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an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element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a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linear 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is the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algebraic sum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of the voltages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across 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(or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currents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through)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that element due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to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each  </a:t>
            </a:r>
            <a:r>
              <a:rPr sz="28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independent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acting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alone.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srgbClr val="053CE7"/>
                </a:solidFill>
                <a:latin typeface="Times New Roman"/>
                <a:cs typeface="Times New Roman"/>
              </a:rPr>
              <a:t>Turn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off,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killed,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inactive</a:t>
            </a:r>
            <a:r>
              <a:rPr sz="2800" b="1" spc="-3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source:</a:t>
            </a:r>
            <a:endParaRPr sz="2800">
              <a:latin typeface="Times New Roman"/>
              <a:cs typeface="Times New Roman"/>
            </a:endParaRPr>
          </a:p>
          <a:p>
            <a:pPr marL="847090" indent="-276860">
              <a:lnSpc>
                <a:spcPct val="100000"/>
              </a:lnSpc>
              <a:spcBef>
                <a:spcPts val="1210"/>
              </a:spcBef>
              <a:buClr>
                <a:srgbClr val="053CE7"/>
              </a:buClr>
              <a:buFont typeface="Times New Roman"/>
              <a:buChar char="●"/>
              <a:tabLst>
                <a:tab pos="84709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independent </a:t>
            </a:r>
            <a:r>
              <a:rPr sz="2400" b="1" dirty="0">
                <a:latin typeface="Times New Roman"/>
                <a:cs typeface="Times New Roman"/>
              </a:rPr>
              <a:t>voltage </a:t>
            </a:r>
            <a:r>
              <a:rPr sz="2400" b="1" spc="-10" dirty="0">
                <a:latin typeface="Times New Roman"/>
                <a:cs typeface="Times New Roman"/>
              </a:rPr>
              <a:t>source: </a:t>
            </a:r>
            <a:r>
              <a:rPr sz="2400" b="1" dirty="0">
                <a:latin typeface="Times New Roman"/>
                <a:cs typeface="Times New Roman"/>
              </a:rPr>
              <a:t>0 V </a:t>
            </a:r>
            <a:r>
              <a:rPr sz="2400" b="1" spc="-5" dirty="0">
                <a:latin typeface="Times New Roman"/>
                <a:cs typeface="Times New Roman"/>
              </a:rPr>
              <a:t>(short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circuit)</a:t>
            </a:r>
            <a:endParaRPr sz="2400">
              <a:latin typeface="Times New Roman"/>
              <a:cs typeface="Times New Roman"/>
            </a:endParaRPr>
          </a:p>
          <a:p>
            <a:pPr marL="847090" indent="-276860">
              <a:lnSpc>
                <a:spcPct val="100000"/>
              </a:lnSpc>
              <a:spcBef>
                <a:spcPts val="1210"/>
              </a:spcBef>
              <a:buClr>
                <a:srgbClr val="053CE7"/>
              </a:buClr>
              <a:buFont typeface="Times New Roman"/>
              <a:buChar char="●"/>
              <a:tabLst>
                <a:tab pos="84709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independent </a:t>
            </a:r>
            <a:r>
              <a:rPr sz="2400" b="1" spc="-10" dirty="0">
                <a:latin typeface="Times New Roman"/>
                <a:cs typeface="Times New Roman"/>
              </a:rPr>
              <a:t>current source: </a:t>
            </a:r>
            <a:r>
              <a:rPr sz="2400" b="1" dirty="0">
                <a:latin typeface="Times New Roman"/>
                <a:cs typeface="Times New Roman"/>
              </a:rPr>
              <a:t>0 A </a:t>
            </a:r>
            <a:r>
              <a:rPr sz="2400" b="1" spc="-5" dirty="0">
                <a:latin typeface="Times New Roman"/>
                <a:cs typeface="Times New Roman"/>
              </a:rPr>
              <a:t>(open</a:t>
            </a:r>
            <a:r>
              <a:rPr sz="2400" b="1" spc="-2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circuit)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Dependent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sources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left</a:t>
            </a:r>
            <a:r>
              <a:rPr sz="2800" b="1" spc="-5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intact.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750" y="755650"/>
            <a:ext cx="8506460" cy="4833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1669" y="1065529"/>
            <a:ext cx="346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71269" y="1102359"/>
            <a:ext cx="58686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to </a:t>
            </a:r>
            <a:r>
              <a:rPr dirty="0"/>
              <a:t>apply </a:t>
            </a:r>
            <a:r>
              <a:rPr spc="-5" dirty="0"/>
              <a:t>superposition</a:t>
            </a:r>
            <a:r>
              <a:rPr spc="-75" dirty="0"/>
              <a:t> </a:t>
            </a:r>
            <a:r>
              <a:rPr spc="-5" dirty="0"/>
              <a:t>principle: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8869" y="1719579"/>
            <a:ext cx="760984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00000"/>
              </a:lnSpc>
              <a:spcBef>
                <a:spcPts val="100"/>
              </a:spcBef>
              <a:buClr>
                <a:srgbClr val="053CE7"/>
              </a:buClr>
              <a:buAutoNum type="arabicPeriod"/>
              <a:tabLst>
                <a:tab pos="545465" algn="l"/>
                <a:tab pos="546100" algn="l"/>
                <a:tab pos="1306830" algn="l"/>
              </a:tabLst>
            </a:pPr>
            <a:r>
              <a:rPr sz="2400" b="1" spc="-60" dirty="0">
                <a:solidFill>
                  <a:srgbClr val="CC0000"/>
                </a:solidFill>
                <a:latin typeface="Times New Roman"/>
                <a:cs typeface="Times New Roman"/>
              </a:rPr>
              <a:t>Turn </a:t>
            </a:r>
            <a:r>
              <a:rPr sz="2400" b="1" dirty="0">
                <a:solidFill>
                  <a:srgbClr val="CC0000"/>
                </a:solidFill>
                <a:latin typeface="Times New Roman"/>
                <a:cs typeface="Times New Roman"/>
              </a:rPr>
              <a:t>off </a:t>
            </a:r>
            <a:r>
              <a:rPr sz="2400" b="1" dirty="0">
                <a:latin typeface="Times New Roman"/>
                <a:cs typeface="Times New Roman"/>
              </a:rPr>
              <a:t>all </a:t>
            </a:r>
            <a:r>
              <a:rPr sz="2400" b="1" spc="-5" dirty="0">
                <a:solidFill>
                  <a:srgbClr val="CC0000"/>
                </a:solidFill>
                <a:latin typeface="Times New Roman"/>
                <a:cs typeface="Times New Roman"/>
              </a:rPr>
              <a:t>independent </a:t>
            </a:r>
            <a:r>
              <a:rPr sz="24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sources </a:t>
            </a:r>
            <a:r>
              <a:rPr sz="2400" b="1" spc="-5" dirty="0">
                <a:latin typeface="Times New Roman"/>
                <a:cs typeface="Times New Roman"/>
              </a:rPr>
              <a:t>except one </a:t>
            </a:r>
            <a:r>
              <a:rPr sz="2400" b="1" spc="-10" dirty="0">
                <a:latin typeface="Times New Roman"/>
                <a:cs typeface="Times New Roman"/>
              </a:rPr>
              <a:t>source.  </a:t>
            </a:r>
            <a:r>
              <a:rPr sz="2400" b="1" spc="-5" dirty="0">
                <a:latin typeface="Times New Roman"/>
                <a:cs typeface="Times New Roman"/>
              </a:rPr>
              <a:t>Find	the output (voltage </a:t>
            </a:r>
            <a:r>
              <a:rPr sz="2400" b="1" dirty="0">
                <a:latin typeface="Times New Roman"/>
                <a:cs typeface="Times New Roman"/>
              </a:rPr>
              <a:t>or </a:t>
            </a:r>
            <a:r>
              <a:rPr sz="2400" b="1" spc="-10" dirty="0">
                <a:latin typeface="Times New Roman"/>
                <a:cs typeface="Times New Roman"/>
              </a:rPr>
              <a:t>current) due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that </a:t>
            </a:r>
            <a:r>
              <a:rPr sz="2400" b="1" dirty="0">
                <a:latin typeface="Times New Roman"/>
                <a:cs typeface="Times New Roman"/>
              </a:rPr>
              <a:t>active  </a:t>
            </a:r>
            <a:r>
              <a:rPr sz="2400" b="1" spc="-15" dirty="0">
                <a:latin typeface="Times New Roman"/>
                <a:cs typeface="Times New Roman"/>
              </a:rPr>
              <a:t>source </a:t>
            </a:r>
            <a:r>
              <a:rPr sz="2400" b="1" spc="-5" dirty="0">
                <a:latin typeface="Times New Roman"/>
                <a:cs typeface="Times New Roman"/>
              </a:rPr>
              <a:t>using nodal </a:t>
            </a:r>
            <a:r>
              <a:rPr sz="2400" b="1" dirty="0">
                <a:latin typeface="Times New Roman"/>
                <a:cs typeface="Times New Roman"/>
              </a:rPr>
              <a:t>or mesh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analysis.</a:t>
            </a:r>
            <a:endParaRPr sz="2400">
              <a:latin typeface="Times New Roman"/>
              <a:cs typeface="Times New Roman"/>
            </a:endParaRPr>
          </a:p>
          <a:p>
            <a:pPr marL="546100" marR="921385" indent="-533400">
              <a:lnSpc>
                <a:spcPct val="100000"/>
              </a:lnSpc>
              <a:spcBef>
                <a:spcPts val="1500"/>
              </a:spcBef>
              <a:buClr>
                <a:srgbClr val="053CE7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Repeat step </a:t>
            </a:r>
            <a:r>
              <a:rPr sz="2400" b="1" dirty="0">
                <a:latin typeface="Times New Roman"/>
                <a:cs typeface="Times New Roman"/>
              </a:rPr>
              <a:t>1 for each of </a:t>
            </a:r>
            <a:r>
              <a:rPr sz="2400" b="1" spc="-5" dirty="0">
                <a:latin typeface="Times New Roman"/>
                <a:cs typeface="Times New Roman"/>
              </a:rPr>
              <a:t>the other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independent  </a:t>
            </a:r>
            <a:r>
              <a:rPr sz="2400" b="1" spc="-10" dirty="0">
                <a:latin typeface="Times New Roman"/>
                <a:cs typeface="Times New Roman"/>
              </a:rPr>
              <a:t>sources.</a:t>
            </a:r>
            <a:endParaRPr sz="2400">
              <a:latin typeface="Times New Roman"/>
              <a:cs typeface="Times New Roman"/>
            </a:endParaRPr>
          </a:p>
          <a:p>
            <a:pPr marL="546100" marR="67945" indent="-533400">
              <a:lnSpc>
                <a:spcPct val="100000"/>
              </a:lnSpc>
              <a:spcBef>
                <a:spcPts val="1490"/>
              </a:spcBef>
              <a:buClr>
                <a:srgbClr val="053CE7"/>
              </a:buClr>
              <a:buAutoNum type="arabicPeriod"/>
              <a:tabLst>
                <a:tab pos="545465" algn="l"/>
                <a:tab pos="5461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Find the </a:t>
            </a:r>
            <a:r>
              <a:rPr sz="2400" b="1" dirty="0">
                <a:latin typeface="Times New Roman"/>
                <a:cs typeface="Times New Roman"/>
              </a:rPr>
              <a:t>total </a:t>
            </a:r>
            <a:r>
              <a:rPr sz="2400" b="1" spc="-5" dirty="0">
                <a:latin typeface="Times New Roman"/>
                <a:cs typeface="Times New Roman"/>
              </a:rPr>
              <a:t>contribution by adding algebraically </a:t>
            </a:r>
            <a:r>
              <a:rPr sz="2400" b="1" dirty="0">
                <a:latin typeface="Times New Roman"/>
                <a:cs typeface="Times New Roman"/>
              </a:rPr>
              <a:t>all  </a:t>
            </a:r>
            <a:r>
              <a:rPr sz="2400" b="1" spc="-5" dirty="0">
                <a:latin typeface="Times New Roman"/>
                <a:cs typeface="Times New Roman"/>
              </a:rPr>
              <a:t>the contributions due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Times New Roman"/>
                <a:cs typeface="Times New Roman"/>
              </a:rPr>
              <a:t>the independent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sources.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0809"/>
            <a:ext cx="713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to turn off independent</a:t>
            </a:r>
            <a:r>
              <a:rPr sz="3600" spc="-50" dirty="0"/>
              <a:t> </a:t>
            </a:r>
            <a:r>
              <a:rPr sz="3600" spc="-15" dirty="0"/>
              <a:t>sources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30480" indent="-351790">
              <a:lnSpc>
                <a:spcPct val="100000"/>
              </a:lnSpc>
              <a:spcBef>
                <a:spcPts val="100"/>
              </a:spcBef>
            </a:pPr>
            <a:r>
              <a:rPr sz="4200" b="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b="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70" dirty="0"/>
              <a:t>Turn </a:t>
            </a:r>
            <a:r>
              <a:rPr sz="2800" dirty="0"/>
              <a:t>off voltages </a:t>
            </a:r>
            <a:r>
              <a:rPr sz="2800" spc="-15" dirty="0"/>
              <a:t>sources </a:t>
            </a:r>
            <a:r>
              <a:rPr sz="2800" dirty="0"/>
              <a:t>= </a:t>
            </a:r>
            <a:r>
              <a:rPr sz="2800" spc="-5" dirty="0"/>
              <a:t>short </a:t>
            </a:r>
            <a:r>
              <a:rPr sz="2800" dirty="0"/>
              <a:t>voltage </a:t>
            </a:r>
            <a:r>
              <a:rPr sz="2800" spc="-15" dirty="0"/>
              <a:t>sources;  </a:t>
            </a:r>
            <a:r>
              <a:rPr sz="2800" spc="-5" dirty="0"/>
              <a:t>make </a:t>
            </a:r>
            <a:r>
              <a:rPr sz="2800" dirty="0"/>
              <a:t>it </a:t>
            </a:r>
            <a:r>
              <a:rPr sz="2800" spc="-5" dirty="0"/>
              <a:t>equal </a:t>
            </a:r>
            <a:r>
              <a:rPr sz="2800" dirty="0"/>
              <a:t>to </a:t>
            </a:r>
            <a:r>
              <a:rPr sz="2800" spc="-30" dirty="0"/>
              <a:t>zero </a:t>
            </a:r>
            <a:r>
              <a:rPr sz="2800" dirty="0"/>
              <a:t>voltage</a:t>
            </a:r>
            <a:endParaRPr sz="2800">
              <a:latin typeface="Times New Roman"/>
              <a:cs typeface="Times New Roman"/>
            </a:endParaRPr>
          </a:p>
          <a:p>
            <a:pPr marL="569595" marR="132715" indent="-351790">
              <a:lnSpc>
                <a:spcPct val="100000"/>
              </a:lnSpc>
              <a:spcBef>
                <a:spcPts val="1739"/>
              </a:spcBef>
            </a:pPr>
            <a:r>
              <a:rPr sz="4200" b="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b="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70" dirty="0"/>
              <a:t>Turn </a:t>
            </a:r>
            <a:r>
              <a:rPr sz="2800" dirty="0"/>
              <a:t>off </a:t>
            </a:r>
            <a:r>
              <a:rPr sz="2800" spc="-15" dirty="0"/>
              <a:t>current sources </a:t>
            </a:r>
            <a:r>
              <a:rPr sz="2800" dirty="0"/>
              <a:t>= open </a:t>
            </a:r>
            <a:r>
              <a:rPr sz="2800" spc="-15" dirty="0"/>
              <a:t>current sources;  </a:t>
            </a:r>
            <a:r>
              <a:rPr sz="2800" spc="-5" dirty="0"/>
              <a:t>make </a:t>
            </a:r>
            <a:r>
              <a:rPr sz="2800" dirty="0"/>
              <a:t>it </a:t>
            </a:r>
            <a:r>
              <a:rPr sz="2800" spc="-5" dirty="0"/>
              <a:t>equal </a:t>
            </a:r>
            <a:r>
              <a:rPr sz="2800" dirty="0"/>
              <a:t>to </a:t>
            </a:r>
            <a:r>
              <a:rPr sz="2800" spc="-30" dirty="0"/>
              <a:t>zero </a:t>
            </a:r>
            <a:r>
              <a:rPr sz="2800" spc="-15" dirty="0"/>
              <a:t>current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17780" indent="-351790">
              <a:lnSpc>
                <a:spcPct val="100000"/>
              </a:lnSpc>
              <a:spcBef>
                <a:spcPts val="100"/>
              </a:spcBef>
            </a:pPr>
            <a:r>
              <a:rPr sz="4200" b="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b="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Superposition involves </a:t>
            </a:r>
            <a:r>
              <a:rPr sz="2800" spc="-15" dirty="0"/>
              <a:t>more </a:t>
            </a:r>
            <a:r>
              <a:rPr sz="2800" spc="-10" dirty="0"/>
              <a:t>work </a:t>
            </a:r>
            <a:r>
              <a:rPr sz="2800" spc="-5" dirty="0"/>
              <a:t>but simpler  </a:t>
            </a:r>
            <a:r>
              <a:rPr sz="2800" spc="-10" dirty="0"/>
              <a:t>circuits.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8969" y="2176779"/>
            <a:ext cx="74002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marR="17780" indent="-35179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Superposition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is not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applicable to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effect</a:t>
            </a:r>
            <a:r>
              <a:rPr sz="2800" b="1" spc="-14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on  </a:t>
            </a:r>
            <a:r>
              <a:rPr sz="2800" b="1" spc="-55" dirty="0">
                <a:solidFill>
                  <a:srgbClr val="053CE7"/>
                </a:solidFill>
                <a:latin typeface="Times New Roman"/>
                <a:cs typeface="Times New Roman"/>
              </a:rPr>
              <a:t>power.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967342" y="1102359"/>
            <a:ext cx="8845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</a:t>
            </a:r>
            <a:r>
              <a:rPr sz="2800" b="1" spc="-9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269" y="1102359"/>
            <a:ext cx="61169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Use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superposition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theorem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to</a:t>
            </a:r>
            <a:r>
              <a:rPr sz="2800" b="1" spc="-114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find 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 Fig.4.6.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2910" y="2729624"/>
            <a:ext cx="5975349" cy="2571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3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9430" y="849629"/>
            <a:ext cx="4297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6950" algn="l"/>
              </a:tabLst>
            </a:pP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Since	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there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are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two</a:t>
            </a:r>
            <a:r>
              <a:rPr sz="2800" b="1" spc="-8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sources,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430" y="1497329"/>
            <a:ext cx="398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l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430" y="2146300"/>
            <a:ext cx="3362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" dirty="0">
                <a:solidFill>
                  <a:srgbClr val="053CE7"/>
                </a:solidFill>
                <a:latin typeface="Times New Roman"/>
                <a:cs typeface="Times New Roman"/>
              </a:rPr>
              <a:t>Voltage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division to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430" y="3444240"/>
            <a:ext cx="355155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Current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division,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to</a:t>
            </a:r>
            <a:r>
              <a:rPr sz="2800" b="1" spc="-8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330" y="4937759"/>
            <a:ext cx="3288029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020"/>
              </a:lnSpc>
              <a:spcBef>
                <a:spcPts val="100"/>
              </a:spcBef>
              <a:tabLst>
                <a:tab pos="1149985" algn="l"/>
                <a:tab pos="1581785" algn="l"/>
                <a:tab pos="2441575" algn="l"/>
              </a:tabLst>
            </a:pPr>
            <a:r>
              <a:rPr sz="4200" b="1" spc="-15" baseline="38690" dirty="0">
                <a:solidFill>
                  <a:srgbClr val="053CE7"/>
                </a:solidFill>
                <a:latin typeface="Times New Roman"/>
                <a:cs typeface="Times New Roman"/>
              </a:rPr>
              <a:t>Hence	</a:t>
            </a:r>
            <a:r>
              <a:rPr sz="3200" i="1" spc="-5" dirty="0">
                <a:latin typeface="Times New Roman"/>
                <a:cs typeface="Times New Roman"/>
              </a:rPr>
              <a:t>v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4</a:t>
            </a:r>
            <a:r>
              <a:rPr sz="3200" i="1" spc="-30" dirty="0">
                <a:latin typeface="Times New Roman"/>
                <a:cs typeface="Times New Roman"/>
              </a:rPr>
              <a:t>i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8V</a:t>
            </a:r>
            <a:endParaRPr sz="3200">
              <a:latin typeface="Times New Roman"/>
              <a:cs typeface="Times New Roman"/>
            </a:endParaRPr>
          </a:p>
          <a:p>
            <a:pPr marL="359410" algn="ctr">
              <a:lnSpc>
                <a:spcPts val="1340"/>
              </a:lnSpc>
              <a:tabLst>
                <a:tab pos="1225550" algn="l"/>
              </a:tabLst>
            </a:pPr>
            <a:r>
              <a:rPr sz="1800" spc="-5" dirty="0">
                <a:latin typeface="Times New Roman"/>
                <a:cs typeface="Times New Roman"/>
              </a:rPr>
              <a:t>2	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430" y="6038850"/>
            <a:ext cx="18764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And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we</a:t>
            </a:r>
            <a:r>
              <a:rPr sz="2800" b="1" spc="-8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find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6200" y="1480820"/>
            <a:ext cx="1806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Times New Roman"/>
                <a:cs typeface="Times New Roman"/>
              </a:rPr>
              <a:t>V </a:t>
            </a:r>
            <a:r>
              <a:rPr sz="3200" spc="-20" dirty="0">
                <a:latin typeface="Symbol"/>
                <a:cs typeface="Symbol"/>
              </a:rPr>
              <a:t>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i="1" spc="-130" dirty="0">
                <a:latin typeface="Times New Roman"/>
                <a:cs typeface="Times New Roman"/>
              </a:rPr>
              <a:t>V</a:t>
            </a:r>
            <a:r>
              <a:rPr sz="2700" spc="-195" baseline="-24691" dirty="0">
                <a:latin typeface="Times New Roman"/>
                <a:cs typeface="Times New Roman"/>
              </a:rPr>
              <a:t>1 </a:t>
            </a:r>
            <a:r>
              <a:rPr sz="3200" spc="-20" dirty="0">
                <a:latin typeface="Symbol"/>
                <a:cs typeface="Symbol"/>
              </a:rPr>
              <a:t>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V</a:t>
            </a:r>
            <a:r>
              <a:rPr sz="2700" spc="-52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9120" y="3126739"/>
            <a:ext cx="638810" cy="0"/>
          </a:xfrm>
          <a:custGeom>
            <a:avLst/>
            <a:gdLst/>
            <a:ahLst/>
            <a:cxnLst/>
            <a:rect l="l" t="t" r="r" b="b"/>
            <a:pathLst>
              <a:path w="638810">
                <a:moveTo>
                  <a:pt x="0" y="0"/>
                </a:moveTo>
                <a:lnTo>
                  <a:pt x="638809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45179" y="2647950"/>
            <a:ext cx="1974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4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37789" y="3093719"/>
            <a:ext cx="12192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spc="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9679" y="2857500"/>
            <a:ext cx="12033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0" dirty="0">
                <a:latin typeface="Times New Roman"/>
                <a:cs typeface="Times New Roman"/>
              </a:rPr>
              <a:t>(6) </a:t>
            </a:r>
            <a:r>
              <a:rPr sz="2700" spc="-10" dirty="0">
                <a:latin typeface="Symbol"/>
                <a:cs typeface="Symbol"/>
              </a:rPr>
              <a:t></a:t>
            </a:r>
            <a:r>
              <a:rPr sz="2700" spc="-190" dirty="0">
                <a:latin typeface="Times New Roman"/>
                <a:cs typeface="Times New Roman"/>
              </a:rPr>
              <a:t> </a:t>
            </a:r>
            <a:r>
              <a:rPr sz="2700" spc="20" dirty="0">
                <a:latin typeface="Times New Roman"/>
                <a:cs typeface="Times New Roman"/>
              </a:rPr>
              <a:t>2V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1500" y="3119120"/>
            <a:ext cx="66992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Times New Roman"/>
                <a:cs typeface="Times New Roman"/>
              </a:rPr>
              <a:t>4 </a:t>
            </a:r>
            <a:r>
              <a:rPr sz="2700" spc="-10" dirty="0">
                <a:latin typeface="Symbol"/>
                <a:cs typeface="Symbol"/>
              </a:rPr>
              <a:t></a:t>
            </a:r>
            <a:r>
              <a:rPr sz="2700" spc="-5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8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54910" y="2857500"/>
            <a:ext cx="5911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0525" algn="l"/>
              </a:tabLst>
            </a:pPr>
            <a:r>
              <a:rPr sz="2700" i="1" dirty="0">
                <a:latin typeface="Times New Roman"/>
                <a:cs typeface="Times New Roman"/>
              </a:rPr>
              <a:t>V	</a:t>
            </a:r>
            <a:r>
              <a:rPr sz="2700" spc="-10" dirty="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14039" y="4484370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23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28670" y="4015740"/>
            <a:ext cx="19304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8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33979" y="4451350"/>
            <a:ext cx="120014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spc="15" dirty="0">
                <a:latin typeface="Times New Roman"/>
                <a:cs typeface="Times New Roman"/>
              </a:rPr>
              <a:t>3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8090" y="4220209"/>
            <a:ext cx="1157605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35" dirty="0">
                <a:latin typeface="Times New Roman"/>
                <a:cs typeface="Times New Roman"/>
              </a:rPr>
              <a:t>(3) </a:t>
            </a:r>
            <a:r>
              <a:rPr sz="2650" spc="-10" dirty="0">
                <a:latin typeface="Symbol"/>
                <a:cs typeface="Symbol"/>
              </a:rPr>
              <a:t></a:t>
            </a:r>
            <a:r>
              <a:rPr sz="2650" spc="-165" dirty="0">
                <a:latin typeface="Times New Roman"/>
                <a:cs typeface="Times New Roman"/>
              </a:rPr>
              <a:t> </a:t>
            </a:r>
            <a:r>
              <a:rPr sz="2650" spc="10" dirty="0">
                <a:latin typeface="Times New Roman"/>
                <a:cs typeface="Times New Roman"/>
              </a:rPr>
              <a:t>2A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06420" y="4475479"/>
            <a:ext cx="65278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spc="-10" dirty="0">
                <a:latin typeface="Times New Roman"/>
                <a:cs typeface="Times New Roman"/>
              </a:rPr>
              <a:t>4 </a:t>
            </a:r>
            <a:r>
              <a:rPr sz="2650" spc="-10" dirty="0">
                <a:latin typeface="Symbol"/>
                <a:cs typeface="Symbol"/>
              </a:rPr>
              <a:t></a:t>
            </a:r>
            <a:r>
              <a:rPr sz="2650" spc="-54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8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48889" y="4220209"/>
            <a:ext cx="4940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96545" algn="l"/>
              </a:tabLst>
            </a:pPr>
            <a:r>
              <a:rPr sz="2650" i="1" spc="-5" dirty="0">
                <a:latin typeface="Times New Roman"/>
                <a:cs typeface="Times New Roman"/>
              </a:rPr>
              <a:t>i	</a:t>
            </a:r>
            <a:r>
              <a:rPr sz="2650" spc="-10" dirty="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18129" y="5873750"/>
            <a:ext cx="39046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26564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95" dirty="0">
                <a:latin typeface="Times New Roman"/>
                <a:cs typeface="Times New Roman"/>
              </a:rPr>
              <a:t>v</a:t>
            </a:r>
            <a:r>
              <a:rPr sz="2700" spc="-142" baseline="-24691" dirty="0">
                <a:latin typeface="Times New Roman"/>
                <a:cs typeface="Times New Roman"/>
              </a:rPr>
              <a:t>1</a:t>
            </a:r>
            <a:r>
              <a:rPr sz="2700" spc="315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v</a:t>
            </a:r>
            <a:r>
              <a:rPr sz="2700" spc="7" baseline="-24691" dirty="0">
                <a:latin typeface="Times New Roman"/>
                <a:cs typeface="Times New Roman"/>
              </a:rPr>
              <a:t>2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3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8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42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10V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449570" y="1270000"/>
            <a:ext cx="3693160" cy="4752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5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80714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3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spc="-165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400" b="1" spc="-247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0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Fig.4.9 using</a:t>
            </a:r>
            <a:r>
              <a:rPr sz="2800" b="1" spc="-11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superposition.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3620" y="2122985"/>
            <a:ext cx="4867910" cy="39933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4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55650" y="1745281"/>
            <a:ext cx="4745469" cy="35353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43220" y="3318509"/>
            <a:ext cx="91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Fig.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4.10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4552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smtClean="0"/>
              <a:t>Circuit</a:t>
            </a:r>
            <a:r>
              <a:rPr sz="3200" spc="-114" smtClean="0"/>
              <a:t> </a:t>
            </a:r>
            <a:r>
              <a:rPr sz="3200" spc="-5" dirty="0"/>
              <a:t>Theorems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6269" y="881379"/>
            <a:ext cx="4347845" cy="4564380"/>
          </a:xfrm>
          <a:prstGeom prst="rect">
            <a:avLst/>
          </a:prstGeom>
        </p:spPr>
        <p:txBody>
          <a:bodyPr vert="horz" wrap="square" lIns="0" tIns="2336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4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690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4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Linearity</a:t>
            </a:r>
            <a:r>
              <a:rPr sz="2800" b="1" spc="-8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property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5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690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Superposition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5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</a:t>
            </a:r>
            <a:r>
              <a:rPr sz="2800" b="1" spc="-9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transformations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5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Thevenin’s</a:t>
            </a:r>
            <a:r>
              <a:rPr sz="2800" b="1" spc="-8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theorem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5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Norton’s</a:t>
            </a:r>
            <a:r>
              <a:rPr sz="2800" b="1" spc="-7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theorem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39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Maximum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power</a:t>
            </a:r>
            <a:r>
              <a:rPr sz="2800" b="1" spc="-19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transfer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4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645175" y="1750472"/>
            <a:ext cx="4400024" cy="3845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4340" y="3606800"/>
            <a:ext cx="914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Fig.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4.10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" y="900430"/>
            <a:ext cx="8648700" cy="3608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46805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/>
              <a:t>5 </a:t>
            </a:r>
            <a:r>
              <a:rPr sz="3200" spc="-10" dirty="0"/>
              <a:t>Source</a:t>
            </a:r>
            <a:r>
              <a:rPr sz="3200" spc="-100" dirty="0"/>
              <a:t> </a:t>
            </a:r>
            <a:r>
              <a:rPr sz="3200" spc="-15" dirty="0"/>
              <a:t>Transformation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36269" y="1102359"/>
            <a:ext cx="8114030" cy="184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transformation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is 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process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of</a:t>
            </a:r>
            <a:r>
              <a:rPr sz="2800" b="1" spc="-21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replacing 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 voltage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 </a:t>
            </a:r>
            <a:r>
              <a:rPr sz="2800" b="1" i="1" spc="-140" dirty="0">
                <a:solidFill>
                  <a:srgbClr val="053CE7"/>
                </a:solidFill>
                <a:latin typeface="Times New Roman"/>
                <a:cs typeface="Times New Roman"/>
              </a:rPr>
              <a:t>v</a:t>
            </a:r>
            <a:r>
              <a:rPr sz="2400" b="1" i="1" spc="-209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s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series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with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resistor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R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by</a:t>
            </a:r>
            <a:r>
              <a:rPr sz="2800" b="1" spc="-20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89255" marR="555625">
              <a:lnSpc>
                <a:spcPct val="113700"/>
              </a:lnSpc>
            </a:pP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current source </a:t>
            </a:r>
            <a:r>
              <a:rPr sz="2800" b="1" i="1" spc="-130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400" b="1" i="1" spc="-195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s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parallel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with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resistor </a:t>
            </a:r>
            <a:r>
              <a:rPr sz="2800" b="1" i="1" spc="-5" dirty="0">
                <a:solidFill>
                  <a:srgbClr val="053CE7"/>
                </a:solidFill>
                <a:latin typeface="Times New Roman"/>
                <a:cs typeface="Times New Roman"/>
              </a:rPr>
              <a:t>R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,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or 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vice</a:t>
            </a:r>
            <a:r>
              <a:rPr sz="2800" b="1" spc="-2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versa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762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Fig</a:t>
            </a:r>
            <a:r>
              <a:rPr sz="3200" spc="-5"/>
              <a:t>. </a:t>
            </a:r>
            <a:r>
              <a:rPr sz="3200" smtClean="0"/>
              <a:t>15 </a:t>
            </a:r>
            <a:r>
              <a:rPr sz="3200"/>
              <a:t>&amp;</a:t>
            </a:r>
            <a:r>
              <a:rPr sz="3200" spc="-50"/>
              <a:t> </a:t>
            </a:r>
            <a:r>
              <a:rPr sz="3200" smtClean="0"/>
              <a:t>16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5648959" y="4932679"/>
            <a:ext cx="322580" cy="0"/>
          </a:xfrm>
          <a:custGeom>
            <a:avLst/>
            <a:gdLst/>
            <a:ahLst/>
            <a:cxnLst/>
            <a:rect l="l" t="t" r="r" b="b"/>
            <a:pathLst>
              <a:path w="322579">
                <a:moveTo>
                  <a:pt x="0" y="0"/>
                </a:moveTo>
                <a:lnTo>
                  <a:pt x="32257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79440" y="492505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6259" y="4364990"/>
            <a:ext cx="20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2950" y="4644390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0000" y="4894579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8939" y="4615179"/>
            <a:ext cx="2637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67995" algn="l"/>
                <a:tab pos="1511935" algn="l"/>
                <a:tab pos="2030095" algn="l"/>
                <a:tab pos="2375535" algn="l"/>
              </a:tabLst>
            </a:pPr>
            <a:r>
              <a:rPr sz="3200" i="1" spc="20" dirty="0">
                <a:latin typeface="Times New Roman"/>
                <a:cs typeface="Times New Roman"/>
              </a:rPr>
              <a:t>v</a:t>
            </a:r>
            <a:r>
              <a:rPr sz="2700" i="1" spc="30" baseline="-24691" dirty="0">
                <a:latin typeface="Times New Roman"/>
                <a:cs typeface="Times New Roman"/>
              </a:rPr>
              <a:t>s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i</a:t>
            </a:r>
            <a:r>
              <a:rPr sz="2700" i="1" spc="7" baseline="-24691" dirty="0">
                <a:latin typeface="Times New Roman"/>
                <a:cs typeface="Times New Roman"/>
              </a:rPr>
              <a:t>s</a:t>
            </a:r>
            <a:r>
              <a:rPr sz="2700" i="1" spc="-202" baseline="-24691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dirty="0">
                <a:latin typeface="Times New Roman"/>
                <a:cs typeface="Times New Roman"/>
              </a:rPr>
              <a:t>or	</a:t>
            </a:r>
            <a:r>
              <a:rPr sz="3200" i="1" dirty="0">
                <a:latin typeface="Times New Roman"/>
                <a:cs typeface="Times New Roman"/>
              </a:rPr>
              <a:t>i	</a:t>
            </a:r>
            <a:r>
              <a:rPr sz="320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4970" y="2042160"/>
            <a:ext cx="8229600" cy="2178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34201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Equivalent</a:t>
            </a:r>
            <a:r>
              <a:rPr sz="3200" spc="-75" dirty="0"/>
              <a:t> </a:t>
            </a:r>
            <a:r>
              <a:rPr sz="3200" spc="-10" dirty="0"/>
              <a:t>Circuits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648200" y="2777489"/>
            <a:ext cx="398780" cy="0"/>
          </a:xfrm>
          <a:custGeom>
            <a:avLst/>
            <a:gdLst/>
            <a:ahLst/>
            <a:cxnLst/>
            <a:rect l="l" t="t" r="r" b="b"/>
            <a:pathLst>
              <a:path w="398779">
                <a:moveTo>
                  <a:pt x="0" y="0"/>
                </a:moveTo>
                <a:lnTo>
                  <a:pt x="118110" y="0"/>
                </a:lnTo>
              </a:path>
              <a:path w="398779">
                <a:moveTo>
                  <a:pt x="260350" y="0"/>
                </a:moveTo>
                <a:lnTo>
                  <a:pt x="39877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0" y="2334711"/>
            <a:ext cx="600075" cy="63373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905">
              <a:lnSpc>
                <a:spcPct val="100000"/>
              </a:lnSpc>
              <a:spcBef>
                <a:spcPts val="5"/>
              </a:spcBef>
            </a:pPr>
            <a:r>
              <a:rPr sz="1200" i="1" dirty="0">
                <a:latin typeface="Times New Roman"/>
                <a:cs typeface="Times New Roman"/>
              </a:rPr>
              <a:t>v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i="1" spc="-5" dirty="0">
                <a:latin typeface="Times New Roman"/>
                <a:cs typeface="Times New Roman"/>
              </a:rPr>
              <a:t>iR</a:t>
            </a:r>
            <a:r>
              <a:rPr sz="1200" i="1" spc="-229" dirty="0">
                <a:latin typeface="Times New Roman"/>
                <a:cs typeface="Times New Roman"/>
              </a:rPr>
              <a:t> </a:t>
            </a:r>
            <a:r>
              <a:rPr sz="1200" spc="-100" dirty="0">
                <a:latin typeface="Symbol"/>
                <a:cs typeface="Symbol"/>
              </a:rPr>
              <a:t></a:t>
            </a:r>
            <a:r>
              <a:rPr sz="1200" spc="-100" dirty="0">
                <a:latin typeface="Times New Roman"/>
                <a:cs typeface="Times New Roman"/>
              </a:rPr>
              <a:t> </a:t>
            </a:r>
            <a:r>
              <a:rPr sz="1200" i="1" spc="5" dirty="0">
                <a:latin typeface="Times New Roman"/>
                <a:cs typeface="Times New Roman"/>
              </a:rPr>
              <a:t>v</a:t>
            </a:r>
            <a:r>
              <a:rPr sz="1050" i="1" spc="7" baseline="-23809" dirty="0">
                <a:latin typeface="Times New Roman"/>
                <a:cs typeface="Times New Roman"/>
              </a:rPr>
              <a:t>s</a:t>
            </a:r>
            <a:endParaRPr sz="1050" baseline="-23809">
              <a:latin typeface="Times New Roman"/>
              <a:cs typeface="Times New Roman"/>
            </a:endParaRPr>
          </a:p>
          <a:p>
            <a:pPr>
              <a:lnSpc>
                <a:spcPts val="1190"/>
              </a:lnSpc>
              <a:spcBef>
                <a:spcPts val="1140"/>
              </a:spcBef>
            </a:pPr>
            <a:r>
              <a:rPr sz="1200" i="1" dirty="0">
                <a:latin typeface="Times New Roman"/>
                <a:cs typeface="Times New Roman"/>
              </a:rPr>
              <a:t>i </a:t>
            </a:r>
            <a:r>
              <a:rPr sz="1200" dirty="0">
                <a:latin typeface="Symbol"/>
                <a:cs typeface="Symbol"/>
              </a:rPr>
              <a:t>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800" i="1" baseline="34722" dirty="0">
                <a:latin typeface="Times New Roman"/>
                <a:cs typeface="Times New Roman"/>
              </a:rPr>
              <a:t>v </a:t>
            </a:r>
            <a:r>
              <a:rPr sz="1200" dirty="0">
                <a:latin typeface="Symbol"/>
                <a:cs typeface="Symbol"/>
              </a:rPr>
              <a:t>−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800" i="1" spc="-434" baseline="34722" dirty="0">
                <a:latin typeface="Times New Roman"/>
                <a:cs typeface="Times New Roman"/>
              </a:rPr>
              <a:t>v</a:t>
            </a:r>
            <a:r>
              <a:rPr sz="1050" i="1" spc="-434" baseline="35714" dirty="0">
                <a:latin typeface="Times New Roman"/>
                <a:cs typeface="Times New Roman"/>
              </a:rPr>
              <a:t>s</a:t>
            </a:r>
            <a:endParaRPr sz="1050" baseline="35714">
              <a:latin typeface="Times New Roman"/>
              <a:cs typeface="Times New Roman"/>
            </a:endParaRPr>
          </a:p>
          <a:p>
            <a:pPr marL="217804">
              <a:lnSpc>
                <a:spcPts val="1190"/>
              </a:lnSpc>
              <a:tabLst>
                <a:tab pos="488315" algn="l"/>
              </a:tabLst>
            </a:pPr>
            <a:r>
              <a:rPr sz="1200" i="1" dirty="0">
                <a:latin typeface="Times New Roman"/>
                <a:cs typeface="Times New Roman"/>
              </a:rPr>
              <a:t>R	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4970" y="1342389"/>
            <a:ext cx="8229600" cy="2178050"/>
            <a:chOff x="394970" y="1342389"/>
            <a:chExt cx="8229600" cy="2178050"/>
          </a:xfrm>
        </p:grpSpPr>
        <p:sp>
          <p:nvSpPr>
            <p:cNvPr id="6" name="object 6"/>
            <p:cNvSpPr/>
            <p:nvPr/>
          </p:nvSpPr>
          <p:spPr>
            <a:xfrm>
              <a:off x="394970" y="1342389"/>
              <a:ext cx="8229600" cy="21780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7040" y="1700529"/>
              <a:ext cx="505459" cy="0"/>
            </a:xfrm>
            <a:custGeom>
              <a:avLst/>
              <a:gdLst/>
              <a:ahLst/>
              <a:cxnLst/>
              <a:rect l="l" t="t" r="r" b="b"/>
              <a:pathLst>
                <a:path w="505460">
                  <a:moveTo>
                    <a:pt x="505460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15920" y="166242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67050" y="1301750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4169" y="1375409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40650" y="1662429"/>
            <a:ext cx="431800" cy="76200"/>
            <a:chOff x="7740650" y="1662429"/>
            <a:chExt cx="431800" cy="76200"/>
          </a:xfrm>
        </p:grpSpPr>
        <p:sp>
          <p:nvSpPr>
            <p:cNvPr id="12" name="object 12"/>
            <p:cNvSpPr/>
            <p:nvPr/>
          </p:nvSpPr>
          <p:spPr>
            <a:xfrm>
              <a:off x="7810500" y="1700529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361950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40650" y="166242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29" y="0"/>
                  </a:moveTo>
                  <a:lnTo>
                    <a:pt x="0" y="38100"/>
                  </a:lnTo>
                  <a:lnTo>
                    <a:pt x="74929" y="762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36280" y="2886709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11829" y="2957829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63890" y="1865629"/>
            <a:ext cx="186690" cy="8890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0560" y="1865629"/>
            <a:ext cx="159385" cy="8890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58569" y="3572509"/>
            <a:ext cx="2736850" cy="2303780"/>
            <a:chOff x="1258569" y="3572509"/>
            <a:chExt cx="2736850" cy="2303780"/>
          </a:xfrm>
        </p:grpSpPr>
        <p:sp>
          <p:nvSpPr>
            <p:cNvPr id="19" name="object 19"/>
            <p:cNvSpPr/>
            <p:nvPr/>
          </p:nvSpPr>
          <p:spPr>
            <a:xfrm>
              <a:off x="2123439" y="3643629"/>
              <a:ext cx="0" cy="2232660"/>
            </a:xfrm>
            <a:custGeom>
              <a:avLst/>
              <a:gdLst/>
              <a:ahLst/>
              <a:cxnLst/>
              <a:rect l="l" t="t" r="r" b="b"/>
              <a:pathLst>
                <a:path h="2232660">
                  <a:moveTo>
                    <a:pt x="0" y="223266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86609" y="357250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36829" y="0"/>
                  </a:moveTo>
                  <a:lnTo>
                    <a:pt x="0" y="76200"/>
                  </a:lnTo>
                  <a:lnTo>
                    <a:pt x="74929" y="76200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8569" y="4869179"/>
              <a:ext cx="2667000" cy="0"/>
            </a:xfrm>
            <a:custGeom>
              <a:avLst/>
              <a:gdLst/>
              <a:ahLst/>
              <a:cxnLst/>
              <a:rect l="l" t="t" r="r" b="b"/>
              <a:pathLst>
                <a:path w="2667000">
                  <a:moveTo>
                    <a:pt x="0" y="0"/>
                  </a:moveTo>
                  <a:lnTo>
                    <a:pt x="2667000" y="0"/>
                  </a:lnTo>
                </a:path>
              </a:pathLst>
            </a:custGeom>
            <a:ln w="8890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0490" y="483107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64029" y="3933189"/>
              <a:ext cx="2015489" cy="1727200"/>
            </a:xfrm>
            <a:custGeom>
              <a:avLst/>
              <a:gdLst/>
              <a:ahLst/>
              <a:cxnLst/>
              <a:rect l="l" t="t" r="r" b="b"/>
              <a:pathLst>
                <a:path w="2015489" h="1727200">
                  <a:moveTo>
                    <a:pt x="0" y="1727200"/>
                  </a:moveTo>
                  <a:lnTo>
                    <a:pt x="2015490" y="0"/>
                  </a:lnTo>
                </a:path>
              </a:pathLst>
            </a:custGeom>
            <a:ln w="2839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18940" y="4686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23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2306320" y="3463290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58620" y="4902200"/>
            <a:ext cx="1330960" cy="515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9820">
              <a:lnSpc>
                <a:spcPts val="193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v</a:t>
            </a:r>
            <a:r>
              <a:rPr sz="1575" spc="-7" baseline="-23809" dirty="0">
                <a:latin typeface="Arial"/>
                <a:cs typeface="Arial"/>
              </a:rPr>
              <a:t>s</a:t>
            </a:r>
            <a:endParaRPr sz="1575" baseline="-23809">
              <a:latin typeface="Arial"/>
              <a:cs typeface="Arial"/>
            </a:endParaRPr>
          </a:p>
          <a:p>
            <a:pPr marL="50800">
              <a:lnSpc>
                <a:spcPts val="1930"/>
              </a:lnSpc>
            </a:pPr>
            <a:r>
              <a:rPr sz="1800" spc="-5" dirty="0">
                <a:latin typeface="Arial"/>
                <a:cs typeface="Arial"/>
              </a:rPr>
              <a:t>-i</a:t>
            </a:r>
            <a:r>
              <a:rPr sz="1575" spc="-7" baseline="-23809" dirty="0">
                <a:latin typeface="Arial"/>
                <a:cs typeface="Arial"/>
              </a:rPr>
              <a:t>s</a:t>
            </a:r>
            <a:endParaRPr sz="1575" baseline="-2380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969" y="1102359"/>
            <a:ext cx="62992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200" b="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b="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15" dirty="0"/>
              <a:t>Arrow </a:t>
            </a:r>
            <a:r>
              <a:rPr sz="2800" dirty="0"/>
              <a:t>of </a:t>
            </a:r>
            <a:r>
              <a:rPr sz="2800" spc="-5" dirty="0"/>
              <a:t>the </a:t>
            </a:r>
            <a:r>
              <a:rPr sz="2800" spc="-15" dirty="0"/>
              <a:t>current</a:t>
            </a:r>
            <a:r>
              <a:rPr sz="2800" spc="-105" dirty="0"/>
              <a:t> </a:t>
            </a:r>
            <a:r>
              <a:rPr sz="2800" spc="-15" dirty="0"/>
              <a:t>source</a:t>
            </a:r>
            <a:endParaRPr sz="2800">
              <a:latin typeface="Times New Roman"/>
              <a:cs typeface="Times New Roman"/>
            </a:endParaRPr>
          </a:p>
          <a:p>
            <a:pPr marL="1083945">
              <a:lnSpc>
                <a:spcPct val="100000"/>
              </a:lnSpc>
            </a:pPr>
            <a:r>
              <a:rPr spc="-5" dirty="0"/>
              <a:t>positive terminal </a:t>
            </a:r>
            <a:r>
              <a:rPr dirty="0"/>
              <a:t>of voltage</a:t>
            </a:r>
            <a:r>
              <a:rPr spc="-30" dirty="0"/>
              <a:t> </a:t>
            </a:r>
            <a:r>
              <a:rPr spc="-15" dirty="0"/>
              <a:t>source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969" y="1954529"/>
            <a:ext cx="5598160" cy="1786889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85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Impossible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</a:t>
            </a:r>
            <a:r>
              <a:rPr sz="2800" b="1" spc="-13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Transformation</a:t>
            </a:r>
            <a:endParaRPr sz="2800">
              <a:latin typeface="Times New Roman"/>
              <a:cs typeface="Times New Roman"/>
            </a:endParaRPr>
          </a:p>
          <a:p>
            <a:pPr marL="834390" indent="-276860">
              <a:lnSpc>
                <a:spcPct val="100000"/>
              </a:lnSpc>
              <a:spcBef>
                <a:spcPts val="1500"/>
              </a:spcBef>
              <a:buClr>
                <a:srgbClr val="053CE7"/>
              </a:buClr>
              <a:buFont typeface="Times New Roman"/>
              <a:buChar char="●"/>
              <a:tabLst>
                <a:tab pos="83439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ideal </a:t>
            </a:r>
            <a:r>
              <a:rPr sz="2400" b="1" dirty="0">
                <a:latin typeface="Times New Roman"/>
                <a:cs typeface="Times New Roman"/>
              </a:rPr>
              <a:t>voltage </a:t>
            </a:r>
            <a:r>
              <a:rPr sz="2400" b="1" spc="-15" dirty="0">
                <a:latin typeface="Times New Roman"/>
                <a:cs typeface="Times New Roman"/>
              </a:rPr>
              <a:t>source </a:t>
            </a:r>
            <a:r>
              <a:rPr sz="2400" b="1" dirty="0">
                <a:latin typeface="Times New Roman"/>
                <a:cs typeface="Times New Roman"/>
              </a:rPr>
              <a:t>(R =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0)</a:t>
            </a:r>
            <a:endParaRPr sz="2400">
              <a:latin typeface="Times New Roman"/>
              <a:cs typeface="Times New Roman"/>
            </a:endParaRPr>
          </a:p>
          <a:p>
            <a:pPr marL="834390" indent="-276860">
              <a:lnSpc>
                <a:spcPct val="100000"/>
              </a:lnSpc>
              <a:spcBef>
                <a:spcPts val="1500"/>
              </a:spcBef>
              <a:buClr>
                <a:srgbClr val="053CE7"/>
              </a:buClr>
              <a:buFont typeface="Times New Roman"/>
              <a:buChar char="●"/>
              <a:tabLst>
                <a:tab pos="83439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ideal </a:t>
            </a:r>
            <a:r>
              <a:rPr sz="2400" b="1" spc="-15" dirty="0">
                <a:latin typeface="Times New Roman"/>
                <a:cs typeface="Times New Roman"/>
              </a:rPr>
              <a:t>current source </a:t>
            </a:r>
            <a:r>
              <a:rPr sz="2400" b="1" dirty="0">
                <a:latin typeface="Times New Roman"/>
                <a:cs typeface="Times New Roman"/>
              </a:rPr>
              <a:t>(R=</a:t>
            </a:r>
            <a:r>
              <a:rPr sz="2400" dirty="0">
                <a:latin typeface="Symbol"/>
                <a:cs typeface="Symbol"/>
              </a:rPr>
              <a:t>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4963" y="1974623"/>
            <a:ext cx="748665" cy="316865"/>
            <a:chOff x="884963" y="1974623"/>
            <a:chExt cx="748665" cy="316865"/>
          </a:xfrm>
        </p:grpSpPr>
        <p:sp>
          <p:nvSpPr>
            <p:cNvPr id="5" name="object 5"/>
            <p:cNvSpPr/>
            <p:nvPr/>
          </p:nvSpPr>
          <p:spPr>
            <a:xfrm>
              <a:off x="899160" y="1988819"/>
              <a:ext cx="720090" cy="288290"/>
            </a:xfrm>
            <a:custGeom>
              <a:avLst/>
              <a:gdLst/>
              <a:ahLst/>
              <a:cxnLst/>
              <a:rect l="l" t="t" r="r" b="b"/>
              <a:pathLst>
                <a:path w="720090" h="288289">
                  <a:moveTo>
                    <a:pt x="502920" y="0"/>
                  </a:moveTo>
                  <a:lnTo>
                    <a:pt x="502920" y="50800"/>
                  </a:lnTo>
                  <a:lnTo>
                    <a:pt x="218440" y="50800"/>
                  </a:lnTo>
                  <a:lnTo>
                    <a:pt x="218440" y="0"/>
                  </a:lnTo>
                  <a:lnTo>
                    <a:pt x="0" y="143509"/>
                  </a:lnTo>
                  <a:lnTo>
                    <a:pt x="218440" y="288289"/>
                  </a:lnTo>
                  <a:lnTo>
                    <a:pt x="218440" y="236219"/>
                  </a:lnTo>
                  <a:lnTo>
                    <a:pt x="502920" y="236219"/>
                  </a:lnTo>
                  <a:lnTo>
                    <a:pt x="502920" y="288289"/>
                  </a:lnTo>
                  <a:lnTo>
                    <a:pt x="720090" y="143509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B0F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9160" y="1988819"/>
              <a:ext cx="720090" cy="288290"/>
            </a:xfrm>
            <a:custGeom>
              <a:avLst/>
              <a:gdLst/>
              <a:ahLst/>
              <a:cxnLst/>
              <a:rect l="l" t="t" r="r" b="b"/>
              <a:pathLst>
                <a:path w="720090" h="288289">
                  <a:moveTo>
                    <a:pt x="502920" y="0"/>
                  </a:moveTo>
                  <a:lnTo>
                    <a:pt x="720090" y="143509"/>
                  </a:lnTo>
                  <a:lnTo>
                    <a:pt x="502920" y="288289"/>
                  </a:lnTo>
                  <a:lnTo>
                    <a:pt x="502920" y="236219"/>
                  </a:lnTo>
                  <a:lnTo>
                    <a:pt x="218440" y="236219"/>
                  </a:lnTo>
                  <a:lnTo>
                    <a:pt x="218440" y="288289"/>
                  </a:lnTo>
                  <a:lnTo>
                    <a:pt x="0" y="143509"/>
                  </a:lnTo>
                  <a:lnTo>
                    <a:pt x="218440" y="0"/>
                  </a:lnTo>
                  <a:lnTo>
                    <a:pt x="218440" y="50800"/>
                  </a:lnTo>
                  <a:lnTo>
                    <a:pt x="502920" y="50800"/>
                  </a:lnTo>
                  <a:lnTo>
                    <a:pt x="502920" y="0"/>
                  </a:lnTo>
                  <a:close/>
                </a:path>
                <a:path w="720090" h="288289">
                  <a:moveTo>
                    <a:pt x="720090" y="0"/>
                  </a:moveTo>
                  <a:lnTo>
                    <a:pt x="720090" y="0"/>
                  </a:lnTo>
                </a:path>
                <a:path w="720090" h="288289">
                  <a:moveTo>
                    <a:pt x="0" y="288289"/>
                  </a:moveTo>
                  <a:lnTo>
                    <a:pt x="0" y="288289"/>
                  </a:lnTo>
                </a:path>
              </a:pathLst>
            </a:custGeom>
            <a:ln w="28393">
              <a:solidFill>
                <a:srgbClr val="339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5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269" y="1043939"/>
            <a:ext cx="7858759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113700"/>
              </a:lnSpc>
              <a:spcBef>
                <a:spcPts val="10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3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Use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transformation to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i="1" spc="-175" dirty="0">
                <a:solidFill>
                  <a:srgbClr val="053CE7"/>
                </a:solidFill>
                <a:latin typeface="Times New Roman"/>
                <a:cs typeface="Times New Roman"/>
              </a:rPr>
              <a:t>v</a:t>
            </a:r>
            <a:r>
              <a:rPr sz="2400" b="1" i="1" spc="-262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o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>
                <a:solidFill>
                  <a:srgbClr val="053CE7"/>
                </a:solidFill>
                <a:latin typeface="Times New Roman"/>
                <a:cs typeface="Times New Roman"/>
              </a:rPr>
              <a:t>Fig</a:t>
            </a:r>
            <a:r>
              <a:rPr sz="2800" b="1" spc="-1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mtClean="0">
                <a:solidFill>
                  <a:srgbClr val="053CE7"/>
                </a:solidFill>
                <a:latin typeface="Times New Roman"/>
                <a:cs typeface="Times New Roman"/>
              </a:rPr>
              <a:t>17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4970" y="2782570"/>
            <a:ext cx="8229600" cy="316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5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970" y="1774189"/>
            <a:ext cx="8229600" cy="3892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79169" y="1301750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Fig</a:t>
            </a:r>
            <a:r>
              <a:rPr sz="1800" spc="-85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6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1669" y="1102359"/>
            <a:ext cx="65170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we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use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current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division </a:t>
            </a:r>
            <a:r>
              <a:rPr sz="2800" b="1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Fig.18(c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)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to</a:t>
            </a:r>
            <a:r>
              <a:rPr sz="2800" b="1" spc="-4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89629" y="2484120"/>
            <a:ext cx="755650" cy="0"/>
          </a:xfrm>
          <a:custGeom>
            <a:avLst/>
            <a:gdLst/>
            <a:ahLst/>
            <a:cxnLst/>
            <a:rect l="l" t="t" r="r" b="b"/>
            <a:pathLst>
              <a:path w="755650">
                <a:moveTo>
                  <a:pt x="0" y="0"/>
                </a:moveTo>
                <a:lnTo>
                  <a:pt x="7556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60140" y="1917700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27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4187190" y="2166620"/>
            <a:ext cx="1722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Times New Roman"/>
                <a:cs typeface="Times New Roman"/>
              </a:rPr>
              <a:t>(2)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0.4A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3279" y="2476500"/>
            <a:ext cx="7874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6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7179" y="2166620"/>
            <a:ext cx="4648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i</a:t>
            </a:r>
            <a:r>
              <a:rPr sz="3200" i="1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69" y="3048000"/>
            <a:ext cx="55225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880"/>
              </a:lnSpc>
              <a:spcBef>
                <a:spcPts val="100"/>
              </a:spcBef>
            </a:pP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marL="1847850">
              <a:lnSpc>
                <a:spcPts val="3360"/>
              </a:lnSpc>
              <a:tabLst>
                <a:tab pos="2279015" algn="l"/>
              </a:tabLst>
            </a:pPr>
            <a:r>
              <a:rPr sz="32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4691" dirty="0">
                <a:latin typeface="Times New Roman"/>
                <a:cs typeface="Times New Roman"/>
              </a:rPr>
              <a:t>o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8</a:t>
            </a:r>
            <a:r>
              <a:rPr sz="3200" i="1" spc="-45" dirty="0">
                <a:latin typeface="Times New Roman"/>
                <a:cs typeface="Times New Roman"/>
              </a:rPr>
              <a:t>i</a:t>
            </a:r>
            <a:r>
              <a:rPr sz="3200" i="1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8(0.4)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3.2V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5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7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74904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3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i="1" spc="-170" dirty="0">
                <a:solidFill>
                  <a:srgbClr val="053CE7"/>
                </a:solidFill>
                <a:latin typeface="Times New Roman"/>
                <a:cs typeface="Times New Roman"/>
              </a:rPr>
              <a:t>v</a:t>
            </a:r>
            <a:r>
              <a:rPr sz="2400" b="1" i="1" spc="-254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x </a:t>
            </a:r>
            <a:r>
              <a:rPr sz="2800" b="1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Fig.20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using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</a:t>
            </a:r>
            <a:r>
              <a:rPr sz="2800" b="1" spc="-7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transformation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9250" y="2134621"/>
            <a:ext cx="5946140" cy="358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7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8000" y="3154679"/>
            <a:ext cx="771270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Applying KVL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around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loop in </a:t>
            </a:r>
            <a:r>
              <a:rPr sz="2800" b="1" spc="-5">
                <a:solidFill>
                  <a:srgbClr val="053CE7"/>
                </a:solidFill>
                <a:latin typeface="Times New Roman"/>
                <a:cs typeface="Times New Roman"/>
              </a:rPr>
              <a:t>Fig </a:t>
            </a:r>
            <a:r>
              <a:rPr sz="2800" b="1" smtClean="0">
                <a:solidFill>
                  <a:srgbClr val="053CE7"/>
                </a:solidFill>
                <a:latin typeface="Times New Roman"/>
                <a:cs typeface="Times New Roman"/>
              </a:rPr>
              <a:t>21(b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)</a:t>
            </a:r>
            <a:r>
              <a:rPr sz="2800" b="1" spc="-24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gives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2830" y="3803650"/>
            <a:ext cx="973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(</a:t>
            </a:r>
            <a:r>
              <a:rPr sz="2800" b="1" spc="5" smtClean="0">
                <a:solidFill>
                  <a:srgbClr val="053CE7"/>
                </a:solidFill>
                <a:latin typeface="Times New Roman"/>
                <a:cs typeface="Times New Roman"/>
              </a:rPr>
              <a:t>7</a:t>
            </a:r>
            <a:r>
              <a:rPr sz="2800" b="1" spc="-15" smtClean="0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r>
              <a:rPr sz="2800" b="1" spc="5" smtClean="0">
                <a:solidFill>
                  <a:srgbClr val="053CE7"/>
                </a:solidFill>
                <a:latin typeface="Times New Roman"/>
                <a:cs typeface="Times New Roman"/>
              </a:rPr>
              <a:t>1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02830" y="5586729"/>
            <a:ext cx="973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(</a:t>
            </a:r>
            <a:r>
              <a:rPr sz="2800" b="1" spc="5" smtClean="0">
                <a:solidFill>
                  <a:srgbClr val="053CE7"/>
                </a:solidFill>
                <a:latin typeface="Times New Roman"/>
                <a:cs typeface="Times New Roman"/>
              </a:rPr>
              <a:t>7</a:t>
            </a:r>
            <a:r>
              <a:rPr sz="2800" b="1" spc="-15" smtClean="0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r>
              <a:rPr sz="2800" b="1" spc="5" smtClean="0">
                <a:solidFill>
                  <a:srgbClr val="053CE7"/>
                </a:solidFill>
                <a:latin typeface="Times New Roman"/>
                <a:cs typeface="Times New Roman"/>
              </a:rPr>
              <a:t>2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630" y="1307856"/>
            <a:ext cx="8228330" cy="17414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967989" y="3639820"/>
            <a:ext cx="3280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</a:t>
            </a:r>
            <a:r>
              <a:rPr sz="3200" spc="-3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-3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5</a:t>
            </a:r>
            <a:r>
              <a:rPr sz="3200" i="1" spc="-50" dirty="0">
                <a:latin typeface="Times New Roman"/>
                <a:cs typeface="Times New Roman"/>
              </a:rPr>
              <a:t>i</a:t>
            </a:r>
            <a:r>
              <a:rPr sz="3200" i="1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i="1" spc="50" dirty="0">
                <a:latin typeface="Times New Roman"/>
                <a:cs typeface="Times New Roman"/>
              </a:rPr>
              <a:t>v</a:t>
            </a:r>
            <a:r>
              <a:rPr sz="2700" i="1" spc="75" baseline="-24691" dirty="0">
                <a:latin typeface="Times New Roman"/>
                <a:cs typeface="Times New Roman"/>
              </a:rPr>
              <a:t>x</a:t>
            </a:r>
            <a:r>
              <a:rPr sz="2700" i="1" spc="727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5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18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29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82600" y="4452620"/>
            <a:ext cx="7343140" cy="88963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8100" marR="30480">
              <a:lnSpc>
                <a:spcPts val="3360"/>
              </a:lnSpc>
              <a:spcBef>
                <a:spcPts val="210"/>
              </a:spcBef>
              <a:tabLst>
                <a:tab pos="3461385" algn="l"/>
              </a:tabLst>
            </a:pP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Appling KVL to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loop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containing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only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</a:t>
            </a:r>
            <a:r>
              <a:rPr sz="2800" b="1" spc="-24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3V  voltage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source,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85" dirty="0">
                <a:solidFill>
                  <a:srgbClr val="053CE7"/>
                </a:solidFill>
                <a:latin typeface="Times New Roman"/>
                <a:cs typeface="Times New Roman"/>
              </a:rPr>
              <a:t>the</a:t>
            </a:r>
            <a:r>
              <a:rPr sz="3200" spc="-85" dirty="0">
                <a:latin typeface="Times New Roman"/>
                <a:cs typeface="Times New Roman"/>
              </a:rPr>
              <a:t>1</a:t>
            </a:r>
            <a:r>
              <a:rPr sz="3200" spc="-85" dirty="0">
                <a:latin typeface="Symbol"/>
                <a:cs typeface="Symbol"/>
              </a:rPr>
              <a:t></a:t>
            </a:r>
            <a:r>
              <a:rPr sz="3200" spc="-85" dirty="0">
                <a:latin typeface="Times New Roman"/>
                <a:cs typeface="Times New Roman"/>
              </a:rPr>
              <a:t>	</a:t>
            </a:r>
            <a:r>
              <a:rPr sz="2800" b="1" spc="-40" dirty="0">
                <a:solidFill>
                  <a:srgbClr val="053CE7"/>
                </a:solidFill>
                <a:latin typeface="Times New Roman"/>
                <a:cs typeface="Times New Roman"/>
              </a:rPr>
              <a:t>resistor,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and </a:t>
            </a:r>
            <a:r>
              <a:rPr sz="2800" b="1" i="1" spc="-170" dirty="0">
                <a:solidFill>
                  <a:srgbClr val="053CE7"/>
                </a:solidFill>
                <a:latin typeface="Times New Roman"/>
                <a:cs typeface="Times New Roman"/>
              </a:rPr>
              <a:t>v</a:t>
            </a:r>
            <a:r>
              <a:rPr sz="2400" b="1" i="1" spc="-254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x</a:t>
            </a:r>
            <a:r>
              <a:rPr sz="2400" b="1" i="1" spc="-202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yields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65070" y="5656579"/>
            <a:ext cx="4410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939925" algn="l"/>
                <a:tab pos="3408045" algn="l"/>
              </a:tabLst>
            </a:pPr>
            <a:r>
              <a:rPr sz="3200" dirty="0">
                <a:latin typeface="Symbol"/>
                <a:cs typeface="Symbol"/>
              </a:rPr>
              <a:t>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509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Times New Roman"/>
                <a:cs typeface="Times New Roman"/>
              </a:rPr>
              <a:t>1</a:t>
            </a:r>
            <a:r>
              <a:rPr sz="3200" i="1" spc="-150" dirty="0">
                <a:latin typeface="Times New Roman"/>
                <a:cs typeface="Times New Roman"/>
              </a:rPr>
              <a:t>i</a:t>
            </a:r>
            <a:r>
              <a:rPr sz="3200" i="1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i="1" spc="50" dirty="0">
                <a:latin typeface="Times New Roman"/>
                <a:cs typeface="Times New Roman"/>
              </a:rPr>
              <a:t>v</a:t>
            </a:r>
            <a:r>
              <a:rPr sz="2700" i="1" spc="75" baseline="-2469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Times New Roman"/>
                <a:cs typeface="Times New Roman"/>
              </a:rPr>
              <a:t>0</a:t>
            </a:r>
            <a:r>
              <a:rPr sz="3200" spc="114" dirty="0">
                <a:latin typeface="Symbol"/>
                <a:cs typeface="Symbol"/>
              </a:rPr>
              <a:t>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i="1" spc="45" dirty="0">
                <a:latin typeface="Times New Roman"/>
                <a:cs typeface="Times New Roman"/>
              </a:rPr>
              <a:t>v</a:t>
            </a:r>
            <a:r>
              <a:rPr sz="2700" i="1" spc="67" baseline="-2469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-3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3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847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/>
              <a:t>1</a:t>
            </a:r>
            <a:r>
              <a:rPr sz="3200" spc="-60" smtClean="0"/>
              <a:t> </a:t>
            </a:r>
            <a:r>
              <a:rPr sz="3200" spc="-5" dirty="0"/>
              <a:t>Introduction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538480" y="1413510"/>
            <a:ext cx="2712720" cy="1739900"/>
            <a:chOff x="538480" y="1413510"/>
            <a:chExt cx="2712720" cy="1739900"/>
          </a:xfrm>
        </p:grpSpPr>
        <p:sp>
          <p:nvSpPr>
            <p:cNvPr id="4" name="object 4"/>
            <p:cNvSpPr/>
            <p:nvPr/>
          </p:nvSpPr>
          <p:spPr>
            <a:xfrm>
              <a:off x="551180" y="1426210"/>
              <a:ext cx="2700020" cy="1727200"/>
            </a:xfrm>
            <a:custGeom>
              <a:avLst/>
              <a:gdLst/>
              <a:ahLst/>
              <a:cxnLst/>
              <a:rect l="l" t="t" r="r" b="b"/>
              <a:pathLst>
                <a:path w="2700020" h="1727200">
                  <a:moveTo>
                    <a:pt x="2700020" y="0"/>
                  </a:moveTo>
                  <a:lnTo>
                    <a:pt x="0" y="0"/>
                  </a:lnTo>
                  <a:lnTo>
                    <a:pt x="0" y="1727200"/>
                  </a:lnTo>
                  <a:lnTo>
                    <a:pt x="2700020" y="1727200"/>
                  </a:lnTo>
                  <a:lnTo>
                    <a:pt x="270002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8480" y="1413510"/>
              <a:ext cx="245814" cy="2459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8480" y="141351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49" h="285750">
                  <a:moveTo>
                    <a:pt x="285750" y="0"/>
                  </a:moveTo>
                  <a:lnTo>
                    <a:pt x="241864" y="0"/>
                  </a:lnTo>
                  <a:lnTo>
                    <a:pt x="0" y="241725"/>
                  </a:lnTo>
                  <a:lnTo>
                    <a:pt x="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6BFF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8480" y="1413510"/>
              <a:ext cx="326390" cy="326390"/>
            </a:xfrm>
            <a:custGeom>
              <a:avLst/>
              <a:gdLst/>
              <a:ahLst/>
              <a:cxnLst/>
              <a:rect l="l" t="t" r="r" b="b"/>
              <a:pathLst>
                <a:path w="326389" h="326389">
                  <a:moveTo>
                    <a:pt x="326390" y="0"/>
                  </a:moveTo>
                  <a:lnTo>
                    <a:pt x="282516" y="0"/>
                  </a:lnTo>
                  <a:lnTo>
                    <a:pt x="0" y="282354"/>
                  </a:lnTo>
                  <a:lnTo>
                    <a:pt x="0" y="326389"/>
                  </a:lnTo>
                  <a:lnTo>
                    <a:pt x="326390" y="0"/>
                  </a:lnTo>
                  <a:close/>
                </a:path>
              </a:pathLst>
            </a:custGeom>
            <a:solidFill>
              <a:srgbClr val="6C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8480" y="1413510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30" h="367030">
                  <a:moveTo>
                    <a:pt x="367029" y="0"/>
                  </a:moveTo>
                  <a:lnTo>
                    <a:pt x="322579" y="0"/>
                  </a:lnTo>
                  <a:lnTo>
                    <a:pt x="0" y="322579"/>
                  </a:lnTo>
                  <a:lnTo>
                    <a:pt x="0" y="367029"/>
                  </a:lnTo>
                  <a:lnTo>
                    <a:pt x="367029" y="0"/>
                  </a:lnTo>
                  <a:close/>
                </a:path>
              </a:pathLst>
            </a:custGeom>
            <a:solidFill>
              <a:srgbClr val="6DFF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480" y="1413510"/>
              <a:ext cx="407670" cy="407670"/>
            </a:xfrm>
            <a:custGeom>
              <a:avLst/>
              <a:gdLst/>
              <a:ahLst/>
              <a:cxnLst/>
              <a:rect l="l" t="t" r="r" b="b"/>
              <a:pathLst>
                <a:path w="407670" h="407669">
                  <a:moveTo>
                    <a:pt x="407669" y="0"/>
                  </a:moveTo>
                  <a:lnTo>
                    <a:pt x="363819" y="0"/>
                  </a:lnTo>
                  <a:lnTo>
                    <a:pt x="0" y="363610"/>
                  </a:lnTo>
                  <a:lnTo>
                    <a:pt x="0" y="407669"/>
                  </a:lnTo>
                  <a:lnTo>
                    <a:pt x="407669" y="0"/>
                  </a:lnTo>
                  <a:close/>
                </a:path>
              </a:pathLst>
            </a:custGeom>
            <a:solidFill>
              <a:srgbClr val="6E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480" y="1413510"/>
              <a:ext cx="449580" cy="449580"/>
            </a:xfrm>
            <a:custGeom>
              <a:avLst/>
              <a:gdLst/>
              <a:ahLst/>
              <a:cxnLst/>
              <a:rect l="l" t="t" r="r" b="b"/>
              <a:pathLst>
                <a:path w="449579" h="449580">
                  <a:moveTo>
                    <a:pt x="448956" y="0"/>
                  </a:moveTo>
                  <a:lnTo>
                    <a:pt x="403859" y="0"/>
                  </a:lnTo>
                  <a:lnTo>
                    <a:pt x="0" y="403860"/>
                  </a:lnTo>
                  <a:lnTo>
                    <a:pt x="0" y="449213"/>
                  </a:lnTo>
                  <a:lnTo>
                    <a:pt x="448956" y="0"/>
                  </a:lnTo>
                  <a:close/>
                </a:path>
              </a:pathLst>
            </a:custGeom>
            <a:solidFill>
              <a:srgbClr val="6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8480" y="1413510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488950" y="0"/>
                  </a:moveTo>
                  <a:lnTo>
                    <a:pt x="445122" y="0"/>
                  </a:lnTo>
                  <a:lnTo>
                    <a:pt x="0" y="444867"/>
                  </a:lnTo>
                  <a:lnTo>
                    <a:pt x="0" y="488949"/>
                  </a:lnTo>
                  <a:lnTo>
                    <a:pt x="488950" y="0"/>
                  </a:lnTo>
                  <a:close/>
                </a:path>
              </a:pathLst>
            </a:custGeom>
            <a:solidFill>
              <a:srgbClr val="70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8480" y="1413510"/>
              <a:ext cx="530225" cy="530860"/>
            </a:xfrm>
            <a:custGeom>
              <a:avLst/>
              <a:gdLst/>
              <a:ahLst/>
              <a:cxnLst/>
              <a:rect l="l" t="t" r="r" b="b"/>
              <a:pathLst>
                <a:path w="530225" h="530860">
                  <a:moveTo>
                    <a:pt x="530212" y="0"/>
                  </a:moveTo>
                  <a:lnTo>
                    <a:pt x="485774" y="0"/>
                  </a:lnTo>
                  <a:lnTo>
                    <a:pt x="0" y="485495"/>
                  </a:lnTo>
                  <a:lnTo>
                    <a:pt x="0" y="530517"/>
                  </a:lnTo>
                  <a:lnTo>
                    <a:pt x="530212" y="0"/>
                  </a:lnTo>
                  <a:close/>
                </a:path>
              </a:pathLst>
            </a:custGeom>
            <a:solidFill>
              <a:srgbClr val="71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8480" y="1413510"/>
              <a:ext cx="570230" cy="570230"/>
            </a:xfrm>
            <a:custGeom>
              <a:avLst/>
              <a:gdLst/>
              <a:ahLst/>
              <a:cxnLst/>
              <a:rect l="l" t="t" r="r" b="b"/>
              <a:pathLst>
                <a:path w="570229" h="570230">
                  <a:moveTo>
                    <a:pt x="570229" y="0"/>
                  </a:moveTo>
                  <a:lnTo>
                    <a:pt x="527050" y="0"/>
                  </a:lnTo>
                  <a:lnTo>
                    <a:pt x="0" y="527050"/>
                  </a:lnTo>
                  <a:lnTo>
                    <a:pt x="0" y="570229"/>
                  </a:lnTo>
                  <a:lnTo>
                    <a:pt x="570229" y="0"/>
                  </a:lnTo>
                  <a:close/>
                </a:path>
              </a:pathLst>
            </a:custGeom>
            <a:solidFill>
              <a:srgbClr val="72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8480" y="1413510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69">
                  <a:moveTo>
                    <a:pt x="610870" y="0"/>
                  </a:moveTo>
                  <a:lnTo>
                    <a:pt x="567077" y="0"/>
                  </a:lnTo>
                  <a:lnTo>
                    <a:pt x="0" y="566752"/>
                  </a:lnTo>
                  <a:lnTo>
                    <a:pt x="0" y="610869"/>
                  </a:lnTo>
                  <a:lnTo>
                    <a:pt x="610870" y="0"/>
                  </a:lnTo>
                  <a:close/>
                </a:path>
              </a:pathLst>
            </a:custGeom>
            <a:solidFill>
              <a:srgbClr val="73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8480" y="1413510"/>
              <a:ext cx="651510" cy="651510"/>
            </a:xfrm>
            <a:custGeom>
              <a:avLst/>
              <a:gdLst/>
              <a:ahLst/>
              <a:cxnLst/>
              <a:rect l="l" t="t" r="r" b="b"/>
              <a:pathLst>
                <a:path w="651510" h="651510">
                  <a:moveTo>
                    <a:pt x="651509" y="0"/>
                  </a:moveTo>
                  <a:lnTo>
                    <a:pt x="607059" y="0"/>
                  </a:lnTo>
                  <a:lnTo>
                    <a:pt x="0" y="607059"/>
                  </a:lnTo>
                  <a:lnTo>
                    <a:pt x="0" y="651509"/>
                  </a:lnTo>
                  <a:lnTo>
                    <a:pt x="651509" y="0"/>
                  </a:lnTo>
                  <a:close/>
                </a:path>
              </a:pathLst>
            </a:custGeom>
            <a:solidFill>
              <a:srgbClr val="74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8480" y="1413510"/>
              <a:ext cx="692150" cy="692150"/>
            </a:xfrm>
            <a:custGeom>
              <a:avLst/>
              <a:gdLst/>
              <a:ahLst/>
              <a:cxnLst/>
              <a:rect l="l" t="t" r="r" b="b"/>
              <a:pathLst>
                <a:path w="692149" h="692150">
                  <a:moveTo>
                    <a:pt x="692149" y="0"/>
                  </a:moveTo>
                  <a:lnTo>
                    <a:pt x="648380" y="0"/>
                  </a:lnTo>
                  <a:lnTo>
                    <a:pt x="0" y="648009"/>
                  </a:lnTo>
                  <a:lnTo>
                    <a:pt x="0" y="692149"/>
                  </a:lnTo>
                  <a:lnTo>
                    <a:pt x="692149" y="0"/>
                  </a:lnTo>
                  <a:close/>
                </a:path>
              </a:pathLst>
            </a:custGeom>
            <a:solidFill>
              <a:srgbClr val="75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480" y="1413510"/>
              <a:ext cx="732790" cy="732790"/>
            </a:xfrm>
            <a:custGeom>
              <a:avLst/>
              <a:gdLst/>
              <a:ahLst/>
              <a:cxnLst/>
              <a:rect l="l" t="t" r="r" b="b"/>
              <a:pathLst>
                <a:path w="732790" h="732789">
                  <a:moveTo>
                    <a:pt x="732790" y="0"/>
                  </a:moveTo>
                  <a:lnTo>
                    <a:pt x="689032" y="0"/>
                  </a:lnTo>
                  <a:lnTo>
                    <a:pt x="0" y="688637"/>
                  </a:lnTo>
                  <a:lnTo>
                    <a:pt x="0" y="732789"/>
                  </a:lnTo>
                  <a:lnTo>
                    <a:pt x="732790" y="0"/>
                  </a:lnTo>
                  <a:close/>
                </a:path>
              </a:pathLst>
            </a:custGeom>
            <a:solidFill>
              <a:srgbClr val="76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8480" y="1413510"/>
              <a:ext cx="774065" cy="774700"/>
            </a:xfrm>
            <a:custGeom>
              <a:avLst/>
              <a:gdLst/>
              <a:ahLst/>
              <a:cxnLst/>
              <a:rect l="l" t="t" r="r" b="b"/>
              <a:pathLst>
                <a:path w="774065" h="774700">
                  <a:moveTo>
                    <a:pt x="773983" y="0"/>
                  </a:moveTo>
                  <a:lnTo>
                    <a:pt x="729684" y="0"/>
                  </a:lnTo>
                  <a:lnTo>
                    <a:pt x="0" y="729266"/>
                  </a:lnTo>
                  <a:lnTo>
                    <a:pt x="0" y="774426"/>
                  </a:lnTo>
                  <a:lnTo>
                    <a:pt x="773983" y="0"/>
                  </a:lnTo>
                  <a:close/>
                </a:path>
              </a:pathLst>
            </a:custGeom>
            <a:solidFill>
              <a:srgbClr val="77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480" y="1413510"/>
              <a:ext cx="814705" cy="815340"/>
            </a:xfrm>
            <a:custGeom>
              <a:avLst/>
              <a:gdLst/>
              <a:ahLst/>
              <a:cxnLst/>
              <a:rect l="l" t="t" r="r" b="b"/>
              <a:pathLst>
                <a:path w="814705" h="815339">
                  <a:moveTo>
                    <a:pt x="814611" y="0"/>
                  </a:moveTo>
                  <a:lnTo>
                    <a:pt x="770335" y="0"/>
                  </a:lnTo>
                  <a:lnTo>
                    <a:pt x="0" y="769894"/>
                  </a:lnTo>
                  <a:lnTo>
                    <a:pt x="0" y="815078"/>
                  </a:lnTo>
                  <a:lnTo>
                    <a:pt x="814611" y="0"/>
                  </a:lnTo>
                  <a:close/>
                </a:path>
              </a:pathLst>
            </a:custGeom>
            <a:solidFill>
              <a:srgbClr val="78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8480" y="1413510"/>
              <a:ext cx="854710" cy="854710"/>
            </a:xfrm>
            <a:custGeom>
              <a:avLst/>
              <a:gdLst/>
              <a:ahLst/>
              <a:cxnLst/>
              <a:rect l="l" t="t" r="r" b="b"/>
              <a:pathLst>
                <a:path w="854710" h="854710">
                  <a:moveTo>
                    <a:pt x="854709" y="0"/>
                  </a:moveTo>
                  <a:lnTo>
                    <a:pt x="810987" y="0"/>
                  </a:lnTo>
                  <a:lnTo>
                    <a:pt x="0" y="810522"/>
                  </a:lnTo>
                  <a:lnTo>
                    <a:pt x="0" y="854709"/>
                  </a:lnTo>
                  <a:lnTo>
                    <a:pt x="854709" y="0"/>
                  </a:lnTo>
                  <a:close/>
                </a:path>
              </a:pathLst>
            </a:custGeom>
            <a:solidFill>
              <a:srgbClr val="79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8480" y="1413510"/>
              <a:ext cx="895985" cy="896619"/>
            </a:xfrm>
            <a:custGeom>
              <a:avLst/>
              <a:gdLst/>
              <a:ahLst/>
              <a:cxnLst/>
              <a:rect l="l" t="t" r="r" b="b"/>
              <a:pathLst>
                <a:path w="895985" h="896619">
                  <a:moveTo>
                    <a:pt x="895868" y="0"/>
                  </a:moveTo>
                  <a:lnTo>
                    <a:pt x="851639" y="0"/>
                  </a:lnTo>
                  <a:lnTo>
                    <a:pt x="0" y="851151"/>
                  </a:lnTo>
                  <a:lnTo>
                    <a:pt x="0" y="896381"/>
                  </a:lnTo>
                  <a:lnTo>
                    <a:pt x="895868" y="0"/>
                  </a:lnTo>
                  <a:close/>
                </a:path>
              </a:pathLst>
            </a:custGeom>
            <a:solidFill>
              <a:srgbClr val="7A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8480" y="1413510"/>
              <a:ext cx="935990" cy="935990"/>
            </a:xfrm>
            <a:custGeom>
              <a:avLst/>
              <a:gdLst/>
              <a:ahLst/>
              <a:cxnLst/>
              <a:rect l="l" t="t" r="r" b="b"/>
              <a:pathLst>
                <a:path w="935990" h="935989">
                  <a:moveTo>
                    <a:pt x="935989" y="0"/>
                  </a:moveTo>
                  <a:lnTo>
                    <a:pt x="892290" y="0"/>
                  </a:lnTo>
                  <a:lnTo>
                    <a:pt x="0" y="891779"/>
                  </a:lnTo>
                  <a:lnTo>
                    <a:pt x="0" y="935989"/>
                  </a:lnTo>
                  <a:lnTo>
                    <a:pt x="935989" y="0"/>
                  </a:lnTo>
                  <a:close/>
                </a:path>
              </a:pathLst>
            </a:custGeom>
            <a:solidFill>
              <a:srgbClr val="7B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8480" y="1413510"/>
              <a:ext cx="977265" cy="977900"/>
            </a:xfrm>
            <a:custGeom>
              <a:avLst/>
              <a:gdLst/>
              <a:ahLst/>
              <a:cxnLst/>
              <a:rect l="l" t="t" r="r" b="b"/>
              <a:pathLst>
                <a:path w="977265" h="977900">
                  <a:moveTo>
                    <a:pt x="977124" y="0"/>
                  </a:moveTo>
                  <a:lnTo>
                    <a:pt x="932942" y="0"/>
                  </a:lnTo>
                  <a:lnTo>
                    <a:pt x="0" y="932407"/>
                  </a:lnTo>
                  <a:lnTo>
                    <a:pt x="0" y="977685"/>
                  </a:lnTo>
                  <a:lnTo>
                    <a:pt x="977124" y="0"/>
                  </a:lnTo>
                  <a:close/>
                </a:path>
              </a:pathLst>
            </a:custGeom>
            <a:solidFill>
              <a:srgbClr val="7C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8480" y="1413510"/>
              <a:ext cx="1017269" cy="1017269"/>
            </a:xfrm>
            <a:custGeom>
              <a:avLst/>
              <a:gdLst/>
              <a:ahLst/>
              <a:cxnLst/>
              <a:rect l="l" t="t" r="r" b="b"/>
              <a:pathLst>
                <a:path w="1017269" h="1017269">
                  <a:moveTo>
                    <a:pt x="1017269" y="0"/>
                  </a:moveTo>
                  <a:lnTo>
                    <a:pt x="974089" y="0"/>
                  </a:lnTo>
                  <a:lnTo>
                    <a:pt x="0" y="974089"/>
                  </a:lnTo>
                  <a:lnTo>
                    <a:pt x="0" y="1017269"/>
                  </a:lnTo>
                  <a:lnTo>
                    <a:pt x="1017269" y="0"/>
                  </a:lnTo>
                  <a:close/>
                </a:path>
              </a:pathLst>
            </a:custGeom>
            <a:solidFill>
              <a:srgbClr val="7DF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8480" y="1413510"/>
              <a:ext cx="1058545" cy="1059180"/>
            </a:xfrm>
            <a:custGeom>
              <a:avLst/>
              <a:gdLst/>
              <a:ahLst/>
              <a:cxnLst/>
              <a:rect l="l" t="t" r="r" b="b"/>
              <a:pathLst>
                <a:path w="1058545" h="1059180">
                  <a:moveTo>
                    <a:pt x="1058381" y="0"/>
                  </a:moveTo>
                  <a:lnTo>
                    <a:pt x="1014245" y="0"/>
                  </a:lnTo>
                  <a:lnTo>
                    <a:pt x="0" y="1013664"/>
                  </a:lnTo>
                  <a:lnTo>
                    <a:pt x="0" y="1058988"/>
                  </a:lnTo>
                  <a:lnTo>
                    <a:pt x="1058381" y="0"/>
                  </a:lnTo>
                  <a:close/>
                </a:path>
              </a:pathLst>
            </a:custGeom>
            <a:solidFill>
              <a:srgbClr val="7E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8480" y="1413510"/>
              <a:ext cx="1098550" cy="1098550"/>
            </a:xfrm>
            <a:custGeom>
              <a:avLst/>
              <a:gdLst/>
              <a:ahLst/>
              <a:cxnLst/>
              <a:rect l="l" t="t" r="r" b="b"/>
              <a:pathLst>
                <a:path w="1098550" h="1098550">
                  <a:moveTo>
                    <a:pt x="1098549" y="0"/>
                  </a:moveTo>
                  <a:lnTo>
                    <a:pt x="1055369" y="0"/>
                  </a:lnTo>
                  <a:lnTo>
                    <a:pt x="0" y="1055370"/>
                  </a:lnTo>
                  <a:lnTo>
                    <a:pt x="0" y="1098549"/>
                  </a:lnTo>
                  <a:lnTo>
                    <a:pt x="1098549" y="0"/>
                  </a:lnTo>
                  <a:close/>
                </a:path>
              </a:pathLst>
            </a:custGeom>
            <a:solidFill>
              <a:srgbClr val="7F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8480" y="1413510"/>
              <a:ext cx="1139190" cy="1139190"/>
            </a:xfrm>
            <a:custGeom>
              <a:avLst/>
              <a:gdLst/>
              <a:ahLst/>
              <a:cxnLst/>
              <a:rect l="l" t="t" r="r" b="b"/>
              <a:pathLst>
                <a:path w="1139190" h="1139189">
                  <a:moveTo>
                    <a:pt x="1139189" y="0"/>
                  </a:moveTo>
                  <a:lnTo>
                    <a:pt x="1095549" y="0"/>
                  </a:lnTo>
                  <a:lnTo>
                    <a:pt x="0" y="1094921"/>
                  </a:lnTo>
                  <a:lnTo>
                    <a:pt x="0" y="1139189"/>
                  </a:lnTo>
                  <a:lnTo>
                    <a:pt x="1139189" y="0"/>
                  </a:lnTo>
                  <a:close/>
                </a:path>
              </a:pathLst>
            </a:custGeom>
            <a:solidFill>
              <a:srgbClr val="80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8480" y="1413510"/>
              <a:ext cx="1180465" cy="1181100"/>
            </a:xfrm>
            <a:custGeom>
              <a:avLst/>
              <a:gdLst/>
              <a:ahLst/>
              <a:cxnLst/>
              <a:rect l="l" t="t" r="r" b="b"/>
              <a:pathLst>
                <a:path w="1180465" h="1181100">
                  <a:moveTo>
                    <a:pt x="1180266" y="0"/>
                  </a:moveTo>
                  <a:lnTo>
                    <a:pt x="1135380" y="0"/>
                  </a:lnTo>
                  <a:lnTo>
                    <a:pt x="0" y="1135379"/>
                  </a:lnTo>
                  <a:lnTo>
                    <a:pt x="0" y="1180943"/>
                  </a:lnTo>
                  <a:lnTo>
                    <a:pt x="1180266" y="0"/>
                  </a:lnTo>
                  <a:close/>
                </a:path>
              </a:pathLst>
            </a:custGeom>
            <a:solidFill>
              <a:srgbClr val="81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8480" y="1413510"/>
              <a:ext cx="1220470" cy="1220470"/>
            </a:xfrm>
            <a:custGeom>
              <a:avLst/>
              <a:gdLst/>
              <a:ahLst/>
              <a:cxnLst/>
              <a:rect l="l" t="t" r="r" b="b"/>
              <a:pathLst>
                <a:path w="1220470" h="1220470">
                  <a:moveTo>
                    <a:pt x="1220470" y="0"/>
                  </a:moveTo>
                  <a:lnTo>
                    <a:pt x="1176852" y="0"/>
                  </a:lnTo>
                  <a:lnTo>
                    <a:pt x="0" y="1176177"/>
                  </a:lnTo>
                  <a:lnTo>
                    <a:pt x="0" y="1220469"/>
                  </a:lnTo>
                  <a:lnTo>
                    <a:pt x="1220470" y="0"/>
                  </a:lnTo>
                  <a:close/>
                </a:path>
              </a:pathLst>
            </a:custGeom>
            <a:solidFill>
              <a:srgbClr val="82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8480" y="1413510"/>
              <a:ext cx="1261745" cy="1262380"/>
            </a:xfrm>
            <a:custGeom>
              <a:avLst/>
              <a:gdLst/>
              <a:ahLst/>
              <a:cxnLst/>
              <a:rect l="l" t="t" r="r" b="b"/>
              <a:pathLst>
                <a:path w="1261745" h="1262380">
                  <a:moveTo>
                    <a:pt x="1261523" y="0"/>
                  </a:moveTo>
                  <a:lnTo>
                    <a:pt x="1217503" y="0"/>
                  </a:lnTo>
                  <a:lnTo>
                    <a:pt x="0" y="1216806"/>
                  </a:lnTo>
                  <a:lnTo>
                    <a:pt x="0" y="1262246"/>
                  </a:lnTo>
                  <a:lnTo>
                    <a:pt x="1261523" y="0"/>
                  </a:lnTo>
                  <a:close/>
                </a:path>
              </a:pathLst>
            </a:custGeom>
            <a:solidFill>
              <a:srgbClr val="83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8480" y="1413510"/>
              <a:ext cx="1302385" cy="1303020"/>
            </a:xfrm>
            <a:custGeom>
              <a:avLst/>
              <a:gdLst/>
              <a:ahLst/>
              <a:cxnLst/>
              <a:rect l="l" t="t" r="r" b="b"/>
              <a:pathLst>
                <a:path w="1302385" h="1303020">
                  <a:moveTo>
                    <a:pt x="1302151" y="0"/>
                  </a:moveTo>
                  <a:lnTo>
                    <a:pt x="1258570" y="0"/>
                  </a:lnTo>
                  <a:lnTo>
                    <a:pt x="0" y="1258570"/>
                  </a:lnTo>
                  <a:lnTo>
                    <a:pt x="0" y="1302898"/>
                  </a:lnTo>
                  <a:lnTo>
                    <a:pt x="1302151" y="0"/>
                  </a:lnTo>
                  <a:close/>
                </a:path>
              </a:pathLst>
            </a:custGeom>
            <a:solidFill>
              <a:srgbClr val="84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8480" y="1413510"/>
              <a:ext cx="1343025" cy="1343660"/>
            </a:xfrm>
            <a:custGeom>
              <a:avLst/>
              <a:gdLst/>
              <a:ahLst/>
              <a:cxnLst/>
              <a:rect l="l" t="t" r="r" b="b"/>
              <a:pathLst>
                <a:path w="1343025" h="1343660">
                  <a:moveTo>
                    <a:pt x="1342780" y="0"/>
                  </a:moveTo>
                  <a:lnTo>
                    <a:pt x="1298807" y="0"/>
                  </a:lnTo>
                  <a:lnTo>
                    <a:pt x="0" y="1298062"/>
                  </a:lnTo>
                  <a:lnTo>
                    <a:pt x="0" y="1343550"/>
                  </a:lnTo>
                  <a:lnTo>
                    <a:pt x="1342780" y="0"/>
                  </a:lnTo>
                  <a:close/>
                </a:path>
              </a:pathLst>
            </a:custGeom>
            <a:solidFill>
              <a:srgbClr val="85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8480" y="1413510"/>
              <a:ext cx="1383665" cy="1384300"/>
            </a:xfrm>
            <a:custGeom>
              <a:avLst/>
              <a:gdLst/>
              <a:ahLst/>
              <a:cxnLst/>
              <a:rect l="l" t="t" r="r" b="b"/>
              <a:pathLst>
                <a:path w="1383665" h="1384300">
                  <a:moveTo>
                    <a:pt x="1383408" y="0"/>
                  </a:moveTo>
                  <a:lnTo>
                    <a:pt x="1339850" y="0"/>
                  </a:lnTo>
                  <a:lnTo>
                    <a:pt x="0" y="1339850"/>
                  </a:lnTo>
                  <a:lnTo>
                    <a:pt x="0" y="1384201"/>
                  </a:lnTo>
                  <a:lnTo>
                    <a:pt x="1383408" y="0"/>
                  </a:lnTo>
                  <a:close/>
                </a:path>
              </a:pathLst>
            </a:custGeom>
            <a:solidFill>
              <a:srgbClr val="86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8480" y="1413510"/>
              <a:ext cx="1424305" cy="1424940"/>
            </a:xfrm>
            <a:custGeom>
              <a:avLst/>
              <a:gdLst/>
              <a:ahLst/>
              <a:cxnLst/>
              <a:rect l="l" t="t" r="r" b="b"/>
              <a:pathLst>
                <a:path w="1424305" h="1424939">
                  <a:moveTo>
                    <a:pt x="1424036" y="0"/>
                  </a:moveTo>
                  <a:lnTo>
                    <a:pt x="1380489" y="0"/>
                  </a:lnTo>
                  <a:lnTo>
                    <a:pt x="0" y="1380489"/>
                  </a:lnTo>
                  <a:lnTo>
                    <a:pt x="0" y="1424853"/>
                  </a:lnTo>
                  <a:lnTo>
                    <a:pt x="1424036" y="0"/>
                  </a:lnTo>
                  <a:close/>
                </a:path>
              </a:pathLst>
            </a:custGeom>
            <a:solidFill>
              <a:srgbClr val="87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8480" y="1413510"/>
              <a:ext cx="1464310" cy="1464310"/>
            </a:xfrm>
            <a:custGeom>
              <a:avLst/>
              <a:gdLst/>
              <a:ahLst/>
              <a:cxnLst/>
              <a:rect l="l" t="t" r="r" b="b"/>
              <a:pathLst>
                <a:path w="1464310" h="1464310">
                  <a:moveTo>
                    <a:pt x="1464309" y="0"/>
                  </a:moveTo>
                  <a:lnTo>
                    <a:pt x="1420762" y="0"/>
                  </a:lnTo>
                  <a:lnTo>
                    <a:pt x="0" y="1419948"/>
                  </a:lnTo>
                  <a:lnTo>
                    <a:pt x="0" y="1464309"/>
                  </a:lnTo>
                  <a:lnTo>
                    <a:pt x="1464309" y="0"/>
                  </a:lnTo>
                  <a:close/>
                </a:path>
              </a:pathLst>
            </a:custGeom>
            <a:solidFill>
              <a:srgbClr val="88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8480" y="1413510"/>
              <a:ext cx="1505585" cy="1506220"/>
            </a:xfrm>
            <a:custGeom>
              <a:avLst/>
              <a:gdLst/>
              <a:ahLst/>
              <a:cxnLst/>
              <a:rect l="l" t="t" r="r" b="b"/>
              <a:pathLst>
                <a:path w="1505585" h="1506220">
                  <a:moveTo>
                    <a:pt x="1505293" y="0"/>
                  </a:moveTo>
                  <a:lnTo>
                    <a:pt x="1461413" y="0"/>
                  </a:lnTo>
                  <a:lnTo>
                    <a:pt x="0" y="1460576"/>
                  </a:lnTo>
                  <a:lnTo>
                    <a:pt x="0" y="1506156"/>
                  </a:lnTo>
                  <a:lnTo>
                    <a:pt x="1505293" y="0"/>
                  </a:lnTo>
                  <a:close/>
                </a:path>
              </a:pathLst>
            </a:custGeom>
            <a:solidFill>
              <a:srgbClr val="89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8480" y="1413509"/>
              <a:ext cx="1587500" cy="1587500"/>
            </a:xfrm>
            <a:custGeom>
              <a:avLst/>
              <a:gdLst/>
              <a:ahLst/>
              <a:cxnLst/>
              <a:rect l="l" t="t" r="r" b="b"/>
              <a:pathLst>
                <a:path w="1587500" h="1587500">
                  <a:moveTo>
                    <a:pt x="1587487" y="12"/>
                  </a:moveTo>
                  <a:lnTo>
                    <a:pt x="1545907" y="12"/>
                  </a:lnTo>
                  <a:lnTo>
                    <a:pt x="1502410" y="0"/>
                  </a:lnTo>
                  <a:lnTo>
                    <a:pt x="0" y="1502410"/>
                  </a:lnTo>
                  <a:lnTo>
                    <a:pt x="0" y="1541843"/>
                  </a:lnTo>
                  <a:lnTo>
                    <a:pt x="0" y="1546809"/>
                  </a:lnTo>
                  <a:lnTo>
                    <a:pt x="0" y="1587500"/>
                  </a:lnTo>
                  <a:lnTo>
                    <a:pt x="1587487" y="12"/>
                  </a:lnTo>
                  <a:close/>
                </a:path>
              </a:pathLst>
            </a:custGeom>
            <a:solidFill>
              <a:srgbClr val="8A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8480" y="1413510"/>
              <a:ext cx="1627505" cy="1628139"/>
            </a:xfrm>
            <a:custGeom>
              <a:avLst/>
              <a:gdLst/>
              <a:ahLst/>
              <a:cxnLst/>
              <a:rect l="l" t="t" r="r" b="b"/>
              <a:pathLst>
                <a:path w="1627505" h="1628139">
                  <a:moveTo>
                    <a:pt x="1627178" y="0"/>
                  </a:moveTo>
                  <a:lnTo>
                    <a:pt x="1583689" y="0"/>
                  </a:lnTo>
                  <a:lnTo>
                    <a:pt x="0" y="1583689"/>
                  </a:lnTo>
                  <a:lnTo>
                    <a:pt x="0" y="1628111"/>
                  </a:lnTo>
                  <a:lnTo>
                    <a:pt x="1627178" y="0"/>
                  </a:lnTo>
                  <a:close/>
                </a:path>
              </a:pathLst>
            </a:custGeom>
            <a:solidFill>
              <a:srgbClr val="8B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8480" y="1413510"/>
              <a:ext cx="1667510" cy="1667510"/>
            </a:xfrm>
            <a:custGeom>
              <a:avLst/>
              <a:gdLst/>
              <a:ahLst/>
              <a:cxnLst/>
              <a:rect l="l" t="t" r="r" b="b"/>
              <a:pathLst>
                <a:path w="1667510" h="1667510">
                  <a:moveTo>
                    <a:pt x="1667509" y="0"/>
                  </a:moveTo>
                  <a:lnTo>
                    <a:pt x="1624329" y="0"/>
                  </a:lnTo>
                  <a:lnTo>
                    <a:pt x="0" y="1624329"/>
                  </a:lnTo>
                  <a:lnTo>
                    <a:pt x="0" y="1667509"/>
                  </a:lnTo>
                  <a:lnTo>
                    <a:pt x="1667509" y="0"/>
                  </a:lnTo>
                  <a:close/>
                </a:path>
              </a:pathLst>
            </a:custGeom>
            <a:solidFill>
              <a:srgbClr val="8C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8480" y="1413510"/>
              <a:ext cx="1708785" cy="1709420"/>
            </a:xfrm>
            <a:custGeom>
              <a:avLst/>
              <a:gdLst/>
              <a:ahLst/>
              <a:cxnLst/>
              <a:rect l="l" t="t" r="r" b="b"/>
              <a:pathLst>
                <a:path w="1708785" h="1709420">
                  <a:moveTo>
                    <a:pt x="1708435" y="0"/>
                  </a:moveTo>
                  <a:lnTo>
                    <a:pt x="1664672" y="0"/>
                  </a:lnTo>
                  <a:lnTo>
                    <a:pt x="0" y="1663718"/>
                  </a:lnTo>
                  <a:lnTo>
                    <a:pt x="0" y="1709414"/>
                  </a:lnTo>
                  <a:lnTo>
                    <a:pt x="1708435" y="0"/>
                  </a:lnTo>
                  <a:close/>
                </a:path>
              </a:pathLst>
            </a:custGeom>
            <a:solidFill>
              <a:srgbClr val="8D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8480" y="1413510"/>
              <a:ext cx="1748789" cy="1727200"/>
            </a:xfrm>
            <a:custGeom>
              <a:avLst/>
              <a:gdLst/>
              <a:ahLst/>
              <a:cxnLst/>
              <a:rect l="l" t="t" r="r" b="b"/>
              <a:pathLst>
                <a:path w="1748789" h="1727200">
                  <a:moveTo>
                    <a:pt x="1748789" y="0"/>
                  </a:moveTo>
                  <a:lnTo>
                    <a:pt x="1705609" y="0"/>
                  </a:lnTo>
                  <a:lnTo>
                    <a:pt x="0" y="1705609"/>
                  </a:lnTo>
                  <a:lnTo>
                    <a:pt x="0" y="1725929"/>
                  </a:lnTo>
                  <a:lnTo>
                    <a:pt x="1270" y="1727199"/>
                  </a:lnTo>
                  <a:lnTo>
                    <a:pt x="21589" y="1727199"/>
                  </a:lnTo>
                  <a:lnTo>
                    <a:pt x="1748789" y="0"/>
                  </a:lnTo>
                  <a:close/>
                </a:path>
              </a:pathLst>
            </a:custGeom>
            <a:solidFill>
              <a:srgbClr val="8E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6265" y="1413510"/>
              <a:ext cx="1772285" cy="1727200"/>
            </a:xfrm>
            <a:custGeom>
              <a:avLst/>
              <a:gdLst/>
              <a:ahLst/>
              <a:cxnLst/>
              <a:rect l="l" t="t" r="r" b="b"/>
              <a:pathLst>
                <a:path w="1772285" h="1727200">
                  <a:moveTo>
                    <a:pt x="1771906" y="0"/>
                  </a:moveTo>
                  <a:lnTo>
                    <a:pt x="1728190" y="0"/>
                  </a:lnTo>
                  <a:lnTo>
                    <a:pt x="0" y="1727200"/>
                  </a:lnTo>
                  <a:lnTo>
                    <a:pt x="45696" y="1727200"/>
                  </a:lnTo>
                  <a:lnTo>
                    <a:pt x="1771906" y="0"/>
                  </a:lnTo>
                  <a:close/>
                </a:path>
              </a:pathLst>
            </a:custGeom>
            <a:solidFill>
              <a:srgbClr val="8F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817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630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420" y="1727200"/>
                  </a:lnTo>
                  <a:lnTo>
                    <a:pt x="1770630" y="0"/>
                  </a:lnTo>
                  <a:close/>
                </a:path>
              </a:pathLst>
            </a:custGeom>
            <a:solidFill>
              <a:srgbClr val="90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568" y="1413510"/>
              <a:ext cx="1772285" cy="1727200"/>
            </a:xfrm>
            <a:custGeom>
              <a:avLst/>
              <a:gdLst/>
              <a:ahLst/>
              <a:cxnLst/>
              <a:rect l="l" t="t" r="r" b="b"/>
              <a:pathLst>
                <a:path w="1772285" h="1727200">
                  <a:moveTo>
                    <a:pt x="1771860" y="0"/>
                  </a:moveTo>
                  <a:lnTo>
                    <a:pt x="1728190" y="0"/>
                  </a:lnTo>
                  <a:lnTo>
                    <a:pt x="0" y="1727200"/>
                  </a:lnTo>
                  <a:lnTo>
                    <a:pt x="45650" y="1727200"/>
                  </a:lnTo>
                  <a:lnTo>
                    <a:pt x="1771860" y="0"/>
                  </a:lnTo>
                  <a:close/>
                </a:path>
              </a:pathLst>
            </a:custGeom>
            <a:solidFill>
              <a:srgbClr val="91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945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607" y="0"/>
                  </a:moveTo>
                  <a:lnTo>
                    <a:pt x="1727199" y="0"/>
                  </a:lnTo>
                  <a:lnTo>
                    <a:pt x="0" y="1727199"/>
                  </a:lnTo>
                  <a:lnTo>
                    <a:pt x="44396" y="1727199"/>
                  </a:lnTo>
                  <a:lnTo>
                    <a:pt x="1770607" y="0"/>
                  </a:lnTo>
                  <a:close/>
                </a:path>
              </a:pathLst>
            </a:custGeom>
            <a:solidFill>
              <a:srgbClr val="92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009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595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385" y="1727200"/>
                  </a:lnTo>
                  <a:lnTo>
                    <a:pt x="1770595" y="0"/>
                  </a:lnTo>
                  <a:close/>
                </a:path>
              </a:pathLst>
            </a:custGeom>
            <a:solidFill>
              <a:srgbClr val="93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9523" y="1413510"/>
              <a:ext cx="1772285" cy="1727200"/>
            </a:xfrm>
            <a:custGeom>
              <a:avLst/>
              <a:gdLst/>
              <a:ahLst/>
              <a:cxnLst/>
              <a:rect l="l" t="t" r="r" b="b"/>
              <a:pathLst>
                <a:path w="1772285" h="1727200">
                  <a:moveTo>
                    <a:pt x="1771790" y="0"/>
                  </a:moveTo>
                  <a:lnTo>
                    <a:pt x="1728190" y="0"/>
                  </a:lnTo>
                  <a:lnTo>
                    <a:pt x="0" y="1727200"/>
                  </a:lnTo>
                  <a:lnTo>
                    <a:pt x="45580" y="1727200"/>
                  </a:lnTo>
                  <a:lnTo>
                    <a:pt x="1771790" y="0"/>
                  </a:lnTo>
                  <a:close/>
                </a:path>
              </a:pathLst>
            </a:custGeom>
            <a:solidFill>
              <a:srgbClr val="94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137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572" y="0"/>
                  </a:moveTo>
                  <a:lnTo>
                    <a:pt x="1727199" y="0"/>
                  </a:lnTo>
                  <a:lnTo>
                    <a:pt x="0" y="1727199"/>
                  </a:lnTo>
                  <a:lnTo>
                    <a:pt x="44361" y="1727199"/>
                  </a:lnTo>
                  <a:lnTo>
                    <a:pt x="1770572" y="0"/>
                  </a:lnTo>
                  <a:close/>
                </a:path>
              </a:pathLst>
            </a:custGeom>
            <a:solidFill>
              <a:srgbClr val="95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4201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560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350" y="1727200"/>
                  </a:lnTo>
                  <a:lnTo>
                    <a:pt x="1770560" y="0"/>
                  </a:lnTo>
                  <a:close/>
                </a:path>
              </a:pathLst>
            </a:custGeom>
            <a:solidFill>
              <a:srgbClr val="96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82650" y="1413510"/>
              <a:ext cx="1771650" cy="1727200"/>
            </a:xfrm>
            <a:custGeom>
              <a:avLst/>
              <a:gdLst/>
              <a:ahLst/>
              <a:cxnLst/>
              <a:rect l="l" t="t" r="r" b="b"/>
              <a:pathLst>
                <a:path w="1771650" h="1727200">
                  <a:moveTo>
                    <a:pt x="1771650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450" y="172720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97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2329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537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327" y="1727200"/>
                  </a:lnTo>
                  <a:lnTo>
                    <a:pt x="1770537" y="0"/>
                  </a:lnTo>
                  <a:close/>
                </a:path>
              </a:pathLst>
            </a:custGeom>
            <a:solidFill>
              <a:srgbClr val="99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63930" y="1413510"/>
              <a:ext cx="1771650" cy="1727200"/>
            </a:xfrm>
            <a:custGeom>
              <a:avLst/>
              <a:gdLst/>
              <a:ahLst/>
              <a:cxnLst/>
              <a:rect l="l" t="t" r="r" b="b"/>
              <a:pathLst>
                <a:path w="1771650" h="1727200">
                  <a:moveTo>
                    <a:pt x="1771650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450" y="172720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99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457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513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303" y="1727200"/>
                  </a:lnTo>
                  <a:lnTo>
                    <a:pt x="1770513" y="0"/>
                  </a:lnTo>
                  <a:close/>
                </a:path>
              </a:pathLst>
            </a:custGeom>
            <a:solidFill>
              <a:srgbClr val="9A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4521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502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292" y="1727200"/>
                  </a:lnTo>
                  <a:lnTo>
                    <a:pt x="1770502" y="0"/>
                  </a:lnTo>
                  <a:close/>
                </a:path>
              </a:pathLst>
            </a:custGeom>
            <a:solidFill>
              <a:srgbClr val="9CFF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84736" y="1413510"/>
              <a:ext cx="1772920" cy="1727200"/>
            </a:xfrm>
            <a:custGeom>
              <a:avLst/>
              <a:gdLst/>
              <a:ahLst/>
              <a:cxnLst/>
              <a:rect l="l" t="t" r="r" b="b"/>
              <a:pathLst>
                <a:path w="1772920" h="1727200">
                  <a:moveTo>
                    <a:pt x="1772763" y="0"/>
                  </a:moveTo>
                  <a:lnTo>
                    <a:pt x="1728190" y="0"/>
                  </a:lnTo>
                  <a:lnTo>
                    <a:pt x="0" y="1727200"/>
                  </a:lnTo>
                  <a:lnTo>
                    <a:pt x="45563" y="1727200"/>
                  </a:lnTo>
                  <a:lnTo>
                    <a:pt x="1772763" y="0"/>
                  </a:lnTo>
                  <a:close/>
                </a:path>
              </a:pathLst>
            </a:custGeom>
            <a:solidFill>
              <a:srgbClr val="9BFF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2649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478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268" y="1727200"/>
                  </a:lnTo>
                  <a:lnTo>
                    <a:pt x="1770478" y="0"/>
                  </a:lnTo>
                  <a:close/>
                </a:path>
              </a:pathLst>
            </a:custGeom>
            <a:solidFill>
              <a:srgbClr val="9AFF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167130" y="1413510"/>
              <a:ext cx="1771650" cy="1727200"/>
            </a:xfrm>
            <a:custGeom>
              <a:avLst/>
              <a:gdLst/>
              <a:ahLst/>
              <a:cxnLst/>
              <a:rect l="l" t="t" r="r" b="b"/>
              <a:pathLst>
                <a:path w="1771650" h="1727200">
                  <a:moveTo>
                    <a:pt x="1771650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450" y="172720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99FF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0777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455" y="0"/>
                  </a:moveTo>
                  <a:lnTo>
                    <a:pt x="1727199" y="0"/>
                  </a:lnTo>
                  <a:lnTo>
                    <a:pt x="0" y="1727200"/>
                  </a:lnTo>
                  <a:lnTo>
                    <a:pt x="44245" y="1727200"/>
                  </a:lnTo>
                  <a:lnTo>
                    <a:pt x="1770455" y="0"/>
                  </a:lnTo>
                  <a:close/>
                </a:path>
              </a:pathLst>
            </a:custGeom>
            <a:solidFill>
              <a:srgbClr val="99FF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48410" y="1413510"/>
              <a:ext cx="1771650" cy="1727200"/>
            </a:xfrm>
            <a:custGeom>
              <a:avLst/>
              <a:gdLst/>
              <a:ahLst/>
              <a:cxnLst/>
              <a:rect l="l" t="t" r="r" b="b"/>
              <a:pathLst>
                <a:path w="1771650" h="1727200">
                  <a:moveTo>
                    <a:pt x="1771650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450" y="172720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97FF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8905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432" y="0"/>
                  </a:moveTo>
                  <a:lnTo>
                    <a:pt x="1727199" y="0"/>
                  </a:lnTo>
                  <a:lnTo>
                    <a:pt x="0" y="1727199"/>
                  </a:lnTo>
                  <a:lnTo>
                    <a:pt x="44222" y="1727199"/>
                  </a:lnTo>
                  <a:lnTo>
                    <a:pt x="1770432" y="0"/>
                  </a:lnTo>
                  <a:close/>
                </a:path>
              </a:pathLst>
            </a:custGeom>
            <a:solidFill>
              <a:srgbClr val="96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32969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420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210" y="1727200"/>
                  </a:lnTo>
                  <a:lnTo>
                    <a:pt x="1770420" y="0"/>
                  </a:lnTo>
                  <a:close/>
                </a:path>
              </a:pathLst>
            </a:custGeom>
            <a:solidFill>
              <a:srgbClr val="95FF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70330" y="1413510"/>
              <a:ext cx="1771014" cy="1727200"/>
            </a:xfrm>
            <a:custGeom>
              <a:avLst/>
              <a:gdLst/>
              <a:ahLst/>
              <a:cxnLst/>
              <a:rect l="l" t="t" r="r" b="b"/>
              <a:pathLst>
                <a:path w="1771014" h="1727200">
                  <a:moveTo>
                    <a:pt x="1770409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198" y="1727200"/>
                  </a:lnTo>
                  <a:lnTo>
                    <a:pt x="1770409" y="0"/>
                  </a:lnTo>
                  <a:close/>
                </a:path>
              </a:pathLst>
            </a:custGeom>
            <a:solidFill>
              <a:srgbClr val="94FF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0969" y="1413510"/>
              <a:ext cx="1771650" cy="1727200"/>
            </a:xfrm>
            <a:custGeom>
              <a:avLst/>
              <a:gdLst/>
              <a:ahLst/>
              <a:cxnLst/>
              <a:rect l="l" t="t" r="r" b="b"/>
              <a:pathLst>
                <a:path w="1771650" h="1727200">
                  <a:moveTo>
                    <a:pt x="1771649" y="0"/>
                  </a:moveTo>
                  <a:lnTo>
                    <a:pt x="1727199" y="0"/>
                  </a:lnTo>
                  <a:lnTo>
                    <a:pt x="0" y="1727199"/>
                  </a:lnTo>
                  <a:lnTo>
                    <a:pt x="44449" y="1727199"/>
                  </a:lnTo>
                  <a:lnTo>
                    <a:pt x="1771649" y="0"/>
                  </a:lnTo>
                  <a:close/>
                </a:path>
              </a:pathLst>
            </a:custGeom>
            <a:solidFill>
              <a:srgbClr val="93FF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451610" y="1413510"/>
              <a:ext cx="1771650" cy="1727200"/>
            </a:xfrm>
            <a:custGeom>
              <a:avLst/>
              <a:gdLst/>
              <a:ahLst/>
              <a:cxnLst/>
              <a:rect l="l" t="t" r="r" b="b"/>
              <a:pathLst>
                <a:path w="1771650" h="1727200">
                  <a:moveTo>
                    <a:pt x="1771650" y="0"/>
                  </a:moveTo>
                  <a:lnTo>
                    <a:pt x="1727200" y="0"/>
                  </a:lnTo>
                  <a:lnTo>
                    <a:pt x="0" y="1727200"/>
                  </a:lnTo>
                  <a:lnTo>
                    <a:pt x="44450" y="172720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92F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492250" y="1413510"/>
              <a:ext cx="1746250" cy="1727200"/>
            </a:xfrm>
            <a:custGeom>
              <a:avLst/>
              <a:gdLst/>
              <a:ahLst/>
              <a:cxnLst/>
              <a:rect l="l" t="t" r="r" b="b"/>
              <a:pathLst>
                <a:path w="1746250" h="1727200">
                  <a:moveTo>
                    <a:pt x="1746250" y="0"/>
                  </a:moveTo>
                  <a:lnTo>
                    <a:pt x="1727199" y="0"/>
                  </a:lnTo>
                  <a:lnTo>
                    <a:pt x="0" y="1727199"/>
                  </a:lnTo>
                  <a:lnTo>
                    <a:pt x="44449" y="1727199"/>
                  </a:lnTo>
                  <a:lnTo>
                    <a:pt x="1746250" y="25399"/>
                  </a:lnTo>
                  <a:lnTo>
                    <a:pt x="1746250" y="0"/>
                  </a:lnTo>
                  <a:close/>
                </a:path>
              </a:pathLst>
            </a:custGeom>
            <a:solidFill>
              <a:srgbClr val="91FF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32890" y="1435100"/>
              <a:ext cx="1705610" cy="1705610"/>
            </a:xfrm>
            <a:custGeom>
              <a:avLst/>
              <a:gdLst/>
              <a:ahLst/>
              <a:cxnLst/>
              <a:rect l="l" t="t" r="r" b="b"/>
              <a:pathLst>
                <a:path w="1705610" h="1705610">
                  <a:moveTo>
                    <a:pt x="1705610" y="0"/>
                  </a:moveTo>
                  <a:lnTo>
                    <a:pt x="0" y="1705610"/>
                  </a:lnTo>
                  <a:lnTo>
                    <a:pt x="44747" y="1705610"/>
                  </a:lnTo>
                  <a:lnTo>
                    <a:pt x="1705610" y="45699"/>
                  </a:lnTo>
                  <a:lnTo>
                    <a:pt x="1705610" y="0"/>
                  </a:lnTo>
                  <a:close/>
                </a:path>
              </a:pathLst>
            </a:custGeom>
            <a:solidFill>
              <a:srgbClr val="90FF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74503" y="1475758"/>
              <a:ext cx="1664335" cy="1664970"/>
            </a:xfrm>
            <a:custGeom>
              <a:avLst/>
              <a:gdLst/>
              <a:ahLst/>
              <a:cxnLst/>
              <a:rect l="l" t="t" r="r" b="b"/>
              <a:pathLst>
                <a:path w="1664335" h="1664970">
                  <a:moveTo>
                    <a:pt x="1663996" y="0"/>
                  </a:moveTo>
                  <a:lnTo>
                    <a:pt x="0" y="1664951"/>
                  </a:lnTo>
                  <a:lnTo>
                    <a:pt x="43167" y="1664951"/>
                  </a:lnTo>
                  <a:lnTo>
                    <a:pt x="1663996" y="43192"/>
                  </a:lnTo>
                  <a:lnTo>
                    <a:pt x="1663996" y="0"/>
                  </a:lnTo>
                  <a:close/>
                </a:path>
              </a:pathLst>
            </a:custGeom>
            <a:solidFill>
              <a:srgbClr val="8F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614169" y="1516380"/>
              <a:ext cx="1624330" cy="1624330"/>
            </a:xfrm>
            <a:custGeom>
              <a:avLst/>
              <a:gdLst/>
              <a:ahLst/>
              <a:cxnLst/>
              <a:rect l="l" t="t" r="r" b="b"/>
              <a:pathLst>
                <a:path w="1624330" h="1624330">
                  <a:moveTo>
                    <a:pt x="1624329" y="0"/>
                  </a:moveTo>
                  <a:lnTo>
                    <a:pt x="0" y="1624330"/>
                  </a:lnTo>
                  <a:lnTo>
                    <a:pt x="44450" y="1624330"/>
                  </a:lnTo>
                  <a:lnTo>
                    <a:pt x="1624330" y="44450"/>
                  </a:lnTo>
                  <a:lnTo>
                    <a:pt x="1624329" y="0"/>
                  </a:lnTo>
                  <a:close/>
                </a:path>
              </a:pathLst>
            </a:custGeom>
            <a:solidFill>
              <a:srgbClr val="8EFF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54810" y="1557020"/>
              <a:ext cx="1583690" cy="1583690"/>
            </a:xfrm>
            <a:custGeom>
              <a:avLst/>
              <a:gdLst/>
              <a:ahLst/>
              <a:cxnLst/>
              <a:rect l="l" t="t" r="r" b="b"/>
              <a:pathLst>
                <a:path w="1583689" h="1583689">
                  <a:moveTo>
                    <a:pt x="1583690" y="0"/>
                  </a:moveTo>
                  <a:lnTo>
                    <a:pt x="0" y="1583689"/>
                  </a:lnTo>
                  <a:lnTo>
                    <a:pt x="44117" y="1583689"/>
                  </a:lnTo>
                  <a:lnTo>
                    <a:pt x="1583690" y="43234"/>
                  </a:lnTo>
                  <a:lnTo>
                    <a:pt x="1583690" y="0"/>
                  </a:lnTo>
                  <a:close/>
                </a:path>
              </a:pathLst>
            </a:custGeom>
            <a:solidFill>
              <a:srgbClr val="8DFF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95450" y="1597660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1543050" y="0"/>
                  </a:moveTo>
                  <a:lnTo>
                    <a:pt x="0" y="1543050"/>
                  </a:lnTo>
                  <a:lnTo>
                    <a:pt x="44449" y="1543050"/>
                  </a:lnTo>
                  <a:lnTo>
                    <a:pt x="1543050" y="44450"/>
                  </a:lnTo>
                  <a:lnTo>
                    <a:pt x="1543050" y="0"/>
                  </a:lnTo>
                  <a:close/>
                </a:path>
              </a:pathLst>
            </a:custGeom>
            <a:solidFill>
              <a:srgbClr val="8CF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36090" y="1638300"/>
              <a:ext cx="1502410" cy="1502410"/>
            </a:xfrm>
            <a:custGeom>
              <a:avLst/>
              <a:gdLst/>
              <a:ahLst/>
              <a:cxnLst/>
              <a:rect l="l" t="t" r="r" b="b"/>
              <a:pathLst>
                <a:path w="1502410" h="1502410">
                  <a:moveTo>
                    <a:pt x="1502410" y="0"/>
                  </a:moveTo>
                  <a:lnTo>
                    <a:pt x="0" y="1502410"/>
                  </a:lnTo>
                  <a:lnTo>
                    <a:pt x="44094" y="1502410"/>
                  </a:lnTo>
                  <a:lnTo>
                    <a:pt x="1502410" y="43257"/>
                  </a:lnTo>
                  <a:lnTo>
                    <a:pt x="1502410" y="0"/>
                  </a:lnTo>
                  <a:close/>
                </a:path>
              </a:pathLst>
            </a:custGeom>
            <a:solidFill>
              <a:srgbClr val="8B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777644" y="1679017"/>
              <a:ext cx="1461135" cy="1461770"/>
            </a:xfrm>
            <a:custGeom>
              <a:avLst/>
              <a:gdLst/>
              <a:ahLst/>
              <a:cxnLst/>
              <a:rect l="l" t="t" r="r" b="b"/>
              <a:pathLst>
                <a:path w="1461135" h="1461770">
                  <a:moveTo>
                    <a:pt x="1460855" y="0"/>
                  </a:moveTo>
                  <a:lnTo>
                    <a:pt x="0" y="1461692"/>
                  </a:lnTo>
                  <a:lnTo>
                    <a:pt x="43535" y="1461692"/>
                  </a:lnTo>
                  <a:lnTo>
                    <a:pt x="1460855" y="44372"/>
                  </a:lnTo>
                  <a:lnTo>
                    <a:pt x="1460855" y="0"/>
                  </a:lnTo>
                  <a:close/>
                </a:path>
              </a:pathLst>
            </a:custGeom>
            <a:solidFill>
              <a:srgbClr val="8A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817369" y="1719580"/>
              <a:ext cx="1421130" cy="1421130"/>
            </a:xfrm>
            <a:custGeom>
              <a:avLst/>
              <a:gdLst/>
              <a:ahLst/>
              <a:cxnLst/>
              <a:rect l="l" t="t" r="r" b="b"/>
              <a:pathLst>
                <a:path w="1421130" h="1421130">
                  <a:moveTo>
                    <a:pt x="1421130" y="0"/>
                  </a:moveTo>
                  <a:lnTo>
                    <a:pt x="0" y="1421130"/>
                  </a:lnTo>
                  <a:lnTo>
                    <a:pt x="44450" y="1421130"/>
                  </a:lnTo>
                  <a:lnTo>
                    <a:pt x="1421130" y="44450"/>
                  </a:lnTo>
                  <a:lnTo>
                    <a:pt x="1421130" y="0"/>
                  </a:lnTo>
                  <a:close/>
                </a:path>
              </a:pathLst>
            </a:custGeom>
            <a:solidFill>
              <a:srgbClr val="89FF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58010" y="1760220"/>
              <a:ext cx="1380490" cy="1380490"/>
            </a:xfrm>
            <a:custGeom>
              <a:avLst/>
              <a:gdLst/>
              <a:ahLst/>
              <a:cxnLst/>
              <a:rect l="l" t="t" r="r" b="b"/>
              <a:pathLst>
                <a:path w="1380489" h="1380489">
                  <a:moveTo>
                    <a:pt x="1380489" y="0"/>
                  </a:moveTo>
                  <a:lnTo>
                    <a:pt x="0" y="1380489"/>
                  </a:lnTo>
                  <a:lnTo>
                    <a:pt x="44059" y="1380489"/>
                  </a:lnTo>
                  <a:lnTo>
                    <a:pt x="1380490" y="43292"/>
                  </a:lnTo>
                  <a:lnTo>
                    <a:pt x="1380489" y="0"/>
                  </a:lnTo>
                  <a:close/>
                </a:path>
              </a:pathLst>
            </a:custGeom>
            <a:solidFill>
              <a:srgbClr val="88FF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898650" y="1800860"/>
              <a:ext cx="1339850" cy="1339850"/>
            </a:xfrm>
            <a:custGeom>
              <a:avLst/>
              <a:gdLst/>
              <a:ahLst/>
              <a:cxnLst/>
              <a:rect l="l" t="t" r="r" b="b"/>
              <a:pathLst>
                <a:path w="1339850" h="1339850">
                  <a:moveTo>
                    <a:pt x="1339850" y="0"/>
                  </a:moveTo>
                  <a:lnTo>
                    <a:pt x="0" y="1339850"/>
                  </a:lnTo>
                  <a:lnTo>
                    <a:pt x="44449" y="1339850"/>
                  </a:lnTo>
                  <a:lnTo>
                    <a:pt x="1339850" y="44450"/>
                  </a:lnTo>
                  <a:lnTo>
                    <a:pt x="1339850" y="0"/>
                  </a:lnTo>
                  <a:close/>
                </a:path>
              </a:pathLst>
            </a:custGeom>
            <a:solidFill>
              <a:srgbClr val="87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39290" y="1841500"/>
              <a:ext cx="1299210" cy="1299210"/>
            </a:xfrm>
            <a:custGeom>
              <a:avLst/>
              <a:gdLst/>
              <a:ahLst/>
              <a:cxnLst/>
              <a:rect l="l" t="t" r="r" b="b"/>
              <a:pathLst>
                <a:path w="1299210" h="1299210">
                  <a:moveTo>
                    <a:pt x="1299210" y="0"/>
                  </a:moveTo>
                  <a:lnTo>
                    <a:pt x="0" y="1299210"/>
                  </a:lnTo>
                  <a:lnTo>
                    <a:pt x="44450" y="1299210"/>
                  </a:lnTo>
                  <a:lnTo>
                    <a:pt x="1299210" y="44450"/>
                  </a:lnTo>
                  <a:lnTo>
                    <a:pt x="1299210" y="0"/>
                  </a:lnTo>
                  <a:close/>
                </a:path>
              </a:pathLst>
            </a:custGeom>
            <a:solidFill>
              <a:srgbClr val="86FF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79930" y="1882140"/>
              <a:ext cx="1258570" cy="1258570"/>
            </a:xfrm>
            <a:custGeom>
              <a:avLst/>
              <a:gdLst/>
              <a:ahLst/>
              <a:cxnLst/>
              <a:rect l="l" t="t" r="r" b="b"/>
              <a:pathLst>
                <a:path w="1258570" h="1258570">
                  <a:moveTo>
                    <a:pt x="1258570" y="0"/>
                  </a:moveTo>
                  <a:lnTo>
                    <a:pt x="0" y="1258569"/>
                  </a:lnTo>
                  <a:lnTo>
                    <a:pt x="44449" y="1258569"/>
                  </a:lnTo>
                  <a:lnTo>
                    <a:pt x="1258570" y="44449"/>
                  </a:lnTo>
                  <a:lnTo>
                    <a:pt x="1258570" y="0"/>
                  </a:lnTo>
                  <a:close/>
                </a:path>
              </a:pathLst>
            </a:custGeom>
            <a:solidFill>
              <a:srgbClr val="85FF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20569" y="1922780"/>
              <a:ext cx="1217930" cy="1217930"/>
            </a:xfrm>
            <a:custGeom>
              <a:avLst/>
              <a:gdLst/>
              <a:ahLst/>
              <a:cxnLst/>
              <a:rect l="l" t="t" r="r" b="b"/>
              <a:pathLst>
                <a:path w="1217930" h="1217930">
                  <a:moveTo>
                    <a:pt x="1217929" y="0"/>
                  </a:moveTo>
                  <a:lnTo>
                    <a:pt x="0" y="1217930"/>
                  </a:lnTo>
                  <a:lnTo>
                    <a:pt x="44450" y="1217930"/>
                  </a:lnTo>
                  <a:lnTo>
                    <a:pt x="1217930" y="44450"/>
                  </a:lnTo>
                  <a:lnTo>
                    <a:pt x="1217929" y="0"/>
                  </a:lnTo>
                  <a:close/>
                </a:path>
              </a:pathLst>
            </a:custGeom>
            <a:solidFill>
              <a:srgbClr val="84FF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61210" y="1963420"/>
              <a:ext cx="1177290" cy="1177290"/>
            </a:xfrm>
            <a:custGeom>
              <a:avLst/>
              <a:gdLst/>
              <a:ahLst/>
              <a:cxnLst/>
              <a:rect l="l" t="t" r="r" b="b"/>
              <a:pathLst>
                <a:path w="1177289" h="1177289">
                  <a:moveTo>
                    <a:pt x="1177290" y="0"/>
                  </a:moveTo>
                  <a:lnTo>
                    <a:pt x="0" y="1177289"/>
                  </a:lnTo>
                  <a:lnTo>
                    <a:pt x="44899" y="1177289"/>
                  </a:lnTo>
                  <a:lnTo>
                    <a:pt x="1177290" y="45548"/>
                  </a:lnTo>
                  <a:lnTo>
                    <a:pt x="1177290" y="0"/>
                  </a:lnTo>
                  <a:close/>
                </a:path>
              </a:pathLst>
            </a:custGeom>
            <a:solidFill>
              <a:srgbClr val="83F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02671" y="2004230"/>
              <a:ext cx="1136015" cy="1136650"/>
            </a:xfrm>
            <a:custGeom>
              <a:avLst/>
              <a:gdLst/>
              <a:ahLst/>
              <a:cxnLst/>
              <a:rect l="l" t="t" r="r" b="b"/>
              <a:pathLst>
                <a:path w="1136014" h="1136650">
                  <a:moveTo>
                    <a:pt x="1135828" y="0"/>
                  </a:moveTo>
                  <a:lnTo>
                    <a:pt x="0" y="1136479"/>
                  </a:lnTo>
                  <a:lnTo>
                    <a:pt x="43167" y="1136479"/>
                  </a:lnTo>
                  <a:lnTo>
                    <a:pt x="1135828" y="43192"/>
                  </a:lnTo>
                  <a:lnTo>
                    <a:pt x="1135828" y="0"/>
                  </a:lnTo>
                  <a:close/>
                </a:path>
              </a:pathLst>
            </a:custGeom>
            <a:solidFill>
              <a:srgbClr val="82FF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42490" y="2044700"/>
              <a:ext cx="1096010" cy="1096010"/>
            </a:xfrm>
            <a:custGeom>
              <a:avLst/>
              <a:gdLst/>
              <a:ahLst/>
              <a:cxnLst/>
              <a:rect l="l" t="t" r="r" b="b"/>
              <a:pathLst>
                <a:path w="1096010" h="1096010">
                  <a:moveTo>
                    <a:pt x="1096010" y="0"/>
                  </a:moveTo>
                  <a:lnTo>
                    <a:pt x="0" y="1096010"/>
                  </a:lnTo>
                  <a:lnTo>
                    <a:pt x="44450" y="1096010"/>
                  </a:lnTo>
                  <a:lnTo>
                    <a:pt x="1096010" y="44450"/>
                  </a:lnTo>
                  <a:lnTo>
                    <a:pt x="1096010" y="0"/>
                  </a:lnTo>
                  <a:close/>
                </a:path>
              </a:pathLst>
            </a:custGeom>
            <a:solidFill>
              <a:srgbClr val="81FF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83130" y="2085340"/>
              <a:ext cx="1055370" cy="1055370"/>
            </a:xfrm>
            <a:custGeom>
              <a:avLst/>
              <a:gdLst/>
              <a:ahLst/>
              <a:cxnLst/>
              <a:rect l="l" t="t" r="r" b="b"/>
              <a:pathLst>
                <a:path w="1055370" h="1055370">
                  <a:moveTo>
                    <a:pt x="1055369" y="0"/>
                  </a:moveTo>
                  <a:lnTo>
                    <a:pt x="0" y="1055369"/>
                  </a:lnTo>
                  <a:lnTo>
                    <a:pt x="44934" y="1055369"/>
                  </a:lnTo>
                  <a:lnTo>
                    <a:pt x="1055369" y="45513"/>
                  </a:lnTo>
                  <a:lnTo>
                    <a:pt x="1055369" y="0"/>
                  </a:lnTo>
                  <a:close/>
                </a:path>
              </a:pathLst>
            </a:custGeom>
            <a:solidFill>
              <a:srgbClr val="80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224556" y="2126185"/>
              <a:ext cx="1014094" cy="1014730"/>
            </a:xfrm>
            <a:custGeom>
              <a:avLst/>
              <a:gdLst/>
              <a:ahLst/>
              <a:cxnLst/>
              <a:rect l="l" t="t" r="r" b="b"/>
              <a:pathLst>
                <a:path w="1014094" h="1014730">
                  <a:moveTo>
                    <a:pt x="1013943" y="0"/>
                  </a:moveTo>
                  <a:lnTo>
                    <a:pt x="0" y="1014524"/>
                  </a:lnTo>
                  <a:lnTo>
                    <a:pt x="43663" y="1014524"/>
                  </a:lnTo>
                  <a:lnTo>
                    <a:pt x="1013943" y="44244"/>
                  </a:lnTo>
                  <a:lnTo>
                    <a:pt x="1013943" y="0"/>
                  </a:lnTo>
                  <a:close/>
                </a:path>
              </a:pathLst>
            </a:custGeom>
            <a:solidFill>
              <a:srgbClr val="7FF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264409" y="2166620"/>
              <a:ext cx="974090" cy="974090"/>
            </a:xfrm>
            <a:custGeom>
              <a:avLst/>
              <a:gdLst/>
              <a:ahLst/>
              <a:cxnLst/>
              <a:rect l="l" t="t" r="r" b="b"/>
              <a:pathLst>
                <a:path w="974089" h="974089">
                  <a:moveTo>
                    <a:pt x="974089" y="0"/>
                  </a:moveTo>
                  <a:lnTo>
                    <a:pt x="0" y="974089"/>
                  </a:lnTo>
                  <a:lnTo>
                    <a:pt x="44957" y="974089"/>
                  </a:lnTo>
                  <a:lnTo>
                    <a:pt x="974089" y="45490"/>
                  </a:lnTo>
                  <a:lnTo>
                    <a:pt x="974089" y="0"/>
                  </a:lnTo>
                  <a:close/>
                </a:path>
              </a:pathLst>
            </a:custGeom>
            <a:solidFill>
              <a:srgbClr val="7EFF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5813" y="2207488"/>
              <a:ext cx="932815" cy="933450"/>
            </a:xfrm>
            <a:custGeom>
              <a:avLst/>
              <a:gdLst/>
              <a:ahLst/>
              <a:cxnLst/>
              <a:rect l="l" t="t" r="r" b="b"/>
              <a:pathLst>
                <a:path w="932814" h="933450">
                  <a:moveTo>
                    <a:pt x="932686" y="0"/>
                  </a:moveTo>
                  <a:lnTo>
                    <a:pt x="0" y="933221"/>
                  </a:lnTo>
                  <a:lnTo>
                    <a:pt x="43686" y="933221"/>
                  </a:lnTo>
                  <a:lnTo>
                    <a:pt x="932686" y="44221"/>
                  </a:lnTo>
                  <a:lnTo>
                    <a:pt x="932686" y="0"/>
                  </a:lnTo>
                  <a:close/>
                </a:path>
              </a:pathLst>
            </a:custGeom>
            <a:solidFill>
              <a:srgbClr val="7DFF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345690" y="224790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892810" y="0"/>
                  </a:moveTo>
                  <a:lnTo>
                    <a:pt x="0" y="892810"/>
                  </a:lnTo>
                  <a:lnTo>
                    <a:pt x="44980" y="892810"/>
                  </a:lnTo>
                  <a:lnTo>
                    <a:pt x="892810" y="45466"/>
                  </a:lnTo>
                  <a:lnTo>
                    <a:pt x="892810" y="0"/>
                  </a:lnTo>
                  <a:close/>
                </a:path>
              </a:pathLst>
            </a:custGeom>
            <a:solidFill>
              <a:srgbClr val="7CFF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87070" y="2288791"/>
              <a:ext cx="851535" cy="852169"/>
            </a:xfrm>
            <a:custGeom>
              <a:avLst/>
              <a:gdLst/>
              <a:ahLst/>
              <a:cxnLst/>
              <a:rect l="l" t="t" r="r" b="b"/>
              <a:pathLst>
                <a:path w="851535" h="852169">
                  <a:moveTo>
                    <a:pt x="851429" y="0"/>
                  </a:moveTo>
                  <a:lnTo>
                    <a:pt x="0" y="851918"/>
                  </a:lnTo>
                  <a:lnTo>
                    <a:pt x="43167" y="851918"/>
                  </a:lnTo>
                  <a:lnTo>
                    <a:pt x="851429" y="43192"/>
                  </a:lnTo>
                  <a:lnTo>
                    <a:pt x="851429" y="0"/>
                  </a:lnTo>
                  <a:close/>
                </a:path>
              </a:pathLst>
            </a:custGeom>
            <a:solidFill>
              <a:srgbClr val="7BFF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426969" y="2329180"/>
              <a:ext cx="811530" cy="811530"/>
            </a:xfrm>
            <a:custGeom>
              <a:avLst/>
              <a:gdLst/>
              <a:ahLst/>
              <a:cxnLst/>
              <a:rect l="l" t="t" r="r" b="b"/>
              <a:pathLst>
                <a:path w="811530" h="811530">
                  <a:moveTo>
                    <a:pt x="811529" y="0"/>
                  </a:moveTo>
                  <a:lnTo>
                    <a:pt x="0" y="811530"/>
                  </a:lnTo>
                  <a:lnTo>
                    <a:pt x="44450" y="811530"/>
                  </a:lnTo>
                  <a:lnTo>
                    <a:pt x="811530" y="44450"/>
                  </a:lnTo>
                  <a:lnTo>
                    <a:pt x="811529" y="0"/>
                  </a:lnTo>
                  <a:close/>
                </a:path>
              </a:pathLst>
            </a:custGeom>
            <a:solidFill>
              <a:srgbClr val="7AFF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467609" y="2369820"/>
              <a:ext cx="770890" cy="770890"/>
            </a:xfrm>
            <a:custGeom>
              <a:avLst/>
              <a:gdLst/>
              <a:ahLst/>
              <a:cxnLst/>
              <a:rect l="l" t="t" r="r" b="b"/>
              <a:pathLst>
                <a:path w="770889" h="770889">
                  <a:moveTo>
                    <a:pt x="770889" y="0"/>
                  </a:moveTo>
                  <a:lnTo>
                    <a:pt x="0" y="770889"/>
                  </a:lnTo>
                  <a:lnTo>
                    <a:pt x="43884" y="770889"/>
                  </a:lnTo>
                  <a:lnTo>
                    <a:pt x="770889" y="43467"/>
                  </a:lnTo>
                  <a:lnTo>
                    <a:pt x="770889" y="0"/>
                  </a:lnTo>
                  <a:close/>
                </a:path>
              </a:pathLst>
            </a:custGeom>
            <a:solidFill>
              <a:srgbClr val="79FF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508948" y="2410751"/>
              <a:ext cx="729615" cy="730250"/>
            </a:xfrm>
            <a:custGeom>
              <a:avLst/>
              <a:gdLst/>
              <a:ahLst/>
              <a:cxnLst/>
              <a:rect l="l" t="t" r="r" b="b"/>
              <a:pathLst>
                <a:path w="729614" h="730250">
                  <a:moveTo>
                    <a:pt x="729551" y="0"/>
                  </a:moveTo>
                  <a:lnTo>
                    <a:pt x="0" y="729957"/>
                  </a:lnTo>
                  <a:lnTo>
                    <a:pt x="39941" y="729957"/>
                  </a:lnTo>
                  <a:lnTo>
                    <a:pt x="43738" y="729957"/>
                  </a:lnTo>
                  <a:lnTo>
                    <a:pt x="84975" y="729957"/>
                  </a:lnTo>
                  <a:lnTo>
                    <a:pt x="729551" y="85763"/>
                  </a:lnTo>
                  <a:lnTo>
                    <a:pt x="729551" y="44157"/>
                  </a:lnTo>
                  <a:lnTo>
                    <a:pt x="729551" y="40347"/>
                  </a:lnTo>
                  <a:lnTo>
                    <a:pt x="729551" y="0"/>
                  </a:lnTo>
                  <a:close/>
                </a:path>
              </a:pathLst>
            </a:custGeom>
            <a:solidFill>
              <a:srgbClr val="78FF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590211" y="2492050"/>
              <a:ext cx="648335" cy="648970"/>
            </a:xfrm>
            <a:custGeom>
              <a:avLst/>
              <a:gdLst/>
              <a:ahLst/>
              <a:cxnLst/>
              <a:rect l="l" t="t" r="r" b="b"/>
              <a:pathLst>
                <a:path w="648335" h="648969">
                  <a:moveTo>
                    <a:pt x="648288" y="0"/>
                  </a:moveTo>
                  <a:lnTo>
                    <a:pt x="0" y="648659"/>
                  </a:lnTo>
                  <a:lnTo>
                    <a:pt x="44368" y="648659"/>
                  </a:lnTo>
                  <a:lnTo>
                    <a:pt x="648288" y="45086"/>
                  </a:lnTo>
                  <a:lnTo>
                    <a:pt x="648288" y="0"/>
                  </a:lnTo>
                  <a:close/>
                </a:path>
              </a:pathLst>
            </a:custGeom>
            <a:solidFill>
              <a:srgbClr val="77FF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630840" y="2532701"/>
              <a:ext cx="607695" cy="608330"/>
            </a:xfrm>
            <a:custGeom>
              <a:avLst/>
              <a:gdLst/>
              <a:ahLst/>
              <a:cxnLst/>
              <a:rect l="l" t="t" r="r" b="b"/>
              <a:pathLst>
                <a:path w="607694" h="608330">
                  <a:moveTo>
                    <a:pt x="607659" y="0"/>
                  </a:moveTo>
                  <a:lnTo>
                    <a:pt x="0" y="608008"/>
                  </a:lnTo>
                  <a:lnTo>
                    <a:pt x="44392" y="608008"/>
                  </a:lnTo>
                  <a:lnTo>
                    <a:pt x="607659" y="45063"/>
                  </a:lnTo>
                  <a:lnTo>
                    <a:pt x="607659" y="0"/>
                  </a:lnTo>
                  <a:close/>
                </a:path>
              </a:pathLst>
            </a:custGeom>
            <a:solidFill>
              <a:srgbClr val="76FF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671468" y="2573353"/>
              <a:ext cx="567055" cy="567690"/>
            </a:xfrm>
            <a:custGeom>
              <a:avLst/>
              <a:gdLst/>
              <a:ahLst/>
              <a:cxnLst/>
              <a:rect l="l" t="t" r="r" b="b"/>
              <a:pathLst>
                <a:path w="567055" h="567689">
                  <a:moveTo>
                    <a:pt x="567031" y="0"/>
                  </a:moveTo>
                  <a:lnTo>
                    <a:pt x="0" y="567356"/>
                  </a:lnTo>
                  <a:lnTo>
                    <a:pt x="43791" y="567356"/>
                  </a:lnTo>
                  <a:lnTo>
                    <a:pt x="567031" y="44116"/>
                  </a:lnTo>
                  <a:lnTo>
                    <a:pt x="567031" y="0"/>
                  </a:lnTo>
                  <a:close/>
                </a:path>
              </a:pathLst>
            </a:custGeom>
            <a:solidFill>
              <a:srgbClr val="75F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711450" y="2613660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527050" y="0"/>
                  </a:moveTo>
                  <a:lnTo>
                    <a:pt x="0" y="527050"/>
                  </a:lnTo>
                  <a:lnTo>
                    <a:pt x="45085" y="527050"/>
                  </a:lnTo>
                  <a:lnTo>
                    <a:pt x="527050" y="45361"/>
                  </a:lnTo>
                  <a:lnTo>
                    <a:pt x="527050" y="0"/>
                  </a:lnTo>
                  <a:close/>
                </a:path>
              </a:pathLst>
            </a:custGeom>
            <a:solidFill>
              <a:srgbClr val="74FF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752725" y="2654656"/>
              <a:ext cx="485775" cy="486409"/>
            </a:xfrm>
            <a:custGeom>
              <a:avLst/>
              <a:gdLst/>
              <a:ahLst/>
              <a:cxnLst/>
              <a:rect l="l" t="t" r="r" b="b"/>
              <a:pathLst>
                <a:path w="485775" h="486410">
                  <a:moveTo>
                    <a:pt x="485774" y="0"/>
                  </a:moveTo>
                  <a:lnTo>
                    <a:pt x="0" y="486053"/>
                  </a:lnTo>
                  <a:lnTo>
                    <a:pt x="43814" y="486053"/>
                  </a:lnTo>
                  <a:lnTo>
                    <a:pt x="485774" y="44093"/>
                  </a:lnTo>
                  <a:lnTo>
                    <a:pt x="485774" y="0"/>
                  </a:lnTo>
                  <a:close/>
                </a:path>
              </a:pathLst>
            </a:custGeom>
            <a:solidFill>
              <a:srgbClr val="73FF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792730" y="2694940"/>
              <a:ext cx="445770" cy="445770"/>
            </a:xfrm>
            <a:custGeom>
              <a:avLst/>
              <a:gdLst/>
              <a:ahLst/>
              <a:cxnLst/>
              <a:rect l="l" t="t" r="r" b="b"/>
              <a:pathLst>
                <a:path w="445769" h="445769">
                  <a:moveTo>
                    <a:pt x="445769" y="0"/>
                  </a:moveTo>
                  <a:lnTo>
                    <a:pt x="0" y="445769"/>
                  </a:lnTo>
                  <a:lnTo>
                    <a:pt x="45109" y="445769"/>
                  </a:lnTo>
                  <a:lnTo>
                    <a:pt x="445769" y="45338"/>
                  </a:lnTo>
                  <a:lnTo>
                    <a:pt x="445769" y="0"/>
                  </a:lnTo>
                  <a:close/>
                </a:path>
              </a:pathLst>
            </a:custGeom>
            <a:solidFill>
              <a:srgbClr val="72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33982" y="2735960"/>
              <a:ext cx="405130" cy="405130"/>
            </a:xfrm>
            <a:custGeom>
              <a:avLst/>
              <a:gdLst/>
              <a:ahLst/>
              <a:cxnLst/>
              <a:rect l="l" t="t" r="r" b="b"/>
              <a:pathLst>
                <a:path w="405130" h="405130">
                  <a:moveTo>
                    <a:pt x="404517" y="0"/>
                  </a:moveTo>
                  <a:lnTo>
                    <a:pt x="0" y="404749"/>
                  </a:lnTo>
                  <a:lnTo>
                    <a:pt x="43837" y="404749"/>
                  </a:lnTo>
                  <a:lnTo>
                    <a:pt x="404517" y="44069"/>
                  </a:lnTo>
                  <a:lnTo>
                    <a:pt x="404517" y="0"/>
                  </a:lnTo>
                  <a:close/>
                </a:path>
              </a:pathLst>
            </a:custGeom>
            <a:solidFill>
              <a:srgbClr val="71F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874610" y="2776611"/>
              <a:ext cx="364490" cy="364490"/>
            </a:xfrm>
            <a:custGeom>
              <a:avLst/>
              <a:gdLst/>
              <a:ahLst/>
              <a:cxnLst/>
              <a:rect l="l" t="t" r="r" b="b"/>
              <a:pathLst>
                <a:path w="364489" h="364489">
                  <a:moveTo>
                    <a:pt x="363889" y="0"/>
                  </a:moveTo>
                  <a:lnTo>
                    <a:pt x="0" y="364098"/>
                  </a:lnTo>
                  <a:lnTo>
                    <a:pt x="44531" y="364098"/>
                  </a:lnTo>
                  <a:lnTo>
                    <a:pt x="363889" y="44923"/>
                  </a:lnTo>
                  <a:lnTo>
                    <a:pt x="363889" y="0"/>
                  </a:lnTo>
                  <a:close/>
                </a:path>
              </a:pathLst>
            </a:custGeom>
            <a:solidFill>
              <a:srgbClr val="70FF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15919" y="2818130"/>
              <a:ext cx="322580" cy="322580"/>
            </a:xfrm>
            <a:custGeom>
              <a:avLst/>
              <a:gdLst/>
              <a:ahLst/>
              <a:cxnLst/>
              <a:rect l="l" t="t" r="r" b="b"/>
              <a:pathLst>
                <a:path w="322580" h="322580">
                  <a:moveTo>
                    <a:pt x="322580" y="0"/>
                  </a:moveTo>
                  <a:lnTo>
                    <a:pt x="0" y="322580"/>
                  </a:lnTo>
                  <a:lnTo>
                    <a:pt x="43873" y="322580"/>
                  </a:lnTo>
                  <a:lnTo>
                    <a:pt x="322580" y="44033"/>
                  </a:lnTo>
                  <a:lnTo>
                    <a:pt x="322580" y="0"/>
                  </a:lnTo>
                  <a:close/>
                </a:path>
              </a:pathLst>
            </a:custGeom>
            <a:solidFill>
              <a:srgbClr val="6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55867" y="2857915"/>
              <a:ext cx="283210" cy="283210"/>
            </a:xfrm>
            <a:custGeom>
              <a:avLst/>
              <a:gdLst/>
              <a:ahLst/>
              <a:cxnLst/>
              <a:rect l="l" t="t" r="r" b="b"/>
              <a:pathLst>
                <a:path w="283210" h="283210">
                  <a:moveTo>
                    <a:pt x="282632" y="0"/>
                  </a:moveTo>
                  <a:lnTo>
                    <a:pt x="0" y="282794"/>
                  </a:lnTo>
                  <a:lnTo>
                    <a:pt x="43872" y="282794"/>
                  </a:lnTo>
                  <a:lnTo>
                    <a:pt x="282632" y="44034"/>
                  </a:lnTo>
                  <a:lnTo>
                    <a:pt x="282632" y="0"/>
                  </a:lnTo>
                  <a:close/>
                </a:path>
              </a:pathLst>
            </a:custGeom>
            <a:solidFill>
              <a:srgbClr val="6EF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995930" y="2898140"/>
              <a:ext cx="242569" cy="24256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551180" y="1426210"/>
            <a:ext cx="2700020" cy="172720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Times New Roman"/>
              <a:cs typeface="Times New Roman"/>
            </a:endParaRPr>
          </a:p>
          <a:p>
            <a:pPr marL="135890" marR="153035" indent="685800">
              <a:lnSpc>
                <a:spcPct val="100000"/>
              </a:lnSpc>
            </a:pPr>
            <a:r>
              <a:rPr sz="2400" b="1" dirty="0">
                <a:solidFill>
                  <a:srgbClr val="071C57"/>
                </a:solidFill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large  </a:t>
            </a:r>
            <a:r>
              <a:rPr sz="2400" b="1" spc="-10" dirty="0">
                <a:solidFill>
                  <a:srgbClr val="071C57"/>
                </a:solidFill>
                <a:latin typeface="Arial"/>
                <a:cs typeface="Arial"/>
              </a:rPr>
              <a:t>complex</a:t>
            </a:r>
            <a:r>
              <a:rPr sz="2400" b="1" spc="-5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circuits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290820" y="1413510"/>
            <a:ext cx="2677160" cy="1741170"/>
            <a:chOff x="5290820" y="1413510"/>
            <a:chExt cx="2677160" cy="1741170"/>
          </a:xfrm>
        </p:grpSpPr>
        <p:sp>
          <p:nvSpPr>
            <p:cNvPr id="104" name="object 104"/>
            <p:cNvSpPr/>
            <p:nvPr/>
          </p:nvSpPr>
          <p:spPr>
            <a:xfrm>
              <a:off x="5303520" y="1426210"/>
              <a:ext cx="2664460" cy="1728470"/>
            </a:xfrm>
            <a:custGeom>
              <a:avLst/>
              <a:gdLst/>
              <a:ahLst/>
              <a:cxnLst/>
              <a:rect l="l" t="t" r="r" b="b"/>
              <a:pathLst>
                <a:path w="2664459" h="1728470">
                  <a:moveTo>
                    <a:pt x="2664460" y="0"/>
                  </a:moveTo>
                  <a:lnTo>
                    <a:pt x="0" y="0"/>
                  </a:lnTo>
                  <a:lnTo>
                    <a:pt x="0" y="1728470"/>
                  </a:lnTo>
                  <a:lnTo>
                    <a:pt x="2664460" y="1728470"/>
                  </a:lnTo>
                  <a:lnTo>
                    <a:pt x="2664460" y="0"/>
                  </a:lnTo>
                  <a:close/>
                </a:path>
              </a:pathLst>
            </a:custGeom>
            <a:solidFill>
              <a:srgbClr val="053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290820" y="1413510"/>
              <a:ext cx="238191" cy="2383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290820" y="1413510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278819" y="0"/>
                  </a:moveTo>
                  <a:lnTo>
                    <a:pt x="235652" y="0"/>
                  </a:lnTo>
                  <a:lnTo>
                    <a:pt x="0" y="235788"/>
                  </a:lnTo>
                  <a:lnTo>
                    <a:pt x="0" y="278981"/>
                  </a:lnTo>
                  <a:lnTo>
                    <a:pt x="278819" y="0"/>
                  </a:lnTo>
                  <a:close/>
                </a:path>
              </a:pathLst>
            </a:custGeom>
            <a:solidFill>
              <a:srgbClr val="6A6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290820" y="1413510"/>
              <a:ext cx="318135" cy="318135"/>
            </a:xfrm>
            <a:custGeom>
              <a:avLst/>
              <a:gdLst/>
              <a:ahLst/>
              <a:cxnLst/>
              <a:rect l="l" t="t" r="r" b="b"/>
              <a:pathLst>
                <a:path w="318135" h="318135">
                  <a:moveTo>
                    <a:pt x="318091" y="0"/>
                  </a:moveTo>
                  <a:lnTo>
                    <a:pt x="274898" y="0"/>
                  </a:lnTo>
                  <a:lnTo>
                    <a:pt x="0" y="274740"/>
                  </a:lnTo>
                  <a:lnTo>
                    <a:pt x="0" y="317907"/>
                  </a:lnTo>
                  <a:lnTo>
                    <a:pt x="318091" y="0"/>
                  </a:lnTo>
                  <a:close/>
                </a:path>
              </a:pathLst>
            </a:custGeom>
            <a:solidFill>
              <a:srgbClr val="6B6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290820" y="1413510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358140" y="0"/>
                  </a:moveTo>
                  <a:lnTo>
                    <a:pt x="314960" y="0"/>
                  </a:lnTo>
                  <a:lnTo>
                    <a:pt x="0" y="314960"/>
                  </a:lnTo>
                  <a:lnTo>
                    <a:pt x="0" y="358140"/>
                  </a:lnTo>
                  <a:lnTo>
                    <a:pt x="358140" y="0"/>
                  </a:lnTo>
                  <a:close/>
                </a:path>
              </a:pathLst>
            </a:custGeom>
            <a:solidFill>
              <a:srgbClr val="6C6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290820" y="1413510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80">
                  <a:moveTo>
                    <a:pt x="398165" y="0"/>
                  </a:moveTo>
                  <a:lnTo>
                    <a:pt x="354997" y="0"/>
                  </a:lnTo>
                  <a:lnTo>
                    <a:pt x="0" y="355203"/>
                  </a:lnTo>
                  <a:lnTo>
                    <a:pt x="0" y="398395"/>
                  </a:lnTo>
                  <a:lnTo>
                    <a:pt x="398165" y="0"/>
                  </a:lnTo>
                  <a:close/>
                </a:path>
              </a:pathLst>
            </a:custGeom>
            <a:solidFill>
              <a:srgbClr val="6D6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290820" y="1413510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437505" y="0"/>
                  </a:moveTo>
                  <a:lnTo>
                    <a:pt x="394313" y="0"/>
                  </a:lnTo>
                  <a:lnTo>
                    <a:pt x="0" y="394085"/>
                  </a:lnTo>
                  <a:lnTo>
                    <a:pt x="0" y="437253"/>
                  </a:lnTo>
                  <a:lnTo>
                    <a:pt x="437505" y="0"/>
                  </a:lnTo>
                  <a:close/>
                </a:path>
              </a:pathLst>
            </a:custGeom>
            <a:solidFill>
              <a:srgbClr val="6E6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290820" y="1413510"/>
              <a:ext cx="476884" cy="477520"/>
            </a:xfrm>
            <a:custGeom>
              <a:avLst/>
              <a:gdLst/>
              <a:ahLst/>
              <a:cxnLst/>
              <a:rect l="l" t="t" r="r" b="b"/>
              <a:pathLst>
                <a:path w="476885" h="477519">
                  <a:moveTo>
                    <a:pt x="476882" y="0"/>
                  </a:moveTo>
                  <a:lnTo>
                    <a:pt x="433715" y="0"/>
                  </a:lnTo>
                  <a:lnTo>
                    <a:pt x="0" y="433965"/>
                  </a:lnTo>
                  <a:lnTo>
                    <a:pt x="0" y="477158"/>
                  </a:lnTo>
                  <a:lnTo>
                    <a:pt x="476882" y="0"/>
                  </a:lnTo>
                  <a:close/>
                </a:path>
              </a:pathLst>
            </a:custGeom>
            <a:solidFill>
              <a:srgbClr val="6F6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290820" y="1413510"/>
              <a:ext cx="516890" cy="516255"/>
            </a:xfrm>
            <a:custGeom>
              <a:avLst/>
              <a:gdLst/>
              <a:ahLst/>
              <a:cxnLst/>
              <a:rect l="l" t="t" r="r" b="b"/>
              <a:pathLst>
                <a:path w="516889" h="516255">
                  <a:moveTo>
                    <a:pt x="516268" y="0"/>
                  </a:moveTo>
                  <a:lnTo>
                    <a:pt x="473076" y="0"/>
                  </a:lnTo>
                  <a:lnTo>
                    <a:pt x="0" y="472802"/>
                  </a:lnTo>
                  <a:lnTo>
                    <a:pt x="0" y="515970"/>
                  </a:lnTo>
                  <a:lnTo>
                    <a:pt x="516268" y="0"/>
                  </a:lnTo>
                  <a:close/>
                </a:path>
              </a:pathLst>
            </a:custGeom>
            <a:solidFill>
              <a:srgbClr val="70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290820" y="1413510"/>
              <a:ext cx="555625" cy="556260"/>
            </a:xfrm>
            <a:custGeom>
              <a:avLst/>
              <a:gdLst/>
              <a:ahLst/>
              <a:cxnLst/>
              <a:rect l="l" t="t" r="r" b="b"/>
              <a:pathLst>
                <a:path w="555625" h="556260">
                  <a:moveTo>
                    <a:pt x="555600" y="0"/>
                  </a:moveTo>
                  <a:lnTo>
                    <a:pt x="512432" y="0"/>
                  </a:lnTo>
                  <a:lnTo>
                    <a:pt x="0" y="512728"/>
                  </a:lnTo>
                  <a:lnTo>
                    <a:pt x="0" y="555921"/>
                  </a:lnTo>
                  <a:lnTo>
                    <a:pt x="555600" y="0"/>
                  </a:lnTo>
                  <a:close/>
                </a:path>
              </a:pathLst>
            </a:custGeom>
            <a:solidFill>
              <a:srgbClr val="717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290820" y="1413510"/>
              <a:ext cx="595630" cy="595630"/>
            </a:xfrm>
            <a:custGeom>
              <a:avLst/>
              <a:gdLst/>
              <a:ahLst/>
              <a:cxnLst/>
              <a:rect l="l" t="t" r="r" b="b"/>
              <a:pathLst>
                <a:path w="595629" h="595630">
                  <a:moveTo>
                    <a:pt x="595630" y="0"/>
                  </a:moveTo>
                  <a:lnTo>
                    <a:pt x="552450" y="0"/>
                  </a:lnTo>
                  <a:lnTo>
                    <a:pt x="0" y="552450"/>
                  </a:lnTo>
                  <a:lnTo>
                    <a:pt x="0" y="595630"/>
                  </a:lnTo>
                  <a:lnTo>
                    <a:pt x="595630" y="0"/>
                  </a:lnTo>
                  <a:close/>
                </a:path>
              </a:pathLst>
            </a:custGeom>
            <a:solidFill>
              <a:srgbClr val="727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90820" y="1413510"/>
              <a:ext cx="636270" cy="635635"/>
            </a:xfrm>
            <a:custGeom>
              <a:avLst/>
              <a:gdLst/>
              <a:ahLst/>
              <a:cxnLst/>
              <a:rect l="l" t="t" r="r" b="b"/>
              <a:pathLst>
                <a:path w="636270" h="635635">
                  <a:moveTo>
                    <a:pt x="635683" y="0"/>
                  </a:moveTo>
                  <a:lnTo>
                    <a:pt x="592490" y="0"/>
                  </a:lnTo>
                  <a:lnTo>
                    <a:pt x="0" y="592148"/>
                  </a:lnTo>
                  <a:lnTo>
                    <a:pt x="0" y="635316"/>
                  </a:lnTo>
                  <a:lnTo>
                    <a:pt x="635683" y="0"/>
                  </a:lnTo>
                  <a:close/>
                </a:path>
              </a:pathLst>
            </a:custGeom>
            <a:solidFill>
              <a:srgbClr val="737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90820" y="1413510"/>
              <a:ext cx="675005" cy="675640"/>
            </a:xfrm>
            <a:custGeom>
              <a:avLst/>
              <a:gdLst/>
              <a:ahLst/>
              <a:cxnLst/>
              <a:rect l="l" t="t" r="r" b="b"/>
              <a:pathLst>
                <a:path w="675004" h="675639">
                  <a:moveTo>
                    <a:pt x="674945" y="0"/>
                  </a:moveTo>
                  <a:lnTo>
                    <a:pt x="631778" y="0"/>
                  </a:lnTo>
                  <a:lnTo>
                    <a:pt x="0" y="632143"/>
                  </a:lnTo>
                  <a:lnTo>
                    <a:pt x="0" y="675335"/>
                  </a:lnTo>
                  <a:lnTo>
                    <a:pt x="674945" y="0"/>
                  </a:lnTo>
                  <a:close/>
                </a:path>
              </a:pathLst>
            </a:custGeom>
            <a:solidFill>
              <a:srgbClr val="747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90820" y="1413510"/>
              <a:ext cx="715010" cy="714375"/>
            </a:xfrm>
            <a:custGeom>
              <a:avLst/>
              <a:gdLst/>
              <a:ahLst/>
              <a:cxnLst/>
              <a:rect l="l" t="t" r="r" b="b"/>
              <a:pathLst>
                <a:path w="715010" h="714375">
                  <a:moveTo>
                    <a:pt x="714445" y="0"/>
                  </a:moveTo>
                  <a:lnTo>
                    <a:pt x="672406" y="0"/>
                  </a:lnTo>
                  <a:lnTo>
                    <a:pt x="0" y="672794"/>
                  </a:lnTo>
                  <a:lnTo>
                    <a:pt x="0" y="714033"/>
                  </a:lnTo>
                  <a:lnTo>
                    <a:pt x="714445" y="0"/>
                  </a:lnTo>
                  <a:close/>
                </a:path>
              </a:pathLst>
            </a:custGeom>
            <a:solidFill>
              <a:srgbClr val="757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290820" y="1413510"/>
              <a:ext cx="753745" cy="754380"/>
            </a:xfrm>
            <a:custGeom>
              <a:avLst/>
              <a:gdLst/>
              <a:ahLst/>
              <a:cxnLst/>
              <a:rect l="l" t="t" r="r" b="b"/>
              <a:pathLst>
                <a:path w="753745" h="754380">
                  <a:moveTo>
                    <a:pt x="753662" y="0"/>
                  </a:moveTo>
                  <a:lnTo>
                    <a:pt x="710495" y="0"/>
                  </a:lnTo>
                  <a:lnTo>
                    <a:pt x="0" y="710905"/>
                  </a:lnTo>
                  <a:lnTo>
                    <a:pt x="0" y="754098"/>
                  </a:lnTo>
                  <a:lnTo>
                    <a:pt x="753662" y="0"/>
                  </a:lnTo>
                  <a:close/>
                </a:path>
              </a:pathLst>
            </a:custGeom>
            <a:solidFill>
              <a:srgbClr val="767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290820" y="1413510"/>
              <a:ext cx="793750" cy="793750"/>
            </a:xfrm>
            <a:custGeom>
              <a:avLst/>
              <a:gdLst/>
              <a:ahLst/>
              <a:cxnLst/>
              <a:rect l="l" t="t" r="r" b="b"/>
              <a:pathLst>
                <a:path w="793750" h="793750">
                  <a:moveTo>
                    <a:pt x="793750" y="0"/>
                  </a:moveTo>
                  <a:lnTo>
                    <a:pt x="750570" y="0"/>
                  </a:lnTo>
                  <a:lnTo>
                    <a:pt x="0" y="750570"/>
                  </a:lnTo>
                  <a:lnTo>
                    <a:pt x="0" y="793750"/>
                  </a:lnTo>
                  <a:lnTo>
                    <a:pt x="793750" y="0"/>
                  </a:lnTo>
                  <a:close/>
                </a:path>
              </a:pathLst>
            </a:custGeom>
            <a:solidFill>
              <a:srgbClr val="777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90820" y="1413510"/>
              <a:ext cx="834390" cy="833755"/>
            </a:xfrm>
            <a:custGeom>
              <a:avLst/>
              <a:gdLst/>
              <a:ahLst/>
              <a:cxnLst/>
              <a:rect l="l" t="t" r="r" b="b"/>
              <a:pathLst>
                <a:path w="834389" h="833755">
                  <a:moveTo>
                    <a:pt x="833860" y="0"/>
                  </a:moveTo>
                  <a:lnTo>
                    <a:pt x="790667" y="0"/>
                  </a:lnTo>
                  <a:lnTo>
                    <a:pt x="0" y="790211"/>
                  </a:lnTo>
                  <a:lnTo>
                    <a:pt x="0" y="833378"/>
                  </a:lnTo>
                  <a:lnTo>
                    <a:pt x="833860" y="0"/>
                  </a:lnTo>
                  <a:close/>
                </a:path>
              </a:pathLst>
            </a:custGeom>
            <a:solidFill>
              <a:srgbClr val="787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90820" y="1413510"/>
              <a:ext cx="873125" cy="873760"/>
            </a:xfrm>
            <a:custGeom>
              <a:avLst/>
              <a:gdLst/>
              <a:ahLst/>
              <a:cxnLst/>
              <a:rect l="l" t="t" r="r" b="b"/>
              <a:pathLst>
                <a:path w="873125" h="873760">
                  <a:moveTo>
                    <a:pt x="873008" y="0"/>
                  </a:moveTo>
                  <a:lnTo>
                    <a:pt x="829840" y="0"/>
                  </a:lnTo>
                  <a:lnTo>
                    <a:pt x="0" y="830320"/>
                  </a:lnTo>
                  <a:lnTo>
                    <a:pt x="0" y="873512"/>
                  </a:lnTo>
                  <a:lnTo>
                    <a:pt x="873008" y="0"/>
                  </a:lnTo>
                  <a:close/>
                </a:path>
              </a:pathLst>
            </a:custGeom>
            <a:solidFill>
              <a:srgbClr val="797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0820" y="1413510"/>
              <a:ext cx="913130" cy="913130"/>
            </a:xfrm>
            <a:custGeom>
              <a:avLst/>
              <a:gdLst/>
              <a:ahLst/>
              <a:cxnLst/>
              <a:rect l="l" t="t" r="r" b="b"/>
              <a:pathLst>
                <a:path w="913129" h="913130">
                  <a:moveTo>
                    <a:pt x="913130" y="0"/>
                  </a:moveTo>
                  <a:lnTo>
                    <a:pt x="869950" y="0"/>
                  </a:lnTo>
                  <a:lnTo>
                    <a:pt x="0" y="869950"/>
                  </a:lnTo>
                  <a:lnTo>
                    <a:pt x="0" y="913130"/>
                  </a:lnTo>
                  <a:lnTo>
                    <a:pt x="913130" y="0"/>
                  </a:lnTo>
                  <a:close/>
                </a:path>
              </a:pathLst>
            </a:custGeom>
            <a:solidFill>
              <a:srgbClr val="7A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90820" y="1413510"/>
              <a:ext cx="951865" cy="952500"/>
            </a:xfrm>
            <a:custGeom>
              <a:avLst/>
              <a:gdLst/>
              <a:ahLst/>
              <a:cxnLst/>
              <a:rect l="l" t="t" r="r" b="b"/>
              <a:pathLst>
                <a:path w="951864" h="952500">
                  <a:moveTo>
                    <a:pt x="951725" y="0"/>
                  </a:moveTo>
                  <a:lnTo>
                    <a:pt x="910082" y="0"/>
                  </a:lnTo>
                  <a:lnTo>
                    <a:pt x="0" y="909556"/>
                  </a:lnTo>
                  <a:lnTo>
                    <a:pt x="0" y="952275"/>
                  </a:lnTo>
                  <a:lnTo>
                    <a:pt x="951725" y="0"/>
                  </a:lnTo>
                  <a:close/>
                </a:path>
              </a:pathLst>
            </a:custGeom>
            <a:solidFill>
              <a:srgbClr val="7B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290820" y="1413510"/>
              <a:ext cx="991869" cy="991869"/>
            </a:xfrm>
            <a:custGeom>
              <a:avLst/>
              <a:gdLst/>
              <a:ahLst/>
              <a:cxnLst/>
              <a:rect l="l" t="t" r="r" b="b"/>
              <a:pathLst>
                <a:path w="991870" h="991869">
                  <a:moveTo>
                    <a:pt x="991870" y="0"/>
                  </a:moveTo>
                  <a:lnTo>
                    <a:pt x="948690" y="0"/>
                  </a:lnTo>
                  <a:lnTo>
                    <a:pt x="0" y="948689"/>
                  </a:lnTo>
                  <a:lnTo>
                    <a:pt x="0" y="991870"/>
                  </a:lnTo>
                  <a:lnTo>
                    <a:pt x="991870" y="0"/>
                  </a:lnTo>
                  <a:close/>
                </a:path>
              </a:pathLst>
            </a:custGeom>
            <a:solidFill>
              <a:srgbClr val="7C7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290820" y="1413510"/>
              <a:ext cx="1032510" cy="1031875"/>
            </a:xfrm>
            <a:custGeom>
              <a:avLst/>
              <a:gdLst/>
              <a:ahLst/>
              <a:cxnLst/>
              <a:rect l="l" t="t" r="r" b="b"/>
              <a:pathLst>
                <a:path w="1032510" h="1031875">
                  <a:moveTo>
                    <a:pt x="1032037" y="0"/>
                  </a:moveTo>
                  <a:lnTo>
                    <a:pt x="988845" y="0"/>
                  </a:lnTo>
                  <a:lnTo>
                    <a:pt x="0" y="988274"/>
                  </a:lnTo>
                  <a:lnTo>
                    <a:pt x="0" y="1031441"/>
                  </a:lnTo>
                  <a:lnTo>
                    <a:pt x="1032037" y="0"/>
                  </a:lnTo>
                  <a:close/>
                </a:path>
              </a:pathLst>
            </a:custGeom>
            <a:solidFill>
              <a:srgbClr val="7D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290820" y="1413510"/>
              <a:ext cx="1071245" cy="1071880"/>
            </a:xfrm>
            <a:custGeom>
              <a:avLst/>
              <a:gdLst/>
              <a:ahLst/>
              <a:cxnLst/>
              <a:rect l="l" t="t" r="r" b="b"/>
              <a:pathLst>
                <a:path w="1071245" h="1071880">
                  <a:moveTo>
                    <a:pt x="1071071" y="0"/>
                  </a:moveTo>
                  <a:lnTo>
                    <a:pt x="1027903" y="0"/>
                  </a:lnTo>
                  <a:lnTo>
                    <a:pt x="0" y="1028497"/>
                  </a:lnTo>
                  <a:lnTo>
                    <a:pt x="0" y="1071689"/>
                  </a:lnTo>
                  <a:lnTo>
                    <a:pt x="1071071" y="0"/>
                  </a:lnTo>
                  <a:close/>
                </a:path>
              </a:pathLst>
            </a:custGeom>
            <a:solidFill>
              <a:srgbClr val="7E7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290820" y="1413510"/>
              <a:ext cx="1111250" cy="1111250"/>
            </a:xfrm>
            <a:custGeom>
              <a:avLst/>
              <a:gdLst/>
              <a:ahLst/>
              <a:cxnLst/>
              <a:rect l="l" t="t" r="r" b="b"/>
              <a:pathLst>
                <a:path w="1111250" h="1111250">
                  <a:moveTo>
                    <a:pt x="1111250" y="0"/>
                  </a:moveTo>
                  <a:lnTo>
                    <a:pt x="1068070" y="0"/>
                  </a:lnTo>
                  <a:lnTo>
                    <a:pt x="0" y="1068070"/>
                  </a:lnTo>
                  <a:lnTo>
                    <a:pt x="0" y="1111250"/>
                  </a:lnTo>
                  <a:lnTo>
                    <a:pt x="1111250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290820" y="1413510"/>
              <a:ext cx="1151890" cy="1151255"/>
            </a:xfrm>
            <a:custGeom>
              <a:avLst/>
              <a:gdLst/>
              <a:ahLst/>
              <a:cxnLst/>
              <a:rect l="l" t="t" r="r" b="b"/>
              <a:pathLst>
                <a:path w="1151889" h="1151255">
                  <a:moveTo>
                    <a:pt x="1151451" y="0"/>
                  </a:moveTo>
                  <a:lnTo>
                    <a:pt x="1108259" y="0"/>
                  </a:lnTo>
                  <a:lnTo>
                    <a:pt x="0" y="1107619"/>
                  </a:lnTo>
                  <a:lnTo>
                    <a:pt x="0" y="1150787"/>
                  </a:lnTo>
                  <a:lnTo>
                    <a:pt x="1151451" y="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290820" y="1413510"/>
              <a:ext cx="1189990" cy="1189355"/>
            </a:xfrm>
            <a:custGeom>
              <a:avLst/>
              <a:gdLst/>
              <a:ahLst/>
              <a:cxnLst/>
              <a:rect l="l" t="t" r="r" b="b"/>
              <a:pathLst>
                <a:path w="1189989" h="1189355">
                  <a:moveTo>
                    <a:pt x="1189562" y="0"/>
                  </a:moveTo>
                  <a:lnTo>
                    <a:pt x="1147249" y="0"/>
                  </a:lnTo>
                  <a:lnTo>
                    <a:pt x="0" y="1147911"/>
                  </a:lnTo>
                  <a:lnTo>
                    <a:pt x="0" y="1188876"/>
                  </a:lnTo>
                  <a:lnTo>
                    <a:pt x="1189562" y="0"/>
                  </a:lnTo>
                  <a:close/>
                </a:path>
              </a:pathLst>
            </a:custGeom>
            <a:solidFill>
              <a:srgbClr val="818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290820" y="1413510"/>
              <a:ext cx="1229360" cy="1229360"/>
            </a:xfrm>
            <a:custGeom>
              <a:avLst/>
              <a:gdLst/>
              <a:ahLst/>
              <a:cxnLst/>
              <a:rect l="l" t="t" r="r" b="b"/>
              <a:pathLst>
                <a:path w="1229359" h="1229360">
                  <a:moveTo>
                    <a:pt x="1229360" y="0"/>
                  </a:moveTo>
                  <a:lnTo>
                    <a:pt x="1186179" y="0"/>
                  </a:lnTo>
                  <a:lnTo>
                    <a:pt x="0" y="1186180"/>
                  </a:lnTo>
                  <a:lnTo>
                    <a:pt x="0" y="1229360"/>
                  </a:lnTo>
                  <a:lnTo>
                    <a:pt x="1229360" y="0"/>
                  </a:lnTo>
                  <a:close/>
                </a:path>
              </a:pathLst>
            </a:custGeom>
            <a:solidFill>
              <a:srgbClr val="828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290820" y="1413510"/>
              <a:ext cx="1269365" cy="1270000"/>
            </a:xfrm>
            <a:custGeom>
              <a:avLst/>
              <a:gdLst/>
              <a:ahLst/>
              <a:cxnLst/>
              <a:rect l="l" t="t" r="r" b="b"/>
              <a:pathLst>
                <a:path w="1269365" h="1270000">
                  <a:moveTo>
                    <a:pt x="1269134" y="0"/>
                  </a:moveTo>
                  <a:lnTo>
                    <a:pt x="1225966" y="0"/>
                  </a:lnTo>
                  <a:lnTo>
                    <a:pt x="0" y="1226674"/>
                  </a:lnTo>
                  <a:lnTo>
                    <a:pt x="0" y="1269867"/>
                  </a:lnTo>
                  <a:lnTo>
                    <a:pt x="1269134" y="0"/>
                  </a:lnTo>
                  <a:close/>
                </a:path>
              </a:pathLst>
            </a:custGeom>
            <a:solidFill>
              <a:srgbClr val="83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290820" y="1413510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70" h="1309370">
                  <a:moveTo>
                    <a:pt x="1309370" y="0"/>
                  </a:moveTo>
                  <a:lnTo>
                    <a:pt x="1266190" y="0"/>
                  </a:lnTo>
                  <a:lnTo>
                    <a:pt x="0" y="1266189"/>
                  </a:lnTo>
                  <a:lnTo>
                    <a:pt x="0" y="1309370"/>
                  </a:lnTo>
                  <a:lnTo>
                    <a:pt x="1309370" y="0"/>
                  </a:lnTo>
                  <a:close/>
                </a:path>
              </a:pathLst>
            </a:custGeom>
            <a:solidFill>
              <a:srgbClr val="848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290820" y="1413510"/>
              <a:ext cx="1350010" cy="1349375"/>
            </a:xfrm>
            <a:custGeom>
              <a:avLst/>
              <a:gdLst/>
              <a:ahLst/>
              <a:cxnLst/>
              <a:rect l="l" t="t" r="r" b="b"/>
              <a:pathLst>
                <a:path w="1350009" h="1349375">
                  <a:moveTo>
                    <a:pt x="1349629" y="0"/>
                  </a:moveTo>
                  <a:lnTo>
                    <a:pt x="1306436" y="0"/>
                  </a:lnTo>
                  <a:lnTo>
                    <a:pt x="0" y="1305682"/>
                  </a:lnTo>
                  <a:lnTo>
                    <a:pt x="0" y="1348849"/>
                  </a:lnTo>
                  <a:lnTo>
                    <a:pt x="1349629" y="0"/>
                  </a:lnTo>
                  <a:close/>
                </a:path>
              </a:pathLst>
            </a:custGeom>
            <a:solidFill>
              <a:srgbClr val="858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290820" y="1413510"/>
              <a:ext cx="1388745" cy="1389380"/>
            </a:xfrm>
            <a:custGeom>
              <a:avLst/>
              <a:gdLst/>
              <a:ahLst/>
              <a:cxnLst/>
              <a:rect l="l" t="t" r="r" b="b"/>
              <a:pathLst>
                <a:path w="1388745" h="1389380">
                  <a:moveTo>
                    <a:pt x="1388479" y="0"/>
                  </a:moveTo>
                  <a:lnTo>
                    <a:pt x="1345312" y="0"/>
                  </a:lnTo>
                  <a:lnTo>
                    <a:pt x="0" y="1346089"/>
                  </a:lnTo>
                  <a:lnTo>
                    <a:pt x="0" y="1389281"/>
                  </a:lnTo>
                  <a:lnTo>
                    <a:pt x="1388479" y="0"/>
                  </a:lnTo>
                  <a:close/>
                </a:path>
              </a:pathLst>
            </a:custGeom>
            <a:solidFill>
              <a:srgbClr val="868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290820" y="1413510"/>
              <a:ext cx="1428750" cy="1428115"/>
            </a:xfrm>
            <a:custGeom>
              <a:avLst/>
              <a:gdLst/>
              <a:ahLst/>
              <a:cxnLst/>
              <a:rect l="l" t="t" r="r" b="b"/>
              <a:pathLst>
                <a:path w="1428750" h="1428114">
                  <a:moveTo>
                    <a:pt x="1428391" y="0"/>
                  </a:moveTo>
                  <a:lnTo>
                    <a:pt x="1385199" y="0"/>
                  </a:lnTo>
                  <a:lnTo>
                    <a:pt x="0" y="1384399"/>
                  </a:lnTo>
                  <a:lnTo>
                    <a:pt x="0" y="1427567"/>
                  </a:lnTo>
                  <a:lnTo>
                    <a:pt x="1428391" y="0"/>
                  </a:lnTo>
                  <a:close/>
                </a:path>
              </a:pathLst>
            </a:custGeom>
            <a:solidFill>
              <a:srgbClr val="878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290820" y="1413510"/>
              <a:ext cx="1467485" cy="1468120"/>
            </a:xfrm>
            <a:custGeom>
              <a:avLst/>
              <a:gdLst/>
              <a:ahLst/>
              <a:cxnLst/>
              <a:rect l="l" t="t" r="r" b="b"/>
              <a:pathLst>
                <a:path w="1467484" h="1468120">
                  <a:moveTo>
                    <a:pt x="1467196" y="0"/>
                  </a:moveTo>
                  <a:lnTo>
                    <a:pt x="1424029" y="0"/>
                  </a:lnTo>
                  <a:lnTo>
                    <a:pt x="0" y="1424851"/>
                  </a:lnTo>
                  <a:lnTo>
                    <a:pt x="0" y="1468044"/>
                  </a:lnTo>
                  <a:lnTo>
                    <a:pt x="1467196" y="0"/>
                  </a:lnTo>
                  <a:close/>
                </a:path>
              </a:pathLst>
            </a:custGeom>
            <a:solidFill>
              <a:srgbClr val="888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290820" y="1413509"/>
              <a:ext cx="1546860" cy="1546860"/>
            </a:xfrm>
            <a:custGeom>
              <a:avLst/>
              <a:gdLst/>
              <a:ahLst/>
              <a:cxnLst/>
              <a:rect l="l" t="t" r="r" b="b"/>
              <a:pathLst>
                <a:path w="1546859" h="1546860">
                  <a:moveTo>
                    <a:pt x="1546860" y="0"/>
                  </a:moveTo>
                  <a:lnTo>
                    <a:pt x="1507147" y="0"/>
                  </a:lnTo>
                  <a:lnTo>
                    <a:pt x="1503680" y="0"/>
                  </a:lnTo>
                  <a:lnTo>
                    <a:pt x="1463954" y="0"/>
                  </a:lnTo>
                  <a:lnTo>
                    <a:pt x="0" y="1463128"/>
                  </a:lnTo>
                  <a:lnTo>
                    <a:pt x="0" y="1503680"/>
                  </a:lnTo>
                  <a:lnTo>
                    <a:pt x="0" y="1506296"/>
                  </a:lnTo>
                  <a:lnTo>
                    <a:pt x="0" y="1546860"/>
                  </a:lnTo>
                  <a:lnTo>
                    <a:pt x="1546860" y="0"/>
                  </a:lnTo>
                  <a:close/>
                </a:path>
              </a:pathLst>
            </a:custGeom>
            <a:solidFill>
              <a:srgbClr val="898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5290820" y="1413510"/>
              <a:ext cx="1586865" cy="1587500"/>
            </a:xfrm>
            <a:custGeom>
              <a:avLst/>
              <a:gdLst/>
              <a:ahLst/>
              <a:cxnLst/>
              <a:rect l="l" t="t" r="r" b="b"/>
              <a:pathLst>
                <a:path w="1586865" h="1587500">
                  <a:moveTo>
                    <a:pt x="1586542" y="0"/>
                  </a:moveTo>
                  <a:lnTo>
                    <a:pt x="1543374" y="0"/>
                  </a:lnTo>
                  <a:lnTo>
                    <a:pt x="0" y="1544266"/>
                  </a:lnTo>
                  <a:lnTo>
                    <a:pt x="0" y="1587458"/>
                  </a:lnTo>
                  <a:lnTo>
                    <a:pt x="1586542" y="0"/>
                  </a:lnTo>
                  <a:close/>
                </a:path>
              </a:pathLst>
            </a:custGeom>
            <a:solidFill>
              <a:srgbClr val="8A8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290820" y="1413510"/>
              <a:ext cx="1626870" cy="1626235"/>
            </a:xfrm>
            <a:custGeom>
              <a:avLst/>
              <a:gdLst/>
              <a:ahLst/>
              <a:cxnLst/>
              <a:rect l="l" t="t" r="r" b="b"/>
              <a:pathLst>
                <a:path w="1626870" h="1626235">
                  <a:moveTo>
                    <a:pt x="1626569" y="0"/>
                  </a:moveTo>
                  <a:lnTo>
                    <a:pt x="1583376" y="0"/>
                  </a:lnTo>
                  <a:lnTo>
                    <a:pt x="0" y="1582462"/>
                  </a:lnTo>
                  <a:lnTo>
                    <a:pt x="0" y="1625630"/>
                  </a:lnTo>
                  <a:lnTo>
                    <a:pt x="1626569" y="0"/>
                  </a:lnTo>
                  <a:close/>
                </a:path>
              </a:pathLst>
            </a:custGeom>
            <a:solidFill>
              <a:srgbClr val="8B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5290820" y="1413510"/>
              <a:ext cx="1665605" cy="1666239"/>
            </a:xfrm>
            <a:custGeom>
              <a:avLst/>
              <a:gdLst/>
              <a:ahLst/>
              <a:cxnLst/>
              <a:rect l="l" t="t" r="r" b="b"/>
              <a:pathLst>
                <a:path w="1665604" h="1666239">
                  <a:moveTo>
                    <a:pt x="1665259" y="0"/>
                  </a:moveTo>
                  <a:lnTo>
                    <a:pt x="1622092" y="0"/>
                  </a:lnTo>
                  <a:lnTo>
                    <a:pt x="0" y="1623029"/>
                  </a:lnTo>
                  <a:lnTo>
                    <a:pt x="0" y="1666221"/>
                  </a:lnTo>
                  <a:lnTo>
                    <a:pt x="1665259" y="0"/>
                  </a:lnTo>
                  <a:close/>
                </a:path>
              </a:pathLst>
            </a:custGeom>
            <a:solidFill>
              <a:srgbClr val="8C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290820" y="1413510"/>
              <a:ext cx="1705610" cy="1704975"/>
            </a:xfrm>
            <a:custGeom>
              <a:avLst/>
              <a:gdLst/>
              <a:ahLst/>
              <a:cxnLst/>
              <a:rect l="l" t="t" r="r" b="b"/>
              <a:pathLst>
                <a:path w="1705609" h="1704975">
                  <a:moveTo>
                    <a:pt x="1705331" y="0"/>
                  </a:moveTo>
                  <a:lnTo>
                    <a:pt x="1662139" y="0"/>
                  </a:lnTo>
                  <a:lnTo>
                    <a:pt x="0" y="1661179"/>
                  </a:lnTo>
                  <a:lnTo>
                    <a:pt x="0" y="1704347"/>
                  </a:lnTo>
                  <a:lnTo>
                    <a:pt x="1705331" y="0"/>
                  </a:lnTo>
                  <a:close/>
                </a:path>
              </a:pathLst>
            </a:custGeom>
            <a:solidFill>
              <a:srgbClr val="8D8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290820" y="1413510"/>
              <a:ext cx="1744345" cy="1728470"/>
            </a:xfrm>
            <a:custGeom>
              <a:avLst/>
              <a:gdLst/>
              <a:ahLst/>
              <a:cxnLst/>
              <a:rect l="l" t="t" r="r" b="b"/>
              <a:pathLst>
                <a:path w="1744345" h="1728470">
                  <a:moveTo>
                    <a:pt x="1743976" y="0"/>
                  </a:moveTo>
                  <a:lnTo>
                    <a:pt x="1700809" y="0"/>
                  </a:lnTo>
                  <a:lnTo>
                    <a:pt x="0" y="1701791"/>
                  </a:lnTo>
                  <a:lnTo>
                    <a:pt x="0" y="1728470"/>
                  </a:lnTo>
                  <a:lnTo>
                    <a:pt x="16504" y="1728470"/>
                  </a:lnTo>
                  <a:lnTo>
                    <a:pt x="1743976" y="0"/>
                  </a:lnTo>
                  <a:close/>
                </a:path>
              </a:pathLst>
            </a:custGeom>
            <a:solidFill>
              <a:srgbClr val="8E8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303520" y="1413510"/>
              <a:ext cx="1771650" cy="1728470"/>
            </a:xfrm>
            <a:custGeom>
              <a:avLst/>
              <a:gdLst/>
              <a:ahLst/>
              <a:cxnLst/>
              <a:rect l="l" t="t" r="r" b="b"/>
              <a:pathLst>
                <a:path w="1771650" h="1728470">
                  <a:moveTo>
                    <a:pt x="1771650" y="0"/>
                  </a:moveTo>
                  <a:lnTo>
                    <a:pt x="1728470" y="0"/>
                  </a:lnTo>
                  <a:lnTo>
                    <a:pt x="0" y="1728470"/>
                  </a:lnTo>
                  <a:lnTo>
                    <a:pt x="43180" y="172847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8F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42905" y="1413510"/>
              <a:ext cx="1772920" cy="1728470"/>
            </a:xfrm>
            <a:custGeom>
              <a:avLst/>
              <a:gdLst/>
              <a:ahLst/>
              <a:cxnLst/>
              <a:rect l="l" t="t" r="r" b="b"/>
              <a:pathLst>
                <a:path w="1772920" h="1728470">
                  <a:moveTo>
                    <a:pt x="1772661" y="0"/>
                  </a:moveTo>
                  <a:lnTo>
                    <a:pt x="1729468" y="0"/>
                  </a:lnTo>
                  <a:lnTo>
                    <a:pt x="0" y="1728470"/>
                  </a:lnTo>
                  <a:lnTo>
                    <a:pt x="43192" y="1728470"/>
                  </a:lnTo>
                  <a:lnTo>
                    <a:pt x="1772661" y="0"/>
                  </a:lnTo>
                  <a:close/>
                </a:path>
              </a:pathLst>
            </a:custGeom>
            <a:solidFill>
              <a:srgbClr val="90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383502" y="1413510"/>
              <a:ext cx="1771014" cy="1728470"/>
            </a:xfrm>
            <a:custGeom>
              <a:avLst/>
              <a:gdLst/>
              <a:ahLst/>
              <a:cxnLst/>
              <a:rect l="l" t="t" r="r" b="b"/>
              <a:pathLst>
                <a:path w="1771015" h="1728470">
                  <a:moveTo>
                    <a:pt x="1770639" y="0"/>
                  </a:moveTo>
                  <a:lnTo>
                    <a:pt x="1727472" y="0"/>
                  </a:lnTo>
                  <a:lnTo>
                    <a:pt x="0" y="1728470"/>
                  </a:lnTo>
                  <a:lnTo>
                    <a:pt x="43167" y="1728470"/>
                  </a:lnTo>
                  <a:lnTo>
                    <a:pt x="1770639" y="0"/>
                  </a:lnTo>
                  <a:close/>
                </a:path>
              </a:pathLst>
            </a:custGeom>
            <a:solidFill>
              <a:srgbClr val="91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421668" y="1413510"/>
              <a:ext cx="1772920" cy="1728470"/>
            </a:xfrm>
            <a:custGeom>
              <a:avLst/>
              <a:gdLst/>
              <a:ahLst/>
              <a:cxnLst/>
              <a:rect l="l" t="t" r="r" b="b"/>
              <a:pathLst>
                <a:path w="1772920" h="1728470">
                  <a:moveTo>
                    <a:pt x="1772661" y="0"/>
                  </a:moveTo>
                  <a:lnTo>
                    <a:pt x="1729468" y="0"/>
                  </a:lnTo>
                  <a:lnTo>
                    <a:pt x="0" y="1728470"/>
                  </a:lnTo>
                  <a:lnTo>
                    <a:pt x="43192" y="1728470"/>
                  </a:lnTo>
                  <a:lnTo>
                    <a:pt x="1772661" y="0"/>
                  </a:lnTo>
                  <a:close/>
                </a:path>
              </a:pathLst>
            </a:custGeom>
            <a:solidFill>
              <a:srgbClr val="929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462220" y="1413510"/>
              <a:ext cx="1771014" cy="1728470"/>
            </a:xfrm>
            <a:custGeom>
              <a:avLst/>
              <a:gdLst/>
              <a:ahLst/>
              <a:cxnLst/>
              <a:rect l="l" t="t" r="r" b="b"/>
              <a:pathLst>
                <a:path w="1771015" h="1728470">
                  <a:moveTo>
                    <a:pt x="1770639" y="0"/>
                  </a:moveTo>
                  <a:lnTo>
                    <a:pt x="1727472" y="0"/>
                  </a:lnTo>
                  <a:lnTo>
                    <a:pt x="0" y="1728470"/>
                  </a:lnTo>
                  <a:lnTo>
                    <a:pt x="43167" y="1728470"/>
                  </a:lnTo>
                  <a:lnTo>
                    <a:pt x="1770639" y="0"/>
                  </a:lnTo>
                  <a:close/>
                </a:path>
              </a:pathLst>
            </a:custGeom>
            <a:solidFill>
              <a:srgbClr val="939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501640" y="1413510"/>
              <a:ext cx="1771650" cy="1728470"/>
            </a:xfrm>
            <a:custGeom>
              <a:avLst/>
              <a:gdLst/>
              <a:ahLst/>
              <a:cxnLst/>
              <a:rect l="l" t="t" r="r" b="b"/>
              <a:pathLst>
                <a:path w="1771650" h="1728470">
                  <a:moveTo>
                    <a:pt x="1771650" y="0"/>
                  </a:moveTo>
                  <a:lnTo>
                    <a:pt x="1728470" y="0"/>
                  </a:lnTo>
                  <a:lnTo>
                    <a:pt x="0" y="1728470"/>
                  </a:lnTo>
                  <a:lnTo>
                    <a:pt x="43180" y="172847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94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5541082" y="1413510"/>
              <a:ext cx="1772920" cy="1728470"/>
            </a:xfrm>
            <a:custGeom>
              <a:avLst/>
              <a:gdLst/>
              <a:ahLst/>
              <a:cxnLst/>
              <a:rect l="l" t="t" r="r" b="b"/>
              <a:pathLst>
                <a:path w="1772920" h="1728470">
                  <a:moveTo>
                    <a:pt x="1772661" y="0"/>
                  </a:moveTo>
                  <a:lnTo>
                    <a:pt x="1729468" y="0"/>
                  </a:lnTo>
                  <a:lnTo>
                    <a:pt x="0" y="1728470"/>
                  </a:lnTo>
                  <a:lnTo>
                    <a:pt x="43192" y="1728470"/>
                  </a:lnTo>
                  <a:lnTo>
                    <a:pt x="1772661" y="0"/>
                  </a:lnTo>
                  <a:close/>
                </a:path>
              </a:pathLst>
            </a:custGeom>
            <a:solidFill>
              <a:srgbClr val="959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581565" y="1413510"/>
              <a:ext cx="1771014" cy="1728470"/>
            </a:xfrm>
            <a:custGeom>
              <a:avLst/>
              <a:gdLst/>
              <a:ahLst/>
              <a:cxnLst/>
              <a:rect l="l" t="t" r="r" b="b"/>
              <a:pathLst>
                <a:path w="1771015" h="1728470">
                  <a:moveTo>
                    <a:pt x="1770639" y="0"/>
                  </a:moveTo>
                  <a:lnTo>
                    <a:pt x="1727472" y="0"/>
                  </a:lnTo>
                  <a:lnTo>
                    <a:pt x="0" y="1728470"/>
                  </a:lnTo>
                  <a:lnTo>
                    <a:pt x="43167" y="1728470"/>
                  </a:lnTo>
                  <a:lnTo>
                    <a:pt x="1770639" y="0"/>
                  </a:lnTo>
                  <a:close/>
                </a:path>
              </a:pathLst>
            </a:custGeom>
            <a:solidFill>
              <a:srgbClr val="96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621020" y="1413510"/>
              <a:ext cx="1771650" cy="1728470"/>
            </a:xfrm>
            <a:custGeom>
              <a:avLst/>
              <a:gdLst/>
              <a:ahLst/>
              <a:cxnLst/>
              <a:rect l="l" t="t" r="r" b="b"/>
              <a:pathLst>
                <a:path w="1771650" h="1728470">
                  <a:moveTo>
                    <a:pt x="1771486" y="0"/>
                  </a:moveTo>
                  <a:lnTo>
                    <a:pt x="1728470" y="0"/>
                  </a:lnTo>
                  <a:lnTo>
                    <a:pt x="0" y="1728470"/>
                  </a:lnTo>
                  <a:lnTo>
                    <a:pt x="42017" y="1728470"/>
                  </a:lnTo>
                  <a:lnTo>
                    <a:pt x="1771486" y="0"/>
                  </a:lnTo>
                  <a:close/>
                </a:path>
              </a:pathLst>
            </a:custGeom>
            <a:solidFill>
              <a:srgbClr val="97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5660276" y="1413509"/>
              <a:ext cx="1811655" cy="1728470"/>
            </a:xfrm>
            <a:custGeom>
              <a:avLst/>
              <a:gdLst/>
              <a:ahLst/>
              <a:cxnLst/>
              <a:rect l="l" t="t" r="r" b="b"/>
              <a:pathLst>
                <a:path w="1811654" h="1728470">
                  <a:moveTo>
                    <a:pt x="1811134" y="0"/>
                  </a:moveTo>
                  <a:lnTo>
                    <a:pt x="1770646" y="0"/>
                  </a:lnTo>
                  <a:lnTo>
                    <a:pt x="1767954" y="0"/>
                  </a:lnTo>
                  <a:lnTo>
                    <a:pt x="1727466" y="0"/>
                  </a:lnTo>
                  <a:lnTo>
                    <a:pt x="0" y="1728470"/>
                  </a:lnTo>
                  <a:lnTo>
                    <a:pt x="39484" y="1728470"/>
                  </a:lnTo>
                  <a:lnTo>
                    <a:pt x="43167" y="1728470"/>
                  </a:lnTo>
                  <a:lnTo>
                    <a:pt x="82664" y="1728470"/>
                  </a:lnTo>
                  <a:lnTo>
                    <a:pt x="1811134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739259" y="1413510"/>
              <a:ext cx="1772920" cy="1728470"/>
            </a:xfrm>
            <a:custGeom>
              <a:avLst/>
              <a:gdLst/>
              <a:ahLst/>
              <a:cxnLst/>
              <a:rect l="l" t="t" r="r" b="b"/>
              <a:pathLst>
                <a:path w="1772920" h="1728470">
                  <a:moveTo>
                    <a:pt x="1772661" y="0"/>
                  </a:moveTo>
                  <a:lnTo>
                    <a:pt x="1729468" y="0"/>
                  </a:lnTo>
                  <a:lnTo>
                    <a:pt x="0" y="1728470"/>
                  </a:lnTo>
                  <a:lnTo>
                    <a:pt x="43192" y="1728470"/>
                  </a:lnTo>
                  <a:lnTo>
                    <a:pt x="1772661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779628" y="1413510"/>
              <a:ext cx="1771014" cy="1728470"/>
            </a:xfrm>
            <a:custGeom>
              <a:avLst/>
              <a:gdLst/>
              <a:ahLst/>
              <a:cxnLst/>
              <a:rect l="l" t="t" r="r" b="b"/>
              <a:pathLst>
                <a:path w="1771015" h="1728470">
                  <a:moveTo>
                    <a:pt x="1770639" y="0"/>
                  </a:moveTo>
                  <a:lnTo>
                    <a:pt x="1727472" y="0"/>
                  </a:lnTo>
                  <a:lnTo>
                    <a:pt x="0" y="1728470"/>
                  </a:lnTo>
                  <a:lnTo>
                    <a:pt x="43167" y="1728470"/>
                  </a:lnTo>
                  <a:lnTo>
                    <a:pt x="1770639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819140" y="1413510"/>
              <a:ext cx="1771650" cy="1728470"/>
            </a:xfrm>
            <a:custGeom>
              <a:avLst/>
              <a:gdLst/>
              <a:ahLst/>
              <a:cxnLst/>
              <a:rect l="l" t="t" r="r" b="b"/>
              <a:pathLst>
                <a:path w="1771650" h="1728470">
                  <a:moveTo>
                    <a:pt x="1771650" y="0"/>
                  </a:moveTo>
                  <a:lnTo>
                    <a:pt x="1728470" y="0"/>
                  </a:lnTo>
                  <a:lnTo>
                    <a:pt x="0" y="1728470"/>
                  </a:lnTo>
                  <a:lnTo>
                    <a:pt x="43180" y="172847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858674" y="1413510"/>
              <a:ext cx="1770380" cy="1728470"/>
            </a:xfrm>
            <a:custGeom>
              <a:avLst/>
              <a:gdLst/>
              <a:ahLst/>
              <a:cxnLst/>
              <a:rect l="l" t="t" r="r" b="b"/>
              <a:pathLst>
                <a:path w="1770379" h="1728470">
                  <a:moveTo>
                    <a:pt x="1770310" y="0"/>
                  </a:moveTo>
                  <a:lnTo>
                    <a:pt x="1729468" y="0"/>
                  </a:lnTo>
                  <a:lnTo>
                    <a:pt x="0" y="1728470"/>
                  </a:lnTo>
                  <a:lnTo>
                    <a:pt x="42838" y="1728470"/>
                  </a:lnTo>
                  <a:lnTo>
                    <a:pt x="1770310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896775" y="1413509"/>
              <a:ext cx="1813560" cy="1728470"/>
            </a:xfrm>
            <a:custGeom>
              <a:avLst/>
              <a:gdLst/>
              <a:ahLst/>
              <a:cxnLst/>
              <a:rect l="l" t="t" r="r" b="b"/>
              <a:pathLst>
                <a:path w="1813559" h="1728470">
                  <a:moveTo>
                    <a:pt x="1813318" y="0"/>
                  </a:moveTo>
                  <a:lnTo>
                    <a:pt x="1772666" y="0"/>
                  </a:lnTo>
                  <a:lnTo>
                    <a:pt x="1768944" y="0"/>
                  </a:lnTo>
                  <a:lnTo>
                    <a:pt x="1729473" y="0"/>
                  </a:lnTo>
                  <a:lnTo>
                    <a:pt x="0" y="1728470"/>
                  </a:lnTo>
                  <a:lnTo>
                    <a:pt x="40474" y="1728470"/>
                  </a:lnTo>
                  <a:lnTo>
                    <a:pt x="43192" y="1728470"/>
                  </a:lnTo>
                  <a:lnTo>
                    <a:pt x="83845" y="1728470"/>
                  </a:lnTo>
                  <a:lnTo>
                    <a:pt x="1813318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5977691" y="1413510"/>
              <a:ext cx="1771014" cy="1728470"/>
            </a:xfrm>
            <a:custGeom>
              <a:avLst/>
              <a:gdLst/>
              <a:ahLst/>
              <a:cxnLst/>
              <a:rect l="l" t="t" r="r" b="b"/>
              <a:pathLst>
                <a:path w="1771015" h="1728470">
                  <a:moveTo>
                    <a:pt x="1770639" y="0"/>
                  </a:moveTo>
                  <a:lnTo>
                    <a:pt x="1727472" y="0"/>
                  </a:lnTo>
                  <a:lnTo>
                    <a:pt x="0" y="1728470"/>
                  </a:lnTo>
                  <a:lnTo>
                    <a:pt x="43167" y="1728470"/>
                  </a:lnTo>
                  <a:lnTo>
                    <a:pt x="1770639" y="0"/>
                  </a:lnTo>
                  <a:close/>
                </a:path>
              </a:pathLst>
            </a:custGeom>
            <a:solidFill>
              <a:srgbClr val="979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017260" y="1413510"/>
              <a:ext cx="1771650" cy="1728470"/>
            </a:xfrm>
            <a:custGeom>
              <a:avLst/>
              <a:gdLst/>
              <a:ahLst/>
              <a:cxnLst/>
              <a:rect l="l" t="t" r="r" b="b"/>
              <a:pathLst>
                <a:path w="1771650" h="1728470">
                  <a:moveTo>
                    <a:pt x="1771650" y="0"/>
                  </a:moveTo>
                  <a:lnTo>
                    <a:pt x="1728469" y="0"/>
                  </a:lnTo>
                  <a:lnTo>
                    <a:pt x="0" y="1728470"/>
                  </a:lnTo>
                  <a:lnTo>
                    <a:pt x="43180" y="1728470"/>
                  </a:lnTo>
                  <a:lnTo>
                    <a:pt x="1771650" y="0"/>
                  </a:lnTo>
                  <a:close/>
                </a:path>
              </a:pathLst>
            </a:custGeom>
            <a:solidFill>
              <a:srgbClr val="969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056851" y="1413510"/>
              <a:ext cx="1772920" cy="1728470"/>
            </a:xfrm>
            <a:custGeom>
              <a:avLst/>
              <a:gdLst/>
              <a:ahLst/>
              <a:cxnLst/>
              <a:rect l="l" t="t" r="r" b="b"/>
              <a:pathLst>
                <a:path w="1772920" h="1728470">
                  <a:moveTo>
                    <a:pt x="1772661" y="0"/>
                  </a:moveTo>
                  <a:lnTo>
                    <a:pt x="1729468" y="0"/>
                  </a:lnTo>
                  <a:lnTo>
                    <a:pt x="0" y="1728470"/>
                  </a:lnTo>
                  <a:lnTo>
                    <a:pt x="43192" y="1728470"/>
                  </a:lnTo>
                  <a:lnTo>
                    <a:pt x="1772661" y="0"/>
                  </a:lnTo>
                  <a:close/>
                </a:path>
              </a:pathLst>
            </a:custGeom>
            <a:solidFill>
              <a:srgbClr val="959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097036" y="1413510"/>
              <a:ext cx="1771014" cy="1728470"/>
            </a:xfrm>
            <a:custGeom>
              <a:avLst/>
              <a:gdLst/>
              <a:ahLst/>
              <a:cxnLst/>
              <a:rect l="l" t="t" r="r" b="b"/>
              <a:pathLst>
                <a:path w="1771015" h="1728470">
                  <a:moveTo>
                    <a:pt x="1770613" y="0"/>
                  </a:moveTo>
                  <a:lnTo>
                    <a:pt x="1727472" y="0"/>
                  </a:lnTo>
                  <a:lnTo>
                    <a:pt x="0" y="1728470"/>
                  </a:lnTo>
                  <a:lnTo>
                    <a:pt x="42143" y="1728470"/>
                  </a:lnTo>
                  <a:lnTo>
                    <a:pt x="1770613" y="0"/>
                  </a:lnTo>
                  <a:close/>
                </a:path>
              </a:pathLst>
            </a:custGeom>
            <a:solidFill>
              <a:srgbClr val="949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135614" y="1413510"/>
              <a:ext cx="1772920" cy="1728470"/>
            </a:xfrm>
            <a:custGeom>
              <a:avLst/>
              <a:gdLst/>
              <a:ahLst/>
              <a:cxnLst/>
              <a:rect l="l" t="t" r="r" b="b"/>
              <a:pathLst>
                <a:path w="1772920" h="1728470">
                  <a:moveTo>
                    <a:pt x="1772661" y="0"/>
                  </a:moveTo>
                  <a:lnTo>
                    <a:pt x="1729468" y="0"/>
                  </a:lnTo>
                  <a:lnTo>
                    <a:pt x="0" y="1728470"/>
                  </a:lnTo>
                  <a:lnTo>
                    <a:pt x="43192" y="1728470"/>
                  </a:lnTo>
                  <a:lnTo>
                    <a:pt x="1772661" y="0"/>
                  </a:lnTo>
                  <a:close/>
                </a:path>
              </a:pathLst>
            </a:custGeom>
            <a:solidFill>
              <a:srgbClr val="939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175754" y="1413510"/>
              <a:ext cx="1771014" cy="1728470"/>
            </a:xfrm>
            <a:custGeom>
              <a:avLst/>
              <a:gdLst/>
              <a:ahLst/>
              <a:cxnLst/>
              <a:rect l="l" t="t" r="r" b="b"/>
              <a:pathLst>
                <a:path w="1771015" h="1728470">
                  <a:moveTo>
                    <a:pt x="1770639" y="0"/>
                  </a:moveTo>
                  <a:lnTo>
                    <a:pt x="1727472" y="0"/>
                  </a:lnTo>
                  <a:lnTo>
                    <a:pt x="0" y="1728470"/>
                  </a:lnTo>
                  <a:lnTo>
                    <a:pt x="43167" y="1728470"/>
                  </a:lnTo>
                  <a:lnTo>
                    <a:pt x="1770639" y="0"/>
                  </a:lnTo>
                  <a:close/>
                </a:path>
              </a:pathLst>
            </a:custGeom>
            <a:solidFill>
              <a:srgbClr val="929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14377" y="1413510"/>
              <a:ext cx="1741170" cy="1728470"/>
            </a:xfrm>
            <a:custGeom>
              <a:avLst/>
              <a:gdLst/>
              <a:ahLst/>
              <a:cxnLst/>
              <a:rect l="l" t="t" r="r" b="b"/>
              <a:pathLst>
                <a:path w="1741170" h="1728470">
                  <a:moveTo>
                    <a:pt x="1740902" y="0"/>
                  </a:moveTo>
                  <a:lnTo>
                    <a:pt x="1729468" y="0"/>
                  </a:lnTo>
                  <a:lnTo>
                    <a:pt x="0" y="1728470"/>
                  </a:lnTo>
                  <a:lnTo>
                    <a:pt x="43192" y="1728470"/>
                  </a:lnTo>
                  <a:lnTo>
                    <a:pt x="1740902" y="31739"/>
                  </a:lnTo>
                  <a:lnTo>
                    <a:pt x="1740902" y="0"/>
                  </a:lnTo>
                  <a:close/>
                </a:path>
              </a:pathLst>
            </a:custGeom>
            <a:solidFill>
              <a:srgbClr val="919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54750" y="1441450"/>
              <a:ext cx="1700530" cy="1700530"/>
            </a:xfrm>
            <a:custGeom>
              <a:avLst/>
              <a:gdLst/>
              <a:ahLst/>
              <a:cxnLst/>
              <a:rect l="l" t="t" r="r" b="b"/>
              <a:pathLst>
                <a:path w="1700529" h="1700530">
                  <a:moveTo>
                    <a:pt x="1700530" y="0"/>
                  </a:moveTo>
                  <a:lnTo>
                    <a:pt x="0" y="1700529"/>
                  </a:lnTo>
                  <a:lnTo>
                    <a:pt x="43179" y="1700529"/>
                  </a:lnTo>
                  <a:lnTo>
                    <a:pt x="1700530" y="43179"/>
                  </a:lnTo>
                  <a:lnTo>
                    <a:pt x="1700530" y="0"/>
                  </a:lnTo>
                  <a:close/>
                </a:path>
              </a:pathLst>
            </a:custGeom>
            <a:solidFill>
              <a:srgbClr val="909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95099" y="1480840"/>
              <a:ext cx="1660525" cy="1661160"/>
            </a:xfrm>
            <a:custGeom>
              <a:avLst/>
              <a:gdLst/>
              <a:ahLst/>
              <a:cxnLst/>
              <a:rect l="l" t="t" r="r" b="b"/>
              <a:pathLst>
                <a:path w="1660525" h="1661160">
                  <a:moveTo>
                    <a:pt x="1660180" y="0"/>
                  </a:moveTo>
                  <a:lnTo>
                    <a:pt x="0" y="1661139"/>
                  </a:lnTo>
                  <a:lnTo>
                    <a:pt x="43167" y="1661139"/>
                  </a:lnTo>
                  <a:lnTo>
                    <a:pt x="1660180" y="43192"/>
                  </a:lnTo>
                  <a:lnTo>
                    <a:pt x="1660180" y="0"/>
                  </a:lnTo>
                  <a:close/>
                </a:path>
              </a:pathLst>
            </a:custGeom>
            <a:solidFill>
              <a:srgbClr val="8F8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333791" y="1521427"/>
              <a:ext cx="1621790" cy="1621155"/>
            </a:xfrm>
            <a:custGeom>
              <a:avLst/>
              <a:gdLst/>
              <a:ahLst/>
              <a:cxnLst/>
              <a:rect l="l" t="t" r="r" b="b"/>
              <a:pathLst>
                <a:path w="1621790" h="1621155">
                  <a:moveTo>
                    <a:pt x="1621488" y="0"/>
                  </a:moveTo>
                  <a:lnTo>
                    <a:pt x="0" y="1620552"/>
                  </a:lnTo>
                  <a:lnTo>
                    <a:pt x="43192" y="1620552"/>
                  </a:lnTo>
                  <a:lnTo>
                    <a:pt x="1621488" y="43167"/>
                  </a:lnTo>
                  <a:lnTo>
                    <a:pt x="1621488" y="0"/>
                  </a:lnTo>
                  <a:close/>
                </a:path>
              </a:pathLst>
            </a:custGeom>
            <a:solidFill>
              <a:srgbClr val="8E8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373816" y="1559603"/>
              <a:ext cx="1581785" cy="1582420"/>
            </a:xfrm>
            <a:custGeom>
              <a:avLst/>
              <a:gdLst/>
              <a:ahLst/>
              <a:cxnLst/>
              <a:rect l="l" t="t" r="r" b="b"/>
              <a:pathLst>
                <a:path w="1581784" h="1582420">
                  <a:moveTo>
                    <a:pt x="1581463" y="0"/>
                  </a:moveTo>
                  <a:lnTo>
                    <a:pt x="0" y="1582376"/>
                  </a:lnTo>
                  <a:lnTo>
                    <a:pt x="43167" y="1582376"/>
                  </a:lnTo>
                  <a:lnTo>
                    <a:pt x="1581463" y="43192"/>
                  </a:lnTo>
                  <a:lnTo>
                    <a:pt x="1581463" y="0"/>
                  </a:lnTo>
                  <a:close/>
                </a:path>
              </a:pathLst>
            </a:custGeom>
            <a:solidFill>
              <a:srgbClr val="8D8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412554" y="1600145"/>
              <a:ext cx="1543050" cy="1542415"/>
            </a:xfrm>
            <a:custGeom>
              <a:avLst/>
              <a:gdLst/>
              <a:ahLst/>
              <a:cxnLst/>
              <a:rect l="l" t="t" r="r" b="b"/>
              <a:pathLst>
                <a:path w="1543050" h="1542414">
                  <a:moveTo>
                    <a:pt x="1542725" y="0"/>
                  </a:moveTo>
                  <a:lnTo>
                    <a:pt x="0" y="1541834"/>
                  </a:lnTo>
                  <a:lnTo>
                    <a:pt x="43192" y="1541834"/>
                  </a:lnTo>
                  <a:lnTo>
                    <a:pt x="1542725" y="43167"/>
                  </a:lnTo>
                  <a:lnTo>
                    <a:pt x="1542725" y="0"/>
                  </a:lnTo>
                  <a:close/>
                </a:path>
              </a:pathLst>
            </a:custGeom>
            <a:solidFill>
              <a:srgbClr val="8C8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452534" y="1638366"/>
              <a:ext cx="1503045" cy="1503680"/>
            </a:xfrm>
            <a:custGeom>
              <a:avLst/>
              <a:gdLst/>
              <a:ahLst/>
              <a:cxnLst/>
              <a:rect l="l" t="t" r="r" b="b"/>
              <a:pathLst>
                <a:path w="1503045" h="1503680">
                  <a:moveTo>
                    <a:pt x="1502745" y="0"/>
                  </a:moveTo>
                  <a:lnTo>
                    <a:pt x="0" y="1503613"/>
                  </a:lnTo>
                  <a:lnTo>
                    <a:pt x="43167" y="1503613"/>
                  </a:lnTo>
                  <a:lnTo>
                    <a:pt x="1502745" y="43192"/>
                  </a:lnTo>
                  <a:lnTo>
                    <a:pt x="1502745" y="0"/>
                  </a:lnTo>
                  <a:close/>
                </a:path>
              </a:pathLst>
            </a:custGeom>
            <a:solidFill>
              <a:srgbClr val="8B8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492240" y="1678940"/>
              <a:ext cx="1463040" cy="1463040"/>
            </a:xfrm>
            <a:custGeom>
              <a:avLst/>
              <a:gdLst/>
              <a:ahLst/>
              <a:cxnLst/>
              <a:rect l="l" t="t" r="r" b="b"/>
              <a:pathLst>
                <a:path w="1463040" h="1463039">
                  <a:moveTo>
                    <a:pt x="1463040" y="0"/>
                  </a:moveTo>
                  <a:lnTo>
                    <a:pt x="0" y="1463040"/>
                  </a:lnTo>
                  <a:lnTo>
                    <a:pt x="43180" y="1463040"/>
                  </a:lnTo>
                  <a:lnTo>
                    <a:pt x="1463040" y="43180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8A8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531968" y="1719490"/>
              <a:ext cx="1423670" cy="1423035"/>
            </a:xfrm>
            <a:custGeom>
              <a:avLst/>
              <a:gdLst/>
              <a:ahLst/>
              <a:cxnLst/>
              <a:rect l="l" t="t" r="r" b="b"/>
              <a:pathLst>
                <a:path w="1423670" h="1423035">
                  <a:moveTo>
                    <a:pt x="1423311" y="0"/>
                  </a:moveTo>
                  <a:lnTo>
                    <a:pt x="0" y="1422489"/>
                  </a:lnTo>
                  <a:lnTo>
                    <a:pt x="43192" y="1422489"/>
                  </a:lnTo>
                  <a:lnTo>
                    <a:pt x="1423311" y="43167"/>
                  </a:lnTo>
                  <a:lnTo>
                    <a:pt x="1423311" y="0"/>
                  </a:lnTo>
                  <a:close/>
                </a:path>
              </a:pathLst>
            </a:custGeom>
            <a:solidFill>
              <a:srgbClr val="898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571879" y="1757780"/>
              <a:ext cx="1383665" cy="1384300"/>
            </a:xfrm>
            <a:custGeom>
              <a:avLst/>
              <a:gdLst/>
              <a:ahLst/>
              <a:cxnLst/>
              <a:rect l="l" t="t" r="r" b="b"/>
              <a:pathLst>
                <a:path w="1383665" h="1384300">
                  <a:moveTo>
                    <a:pt x="1383400" y="0"/>
                  </a:moveTo>
                  <a:lnTo>
                    <a:pt x="0" y="1384199"/>
                  </a:lnTo>
                  <a:lnTo>
                    <a:pt x="43167" y="1384199"/>
                  </a:lnTo>
                  <a:lnTo>
                    <a:pt x="1383400" y="43192"/>
                  </a:lnTo>
                  <a:lnTo>
                    <a:pt x="1383400" y="0"/>
                  </a:lnTo>
                  <a:close/>
                </a:path>
              </a:pathLst>
            </a:custGeom>
            <a:solidFill>
              <a:srgbClr val="888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610731" y="1798207"/>
              <a:ext cx="1344930" cy="1344295"/>
            </a:xfrm>
            <a:custGeom>
              <a:avLst/>
              <a:gdLst/>
              <a:ahLst/>
              <a:cxnLst/>
              <a:rect l="l" t="t" r="r" b="b"/>
              <a:pathLst>
                <a:path w="1344929" h="1344295">
                  <a:moveTo>
                    <a:pt x="1344548" y="0"/>
                  </a:moveTo>
                  <a:lnTo>
                    <a:pt x="0" y="1343772"/>
                  </a:lnTo>
                  <a:lnTo>
                    <a:pt x="43192" y="1343772"/>
                  </a:lnTo>
                  <a:lnTo>
                    <a:pt x="1344548" y="43167"/>
                  </a:lnTo>
                  <a:lnTo>
                    <a:pt x="1344548" y="0"/>
                  </a:lnTo>
                  <a:close/>
                </a:path>
              </a:pathLst>
            </a:custGeom>
            <a:solidFill>
              <a:srgbClr val="878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650597" y="1836543"/>
              <a:ext cx="1304925" cy="1305560"/>
            </a:xfrm>
            <a:custGeom>
              <a:avLst/>
              <a:gdLst/>
              <a:ahLst/>
              <a:cxnLst/>
              <a:rect l="l" t="t" r="r" b="b"/>
              <a:pathLst>
                <a:path w="1304925" h="1305560">
                  <a:moveTo>
                    <a:pt x="1304683" y="0"/>
                  </a:moveTo>
                  <a:lnTo>
                    <a:pt x="0" y="1305436"/>
                  </a:lnTo>
                  <a:lnTo>
                    <a:pt x="43167" y="1305436"/>
                  </a:lnTo>
                  <a:lnTo>
                    <a:pt x="1304683" y="43192"/>
                  </a:lnTo>
                  <a:lnTo>
                    <a:pt x="1304683" y="0"/>
                  </a:lnTo>
                  <a:close/>
                </a:path>
              </a:pathLst>
            </a:custGeom>
            <a:solidFill>
              <a:srgbClr val="868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690360" y="1877060"/>
              <a:ext cx="1264920" cy="1264920"/>
            </a:xfrm>
            <a:custGeom>
              <a:avLst/>
              <a:gdLst/>
              <a:ahLst/>
              <a:cxnLst/>
              <a:rect l="l" t="t" r="r" b="b"/>
              <a:pathLst>
                <a:path w="1264920" h="1264920">
                  <a:moveTo>
                    <a:pt x="1264920" y="0"/>
                  </a:moveTo>
                  <a:lnTo>
                    <a:pt x="0" y="1264920"/>
                  </a:lnTo>
                  <a:lnTo>
                    <a:pt x="43180" y="1264920"/>
                  </a:lnTo>
                  <a:lnTo>
                    <a:pt x="1264920" y="43180"/>
                  </a:lnTo>
                  <a:lnTo>
                    <a:pt x="1264920" y="0"/>
                  </a:lnTo>
                  <a:close/>
                </a:path>
              </a:pathLst>
            </a:custGeom>
            <a:solidFill>
              <a:srgbClr val="858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6730146" y="1917553"/>
              <a:ext cx="1225550" cy="1224915"/>
            </a:xfrm>
            <a:custGeom>
              <a:avLst/>
              <a:gdLst/>
              <a:ahLst/>
              <a:cxnLst/>
              <a:rect l="l" t="t" r="r" b="b"/>
              <a:pathLst>
                <a:path w="1225550" h="1224914">
                  <a:moveTo>
                    <a:pt x="1225134" y="0"/>
                  </a:moveTo>
                  <a:lnTo>
                    <a:pt x="0" y="1224426"/>
                  </a:lnTo>
                  <a:lnTo>
                    <a:pt x="43192" y="1224426"/>
                  </a:lnTo>
                  <a:lnTo>
                    <a:pt x="1225134" y="43167"/>
                  </a:lnTo>
                  <a:lnTo>
                    <a:pt x="1225134" y="0"/>
                  </a:lnTo>
                  <a:close/>
                </a:path>
              </a:pathLst>
            </a:custGeom>
            <a:solidFill>
              <a:srgbClr val="848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769942" y="1955957"/>
              <a:ext cx="1185545" cy="1186180"/>
            </a:xfrm>
            <a:custGeom>
              <a:avLst/>
              <a:gdLst/>
              <a:ahLst/>
              <a:cxnLst/>
              <a:rect l="l" t="t" r="r" b="b"/>
              <a:pathLst>
                <a:path w="1185545" h="1186180">
                  <a:moveTo>
                    <a:pt x="1185337" y="0"/>
                  </a:moveTo>
                  <a:lnTo>
                    <a:pt x="0" y="1186022"/>
                  </a:lnTo>
                  <a:lnTo>
                    <a:pt x="43167" y="1186022"/>
                  </a:lnTo>
                  <a:lnTo>
                    <a:pt x="1185337" y="43192"/>
                  </a:lnTo>
                  <a:lnTo>
                    <a:pt x="1185337" y="0"/>
                  </a:lnTo>
                  <a:close/>
                </a:path>
              </a:pathLst>
            </a:custGeom>
            <a:solidFill>
              <a:srgbClr val="838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808908" y="1996270"/>
              <a:ext cx="1146810" cy="1146175"/>
            </a:xfrm>
            <a:custGeom>
              <a:avLst/>
              <a:gdLst/>
              <a:ahLst/>
              <a:cxnLst/>
              <a:rect l="l" t="t" r="r" b="b"/>
              <a:pathLst>
                <a:path w="1146809" h="1146175">
                  <a:moveTo>
                    <a:pt x="1146371" y="0"/>
                  </a:moveTo>
                  <a:lnTo>
                    <a:pt x="0" y="1145709"/>
                  </a:lnTo>
                  <a:lnTo>
                    <a:pt x="43192" y="1145709"/>
                  </a:lnTo>
                  <a:lnTo>
                    <a:pt x="1146371" y="43167"/>
                  </a:lnTo>
                  <a:lnTo>
                    <a:pt x="1146371" y="0"/>
                  </a:lnTo>
                  <a:close/>
                </a:path>
              </a:pathLst>
            </a:custGeom>
            <a:solidFill>
              <a:srgbClr val="828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848659" y="2034720"/>
              <a:ext cx="1106805" cy="1107440"/>
            </a:xfrm>
            <a:custGeom>
              <a:avLst/>
              <a:gdLst/>
              <a:ahLst/>
              <a:cxnLst/>
              <a:rect l="l" t="t" r="r" b="b"/>
              <a:pathLst>
                <a:path w="1106804" h="1107439">
                  <a:moveTo>
                    <a:pt x="1106620" y="0"/>
                  </a:moveTo>
                  <a:lnTo>
                    <a:pt x="0" y="1107259"/>
                  </a:lnTo>
                  <a:lnTo>
                    <a:pt x="43167" y="1107259"/>
                  </a:lnTo>
                  <a:lnTo>
                    <a:pt x="1106620" y="43192"/>
                  </a:lnTo>
                  <a:lnTo>
                    <a:pt x="1106620" y="0"/>
                  </a:lnTo>
                  <a:close/>
                </a:path>
              </a:pathLst>
            </a:custGeom>
            <a:solidFill>
              <a:srgbClr val="818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6888480" y="2075180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1066800" y="0"/>
                  </a:moveTo>
                  <a:lnTo>
                    <a:pt x="0" y="1066800"/>
                  </a:lnTo>
                  <a:lnTo>
                    <a:pt x="43179" y="1066800"/>
                  </a:lnTo>
                  <a:lnTo>
                    <a:pt x="1066800" y="4317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808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928323" y="2115616"/>
              <a:ext cx="1027430" cy="1026794"/>
            </a:xfrm>
            <a:custGeom>
              <a:avLst/>
              <a:gdLst/>
              <a:ahLst/>
              <a:cxnLst/>
              <a:rect l="l" t="t" r="r" b="b"/>
              <a:pathLst>
                <a:path w="1027429" h="1026794">
                  <a:moveTo>
                    <a:pt x="1026956" y="0"/>
                  </a:moveTo>
                  <a:lnTo>
                    <a:pt x="0" y="1026363"/>
                  </a:lnTo>
                  <a:lnTo>
                    <a:pt x="43192" y="1026363"/>
                  </a:lnTo>
                  <a:lnTo>
                    <a:pt x="1026956" y="43167"/>
                  </a:lnTo>
                  <a:lnTo>
                    <a:pt x="1026956" y="0"/>
                  </a:lnTo>
                  <a:close/>
                </a:path>
              </a:pathLst>
            </a:custGeom>
            <a:solidFill>
              <a:srgbClr val="7F7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968005" y="2154134"/>
              <a:ext cx="987425" cy="988060"/>
            </a:xfrm>
            <a:custGeom>
              <a:avLst/>
              <a:gdLst/>
              <a:ahLst/>
              <a:cxnLst/>
              <a:rect l="l" t="t" r="r" b="b"/>
              <a:pathLst>
                <a:path w="987425" h="988060">
                  <a:moveTo>
                    <a:pt x="987274" y="0"/>
                  </a:moveTo>
                  <a:lnTo>
                    <a:pt x="0" y="987845"/>
                  </a:lnTo>
                  <a:lnTo>
                    <a:pt x="43167" y="987845"/>
                  </a:lnTo>
                  <a:lnTo>
                    <a:pt x="987274" y="43192"/>
                  </a:lnTo>
                  <a:lnTo>
                    <a:pt x="987274" y="0"/>
                  </a:lnTo>
                  <a:close/>
                </a:path>
              </a:pathLst>
            </a:custGeom>
            <a:solidFill>
              <a:srgbClr val="7E7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7007860" y="2194560"/>
              <a:ext cx="947419" cy="947419"/>
            </a:xfrm>
            <a:custGeom>
              <a:avLst/>
              <a:gdLst/>
              <a:ahLst/>
              <a:cxnLst/>
              <a:rect l="l" t="t" r="r" b="b"/>
              <a:pathLst>
                <a:path w="947420" h="947419">
                  <a:moveTo>
                    <a:pt x="947420" y="0"/>
                  </a:moveTo>
                  <a:lnTo>
                    <a:pt x="0" y="947420"/>
                  </a:lnTo>
                  <a:lnTo>
                    <a:pt x="42418" y="947420"/>
                  </a:lnTo>
                  <a:lnTo>
                    <a:pt x="947420" y="42940"/>
                  </a:lnTo>
                  <a:lnTo>
                    <a:pt x="947420" y="0"/>
                  </a:lnTo>
                  <a:close/>
                </a:path>
              </a:pathLst>
            </a:custGeom>
            <a:solidFill>
              <a:srgbClr val="7D7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7046722" y="2232897"/>
              <a:ext cx="908685" cy="909319"/>
            </a:xfrm>
            <a:custGeom>
              <a:avLst/>
              <a:gdLst/>
              <a:ahLst/>
              <a:cxnLst/>
              <a:rect l="l" t="t" r="r" b="b"/>
              <a:pathLst>
                <a:path w="908684" h="909319">
                  <a:moveTo>
                    <a:pt x="908557" y="0"/>
                  </a:moveTo>
                  <a:lnTo>
                    <a:pt x="0" y="909082"/>
                  </a:lnTo>
                  <a:lnTo>
                    <a:pt x="43167" y="909082"/>
                  </a:lnTo>
                  <a:lnTo>
                    <a:pt x="908557" y="43192"/>
                  </a:lnTo>
                  <a:lnTo>
                    <a:pt x="908557" y="0"/>
                  </a:lnTo>
                  <a:close/>
                </a:path>
              </a:pathLst>
            </a:custGeom>
            <a:solidFill>
              <a:srgbClr val="7C7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085848" y="2273050"/>
              <a:ext cx="869950" cy="869315"/>
            </a:xfrm>
            <a:custGeom>
              <a:avLst/>
              <a:gdLst/>
              <a:ahLst/>
              <a:cxnLst/>
              <a:rect l="l" t="t" r="r" b="b"/>
              <a:pathLst>
                <a:path w="869950" h="869314">
                  <a:moveTo>
                    <a:pt x="869431" y="0"/>
                  </a:moveTo>
                  <a:lnTo>
                    <a:pt x="0" y="868929"/>
                  </a:lnTo>
                  <a:lnTo>
                    <a:pt x="44669" y="868929"/>
                  </a:lnTo>
                  <a:lnTo>
                    <a:pt x="869431" y="43691"/>
                  </a:lnTo>
                  <a:lnTo>
                    <a:pt x="869431" y="0"/>
                  </a:lnTo>
                  <a:close/>
                </a:path>
              </a:pathLst>
            </a:custGeom>
            <a:solidFill>
              <a:srgbClr val="7B7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126500" y="2313679"/>
              <a:ext cx="829310" cy="828675"/>
            </a:xfrm>
            <a:custGeom>
              <a:avLst/>
              <a:gdLst/>
              <a:ahLst/>
              <a:cxnLst/>
              <a:rect l="l" t="t" r="r" b="b"/>
              <a:pathLst>
                <a:path w="829309" h="828675">
                  <a:moveTo>
                    <a:pt x="828779" y="0"/>
                  </a:moveTo>
                  <a:lnTo>
                    <a:pt x="0" y="828301"/>
                  </a:lnTo>
                  <a:lnTo>
                    <a:pt x="43192" y="828301"/>
                  </a:lnTo>
                  <a:lnTo>
                    <a:pt x="828779" y="43167"/>
                  </a:lnTo>
                  <a:lnTo>
                    <a:pt x="828779" y="0"/>
                  </a:lnTo>
                  <a:close/>
                </a:path>
              </a:pathLst>
            </a:custGeom>
            <a:solidFill>
              <a:srgbClr val="7A7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7166068" y="2352312"/>
              <a:ext cx="789305" cy="789940"/>
            </a:xfrm>
            <a:custGeom>
              <a:avLst/>
              <a:gdLst/>
              <a:ahLst/>
              <a:cxnLst/>
              <a:rect l="l" t="t" r="r" b="b"/>
              <a:pathLst>
                <a:path w="789304" h="789939">
                  <a:moveTo>
                    <a:pt x="789211" y="0"/>
                  </a:moveTo>
                  <a:lnTo>
                    <a:pt x="0" y="789667"/>
                  </a:lnTo>
                  <a:lnTo>
                    <a:pt x="43167" y="789667"/>
                  </a:lnTo>
                  <a:lnTo>
                    <a:pt x="789211" y="43192"/>
                  </a:lnTo>
                  <a:lnTo>
                    <a:pt x="789211" y="0"/>
                  </a:lnTo>
                  <a:close/>
                </a:path>
              </a:pathLst>
            </a:custGeom>
            <a:solidFill>
              <a:srgbClr val="797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7205980" y="2392679"/>
              <a:ext cx="749300" cy="749300"/>
            </a:xfrm>
            <a:custGeom>
              <a:avLst/>
              <a:gdLst/>
              <a:ahLst/>
              <a:cxnLst/>
              <a:rect l="l" t="t" r="r" b="b"/>
              <a:pathLst>
                <a:path w="749300" h="749300">
                  <a:moveTo>
                    <a:pt x="749300" y="0"/>
                  </a:moveTo>
                  <a:lnTo>
                    <a:pt x="0" y="749300"/>
                  </a:lnTo>
                  <a:lnTo>
                    <a:pt x="39928" y="749300"/>
                  </a:lnTo>
                  <a:lnTo>
                    <a:pt x="43180" y="749300"/>
                  </a:lnTo>
                  <a:lnTo>
                    <a:pt x="81965" y="749300"/>
                  </a:lnTo>
                  <a:lnTo>
                    <a:pt x="749300" y="81597"/>
                  </a:lnTo>
                  <a:lnTo>
                    <a:pt x="749300" y="43180"/>
                  </a:lnTo>
                  <a:lnTo>
                    <a:pt x="749300" y="40347"/>
                  </a:lnTo>
                  <a:lnTo>
                    <a:pt x="749300" y="0"/>
                  </a:lnTo>
                  <a:close/>
                </a:path>
              </a:pathLst>
            </a:custGeom>
            <a:solidFill>
              <a:srgbClr val="787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7284025" y="2471113"/>
              <a:ext cx="671830" cy="671195"/>
            </a:xfrm>
            <a:custGeom>
              <a:avLst/>
              <a:gdLst/>
              <a:ahLst/>
              <a:cxnLst/>
              <a:rect l="l" t="t" r="r" b="b"/>
              <a:pathLst>
                <a:path w="671829" h="671194">
                  <a:moveTo>
                    <a:pt x="671254" y="0"/>
                  </a:moveTo>
                  <a:lnTo>
                    <a:pt x="0" y="670866"/>
                  </a:lnTo>
                  <a:lnTo>
                    <a:pt x="44555" y="670866"/>
                  </a:lnTo>
                  <a:lnTo>
                    <a:pt x="671254" y="43805"/>
                  </a:lnTo>
                  <a:lnTo>
                    <a:pt x="671254" y="0"/>
                  </a:lnTo>
                  <a:close/>
                </a:path>
              </a:pathLst>
            </a:custGeom>
            <a:solidFill>
              <a:srgbClr val="777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7324677" y="2511741"/>
              <a:ext cx="631190" cy="630555"/>
            </a:xfrm>
            <a:custGeom>
              <a:avLst/>
              <a:gdLst/>
              <a:ahLst/>
              <a:cxnLst/>
              <a:rect l="l" t="t" r="r" b="b"/>
              <a:pathLst>
                <a:path w="631190" h="630555">
                  <a:moveTo>
                    <a:pt x="630602" y="0"/>
                  </a:moveTo>
                  <a:lnTo>
                    <a:pt x="0" y="630238"/>
                  </a:lnTo>
                  <a:lnTo>
                    <a:pt x="43192" y="630238"/>
                  </a:lnTo>
                  <a:lnTo>
                    <a:pt x="630602" y="43167"/>
                  </a:lnTo>
                  <a:lnTo>
                    <a:pt x="630602" y="0"/>
                  </a:lnTo>
                  <a:close/>
                </a:path>
              </a:pathLst>
            </a:custGeom>
            <a:solidFill>
              <a:srgbClr val="767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7364130" y="2550489"/>
              <a:ext cx="591185" cy="591820"/>
            </a:xfrm>
            <a:custGeom>
              <a:avLst/>
              <a:gdLst/>
              <a:ahLst/>
              <a:cxnLst/>
              <a:rect l="l" t="t" r="r" b="b"/>
              <a:pathLst>
                <a:path w="591184" h="591819">
                  <a:moveTo>
                    <a:pt x="591149" y="0"/>
                  </a:moveTo>
                  <a:lnTo>
                    <a:pt x="0" y="591490"/>
                  </a:lnTo>
                  <a:lnTo>
                    <a:pt x="43167" y="591490"/>
                  </a:lnTo>
                  <a:lnTo>
                    <a:pt x="591149" y="43192"/>
                  </a:lnTo>
                  <a:lnTo>
                    <a:pt x="591149" y="0"/>
                  </a:lnTo>
                  <a:close/>
                </a:path>
              </a:pathLst>
            </a:custGeom>
            <a:solidFill>
              <a:srgbClr val="757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7403440" y="2590459"/>
              <a:ext cx="552450" cy="551815"/>
            </a:xfrm>
            <a:custGeom>
              <a:avLst/>
              <a:gdLst/>
              <a:ahLst/>
              <a:cxnLst/>
              <a:rect l="l" t="t" r="r" b="b"/>
              <a:pathLst>
                <a:path w="552450" h="551814">
                  <a:moveTo>
                    <a:pt x="551839" y="0"/>
                  </a:moveTo>
                  <a:lnTo>
                    <a:pt x="0" y="551520"/>
                  </a:lnTo>
                  <a:lnTo>
                    <a:pt x="43192" y="551520"/>
                  </a:lnTo>
                  <a:lnTo>
                    <a:pt x="551839" y="43167"/>
                  </a:lnTo>
                  <a:lnTo>
                    <a:pt x="551839" y="0"/>
                  </a:lnTo>
                  <a:close/>
                </a:path>
              </a:pathLst>
            </a:custGeom>
            <a:solidFill>
              <a:srgbClr val="747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7443470" y="2630170"/>
              <a:ext cx="511809" cy="511809"/>
            </a:xfrm>
            <a:custGeom>
              <a:avLst/>
              <a:gdLst/>
              <a:ahLst/>
              <a:cxnLst/>
              <a:rect l="l" t="t" r="r" b="b"/>
              <a:pathLst>
                <a:path w="511809" h="511810">
                  <a:moveTo>
                    <a:pt x="511810" y="0"/>
                  </a:moveTo>
                  <a:lnTo>
                    <a:pt x="0" y="511810"/>
                  </a:lnTo>
                  <a:lnTo>
                    <a:pt x="43179" y="511810"/>
                  </a:lnTo>
                  <a:lnTo>
                    <a:pt x="511810" y="43180"/>
                  </a:lnTo>
                  <a:lnTo>
                    <a:pt x="511810" y="0"/>
                  </a:lnTo>
                  <a:close/>
                </a:path>
              </a:pathLst>
            </a:custGeom>
            <a:solidFill>
              <a:srgbClr val="737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7483476" y="2669903"/>
              <a:ext cx="471805" cy="472440"/>
            </a:xfrm>
            <a:custGeom>
              <a:avLst/>
              <a:gdLst/>
              <a:ahLst/>
              <a:cxnLst/>
              <a:rect l="l" t="t" r="r" b="b"/>
              <a:pathLst>
                <a:path w="471804" h="472439">
                  <a:moveTo>
                    <a:pt x="471803" y="0"/>
                  </a:moveTo>
                  <a:lnTo>
                    <a:pt x="0" y="472076"/>
                  </a:lnTo>
                  <a:lnTo>
                    <a:pt x="43167" y="472076"/>
                  </a:lnTo>
                  <a:lnTo>
                    <a:pt x="471803" y="43192"/>
                  </a:lnTo>
                  <a:lnTo>
                    <a:pt x="471803" y="0"/>
                  </a:lnTo>
                  <a:close/>
                </a:path>
              </a:pathLst>
            </a:custGeom>
            <a:solidFill>
              <a:srgbClr val="727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7522854" y="2709804"/>
              <a:ext cx="432434" cy="432434"/>
            </a:xfrm>
            <a:custGeom>
              <a:avLst/>
              <a:gdLst/>
              <a:ahLst/>
              <a:cxnLst/>
              <a:rect l="l" t="t" r="r" b="b"/>
              <a:pathLst>
                <a:path w="432434" h="432435">
                  <a:moveTo>
                    <a:pt x="432425" y="0"/>
                  </a:moveTo>
                  <a:lnTo>
                    <a:pt x="0" y="432175"/>
                  </a:lnTo>
                  <a:lnTo>
                    <a:pt x="43192" y="432175"/>
                  </a:lnTo>
                  <a:lnTo>
                    <a:pt x="432425" y="43167"/>
                  </a:lnTo>
                  <a:lnTo>
                    <a:pt x="432425" y="0"/>
                  </a:lnTo>
                  <a:close/>
                </a:path>
              </a:pathLst>
            </a:custGeom>
            <a:solidFill>
              <a:srgbClr val="717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7562193" y="2748666"/>
              <a:ext cx="393700" cy="393700"/>
            </a:xfrm>
            <a:custGeom>
              <a:avLst/>
              <a:gdLst/>
              <a:ahLst/>
              <a:cxnLst/>
              <a:rect l="l" t="t" r="r" b="b"/>
              <a:pathLst>
                <a:path w="393700" h="393700">
                  <a:moveTo>
                    <a:pt x="393086" y="0"/>
                  </a:moveTo>
                  <a:lnTo>
                    <a:pt x="0" y="393313"/>
                  </a:lnTo>
                  <a:lnTo>
                    <a:pt x="43167" y="393313"/>
                  </a:lnTo>
                  <a:lnTo>
                    <a:pt x="393086" y="43192"/>
                  </a:lnTo>
                  <a:lnTo>
                    <a:pt x="393086" y="0"/>
                  </a:lnTo>
                  <a:close/>
                </a:path>
              </a:pathLst>
            </a:custGeom>
            <a:solidFill>
              <a:srgbClr val="707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7601617" y="2788521"/>
              <a:ext cx="353695" cy="353695"/>
            </a:xfrm>
            <a:custGeom>
              <a:avLst/>
              <a:gdLst/>
              <a:ahLst/>
              <a:cxnLst/>
              <a:rect l="l" t="t" r="r" b="b"/>
              <a:pathLst>
                <a:path w="353695" h="353694">
                  <a:moveTo>
                    <a:pt x="353662" y="0"/>
                  </a:moveTo>
                  <a:lnTo>
                    <a:pt x="0" y="353458"/>
                  </a:lnTo>
                  <a:lnTo>
                    <a:pt x="43192" y="353458"/>
                  </a:lnTo>
                  <a:lnTo>
                    <a:pt x="353662" y="43167"/>
                  </a:lnTo>
                  <a:lnTo>
                    <a:pt x="353662" y="0"/>
                  </a:lnTo>
                  <a:close/>
                </a:path>
              </a:pathLst>
            </a:custGeom>
            <a:solidFill>
              <a:srgbClr val="6F6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7640911" y="2827429"/>
              <a:ext cx="314960" cy="314960"/>
            </a:xfrm>
            <a:custGeom>
              <a:avLst/>
              <a:gdLst/>
              <a:ahLst/>
              <a:cxnLst/>
              <a:rect l="l" t="t" r="r" b="b"/>
              <a:pathLst>
                <a:path w="314959" h="314960">
                  <a:moveTo>
                    <a:pt x="314368" y="0"/>
                  </a:moveTo>
                  <a:lnTo>
                    <a:pt x="0" y="314550"/>
                  </a:lnTo>
                  <a:lnTo>
                    <a:pt x="43167" y="314550"/>
                  </a:lnTo>
                  <a:lnTo>
                    <a:pt x="314368" y="43192"/>
                  </a:lnTo>
                  <a:lnTo>
                    <a:pt x="314368" y="0"/>
                  </a:lnTo>
                  <a:close/>
                </a:path>
              </a:pathLst>
            </a:custGeom>
            <a:solidFill>
              <a:srgbClr val="6E6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7680960" y="2867660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274320" y="0"/>
                  </a:moveTo>
                  <a:lnTo>
                    <a:pt x="0" y="274320"/>
                  </a:lnTo>
                  <a:lnTo>
                    <a:pt x="43180" y="274320"/>
                  </a:lnTo>
                  <a:lnTo>
                    <a:pt x="274320" y="43180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6D6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7721032" y="2907867"/>
              <a:ext cx="234247" cy="234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2" name="object 202"/>
          <p:cNvSpPr txBox="1"/>
          <p:nvPr/>
        </p:nvSpPr>
        <p:spPr>
          <a:xfrm>
            <a:off x="5303520" y="1426210"/>
            <a:ext cx="2664460" cy="17284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219075" marR="238760" indent="509270">
              <a:lnSpc>
                <a:spcPct val="100000"/>
              </a:lnSpc>
            </a:pP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Simplify  circuit</a:t>
            </a:r>
            <a:r>
              <a:rPr sz="2400" b="1" spc="-5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71C57"/>
                </a:solidFill>
                <a:latin typeface="Arial"/>
                <a:cs typeface="Arial"/>
              </a:rPr>
              <a:t>analysis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3" name="object 203"/>
          <p:cNvSpPr/>
          <p:nvPr/>
        </p:nvSpPr>
        <p:spPr>
          <a:xfrm>
            <a:off x="2842260" y="3934459"/>
            <a:ext cx="2821940" cy="802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 txBox="1"/>
          <p:nvPr/>
        </p:nvSpPr>
        <p:spPr>
          <a:xfrm>
            <a:off x="2981960" y="4133850"/>
            <a:ext cx="2529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Circuit</a:t>
            </a:r>
            <a:r>
              <a:rPr sz="2400" b="1" spc="-4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71C57"/>
                </a:solidFill>
                <a:latin typeface="Arial"/>
                <a:cs typeface="Arial"/>
              </a:rPr>
              <a:t>Theorems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5" name="object 205"/>
          <p:cNvGrpSpPr/>
          <p:nvPr/>
        </p:nvGrpSpPr>
        <p:grpSpPr>
          <a:xfrm>
            <a:off x="467359" y="5013959"/>
            <a:ext cx="8148320" cy="1308100"/>
            <a:chOff x="467359" y="5013959"/>
            <a:chExt cx="8148320" cy="1308100"/>
          </a:xfrm>
        </p:grpSpPr>
        <p:sp>
          <p:nvSpPr>
            <p:cNvPr id="206" name="object 206"/>
            <p:cNvSpPr/>
            <p:nvPr/>
          </p:nvSpPr>
          <p:spPr>
            <a:xfrm>
              <a:off x="480059" y="5026659"/>
              <a:ext cx="8135620" cy="1295400"/>
            </a:xfrm>
            <a:custGeom>
              <a:avLst/>
              <a:gdLst/>
              <a:ahLst/>
              <a:cxnLst/>
              <a:rect l="l" t="t" r="r" b="b"/>
              <a:pathLst>
                <a:path w="8135620" h="1295400">
                  <a:moveTo>
                    <a:pt x="813562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8135620" y="1295399"/>
                  </a:lnTo>
                  <a:lnTo>
                    <a:pt x="8135620" y="0"/>
                  </a:lnTo>
                  <a:close/>
                </a:path>
              </a:pathLst>
            </a:custGeom>
            <a:solidFill>
              <a:srgbClr val="CC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67347" y="5013959"/>
              <a:ext cx="378460" cy="379095"/>
            </a:xfrm>
            <a:custGeom>
              <a:avLst/>
              <a:gdLst/>
              <a:ahLst/>
              <a:cxnLst/>
              <a:rect l="l" t="t" r="r" b="b"/>
              <a:pathLst>
                <a:path w="378459" h="379095">
                  <a:moveTo>
                    <a:pt x="378460" y="0"/>
                  </a:moveTo>
                  <a:lnTo>
                    <a:pt x="378460" y="0"/>
                  </a:lnTo>
                  <a:lnTo>
                    <a:pt x="12" y="0"/>
                  </a:lnTo>
                  <a:lnTo>
                    <a:pt x="12" y="121754"/>
                  </a:lnTo>
                  <a:lnTo>
                    <a:pt x="0" y="250202"/>
                  </a:lnTo>
                  <a:lnTo>
                    <a:pt x="0" y="378472"/>
                  </a:lnTo>
                  <a:lnTo>
                    <a:pt x="378460" y="0"/>
                  </a:lnTo>
                  <a:close/>
                </a:path>
              </a:pathLst>
            </a:custGeom>
            <a:solidFill>
              <a:srgbClr val="FF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67359" y="5013959"/>
              <a:ext cx="501015" cy="501015"/>
            </a:xfrm>
            <a:custGeom>
              <a:avLst/>
              <a:gdLst/>
              <a:ahLst/>
              <a:cxnLst/>
              <a:rect l="l" t="t" r="r" b="b"/>
              <a:pathLst>
                <a:path w="501015" h="501014">
                  <a:moveTo>
                    <a:pt x="500621" y="0"/>
                  </a:moveTo>
                  <a:lnTo>
                    <a:pt x="365983" y="0"/>
                  </a:lnTo>
                  <a:lnTo>
                    <a:pt x="0" y="365885"/>
                  </a:lnTo>
                  <a:lnTo>
                    <a:pt x="0" y="500487"/>
                  </a:lnTo>
                  <a:lnTo>
                    <a:pt x="500621" y="0"/>
                  </a:lnTo>
                  <a:close/>
                </a:path>
              </a:pathLst>
            </a:custGeom>
            <a:solidFill>
              <a:srgbClr val="FF9A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467359" y="5013959"/>
              <a:ext cx="623570" cy="623570"/>
            </a:xfrm>
            <a:custGeom>
              <a:avLst/>
              <a:gdLst/>
              <a:ahLst/>
              <a:cxnLst/>
              <a:rect l="l" t="t" r="r" b="b"/>
              <a:pathLst>
                <a:path w="623570" h="623570">
                  <a:moveTo>
                    <a:pt x="623569" y="0"/>
                  </a:moveTo>
                  <a:lnTo>
                    <a:pt x="488949" y="0"/>
                  </a:lnTo>
                  <a:lnTo>
                    <a:pt x="0" y="488949"/>
                  </a:lnTo>
                  <a:lnTo>
                    <a:pt x="0" y="623569"/>
                  </a:lnTo>
                  <a:lnTo>
                    <a:pt x="623569" y="0"/>
                  </a:lnTo>
                  <a:close/>
                </a:path>
              </a:pathLst>
            </a:custGeom>
            <a:solidFill>
              <a:srgbClr val="FF9B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67359" y="5013959"/>
              <a:ext cx="746760" cy="746760"/>
            </a:xfrm>
            <a:custGeom>
              <a:avLst/>
              <a:gdLst/>
              <a:ahLst/>
              <a:cxnLst/>
              <a:rect l="l" t="t" r="r" b="b"/>
              <a:pathLst>
                <a:path w="746760" h="746760">
                  <a:moveTo>
                    <a:pt x="746485" y="0"/>
                  </a:moveTo>
                  <a:lnTo>
                    <a:pt x="611883" y="0"/>
                  </a:lnTo>
                  <a:lnTo>
                    <a:pt x="0" y="612048"/>
                  </a:lnTo>
                  <a:lnTo>
                    <a:pt x="0" y="746686"/>
                  </a:lnTo>
                  <a:lnTo>
                    <a:pt x="746485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467359" y="5013959"/>
              <a:ext cx="868680" cy="868680"/>
            </a:xfrm>
            <a:custGeom>
              <a:avLst/>
              <a:gdLst/>
              <a:ahLst/>
              <a:cxnLst/>
              <a:rect l="l" t="t" r="r" b="b"/>
              <a:pathLst>
                <a:path w="868680" h="868679">
                  <a:moveTo>
                    <a:pt x="868388" y="0"/>
                  </a:moveTo>
                  <a:lnTo>
                    <a:pt x="733786" y="0"/>
                  </a:lnTo>
                  <a:lnTo>
                    <a:pt x="0" y="733984"/>
                  </a:lnTo>
                  <a:lnTo>
                    <a:pt x="0" y="868622"/>
                  </a:lnTo>
                  <a:lnTo>
                    <a:pt x="868388" y="0"/>
                  </a:lnTo>
                  <a:close/>
                </a:path>
              </a:pathLst>
            </a:custGeom>
            <a:solidFill>
              <a:srgbClr val="FF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67359" y="5013959"/>
              <a:ext cx="991235" cy="991235"/>
            </a:xfrm>
            <a:custGeom>
              <a:avLst/>
              <a:gdLst/>
              <a:ahLst/>
              <a:cxnLst/>
              <a:rect l="l" t="t" r="r" b="b"/>
              <a:pathLst>
                <a:path w="991235" h="991235">
                  <a:moveTo>
                    <a:pt x="990907" y="0"/>
                  </a:moveTo>
                  <a:lnTo>
                    <a:pt x="856269" y="0"/>
                  </a:lnTo>
                  <a:lnTo>
                    <a:pt x="0" y="856039"/>
                  </a:lnTo>
                  <a:lnTo>
                    <a:pt x="0" y="990641"/>
                  </a:lnTo>
                  <a:lnTo>
                    <a:pt x="990907" y="0"/>
                  </a:lnTo>
                  <a:close/>
                </a:path>
              </a:pathLst>
            </a:custGeom>
            <a:solidFill>
              <a:srgbClr val="FF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67359" y="5013959"/>
              <a:ext cx="1113790" cy="1113790"/>
            </a:xfrm>
            <a:custGeom>
              <a:avLst/>
              <a:gdLst/>
              <a:ahLst/>
              <a:cxnLst/>
              <a:rect l="l" t="t" r="r" b="b"/>
              <a:pathLst>
                <a:path w="1113790" h="1113789">
                  <a:moveTo>
                    <a:pt x="1113790" y="0"/>
                  </a:moveTo>
                  <a:lnTo>
                    <a:pt x="979170" y="0"/>
                  </a:lnTo>
                  <a:lnTo>
                    <a:pt x="0" y="979169"/>
                  </a:lnTo>
                  <a:lnTo>
                    <a:pt x="0" y="1113790"/>
                  </a:lnTo>
                  <a:lnTo>
                    <a:pt x="1113790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67359" y="5013959"/>
              <a:ext cx="1236980" cy="1236980"/>
            </a:xfrm>
            <a:custGeom>
              <a:avLst/>
              <a:gdLst/>
              <a:ahLst/>
              <a:cxnLst/>
              <a:rect l="l" t="t" r="r" b="b"/>
              <a:pathLst>
                <a:path w="1236980" h="1236979">
                  <a:moveTo>
                    <a:pt x="1236639" y="0"/>
                  </a:moveTo>
                  <a:lnTo>
                    <a:pt x="1101090" y="0"/>
                  </a:lnTo>
                  <a:lnTo>
                    <a:pt x="0" y="1101089"/>
                  </a:lnTo>
                  <a:lnTo>
                    <a:pt x="0" y="1236972"/>
                  </a:lnTo>
                  <a:lnTo>
                    <a:pt x="1236639" y="0"/>
                  </a:lnTo>
                  <a:close/>
                </a:path>
              </a:pathLst>
            </a:custGeom>
            <a:solidFill>
              <a:srgbClr val="FF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67359" y="5013959"/>
              <a:ext cx="1358900" cy="1295400"/>
            </a:xfrm>
            <a:custGeom>
              <a:avLst/>
              <a:gdLst/>
              <a:ahLst/>
              <a:cxnLst/>
              <a:rect l="l" t="t" r="r" b="b"/>
              <a:pathLst>
                <a:path w="1358900" h="1295400">
                  <a:moveTo>
                    <a:pt x="1358542" y="0"/>
                  </a:moveTo>
                  <a:lnTo>
                    <a:pt x="1223940" y="0"/>
                  </a:lnTo>
                  <a:lnTo>
                    <a:pt x="0" y="1224270"/>
                  </a:lnTo>
                  <a:lnTo>
                    <a:pt x="0" y="1295400"/>
                  </a:lnTo>
                  <a:lnTo>
                    <a:pt x="63491" y="1295400"/>
                  </a:lnTo>
                  <a:lnTo>
                    <a:pt x="1358542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18166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5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640103" y="5013959"/>
              <a:ext cx="1431290" cy="1295400"/>
            </a:xfrm>
            <a:custGeom>
              <a:avLst/>
              <a:gdLst/>
              <a:ahLst/>
              <a:cxnLst/>
              <a:rect l="l" t="t" r="r" b="b"/>
              <a:pathLst>
                <a:path w="1431289" h="1295400">
                  <a:moveTo>
                    <a:pt x="1431266" y="0"/>
                  </a:moveTo>
                  <a:lnTo>
                    <a:pt x="1295748" y="0"/>
                  </a:lnTo>
                  <a:lnTo>
                    <a:pt x="0" y="1295399"/>
                  </a:lnTo>
                  <a:lnTo>
                    <a:pt x="135866" y="1295399"/>
                  </a:lnTo>
                  <a:lnTo>
                    <a:pt x="1431266" y="0"/>
                  </a:lnTo>
                  <a:close/>
                </a:path>
              </a:pathLst>
            </a:custGeom>
            <a:solidFill>
              <a:srgbClr val="FF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763269" y="5013959"/>
              <a:ext cx="1431290" cy="1295400"/>
            </a:xfrm>
            <a:custGeom>
              <a:avLst/>
              <a:gdLst/>
              <a:ahLst/>
              <a:cxnLst/>
              <a:rect l="l" t="t" r="r" b="b"/>
              <a:pathLst>
                <a:path w="1431289" h="1295400">
                  <a:moveTo>
                    <a:pt x="1430883" y="0"/>
                  </a:moveTo>
                  <a:lnTo>
                    <a:pt x="1295400" y="0"/>
                  </a:lnTo>
                  <a:lnTo>
                    <a:pt x="0" y="1295400"/>
                  </a:lnTo>
                  <a:lnTo>
                    <a:pt x="135831" y="1295400"/>
                  </a:lnTo>
                  <a:lnTo>
                    <a:pt x="1430883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886403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1008452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5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399"/>
                  </a:lnTo>
                  <a:lnTo>
                    <a:pt x="134638" y="1295399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1130389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5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1253490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30020" y="0"/>
                  </a:moveTo>
                  <a:lnTo>
                    <a:pt x="1295400" y="0"/>
                  </a:lnTo>
                  <a:lnTo>
                    <a:pt x="0" y="1295400"/>
                  </a:lnTo>
                  <a:lnTo>
                    <a:pt x="134620" y="1295400"/>
                  </a:lnTo>
                  <a:lnTo>
                    <a:pt x="1430020" y="0"/>
                  </a:lnTo>
                  <a:close/>
                </a:path>
              </a:pathLst>
            </a:custGeom>
            <a:solidFill>
              <a:srgbClr val="FF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1376557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399"/>
                  </a:lnTo>
                  <a:lnTo>
                    <a:pt x="134601" y="1295399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1498599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5" h="1295400">
                  <a:moveTo>
                    <a:pt x="1430525" y="0"/>
                  </a:moveTo>
                  <a:lnTo>
                    <a:pt x="1295400" y="0"/>
                  </a:lnTo>
                  <a:lnTo>
                    <a:pt x="0" y="1295400"/>
                  </a:lnTo>
                  <a:lnTo>
                    <a:pt x="134776" y="1295400"/>
                  </a:lnTo>
                  <a:lnTo>
                    <a:pt x="1430525" y="0"/>
                  </a:lnTo>
                  <a:close/>
                </a:path>
              </a:pathLst>
            </a:custGeom>
            <a:solidFill>
              <a:srgbClr val="FF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1620675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5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1744808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1866711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208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808" y="1295400"/>
                  </a:lnTo>
                  <a:lnTo>
                    <a:pt x="1430208" y="0"/>
                  </a:lnTo>
                  <a:close/>
                </a:path>
              </a:pathLst>
            </a:custGeom>
            <a:solidFill>
              <a:srgbClr val="FF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1988820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448" y="0"/>
                  </a:moveTo>
                  <a:lnTo>
                    <a:pt x="1295399" y="0"/>
                  </a:lnTo>
                  <a:lnTo>
                    <a:pt x="0" y="1295400"/>
                  </a:lnTo>
                  <a:lnTo>
                    <a:pt x="134397" y="1295400"/>
                  </a:lnTo>
                  <a:lnTo>
                    <a:pt x="1429448" y="0"/>
                  </a:lnTo>
                  <a:close/>
                </a:path>
              </a:pathLst>
            </a:custGeom>
            <a:solidFill>
              <a:srgbClr val="FF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2110961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399"/>
                  </a:lnTo>
                  <a:lnTo>
                    <a:pt x="134638" y="1295399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2234961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2356853" y="5013959"/>
              <a:ext cx="1551940" cy="1296035"/>
            </a:xfrm>
            <a:custGeom>
              <a:avLst/>
              <a:gdLst/>
              <a:ahLst/>
              <a:cxnLst/>
              <a:rect l="l" t="t" r="r" b="b"/>
              <a:pathLst>
                <a:path w="1551939" h="1296035">
                  <a:moveTo>
                    <a:pt x="1551559" y="0"/>
                  </a:moveTo>
                  <a:lnTo>
                    <a:pt x="1429664" y="0"/>
                  </a:lnTo>
                  <a:lnTo>
                    <a:pt x="1416964" y="0"/>
                  </a:lnTo>
                  <a:lnTo>
                    <a:pt x="1295057" y="0"/>
                  </a:lnTo>
                  <a:lnTo>
                    <a:pt x="0" y="1295412"/>
                  </a:lnTo>
                  <a:lnTo>
                    <a:pt x="121907" y="1295412"/>
                  </a:lnTo>
                  <a:lnTo>
                    <a:pt x="134607" y="1295412"/>
                  </a:lnTo>
                  <a:lnTo>
                    <a:pt x="256514" y="1295412"/>
                  </a:lnTo>
                  <a:lnTo>
                    <a:pt x="1551559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2601247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2725116" y="5013959"/>
              <a:ext cx="1428750" cy="1295400"/>
            </a:xfrm>
            <a:custGeom>
              <a:avLst/>
              <a:gdLst/>
              <a:ahLst/>
              <a:cxnLst/>
              <a:rect l="l" t="t" r="r" b="b"/>
              <a:pathLst>
                <a:path w="1428750" h="1295400">
                  <a:moveTo>
                    <a:pt x="1428454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2705" y="1295400"/>
                  </a:lnTo>
                  <a:lnTo>
                    <a:pt x="1428454" y="0"/>
                  </a:lnTo>
                  <a:close/>
                </a:path>
              </a:pathLst>
            </a:custGeom>
            <a:solidFill>
              <a:srgbClr val="FF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2847019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2969259" y="5013959"/>
              <a:ext cx="1431290" cy="1295400"/>
            </a:xfrm>
            <a:custGeom>
              <a:avLst/>
              <a:gdLst/>
              <a:ahLst/>
              <a:cxnLst/>
              <a:rect l="l" t="t" r="r" b="b"/>
              <a:pathLst>
                <a:path w="1431289" h="1295400">
                  <a:moveTo>
                    <a:pt x="1430723" y="0"/>
                  </a:moveTo>
                  <a:lnTo>
                    <a:pt x="1295399" y="0"/>
                  </a:lnTo>
                  <a:lnTo>
                    <a:pt x="0" y="1295400"/>
                  </a:lnTo>
                  <a:lnTo>
                    <a:pt x="134974" y="1295400"/>
                  </a:lnTo>
                  <a:lnTo>
                    <a:pt x="1430723" y="0"/>
                  </a:lnTo>
                  <a:close/>
                </a:path>
              </a:pathLst>
            </a:custGeom>
            <a:solidFill>
              <a:srgbClr val="FF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91533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213469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399"/>
                  </a:lnTo>
                  <a:lnTo>
                    <a:pt x="134638" y="1295399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337173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459882" y="5013959"/>
              <a:ext cx="1429385" cy="1295400"/>
            </a:xfrm>
            <a:custGeom>
              <a:avLst/>
              <a:gdLst/>
              <a:ahLst/>
              <a:cxnLst/>
              <a:rect l="l" t="t" r="r" b="b"/>
              <a:pathLst>
                <a:path w="1429385" h="1295400">
                  <a:moveTo>
                    <a:pt x="1428847" y="0"/>
                  </a:moveTo>
                  <a:lnTo>
                    <a:pt x="1295748" y="0"/>
                  </a:lnTo>
                  <a:lnTo>
                    <a:pt x="0" y="1295399"/>
                  </a:lnTo>
                  <a:lnTo>
                    <a:pt x="133796" y="1295399"/>
                  </a:lnTo>
                  <a:lnTo>
                    <a:pt x="1428847" y="0"/>
                  </a:lnTo>
                  <a:close/>
                </a:path>
              </a:pathLst>
            </a:custGeom>
            <a:solidFill>
              <a:srgbClr val="FF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580980" y="5013959"/>
              <a:ext cx="1431290" cy="1295400"/>
            </a:xfrm>
            <a:custGeom>
              <a:avLst/>
              <a:gdLst/>
              <a:ahLst/>
              <a:cxnLst/>
              <a:rect l="l" t="t" r="r" b="b"/>
              <a:pathLst>
                <a:path w="1431289" h="1295400">
                  <a:moveTo>
                    <a:pt x="1431225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5476" y="1295400"/>
                  </a:lnTo>
                  <a:lnTo>
                    <a:pt x="1431225" y="0"/>
                  </a:lnTo>
                  <a:close/>
                </a:path>
              </a:pathLst>
            </a:custGeom>
            <a:solidFill>
              <a:srgbClr val="FF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703755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827327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399"/>
                  </a:lnTo>
                  <a:lnTo>
                    <a:pt x="134601" y="1295399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949231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4071619" y="5013959"/>
              <a:ext cx="1431290" cy="1295400"/>
            </a:xfrm>
            <a:custGeom>
              <a:avLst/>
              <a:gdLst/>
              <a:ahLst/>
              <a:cxnLst/>
              <a:rect l="l" t="t" r="r" b="b"/>
              <a:pathLst>
                <a:path w="1431289" h="1295400">
                  <a:moveTo>
                    <a:pt x="1430872" y="0"/>
                  </a:moveTo>
                  <a:lnTo>
                    <a:pt x="1295400" y="0"/>
                  </a:lnTo>
                  <a:lnTo>
                    <a:pt x="0" y="1295399"/>
                  </a:lnTo>
                  <a:lnTo>
                    <a:pt x="135123" y="1295400"/>
                  </a:lnTo>
                  <a:lnTo>
                    <a:pt x="1430872" y="0"/>
                  </a:lnTo>
                  <a:close/>
                </a:path>
              </a:pathLst>
            </a:custGeom>
            <a:solidFill>
              <a:srgbClr val="FFBD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4194041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C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4315978" y="5013959"/>
              <a:ext cx="1431290" cy="1295400"/>
            </a:xfrm>
            <a:custGeom>
              <a:avLst/>
              <a:gdLst/>
              <a:ahLst/>
              <a:cxnLst/>
              <a:rect l="l" t="t" r="r" b="b"/>
              <a:pathLst>
                <a:path w="1431289" h="1295400">
                  <a:moveTo>
                    <a:pt x="1431156" y="0"/>
                  </a:moveTo>
                  <a:lnTo>
                    <a:pt x="1295748" y="0"/>
                  </a:lnTo>
                  <a:lnTo>
                    <a:pt x="0" y="1295399"/>
                  </a:lnTo>
                  <a:lnTo>
                    <a:pt x="136105" y="1295400"/>
                  </a:lnTo>
                  <a:lnTo>
                    <a:pt x="1431156" y="0"/>
                  </a:lnTo>
                  <a:close/>
                </a:path>
              </a:pathLst>
            </a:custGeom>
            <a:solidFill>
              <a:srgbClr val="FFB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4439385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BA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4562391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9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684327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806264" y="5013959"/>
              <a:ext cx="1431290" cy="1295400"/>
            </a:xfrm>
            <a:custGeom>
              <a:avLst/>
              <a:gdLst/>
              <a:ahLst/>
              <a:cxnLst/>
              <a:rect l="l" t="t" r="r" b="b"/>
              <a:pathLst>
                <a:path w="1431289" h="1295400">
                  <a:moveTo>
                    <a:pt x="1431024" y="0"/>
                  </a:moveTo>
                  <a:lnTo>
                    <a:pt x="1295748" y="0"/>
                  </a:lnTo>
                  <a:lnTo>
                    <a:pt x="0" y="1295399"/>
                  </a:lnTo>
                  <a:lnTo>
                    <a:pt x="135973" y="1295399"/>
                  </a:lnTo>
                  <a:lnTo>
                    <a:pt x="1431024" y="0"/>
                  </a:lnTo>
                  <a:close/>
                </a:path>
              </a:pathLst>
            </a:custGeom>
            <a:solidFill>
              <a:srgbClr val="FFB7B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929539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5051442" y="5013959"/>
              <a:ext cx="1431925" cy="1295400"/>
            </a:xfrm>
            <a:custGeom>
              <a:avLst/>
              <a:gdLst/>
              <a:ahLst/>
              <a:cxnLst/>
              <a:rect l="l" t="t" r="r" b="b"/>
              <a:pathLst>
                <a:path w="1431925" h="1295400">
                  <a:moveTo>
                    <a:pt x="1431621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5872" y="1295400"/>
                  </a:lnTo>
                  <a:lnTo>
                    <a:pt x="1431621" y="0"/>
                  </a:lnTo>
                  <a:close/>
                </a:path>
              </a:pathLst>
            </a:custGeom>
            <a:solidFill>
              <a:srgbClr val="FFB5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5174613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399"/>
                  </a:lnTo>
                  <a:lnTo>
                    <a:pt x="134638" y="1295399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4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5296550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5419693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B2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5541596" y="5013959"/>
              <a:ext cx="1431925" cy="1295400"/>
            </a:xfrm>
            <a:custGeom>
              <a:avLst/>
              <a:gdLst/>
              <a:ahLst/>
              <a:cxnLst/>
              <a:rect l="l" t="t" r="r" b="b"/>
              <a:pathLst>
                <a:path w="1431925" h="1295400">
                  <a:moveTo>
                    <a:pt x="14317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6004" y="1295400"/>
                  </a:lnTo>
                  <a:lnTo>
                    <a:pt x="1431753" y="0"/>
                  </a:lnTo>
                  <a:close/>
                </a:path>
              </a:pathLst>
            </a:custGeom>
            <a:solidFill>
              <a:srgbClr val="FF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5664899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B0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258"/>
            <p:cNvSpPr/>
            <p:nvPr/>
          </p:nvSpPr>
          <p:spPr>
            <a:xfrm>
              <a:off x="5787389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30019" y="0"/>
                  </a:moveTo>
                  <a:lnTo>
                    <a:pt x="1295400" y="0"/>
                  </a:lnTo>
                  <a:lnTo>
                    <a:pt x="0" y="1295400"/>
                  </a:lnTo>
                  <a:lnTo>
                    <a:pt x="134619" y="1295400"/>
                  </a:lnTo>
                  <a:lnTo>
                    <a:pt x="1430019" y="0"/>
                  </a:lnTo>
                  <a:close/>
                </a:path>
              </a:pathLst>
            </a:custGeom>
            <a:solidFill>
              <a:srgbClr val="FFAF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259"/>
            <p:cNvSpPr/>
            <p:nvPr/>
          </p:nvSpPr>
          <p:spPr>
            <a:xfrm>
              <a:off x="5909847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399"/>
                  </a:lnTo>
                  <a:lnTo>
                    <a:pt x="134601" y="1295399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AE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260"/>
            <p:cNvSpPr/>
            <p:nvPr/>
          </p:nvSpPr>
          <p:spPr>
            <a:xfrm>
              <a:off x="6031750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AD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261"/>
            <p:cNvSpPr/>
            <p:nvPr/>
          </p:nvSpPr>
          <p:spPr>
            <a:xfrm>
              <a:off x="6155185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6277609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141" y="0"/>
                  </a:moveTo>
                  <a:lnTo>
                    <a:pt x="1295399" y="0"/>
                  </a:lnTo>
                  <a:lnTo>
                    <a:pt x="0" y="1295399"/>
                  </a:lnTo>
                  <a:lnTo>
                    <a:pt x="135089" y="1295399"/>
                  </a:lnTo>
                  <a:lnTo>
                    <a:pt x="1430141" y="0"/>
                  </a:lnTo>
                  <a:close/>
                </a:path>
              </a:pathLst>
            </a:custGeom>
            <a:solidFill>
              <a:srgbClr val="FFAB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6400001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548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148" y="1295400"/>
                  </a:lnTo>
                  <a:lnTo>
                    <a:pt x="1429548" y="0"/>
                  </a:lnTo>
                  <a:close/>
                </a:path>
              </a:pathLst>
            </a:custGeom>
            <a:solidFill>
              <a:srgbClr val="FFAA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6521905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29653" y="0"/>
                  </a:moveTo>
                  <a:lnTo>
                    <a:pt x="1295051" y="0"/>
                  </a:lnTo>
                  <a:lnTo>
                    <a:pt x="0" y="1295400"/>
                  </a:lnTo>
                  <a:lnTo>
                    <a:pt x="134601" y="1295400"/>
                  </a:lnTo>
                  <a:lnTo>
                    <a:pt x="1429653" y="0"/>
                  </a:lnTo>
                  <a:close/>
                </a:path>
              </a:pathLst>
            </a:custGeom>
            <a:solidFill>
              <a:srgbClr val="FF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6645471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A8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6767408" y="5013959"/>
              <a:ext cx="1430655" cy="1295400"/>
            </a:xfrm>
            <a:custGeom>
              <a:avLst/>
              <a:gdLst/>
              <a:ahLst/>
              <a:cxnLst/>
              <a:rect l="l" t="t" r="r" b="b"/>
              <a:pathLst>
                <a:path w="1430654" h="1295400">
                  <a:moveTo>
                    <a:pt x="1430386" y="0"/>
                  </a:moveTo>
                  <a:lnTo>
                    <a:pt x="1295748" y="0"/>
                  </a:lnTo>
                  <a:lnTo>
                    <a:pt x="0" y="1295400"/>
                  </a:lnTo>
                  <a:lnTo>
                    <a:pt x="134638" y="1295400"/>
                  </a:lnTo>
                  <a:lnTo>
                    <a:pt x="1430386" y="0"/>
                  </a:lnTo>
                  <a:close/>
                </a:path>
              </a:pathLst>
            </a:custGeom>
            <a:solidFill>
              <a:srgbClr val="FFA7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6889750" y="5013959"/>
              <a:ext cx="1430020" cy="1295400"/>
            </a:xfrm>
            <a:custGeom>
              <a:avLst/>
              <a:gdLst/>
              <a:ahLst/>
              <a:cxnLst/>
              <a:rect l="l" t="t" r="r" b="b"/>
              <a:pathLst>
                <a:path w="1430020" h="1295400">
                  <a:moveTo>
                    <a:pt x="1430019" y="0"/>
                  </a:moveTo>
                  <a:lnTo>
                    <a:pt x="1295400" y="0"/>
                  </a:lnTo>
                  <a:lnTo>
                    <a:pt x="0" y="1295399"/>
                  </a:lnTo>
                  <a:lnTo>
                    <a:pt x="134620" y="1295399"/>
                  </a:lnTo>
                  <a:lnTo>
                    <a:pt x="1430019" y="0"/>
                  </a:lnTo>
                  <a:close/>
                </a:path>
              </a:pathLst>
            </a:custGeom>
            <a:solidFill>
              <a:srgbClr val="FF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7012051" y="5013959"/>
              <a:ext cx="1554480" cy="1296035"/>
            </a:xfrm>
            <a:custGeom>
              <a:avLst/>
              <a:gdLst/>
              <a:ahLst/>
              <a:cxnLst/>
              <a:rect l="l" t="t" r="r" b="b"/>
              <a:pathLst>
                <a:path w="1554479" h="1296035">
                  <a:moveTo>
                    <a:pt x="1554086" y="0"/>
                  </a:moveTo>
                  <a:lnTo>
                    <a:pt x="1429651" y="0"/>
                  </a:lnTo>
                  <a:lnTo>
                    <a:pt x="1419453" y="0"/>
                  </a:lnTo>
                  <a:lnTo>
                    <a:pt x="1295057" y="0"/>
                  </a:lnTo>
                  <a:lnTo>
                    <a:pt x="0" y="1295412"/>
                  </a:lnTo>
                  <a:lnTo>
                    <a:pt x="123698" y="1295412"/>
                  </a:lnTo>
                  <a:lnTo>
                    <a:pt x="134607" y="1295412"/>
                  </a:lnTo>
                  <a:lnTo>
                    <a:pt x="258343" y="1295412"/>
                  </a:lnTo>
                  <a:lnTo>
                    <a:pt x="1554086" y="0"/>
                  </a:lnTo>
                  <a:close/>
                </a:path>
              </a:pathLst>
            </a:custGeom>
            <a:solidFill>
              <a:srgbClr val="FFA5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7257694" y="5013959"/>
              <a:ext cx="1345565" cy="1295400"/>
            </a:xfrm>
            <a:custGeom>
              <a:avLst/>
              <a:gdLst/>
              <a:ahLst/>
              <a:cxnLst/>
              <a:rect l="l" t="t" r="r" b="b"/>
              <a:pathLst>
                <a:path w="1345565" h="1295400">
                  <a:moveTo>
                    <a:pt x="1345285" y="0"/>
                  </a:moveTo>
                  <a:lnTo>
                    <a:pt x="1295748" y="0"/>
                  </a:lnTo>
                  <a:lnTo>
                    <a:pt x="0" y="1295399"/>
                  </a:lnTo>
                  <a:lnTo>
                    <a:pt x="134638" y="1295399"/>
                  </a:lnTo>
                  <a:lnTo>
                    <a:pt x="1345285" y="85078"/>
                  </a:lnTo>
                  <a:lnTo>
                    <a:pt x="1345285" y="0"/>
                  </a:lnTo>
                  <a:close/>
                </a:path>
              </a:pathLst>
            </a:custGeom>
            <a:solidFill>
              <a:srgbClr val="FF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7379969" y="5086349"/>
              <a:ext cx="1223010" cy="1223010"/>
            </a:xfrm>
            <a:custGeom>
              <a:avLst/>
              <a:gdLst/>
              <a:ahLst/>
              <a:cxnLst/>
              <a:rect l="l" t="t" r="r" b="b"/>
              <a:pathLst>
                <a:path w="1223009" h="1223010">
                  <a:moveTo>
                    <a:pt x="1223010" y="0"/>
                  </a:moveTo>
                  <a:lnTo>
                    <a:pt x="0" y="1223010"/>
                  </a:lnTo>
                  <a:lnTo>
                    <a:pt x="134620" y="1223010"/>
                  </a:lnTo>
                  <a:lnTo>
                    <a:pt x="1223010" y="134620"/>
                  </a:lnTo>
                  <a:lnTo>
                    <a:pt x="1223010" y="0"/>
                  </a:lnTo>
                  <a:close/>
                </a:path>
              </a:pathLst>
            </a:custGeom>
            <a:solidFill>
              <a:srgbClr val="FF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7502212" y="5208296"/>
              <a:ext cx="1101090" cy="1101090"/>
            </a:xfrm>
            <a:custGeom>
              <a:avLst/>
              <a:gdLst/>
              <a:ahLst/>
              <a:cxnLst/>
              <a:rect l="l" t="t" r="r" b="b"/>
              <a:pathLst>
                <a:path w="1101090" h="1101089">
                  <a:moveTo>
                    <a:pt x="1100766" y="0"/>
                  </a:moveTo>
                  <a:lnTo>
                    <a:pt x="0" y="1101063"/>
                  </a:lnTo>
                  <a:lnTo>
                    <a:pt x="134601" y="1101063"/>
                  </a:lnTo>
                  <a:lnTo>
                    <a:pt x="1100766" y="134638"/>
                  </a:lnTo>
                  <a:lnTo>
                    <a:pt x="1100766" y="0"/>
                  </a:lnTo>
                  <a:close/>
                </a:path>
              </a:pathLst>
            </a:custGeom>
            <a:solidFill>
              <a:srgbClr val="FFA2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7624116" y="5330232"/>
              <a:ext cx="979169" cy="979169"/>
            </a:xfrm>
            <a:custGeom>
              <a:avLst/>
              <a:gdLst/>
              <a:ahLst/>
              <a:cxnLst/>
              <a:rect l="l" t="t" r="r" b="b"/>
              <a:pathLst>
                <a:path w="979170" h="979170">
                  <a:moveTo>
                    <a:pt x="978863" y="0"/>
                  </a:moveTo>
                  <a:lnTo>
                    <a:pt x="0" y="979126"/>
                  </a:lnTo>
                  <a:lnTo>
                    <a:pt x="135583" y="979126"/>
                  </a:lnTo>
                  <a:lnTo>
                    <a:pt x="978863" y="135846"/>
                  </a:lnTo>
                  <a:lnTo>
                    <a:pt x="978863" y="0"/>
                  </a:lnTo>
                  <a:close/>
                </a:path>
              </a:pathLst>
            </a:custGeom>
            <a:solidFill>
              <a:srgbClr val="FFA1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7747979" y="5454590"/>
              <a:ext cx="855344" cy="855344"/>
            </a:xfrm>
            <a:custGeom>
              <a:avLst/>
              <a:gdLst/>
              <a:ahLst/>
              <a:cxnLst/>
              <a:rect l="l" t="t" r="r" b="b"/>
              <a:pathLst>
                <a:path w="855345" h="855345">
                  <a:moveTo>
                    <a:pt x="854999" y="0"/>
                  </a:moveTo>
                  <a:lnTo>
                    <a:pt x="0" y="854769"/>
                  </a:lnTo>
                  <a:lnTo>
                    <a:pt x="134638" y="854769"/>
                  </a:lnTo>
                  <a:lnTo>
                    <a:pt x="854999" y="134601"/>
                  </a:lnTo>
                  <a:lnTo>
                    <a:pt x="854999" y="0"/>
                  </a:lnTo>
                  <a:close/>
                </a:path>
              </a:pathLst>
            </a:custGeom>
            <a:solidFill>
              <a:srgbClr val="FFA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7870463" y="5576646"/>
              <a:ext cx="732790" cy="732790"/>
            </a:xfrm>
            <a:custGeom>
              <a:avLst/>
              <a:gdLst/>
              <a:ahLst/>
              <a:cxnLst/>
              <a:rect l="l" t="t" r="r" b="b"/>
              <a:pathLst>
                <a:path w="732790" h="732789">
                  <a:moveTo>
                    <a:pt x="732516" y="0"/>
                  </a:moveTo>
                  <a:lnTo>
                    <a:pt x="0" y="732713"/>
                  </a:lnTo>
                  <a:lnTo>
                    <a:pt x="134601" y="732713"/>
                  </a:lnTo>
                  <a:lnTo>
                    <a:pt x="732516" y="134638"/>
                  </a:lnTo>
                  <a:lnTo>
                    <a:pt x="732516" y="0"/>
                  </a:lnTo>
                  <a:close/>
                </a:path>
              </a:pathLst>
            </a:custGeom>
            <a:solidFill>
              <a:srgbClr val="FF9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7992367" y="5698582"/>
              <a:ext cx="610870" cy="610870"/>
            </a:xfrm>
            <a:custGeom>
              <a:avLst/>
              <a:gdLst/>
              <a:ahLst/>
              <a:cxnLst/>
              <a:rect l="l" t="t" r="r" b="b"/>
              <a:pathLst>
                <a:path w="610870" h="610870">
                  <a:moveTo>
                    <a:pt x="610612" y="0"/>
                  </a:moveTo>
                  <a:lnTo>
                    <a:pt x="0" y="610777"/>
                  </a:lnTo>
                  <a:lnTo>
                    <a:pt x="134601" y="610777"/>
                  </a:lnTo>
                  <a:lnTo>
                    <a:pt x="610612" y="134638"/>
                  </a:lnTo>
                  <a:lnTo>
                    <a:pt x="610612" y="0"/>
                  </a:lnTo>
                  <a:close/>
                </a:path>
              </a:pathLst>
            </a:custGeom>
            <a:solidFill>
              <a:srgbClr val="FF9E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8114270" y="5820518"/>
              <a:ext cx="488950" cy="488950"/>
            </a:xfrm>
            <a:custGeom>
              <a:avLst/>
              <a:gdLst/>
              <a:ahLst/>
              <a:cxnLst/>
              <a:rect l="l" t="t" r="r" b="b"/>
              <a:pathLst>
                <a:path w="488950" h="488950">
                  <a:moveTo>
                    <a:pt x="488709" y="0"/>
                  </a:moveTo>
                  <a:lnTo>
                    <a:pt x="0" y="488840"/>
                  </a:lnTo>
                  <a:lnTo>
                    <a:pt x="135649" y="488840"/>
                  </a:lnTo>
                  <a:lnTo>
                    <a:pt x="488709" y="135780"/>
                  </a:lnTo>
                  <a:lnTo>
                    <a:pt x="488709" y="0"/>
                  </a:lnTo>
                  <a:close/>
                </a:path>
              </a:pathLst>
            </a:custGeom>
            <a:solidFill>
              <a:srgbClr val="FF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8238266" y="5944744"/>
              <a:ext cx="365125" cy="365125"/>
            </a:xfrm>
            <a:custGeom>
              <a:avLst/>
              <a:gdLst/>
              <a:ahLst/>
              <a:cxnLst/>
              <a:rect l="l" t="t" r="r" b="b"/>
              <a:pathLst>
                <a:path w="365125" h="365125">
                  <a:moveTo>
                    <a:pt x="364713" y="0"/>
                  </a:moveTo>
                  <a:lnTo>
                    <a:pt x="0" y="364615"/>
                  </a:lnTo>
                  <a:lnTo>
                    <a:pt x="134638" y="364615"/>
                  </a:lnTo>
                  <a:lnTo>
                    <a:pt x="364713" y="134601"/>
                  </a:lnTo>
                  <a:lnTo>
                    <a:pt x="364713" y="0"/>
                  </a:lnTo>
                  <a:close/>
                </a:path>
              </a:pathLst>
            </a:custGeom>
            <a:solidFill>
              <a:srgbClr val="FF9C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8360202" y="6066647"/>
              <a:ext cx="242777" cy="2427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9" name="object 279"/>
          <p:cNvSpPr txBox="1"/>
          <p:nvPr/>
        </p:nvSpPr>
        <p:spPr>
          <a:xfrm>
            <a:off x="558800" y="5100320"/>
            <a:ext cx="33566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71C57"/>
                </a:solidFill>
                <a:latin typeface="Lucida Sans Unicode"/>
                <a:cs typeface="Lucida Sans Unicode"/>
              </a:rPr>
              <a:t>‧</a:t>
            </a:r>
            <a:r>
              <a:rPr sz="2400" b="1" dirty="0">
                <a:solidFill>
                  <a:srgbClr val="071C57"/>
                </a:solidFill>
                <a:latin typeface="Arial"/>
                <a:cs typeface="Arial"/>
              </a:rPr>
              <a:t>Thevenin’s</a:t>
            </a:r>
            <a:r>
              <a:rPr sz="2400" b="1" spc="-2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theorem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5" dirty="0">
                <a:solidFill>
                  <a:srgbClr val="071C57"/>
                </a:solidFill>
                <a:latin typeface="Lucida Sans Unicode"/>
                <a:cs typeface="Lucida Sans Unicode"/>
              </a:rPr>
              <a:t>‧</a:t>
            </a:r>
            <a:r>
              <a:rPr sz="2400" b="1" spc="5" dirty="0">
                <a:solidFill>
                  <a:srgbClr val="071C57"/>
                </a:solidFill>
                <a:latin typeface="Arial"/>
                <a:cs typeface="Arial"/>
              </a:rPr>
              <a:t>Circuit</a:t>
            </a: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 linearity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5" dirty="0">
                <a:solidFill>
                  <a:srgbClr val="071C57"/>
                </a:solidFill>
                <a:latin typeface="Lucida Sans Unicode"/>
                <a:cs typeface="Lucida Sans Unicode"/>
              </a:rPr>
              <a:t>‧</a:t>
            </a:r>
            <a:r>
              <a:rPr sz="2400" b="1" spc="5" dirty="0">
                <a:solidFill>
                  <a:srgbClr val="071C57"/>
                </a:solidFill>
                <a:latin typeface="Arial"/>
                <a:cs typeface="Arial"/>
              </a:rPr>
              <a:t>source</a:t>
            </a:r>
            <a:r>
              <a:rPr sz="2400" b="1" spc="-5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transformation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4770120" y="5100320"/>
            <a:ext cx="310769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95580">
              <a:lnSpc>
                <a:spcPct val="100000"/>
              </a:lnSpc>
              <a:spcBef>
                <a:spcPts val="100"/>
              </a:spcBef>
              <a:buFont typeface="Lucida Sans Unicode"/>
              <a:buChar char="‧"/>
              <a:tabLst>
                <a:tab pos="195580" algn="l"/>
              </a:tabLst>
            </a:pP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Norton</a:t>
            </a:r>
            <a:r>
              <a:rPr sz="2400" b="1" spc="-1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theorem</a:t>
            </a:r>
            <a:endParaRPr sz="2400">
              <a:latin typeface="Arial"/>
              <a:cs typeface="Arial"/>
            </a:endParaRPr>
          </a:p>
          <a:p>
            <a:pPr marL="194945" indent="-195580">
              <a:lnSpc>
                <a:spcPct val="100000"/>
              </a:lnSpc>
              <a:buFont typeface="Lucida Sans Unicode"/>
              <a:buChar char="‧"/>
              <a:tabLst>
                <a:tab pos="195580" algn="l"/>
              </a:tabLst>
            </a:pP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Superposition</a:t>
            </a:r>
            <a:endParaRPr sz="2400">
              <a:latin typeface="Arial"/>
              <a:cs typeface="Arial"/>
            </a:endParaRPr>
          </a:p>
          <a:p>
            <a:pPr marL="194945" indent="-195580">
              <a:lnSpc>
                <a:spcPct val="100000"/>
              </a:lnSpc>
              <a:buFont typeface="Lucida Sans Unicode"/>
              <a:buChar char="‧"/>
              <a:tabLst>
                <a:tab pos="195580" algn="l"/>
              </a:tabLst>
            </a:pP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max. </a:t>
            </a:r>
            <a:r>
              <a:rPr sz="2400" b="1" dirty="0">
                <a:solidFill>
                  <a:srgbClr val="071C57"/>
                </a:solidFill>
                <a:latin typeface="Arial"/>
                <a:cs typeface="Arial"/>
              </a:rPr>
              <a:t>power</a:t>
            </a:r>
            <a:r>
              <a:rPr sz="2400" b="1" spc="-65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71C57"/>
                </a:solidFill>
                <a:latin typeface="Arial"/>
                <a:cs typeface="Arial"/>
              </a:rPr>
              <a:t>transfer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81" name="object 281"/>
          <p:cNvGrpSpPr/>
          <p:nvPr/>
        </p:nvGrpSpPr>
        <p:grpSpPr>
          <a:xfrm>
            <a:off x="3346450" y="1700529"/>
            <a:ext cx="1873250" cy="2160270"/>
            <a:chOff x="3346450" y="1700529"/>
            <a:chExt cx="1873250" cy="2160270"/>
          </a:xfrm>
        </p:grpSpPr>
        <p:sp>
          <p:nvSpPr>
            <p:cNvPr id="282" name="object 282"/>
            <p:cNvSpPr/>
            <p:nvPr/>
          </p:nvSpPr>
          <p:spPr>
            <a:xfrm>
              <a:off x="3346450" y="1934209"/>
              <a:ext cx="41910" cy="466090"/>
            </a:xfrm>
            <a:custGeom>
              <a:avLst/>
              <a:gdLst/>
              <a:ahLst/>
              <a:cxnLst/>
              <a:rect l="l" t="t" r="r" b="b"/>
              <a:pathLst>
                <a:path w="41910" h="466089">
                  <a:moveTo>
                    <a:pt x="41910" y="0"/>
                  </a:moveTo>
                  <a:lnTo>
                    <a:pt x="21590" y="0"/>
                  </a:lnTo>
                  <a:lnTo>
                    <a:pt x="20320" y="0"/>
                  </a:lnTo>
                  <a:lnTo>
                    <a:pt x="0" y="0"/>
                  </a:lnTo>
                  <a:lnTo>
                    <a:pt x="0" y="466090"/>
                  </a:lnTo>
                  <a:lnTo>
                    <a:pt x="20320" y="466090"/>
                  </a:lnTo>
                  <a:lnTo>
                    <a:pt x="21590" y="466090"/>
                  </a:lnTo>
                  <a:lnTo>
                    <a:pt x="41910" y="46609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60A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338709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1A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340741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1A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342773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62A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344678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62A5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346710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63A6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348742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4A7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350773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4A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352806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6A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354837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66A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356870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6A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358902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7A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360807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5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466089"/>
                  </a:lnTo>
                  <a:close/>
                </a:path>
              </a:pathLst>
            </a:custGeom>
            <a:solidFill>
              <a:srgbClr val="67AD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362839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68A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364870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8AF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366902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69B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368935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AB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370967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AB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372999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BB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375030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BB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3769359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6CB5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378968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6DB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381000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D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383031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EB8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385064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EB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387095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6FB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389128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70B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309"/>
            <p:cNvSpPr/>
            <p:nvPr/>
          </p:nvSpPr>
          <p:spPr>
            <a:xfrm>
              <a:off x="391160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0BC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310"/>
            <p:cNvSpPr/>
            <p:nvPr/>
          </p:nvSpPr>
          <p:spPr>
            <a:xfrm>
              <a:off x="393065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71BD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311"/>
            <p:cNvSpPr/>
            <p:nvPr/>
          </p:nvSpPr>
          <p:spPr>
            <a:xfrm>
              <a:off x="3950969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5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466089"/>
                  </a:lnTo>
                  <a:close/>
                </a:path>
              </a:pathLst>
            </a:custGeom>
            <a:solidFill>
              <a:srgbClr val="7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312"/>
            <p:cNvSpPr/>
            <p:nvPr/>
          </p:nvSpPr>
          <p:spPr>
            <a:xfrm>
              <a:off x="397129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2B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313"/>
            <p:cNvSpPr/>
            <p:nvPr/>
          </p:nvSpPr>
          <p:spPr>
            <a:xfrm>
              <a:off x="399160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3C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314"/>
            <p:cNvSpPr/>
            <p:nvPr/>
          </p:nvSpPr>
          <p:spPr>
            <a:xfrm>
              <a:off x="401193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73C1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315"/>
            <p:cNvSpPr/>
            <p:nvPr/>
          </p:nvSpPr>
          <p:spPr>
            <a:xfrm>
              <a:off x="403225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4C2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316"/>
            <p:cNvSpPr/>
            <p:nvPr/>
          </p:nvSpPr>
          <p:spPr>
            <a:xfrm>
              <a:off x="405256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4C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317"/>
            <p:cNvSpPr/>
            <p:nvPr/>
          </p:nvSpPr>
          <p:spPr>
            <a:xfrm>
              <a:off x="407289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5C4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318"/>
            <p:cNvSpPr/>
            <p:nvPr/>
          </p:nvSpPr>
          <p:spPr>
            <a:xfrm>
              <a:off x="409194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76C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319"/>
            <p:cNvSpPr/>
            <p:nvPr/>
          </p:nvSpPr>
          <p:spPr>
            <a:xfrm>
              <a:off x="4112259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76C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320"/>
            <p:cNvSpPr/>
            <p:nvPr/>
          </p:nvSpPr>
          <p:spPr>
            <a:xfrm>
              <a:off x="413258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77C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321"/>
            <p:cNvSpPr/>
            <p:nvPr/>
          </p:nvSpPr>
          <p:spPr>
            <a:xfrm>
              <a:off x="415290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7C8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17321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8C9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19353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9C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21386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9CC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23418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7ACC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25323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7ACD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27355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BCE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29386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CCF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31418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CD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33451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DD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35483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7DD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37388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7ED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39420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7E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41451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7FD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43483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80D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45516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80D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47548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81D8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49580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81D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51485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82D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4535169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5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59" y="0"/>
                  </a:lnTo>
                  <a:lnTo>
                    <a:pt x="22859" y="466089"/>
                  </a:lnTo>
                  <a:close/>
                </a:path>
              </a:pathLst>
            </a:custGeom>
            <a:solidFill>
              <a:srgbClr val="83D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4555489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83D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457581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84D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459613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9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90" y="0"/>
                  </a:lnTo>
                  <a:lnTo>
                    <a:pt x="21590" y="466089"/>
                  </a:lnTo>
                  <a:close/>
                </a:path>
              </a:pathLst>
            </a:custGeom>
            <a:solidFill>
              <a:srgbClr val="84DE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4616450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85D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463676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86E0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4657089" y="1934209"/>
              <a:ext cx="21590" cy="466090"/>
            </a:xfrm>
            <a:custGeom>
              <a:avLst/>
              <a:gdLst/>
              <a:ahLst/>
              <a:cxnLst/>
              <a:rect l="l" t="t" r="r" b="b"/>
              <a:pathLst>
                <a:path w="21589" h="466089">
                  <a:moveTo>
                    <a:pt x="21589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1589" y="0"/>
                  </a:lnTo>
                  <a:lnTo>
                    <a:pt x="21589" y="466089"/>
                  </a:lnTo>
                  <a:close/>
                </a:path>
              </a:pathLst>
            </a:custGeom>
            <a:solidFill>
              <a:srgbClr val="86E1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4676139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87E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469646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87E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4716780" y="1934209"/>
              <a:ext cx="22860" cy="466090"/>
            </a:xfrm>
            <a:custGeom>
              <a:avLst/>
              <a:gdLst/>
              <a:ahLst/>
              <a:cxnLst/>
              <a:rect l="l" t="t" r="r" b="b"/>
              <a:pathLst>
                <a:path w="22860" h="466089">
                  <a:moveTo>
                    <a:pt x="22860" y="466089"/>
                  </a:moveTo>
                  <a:lnTo>
                    <a:pt x="0" y="466089"/>
                  </a:lnTo>
                  <a:lnTo>
                    <a:pt x="0" y="0"/>
                  </a:lnTo>
                  <a:lnTo>
                    <a:pt x="22860" y="0"/>
                  </a:lnTo>
                  <a:lnTo>
                    <a:pt x="22860" y="466089"/>
                  </a:lnTo>
                  <a:close/>
                </a:path>
              </a:pathLst>
            </a:custGeom>
            <a:solidFill>
              <a:srgbClr val="88E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4737100" y="1700529"/>
              <a:ext cx="21590" cy="932180"/>
            </a:xfrm>
            <a:custGeom>
              <a:avLst/>
              <a:gdLst/>
              <a:ahLst/>
              <a:cxnLst/>
              <a:rect l="l" t="t" r="r" b="b"/>
              <a:pathLst>
                <a:path w="21589" h="932180">
                  <a:moveTo>
                    <a:pt x="21590" y="7620"/>
                  </a:moveTo>
                  <a:lnTo>
                    <a:pt x="17792" y="7620"/>
                  </a:lnTo>
                  <a:lnTo>
                    <a:pt x="17792" y="0"/>
                  </a:lnTo>
                  <a:lnTo>
                    <a:pt x="13970" y="0"/>
                  </a:lnTo>
                  <a:lnTo>
                    <a:pt x="13970" y="7620"/>
                  </a:lnTo>
                  <a:lnTo>
                    <a:pt x="13970" y="233680"/>
                  </a:lnTo>
                  <a:lnTo>
                    <a:pt x="0" y="233680"/>
                  </a:lnTo>
                  <a:lnTo>
                    <a:pt x="0" y="699770"/>
                  </a:lnTo>
                  <a:lnTo>
                    <a:pt x="13970" y="699770"/>
                  </a:lnTo>
                  <a:lnTo>
                    <a:pt x="13970" y="924560"/>
                  </a:lnTo>
                  <a:lnTo>
                    <a:pt x="13970" y="932180"/>
                  </a:lnTo>
                  <a:lnTo>
                    <a:pt x="17792" y="932180"/>
                  </a:lnTo>
                  <a:lnTo>
                    <a:pt x="17792" y="924560"/>
                  </a:lnTo>
                  <a:lnTo>
                    <a:pt x="21590" y="924560"/>
                  </a:lnTo>
                  <a:lnTo>
                    <a:pt x="21590" y="699770"/>
                  </a:lnTo>
                  <a:lnTo>
                    <a:pt x="21590" y="233680"/>
                  </a:lnTo>
                  <a:lnTo>
                    <a:pt x="21590" y="7620"/>
                  </a:lnTo>
                  <a:close/>
                </a:path>
              </a:pathLst>
            </a:custGeom>
            <a:solidFill>
              <a:srgbClr val="89E5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4757419" y="1706845"/>
              <a:ext cx="21590" cy="920115"/>
            </a:xfrm>
            <a:custGeom>
              <a:avLst/>
              <a:gdLst/>
              <a:ahLst/>
              <a:cxnLst/>
              <a:rect l="l" t="t" r="r" b="b"/>
              <a:pathLst>
                <a:path w="21589" h="920114">
                  <a:moveTo>
                    <a:pt x="0" y="0"/>
                  </a:moveTo>
                  <a:lnTo>
                    <a:pt x="0" y="919548"/>
                  </a:lnTo>
                  <a:lnTo>
                    <a:pt x="21589" y="898075"/>
                  </a:lnTo>
                  <a:lnTo>
                    <a:pt x="21589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4777739" y="1727055"/>
              <a:ext cx="21590" cy="879475"/>
            </a:xfrm>
            <a:custGeom>
              <a:avLst/>
              <a:gdLst/>
              <a:ahLst/>
              <a:cxnLst/>
              <a:rect l="l" t="t" r="r" b="b"/>
              <a:pathLst>
                <a:path w="21589" h="879475">
                  <a:moveTo>
                    <a:pt x="0" y="0"/>
                  </a:moveTo>
                  <a:lnTo>
                    <a:pt x="0" y="879129"/>
                  </a:lnTo>
                  <a:lnTo>
                    <a:pt x="21589" y="857656"/>
                  </a:lnTo>
                  <a:lnTo>
                    <a:pt x="21589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E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4798060" y="1747265"/>
              <a:ext cx="21590" cy="838835"/>
            </a:xfrm>
            <a:custGeom>
              <a:avLst/>
              <a:gdLst/>
              <a:ahLst/>
              <a:cxnLst/>
              <a:rect l="l" t="t" r="r" b="b"/>
              <a:pathLst>
                <a:path w="21589" h="838835">
                  <a:moveTo>
                    <a:pt x="0" y="0"/>
                  </a:moveTo>
                  <a:lnTo>
                    <a:pt x="0" y="838709"/>
                  </a:lnTo>
                  <a:lnTo>
                    <a:pt x="21589" y="817236"/>
                  </a:lnTo>
                  <a:lnTo>
                    <a:pt x="21589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E8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4818380" y="1767475"/>
              <a:ext cx="21590" cy="798830"/>
            </a:xfrm>
            <a:custGeom>
              <a:avLst/>
              <a:gdLst/>
              <a:ahLst/>
              <a:cxnLst/>
              <a:rect l="l" t="t" r="r" b="b"/>
              <a:pathLst>
                <a:path w="21589" h="798830">
                  <a:moveTo>
                    <a:pt x="0" y="0"/>
                  </a:moveTo>
                  <a:lnTo>
                    <a:pt x="0" y="798289"/>
                  </a:lnTo>
                  <a:lnTo>
                    <a:pt x="21590" y="776816"/>
                  </a:lnTo>
                  <a:lnTo>
                    <a:pt x="21590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4837430" y="1786421"/>
              <a:ext cx="22860" cy="760730"/>
            </a:xfrm>
            <a:custGeom>
              <a:avLst/>
              <a:gdLst/>
              <a:ahLst/>
              <a:cxnLst/>
              <a:rect l="l" t="t" r="r" b="b"/>
              <a:pathLst>
                <a:path w="22860" h="760730">
                  <a:moveTo>
                    <a:pt x="0" y="0"/>
                  </a:moveTo>
                  <a:lnTo>
                    <a:pt x="0" y="760396"/>
                  </a:lnTo>
                  <a:lnTo>
                    <a:pt x="22860" y="737660"/>
                  </a:lnTo>
                  <a:lnTo>
                    <a:pt x="22860" y="2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E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4857750" y="1806631"/>
              <a:ext cx="22860" cy="720090"/>
            </a:xfrm>
            <a:custGeom>
              <a:avLst/>
              <a:gdLst/>
              <a:ahLst/>
              <a:cxnLst/>
              <a:rect l="l" t="t" r="r" b="b"/>
              <a:pathLst>
                <a:path w="22860" h="720089">
                  <a:moveTo>
                    <a:pt x="0" y="0"/>
                  </a:moveTo>
                  <a:lnTo>
                    <a:pt x="0" y="719976"/>
                  </a:lnTo>
                  <a:lnTo>
                    <a:pt x="22860" y="697240"/>
                  </a:lnTo>
                  <a:lnTo>
                    <a:pt x="22860" y="2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E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4878069" y="1826841"/>
              <a:ext cx="22860" cy="680085"/>
            </a:xfrm>
            <a:custGeom>
              <a:avLst/>
              <a:gdLst/>
              <a:ahLst/>
              <a:cxnLst/>
              <a:rect l="l" t="t" r="r" b="b"/>
              <a:pathLst>
                <a:path w="22860" h="680085">
                  <a:moveTo>
                    <a:pt x="0" y="0"/>
                  </a:moveTo>
                  <a:lnTo>
                    <a:pt x="0" y="679556"/>
                  </a:lnTo>
                  <a:lnTo>
                    <a:pt x="22859" y="656820"/>
                  </a:lnTo>
                  <a:lnTo>
                    <a:pt x="22859" y="2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E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4898389" y="1847051"/>
              <a:ext cx="21590" cy="639445"/>
            </a:xfrm>
            <a:custGeom>
              <a:avLst/>
              <a:gdLst/>
              <a:ahLst/>
              <a:cxnLst/>
              <a:rect l="l" t="t" r="r" b="b"/>
              <a:pathLst>
                <a:path w="21589" h="639444">
                  <a:moveTo>
                    <a:pt x="0" y="0"/>
                  </a:moveTo>
                  <a:lnTo>
                    <a:pt x="0" y="639136"/>
                  </a:lnTo>
                  <a:lnTo>
                    <a:pt x="21589" y="617663"/>
                  </a:lnTo>
                  <a:lnTo>
                    <a:pt x="21589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E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918710" y="1867261"/>
              <a:ext cx="21590" cy="598805"/>
            </a:xfrm>
            <a:custGeom>
              <a:avLst/>
              <a:gdLst/>
              <a:ahLst/>
              <a:cxnLst/>
              <a:rect l="l" t="t" r="r" b="b"/>
              <a:pathLst>
                <a:path w="21589" h="598805">
                  <a:moveTo>
                    <a:pt x="0" y="0"/>
                  </a:moveTo>
                  <a:lnTo>
                    <a:pt x="0" y="598717"/>
                  </a:lnTo>
                  <a:lnTo>
                    <a:pt x="21589" y="577244"/>
                  </a:lnTo>
                  <a:lnTo>
                    <a:pt x="21589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E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4939030" y="1887471"/>
              <a:ext cx="21590" cy="558800"/>
            </a:xfrm>
            <a:custGeom>
              <a:avLst/>
              <a:gdLst/>
              <a:ahLst/>
              <a:cxnLst/>
              <a:rect l="l" t="t" r="r" b="b"/>
              <a:pathLst>
                <a:path w="21589" h="558800">
                  <a:moveTo>
                    <a:pt x="0" y="0"/>
                  </a:moveTo>
                  <a:lnTo>
                    <a:pt x="0" y="558297"/>
                  </a:lnTo>
                  <a:lnTo>
                    <a:pt x="21590" y="536824"/>
                  </a:lnTo>
                  <a:lnTo>
                    <a:pt x="21590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E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959350" y="1907681"/>
              <a:ext cx="21590" cy="518159"/>
            </a:xfrm>
            <a:custGeom>
              <a:avLst/>
              <a:gdLst/>
              <a:ahLst/>
              <a:cxnLst/>
              <a:rect l="l" t="t" r="r" b="b"/>
              <a:pathLst>
                <a:path w="21589" h="518160">
                  <a:moveTo>
                    <a:pt x="0" y="0"/>
                  </a:moveTo>
                  <a:lnTo>
                    <a:pt x="0" y="517877"/>
                  </a:lnTo>
                  <a:lnTo>
                    <a:pt x="21589" y="496404"/>
                  </a:lnTo>
                  <a:lnTo>
                    <a:pt x="21589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F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4979670" y="1927890"/>
              <a:ext cx="21590" cy="477520"/>
            </a:xfrm>
            <a:custGeom>
              <a:avLst/>
              <a:gdLst/>
              <a:ahLst/>
              <a:cxnLst/>
              <a:rect l="l" t="t" r="r" b="b"/>
              <a:pathLst>
                <a:path w="21589" h="477519">
                  <a:moveTo>
                    <a:pt x="0" y="0"/>
                  </a:moveTo>
                  <a:lnTo>
                    <a:pt x="0" y="477458"/>
                  </a:lnTo>
                  <a:lnTo>
                    <a:pt x="21589" y="455985"/>
                  </a:lnTo>
                  <a:lnTo>
                    <a:pt x="21589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F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4998720" y="1946837"/>
              <a:ext cx="22860" cy="440055"/>
            </a:xfrm>
            <a:custGeom>
              <a:avLst/>
              <a:gdLst/>
              <a:ahLst/>
              <a:cxnLst/>
              <a:rect l="l" t="t" r="r" b="b"/>
              <a:pathLst>
                <a:path w="22860" h="440055">
                  <a:moveTo>
                    <a:pt x="0" y="0"/>
                  </a:moveTo>
                  <a:lnTo>
                    <a:pt x="0" y="439564"/>
                  </a:lnTo>
                  <a:lnTo>
                    <a:pt x="22859" y="416828"/>
                  </a:lnTo>
                  <a:lnTo>
                    <a:pt x="22859" y="2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F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5019039" y="1967047"/>
              <a:ext cx="22860" cy="399415"/>
            </a:xfrm>
            <a:custGeom>
              <a:avLst/>
              <a:gdLst/>
              <a:ahLst/>
              <a:cxnLst/>
              <a:rect l="l" t="t" r="r" b="b"/>
              <a:pathLst>
                <a:path w="22860" h="399414">
                  <a:moveTo>
                    <a:pt x="0" y="0"/>
                  </a:moveTo>
                  <a:lnTo>
                    <a:pt x="0" y="399144"/>
                  </a:lnTo>
                  <a:lnTo>
                    <a:pt x="22860" y="376408"/>
                  </a:lnTo>
                  <a:lnTo>
                    <a:pt x="22860" y="2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F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5039360" y="1987257"/>
              <a:ext cx="22860" cy="358775"/>
            </a:xfrm>
            <a:custGeom>
              <a:avLst/>
              <a:gdLst/>
              <a:ahLst/>
              <a:cxnLst/>
              <a:rect l="l" t="t" r="r" b="b"/>
              <a:pathLst>
                <a:path w="22860" h="358775">
                  <a:moveTo>
                    <a:pt x="0" y="0"/>
                  </a:moveTo>
                  <a:lnTo>
                    <a:pt x="0" y="358725"/>
                  </a:lnTo>
                  <a:lnTo>
                    <a:pt x="22860" y="335988"/>
                  </a:lnTo>
                  <a:lnTo>
                    <a:pt x="22860" y="227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F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5059679" y="2007467"/>
              <a:ext cx="21590" cy="318770"/>
            </a:xfrm>
            <a:custGeom>
              <a:avLst/>
              <a:gdLst/>
              <a:ahLst/>
              <a:cxnLst/>
              <a:rect l="l" t="t" r="r" b="b"/>
              <a:pathLst>
                <a:path w="21589" h="318769">
                  <a:moveTo>
                    <a:pt x="0" y="0"/>
                  </a:moveTo>
                  <a:lnTo>
                    <a:pt x="0" y="318305"/>
                  </a:lnTo>
                  <a:lnTo>
                    <a:pt x="21590" y="296832"/>
                  </a:lnTo>
                  <a:lnTo>
                    <a:pt x="21590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F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5080000" y="2027677"/>
              <a:ext cx="21590" cy="278130"/>
            </a:xfrm>
            <a:custGeom>
              <a:avLst/>
              <a:gdLst/>
              <a:ahLst/>
              <a:cxnLst/>
              <a:rect l="l" t="t" r="r" b="b"/>
              <a:pathLst>
                <a:path w="21589" h="278130">
                  <a:moveTo>
                    <a:pt x="0" y="0"/>
                  </a:moveTo>
                  <a:lnTo>
                    <a:pt x="0" y="277885"/>
                  </a:lnTo>
                  <a:lnTo>
                    <a:pt x="21589" y="256412"/>
                  </a:lnTo>
                  <a:lnTo>
                    <a:pt x="21589" y="214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F6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368"/>
            <p:cNvSpPr/>
            <p:nvPr/>
          </p:nvSpPr>
          <p:spPr>
            <a:xfrm>
              <a:off x="5100320" y="2047886"/>
              <a:ext cx="119379" cy="23746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369"/>
            <p:cNvSpPr/>
            <p:nvPr/>
          </p:nvSpPr>
          <p:spPr>
            <a:xfrm>
              <a:off x="3850640" y="2766059"/>
              <a:ext cx="15240" cy="15240"/>
            </a:xfrm>
            <a:custGeom>
              <a:avLst/>
              <a:gdLst/>
              <a:ahLst/>
              <a:cxnLst/>
              <a:rect l="l" t="t" r="r" b="b"/>
              <a:pathLst>
                <a:path w="15239" h="15239">
                  <a:moveTo>
                    <a:pt x="15240" y="0"/>
                  </a:moveTo>
                  <a:lnTo>
                    <a:pt x="7620" y="7620"/>
                  </a:lnTo>
                  <a:lnTo>
                    <a:pt x="6350" y="8890"/>
                  </a:lnTo>
                  <a:lnTo>
                    <a:pt x="0" y="15240"/>
                  </a:lnTo>
                  <a:lnTo>
                    <a:pt x="6350" y="15240"/>
                  </a:lnTo>
                  <a:lnTo>
                    <a:pt x="7620" y="15240"/>
                  </a:lnTo>
                  <a:lnTo>
                    <a:pt x="15240" y="1524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60A1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370"/>
            <p:cNvSpPr/>
            <p:nvPr/>
          </p:nvSpPr>
          <p:spPr>
            <a:xfrm>
              <a:off x="3865880" y="2758439"/>
              <a:ext cx="7620" cy="22860"/>
            </a:xfrm>
            <a:custGeom>
              <a:avLst/>
              <a:gdLst/>
              <a:ahLst/>
              <a:cxnLst/>
              <a:rect l="l" t="t" r="r" b="b"/>
              <a:pathLst>
                <a:path w="7620" h="22860">
                  <a:moveTo>
                    <a:pt x="7620" y="0"/>
                  </a:moveTo>
                  <a:lnTo>
                    <a:pt x="0" y="7620"/>
                  </a:lnTo>
                  <a:lnTo>
                    <a:pt x="0" y="22860"/>
                  </a:lnTo>
                  <a:lnTo>
                    <a:pt x="7620" y="2286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1A2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371"/>
            <p:cNvSpPr/>
            <p:nvPr/>
          </p:nvSpPr>
          <p:spPr>
            <a:xfrm>
              <a:off x="3873500" y="2750819"/>
              <a:ext cx="7620" cy="30480"/>
            </a:xfrm>
            <a:custGeom>
              <a:avLst/>
              <a:gdLst/>
              <a:ahLst/>
              <a:cxnLst/>
              <a:rect l="l" t="t" r="r" b="b"/>
              <a:pathLst>
                <a:path w="7620" h="30480">
                  <a:moveTo>
                    <a:pt x="7620" y="0"/>
                  </a:moveTo>
                  <a:lnTo>
                    <a:pt x="0" y="7620"/>
                  </a:lnTo>
                  <a:lnTo>
                    <a:pt x="0" y="30480"/>
                  </a:lnTo>
                  <a:lnTo>
                    <a:pt x="7620" y="3048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1A3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881119" y="2741929"/>
              <a:ext cx="8890" cy="39370"/>
            </a:xfrm>
            <a:custGeom>
              <a:avLst/>
              <a:gdLst/>
              <a:ahLst/>
              <a:cxnLst/>
              <a:rect l="l" t="t" r="r" b="b"/>
              <a:pathLst>
                <a:path w="8889" h="39369">
                  <a:moveTo>
                    <a:pt x="8889" y="0"/>
                  </a:moveTo>
                  <a:lnTo>
                    <a:pt x="0" y="8889"/>
                  </a:lnTo>
                  <a:lnTo>
                    <a:pt x="0" y="39370"/>
                  </a:lnTo>
                  <a:lnTo>
                    <a:pt x="8889" y="3937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2A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3888740" y="2734309"/>
              <a:ext cx="8890" cy="46990"/>
            </a:xfrm>
            <a:custGeom>
              <a:avLst/>
              <a:gdLst/>
              <a:ahLst/>
              <a:cxnLst/>
              <a:rect l="l" t="t" r="r" b="b"/>
              <a:pathLst>
                <a:path w="8889" h="46989">
                  <a:moveTo>
                    <a:pt x="8889" y="0"/>
                  </a:moveTo>
                  <a:lnTo>
                    <a:pt x="0" y="8889"/>
                  </a:lnTo>
                  <a:lnTo>
                    <a:pt x="0" y="46989"/>
                  </a:lnTo>
                  <a:lnTo>
                    <a:pt x="8889" y="4698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2A5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3896359" y="2726689"/>
              <a:ext cx="8890" cy="54610"/>
            </a:xfrm>
            <a:custGeom>
              <a:avLst/>
              <a:gdLst/>
              <a:ahLst/>
              <a:cxnLst/>
              <a:rect l="l" t="t" r="r" b="b"/>
              <a:pathLst>
                <a:path w="8889" h="54610">
                  <a:moveTo>
                    <a:pt x="8889" y="0"/>
                  </a:moveTo>
                  <a:lnTo>
                    <a:pt x="0" y="8889"/>
                  </a:lnTo>
                  <a:lnTo>
                    <a:pt x="0" y="54610"/>
                  </a:lnTo>
                  <a:lnTo>
                    <a:pt x="8889" y="5461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3A6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3903980" y="2719069"/>
              <a:ext cx="8890" cy="62230"/>
            </a:xfrm>
            <a:custGeom>
              <a:avLst/>
              <a:gdLst/>
              <a:ahLst/>
              <a:cxnLst/>
              <a:rect l="l" t="t" r="r" b="b"/>
              <a:pathLst>
                <a:path w="8889" h="62230">
                  <a:moveTo>
                    <a:pt x="8890" y="0"/>
                  </a:moveTo>
                  <a:lnTo>
                    <a:pt x="0" y="8890"/>
                  </a:lnTo>
                  <a:lnTo>
                    <a:pt x="0" y="62230"/>
                  </a:lnTo>
                  <a:lnTo>
                    <a:pt x="8890" y="6223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4A7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3911600" y="2711449"/>
              <a:ext cx="8890" cy="69850"/>
            </a:xfrm>
            <a:custGeom>
              <a:avLst/>
              <a:gdLst/>
              <a:ahLst/>
              <a:cxnLst/>
              <a:rect l="l" t="t" r="r" b="b"/>
              <a:pathLst>
                <a:path w="8889" h="69850">
                  <a:moveTo>
                    <a:pt x="8889" y="0"/>
                  </a:moveTo>
                  <a:lnTo>
                    <a:pt x="0" y="8889"/>
                  </a:lnTo>
                  <a:lnTo>
                    <a:pt x="0" y="69850"/>
                  </a:lnTo>
                  <a:lnTo>
                    <a:pt x="8889" y="698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4A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3919219" y="2703829"/>
              <a:ext cx="8890" cy="77470"/>
            </a:xfrm>
            <a:custGeom>
              <a:avLst/>
              <a:gdLst/>
              <a:ahLst/>
              <a:cxnLst/>
              <a:rect l="l" t="t" r="r" b="b"/>
              <a:pathLst>
                <a:path w="8889" h="77469">
                  <a:moveTo>
                    <a:pt x="8889" y="0"/>
                  </a:moveTo>
                  <a:lnTo>
                    <a:pt x="0" y="8889"/>
                  </a:lnTo>
                  <a:lnTo>
                    <a:pt x="0" y="77470"/>
                  </a:lnTo>
                  <a:lnTo>
                    <a:pt x="8889" y="7747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6A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3928109" y="2696209"/>
              <a:ext cx="7620" cy="85090"/>
            </a:xfrm>
            <a:custGeom>
              <a:avLst/>
              <a:gdLst/>
              <a:ahLst/>
              <a:cxnLst/>
              <a:rect l="l" t="t" r="r" b="b"/>
              <a:pathLst>
                <a:path w="7620" h="85089">
                  <a:moveTo>
                    <a:pt x="7619" y="0"/>
                  </a:moveTo>
                  <a:lnTo>
                    <a:pt x="0" y="7619"/>
                  </a:lnTo>
                  <a:lnTo>
                    <a:pt x="0" y="85089"/>
                  </a:lnTo>
                  <a:lnTo>
                    <a:pt x="7619" y="8508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6AA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3935730" y="2688589"/>
              <a:ext cx="7620" cy="92710"/>
            </a:xfrm>
            <a:custGeom>
              <a:avLst/>
              <a:gdLst/>
              <a:ahLst/>
              <a:cxnLst/>
              <a:rect l="l" t="t" r="r" b="b"/>
              <a:pathLst>
                <a:path w="7620" h="92710">
                  <a:moveTo>
                    <a:pt x="7620" y="0"/>
                  </a:moveTo>
                  <a:lnTo>
                    <a:pt x="0" y="7620"/>
                  </a:lnTo>
                  <a:lnTo>
                    <a:pt x="0" y="92710"/>
                  </a:lnTo>
                  <a:lnTo>
                    <a:pt x="7620" y="9271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6AB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3943350" y="2679699"/>
              <a:ext cx="8890" cy="101600"/>
            </a:xfrm>
            <a:custGeom>
              <a:avLst/>
              <a:gdLst/>
              <a:ahLst/>
              <a:cxnLst/>
              <a:rect l="l" t="t" r="r" b="b"/>
              <a:pathLst>
                <a:path w="8889" h="101600">
                  <a:moveTo>
                    <a:pt x="8889" y="0"/>
                  </a:moveTo>
                  <a:lnTo>
                    <a:pt x="0" y="8889"/>
                  </a:lnTo>
                  <a:lnTo>
                    <a:pt x="0" y="101600"/>
                  </a:lnTo>
                  <a:lnTo>
                    <a:pt x="8889" y="10160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7AC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3950969" y="2672079"/>
              <a:ext cx="8890" cy="109220"/>
            </a:xfrm>
            <a:custGeom>
              <a:avLst/>
              <a:gdLst/>
              <a:ahLst/>
              <a:cxnLst/>
              <a:rect l="l" t="t" r="r" b="b"/>
              <a:pathLst>
                <a:path w="8889" h="109219">
                  <a:moveTo>
                    <a:pt x="8889" y="0"/>
                  </a:moveTo>
                  <a:lnTo>
                    <a:pt x="0" y="8890"/>
                  </a:lnTo>
                  <a:lnTo>
                    <a:pt x="0" y="109220"/>
                  </a:lnTo>
                  <a:lnTo>
                    <a:pt x="8889" y="10922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7AD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3958590" y="2664459"/>
              <a:ext cx="8890" cy="116839"/>
            </a:xfrm>
            <a:custGeom>
              <a:avLst/>
              <a:gdLst/>
              <a:ahLst/>
              <a:cxnLst/>
              <a:rect l="l" t="t" r="r" b="b"/>
              <a:pathLst>
                <a:path w="8889" h="116839">
                  <a:moveTo>
                    <a:pt x="8889" y="0"/>
                  </a:moveTo>
                  <a:lnTo>
                    <a:pt x="0" y="8889"/>
                  </a:lnTo>
                  <a:lnTo>
                    <a:pt x="0" y="116839"/>
                  </a:lnTo>
                  <a:lnTo>
                    <a:pt x="8889" y="11683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8AE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3966209" y="2656839"/>
              <a:ext cx="8890" cy="124460"/>
            </a:xfrm>
            <a:custGeom>
              <a:avLst/>
              <a:gdLst/>
              <a:ahLst/>
              <a:cxnLst/>
              <a:rect l="l" t="t" r="r" b="b"/>
              <a:pathLst>
                <a:path w="8889" h="124460">
                  <a:moveTo>
                    <a:pt x="8889" y="0"/>
                  </a:moveTo>
                  <a:lnTo>
                    <a:pt x="0" y="8889"/>
                  </a:lnTo>
                  <a:lnTo>
                    <a:pt x="0" y="124460"/>
                  </a:lnTo>
                  <a:lnTo>
                    <a:pt x="8889" y="12446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8AF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3973830" y="2649219"/>
              <a:ext cx="8890" cy="132080"/>
            </a:xfrm>
            <a:custGeom>
              <a:avLst/>
              <a:gdLst/>
              <a:ahLst/>
              <a:cxnLst/>
              <a:rect l="l" t="t" r="r" b="b"/>
              <a:pathLst>
                <a:path w="8889" h="132080">
                  <a:moveTo>
                    <a:pt x="8890" y="0"/>
                  </a:moveTo>
                  <a:lnTo>
                    <a:pt x="0" y="8890"/>
                  </a:lnTo>
                  <a:lnTo>
                    <a:pt x="0" y="132080"/>
                  </a:lnTo>
                  <a:lnTo>
                    <a:pt x="8890" y="13208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9B0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3981450" y="2641599"/>
              <a:ext cx="8890" cy="139700"/>
            </a:xfrm>
            <a:custGeom>
              <a:avLst/>
              <a:gdLst/>
              <a:ahLst/>
              <a:cxnLst/>
              <a:rect l="l" t="t" r="r" b="b"/>
              <a:pathLst>
                <a:path w="8889" h="139700">
                  <a:moveTo>
                    <a:pt x="8889" y="0"/>
                  </a:moveTo>
                  <a:lnTo>
                    <a:pt x="0" y="8889"/>
                  </a:lnTo>
                  <a:lnTo>
                    <a:pt x="0" y="139700"/>
                  </a:lnTo>
                  <a:lnTo>
                    <a:pt x="8889" y="13970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AB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3990340" y="2633979"/>
              <a:ext cx="7620" cy="147320"/>
            </a:xfrm>
            <a:custGeom>
              <a:avLst/>
              <a:gdLst/>
              <a:ahLst/>
              <a:cxnLst/>
              <a:rect l="l" t="t" r="r" b="b"/>
              <a:pathLst>
                <a:path w="7620" h="147319">
                  <a:moveTo>
                    <a:pt x="7620" y="0"/>
                  </a:moveTo>
                  <a:lnTo>
                    <a:pt x="0" y="7620"/>
                  </a:lnTo>
                  <a:lnTo>
                    <a:pt x="0" y="147320"/>
                  </a:lnTo>
                  <a:lnTo>
                    <a:pt x="7620" y="147320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6AB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3997959" y="2626359"/>
              <a:ext cx="7620" cy="154940"/>
            </a:xfrm>
            <a:custGeom>
              <a:avLst/>
              <a:gdLst/>
              <a:ahLst/>
              <a:cxnLst/>
              <a:rect l="l" t="t" r="r" b="b"/>
              <a:pathLst>
                <a:path w="7620" h="154939">
                  <a:moveTo>
                    <a:pt x="7619" y="0"/>
                  </a:moveTo>
                  <a:lnTo>
                    <a:pt x="0" y="7619"/>
                  </a:lnTo>
                  <a:lnTo>
                    <a:pt x="0" y="154939"/>
                  </a:lnTo>
                  <a:lnTo>
                    <a:pt x="7619" y="15493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BB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005580" y="2617469"/>
              <a:ext cx="8890" cy="163830"/>
            </a:xfrm>
            <a:custGeom>
              <a:avLst/>
              <a:gdLst/>
              <a:ahLst/>
              <a:cxnLst/>
              <a:rect l="l" t="t" r="r" b="b"/>
              <a:pathLst>
                <a:path w="8889" h="163830">
                  <a:moveTo>
                    <a:pt x="8890" y="0"/>
                  </a:moveTo>
                  <a:lnTo>
                    <a:pt x="0" y="8890"/>
                  </a:lnTo>
                  <a:lnTo>
                    <a:pt x="0" y="163830"/>
                  </a:lnTo>
                  <a:lnTo>
                    <a:pt x="8890" y="163830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BB4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013200" y="2609849"/>
              <a:ext cx="8890" cy="171450"/>
            </a:xfrm>
            <a:custGeom>
              <a:avLst/>
              <a:gdLst/>
              <a:ahLst/>
              <a:cxnLst/>
              <a:rect l="l" t="t" r="r" b="b"/>
              <a:pathLst>
                <a:path w="8889" h="171450">
                  <a:moveTo>
                    <a:pt x="8889" y="0"/>
                  </a:moveTo>
                  <a:lnTo>
                    <a:pt x="0" y="8890"/>
                  </a:lnTo>
                  <a:lnTo>
                    <a:pt x="0" y="171450"/>
                  </a:lnTo>
                  <a:lnTo>
                    <a:pt x="8889" y="171450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CB5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4020819" y="2602229"/>
              <a:ext cx="8890" cy="179070"/>
            </a:xfrm>
            <a:custGeom>
              <a:avLst/>
              <a:gdLst/>
              <a:ahLst/>
              <a:cxnLst/>
              <a:rect l="l" t="t" r="r" b="b"/>
              <a:pathLst>
                <a:path w="8889" h="179069">
                  <a:moveTo>
                    <a:pt x="8889" y="0"/>
                  </a:moveTo>
                  <a:lnTo>
                    <a:pt x="0" y="8889"/>
                  </a:lnTo>
                  <a:lnTo>
                    <a:pt x="0" y="179069"/>
                  </a:lnTo>
                  <a:lnTo>
                    <a:pt x="8889" y="17906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DB6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4028440" y="2594609"/>
              <a:ext cx="8890" cy="1266190"/>
            </a:xfrm>
            <a:custGeom>
              <a:avLst/>
              <a:gdLst/>
              <a:ahLst/>
              <a:cxnLst/>
              <a:rect l="l" t="t" r="r" b="b"/>
              <a:pathLst>
                <a:path w="8889" h="1266189">
                  <a:moveTo>
                    <a:pt x="8889" y="0"/>
                  </a:moveTo>
                  <a:lnTo>
                    <a:pt x="0" y="8889"/>
                  </a:lnTo>
                  <a:lnTo>
                    <a:pt x="0" y="186689"/>
                  </a:lnTo>
                  <a:lnTo>
                    <a:pt x="2539" y="186689"/>
                  </a:lnTo>
                  <a:lnTo>
                    <a:pt x="2539" y="1266189"/>
                  </a:lnTo>
                  <a:lnTo>
                    <a:pt x="8889" y="126618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DB7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4036059" y="2586989"/>
              <a:ext cx="8890" cy="1273810"/>
            </a:xfrm>
            <a:custGeom>
              <a:avLst/>
              <a:gdLst/>
              <a:ahLst/>
              <a:cxnLst/>
              <a:rect l="l" t="t" r="r" b="b"/>
              <a:pathLst>
                <a:path w="8889" h="1273810">
                  <a:moveTo>
                    <a:pt x="8889" y="0"/>
                  </a:moveTo>
                  <a:lnTo>
                    <a:pt x="0" y="8889"/>
                  </a:lnTo>
                  <a:lnTo>
                    <a:pt x="0" y="1273809"/>
                  </a:lnTo>
                  <a:lnTo>
                    <a:pt x="8889" y="127380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6EB8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4043680" y="2579369"/>
              <a:ext cx="8890" cy="1281430"/>
            </a:xfrm>
            <a:custGeom>
              <a:avLst/>
              <a:gdLst/>
              <a:ahLst/>
              <a:cxnLst/>
              <a:rect l="l" t="t" r="r" b="b"/>
              <a:pathLst>
                <a:path w="8889" h="1281429">
                  <a:moveTo>
                    <a:pt x="8890" y="0"/>
                  </a:moveTo>
                  <a:lnTo>
                    <a:pt x="0" y="8890"/>
                  </a:lnTo>
                  <a:lnTo>
                    <a:pt x="0" y="1281429"/>
                  </a:lnTo>
                  <a:lnTo>
                    <a:pt x="8890" y="128142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6EB9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4052569" y="2571749"/>
              <a:ext cx="7620" cy="1289050"/>
            </a:xfrm>
            <a:custGeom>
              <a:avLst/>
              <a:gdLst/>
              <a:ahLst/>
              <a:cxnLst/>
              <a:rect l="l" t="t" r="r" b="b"/>
              <a:pathLst>
                <a:path w="7620" h="1289050">
                  <a:moveTo>
                    <a:pt x="7619" y="0"/>
                  </a:moveTo>
                  <a:lnTo>
                    <a:pt x="0" y="7619"/>
                  </a:lnTo>
                  <a:lnTo>
                    <a:pt x="0" y="1289049"/>
                  </a:lnTo>
                  <a:lnTo>
                    <a:pt x="7619" y="128904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6FBA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4060190" y="2564129"/>
              <a:ext cx="7620" cy="1296670"/>
            </a:xfrm>
            <a:custGeom>
              <a:avLst/>
              <a:gdLst/>
              <a:ahLst/>
              <a:cxnLst/>
              <a:rect l="l" t="t" r="r" b="b"/>
              <a:pathLst>
                <a:path w="7620" h="1296670">
                  <a:moveTo>
                    <a:pt x="7620" y="0"/>
                  </a:moveTo>
                  <a:lnTo>
                    <a:pt x="0" y="7620"/>
                  </a:lnTo>
                  <a:lnTo>
                    <a:pt x="0" y="1296669"/>
                  </a:lnTo>
                  <a:lnTo>
                    <a:pt x="7620" y="129666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0BB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4067809" y="2555239"/>
              <a:ext cx="8890" cy="1305560"/>
            </a:xfrm>
            <a:custGeom>
              <a:avLst/>
              <a:gdLst/>
              <a:ahLst/>
              <a:cxnLst/>
              <a:rect l="l" t="t" r="r" b="b"/>
              <a:pathLst>
                <a:path w="8889" h="1305560">
                  <a:moveTo>
                    <a:pt x="8889" y="0"/>
                  </a:moveTo>
                  <a:lnTo>
                    <a:pt x="0" y="8889"/>
                  </a:lnTo>
                  <a:lnTo>
                    <a:pt x="0" y="1305559"/>
                  </a:lnTo>
                  <a:lnTo>
                    <a:pt x="8889" y="13055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0BC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4075430" y="2547619"/>
              <a:ext cx="8890" cy="1313180"/>
            </a:xfrm>
            <a:custGeom>
              <a:avLst/>
              <a:gdLst/>
              <a:ahLst/>
              <a:cxnLst/>
              <a:rect l="l" t="t" r="r" b="b"/>
              <a:pathLst>
                <a:path w="8889" h="1313179">
                  <a:moveTo>
                    <a:pt x="8890" y="0"/>
                  </a:moveTo>
                  <a:lnTo>
                    <a:pt x="0" y="8890"/>
                  </a:lnTo>
                  <a:lnTo>
                    <a:pt x="0" y="1313179"/>
                  </a:lnTo>
                  <a:lnTo>
                    <a:pt x="8890" y="131317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1BD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4083050" y="2539999"/>
              <a:ext cx="8890" cy="1320800"/>
            </a:xfrm>
            <a:custGeom>
              <a:avLst/>
              <a:gdLst/>
              <a:ahLst/>
              <a:cxnLst/>
              <a:rect l="l" t="t" r="r" b="b"/>
              <a:pathLst>
                <a:path w="8889" h="1320800">
                  <a:moveTo>
                    <a:pt x="8889" y="0"/>
                  </a:moveTo>
                  <a:lnTo>
                    <a:pt x="0" y="8889"/>
                  </a:lnTo>
                  <a:lnTo>
                    <a:pt x="0" y="1320799"/>
                  </a:lnTo>
                  <a:lnTo>
                    <a:pt x="8889" y="132079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1BE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4090669" y="2532379"/>
              <a:ext cx="8890" cy="1328420"/>
            </a:xfrm>
            <a:custGeom>
              <a:avLst/>
              <a:gdLst/>
              <a:ahLst/>
              <a:cxnLst/>
              <a:rect l="l" t="t" r="r" b="b"/>
              <a:pathLst>
                <a:path w="8889" h="1328420">
                  <a:moveTo>
                    <a:pt x="8889" y="0"/>
                  </a:moveTo>
                  <a:lnTo>
                    <a:pt x="0" y="8889"/>
                  </a:lnTo>
                  <a:lnTo>
                    <a:pt x="0" y="1328419"/>
                  </a:lnTo>
                  <a:lnTo>
                    <a:pt x="8889" y="132841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2BF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4098290" y="2524759"/>
              <a:ext cx="8890" cy="1336040"/>
            </a:xfrm>
            <a:custGeom>
              <a:avLst/>
              <a:gdLst/>
              <a:ahLst/>
              <a:cxnLst/>
              <a:rect l="l" t="t" r="r" b="b"/>
              <a:pathLst>
                <a:path w="8889" h="1336039">
                  <a:moveTo>
                    <a:pt x="8889" y="0"/>
                  </a:moveTo>
                  <a:lnTo>
                    <a:pt x="0" y="8889"/>
                  </a:lnTo>
                  <a:lnTo>
                    <a:pt x="0" y="1336039"/>
                  </a:lnTo>
                  <a:lnTo>
                    <a:pt x="8889" y="133603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3C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4105909" y="2517139"/>
              <a:ext cx="8890" cy="1343660"/>
            </a:xfrm>
            <a:custGeom>
              <a:avLst/>
              <a:gdLst/>
              <a:ahLst/>
              <a:cxnLst/>
              <a:rect l="l" t="t" r="r" b="b"/>
              <a:pathLst>
                <a:path w="8889" h="1343660">
                  <a:moveTo>
                    <a:pt x="8889" y="0"/>
                  </a:moveTo>
                  <a:lnTo>
                    <a:pt x="0" y="8889"/>
                  </a:lnTo>
                  <a:lnTo>
                    <a:pt x="0" y="1343659"/>
                  </a:lnTo>
                  <a:lnTo>
                    <a:pt x="8889" y="134365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3C1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4114800" y="2509519"/>
              <a:ext cx="7620" cy="1351280"/>
            </a:xfrm>
            <a:custGeom>
              <a:avLst/>
              <a:gdLst/>
              <a:ahLst/>
              <a:cxnLst/>
              <a:rect l="l" t="t" r="r" b="b"/>
              <a:pathLst>
                <a:path w="7620" h="1351279">
                  <a:moveTo>
                    <a:pt x="7620" y="0"/>
                  </a:moveTo>
                  <a:lnTo>
                    <a:pt x="0" y="7620"/>
                  </a:lnTo>
                  <a:lnTo>
                    <a:pt x="0" y="1351279"/>
                  </a:lnTo>
                  <a:lnTo>
                    <a:pt x="7620" y="135127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4C2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4122419" y="2501899"/>
              <a:ext cx="7620" cy="1358900"/>
            </a:xfrm>
            <a:custGeom>
              <a:avLst/>
              <a:gdLst/>
              <a:ahLst/>
              <a:cxnLst/>
              <a:rect l="l" t="t" r="r" b="b"/>
              <a:pathLst>
                <a:path w="7620" h="1358900">
                  <a:moveTo>
                    <a:pt x="7619" y="0"/>
                  </a:moveTo>
                  <a:lnTo>
                    <a:pt x="0" y="7619"/>
                  </a:lnTo>
                  <a:lnTo>
                    <a:pt x="0" y="1358899"/>
                  </a:lnTo>
                  <a:lnTo>
                    <a:pt x="7619" y="135889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4C3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4130040" y="2493009"/>
              <a:ext cx="8890" cy="1367790"/>
            </a:xfrm>
            <a:custGeom>
              <a:avLst/>
              <a:gdLst/>
              <a:ahLst/>
              <a:cxnLst/>
              <a:rect l="l" t="t" r="r" b="b"/>
              <a:pathLst>
                <a:path w="8889" h="1367789">
                  <a:moveTo>
                    <a:pt x="8889" y="0"/>
                  </a:moveTo>
                  <a:lnTo>
                    <a:pt x="0" y="8889"/>
                  </a:lnTo>
                  <a:lnTo>
                    <a:pt x="0" y="1367789"/>
                  </a:lnTo>
                  <a:lnTo>
                    <a:pt x="8889" y="136778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5C4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4137659" y="2485389"/>
              <a:ext cx="8890" cy="1375410"/>
            </a:xfrm>
            <a:custGeom>
              <a:avLst/>
              <a:gdLst/>
              <a:ahLst/>
              <a:cxnLst/>
              <a:rect l="l" t="t" r="r" b="b"/>
              <a:pathLst>
                <a:path w="8889" h="1375410">
                  <a:moveTo>
                    <a:pt x="8889" y="0"/>
                  </a:moveTo>
                  <a:lnTo>
                    <a:pt x="0" y="8889"/>
                  </a:lnTo>
                  <a:lnTo>
                    <a:pt x="0" y="1375409"/>
                  </a:lnTo>
                  <a:lnTo>
                    <a:pt x="8889" y="137540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6C5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4145280" y="2477769"/>
              <a:ext cx="8890" cy="1383030"/>
            </a:xfrm>
            <a:custGeom>
              <a:avLst/>
              <a:gdLst/>
              <a:ahLst/>
              <a:cxnLst/>
              <a:rect l="l" t="t" r="r" b="b"/>
              <a:pathLst>
                <a:path w="8889" h="1383029">
                  <a:moveTo>
                    <a:pt x="8890" y="0"/>
                  </a:moveTo>
                  <a:lnTo>
                    <a:pt x="0" y="8890"/>
                  </a:lnTo>
                  <a:lnTo>
                    <a:pt x="0" y="1383029"/>
                  </a:lnTo>
                  <a:lnTo>
                    <a:pt x="8890" y="1383029"/>
                  </a:lnTo>
                  <a:lnTo>
                    <a:pt x="8890" y="0"/>
                  </a:lnTo>
                  <a:close/>
                </a:path>
              </a:pathLst>
            </a:custGeom>
            <a:solidFill>
              <a:srgbClr val="76C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4152900" y="2470149"/>
              <a:ext cx="8890" cy="1390650"/>
            </a:xfrm>
            <a:custGeom>
              <a:avLst/>
              <a:gdLst/>
              <a:ahLst/>
              <a:cxnLst/>
              <a:rect l="l" t="t" r="r" b="b"/>
              <a:pathLst>
                <a:path w="8889" h="1390650">
                  <a:moveTo>
                    <a:pt x="8889" y="0"/>
                  </a:moveTo>
                  <a:lnTo>
                    <a:pt x="0" y="8889"/>
                  </a:lnTo>
                  <a:lnTo>
                    <a:pt x="0" y="1390649"/>
                  </a:lnTo>
                  <a:lnTo>
                    <a:pt x="8889" y="139064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7C7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4160519" y="2462529"/>
              <a:ext cx="8890" cy="1398270"/>
            </a:xfrm>
            <a:custGeom>
              <a:avLst/>
              <a:gdLst/>
              <a:ahLst/>
              <a:cxnLst/>
              <a:rect l="l" t="t" r="r" b="b"/>
              <a:pathLst>
                <a:path w="8889" h="1398270">
                  <a:moveTo>
                    <a:pt x="8889" y="0"/>
                  </a:moveTo>
                  <a:lnTo>
                    <a:pt x="0" y="8889"/>
                  </a:lnTo>
                  <a:lnTo>
                    <a:pt x="0" y="1398269"/>
                  </a:lnTo>
                  <a:lnTo>
                    <a:pt x="8889" y="139826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7C8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4169410" y="2454909"/>
              <a:ext cx="7620" cy="1405890"/>
            </a:xfrm>
            <a:custGeom>
              <a:avLst/>
              <a:gdLst/>
              <a:ahLst/>
              <a:cxnLst/>
              <a:rect l="l" t="t" r="r" b="b"/>
              <a:pathLst>
                <a:path w="7620" h="1405889">
                  <a:moveTo>
                    <a:pt x="7619" y="0"/>
                  </a:moveTo>
                  <a:lnTo>
                    <a:pt x="0" y="7619"/>
                  </a:lnTo>
                  <a:lnTo>
                    <a:pt x="0" y="1405889"/>
                  </a:lnTo>
                  <a:lnTo>
                    <a:pt x="7619" y="1405889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78C9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177030" y="2447289"/>
              <a:ext cx="7620" cy="1413510"/>
            </a:xfrm>
            <a:custGeom>
              <a:avLst/>
              <a:gdLst/>
              <a:ahLst/>
              <a:cxnLst/>
              <a:rect l="l" t="t" r="r" b="b"/>
              <a:pathLst>
                <a:path w="7620" h="1413510">
                  <a:moveTo>
                    <a:pt x="7620" y="0"/>
                  </a:moveTo>
                  <a:lnTo>
                    <a:pt x="0" y="7620"/>
                  </a:lnTo>
                  <a:lnTo>
                    <a:pt x="0" y="1413509"/>
                  </a:lnTo>
                  <a:lnTo>
                    <a:pt x="7620" y="1413509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79CA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184650" y="2438399"/>
              <a:ext cx="8890" cy="1422400"/>
            </a:xfrm>
            <a:custGeom>
              <a:avLst/>
              <a:gdLst/>
              <a:ahLst/>
              <a:cxnLst/>
              <a:rect l="l" t="t" r="r" b="b"/>
              <a:pathLst>
                <a:path w="8889" h="1422400">
                  <a:moveTo>
                    <a:pt x="8889" y="0"/>
                  </a:moveTo>
                  <a:lnTo>
                    <a:pt x="0" y="8889"/>
                  </a:lnTo>
                  <a:lnTo>
                    <a:pt x="0" y="1422399"/>
                  </a:lnTo>
                  <a:lnTo>
                    <a:pt x="8889" y="142239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9CC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192269" y="2430779"/>
              <a:ext cx="8890" cy="1430020"/>
            </a:xfrm>
            <a:custGeom>
              <a:avLst/>
              <a:gdLst/>
              <a:ahLst/>
              <a:cxnLst/>
              <a:rect l="l" t="t" r="r" b="b"/>
              <a:pathLst>
                <a:path w="8889" h="1430020">
                  <a:moveTo>
                    <a:pt x="8889" y="0"/>
                  </a:moveTo>
                  <a:lnTo>
                    <a:pt x="0" y="8889"/>
                  </a:lnTo>
                  <a:lnTo>
                    <a:pt x="0" y="1430019"/>
                  </a:lnTo>
                  <a:lnTo>
                    <a:pt x="8889" y="143001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ACC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4199889" y="2423159"/>
              <a:ext cx="8890" cy="1437640"/>
            </a:xfrm>
            <a:custGeom>
              <a:avLst/>
              <a:gdLst/>
              <a:ahLst/>
              <a:cxnLst/>
              <a:rect l="l" t="t" r="r" b="b"/>
              <a:pathLst>
                <a:path w="8889" h="1437639">
                  <a:moveTo>
                    <a:pt x="8889" y="0"/>
                  </a:moveTo>
                  <a:lnTo>
                    <a:pt x="0" y="8889"/>
                  </a:lnTo>
                  <a:lnTo>
                    <a:pt x="0" y="1437639"/>
                  </a:lnTo>
                  <a:lnTo>
                    <a:pt x="8889" y="1437639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7ACD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4207510" y="2420619"/>
              <a:ext cx="8890" cy="1440180"/>
            </a:xfrm>
            <a:custGeom>
              <a:avLst/>
              <a:gdLst/>
              <a:ahLst/>
              <a:cxnLst/>
              <a:rect l="l" t="t" r="r" b="b"/>
              <a:pathLst>
                <a:path w="8889" h="1440179">
                  <a:moveTo>
                    <a:pt x="3810" y="0"/>
                  </a:moveTo>
                  <a:lnTo>
                    <a:pt x="0" y="3810"/>
                  </a:lnTo>
                  <a:lnTo>
                    <a:pt x="0" y="1440179"/>
                  </a:lnTo>
                  <a:lnTo>
                    <a:pt x="8889" y="1440179"/>
                  </a:lnTo>
                  <a:lnTo>
                    <a:pt x="8889" y="507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7BCE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4215130" y="2424429"/>
              <a:ext cx="8890" cy="1436370"/>
            </a:xfrm>
            <a:custGeom>
              <a:avLst/>
              <a:gdLst/>
              <a:ahLst/>
              <a:cxnLst/>
              <a:rect l="l" t="t" r="r" b="b"/>
              <a:pathLst>
                <a:path w="8889" h="1436370">
                  <a:moveTo>
                    <a:pt x="0" y="0"/>
                  </a:moveTo>
                  <a:lnTo>
                    <a:pt x="0" y="1436370"/>
                  </a:lnTo>
                  <a:lnTo>
                    <a:pt x="8890" y="1436370"/>
                  </a:lnTo>
                  <a:lnTo>
                    <a:pt x="889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CF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4222750" y="2432049"/>
              <a:ext cx="8890" cy="1428750"/>
            </a:xfrm>
            <a:custGeom>
              <a:avLst/>
              <a:gdLst/>
              <a:ahLst/>
              <a:cxnLst/>
              <a:rect l="l" t="t" r="r" b="b"/>
              <a:pathLst>
                <a:path w="8889" h="1428750">
                  <a:moveTo>
                    <a:pt x="0" y="0"/>
                  </a:moveTo>
                  <a:lnTo>
                    <a:pt x="0" y="1428750"/>
                  </a:lnTo>
                  <a:lnTo>
                    <a:pt x="8889" y="142875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CD0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4231639" y="2440939"/>
              <a:ext cx="7620" cy="1419860"/>
            </a:xfrm>
            <a:custGeom>
              <a:avLst/>
              <a:gdLst/>
              <a:ahLst/>
              <a:cxnLst/>
              <a:rect l="l" t="t" r="r" b="b"/>
              <a:pathLst>
                <a:path w="7620" h="1419860">
                  <a:moveTo>
                    <a:pt x="0" y="0"/>
                  </a:moveTo>
                  <a:lnTo>
                    <a:pt x="0" y="1419860"/>
                  </a:lnTo>
                  <a:lnTo>
                    <a:pt x="7620" y="1419860"/>
                  </a:lnTo>
                  <a:lnTo>
                    <a:pt x="762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D1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4239260" y="2448559"/>
              <a:ext cx="7620" cy="1412240"/>
            </a:xfrm>
            <a:custGeom>
              <a:avLst/>
              <a:gdLst/>
              <a:ahLst/>
              <a:cxnLst/>
              <a:rect l="l" t="t" r="r" b="b"/>
              <a:pathLst>
                <a:path w="7620" h="1412239">
                  <a:moveTo>
                    <a:pt x="0" y="0"/>
                  </a:moveTo>
                  <a:lnTo>
                    <a:pt x="0" y="1412239"/>
                  </a:lnTo>
                  <a:lnTo>
                    <a:pt x="7619" y="1412239"/>
                  </a:lnTo>
                  <a:lnTo>
                    <a:pt x="7619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D2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419"/>
            <p:cNvSpPr/>
            <p:nvPr/>
          </p:nvSpPr>
          <p:spPr>
            <a:xfrm>
              <a:off x="4246880" y="2456179"/>
              <a:ext cx="8890" cy="1404620"/>
            </a:xfrm>
            <a:custGeom>
              <a:avLst/>
              <a:gdLst/>
              <a:ahLst/>
              <a:cxnLst/>
              <a:rect l="l" t="t" r="r" b="b"/>
              <a:pathLst>
                <a:path w="8889" h="1404620">
                  <a:moveTo>
                    <a:pt x="0" y="0"/>
                  </a:moveTo>
                  <a:lnTo>
                    <a:pt x="0" y="1404620"/>
                  </a:lnTo>
                  <a:lnTo>
                    <a:pt x="8890" y="1404620"/>
                  </a:lnTo>
                  <a:lnTo>
                    <a:pt x="889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D3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420"/>
            <p:cNvSpPr/>
            <p:nvPr/>
          </p:nvSpPr>
          <p:spPr>
            <a:xfrm>
              <a:off x="4254500" y="2463799"/>
              <a:ext cx="8890" cy="1397000"/>
            </a:xfrm>
            <a:custGeom>
              <a:avLst/>
              <a:gdLst/>
              <a:ahLst/>
              <a:cxnLst/>
              <a:rect l="l" t="t" r="r" b="b"/>
              <a:pathLst>
                <a:path w="8889" h="1397000">
                  <a:moveTo>
                    <a:pt x="0" y="0"/>
                  </a:moveTo>
                  <a:lnTo>
                    <a:pt x="0" y="1397000"/>
                  </a:lnTo>
                  <a:lnTo>
                    <a:pt x="8889" y="139700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D4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421"/>
            <p:cNvSpPr/>
            <p:nvPr/>
          </p:nvSpPr>
          <p:spPr>
            <a:xfrm>
              <a:off x="4262119" y="2471419"/>
              <a:ext cx="8890" cy="1389380"/>
            </a:xfrm>
            <a:custGeom>
              <a:avLst/>
              <a:gdLst/>
              <a:ahLst/>
              <a:cxnLst/>
              <a:rect l="l" t="t" r="r" b="b"/>
              <a:pathLst>
                <a:path w="8889" h="1389379">
                  <a:moveTo>
                    <a:pt x="0" y="0"/>
                  </a:moveTo>
                  <a:lnTo>
                    <a:pt x="0" y="1389379"/>
                  </a:lnTo>
                  <a:lnTo>
                    <a:pt x="8889" y="138937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D5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422"/>
            <p:cNvSpPr/>
            <p:nvPr/>
          </p:nvSpPr>
          <p:spPr>
            <a:xfrm>
              <a:off x="4269739" y="2479039"/>
              <a:ext cx="8890" cy="1381760"/>
            </a:xfrm>
            <a:custGeom>
              <a:avLst/>
              <a:gdLst/>
              <a:ahLst/>
              <a:cxnLst/>
              <a:rect l="l" t="t" r="r" b="b"/>
              <a:pathLst>
                <a:path w="8889" h="1381760">
                  <a:moveTo>
                    <a:pt x="0" y="0"/>
                  </a:moveTo>
                  <a:lnTo>
                    <a:pt x="0" y="1381760"/>
                  </a:lnTo>
                  <a:lnTo>
                    <a:pt x="8889" y="138176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6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423"/>
            <p:cNvSpPr/>
            <p:nvPr/>
          </p:nvSpPr>
          <p:spPr>
            <a:xfrm>
              <a:off x="4277360" y="2486659"/>
              <a:ext cx="8890" cy="1374140"/>
            </a:xfrm>
            <a:custGeom>
              <a:avLst/>
              <a:gdLst/>
              <a:ahLst/>
              <a:cxnLst/>
              <a:rect l="l" t="t" r="r" b="b"/>
              <a:pathLst>
                <a:path w="8889" h="1374139">
                  <a:moveTo>
                    <a:pt x="0" y="0"/>
                  </a:moveTo>
                  <a:lnTo>
                    <a:pt x="0" y="1374139"/>
                  </a:lnTo>
                  <a:lnTo>
                    <a:pt x="8889" y="137413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7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424"/>
            <p:cNvSpPr/>
            <p:nvPr/>
          </p:nvSpPr>
          <p:spPr>
            <a:xfrm>
              <a:off x="4284980" y="2494279"/>
              <a:ext cx="8890" cy="1366520"/>
            </a:xfrm>
            <a:custGeom>
              <a:avLst/>
              <a:gdLst/>
              <a:ahLst/>
              <a:cxnLst/>
              <a:rect l="l" t="t" r="r" b="b"/>
              <a:pathLst>
                <a:path w="8889" h="1366520">
                  <a:moveTo>
                    <a:pt x="0" y="0"/>
                  </a:moveTo>
                  <a:lnTo>
                    <a:pt x="0" y="1366520"/>
                  </a:lnTo>
                  <a:lnTo>
                    <a:pt x="8890" y="1366520"/>
                  </a:lnTo>
                  <a:lnTo>
                    <a:pt x="889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D8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425"/>
            <p:cNvSpPr/>
            <p:nvPr/>
          </p:nvSpPr>
          <p:spPr>
            <a:xfrm>
              <a:off x="4293869" y="2503169"/>
              <a:ext cx="7620" cy="1357630"/>
            </a:xfrm>
            <a:custGeom>
              <a:avLst/>
              <a:gdLst/>
              <a:ahLst/>
              <a:cxnLst/>
              <a:rect l="l" t="t" r="r" b="b"/>
              <a:pathLst>
                <a:path w="7620" h="1357629">
                  <a:moveTo>
                    <a:pt x="0" y="0"/>
                  </a:moveTo>
                  <a:lnTo>
                    <a:pt x="0" y="1357629"/>
                  </a:lnTo>
                  <a:lnTo>
                    <a:pt x="7619" y="1357629"/>
                  </a:lnTo>
                  <a:lnTo>
                    <a:pt x="7619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D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426"/>
            <p:cNvSpPr/>
            <p:nvPr/>
          </p:nvSpPr>
          <p:spPr>
            <a:xfrm>
              <a:off x="4301489" y="2510789"/>
              <a:ext cx="7620" cy="1350010"/>
            </a:xfrm>
            <a:custGeom>
              <a:avLst/>
              <a:gdLst/>
              <a:ahLst/>
              <a:cxnLst/>
              <a:rect l="l" t="t" r="r" b="b"/>
              <a:pathLst>
                <a:path w="7620" h="1350010">
                  <a:moveTo>
                    <a:pt x="0" y="0"/>
                  </a:moveTo>
                  <a:lnTo>
                    <a:pt x="0" y="1350010"/>
                  </a:lnTo>
                  <a:lnTo>
                    <a:pt x="7620" y="1350010"/>
                  </a:lnTo>
                  <a:lnTo>
                    <a:pt x="762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2D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427"/>
            <p:cNvSpPr/>
            <p:nvPr/>
          </p:nvSpPr>
          <p:spPr>
            <a:xfrm>
              <a:off x="4309110" y="2518409"/>
              <a:ext cx="8890" cy="1342390"/>
            </a:xfrm>
            <a:custGeom>
              <a:avLst/>
              <a:gdLst/>
              <a:ahLst/>
              <a:cxnLst/>
              <a:rect l="l" t="t" r="r" b="b"/>
              <a:pathLst>
                <a:path w="8889" h="1342389">
                  <a:moveTo>
                    <a:pt x="0" y="0"/>
                  </a:moveTo>
                  <a:lnTo>
                    <a:pt x="0" y="1342389"/>
                  </a:lnTo>
                  <a:lnTo>
                    <a:pt x="8889" y="134238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DB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428"/>
            <p:cNvSpPr/>
            <p:nvPr/>
          </p:nvSpPr>
          <p:spPr>
            <a:xfrm>
              <a:off x="4316730" y="2526029"/>
              <a:ext cx="8890" cy="1334770"/>
            </a:xfrm>
            <a:custGeom>
              <a:avLst/>
              <a:gdLst/>
              <a:ahLst/>
              <a:cxnLst/>
              <a:rect l="l" t="t" r="r" b="b"/>
              <a:pathLst>
                <a:path w="8889" h="1334770">
                  <a:moveTo>
                    <a:pt x="0" y="0"/>
                  </a:moveTo>
                  <a:lnTo>
                    <a:pt x="0" y="1334770"/>
                  </a:lnTo>
                  <a:lnTo>
                    <a:pt x="8890" y="1334770"/>
                  </a:lnTo>
                  <a:lnTo>
                    <a:pt x="889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3DC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4324350" y="2533649"/>
              <a:ext cx="8890" cy="1327150"/>
            </a:xfrm>
            <a:custGeom>
              <a:avLst/>
              <a:gdLst/>
              <a:ahLst/>
              <a:cxnLst/>
              <a:rect l="l" t="t" r="r" b="b"/>
              <a:pathLst>
                <a:path w="8889" h="1327150">
                  <a:moveTo>
                    <a:pt x="0" y="0"/>
                  </a:moveTo>
                  <a:lnTo>
                    <a:pt x="0" y="1327150"/>
                  </a:lnTo>
                  <a:lnTo>
                    <a:pt x="8889" y="132715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D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331969" y="2541269"/>
              <a:ext cx="8890" cy="1319530"/>
            </a:xfrm>
            <a:custGeom>
              <a:avLst/>
              <a:gdLst/>
              <a:ahLst/>
              <a:cxnLst/>
              <a:rect l="l" t="t" r="r" b="b"/>
              <a:pathLst>
                <a:path w="8889" h="1319529">
                  <a:moveTo>
                    <a:pt x="0" y="0"/>
                  </a:moveTo>
                  <a:lnTo>
                    <a:pt x="0" y="1319529"/>
                  </a:lnTo>
                  <a:lnTo>
                    <a:pt x="8889" y="131952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DE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339589" y="2548889"/>
              <a:ext cx="8890" cy="1311910"/>
            </a:xfrm>
            <a:custGeom>
              <a:avLst/>
              <a:gdLst/>
              <a:ahLst/>
              <a:cxnLst/>
              <a:rect l="l" t="t" r="r" b="b"/>
              <a:pathLst>
                <a:path w="8889" h="1311910">
                  <a:moveTo>
                    <a:pt x="0" y="0"/>
                  </a:moveTo>
                  <a:lnTo>
                    <a:pt x="0" y="1311910"/>
                  </a:lnTo>
                  <a:lnTo>
                    <a:pt x="8889" y="131191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5DF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4347210" y="2556509"/>
              <a:ext cx="8890" cy="1304290"/>
            </a:xfrm>
            <a:custGeom>
              <a:avLst/>
              <a:gdLst/>
              <a:ahLst/>
              <a:cxnLst/>
              <a:rect l="l" t="t" r="r" b="b"/>
              <a:pathLst>
                <a:path w="8889" h="1304289">
                  <a:moveTo>
                    <a:pt x="0" y="0"/>
                  </a:moveTo>
                  <a:lnTo>
                    <a:pt x="0" y="1304289"/>
                  </a:lnTo>
                  <a:lnTo>
                    <a:pt x="8889" y="130428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0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356100" y="2565399"/>
              <a:ext cx="7620" cy="1295400"/>
            </a:xfrm>
            <a:custGeom>
              <a:avLst/>
              <a:gdLst/>
              <a:ahLst/>
              <a:cxnLst/>
              <a:rect l="l" t="t" r="r" b="b"/>
              <a:pathLst>
                <a:path w="7620" h="1295400">
                  <a:moveTo>
                    <a:pt x="0" y="0"/>
                  </a:moveTo>
                  <a:lnTo>
                    <a:pt x="0" y="1295400"/>
                  </a:lnTo>
                  <a:lnTo>
                    <a:pt x="7620" y="1295400"/>
                  </a:lnTo>
                  <a:lnTo>
                    <a:pt x="762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E1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363719" y="2573019"/>
              <a:ext cx="7620" cy="1287780"/>
            </a:xfrm>
            <a:custGeom>
              <a:avLst/>
              <a:gdLst/>
              <a:ahLst/>
              <a:cxnLst/>
              <a:rect l="l" t="t" r="r" b="b"/>
              <a:pathLst>
                <a:path w="7620" h="1287779">
                  <a:moveTo>
                    <a:pt x="0" y="0"/>
                  </a:moveTo>
                  <a:lnTo>
                    <a:pt x="0" y="1287779"/>
                  </a:lnTo>
                  <a:lnTo>
                    <a:pt x="7619" y="1287779"/>
                  </a:lnTo>
                  <a:lnTo>
                    <a:pt x="7619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E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371339" y="2580639"/>
              <a:ext cx="8890" cy="1280160"/>
            </a:xfrm>
            <a:custGeom>
              <a:avLst/>
              <a:gdLst/>
              <a:ahLst/>
              <a:cxnLst/>
              <a:rect l="l" t="t" r="r" b="b"/>
              <a:pathLst>
                <a:path w="8889" h="1280160">
                  <a:moveTo>
                    <a:pt x="0" y="0"/>
                  </a:moveTo>
                  <a:lnTo>
                    <a:pt x="0" y="1280160"/>
                  </a:lnTo>
                  <a:lnTo>
                    <a:pt x="8889" y="128016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7E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378960" y="2588259"/>
              <a:ext cx="8890" cy="1272540"/>
            </a:xfrm>
            <a:custGeom>
              <a:avLst/>
              <a:gdLst/>
              <a:ahLst/>
              <a:cxnLst/>
              <a:rect l="l" t="t" r="r" b="b"/>
              <a:pathLst>
                <a:path w="8889" h="1272539">
                  <a:moveTo>
                    <a:pt x="0" y="0"/>
                  </a:moveTo>
                  <a:lnTo>
                    <a:pt x="0" y="1272539"/>
                  </a:lnTo>
                  <a:lnTo>
                    <a:pt x="8889" y="127253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E4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4386580" y="2595879"/>
              <a:ext cx="8890" cy="1264920"/>
            </a:xfrm>
            <a:custGeom>
              <a:avLst/>
              <a:gdLst/>
              <a:ahLst/>
              <a:cxnLst/>
              <a:rect l="l" t="t" r="r" b="b"/>
              <a:pathLst>
                <a:path w="8889" h="1264920">
                  <a:moveTo>
                    <a:pt x="8890" y="8890"/>
                  </a:moveTo>
                  <a:lnTo>
                    <a:pt x="4445" y="8890"/>
                  </a:lnTo>
                  <a:lnTo>
                    <a:pt x="4445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85420"/>
                  </a:lnTo>
                  <a:lnTo>
                    <a:pt x="0" y="1264920"/>
                  </a:lnTo>
                  <a:lnTo>
                    <a:pt x="5080" y="1264920"/>
                  </a:lnTo>
                  <a:lnTo>
                    <a:pt x="5080" y="185420"/>
                  </a:lnTo>
                  <a:lnTo>
                    <a:pt x="8890" y="185420"/>
                  </a:lnTo>
                  <a:lnTo>
                    <a:pt x="8890" y="8890"/>
                  </a:lnTo>
                  <a:close/>
                </a:path>
              </a:pathLst>
            </a:custGeom>
            <a:solidFill>
              <a:srgbClr val="89E5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4394200" y="2603499"/>
              <a:ext cx="8890" cy="177800"/>
            </a:xfrm>
            <a:custGeom>
              <a:avLst/>
              <a:gdLst/>
              <a:ahLst/>
              <a:cxnLst/>
              <a:rect l="l" t="t" r="r" b="b"/>
              <a:pathLst>
                <a:path w="8889" h="177800">
                  <a:moveTo>
                    <a:pt x="0" y="0"/>
                  </a:moveTo>
                  <a:lnTo>
                    <a:pt x="0" y="177800"/>
                  </a:lnTo>
                  <a:lnTo>
                    <a:pt x="8889" y="17780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E6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4401819" y="2611119"/>
              <a:ext cx="8890" cy="170180"/>
            </a:xfrm>
            <a:custGeom>
              <a:avLst/>
              <a:gdLst/>
              <a:ahLst/>
              <a:cxnLst/>
              <a:rect l="l" t="t" r="r" b="b"/>
              <a:pathLst>
                <a:path w="8889" h="170180">
                  <a:moveTo>
                    <a:pt x="0" y="0"/>
                  </a:moveTo>
                  <a:lnTo>
                    <a:pt x="0" y="170179"/>
                  </a:lnTo>
                  <a:lnTo>
                    <a:pt x="8889" y="17017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E7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4409439" y="2618739"/>
              <a:ext cx="8890" cy="162560"/>
            </a:xfrm>
            <a:custGeom>
              <a:avLst/>
              <a:gdLst/>
              <a:ahLst/>
              <a:cxnLst/>
              <a:rect l="l" t="t" r="r" b="b"/>
              <a:pathLst>
                <a:path w="8889" h="162560">
                  <a:moveTo>
                    <a:pt x="0" y="0"/>
                  </a:moveTo>
                  <a:lnTo>
                    <a:pt x="0" y="162560"/>
                  </a:lnTo>
                  <a:lnTo>
                    <a:pt x="8889" y="16256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E8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4418330" y="2627629"/>
              <a:ext cx="7620" cy="153670"/>
            </a:xfrm>
            <a:custGeom>
              <a:avLst/>
              <a:gdLst/>
              <a:ahLst/>
              <a:cxnLst/>
              <a:rect l="l" t="t" r="r" b="b"/>
              <a:pathLst>
                <a:path w="7620" h="153669">
                  <a:moveTo>
                    <a:pt x="0" y="0"/>
                  </a:moveTo>
                  <a:lnTo>
                    <a:pt x="0" y="153670"/>
                  </a:lnTo>
                  <a:lnTo>
                    <a:pt x="7620" y="153670"/>
                  </a:lnTo>
                  <a:lnTo>
                    <a:pt x="762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E9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4425950" y="2635249"/>
              <a:ext cx="7620" cy="146050"/>
            </a:xfrm>
            <a:custGeom>
              <a:avLst/>
              <a:gdLst/>
              <a:ahLst/>
              <a:cxnLst/>
              <a:rect l="l" t="t" r="r" b="b"/>
              <a:pathLst>
                <a:path w="7620" h="146050">
                  <a:moveTo>
                    <a:pt x="0" y="0"/>
                  </a:moveTo>
                  <a:lnTo>
                    <a:pt x="0" y="146050"/>
                  </a:lnTo>
                  <a:lnTo>
                    <a:pt x="7620" y="146050"/>
                  </a:lnTo>
                  <a:lnTo>
                    <a:pt x="762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EA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4433569" y="2642869"/>
              <a:ext cx="8890" cy="138430"/>
            </a:xfrm>
            <a:custGeom>
              <a:avLst/>
              <a:gdLst/>
              <a:ahLst/>
              <a:cxnLst/>
              <a:rect l="l" t="t" r="r" b="b"/>
              <a:pathLst>
                <a:path w="8889" h="138430">
                  <a:moveTo>
                    <a:pt x="0" y="0"/>
                  </a:moveTo>
                  <a:lnTo>
                    <a:pt x="0" y="138429"/>
                  </a:lnTo>
                  <a:lnTo>
                    <a:pt x="8889" y="13842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EB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4441189" y="2650489"/>
              <a:ext cx="8890" cy="130810"/>
            </a:xfrm>
            <a:custGeom>
              <a:avLst/>
              <a:gdLst/>
              <a:ahLst/>
              <a:cxnLst/>
              <a:rect l="l" t="t" r="r" b="b"/>
              <a:pathLst>
                <a:path w="8889" h="130810">
                  <a:moveTo>
                    <a:pt x="0" y="0"/>
                  </a:moveTo>
                  <a:lnTo>
                    <a:pt x="0" y="130810"/>
                  </a:lnTo>
                  <a:lnTo>
                    <a:pt x="8889" y="13081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EC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4448810" y="2658109"/>
              <a:ext cx="8890" cy="123189"/>
            </a:xfrm>
            <a:custGeom>
              <a:avLst/>
              <a:gdLst/>
              <a:ahLst/>
              <a:cxnLst/>
              <a:rect l="l" t="t" r="r" b="b"/>
              <a:pathLst>
                <a:path w="8889" h="123189">
                  <a:moveTo>
                    <a:pt x="0" y="0"/>
                  </a:moveTo>
                  <a:lnTo>
                    <a:pt x="0" y="123189"/>
                  </a:lnTo>
                  <a:lnTo>
                    <a:pt x="8889" y="12318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E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4456430" y="2665729"/>
              <a:ext cx="8890" cy="115570"/>
            </a:xfrm>
            <a:custGeom>
              <a:avLst/>
              <a:gdLst/>
              <a:ahLst/>
              <a:cxnLst/>
              <a:rect l="l" t="t" r="r" b="b"/>
              <a:pathLst>
                <a:path w="8889" h="115569">
                  <a:moveTo>
                    <a:pt x="0" y="0"/>
                  </a:moveTo>
                  <a:lnTo>
                    <a:pt x="0" y="115570"/>
                  </a:lnTo>
                  <a:lnTo>
                    <a:pt x="8890" y="115570"/>
                  </a:lnTo>
                  <a:lnTo>
                    <a:pt x="889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E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4465319" y="2674619"/>
              <a:ext cx="7620" cy="106680"/>
            </a:xfrm>
            <a:custGeom>
              <a:avLst/>
              <a:gdLst/>
              <a:ahLst/>
              <a:cxnLst/>
              <a:rect l="l" t="t" r="r" b="b"/>
              <a:pathLst>
                <a:path w="7620" h="106680">
                  <a:moveTo>
                    <a:pt x="0" y="0"/>
                  </a:moveTo>
                  <a:lnTo>
                    <a:pt x="0" y="106679"/>
                  </a:lnTo>
                  <a:lnTo>
                    <a:pt x="7619" y="106679"/>
                  </a:lnTo>
                  <a:lnTo>
                    <a:pt x="7619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EF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4471669" y="2680969"/>
              <a:ext cx="8890" cy="100330"/>
            </a:xfrm>
            <a:custGeom>
              <a:avLst/>
              <a:gdLst/>
              <a:ahLst/>
              <a:cxnLst/>
              <a:rect l="l" t="t" r="r" b="b"/>
              <a:pathLst>
                <a:path w="8889" h="100330">
                  <a:moveTo>
                    <a:pt x="0" y="0"/>
                  </a:moveTo>
                  <a:lnTo>
                    <a:pt x="0" y="100329"/>
                  </a:lnTo>
                  <a:lnTo>
                    <a:pt x="8889" y="10032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F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4480560" y="2689859"/>
              <a:ext cx="8890" cy="91440"/>
            </a:xfrm>
            <a:custGeom>
              <a:avLst/>
              <a:gdLst/>
              <a:ahLst/>
              <a:cxnLst/>
              <a:rect l="l" t="t" r="r" b="b"/>
              <a:pathLst>
                <a:path w="8889" h="91439">
                  <a:moveTo>
                    <a:pt x="0" y="0"/>
                  </a:moveTo>
                  <a:lnTo>
                    <a:pt x="0" y="91439"/>
                  </a:lnTo>
                  <a:lnTo>
                    <a:pt x="8889" y="9143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F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4488180" y="2697479"/>
              <a:ext cx="7620" cy="83820"/>
            </a:xfrm>
            <a:custGeom>
              <a:avLst/>
              <a:gdLst/>
              <a:ahLst/>
              <a:cxnLst/>
              <a:rect l="l" t="t" r="r" b="b"/>
              <a:pathLst>
                <a:path w="7620" h="83819">
                  <a:moveTo>
                    <a:pt x="0" y="0"/>
                  </a:moveTo>
                  <a:lnTo>
                    <a:pt x="0" y="83820"/>
                  </a:lnTo>
                  <a:lnTo>
                    <a:pt x="7620" y="83820"/>
                  </a:lnTo>
                  <a:lnTo>
                    <a:pt x="762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F2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4495800" y="2705099"/>
              <a:ext cx="8890" cy="76200"/>
            </a:xfrm>
            <a:custGeom>
              <a:avLst/>
              <a:gdLst/>
              <a:ahLst/>
              <a:cxnLst/>
              <a:rect l="l" t="t" r="r" b="b"/>
              <a:pathLst>
                <a:path w="8889" h="76200">
                  <a:moveTo>
                    <a:pt x="0" y="0"/>
                  </a:moveTo>
                  <a:lnTo>
                    <a:pt x="0" y="76200"/>
                  </a:lnTo>
                  <a:lnTo>
                    <a:pt x="8889" y="7620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1F3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4503419" y="2712719"/>
              <a:ext cx="8890" cy="68580"/>
            </a:xfrm>
            <a:custGeom>
              <a:avLst/>
              <a:gdLst/>
              <a:ahLst/>
              <a:cxnLst/>
              <a:rect l="l" t="t" r="r" b="b"/>
              <a:pathLst>
                <a:path w="8889" h="68580">
                  <a:moveTo>
                    <a:pt x="0" y="0"/>
                  </a:moveTo>
                  <a:lnTo>
                    <a:pt x="0" y="68579"/>
                  </a:lnTo>
                  <a:lnTo>
                    <a:pt x="8889" y="6857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F4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4511039" y="2720339"/>
              <a:ext cx="8890" cy="60960"/>
            </a:xfrm>
            <a:custGeom>
              <a:avLst/>
              <a:gdLst/>
              <a:ahLst/>
              <a:cxnLst/>
              <a:rect l="l" t="t" r="r" b="b"/>
              <a:pathLst>
                <a:path w="8889" h="60960">
                  <a:moveTo>
                    <a:pt x="0" y="0"/>
                  </a:moveTo>
                  <a:lnTo>
                    <a:pt x="0" y="60960"/>
                  </a:lnTo>
                  <a:lnTo>
                    <a:pt x="8889" y="6096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F5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4518660" y="2727959"/>
              <a:ext cx="8890" cy="53340"/>
            </a:xfrm>
            <a:custGeom>
              <a:avLst/>
              <a:gdLst/>
              <a:ahLst/>
              <a:cxnLst/>
              <a:rect l="l" t="t" r="r" b="b"/>
              <a:pathLst>
                <a:path w="8889" h="53339">
                  <a:moveTo>
                    <a:pt x="0" y="0"/>
                  </a:moveTo>
                  <a:lnTo>
                    <a:pt x="0" y="53339"/>
                  </a:lnTo>
                  <a:lnTo>
                    <a:pt x="8889" y="5333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F6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4527550" y="2736849"/>
              <a:ext cx="7620" cy="44450"/>
            </a:xfrm>
            <a:custGeom>
              <a:avLst/>
              <a:gdLst/>
              <a:ahLst/>
              <a:cxnLst/>
              <a:rect l="l" t="t" r="r" b="b"/>
              <a:pathLst>
                <a:path w="7620" h="44450">
                  <a:moveTo>
                    <a:pt x="0" y="0"/>
                  </a:moveTo>
                  <a:lnTo>
                    <a:pt x="0" y="44450"/>
                  </a:lnTo>
                  <a:lnTo>
                    <a:pt x="7620" y="44450"/>
                  </a:lnTo>
                  <a:lnTo>
                    <a:pt x="7620" y="76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3F7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4535169" y="2744469"/>
              <a:ext cx="7620" cy="36830"/>
            </a:xfrm>
            <a:custGeom>
              <a:avLst/>
              <a:gdLst/>
              <a:ahLst/>
              <a:cxnLst/>
              <a:rect l="l" t="t" r="r" b="b"/>
              <a:pathLst>
                <a:path w="7620" h="36830">
                  <a:moveTo>
                    <a:pt x="0" y="0"/>
                  </a:moveTo>
                  <a:lnTo>
                    <a:pt x="0" y="36829"/>
                  </a:lnTo>
                  <a:lnTo>
                    <a:pt x="7619" y="36829"/>
                  </a:lnTo>
                  <a:lnTo>
                    <a:pt x="7619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F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4542789" y="2752089"/>
              <a:ext cx="8890" cy="29209"/>
            </a:xfrm>
            <a:custGeom>
              <a:avLst/>
              <a:gdLst/>
              <a:ahLst/>
              <a:cxnLst/>
              <a:rect l="l" t="t" r="r" b="b"/>
              <a:pathLst>
                <a:path w="8889" h="29210">
                  <a:moveTo>
                    <a:pt x="0" y="0"/>
                  </a:moveTo>
                  <a:lnTo>
                    <a:pt x="0" y="29210"/>
                  </a:lnTo>
                  <a:lnTo>
                    <a:pt x="8889" y="29210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F9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4550410" y="2759709"/>
              <a:ext cx="8890" cy="21590"/>
            </a:xfrm>
            <a:custGeom>
              <a:avLst/>
              <a:gdLst/>
              <a:ahLst/>
              <a:cxnLst/>
              <a:rect l="l" t="t" r="r" b="b"/>
              <a:pathLst>
                <a:path w="8889" h="21589">
                  <a:moveTo>
                    <a:pt x="0" y="0"/>
                  </a:moveTo>
                  <a:lnTo>
                    <a:pt x="0" y="21589"/>
                  </a:lnTo>
                  <a:lnTo>
                    <a:pt x="8889" y="21589"/>
                  </a:lnTo>
                  <a:lnTo>
                    <a:pt x="8889" y="88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FA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4558030" y="2767329"/>
              <a:ext cx="8890" cy="13970"/>
            </a:xfrm>
            <a:custGeom>
              <a:avLst/>
              <a:gdLst/>
              <a:ahLst/>
              <a:cxnLst/>
              <a:rect l="l" t="t" r="r" b="b"/>
              <a:pathLst>
                <a:path w="8889" h="13969">
                  <a:moveTo>
                    <a:pt x="0" y="0"/>
                  </a:moveTo>
                  <a:lnTo>
                    <a:pt x="0" y="13970"/>
                  </a:lnTo>
                  <a:lnTo>
                    <a:pt x="8890" y="13970"/>
                  </a:lnTo>
                  <a:lnTo>
                    <a:pt x="8890" y="8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FB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4565650" y="2774949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0" y="6350"/>
                  </a:lnTo>
                  <a:lnTo>
                    <a:pt x="6350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FC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1" name="object 4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462" name="object 4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7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23569" y="1102359"/>
            <a:ext cx="6727825" cy="3670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Substituting this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into </a:t>
            </a:r>
            <a:r>
              <a:rPr sz="2800" b="1" spc="-5">
                <a:solidFill>
                  <a:srgbClr val="053CE7"/>
                </a:solidFill>
                <a:latin typeface="Times New Roman"/>
                <a:cs typeface="Times New Roman"/>
              </a:rPr>
              <a:t>Eq</a:t>
            </a: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.(7.1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),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we</a:t>
            </a:r>
            <a:r>
              <a:rPr sz="2800" b="1" spc="-4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obtain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imes New Roman"/>
              <a:cs typeface="Times New Roman"/>
            </a:endParaRPr>
          </a:p>
          <a:p>
            <a:pPr marL="718820" algn="ctr">
              <a:lnSpc>
                <a:spcPts val="3700"/>
              </a:lnSpc>
            </a:pPr>
            <a:r>
              <a:rPr sz="3200" dirty="0">
                <a:latin typeface="Times New Roman"/>
                <a:cs typeface="Times New Roman"/>
              </a:rPr>
              <a:t>15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Symbol"/>
                <a:cs typeface="Symbol"/>
              </a:rPr>
              <a:t>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5</a:t>
            </a:r>
            <a:r>
              <a:rPr sz="3200" i="1" spc="-55" dirty="0">
                <a:latin typeface="Times New Roman"/>
                <a:cs typeface="Times New Roman"/>
              </a:rPr>
              <a:t>i</a:t>
            </a:r>
            <a:r>
              <a:rPr sz="3200" i="1" spc="-14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Symbol"/>
                <a:cs typeface="Symbol"/>
              </a:rPr>
              <a:t>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Symbol"/>
                <a:cs typeface="Symbol"/>
              </a:rPr>
              <a:t>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ymbol"/>
                <a:cs typeface="Symbol"/>
              </a:rPr>
              <a:t>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</a:t>
            </a:r>
            <a:r>
              <a:rPr sz="3200" i="1" spc="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Symbol"/>
                <a:cs typeface="Symbol"/>
              </a:rPr>
              <a:t>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5" dirty="0">
                <a:latin typeface="Times New Roman"/>
                <a:cs typeface="Times New Roman"/>
              </a:rPr>
              <a:t>4.5A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ts val="3220"/>
              </a:lnSpc>
            </a:pP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Alternatively</a:t>
            </a:r>
            <a:endParaRPr sz="2800">
              <a:latin typeface="Times New Roman"/>
              <a:cs typeface="Times New Roman"/>
            </a:endParaRPr>
          </a:p>
          <a:p>
            <a:pPr marL="1036955" algn="ctr">
              <a:lnSpc>
                <a:spcPct val="100000"/>
              </a:lnSpc>
              <a:spcBef>
                <a:spcPts val="2450"/>
              </a:spcBef>
              <a:tabLst>
                <a:tab pos="4585335" algn="l"/>
              </a:tabLst>
            </a:pP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45" dirty="0">
                <a:latin typeface="Times New Roman"/>
                <a:cs typeface="Times New Roman"/>
              </a:rPr>
              <a:t>v</a:t>
            </a:r>
            <a:r>
              <a:rPr sz="2700" i="1" spc="67" baseline="-24691" dirty="0">
                <a:latin typeface="Times New Roman"/>
                <a:cs typeface="Times New Roman"/>
              </a:rPr>
              <a:t>x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4</a:t>
            </a:r>
            <a:r>
              <a:rPr sz="3200" i="1" spc="-25" dirty="0">
                <a:latin typeface="Times New Roman"/>
                <a:cs typeface="Times New Roman"/>
              </a:rPr>
              <a:t>i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50" dirty="0">
                <a:latin typeface="Times New Roman"/>
                <a:cs typeface="Times New Roman"/>
              </a:rPr>
              <a:t>v</a:t>
            </a:r>
            <a:r>
              <a:rPr sz="2700" i="1" spc="75" baseline="-24691" dirty="0">
                <a:latin typeface="Times New Roman"/>
                <a:cs typeface="Times New Roman"/>
              </a:rPr>
              <a:t>x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18</a:t>
            </a:r>
            <a:r>
              <a:rPr sz="3200" spc="-4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	</a:t>
            </a:r>
            <a:r>
              <a:rPr sz="3200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5" dirty="0">
                <a:latin typeface="Times New Roman"/>
                <a:cs typeface="Times New Roman"/>
              </a:rPr>
              <a:t>4.5A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70"/>
              </a:spcBef>
            </a:pP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thus</a:t>
            </a:r>
            <a:endParaRPr sz="2800">
              <a:latin typeface="Times New Roman"/>
              <a:cs typeface="Times New Roman"/>
            </a:endParaRPr>
          </a:p>
          <a:p>
            <a:pPr marL="929005" algn="ctr">
              <a:lnSpc>
                <a:spcPct val="100000"/>
              </a:lnSpc>
              <a:spcBef>
                <a:spcPts val="730"/>
              </a:spcBef>
              <a:tabLst>
                <a:tab pos="1364615" algn="l"/>
              </a:tabLst>
            </a:pPr>
            <a:r>
              <a:rPr sz="3200" i="1" spc="45" dirty="0">
                <a:latin typeface="Times New Roman"/>
                <a:cs typeface="Times New Roman"/>
              </a:rPr>
              <a:t>v</a:t>
            </a:r>
            <a:r>
              <a:rPr sz="2700" i="1" spc="67" baseline="-24691" dirty="0">
                <a:latin typeface="Times New Roman"/>
                <a:cs typeface="Times New Roman"/>
              </a:rPr>
              <a:t>x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3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</a:t>
            </a:r>
            <a:r>
              <a:rPr sz="3200" i="1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7.5V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8630" y="1115060"/>
            <a:ext cx="8361680" cy="4474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42075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/>
              <a:t>5 </a:t>
            </a:r>
            <a:r>
              <a:rPr sz="3200" spc="-15" dirty="0"/>
              <a:t>Thevenin’s</a:t>
            </a:r>
            <a:r>
              <a:rPr sz="3200" spc="-145" dirty="0"/>
              <a:t> </a:t>
            </a:r>
            <a:r>
              <a:rPr sz="3200" spc="-10" dirty="0"/>
              <a:t>Theorem</a:t>
            </a:r>
            <a:endParaRPr sz="3200"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31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30480" indent="-351790">
              <a:lnSpc>
                <a:spcPct val="99900"/>
              </a:lnSpc>
              <a:spcBef>
                <a:spcPts val="100"/>
              </a:spcBef>
            </a:pPr>
            <a:r>
              <a:rPr sz="4200" b="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b="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15" dirty="0">
                <a:solidFill>
                  <a:srgbClr val="071C57"/>
                </a:solidFill>
              </a:rPr>
              <a:t>Thevenin’s theorem </a:t>
            </a:r>
            <a:r>
              <a:rPr sz="2800" spc="-5" dirty="0"/>
              <a:t>states that </a:t>
            </a:r>
            <a:r>
              <a:rPr sz="2800" dirty="0"/>
              <a:t>a </a:t>
            </a:r>
            <a:r>
              <a:rPr sz="2800" spc="-5" dirty="0"/>
              <a:t>linear </a:t>
            </a:r>
            <a:r>
              <a:rPr sz="2800" spc="-10" dirty="0"/>
              <a:t>two-  </a:t>
            </a:r>
            <a:r>
              <a:rPr sz="2800" spc="-5" dirty="0"/>
              <a:t>terminal </a:t>
            </a:r>
            <a:r>
              <a:rPr sz="2800" spc="-15" dirty="0"/>
              <a:t>circuit </a:t>
            </a:r>
            <a:r>
              <a:rPr sz="2800" spc="-5" dirty="0"/>
              <a:t>can be </a:t>
            </a:r>
            <a:r>
              <a:rPr sz="2800" spc="-15" dirty="0"/>
              <a:t>replaced </a:t>
            </a:r>
            <a:r>
              <a:rPr sz="2800" spc="-5" dirty="0"/>
              <a:t>by </a:t>
            </a:r>
            <a:r>
              <a:rPr sz="2800" dirty="0"/>
              <a:t>an </a:t>
            </a:r>
            <a:r>
              <a:rPr sz="2800" spc="-5" dirty="0"/>
              <a:t>equivalent  </a:t>
            </a:r>
            <a:r>
              <a:rPr sz="2800" spc="-15" dirty="0"/>
              <a:t>circuit </a:t>
            </a:r>
            <a:r>
              <a:rPr sz="2800" spc="-5" dirty="0"/>
              <a:t>consisting </a:t>
            </a:r>
            <a:r>
              <a:rPr sz="2800" dirty="0"/>
              <a:t>of </a:t>
            </a:r>
            <a:r>
              <a:rPr sz="2800" dirty="0">
                <a:solidFill>
                  <a:srgbClr val="CC0000"/>
                </a:solidFill>
              </a:rPr>
              <a:t>a voltage </a:t>
            </a:r>
            <a:r>
              <a:rPr sz="2800" spc="-15" dirty="0">
                <a:solidFill>
                  <a:srgbClr val="CC0000"/>
                </a:solidFill>
              </a:rPr>
              <a:t>source </a:t>
            </a:r>
            <a:r>
              <a:rPr sz="2800" i="1" spc="-280" dirty="0">
                <a:solidFill>
                  <a:srgbClr val="CC0000"/>
                </a:solidFill>
                <a:latin typeface="Times New Roman"/>
                <a:cs typeface="Times New Roman"/>
              </a:rPr>
              <a:t>V</a:t>
            </a:r>
            <a:r>
              <a:rPr sz="2400" spc="-419" baseline="-24305" dirty="0">
                <a:solidFill>
                  <a:srgbClr val="CC0000"/>
                </a:solidFill>
              </a:rPr>
              <a:t>Th </a:t>
            </a:r>
            <a:r>
              <a:rPr sz="2800" dirty="0">
                <a:solidFill>
                  <a:srgbClr val="CC0000"/>
                </a:solidFill>
              </a:rPr>
              <a:t>in</a:t>
            </a:r>
            <a:r>
              <a:rPr sz="2800" spc="-5" dirty="0">
                <a:solidFill>
                  <a:srgbClr val="CC0000"/>
                </a:solidFill>
              </a:rPr>
              <a:t> </a:t>
            </a:r>
            <a:r>
              <a:rPr sz="2800" spc="-10" dirty="0">
                <a:solidFill>
                  <a:srgbClr val="CC0000"/>
                </a:solidFill>
              </a:rPr>
              <a:t>series</a:t>
            </a:r>
            <a:endParaRPr sz="2800">
              <a:latin typeface="Times New Roman"/>
              <a:cs typeface="Times New Roman"/>
            </a:endParaRPr>
          </a:p>
          <a:p>
            <a:pPr marL="569595" marR="345440">
              <a:lnSpc>
                <a:spcPct val="109200"/>
              </a:lnSpc>
              <a:spcBef>
                <a:spcPts val="165"/>
              </a:spcBef>
            </a:pPr>
            <a:r>
              <a:rPr spc="-10" dirty="0">
                <a:solidFill>
                  <a:srgbClr val="CC0000"/>
                </a:solidFill>
              </a:rPr>
              <a:t>with </a:t>
            </a:r>
            <a:r>
              <a:rPr dirty="0">
                <a:solidFill>
                  <a:srgbClr val="CC0000"/>
                </a:solidFill>
              </a:rPr>
              <a:t>a </a:t>
            </a:r>
            <a:r>
              <a:rPr spc="-10" dirty="0">
                <a:solidFill>
                  <a:srgbClr val="CC0000"/>
                </a:solidFill>
              </a:rPr>
              <a:t>resistor </a:t>
            </a:r>
            <a:r>
              <a:rPr i="1" spc="-280" dirty="0">
                <a:solidFill>
                  <a:srgbClr val="CC0000"/>
                </a:solidFill>
                <a:latin typeface="Times New Roman"/>
                <a:cs typeface="Times New Roman"/>
              </a:rPr>
              <a:t>R</a:t>
            </a:r>
            <a:r>
              <a:rPr sz="2400" spc="-419" baseline="-24305" dirty="0">
                <a:solidFill>
                  <a:srgbClr val="CC0000"/>
                </a:solidFill>
              </a:rPr>
              <a:t>Th </a:t>
            </a:r>
            <a:r>
              <a:rPr sz="2800" spc="-20" dirty="0"/>
              <a:t>where </a:t>
            </a:r>
            <a:r>
              <a:rPr sz="2800" i="1" spc="-280" dirty="0">
                <a:latin typeface="Times New Roman"/>
                <a:cs typeface="Times New Roman"/>
              </a:rPr>
              <a:t>V</a:t>
            </a:r>
            <a:r>
              <a:rPr sz="2400" spc="-419" baseline="-24305" dirty="0"/>
              <a:t>Th </a:t>
            </a:r>
            <a:r>
              <a:rPr sz="2800" dirty="0"/>
              <a:t>is </a:t>
            </a:r>
            <a:r>
              <a:rPr sz="2800" spc="-5" dirty="0"/>
              <a:t>the </a:t>
            </a:r>
            <a:r>
              <a:rPr sz="2800" dirty="0"/>
              <a:t>open </a:t>
            </a:r>
            <a:r>
              <a:rPr sz="2800" spc="-15" dirty="0"/>
              <a:t>circuit  </a:t>
            </a:r>
            <a:r>
              <a:rPr sz="2800" dirty="0"/>
              <a:t>voltage at the </a:t>
            </a:r>
            <a:r>
              <a:rPr sz="2800" spc="-5" dirty="0"/>
              <a:t>terminals </a:t>
            </a:r>
            <a:r>
              <a:rPr sz="2800" dirty="0"/>
              <a:t>and </a:t>
            </a:r>
            <a:r>
              <a:rPr sz="2800" i="1" spc="-280" dirty="0">
                <a:latin typeface="Times New Roman"/>
                <a:cs typeface="Times New Roman"/>
              </a:rPr>
              <a:t>R</a:t>
            </a:r>
            <a:r>
              <a:rPr sz="2400" spc="-419" baseline="-24305" dirty="0"/>
              <a:t>Th </a:t>
            </a:r>
            <a:r>
              <a:rPr sz="2800" spc="-5" dirty="0"/>
              <a:t>is </a:t>
            </a:r>
            <a:r>
              <a:rPr sz="2800" dirty="0"/>
              <a:t>the </a:t>
            </a:r>
            <a:r>
              <a:rPr sz="2800" spc="-5" dirty="0"/>
              <a:t>input </a:t>
            </a:r>
            <a:r>
              <a:rPr sz="2800" dirty="0"/>
              <a:t>or  </a:t>
            </a:r>
            <a:r>
              <a:rPr sz="2800" spc="-5" dirty="0"/>
              <a:t>equivalent </a:t>
            </a:r>
            <a:r>
              <a:rPr sz="2800" spc="-10" dirty="0"/>
              <a:t>resistance </a:t>
            </a:r>
            <a:r>
              <a:rPr sz="2800" dirty="0"/>
              <a:t>at </a:t>
            </a:r>
            <a:r>
              <a:rPr sz="2800" spc="-5" dirty="0"/>
              <a:t>the terminals </a:t>
            </a:r>
            <a:r>
              <a:rPr sz="2800" spc="-10" dirty="0"/>
              <a:t>when </a:t>
            </a:r>
            <a:r>
              <a:rPr sz="2800" spc="-5" dirty="0"/>
              <a:t>the  independent </a:t>
            </a:r>
            <a:r>
              <a:rPr sz="2800" spc="-15" dirty="0"/>
              <a:t>source </a:t>
            </a:r>
            <a:r>
              <a:rPr sz="2800" spc="-20" dirty="0"/>
              <a:t>are </a:t>
            </a:r>
            <a:r>
              <a:rPr sz="2800" spc="-5" dirty="0"/>
              <a:t>turn</a:t>
            </a:r>
            <a:r>
              <a:rPr sz="2800" spc="-15" dirty="0"/>
              <a:t> </a:t>
            </a:r>
            <a:r>
              <a:rPr sz="2800" dirty="0"/>
              <a:t>off.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47872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Property </a:t>
            </a:r>
            <a:r>
              <a:rPr sz="3200" dirty="0"/>
              <a:t>of </a:t>
            </a:r>
            <a:r>
              <a:rPr sz="3200" spc="-5" dirty="0"/>
              <a:t>Linear</a:t>
            </a:r>
            <a:r>
              <a:rPr sz="3200" spc="-60" dirty="0"/>
              <a:t> </a:t>
            </a:r>
            <a:r>
              <a:rPr sz="3200" spc="-10" dirty="0"/>
              <a:t>Circuits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843529" y="3030220"/>
            <a:ext cx="575310" cy="76200"/>
            <a:chOff x="2843529" y="3030220"/>
            <a:chExt cx="575310" cy="76200"/>
          </a:xfrm>
        </p:grpSpPr>
        <p:sp>
          <p:nvSpPr>
            <p:cNvPr id="4" name="object 4"/>
            <p:cNvSpPr/>
            <p:nvPr/>
          </p:nvSpPr>
          <p:spPr>
            <a:xfrm>
              <a:off x="2913379" y="3068320"/>
              <a:ext cx="505459" cy="0"/>
            </a:xfrm>
            <a:custGeom>
              <a:avLst/>
              <a:gdLst/>
              <a:ahLst/>
              <a:cxnLst/>
              <a:rect l="l" t="t" r="r" b="b"/>
              <a:pathLst>
                <a:path w="505460">
                  <a:moveTo>
                    <a:pt x="50545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43529" y="303022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74930" y="0"/>
                  </a:moveTo>
                  <a:lnTo>
                    <a:pt x="0" y="38100"/>
                  </a:lnTo>
                  <a:lnTo>
                    <a:pt x="74930" y="7620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93389" y="2741929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80534" y="2059939"/>
            <a:ext cx="2883535" cy="3101975"/>
            <a:chOff x="4280534" y="2059939"/>
            <a:chExt cx="2883535" cy="3101975"/>
          </a:xfrm>
        </p:grpSpPr>
        <p:sp>
          <p:nvSpPr>
            <p:cNvPr id="8" name="object 8"/>
            <p:cNvSpPr/>
            <p:nvPr/>
          </p:nvSpPr>
          <p:spPr>
            <a:xfrm>
              <a:off x="5364479" y="2131059"/>
              <a:ext cx="0" cy="3026410"/>
            </a:xfrm>
            <a:custGeom>
              <a:avLst/>
              <a:gdLst/>
              <a:ahLst/>
              <a:cxnLst/>
              <a:rect l="l" t="t" r="r" b="b"/>
              <a:pathLst>
                <a:path h="3026410">
                  <a:moveTo>
                    <a:pt x="0" y="302641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6379" y="205993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8100" y="0"/>
                  </a:moveTo>
                  <a:lnTo>
                    <a:pt x="0" y="76200"/>
                  </a:lnTo>
                  <a:lnTo>
                    <a:pt x="7493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4979" y="4005579"/>
              <a:ext cx="2809240" cy="0"/>
            </a:xfrm>
            <a:custGeom>
              <a:avLst/>
              <a:gdLst/>
              <a:ahLst/>
              <a:cxnLst/>
              <a:rect l="l" t="t" r="r" b="b"/>
              <a:pathLst>
                <a:path w="2809240">
                  <a:moveTo>
                    <a:pt x="0" y="0"/>
                  </a:moveTo>
                  <a:lnTo>
                    <a:pt x="2809240" y="0"/>
                  </a:lnTo>
                </a:path>
              </a:pathLst>
            </a:custGeom>
            <a:ln w="8890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9139" y="396747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03799" y="2636519"/>
              <a:ext cx="2016760" cy="2376170"/>
            </a:xfrm>
            <a:custGeom>
              <a:avLst/>
              <a:gdLst/>
              <a:ahLst/>
              <a:cxnLst/>
              <a:rect l="l" t="t" r="r" b="b"/>
              <a:pathLst>
                <a:path w="2016759" h="2376170">
                  <a:moveTo>
                    <a:pt x="0" y="2376169"/>
                  </a:moveTo>
                  <a:lnTo>
                    <a:pt x="2016759" y="0"/>
                  </a:lnTo>
                </a:path>
              </a:pathLst>
            </a:custGeom>
            <a:ln w="2839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87590" y="38227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7320" y="1662429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0869" y="2924810"/>
            <a:ext cx="2016760" cy="1511300"/>
          </a:xfrm>
          <a:prstGeom prst="rect">
            <a:avLst/>
          </a:prstGeom>
          <a:ln w="9344">
            <a:solidFill>
              <a:srgbClr val="00DEC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85115" marR="149225" indent="-116839">
              <a:lnSpc>
                <a:spcPct val="100000"/>
              </a:lnSpc>
              <a:spcBef>
                <a:spcPts val="1460"/>
              </a:spcBef>
            </a:pPr>
            <a:r>
              <a:rPr sz="1800" spc="-10" dirty="0">
                <a:latin typeface="Arial"/>
                <a:cs typeface="Arial"/>
              </a:rPr>
              <a:t>Any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two-terminal  Linear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Circuits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27629" y="3211829"/>
            <a:ext cx="1079500" cy="0"/>
          </a:xfrm>
          <a:custGeom>
            <a:avLst/>
            <a:gdLst/>
            <a:ahLst/>
            <a:cxnLst/>
            <a:rect l="l" t="t" r="r" b="b"/>
            <a:pathLst>
              <a:path w="1079500">
                <a:moveTo>
                  <a:pt x="0" y="0"/>
                </a:moveTo>
                <a:lnTo>
                  <a:pt x="1079499" y="0"/>
                </a:lnTo>
              </a:path>
            </a:pathLst>
          </a:custGeom>
          <a:ln w="9344">
            <a:solidFill>
              <a:srgbClr val="00DE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83609" y="3056889"/>
            <a:ext cx="159385" cy="7035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latin typeface="Arial"/>
                <a:cs typeface="Arial"/>
              </a:rPr>
              <a:t>+</a:t>
            </a:r>
            <a:endParaRPr sz="1800">
              <a:latin typeface="Arial"/>
              <a:cs typeface="Arial"/>
            </a:endParaRPr>
          </a:p>
          <a:p>
            <a:pPr marL="27305">
              <a:lnSpc>
                <a:spcPct val="100000"/>
              </a:lnSpc>
              <a:spcBef>
                <a:spcPts val="509"/>
              </a:spcBef>
            </a:pPr>
            <a:r>
              <a:rPr sz="18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4929" y="3821429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5985" algn="l"/>
              </a:tabLst>
            </a:pPr>
            <a:r>
              <a:rPr sz="1800" u="sng" dirty="0">
                <a:uFill>
                  <a:solidFill>
                    <a:srgbClr val="00DEC9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dirty="0">
                <a:uFill>
                  <a:solidFill>
                    <a:srgbClr val="00DEC9"/>
                  </a:solidFill>
                </a:uFill>
                <a:latin typeface="Arial"/>
                <a:cs typeface="Arial"/>
              </a:rPr>
              <a:t>-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7079" y="4168140"/>
            <a:ext cx="33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Arial"/>
                <a:cs typeface="Arial"/>
              </a:rPr>
              <a:t>V</a:t>
            </a:r>
            <a:r>
              <a:rPr sz="1050" spc="-5" dirty="0">
                <a:latin typeface="Arial"/>
                <a:cs typeface="Arial"/>
              </a:rPr>
              <a:t>th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7829" y="4599940"/>
            <a:ext cx="27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7" baseline="13888" dirty="0">
                <a:latin typeface="Arial"/>
                <a:cs typeface="Arial"/>
              </a:rPr>
              <a:t>I</a:t>
            </a:r>
            <a:r>
              <a:rPr sz="1050" spc="-5" dirty="0">
                <a:latin typeface="Arial"/>
                <a:cs typeface="Arial"/>
              </a:rPr>
              <a:t>sc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71590" y="3139439"/>
            <a:ext cx="215900" cy="289560"/>
          </a:xfrm>
          <a:custGeom>
            <a:avLst/>
            <a:gdLst/>
            <a:ahLst/>
            <a:cxnLst/>
            <a:rect l="l" t="t" r="r" b="b"/>
            <a:pathLst>
              <a:path w="215900" h="289560">
                <a:moveTo>
                  <a:pt x="215900" y="0"/>
                </a:moveTo>
                <a:lnTo>
                  <a:pt x="215900" y="289560"/>
                </a:lnTo>
              </a:path>
              <a:path w="215900" h="289560">
                <a:moveTo>
                  <a:pt x="215900" y="289560"/>
                </a:moveTo>
                <a:lnTo>
                  <a:pt x="0" y="289560"/>
                </a:lnTo>
              </a:path>
            </a:pathLst>
          </a:custGeom>
          <a:ln w="9344">
            <a:solidFill>
              <a:srgbClr val="00DE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24319" y="3463290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Slope=1/R</a:t>
            </a:r>
            <a:r>
              <a:rPr sz="1575" spc="-15" baseline="-23809" dirty="0">
                <a:latin typeface="Arial"/>
                <a:cs typeface="Arial"/>
              </a:rPr>
              <a:t>th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1506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Fig</a:t>
            </a:r>
            <a:r>
              <a:rPr sz="3200" spc="-5"/>
              <a:t>.</a:t>
            </a:r>
            <a:r>
              <a:rPr sz="3200" spc="-65"/>
              <a:t> </a:t>
            </a:r>
            <a:r>
              <a:rPr sz="3200" smtClean="0"/>
              <a:t>23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195829" y="1270000"/>
            <a:ext cx="4343400" cy="4752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0809"/>
            <a:ext cx="6269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to </a:t>
            </a:r>
            <a:r>
              <a:rPr sz="3600" spc="-10" dirty="0"/>
              <a:t>Find </a:t>
            </a:r>
            <a:r>
              <a:rPr sz="3600" spc="-20" dirty="0"/>
              <a:t>Thevenin’s</a:t>
            </a:r>
            <a:r>
              <a:rPr sz="3600" spc="-135" dirty="0"/>
              <a:t> </a:t>
            </a:r>
            <a:r>
              <a:rPr sz="3600" spc="-55" dirty="0"/>
              <a:t>Voltage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82137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Equivalent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circuit: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same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voltage-current relation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at  the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terminals.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69" y="2139950"/>
            <a:ext cx="346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446020"/>
            <a:ext cx="567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-52" baseline="13888" dirty="0">
                <a:latin typeface="Times New Roman"/>
                <a:cs typeface="Times New Roman"/>
              </a:rPr>
              <a:t>V</a:t>
            </a:r>
            <a:r>
              <a:rPr sz="1800" spc="-3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1780" y="2344420"/>
            <a:ext cx="96646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5" dirty="0">
                <a:latin typeface="Symbol"/>
                <a:cs typeface="Symbol"/>
              </a:rPr>
              <a:t>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2700" i="1" spc="-7" baseline="-24691" dirty="0">
                <a:latin typeface="Times New Roman"/>
                <a:cs typeface="Times New Roman"/>
              </a:rPr>
              <a:t>oc</a:t>
            </a:r>
            <a:r>
              <a:rPr sz="2700" i="1" spc="-52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529" y="2390140"/>
            <a:ext cx="4452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open circuit </a:t>
            </a:r>
            <a:r>
              <a:rPr sz="3200" spc="15" dirty="0">
                <a:latin typeface="Times New Roman"/>
                <a:cs typeface="Times New Roman"/>
              </a:rPr>
              <a:t>voltageat </a:t>
            </a: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42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84120" y="3143250"/>
            <a:ext cx="4205746" cy="2807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0809"/>
            <a:ext cx="6877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How to </a:t>
            </a:r>
            <a:r>
              <a:rPr sz="3600" spc="-10" dirty="0"/>
              <a:t>Find </a:t>
            </a:r>
            <a:r>
              <a:rPr sz="3600" spc="-20" dirty="0"/>
              <a:t>Thevenin’s</a:t>
            </a:r>
            <a:r>
              <a:rPr sz="3600" spc="-95" dirty="0"/>
              <a:t> </a:t>
            </a:r>
            <a:r>
              <a:rPr sz="3600" spc="-5" dirty="0"/>
              <a:t>Resistance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56969" y="1544320"/>
            <a:ext cx="1169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8535" algn="l"/>
              </a:tabLst>
            </a:pP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	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6269" y="1014729"/>
            <a:ext cx="5822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44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800" i="1" spc="-667" baseline="-33854" dirty="0">
                <a:latin typeface="Times New Roman"/>
                <a:cs typeface="Times New Roman"/>
              </a:rPr>
              <a:t>R</a:t>
            </a:r>
            <a:endParaRPr sz="4800" baseline="-3385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9560" y="1264920"/>
            <a:ext cx="9956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9315" algn="l"/>
              </a:tabLst>
            </a:pPr>
            <a:r>
              <a:rPr sz="3200" dirty="0">
                <a:latin typeface="Symbol"/>
                <a:cs typeface="Symbol"/>
              </a:rPr>
              <a:t>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2219" y="1792340"/>
            <a:ext cx="6996430" cy="153162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3200" spc="-5" dirty="0">
                <a:latin typeface="Times New Roman"/>
                <a:cs typeface="Times New Roman"/>
              </a:rPr>
              <a:t>input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resistanceof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48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dead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circuit</a:t>
            </a:r>
            <a:r>
              <a:rPr sz="3200" spc="-3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at</a:t>
            </a:r>
            <a:r>
              <a:rPr sz="3200" spc="-3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a</a:t>
            </a:r>
            <a:r>
              <a:rPr sz="3200" i="1" spc="-1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b.</a:t>
            </a:r>
            <a:endParaRPr sz="3200">
              <a:latin typeface="Times New Roman"/>
              <a:cs typeface="Times New Roman"/>
            </a:endParaRPr>
          </a:p>
          <a:p>
            <a:pPr marL="259079" indent="-210820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259079" algn="l"/>
                <a:tab pos="1080135" algn="l"/>
              </a:tabLst>
            </a:pPr>
            <a:r>
              <a:rPr sz="2550" i="1" spc="85" dirty="0">
                <a:latin typeface="Times New Roman"/>
                <a:cs typeface="Times New Roman"/>
              </a:rPr>
              <a:t>a</a:t>
            </a:r>
            <a:r>
              <a:rPr sz="2550" i="1" spc="-135" dirty="0">
                <a:latin typeface="Times New Roman"/>
                <a:cs typeface="Times New Roman"/>
              </a:rPr>
              <a:t> </a:t>
            </a:r>
            <a:r>
              <a:rPr sz="2550" spc="190" dirty="0">
                <a:latin typeface="Symbol"/>
                <a:cs typeface="Symbol"/>
              </a:rPr>
              <a:t></a:t>
            </a:r>
            <a:r>
              <a:rPr sz="2550" spc="-350" dirty="0">
                <a:latin typeface="Times New Roman"/>
                <a:cs typeface="Times New Roman"/>
              </a:rPr>
              <a:t> </a:t>
            </a:r>
            <a:r>
              <a:rPr sz="2550" i="1" spc="85" dirty="0">
                <a:latin typeface="Times New Roman"/>
                <a:cs typeface="Times New Roman"/>
              </a:rPr>
              <a:t>b	</a:t>
            </a:r>
            <a:r>
              <a:rPr sz="2550" spc="80" dirty="0">
                <a:latin typeface="Times New Roman"/>
                <a:cs typeface="Times New Roman"/>
              </a:rPr>
              <a:t>open</a:t>
            </a:r>
            <a:r>
              <a:rPr sz="2550" spc="290" dirty="0">
                <a:latin typeface="Times New Roman"/>
                <a:cs typeface="Times New Roman"/>
              </a:rPr>
              <a:t> </a:t>
            </a:r>
            <a:r>
              <a:rPr sz="2550" spc="60" dirty="0">
                <a:latin typeface="Times New Roman"/>
                <a:cs typeface="Times New Roman"/>
              </a:rPr>
              <a:t>circuited</a:t>
            </a:r>
            <a:endParaRPr sz="2550">
              <a:latin typeface="Times New Roman"/>
              <a:cs typeface="Times New Roman"/>
            </a:endParaRPr>
          </a:p>
          <a:p>
            <a:pPr marL="233679" indent="-196850">
              <a:lnSpc>
                <a:spcPct val="100000"/>
              </a:lnSpc>
              <a:spcBef>
                <a:spcPts val="530"/>
              </a:spcBef>
              <a:buFont typeface="Symbol"/>
              <a:buChar char=""/>
              <a:tabLst>
                <a:tab pos="233679" algn="l"/>
              </a:tabLst>
            </a:pPr>
            <a:r>
              <a:rPr sz="2550" spc="25" dirty="0">
                <a:latin typeface="Times New Roman"/>
                <a:cs typeface="Times New Roman"/>
              </a:rPr>
              <a:t>Turn </a:t>
            </a:r>
            <a:r>
              <a:rPr sz="2550" spc="15" dirty="0">
                <a:latin typeface="Times New Roman"/>
                <a:cs typeface="Times New Roman"/>
              </a:rPr>
              <a:t>off </a:t>
            </a:r>
            <a:r>
              <a:rPr sz="2550" spc="30" dirty="0">
                <a:latin typeface="Times New Roman"/>
                <a:cs typeface="Times New Roman"/>
              </a:rPr>
              <a:t>allindependent</a:t>
            </a:r>
            <a:r>
              <a:rPr sz="2550" spc="-500" dirty="0">
                <a:latin typeface="Times New Roman"/>
                <a:cs typeface="Times New Roman"/>
              </a:rPr>
              <a:t> </a:t>
            </a:r>
            <a:r>
              <a:rPr sz="2550" spc="15" dirty="0">
                <a:latin typeface="Times New Roman"/>
                <a:cs typeface="Times New Roman"/>
              </a:rPr>
              <a:t>sources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37460" y="3501390"/>
            <a:ext cx="4444999" cy="2809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669" y="1102359"/>
            <a:ext cx="12382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CASE</a:t>
            </a:r>
            <a:r>
              <a:rPr spc="-85" dirty="0"/>
              <a:t> </a:t>
            </a:r>
            <a:r>
              <a:rPr dirty="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48969" y="1527809"/>
            <a:ext cx="8000365" cy="220345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466090" indent="-440690">
              <a:lnSpc>
                <a:spcPct val="100000"/>
              </a:lnSpc>
              <a:spcBef>
                <a:spcPts val="1850"/>
              </a:spcBef>
              <a:buClr>
                <a:srgbClr val="CC3300"/>
              </a:buClr>
              <a:buFont typeface="Symbol"/>
              <a:buChar char=""/>
              <a:tabLst>
                <a:tab pos="466090" algn="l"/>
              </a:tabLst>
            </a:pP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If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network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has </a:t>
            </a:r>
            <a:r>
              <a:rPr sz="2800" b="1" spc="-5" dirty="0">
                <a:solidFill>
                  <a:srgbClr val="00DEC9"/>
                </a:solidFill>
                <a:latin typeface="Times New Roman"/>
                <a:cs typeface="Times New Roman"/>
              </a:rPr>
              <a:t>no </a:t>
            </a:r>
            <a:r>
              <a:rPr sz="2800" b="1" spc="-10" dirty="0">
                <a:solidFill>
                  <a:srgbClr val="00DEC9"/>
                </a:solidFill>
                <a:latin typeface="Times New Roman"/>
                <a:cs typeface="Times New Roman"/>
              </a:rPr>
              <a:t>dependent</a:t>
            </a:r>
            <a:r>
              <a:rPr sz="2800" b="1" spc="-35" dirty="0">
                <a:solidFill>
                  <a:srgbClr val="00DEC9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DEC9"/>
                </a:solidFill>
                <a:latin typeface="Times New Roman"/>
                <a:cs typeface="Times New Roman"/>
              </a:rPr>
              <a:t>sources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834390" lvl="1" indent="-276860">
              <a:lnSpc>
                <a:spcPct val="100000"/>
              </a:lnSpc>
              <a:spcBef>
                <a:spcPts val="1500"/>
              </a:spcBef>
              <a:buClr>
                <a:srgbClr val="053CE7"/>
              </a:buClr>
              <a:buFont typeface="Times New Roman"/>
              <a:buChar char="●"/>
              <a:tabLst>
                <a:tab pos="834390" algn="l"/>
              </a:tabLst>
            </a:pPr>
            <a:r>
              <a:rPr sz="2400" b="1" spc="-60" dirty="0">
                <a:latin typeface="Times New Roman"/>
                <a:cs typeface="Times New Roman"/>
              </a:rPr>
              <a:t>Turn </a:t>
            </a:r>
            <a:r>
              <a:rPr sz="2400" b="1" dirty="0">
                <a:latin typeface="Times New Roman"/>
                <a:cs typeface="Times New Roman"/>
              </a:rPr>
              <a:t>off all </a:t>
            </a:r>
            <a:r>
              <a:rPr sz="2400" b="1" spc="-5" dirty="0">
                <a:latin typeface="Times New Roman"/>
                <a:cs typeface="Times New Roman"/>
              </a:rPr>
              <a:t>independent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source.</a:t>
            </a:r>
            <a:endParaRPr sz="2400">
              <a:latin typeface="Times New Roman"/>
              <a:cs typeface="Times New Roman"/>
            </a:endParaRPr>
          </a:p>
          <a:p>
            <a:pPr marL="833755" marR="17780" lvl="1" indent="-276860">
              <a:lnSpc>
                <a:spcPct val="112200"/>
              </a:lnSpc>
              <a:spcBef>
                <a:spcPts val="1195"/>
              </a:spcBef>
              <a:buClr>
                <a:srgbClr val="053CE7"/>
              </a:buClr>
              <a:buFont typeface="Times New Roman"/>
              <a:buChar char="●"/>
              <a:tabLst>
                <a:tab pos="834390" algn="l"/>
              </a:tabLst>
            </a:pPr>
            <a:r>
              <a:rPr sz="3600" b="1" i="1" spc="-330" baseline="1157" dirty="0">
                <a:latin typeface="Times New Roman"/>
                <a:cs typeface="Times New Roman"/>
              </a:rPr>
              <a:t>R</a:t>
            </a:r>
            <a:r>
              <a:rPr sz="2100" b="1" spc="-330" baseline="-21825" dirty="0">
                <a:latin typeface="Times New Roman"/>
                <a:cs typeface="Times New Roman"/>
              </a:rPr>
              <a:t>TH</a:t>
            </a:r>
            <a:r>
              <a:rPr sz="3600" b="1" spc="-330" baseline="1157" dirty="0">
                <a:latin typeface="Times New Roman"/>
                <a:cs typeface="Times New Roman"/>
              </a:rPr>
              <a:t>: </a:t>
            </a:r>
            <a:r>
              <a:rPr sz="3600" b="1" spc="-7" baseline="1157" dirty="0">
                <a:latin typeface="Times New Roman"/>
                <a:cs typeface="Times New Roman"/>
              </a:rPr>
              <a:t>can be obtained </a:t>
            </a:r>
            <a:r>
              <a:rPr sz="3600" b="1" baseline="1157" dirty="0">
                <a:latin typeface="Times New Roman"/>
                <a:cs typeface="Times New Roman"/>
              </a:rPr>
              <a:t>via simplification of </a:t>
            </a:r>
            <a:r>
              <a:rPr sz="3600" b="1" spc="-7" baseline="1157" dirty="0">
                <a:latin typeface="Times New Roman"/>
                <a:cs typeface="Times New Roman"/>
              </a:rPr>
              <a:t>either parallel 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 series </a:t>
            </a:r>
            <a:r>
              <a:rPr sz="2400" b="1" spc="-5" dirty="0">
                <a:latin typeface="Times New Roman"/>
                <a:cs typeface="Times New Roman"/>
              </a:rPr>
              <a:t>connection </a:t>
            </a:r>
            <a:r>
              <a:rPr sz="2400" b="1" dirty="0">
                <a:latin typeface="Times New Roman"/>
                <a:cs typeface="Times New Roman"/>
              </a:rPr>
              <a:t>seen </a:t>
            </a:r>
            <a:r>
              <a:rPr sz="2400" b="1" spc="-15" dirty="0">
                <a:latin typeface="Times New Roman"/>
                <a:cs typeface="Times New Roman"/>
              </a:rPr>
              <a:t>from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a-b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1506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Fig</a:t>
            </a:r>
            <a:r>
              <a:rPr sz="3200" spc="-5"/>
              <a:t>.</a:t>
            </a:r>
            <a:r>
              <a:rPr sz="3200" spc="-65"/>
              <a:t> </a:t>
            </a:r>
            <a:r>
              <a:rPr sz="3200" smtClean="0"/>
              <a:t>25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04470" y="1085849"/>
            <a:ext cx="4863465" cy="132334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0"/>
              </a:spcBef>
            </a:pP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CASE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75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If the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network </a:t>
            </a:r>
            <a:r>
              <a:rPr sz="2800" b="1" dirty="0">
                <a:solidFill>
                  <a:srgbClr val="00DEC9"/>
                </a:solidFill>
                <a:latin typeface="Times New Roman"/>
                <a:cs typeface="Times New Roman"/>
              </a:rPr>
              <a:t>has</a:t>
            </a:r>
            <a:r>
              <a:rPr sz="2800" b="1" spc="-110" dirty="0">
                <a:solidFill>
                  <a:srgbClr val="00DEC9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DEC9"/>
                </a:solidFill>
                <a:latin typeface="Times New Roman"/>
                <a:cs typeface="Times New Roman"/>
              </a:rPr>
              <a:t>dependent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259" y="2161540"/>
            <a:ext cx="4810125" cy="179197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850"/>
              </a:spcBef>
            </a:pPr>
            <a:r>
              <a:rPr sz="2800" b="1" spc="-15" dirty="0">
                <a:solidFill>
                  <a:srgbClr val="00DEC9"/>
                </a:solidFill>
                <a:latin typeface="Times New Roman"/>
                <a:cs typeface="Times New Roman"/>
              </a:rPr>
              <a:t>sources</a:t>
            </a:r>
            <a:endParaRPr sz="2800">
              <a:latin typeface="Times New Roman"/>
              <a:cs typeface="Times New Roman"/>
            </a:endParaRPr>
          </a:p>
          <a:p>
            <a:pPr marL="495300" indent="-276860">
              <a:lnSpc>
                <a:spcPct val="100000"/>
              </a:lnSpc>
              <a:spcBef>
                <a:spcPts val="1500"/>
              </a:spcBef>
              <a:buClr>
                <a:srgbClr val="053CE7"/>
              </a:buClr>
              <a:buFont typeface="Times New Roman"/>
              <a:buChar char="●"/>
              <a:tabLst>
                <a:tab pos="495300" algn="l"/>
              </a:tabLst>
            </a:pPr>
            <a:r>
              <a:rPr sz="2400" b="1" spc="-60" dirty="0">
                <a:latin typeface="Times New Roman"/>
                <a:cs typeface="Times New Roman"/>
              </a:rPr>
              <a:t>Turn </a:t>
            </a:r>
            <a:r>
              <a:rPr sz="2400" b="1" dirty="0">
                <a:latin typeface="Times New Roman"/>
                <a:cs typeface="Times New Roman"/>
              </a:rPr>
              <a:t>off all </a:t>
            </a:r>
            <a:r>
              <a:rPr sz="2400" b="1" spc="-5" dirty="0">
                <a:latin typeface="Times New Roman"/>
                <a:cs typeface="Times New Roman"/>
              </a:rPr>
              <a:t>independent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sources.</a:t>
            </a:r>
            <a:endParaRPr sz="2400">
              <a:latin typeface="Times New Roman"/>
              <a:cs typeface="Times New Roman"/>
            </a:endParaRPr>
          </a:p>
          <a:p>
            <a:pPr marL="495300" indent="-276860">
              <a:lnSpc>
                <a:spcPct val="100000"/>
              </a:lnSpc>
              <a:spcBef>
                <a:spcPts val="1540"/>
              </a:spcBef>
              <a:buClr>
                <a:srgbClr val="053CE7"/>
              </a:buClr>
              <a:buFont typeface="Times New Roman"/>
              <a:buChar char="●"/>
              <a:tabLst>
                <a:tab pos="495300" algn="l"/>
                <a:tab pos="4209415" algn="l"/>
              </a:tabLst>
            </a:pPr>
            <a:r>
              <a:rPr sz="3600" b="1" spc="-7" baseline="1157" dirty="0">
                <a:latin typeface="Times New Roman"/>
                <a:cs typeface="Times New Roman"/>
              </a:rPr>
              <a:t>Apply </a:t>
            </a:r>
            <a:r>
              <a:rPr sz="3600" b="1" baseline="1157" dirty="0">
                <a:latin typeface="Times New Roman"/>
                <a:cs typeface="Times New Roman"/>
              </a:rPr>
              <a:t>a voltage </a:t>
            </a:r>
            <a:r>
              <a:rPr sz="3600" b="1" spc="-15" baseline="1157" dirty="0">
                <a:latin typeface="Times New Roman"/>
                <a:cs typeface="Times New Roman"/>
              </a:rPr>
              <a:t>source</a:t>
            </a:r>
            <a:r>
              <a:rPr sz="3600" b="1" spc="7" baseline="1157" dirty="0">
                <a:latin typeface="Times New Roman"/>
                <a:cs typeface="Times New Roman"/>
              </a:rPr>
              <a:t> </a:t>
            </a:r>
            <a:r>
              <a:rPr sz="3600" b="1" spc="-209" baseline="1157" dirty="0">
                <a:latin typeface="Times New Roman"/>
                <a:cs typeface="Times New Roman"/>
              </a:rPr>
              <a:t>v</a:t>
            </a:r>
            <a:r>
              <a:rPr sz="2100" b="1" spc="-209" baseline="-21825" dirty="0">
                <a:latin typeface="Times New Roman"/>
                <a:cs typeface="Times New Roman"/>
              </a:rPr>
              <a:t>o </a:t>
            </a:r>
            <a:r>
              <a:rPr sz="2100" b="1" spc="52" baseline="-21825" dirty="0">
                <a:latin typeface="Times New Roman"/>
                <a:cs typeface="Times New Roman"/>
              </a:rPr>
              <a:t> </a:t>
            </a:r>
            <a:r>
              <a:rPr sz="3600" b="1" baseline="1157" dirty="0">
                <a:latin typeface="Times New Roman"/>
                <a:cs typeface="Times New Roman"/>
              </a:rPr>
              <a:t>at	a-b</a:t>
            </a:r>
            <a:endParaRPr sz="3600" baseline="1157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2000" y="5275579"/>
            <a:ext cx="4157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indent="-276860">
              <a:lnSpc>
                <a:spcPct val="100000"/>
              </a:lnSpc>
              <a:spcBef>
                <a:spcPts val="100"/>
              </a:spcBef>
              <a:buClr>
                <a:srgbClr val="053CE7"/>
              </a:buClr>
              <a:buFont typeface="Times New Roman"/>
              <a:buChar char="●"/>
              <a:tabLst>
                <a:tab pos="28956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Alternatively, </a:t>
            </a:r>
            <a:r>
              <a:rPr sz="2400" b="1" spc="-5" dirty="0">
                <a:latin typeface="Times New Roman"/>
                <a:cs typeface="Times New Roman"/>
              </a:rPr>
              <a:t>apply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current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2160" y="5845809"/>
            <a:ext cx="76835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300" dirty="0"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0379" y="1196339"/>
            <a:ext cx="3332479" cy="511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5200" y="437007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65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595370" y="4566920"/>
            <a:ext cx="1098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i="1" spc="10" dirty="0">
                <a:latin typeface="Times New Roman"/>
                <a:cs typeface="Times New Roman"/>
              </a:rPr>
              <a:t>o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6629" y="4361179"/>
            <a:ext cx="10858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dirty="0">
                <a:latin typeface="Times New Roman"/>
                <a:cs typeface="Times New Roman"/>
              </a:rPr>
              <a:t>i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1300" y="4132579"/>
            <a:ext cx="208279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i="1" dirty="0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8339" y="3948429"/>
            <a:ext cx="53022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baseline="-34278" dirty="0">
                <a:latin typeface="Symbol"/>
                <a:cs typeface="Symbol"/>
              </a:rPr>
              <a:t></a:t>
            </a:r>
            <a:r>
              <a:rPr sz="3525" spc="-97" baseline="-34278" dirty="0">
                <a:latin typeface="Times New Roman"/>
                <a:cs typeface="Times New Roman"/>
              </a:rPr>
              <a:t> </a:t>
            </a:r>
            <a:r>
              <a:rPr sz="2350" i="1" spc="-5" dirty="0">
                <a:latin typeface="Times New Roman"/>
                <a:cs typeface="Times New Roman"/>
              </a:rPr>
              <a:t>v</a:t>
            </a:r>
            <a:r>
              <a:rPr sz="1950" i="1" spc="-7" baseline="-25641" dirty="0">
                <a:latin typeface="Times New Roman"/>
                <a:cs typeface="Times New Roman"/>
              </a:rPr>
              <a:t>o</a:t>
            </a:r>
            <a:endParaRPr sz="1950" baseline="-2564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56560" y="4338320"/>
            <a:ext cx="2133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0" dirty="0">
                <a:latin typeface="Times New Roman"/>
                <a:cs typeface="Times New Roman"/>
              </a:rPr>
              <a:t>T</a:t>
            </a:r>
            <a:r>
              <a:rPr sz="1300" spc="10" dirty="0">
                <a:latin typeface="Times New Roman"/>
                <a:cs typeface="Times New Roman"/>
              </a:rPr>
              <a:t>h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74159" y="5890259"/>
            <a:ext cx="254000" cy="0"/>
          </a:xfrm>
          <a:custGeom>
            <a:avLst/>
            <a:gdLst/>
            <a:ahLst/>
            <a:cxnLst/>
            <a:rect l="l" t="t" r="r" b="b"/>
            <a:pathLst>
              <a:path w="254000">
                <a:moveTo>
                  <a:pt x="0" y="0"/>
                </a:moveTo>
                <a:lnTo>
                  <a:pt x="254000" y="0"/>
                </a:lnTo>
              </a:path>
            </a:pathLst>
          </a:custGeom>
          <a:ln w="50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66870" y="6090920"/>
            <a:ext cx="111760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37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529329" y="5858509"/>
            <a:ext cx="207645" cy="233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i="1" dirty="0">
                <a:latin typeface="Times New Roman"/>
                <a:cs typeface="Times New Roman"/>
              </a:rPr>
              <a:t>Th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8860" y="5647690"/>
            <a:ext cx="253301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43635" algn="l"/>
                <a:tab pos="2332355" algn="l"/>
              </a:tabLst>
            </a:pPr>
            <a:r>
              <a:rPr sz="3600" b="1" baseline="1157" dirty="0">
                <a:latin typeface="Times New Roman"/>
                <a:cs typeface="Times New Roman"/>
              </a:rPr>
              <a:t>so</a:t>
            </a:r>
            <a:r>
              <a:rPr sz="3600" b="1" spc="-7" baseline="1157" dirty="0">
                <a:latin typeface="Times New Roman"/>
                <a:cs typeface="Times New Roman"/>
              </a:rPr>
              <a:t>u</a:t>
            </a:r>
            <a:r>
              <a:rPr sz="3600" b="1" spc="-75" baseline="1157" dirty="0">
                <a:latin typeface="Times New Roman"/>
                <a:cs typeface="Times New Roman"/>
              </a:rPr>
              <a:t>r</a:t>
            </a:r>
            <a:r>
              <a:rPr sz="3600" b="1" baseline="1157" dirty="0">
                <a:latin typeface="Times New Roman"/>
                <a:cs typeface="Times New Roman"/>
              </a:rPr>
              <a:t>ce i	at a</a:t>
            </a:r>
            <a:r>
              <a:rPr sz="3600" b="1" spc="7" baseline="1157" dirty="0">
                <a:latin typeface="Times New Roman"/>
                <a:cs typeface="Times New Roman"/>
              </a:rPr>
              <a:t>-</a:t>
            </a:r>
            <a:r>
              <a:rPr sz="3600" b="1" baseline="1157" dirty="0">
                <a:latin typeface="Times New Roman"/>
                <a:cs typeface="Times New Roman"/>
              </a:rPr>
              <a:t>b	</a:t>
            </a:r>
            <a:r>
              <a:rPr sz="2400" i="1" spc="5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220" y="5459729"/>
            <a:ext cx="54102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600" spc="7" baseline="-34722" dirty="0">
                <a:latin typeface="Symbol"/>
                <a:cs typeface="Symbol"/>
              </a:rPr>
              <a:t></a:t>
            </a:r>
            <a:r>
              <a:rPr sz="3600" spc="-104" baseline="-34722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v</a:t>
            </a:r>
            <a:r>
              <a:rPr sz="2025" i="1" spc="-7" baseline="-24691" dirty="0">
                <a:latin typeface="Times New Roman"/>
                <a:cs typeface="Times New Roman"/>
              </a:rPr>
              <a:t>o</a:t>
            </a:r>
            <a:endParaRPr sz="2025" baseline="-246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5590" y="5881370"/>
            <a:ext cx="110489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i="1" dirty="0">
                <a:latin typeface="Times New Roman"/>
                <a:cs typeface="Times New Roman"/>
              </a:rPr>
              <a:t>i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99900"/>
              </a:lnSpc>
              <a:spcBef>
                <a:spcPts val="100"/>
              </a:spcBef>
            </a:pPr>
            <a:r>
              <a:rPr sz="4200" b="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b="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The </a:t>
            </a:r>
            <a:r>
              <a:rPr sz="2800" spc="-15" dirty="0"/>
              <a:t>Thevenin’s </a:t>
            </a:r>
            <a:r>
              <a:rPr sz="2800" spc="-10" dirty="0"/>
              <a:t>resistance </a:t>
            </a:r>
            <a:r>
              <a:rPr sz="2800" dirty="0"/>
              <a:t>may </a:t>
            </a:r>
            <a:r>
              <a:rPr sz="2800" spc="5" dirty="0"/>
              <a:t>be </a:t>
            </a:r>
            <a:r>
              <a:rPr sz="2800" spc="-5" dirty="0"/>
              <a:t>negative,  indicating that </a:t>
            </a:r>
            <a:r>
              <a:rPr sz="2800" dirty="0"/>
              <a:t>the </a:t>
            </a:r>
            <a:r>
              <a:rPr sz="2800" spc="-15" dirty="0"/>
              <a:t>circuit </a:t>
            </a:r>
            <a:r>
              <a:rPr sz="2800" spc="-5" dirty="0"/>
              <a:t>has ability </a:t>
            </a:r>
            <a:r>
              <a:rPr sz="2800" spc="-10" dirty="0"/>
              <a:t>providing  power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1506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Fig</a:t>
            </a:r>
            <a:r>
              <a:rPr sz="3200" spc="-5"/>
              <a:t>.</a:t>
            </a:r>
            <a:r>
              <a:rPr sz="3200" spc="-65"/>
              <a:t> </a:t>
            </a:r>
            <a:r>
              <a:rPr sz="3200" smtClean="0"/>
              <a:t>26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08000" y="1308100"/>
            <a:ext cx="26536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Simplified</a:t>
            </a:r>
            <a:r>
              <a:rPr sz="2800" b="1" spc="-4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5627370"/>
            <a:ext cx="2334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40" dirty="0">
                <a:solidFill>
                  <a:srgbClr val="053CE7"/>
                </a:solidFill>
                <a:latin typeface="Times New Roman"/>
                <a:cs typeface="Times New Roman"/>
              </a:rPr>
              <a:t>Voltage</a:t>
            </a:r>
            <a:r>
              <a:rPr sz="2800" b="1" spc="-6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divider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1409" y="1247780"/>
            <a:ext cx="3558540" cy="4703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7250" y="2628900"/>
            <a:ext cx="1376680" cy="0"/>
          </a:xfrm>
          <a:custGeom>
            <a:avLst/>
            <a:gdLst/>
            <a:ahLst/>
            <a:cxnLst/>
            <a:rect l="l" t="t" r="r" b="b"/>
            <a:pathLst>
              <a:path w="1376679">
                <a:moveTo>
                  <a:pt x="0" y="0"/>
                </a:moveTo>
                <a:lnTo>
                  <a:pt x="137667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19779" y="2900679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2730" y="259080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3600" y="2621279"/>
            <a:ext cx="12122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09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R	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1280" y="2311400"/>
            <a:ext cx="687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484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I	</a:t>
            </a:r>
            <a:r>
              <a:rPr sz="3200" spc="-5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9820" y="290067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89200" y="2164079"/>
            <a:ext cx="5657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-60" baseline="13888" dirty="0">
                <a:latin typeface="Times New Roman"/>
                <a:cs typeface="Times New Roman"/>
              </a:rPr>
              <a:t>V</a:t>
            </a:r>
            <a:r>
              <a:rPr sz="1800" spc="-40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55520" y="4356100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79850" y="4318000"/>
            <a:ext cx="28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39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2499360" y="4627879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43629" y="4038600"/>
            <a:ext cx="274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48050" y="46278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5100" y="3789679"/>
            <a:ext cx="4527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R</a:t>
            </a:r>
            <a:r>
              <a:rPr sz="2700" i="1" baseline="-24691" dirty="0">
                <a:latin typeface="Times New Roman"/>
                <a:cs typeface="Times New Roman"/>
              </a:rPr>
              <a:t>L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61870" y="4348479"/>
            <a:ext cx="1212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095" algn="l"/>
              </a:tabLst>
            </a:pP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spc="-10" dirty="0">
                <a:latin typeface="Symbol"/>
                <a:cs typeface="Symbol"/>
              </a:rPr>
              <a:t>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610" y="4038600"/>
            <a:ext cx="2010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65785" algn="l"/>
                <a:tab pos="174942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2700" i="1" spc="-7" baseline="-24691" dirty="0">
                <a:latin typeface="Times New Roman"/>
                <a:cs typeface="Times New Roman"/>
              </a:rPr>
              <a:t>L	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r>
              <a:rPr sz="2700" i="1" spc="-7" baseline="-24691" dirty="0">
                <a:latin typeface="Times New Roman"/>
                <a:cs typeface="Times New Roman"/>
              </a:rPr>
              <a:t>L</a:t>
            </a:r>
            <a:r>
              <a:rPr sz="2700" i="1" spc="-217" baseline="-24691" dirty="0">
                <a:latin typeface="Times New Roman"/>
                <a:cs typeface="Times New Roman"/>
              </a:rPr>
              <a:t> </a:t>
            </a:r>
            <a:r>
              <a:rPr sz="3200" i="1" spc="140" dirty="0">
                <a:latin typeface="Times New Roman"/>
                <a:cs typeface="Times New Roman"/>
              </a:rPr>
              <a:t>I</a:t>
            </a:r>
            <a:r>
              <a:rPr sz="2700" i="1" spc="209" baseline="-24691" dirty="0">
                <a:latin typeface="Times New Roman"/>
                <a:cs typeface="Times New Roman"/>
              </a:rPr>
              <a:t>L	</a:t>
            </a:r>
            <a:r>
              <a:rPr sz="3200" spc="-1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3922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/>
              <a:t>2 </a:t>
            </a:r>
            <a:r>
              <a:rPr sz="3200" spc="-5" dirty="0"/>
              <a:t>Linearity</a:t>
            </a:r>
            <a:r>
              <a:rPr sz="3200" spc="15" dirty="0"/>
              <a:t> </a:t>
            </a:r>
            <a:r>
              <a:rPr sz="3200" spc="-10" dirty="0"/>
              <a:t>Property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10869" y="1187450"/>
            <a:ext cx="7066280" cy="2312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0869" y="3634740"/>
            <a:ext cx="7066280" cy="2602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01419" y="1454467"/>
            <a:ext cx="6083300" cy="46431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R="277495" algn="ctr">
              <a:lnSpc>
                <a:spcPct val="100000"/>
              </a:lnSpc>
              <a:spcBef>
                <a:spcPts val="605"/>
              </a:spcBef>
            </a:pPr>
            <a:r>
              <a:rPr sz="2800" b="1" spc="-10" dirty="0">
                <a:solidFill>
                  <a:srgbClr val="071C57"/>
                </a:solidFill>
                <a:latin typeface="Arial"/>
                <a:cs typeface="Arial"/>
              </a:rPr>
              <a:t>Homogeneity property</a:t>
            </a:r>
            <a:r>
              <a:rPr sz="2800" b="1" spc="-8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71C57"/>
                </a:solidFill>
                <a:latin typeface="Arial"/>
                <a:cs typeface="Arial"/>
              </a:rPr>
              <a:t>(Scaling)</a:t>
            </a:r>
            <a:endParaRPr sz="2800">
              <a:latin typeface="Arial"/>
              <a:cs typeface="Arial"/>
            </a:endParaRPr>
          </a:p>
          <a:p>
            <a:pPr marL="1591310" marR="2322195" indent="273050">
              <a:lnSpc>
                <a:spcPts val="4570"/>
              </a:lnSpc>
              <a:spcBef>
                <a:spcPts val="125"/>
              </a:spcBef>
            </a:pPr>
            <a:r>
              <a:rPr sz="3200" i="1" spc="-5" dirty="0">
                <a:latin typeface="Times New Roman"/>
                <a:cs typeface="Times New Roman"/>
              </a:rPr>
              <a:t>i </a:t>
            </a:r>
            <a:r>
              <a:rPr sz="3200" spc="-5" dirty="0">
                <a:latin typeface="Symbol"/>
                <a:cs typeface="Symbol"/>
              </a:rPr>
              <a:t>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iR  </a:t>
            </a:r>
            <a:r>
              <a:rPr sz="3200" i="1" spc="-5" dirty="0">
                <a:latin typeface="Times New Roman"/>
                <a:cs typeface="Times New Roman"/>
              </a:rPr>
              <a:t>ki </a:t>
            </a:r>
            <a:r>
              <a:rPr sz="3200" spc="-5" dirty="0">
                <a:latin typeface="Symbol"/>
                <a:cs typeface="Symbol"/>
              </a:rPr>
              <a:t>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kv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55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kiR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300">
              <a:latin typeface="Times New Roman"/>
              <a:cs typeface="Times New Roman"/>
            </a:endParaRPr>
          </a:p>
          <a:p>
            <a:pPr marR="271145" algn="ctr">
              <a:lnSpc>
                <a:spcPct val="100000"/>
              </a:lnSpc>
            </a:pPr>
            <a:r>
              <a:rPr sz="2800" b="1" spc="-5" dirty="0">
                <a:solidFill>
                  <a:srgbClr val="071C57"/>
                </a:solidFill>
                <a:latin typeface="Arial"/>
                <a:cs typeface="Arial"/>
              </a:rPr>
              <a:t>Additivity</a:t>
            </a:r>
            <a:r>
              <a:rPr sz="2800" b="1" spc="-50" dirty="0">
                <a:solidFill>
                  <a:srgbClr val="071C57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071C57"/>
                </a:solidFill>
                <a:latin typeface="Arial"/>
                <a:cs typeface="Arial"/>
              </a:rPr>
              <a:t>property</a:t>
            </a:r>
            <a:endParaRPr sz="2800">
              <a:latin typeface="Arial"/>
              <a:cs typeface="Arial"/>
            </a:endParaRPr>
          </a:p>
          <a:p>
            <a:pPr marL="1720850" marR="2237740" indent="-72390">
              <a:lnSpc>
                <a:spcPct val="118200"/>
              </a:lnSpc>
              <a:spcBef>
                <a:spcPts val="155"/>
              </a:spcBef>
              <a:tabLst>
                <a:tab pos="2073275" algn="l"/>
                <a:tab pos="2660015" algn="l"/>
                <a:tab pos="3006725" algn="l"/>
              </a:tabLst>
            </a:pPr>
            <a:r>
              <a:rPr sz="3200" i="1" spc="-110" dirty="0">
                <a:latin typeface="Times New Roman"/>
                <a:cs typeface="Times New Roman"/>
              </a:rPr>
              <a:t>i</a:t>
            </a:r>
            <a:r>
              <a:rPr sz="2700" spc="-165" baseline="-24691" dirty="0">
                <a:latin typeface="Times New Roman"/>
                <a:cs typeface="Times New Roman"/>
              </a:rPr>
              <a:t>1 </a:t>
            </a:r>
            <a:r>
              <a:rPr sz="2700" spc="135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spc="-95" dirty="0">
                <a:latin typeface="Times New Roman"/>
                <a:cs typeface="Times New Roman"/>
              </a:rPr>
              <a:t>v</a:t>
            </a:r>
            <a:r>
              <a:rPr sz="2700" spc="-142" baseline="-24691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i</a:t>
            </a:r>
            <a:r>
              <a:rPr sz="2700" spc="-52" baseline="-24691" dirty="0">
                <a:latin typeface="Times New Roman"/>
                <a:cs typeface="Times New Roman"/>
              </a:rPr>
              <a:t>1</a:t>
            </a:r>
            <a:r>
              <a:rPr sz="3200" i="1" spc="-35" dirty="0">
                <a:latin typeface="Times New Roman"/>
                <a:cs typeface="Times New Roman"/>
              </a:rPr>
              <a:t>R  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2700" spc="-22" baseline="-24691" dirty="0">
                <a:latin typeface="Times New Roman"/>
                <a:cs typeface="Times New Roman"/>
              </a:rPr>
              <a:t>2	</a:t>
            </a:r>
            <a:r>
              <a:rPr sz="3200" spc="-5" dirty="0">
                <a:latin typeface="Symbol"/>
                <a:cs typeface="Symbol"/>
              </a:rPr>
              <a:t>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v</a:t>
            </a:r>
            <a:r>
              <a:rPr sz="2700" spc="7" baseline="-24691" dirty="0">
                <a:latin typeface="Times New Roman"/>
                <a:cs typeface="Times New Roman"/>
              </a:rPr>
              <a:t>2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2700" spc="-22" baseline="-24691" dirty="0">
                <a:latin typeface="Times New Roman"/>
                <a:cs typeface="Times New Roman"/>
              </a:rPr>
              <a:t>2 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90"/>
              </a:spcBef>
              <a:tabLst>
                <a:tab pos="1006475" algn="l"/>
              </a:tabLst>
            </a:pPr>
            <a:r>
              <a:rPr sz="3200" i="1" spc="-114" dirty="0">
                <a:latin typeface="Times New Roman"/>
                <a:cs typeface="Times New Roman"/>
              </a:rPr>
              <a:t>i</a:t>
            </a:r>
            <a:r>
              <a:rPr sz="2700" spc="-172" baseline="-24691" dirty="0">
                <a:latin typeface="Times New Roman"/>
                <a:cs typeface="Times New Roman"/>
              </a:rPr>
              <a:t>1 </a:t>
            </a:r>
            <a:r>
              <a:rPr sz="2700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latin typeface="Times New Roman"/>
                <a:cs typeface="Times New Roman"/>
              </a:rPr>
              <a:t>i</a:t>
            </a:r>
            <a:r>
              <a:rPr sz="2700" spc="-30" baseline="-24691" dirty="0">
                <a:latin typeface="Times New Roman"/>
                <a:cs typeface="Times New Roman"/>
              </a:rPr>
              <a:t>2	</a:t>
            </a:r>
            <a:r>
              <a:rPr sz="3200" spc="-5" dirty="0">
                <a:latin typeface="Symbol"/>
                <a:cs typeface="Symbol"/>
              </a:rPr>
              <a:t>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Times New Roman"/>
                <a:cs typeface="Times New Roman"/>
              </a:rPr>
              <a:t>(</a:t>
            </a:r>
            <a:r>
              <a:rPr sz="3200" i="1" spc="-85" dirty="0">
                <a:latin typeface="Times New Roman"/>
                <a:cs typeface="Times New Roman"/>
              </a:rPr>
              <a:t>i</a:t>
            </a:r>
            <a:r>
              <a:rPr sz="2700" spc="-127" baseline="-24691" dirty="0">
                <a:latin typeface="Times New Roman"/>
                <a:cs typeface="Times New Roman"/>
              </a:rPr>
              <a:t>1</a:t>
            </a:r>
            <a:r>
              <a:rPr sz="2700" spc="-52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2700" spc="-22" baseline="-24691" dirty="0">
                <a:latin typeface="Times New Roman"/>
                <a:cs typeface="Times New Roman"/>
              </a:rPr>
              <a:t>2</a:t>
            </a:r>
            <a:r>
              <a:rPr sz="2700" spc="-135" baseline="-24691" dirty="0">
                <a:latin typeface="Times New Roman"/>
                <a:cs typeface="Times New Roman"/>
              </a:rPr>
              <a:t> </a:t>
            </a:r>
            <a:r>
              <a:rPr sz="3200" spc="90" dirty="0">
                <a:latin typeface="Times New Roman"/>
                <a:cs typeface="Times New Roman"/>
              </a:rPr>
              <a:t>)</a:t>
            </a:r>
            <a:r>
              <a:rPr sz="3200" i="1" spc="90" dirty="0">
                <a:latin typeface="Times New Roman"/>
                <a:cs typeface="Times New Roman"/>
              </a:rPr>
              <a:t>R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i</a:t>
            </a:r>
            <a:r>
              <a:rPr sz="2700" spc="-52" baseline="-24691" dirty="0">
                <a:latin typeface="Times New Roman"/>
                <a:cs typeface="Times New Roman"/>
              </a:rPr>
              <a:t>1</a:t>
            </a:r>
            <a:r>
              <a:rPr sz="3200" i="1" spc="-35" dirty="0">
                <a:latin typeface="Times New Roman"/>
                <a:cs typeface="Times New Roman"/>
              </a:rPr>
              <a:t>R</a:t>
            </a:r>
            <a:r>
              <a:rPr sz="3200" i="1" spc="-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2700" spc="-22" baseline="-24691" dirty="0">
                <a:latin typeface="Times New Roman"/>
                <a:cs typeface="Times New Roman"/>
              </a:rPr>
              <a:t>2</a:t>
            </a:r>
            <a:r>
              <a:rPr sz="2700" spc="-270" baseline="-24691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i="1" spc="-90" dirty="0">
                <a:latin typeface="Times New Roman"/>
                <a:cs typeface="Times New Roman"/>
              </a:rPr>
              <a:t>v</a:t>
            </a:r>
            <a:r>
              <a:rPr sz="2700" spc="-135" baseline="-24691" dirty="0">
                <a:latin typeface="Times New Roman"/>
                <a:cs typeface="Times New Roman"/>
              </a:rPr>
              <a:t>1</a:t>
            </a:r>
            <a:r>
              <a:rPr sz="2700" spc="-60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i="1" spc="5" dirty="0">
                <a:latin typeface="Times New Roman"/>
                <a:cs typeface="Times New Roman"/>
              </a:rPr>
              <a:t>v</a:t>
            </a:r>
            <a:r>
              <a:rPr sz="2700" spc="7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8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8199120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Thevenin’s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equivalent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of the</a:t>
            </a:r>
            <a:r>
              <a:rPr sz="2800" b="1" spc="-13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shown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Fig 4.27, to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left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of the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terminals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a-b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89255">
              <a:lnSpc>
                <a:spcPts val="3350"/>
              </a:lnSpc>
            </a:pP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current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through </a:t>
            </a:r>
            <a:r>
              <a:rPr sz="2800" b="1" i="1" spc="-210" dirty="0">
                <a:solidFill>
                  <a:srgbClr val="053CE7"/>
                </a:solidFill>
                <a:latin typeface="Times New Roman"/>
                <a:cs typeface="Times New Roman"/>
              </a:rPr>
              <a:t>R</a:t>
            </a:r>
            <a:r>
              <a:rPr sz="2400" b="1" i="1" spc="-315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L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= 6,16,and 36</a:t>
            </a:r>
            <a:r>
              <a:rPr sz="2800" b="1" spc="-8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spc="110" dirty="0">
                <a:solidFill>
                  <a:srgbClr val="053CE7"/>
                </a:solidFill>
                <a:latin typeface="Symbol"/>
                <a:cs typeface="Symbol"/>
              </a:rPr>
              <a:t></a:t>
            </a:r>
            <a:r>
              <a:rPr sz="2800" b="1" spc="110" dirty="0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6330" y="3009080"/>
            <a:ext cx="6788150" cy="2865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129540"/>
            <a:ext cx="1496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Find</a:t>
            </a:r>
            <a:r>
              <a:rPr sz="3200" spc="-50" dirty="0"/>
              <a:t> </a:t>
            </a:r>
            <a:r>
              <a:rPr sz="3200" dirty="0"/>
              <a:t>R</a:t>
            </a:r>
            <a:r>
              <a:rPr sz="2775" baseline="-24024" dirty="0"/>
              <a:t>th</a:t>
            </a:r>
            <a:endParaRPr sz="2775" baseline="-24024"/>
          </a:p>
        </p:txBody>
      </p:sp>
      <p:sp>
        <p:nvSpPr>
          <p:cNvPr id="3" name="object 3"/>
          <p:cNvSpPr/>
          <p:nvPr/>
        </p:nvSpPr>
        <p:spPr>
          <a:xfrm>
            <a:off x="251459" y="3573779"/>
            <a:ext cx="8228330" cy="1992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7719" y="1215389"/>
            <a:ext cx="522668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12700">
              <a:lnSpc>
                <a:spcPct val="125000"/>
              </a:lnSpc>
              <a:spcBef>
                <a:spcPts val="100"/>
              </a:spcBef>
            </a:pPr>
            <a:r>
              <a:rPr sz="3200" i="1" spc="-35" dirty="0">
                <a:latin typeface="Times New Roman"/>
                <a:cs typeface="Times New Roman"/>
              </a:rPr>
              <a:t>R</a:t>
            </a:r>
            <a:r>
              <a:rPr sz="2700" spc="-52" baseline="-24691" dirty="0">
                <a:latin typeface="Times New Roman"/>
                <a:cs typeface="Times New Roman"/>
              </a:rPr>
              <a:t>Th</a:t>
            </a:r>
            <a:r>
              <a:rPr sz="2700" spc="44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: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32V</a:t>
            </a:r>
            <a:r>
              <a:rPr sz="3200" spc="-34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voltagesource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Symbol"/>
                <a:cs typeface="Symbol"/>
              </a:rPr>
              <a:t></a:t>
            </a:r>
            <a:r>
              <a:rPr sz="3200" spc="30" dirty="0">
                <a:latin typeface="Times New Roman"/>
                <a:cs typeface="Times New Roman"/>
              </a:rPr>
              <a:t>short  </a:t>
            </a:r>
            <a:r>
              <a:rPr sz="3200" spc="25" dirty="0">
                <a:latin typeface="Times New Roman"/>
                <a:cs typeface="Times New Roman"/>
              </a:rPr>
              <a:t>2A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current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Times New Roman"/>
                <a:cs typeface="Times New Roman"/>
              </a:rPr>
              <a:t>source</a:t>
            </a:r>
            <a:r>
              <a:rPr sz="3200" spc="45" dirty="0">
                <a:latin typeface="Symbol"/>
                <a:cs typeface="Symbol"/>
              </a:rPr>
              <a:t></a:t>
            </a:r>
            <a:r>
              <a:rPr sz="3200" spc="45" dirty="0">
                <a:latin typeface="Times New Roman"/>
                <a:cs typeface="Times New Roman"/>
              </a:rPr>
              <a:t>open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7709" y="3124200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16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4670" y="309372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1780" y="2814320"/>
            <a:ext cx="51689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754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R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4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||12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5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4800" u="sng" spc="-7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r>
              <a:rPr sz="4800" u="sng" spc="-675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spc="67" baseline="3385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4800" u="sng" spc="67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4800" spc="-232" baseline="3385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5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1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</a:t>
            </a:r>
            <a:r>
              <a:rPr sz="3200" dirty="0">
                <a:latin typeface="Symbol"/>
                <a:cs typeface="Symbol"/>
              </a:rPr>
              <a:t>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1459" y="3933190"/>
            <a:ext cx="0" cy="1151890"/>
          </a:xfrm>
          <a:custGeom>
            <a:avLst/>
            <a:gdLst/>
            <a:ahLst/>
            <a:cxnLst/>
            <a:rect l="l" t="t" r="r" b="b"/>
            <a:pathLst>
              <a:path h="1151889">
                <a:moveTo>
                  <a:pt x="0" y="0"/>
                </a:moveTo>
                <a:lnTo>
                  <a:pt x="0" y="1151890"/>
                </a:lnTo>
              </a:path>
            </a:pathLst>
          </a:custGeom>
          <a:ln w="9344">
            <a:solidFill>
              <a:srgbClr val="00DE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129540"/>
            <a:ext cx="1487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Find</a:t>
            </a:r>
            <a:r>
              <a:rPr sz="3200" spc="-110" dirty="0"/>
              <a:t> </a:t>
            </a:r>
            <a:r>
              <a:rPr sz="3200" dirty="0"/>
              <a:t>V</a:t>
            </a:r>
            <a:r>
              <a:rPr sz="2775" baseline="-24024" dirty="0"/>
              <a:t>th</a:t>
            </a:r>
            <a:endParaRPr sz="2775" baseline="-24024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79219" y="1132840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390" y="1234440"/>
            <a:ext cx="567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-52" baseline="13888" dirty="0">
                <a:latin typeface="Times New Roman"/>
                <a:cs typeface="Times New Roman"/>
              </a:rPr>
              <a:t>V</a:t>
            </a:r>
            <a:r>
              <a:rPr sz="1800" spc="-3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140" y="1802129"/>
            <a:ext cx="6295390" cy="155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75" dirty="0">
                <a:latin typeface="Times New Roman"/>
                <a:cs typeface="Times New Roman"/>
              </a:rPr>
              <a:t>(1) </a:t>
            </a:r>
            <a:r>
              <a:rPr sz="3200" spc="-5" dirty="0">
                <a:latin typeface="Times New Roman"/>
                <a:cs typeface="Times New Roman"/>
              </a:rPr>
              <a:t>Mesh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537210">
              <a:lnSpc>
                <a:spcPct val="100000"/>
              </a:lnSpc>
              <a:spcBef>
                <a:spcPts val="130"/>
              </a:spcBef>
              <a:tabLst>
                <a:tab pos="4854575" algn="l"/>
                <a:tab pos="5213985" algn="l"/>
              </a:tabLst>
            </a:pP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3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32</a:t>
            </a:r>
            <a:r>
              <a:rPr sz="3200" spc="-2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4</a:t>
            </a:r>
            <a:r>
              <a:rPr sz="3200" i="1" spc="-95" dirty="0">
                <a:latin typeface="Times New Roman"/>
                <a:cs typeface="Times New Roman"/>
              </a:rPr>
              <a:t>i</a:t>
            </a:r>
            <a:r>
              <a:rPr sz="2700" spc="-142" baseline="-24691" dirty="0">
                <a:latin typeface="Times New Roman"/>
                <a:cs typeface="Times New Roman"/>
              </a:rPr>
              <a:t>1 </a:t>
            </a:r>
            <a:r>
              <a:rPr sz="2700" spc="-44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50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12(</a:t>
            </a:r>
            <a:r>
              <a:rPr sz="3200" i="1" spc="-50" dirty="0">
                <a:latin typeface="Times New Roman"/>
                <a:cs typeface="Times New Roman"/>
              </a:rPr>
              <a:t>i</a:t>
            </a:r>
            <a:r>
              <a:rPr sz="2700" spc="-75" baseline="-24691" dirty="0">
                <a:latin typeface="Times New Roman"/>
                <a:cs typeface="Times New Roman"/>
              </a:rPr>
              <a:t>1</a:t>
            </a:r>
            <a:r>
              <a:rPr sz="2700" spc="487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2700" spc="-22" baseline="-24691" dirty="0">
                <a:latin typeface="Times New Roman"/>
                <a:cs typeface="Times New Roman"/>
              </a:rPr>
              <a:t>2</a:t>
            </a:r>
            <a:r>
              <a:rPr sz="2700" spc="-112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0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,	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2700" spc="-22" baseline="-24691" dirty="0">
                <a:latin typeface="Times New Roman"/>
                <a:cs typeface="Times New Roman"/>
              </a:rPr>
              <a:t>2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Symbol"/>
                <a:cs typeface="Symbol"/>
              </a:rPr>
              <a:t></a:t>
            </a:r>
            <a:r>
              <a:rPr sz="3200" spc="10" dirty="0">
                <a:latin typeface="Times New Roman"/>
                <a:cs typeface="Times New Roman"/>
              </a:rPr>
              <a:t>2A</a:t>
            </a:r>
            <a:endParaRPr sz="3200">
              <a:latin typeface="Times New Roman"/>
              <a:cs typeface="Times New Roman"/>
            </a:endParaRPr>
          </a:p>
          <a:p>
            <a:pPr marL="425450">
              <a:lnSpc>
                <a:spcPct val="100000"/>
              </a:lnSpc>
              <a:spcBef>
                <a:spcPts val="430"/>
              </a:spcBef>
            </a:pPr>
            <a:r>
              <a:rPr sz="3200" spc="-15" dirty="0">
                <a:latin typeface="Symbol"/>
                <a:cs typeface="Symbol"/>
              </a:rPr>
              <a:t>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2700" spc="-22" baseline="-24691" dirty="0">
                <a:latin typeface="Times New Roman"/>
                <a:cs typeface="Times New Roman"/>
              </a:rPr>
              <a:t>1 </a:t>
            </a:r>
            <a:r>
              <a:rPr sz="3200" spc="-45" dirty="0">
                <a:latin typeface="Symbol"/>
                <a:cs typeface="Symbol"/>
              </a:rPr>
              <a:t>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0.5A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7689" y="3459479"/>
            <a:ext cx="5419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409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Times New Roman"/>
                <a:cs typeface="Times New Roman"/>
              </a:rPr>
              <a:t>12(</a:t>
            </a:r>
            <a:r>
              <a:rPr sz="3200" i="1" spc="-50" dirty="0">
                <a:latin typeface="Times New Roman"/>
                <a:cs typeface="Times New Roman"/>
              </a:rPr>
              <a:t>i</a:t>
            </a:r>
            <a:r>
              <a:rPr sz="2700" spc="-75" baseline="-24691" dirty="0">
                <a:latin typeface="Times New Roman"/>
                <a:cs typeface="Times New Roman"/>
              </a:rPr>
              <a:t>1</a:t>
            </a:r>
            <a:r>
              <a:rPr sz="2700" spc="480" baseline="-24691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Symbol"/>
                <a:cs typeface="Symbol"/>
              </a:rPr>
              <a:t>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</a:t>
            </a:r>
            <a:r>
              <a:rPr sz="2700" spc="-150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409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12(0.5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Symbol"/>
                <a:cs typeface="Symbol"/>
              </a:rPr>
              <a:t>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2.0)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30V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7610" y="3561079"/>
            <a:ext cx="567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-52" baseline="13888" dirty="0">
                <a:latin typeface="Times New Roman"/>
                <a:cs typeface="Times New Roman"/>
              </a:rPr>
              <a:t>V</a:t>
            </a:r>
            <a:r>
              <a:rPr sz="1800" spc="-3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130" y="4005579"/>
            <a:ext cx="5420360" cy="166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 marR="30480" indent="-502920">
              <a:lnSpc>
                <a:spcPct val="108600"/>
              </a:lnSpc>
              <a:spcBef>
                <a:spcPts val="100"/>
              </a:spcBef>
            </a:pPr>
            <a:r>
              <a:rPr sz="3200" spc="30" dirty="0">
                <a:latin typeface="Times New Roman"/>
                <a:cs typeface="Times New Roman"/>
              </a:rPr>
              <a:t>(2) </a:t>
            </a:r>
            <a:r>
              <a:rPr sz="3200" spc="-20" dirty="0">
                <a:latin typeface="Times New Roman"/>
                <a:cs typeface="Times New Roman"/>
              </a:rPr>
              <a:t>Alternatively, </a:t>
            </a:r>
            <a:r>
              <a:rPr sz="3200" spc="-5" dirty="0">
                <a:latin typeface="Times New Roman"/>
                <a:cs typeface="Times New Roman"/>
              </a:rPr>
              <a:t>Nodal</a:t>
            </a:r>
            <a:r>
              <a:rPr sz="3200" spc="-7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Analysis  </a:t>
            </a:r>
            <a:r>
              <a:rPr sz="3200" spc="-10" dirty="0">
                <a:latin typeface="Times New Roman"/>
                <a:cs typeface="Times New Roman"/>
              </a:rPr>
              <a:t>(32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505" dirty="0">
                <a:latin typeface="Times New Roman"/>
                <a:cs typeface="Times New Roman"/>
              </a:rPr>
              <a:t> </a:t>
            </a:r>
            <a:r>
              <a:rPr sz="3200" i="1" spc="-40" dirty="0">
                <a:latin typeface="Times New Roman"/>
                <a:cs typeface="Times New Roman"/>
              </a:rPr>
              <a:t>V</a:t>
            </a:r>
            <a:r>
              <a:rPr sz="2700" spc="-60" baseline="-24691" dirty="0">
                <a:latin typeface="Times New Roman"/>
                <a:cs typeface="Times New Roman"/>
              </a:rPr>
              <a:t>Th</a:t>
            </a:r>
            <a:r>
              <a:rPr sz="2700" spc="44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-3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/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4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V</a:t>
            </a:r>
            <a:r>
              <a:rPr sz="2700" spc="-52" baseline="-24691" dirty="0">
                <a:latin typeface="Times New Roman"/>
                <a:cs typeface="Times New Roman"/>
              </a:rPr>
              <a:t>Th</a:t>
            </a:r>
            <a:r>
              <a:rPr sz="2700" spc="-30" baseline="-24691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/12</a:t>
            </a:r>
            <a:endParaRPr sz="3200">
              <a:latin typeface="Times New Roman"/>
              <a:cs typeface="Times New Roman"/>
            </a:endParaRPr>
          </a:p>
          <a:p>
            <a:pPr marL="483870">
              <a:lnSpc>
                <a:spcPct val="100000"/>
              </a:lnSpc>
              <a:spcBef>
                <a:spcPts val="700"/>
              </a:spcBef>
              <a:tabLst>
                <a:tab pos="1425575" algn="l"/>
              </a:tabLst>
            </a:pPr>
            <a:r>
              <a:rPr sz="3200" spc="-120" dirty="0">
                <a:latin typeface="Symbol"/>
                <a:cs typeface="Symbol"/>
              </a:rPr>
              <a:t></a:t>
            </a:r>
            <a:r>
              <a:rPr sz="3200" i="1" spc="-120" dirty="0">
                <a:latin typeface="Times New Roman"/>
                <a:cs typeface="Times New Roman"/>
              </a:rPr>
              <a:t>V</a:t>
            </a:r>
            <a:r>
              <a:rPr sz="2700" spc="-179" baseline="-24691" dirty="0">
                <a:latin typeface="Times New Roman"/>
                <a:cs typeface="Times New Roman"/>
              </a:rPr>
              <a:t>Th	</a:t>
            </a:r>
            <a:r>
              <a:rPr sz="3200" spc="-40" dirty="0">
                <a:latin typeface="Symbol"/>
                <a:cs typeface="Symbol"/>
              </a:rPr>
              <a:t>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30V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Example</a:t>
            </a:r>
            <a:r>
              <a:rPr sz="3200" spc="-55" dirty="0"/>
              <a:t> </a:t>
            </a:r>
            <a:r>
              <a:rPr sz="3200" dirty="0"/>
              <a:t>4.8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195829" y="3684270"/>
            <a:ext cx="4558030" cy="3112770"/>
            <a:chOff x="2195829" y="3684270"/>
            <a:chExt cx="4558030" cy="3112770"/>
          </a:xfrm>
        </p:grpSpPr>
        <p:sp>
          <p:nvSpPr>
            <p:cNvPr id="4" name="object 4"/>
            <p:cNvSpPr/>
            <p:nvPr/>
          </p:nvSpPr>
          <p:spPr>
            <a:xfrm>
              <a:off x="2195829" y="3684270"/>
              <a:ext cx="4558030" cy="31127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31819" y="6489700"/>
              <a:ext cx="3312160" cy="288290"/>
            </a:xfrm>
            <a:custGeom>
              <a:avLst/>
              <a:gdLst/>
              <a:ahLst/>
              <a:cxnLst/>
              <a:rect l="l" t="t" r="r" b="b"/>
              <a:pathLst>
                <a:path w="3312160" h="288290">
                  <a:moveTo>
                    <a:pt x="0" y="0"/>
                  </a:moveTo>
                  <a:lnTo>
                    <a:pt x="3312159" y="0"/>
                  </a:lnTo>
                  <a:lnTo>
                    <a:pt x="3312159" y="288290"/>
                  </a:lnTo>
                  <a:lnTo>
                    <a:pt x="0" y="288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39750" y="1239520"/>
            <a:ext cx="55467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5" dirty="0">
                <a:latin typeface="Times New Roman"/>
                <a:cs typeface="Times New Roman"/>
              </a:rPr>
              <a:t>(3)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Alternatively,</a:t>
            </a:r>
            <a:r>
              <a:rPr sz="3200" spc="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source</a:t>
            </a:r>
            <a:r>
              <a:rPr sz="3200" spc="-4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transform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25830" y="2406650"/>
            <a:ext cx="1322070" cy="0"/>
          </a:xfrm>
          <a:custGeom>
            <a:avLst/>
            <a:gdLst/>
            <a:ahLst/>
            <a:cxnLst/>
            <a:rect l="l" t="t" r="r" b="b"/>
            <a:pathLst>
              <a:path w="1322070">
                <a:moveTo>
                  <a:pt x="0" y="0"/>
                </a:moveTo>
                <a:lnTo>
                  <a:pt x="13220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7550" y="2406650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>
                <a:moveTo>
                  <a:pt x="0" y="0"/>
                </a:moveTo>
                <a:lnTo>
                  <a:pt x="5600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8280" y="2399029"/>
            <a:ext cx="22593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9595" algn="l"/>
              </a:tabLst>
            </a:pPr>
            <a:r>
              <a:rPr sz="3200" dirty="0">
                <a:latin typeface="Times New Roman"/>
                <a:cs typeface="Times New Roman"/>
              </a:rPr>
              <a:t>4	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98850" y="6559614"/>
            <a:ext cx="88773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" dirty="0">
                <a:latin typeface="Arial"/>
                <a:cs typeface="Arial"/>
              </a:rPr>
              <a:t>Fig.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4.29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843009" y="6523052"/>
            <a:ext cx="2235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8680" y="2913379"/>
            <a:ext cx="5574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380104" algn="l"/>
                <a:tab pos="4524375" algn="l"/>
              </a:tabLst>
            </a:pPr>
            <a:r>
              <a:rPr sz="3200" dirty="0">
                <a:latin typeface="Times New Roman"/>
                <a:cs typeface="Times New Roman"/>
              </a:rPr>
              <a:t>96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Times New Roman"/>
                <a:cs typeface="Times New Roman"/>
              </a:rPr>
              <a:t>3</a:t>
            </a:r>
            <a:r>
              <a:rPr sz="3200" i="1" spc="-110" dirty="0">
                <a:latin typeface="Times New Roman"/>
                <a:cs typeface="Times New Roman"/>
              </a:rPr>
              <a:t>V</a:t>
            </a:r>
            <a:r>
              <a:rPr sz="2700" spc="-165" baseline="-24691" dirty="0">
                <a:latin typeface="Times New Roman"/>
                <a:cs typeface="Times New Roman"/>
              </a:rPr>
              <a:t>TH 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24</a:t>
            </a:r>
            <a:r>
              <a:rPr sz="3200" spc="-5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360" dirty="0">
                <a:latin typeface="Times New Roman"/>
                <a:cs typeface="Times New Roman"/>
              </a:rPr>
              <a:t> </a:t>
            </a:r>
            <a:r>
              <a:rPr sz="3200" i="1" spc="-30" dirty="0">
                <a:latin typeface="Times New Roman"/>
                <a:cs typeface="Times New Roman"/>
              </a:rPr>
              <a:t>V</a:t>
            </a:r>
            <a:r>
              <a:rPr sz="2700" spc="-44" baseline="-24691" dirty="0">
                <a:latin typeface="Times New Roman"/>
                <a:cs typeface="Times New Roman"/>
              </a:rPr>
              <a:t>TH	</a:t>
            </a:r>
            <a:r>
              <a:rPr sz="3200" dirty="0">
                <a:latin typeface="Symbol"/>
                <a:cs typeface="Symbol"/>
              </a:rPr>
              <a:t></a:t>
            </a:r>
            <a:r>
              <a:rPr sz="3200" spc="-360" dirty="0">
                <a:latin typeface="Times New Roman"/>
                <a:cs typeface="Times New Roman"/>
              </a:rPr>
              <a:t> </a:t>
            </a:r>
            <a:r>
              <a:rPr sz="3200" i="1" spc="-30" dirty="0">
                <a:latin typeface="Times New Roman"/>
                <a:cs typeface="Times New Roman"/>
              </a:rPr>
              <a:t>V</a:t>
            </a:r>
            <a:r>
              <a:rPr sz="2700" spc="-44" baseline="-24691" dirty="0">
                <a:latin typeface="Times New Roman"/>
                <a:cs typeface="Times New Roman"/>
              </a:rPr>
              <a:t>TH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30V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8700" y="2089150"/>
            <a:ext cx="1507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04800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342900" algn="l"/>
              </a:tabLst>
            </a:pPr>
            <a:r>
              <a:rPr sz="3200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4800" i="1" spc="-52" baseline="33854" dirty="0">
                <a:latin typeface="Times New Roman"/>
                <a:cs typeface="Times New Roman"/>
              </a:rPr>
              <a:t>V</a:t>
            </a:r>
            <a:r>
              <a:rPr sz="2700" spc="-52" baseline="35493" dirty="0">
                <a:latin typeface="Times New Roman"/>
                <a:cs typeface="Times New Roman"/>
              </a:rPr>
              <a:t>TH</a:t>
            </a:r>
            <a:endParaRPr sz="2700" baseline="35493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380" y="1840229"/>
            <a:ext cx="13550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32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535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V</a:t>
            </a:r>
            <a:r>
              <a:rPr sz="2700" spc="-52" baseline="-24691" dirty="0">
                <a:latin typeface="Times New Roman"/>
                <a:cs typeface="Times New Roman"/>
              </a:rPr>
              <a:t>TH</a:t>
            </a:r>
            <a:endParaRPr sz="2700" baseline="-246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8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30250" y="1192529"/>
            <a:ext cx="1583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70" dirty="0">
                <a:latin typeface="Times New Roman"/>
                <a:cs typeface="Times New Roman"/>
              </a:rPr>
              <a:t>Toget </a:t>
            </a:r>
            <a:r>
              <a:rPr sz="3200" i="1" spc="20" dirty="0">
                <a:latin typeface="Times New Roman"/>
                <a:cs typeface="Times New Roman"/>
              </a:rPr>
              <a:t>i</a:t>
            </a:r>
            <a:r>
              <a:rPr sz="2700" i="1" spc="30" baseline="-24691" dirty="0">
                <a:latin typeface="Times New Roman"/>
                <a:cs typeface="Times New Roman"/>
              </a:rPr>
              <a:t>L</a:t>
            </a:r>
            <a:r>
              <a:rPr sz="2700" i="1" spc="-277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6060" y="2411729"/>
            <a:ext cx="1377950" cy="0"/>
          </a:xfrm>
          <a:custGeom>
            <a:avLst/>
            <a:gdLst/>
            <a:ahLst/>
            <a:cxnLst/>
            <a:rect l="l" t="t" r="r" b="b"/>
            <a:pathLst>
              <a:path w="1377950">
                <a:moveTo>
                  <a:pt x="0" y="0"/>
                </a:moveTo>
                <a:lnTo>
                  <a:pt x="13779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5809" y="2411729"/>
            <a:ext cx="1016000" cy="0"/>
          </a:xfrm>
          <a:custGeom>
            <a:avLst/>
            <a:gdLst/>
            <a:ahLst/>
            <a:cxnLst/>
            <a:rect l="l" t="t" r="r" b="b"/>
            <a:pathLst>
              <a:path w="1016000">
                <a:moveTo>
                  <a:pt x="0" y="0"/>
                </a:moveTo>
                <a:lnTo>
                  <a:pt x="10160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1539" y="23736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239259" y="2094229"/>
            <a:ext cx="248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4700" y="2094229"/>
            <a:ext cx="6330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87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i	</a:t>
            </a:r>
            <a:r>
              <a:rPr sz="3200" spc="-5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72410" y="2404109"/>
            <a:ext cx="2661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3095" algn="l"/>
                <a:tab pos="1809114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R	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	</a:t>
            </a:r>
            <a:r>
              <a:rPr sz="3200" spc="-5" dirty="0">
                <a:latin typeface="Times New Roman"/>
                <a:cs typeface="Times New Roman"/>
              </a:rPr>
              <a:t>4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38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7909" y="1845309"/>
            <a:ext cx="4324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9900" y="2683509"/>
            <a:ext cx="255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0755" algn="l"/>
                <a:tab pos="2409825" algn="l"/>
              </a:tabLst>
            </a:pPr>
            <a:r>
              <a:rPr sz="1800" spc="-1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i="1" spc="-5" dirty="0">
                <a:latin typeface="Times New Roman"/>
                <a:cs typeface="Times New Roman"/>
              </a:rPr>
              <a:t>L</a:t>
            </a:r>
            <a:r>
              <a:rPr sz="1800" i="1" dirty="0">
                <a:latin typeface="Times New Roman"/>
                <a:cs typeface="Times New Roman"/>
              </a:rPr>
              <a:t>	</a:t>
            </a:r>
            <a:r>
              <a:rPr sz="1800" i="1" spc="-5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8010" y="1946909"/>
            <a:ext cx="567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-52" baseline="13888" dirty="0">
                <a:latin typeface="Times New Roman"/>
                <a:cs typeface="Times New Roman"/>
              </a:rPr>
              <a:t>V</a:t>
            </a:r>
            <a:r>
              <a:rPr sz="1800" spc="-3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6610" y="3016250"/>
            <a:ext cx="4921885" cy="18592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  <a:tabLst>
                <a:tab pos="551815" algn="l"/>
                <a:tab pos="213804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R</a:t>
            </a:r>
            <a:r>
              <a:rPr sz="2700" i="1" spc="-7" baseline="-24691" dirty="0">
                <a:latin typeface="Times New Roman"/>
                <a:cs typeface="Times New Roman"/>
              </a:rPr>
              <a:t>L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6</a:t>
            </a:r>
            <a:r>
              <a:rPr sz="3200" spc="-340" dirty="0">
                <a:latin typeface="Times New Roman"/>
                <a:cs typeface="Times New Roman"/>
              </a:rPr>
              <a:t> </a:t>
            </a:r>
            <a:r>
              <a:rPr sz="4875" spc="135" baseline="-1709" dirty="0">
                <a:latin typeface="Symbol"/>
                <a:cs typeface="Symbol"/>
              </a:rPr>
              <a:t></a:t>
            </a:r>
            <a:r>
              <a:rPr sz="4875" spc="442" baseline="-1709" dirty="0">
                <a:latin typeface="Times New Roman"/>
                <a:cs typeface="Times New Roman"/>
              </a:rPr>
              <a:t> </a:t>
            </a:r>
            <a:r>
              <a:rPr sz="3200" i="1" spc="140" dirty="0">
                <a:latin typeface="Times New Roman"/>
                <a:cs typeface="Times New Roman"/>
              </a:rPr>
              <a:t>I</a:t>
            </a:r>
            <a:r>
              <a:rPr sz="2700" i="1" spc="209" baseline="-24691" dirty="0">
                <a:latin typeface="Times New Roman"/>
                <a:cs typeface="Times New Roman"/>
              </a:rPr>
              <a:t>L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30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/10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3A</a:t>
            </a:r>
            <a:endParaRPr sz="32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900"/>
              </a:spcBef>
              <a:tabLst>
                <a:tab pos="556895" algn="l"/>
                <a:tab pos="2138045" algn="l"/>
              </a:tabLst>
            </a:pPr>
            <a:r>
              <a:rPr sz="4800" i="1" baseline="6944" dirty="0">
                <a:latin typeface="Times New Roman"/>
                <a:cs typeface="Times New Roman"/>
              </a:rPr>
              <a:t>R</a:t>
            </a:r>
            <a:r>
              <a:rPr sz="2700" i="1" baseline="-12345" dirty="0">
                <a:latin typeface="Times New Roman"/>
                <a:cs typeface="Times New Roman"/>
              </a:rPr>
              <a:t>L	</a:t>
            </a:r>
            <a:r>
              <a:rPr sz="4800" baseline="6944" dirty="0">
                <a:latin typeface="Symbol"/>
                <a:cs typeface="Symbol"/>
              </a:rPr>
              <a:t></a:t>
            </a:r>
            <a:r>
              <a:rPr sz="4800" spc="-592" baseline="6944" dirty="0">
                <a:latin typeface="Times New Roman"/>
                <a:cs typeface="Times New Roman"/>
              </a:rPr>
              <a:t> </a:t>
            </a:r>
            <a:r>
              <a:rPr sz="4800" spc="202" baseline="6944" dirty="0">
                <a:latin typeface="Times New Roman"/>
                <a:cs typeface="Times New Roman"/>
              </a:rPr>
              <a:t>16</a:t>
            </a:r>
            <a:r>
              <a:rPr sz="4875" spc="202" baseline="1709" dirty="0">
                <a:latin typeface="Symbol"/>
                <a:cs typeface="Symbol"/>
              </a:rPr>
              <a:t></a:t>
            </a:r>
            <a:r>
              <a:rPr sz="3200" i="1" spc="135" dirty="0">
                <a:latin typeface="Times New Roman"/>
                <a:cs typeface="Times New Roman"/>
              </a:rPr>
              <a:t>I</a:t>
            </a:r>
            <a:r>
              <a:rPr sz="2700" i="1" spc="202" baseline="-24691" dirty="0">
                <a:latin typeface="Times New Roman"/>
                <a:cs typeface="Times New Roman"/>
              </a:rPr>
              <a:t>L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30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/</a:t>
            </a:r>
            <a:r>
              <a:rPr sz="3200" spc="-3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4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1.5A</a:t>
            </a:r>
            <a:endParaRPr sz="32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940"/>
              </a:spcBef>
              <a:tabLst>
                <a:tab pos="556895" algn="l"/>
                <a:tab pos="2138045" algn="l"/>
              </a:tabLst>
            </a:pPr>
            <a:r>
              <a:rPr sz="4800" i="1" spc="-7" baseline="-4340" dirty="0">
                <a:latin typeface="Times New Roman"/>
                <a:cs typeface="Times New Roman"/>
              </a:rPr>
              <a:t>R</a:t>
            </a:r>
            <a:r>
              <a:rPr sz="2700" i="1" spc="-7" baseline="-32407" dirty="0">
                <a:latin typeface="Times New Roman"/>
                <a:cs typeface="Times New Roman"/>
              </a:rPr>
              <a:t>L	</a:t>
            </a:r>
            <a:r>
              <a:rPr sz="4800" baseline="-4340" dirty="0">
                <a:latin typeface="Symbol"/>
                <a:cs typeface="Symbol"/>
              </a:rPr>
              <a:t></a:t>
            </a:r>
            <a:r>
              <a:rPr sz="4800" spc="-240" baseline="-4340" dirty="0">
                <a:latin typeface="Times New Roman"/>
                <a:cs typeface="Times New Roman"/>
              </a:rPr>
              <a:t> </a:t>
            </a:r>
            <a:r>
              <a:rPr sz="4800" spc="135" baseline="-4340" dirty="0">
                <a:latin typeface="Times New Roman"/>
                <a:cs typeface="Times New Roman"/>
              </a:rPr>
              <a:t>36</a:t>
            </a:r>
            <a:r>
              <a:rPr sz="4875" spc="135" baseline="-3418" dirty="0">
                <a:latin typeface="Symbol"/>
                <a:cs typeface="Symbol"/>
              </a:rPr>
              <a:t></a:t>
            </a:r>
            <a:r>
              <a:rPr sz="3200" i="1" spc="90" dirty="0">
                <a:latin typeface="Times New Roman"/>
                <a:cs typeface="Times New Roman"/>
              </a:rPr>
              <a:t>I</a:t>
            </a:r>
            <a:r>
              <a:rPr sz="2700" i="1" spc="135" baseline="-24691" dirty="0">
                <a:latin typeface="Times New Roman"/>
                <a:cs typeface="Times New Roman"/>
              </a:rPr>
              <a:t>L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30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/</a:t>
            </a:r>
            <a:r>
              <a:rPr sz="3200" spc="-3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40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0.75A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9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81870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Thevenin’s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equivalent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of 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</a:t>
            </a:r>
            <a:r>
              <a:rPr sz="2800" b="1" spc="-16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Fig.</a:t>
            </a:r>
            <a:endParaRPr sz="2800">
              <a:latin typeface="Times New Roman"/>
              <a:cs typeface="Times New Roman"/>
            </a:endParaRPr>
          </a:p>
          <a:p>
            <a:pPr marL="389255">
              <a:lnSpc>
                <a:spcPct val="100000"/>
              </a:lnSpc>
            </a:pP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4.31 at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terminals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a-b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050" y="2390139"/>
            <a:ext cx="6184900" cy="3990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9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6285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(independent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+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dependent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</a:t>
            </a:r>
            <a:r>
              <a:rPr sz="2800" b="1" spc="-15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case)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769" y="1988820"/>
            <a:ext cx="3168650" cy="576580"/>
          </a:xfrm>
          <a:prstGeom prst="rect">
            <a:avLst/>
          </a:prstGeom>
          <a:solidFill>
            <a:srgbClr val="053CE7"/>
          </a:solidFill>
          <a:ln w="9344">
            <a:solidFill>
              <a:srgbClr val="00DEC9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70"/>
              </a:spcBef>
            </a:pP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find </a:t>
            </a:r>
            <a:r>
              <a:rPr sz="3200" i="1" spc="-35" dirty="0">
                <a:latin typeface="Times New Roman"/>
                <a:cs typeface="Times New Roman"/>
              </a:rPr>
              <a:t>R</a:t>
            </a:r>
            <a:r>
              <a:rPr sz="2700" spc="-52" baseline="-24691" dirty="0">
                <a:latin typeface="Times New Roman"/>
                <a:cs typeface="Times New Roman"/>
              </a:rPr>
              <a:t>Th</a:t>
            </a:r>
            <a:r>
              <a:rPr sz="2700" spc="-247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: Fig(a)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4080" y="2573020"/>
            <a:ext cx="4519295" cy="1016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050" marR="5080" indent="-6350">
              <a:lnSpc>
                <a:spcPts val="3960"/>
              </a:lnSpc>
              <a:spcBef>
                <a:spcPts val="130"/>
              </a:spcBef>
              <a:tabLst>
                <a:tab pos="1863725" algn="l"/>
                <a:tab pos="3109595" algn="l"/>
              </a:tabLst>
            </a:pPr>
            <a:r>
              <a:rPr sz="3200" spc="-10" dirty="0">
                <a:latin typeface="Times New Roman"/>
                <a:cs typeface="Times New Roman"/>
              </a:rPr>
              <a:t>independent </a:t>
            </a:r>
            <a:r>
              <a:rPr sz="3200" spc="-5" dirty="0">
                <a:latin typeface="Times New Roman"/>
                <a:cs typeface="Times New Roman"/>
              </a:rPr>
              <a:t>source </a:t>
            </a:r>
            <a:r>
              <a:rPr sz="3200" spc="130" dirty="0">
                <a:latin typeface="Symbol"/>
                <a:cs typeface="Symbol"/>
              </a:rPr>
              <a:t></a:t>
            </a:r>
            <a:r>
              <a:rPr sz="3200" spc="130" dirty="0">
                <a:latin typeface="Times New Roman"/>
                <a:cs typeface="Times New Roman"/>
              </a:rPr>
              <a:t>0  </a:t>
            </a:r>
            <a:r>
              <a:rPr sz="3200" dirty="0">
                <a:latin typeface="Times New Roman"/>
                <a:cs typeface="Times New Roman"/>
              </a:rPr>
              <a:t>dependent	</a:t>
            </a:r>
            <a:r>
              <a:rPr sz="3200" spc="-5" dirty="0">
                <a:latin typeface="Times New Roman"/>
                <a:cs typeface="Times New Roman"/>
              </a:rPr>
              <a:t>source	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intact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30120" y="41732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1050" y="3893820"/>
            <a:ext cx="13093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865" algn="l"/>
              </a:tabLst>
            </a:pPr>
            <a:r>
              <a:rPr sz="3200" i="1" dirty="0">
                <a:latin typeface="Times New Roman"/>
                <a:cs typeface="Times New Roman"/>
              </a:rPr>
              <a:t>v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48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Times New Roman"/>
                <a:cs typeface="Times New Roman"/>
              </a:rPr>
              <a:t>1V,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7729" y="4178300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66079" y="417830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>
                <a:moveTo>
                  <a:pt x="0" y="0"/>
                </a:moveTo>
                <a:lnTo>
                  <a:pt x="2590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24729" y="4450079"/>
            <a:ext cx="86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</a:tabLst>
            </a:pPr>
            <a:r>
              <a:rPr sz="1800" i="1" dirty="0">
                <a:latin typeface="Times New Roman"/>
                <a:cs typeface="Times New Roman"/>
              </a:rPr>
              <a:t>o	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4718050" y="4170679"/>
            <a:ext cx="867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1045" algn="l"/>
              </a:tabLst>
            </a:pPr>
            <a:r>
              <a:rPr sz="3200" i="1" dirty="0">
                <a:latin typeface="Times New Roman"/>
                <a:cs typeface="Times New Roman"/>
              </a:rPr>
              <a:t>i	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57320" y="414020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95700" y="3860800"/>
            <a:ext cx="20523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77545" algn="l"/>
                <a:tab pos="1445895" algn="l"/>
              </a:tabLst>
            </a:pP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4800" i="1" spc="-15" baseline="33854" dirty="0">
                <a:latin typeface="Times New Roman"/>
                <a:cs typeface="Times New Roman"/>
              </a:rPr>
              <a:t>v</a:t>
            </a:r>
            <a:r>
              <a:rPr sz="2700" i="1" spc="-15" baseline="35493" dirty="0">
                <a:latin typeface="Times New Roman"/>
                <a:cs typeface="Times New Roman"/>
              </a:rPr>
              <a:t>o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140" dirty="0">
                <a:latin typeface="Times New Roman"/>
                <a:cs typeface="Times New Roman"/>
              </a:rPr>
              <a:t> </a:t>
            </a:r>
            <a:r>
              <a:rPr sz="4800" baseline="33854" dirty="0">
                <a:latin typeface="Times New Roman"/>
                <a:cs typeface="Times New Roman"/>
              </a:rPr>
              <a:t>1</a:t>
            </a:r>
            <a:endParaRPr sz="4800" baseline="3385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9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211320" y="2566670"/>
            <a:ext cx="4838364" cy="3604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569" y="1102359"/>
            <a:ext cx="576580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For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loop</a:t>
            </a:r>
            <a:r>
              <a:rPr sz="2800" b="1" spc="-12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1,</a:t>
            </a:r>
            <a:endParaRPr sz="280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  <a:spcBef>
                <a:spcPts val="3020"/>
              </a:spcBef>
              <a:tabLst>
                <a:tab pos="3641725" algn="l"/>
                <a:tab pos="4164965" algn="l"/>
                <a:tab pos="4601845" algn="l"/>
              </a:tabLst>
            </a:pP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2</a:t>
            </a:r>
            <a:r>
              <a:rPr sz="3200" i="1" spc="35" dirty="0">
                <a:latin typeface="Times New Roman"/>
                <a:cs typeface="Times New Roman"/>
              </a:rPr>
              <a:t>v</a:t>
            </a:r>
            <a:r>
              <a:rPr sz="2700" i="1" spc="52" baseline="-24691" dirty="0">
                <a:latin typeface="Times New Roman"/>
                <a:cs typeface="Times New Roman"/>
              </a:rPr>
              <a:t>x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2(</a:t>
            </a:r>
            <a:r>
              <a:rPr sz="3200" i="1" spc="-60" dirty="0">
                <a:latin typeface="Times New Roman"/>
                <a:cs typeface="Times New Roman"/>
              </a:rPr>
              <a:t>i</a:t>
            </a:r>
            <a:r>
              <a:rPr sz="2700" spc="-89" baseline="-24691" dirty="0">
                <a:latin typeface="Times New Roman"/>
                <a:cs typeface="Times New Roman"/>
              </a:rPr>
              <a:t>1 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3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	or	</a:t>
            </a:r>
            <a:r>
              <a:rPr sz="3200" i="1" spc="50" dirty="0">
                <a:latin typeface="Times New Roman"/>
                <a:cs typeface="Times New Roman"/>
              </a:rPr>
              <a:t>v</a:t>
            </a:r>
            <a:r>
              <a:rPr sz="2700" i="1" spc="75" baseline="-2469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10" dirty="0">
                <a:latin typeface="Times New Roman"/>
                <a:cs typeface="Times New Roman"/>
              </a:rPr>
              <a:t>i</a:t>
            </a:r>
            <a:r>
              <a:rPr sz="2700" spc="-165" baseline="-24691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459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  <a:p>
            <a:pPr marL="221615">
              <a:lnSpc>
                <a:spcPct val="100000"/>
              </a:lnSpc>
              <a:spcBef>
                <a:spcPts val="700"/>
              </a:spcBef>
              <a:tabLst>
                <a:tab pos="2390775" algn="l"/>
              </a:tabLst>
            </a:pPr>
            <a:r>
              <a:rPr sz="3200" spc="-5" dirty="0">
                <a:latin typeface="Times New Roman"/>
                <a:cs typeface="Times New Roman"/>
              </a:rPr>
              <a:t>But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4</a:t>
            </a: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3200" i="1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i="1" spc="50" dirty="0">
                <a:latin typeface="Times New Roman"/>
                <a:cs typeface="Times New Roman"/>
              </a:rPr>
              <a:t>v</a:t>
            </a:r>
            <a:r>
              <a:rPr sz="2700" i="1" spc="75" baseline="-2469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5" dirty="0">
                <a:latin typeface="Times New Roman"/>
                <a:cs typeface="Times New Roman"/>
              </a:rPr>
              <a:t>i</a:t>
            </a:r>
            <a:r>
              <a:rPr sz="2700" spc="-157" baseline="-24691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4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  <a:p>
            <a:pPr marL="158750">
              <a:lnSpc>
                <a:spcPct val="100000"/>
              </a:lnSpc>
              <a:spcBef>
                <a:spcPts val="1260"/>
              </a:spcBef>
            </a:pPr>
            <a:r>
              <a:rPr sz="3200" spc="-75" dirty="0">
                <a:latin typeface="Symbol"/>
                <a:cs typeface="Symbol"/>
              </a:rPr>
              <a:t>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i="1" spc="-114" dirty="0">
                <a:latin typeface="Times New Roman"/>
                <a:cs typeface="Times New Roman"/>
              </a:rPr>
              <a:t>i</a:t>
            </a:r>
            <a:r>
              <a:rPr sz="2700" spc="-172" baseline="-24691" dirty="0">
                <a:latin typeface="Times New Roman"/>
                <a:cs typeface="Times New Roman"/>
              </a:rPr>
              <a:t>1 </a:t>
            </a:r>
            <a:r>
              <a:rPr sz="3200" spc="-50" dirty="0">
                <a:latin typeface="Symbol"/>
                <a:cs typeface="Symbol"/>
              </a:rPr>
              <a:t></a:t>
            </a:r>
            <a:r>
              <a:rPr sz="3200" spc="-41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Symbol"/>
                <a:cs typeface="Symbol"/>
              </a:rPr>
              <a:t></a:t>
            </a:r>
            <a:r>
              <a:rPr sz="3200" spc="-45" dirty="0">
                <a:latin typeface="Times New Roman"/>
                <a:cs typeface="Times New Roman"/>
              </a:rPr>
              <a:t>3</a:t>
            </a:r>
            <a:r>
              <a:rPr sz="3200" i="1" spc="-45" dirty="0">
                <a:latin typeface="Times New Roman"/>
                <a:cs typeface="Times New Roman"/>
              </a:rPr>
              <a:t>i</a:t>
            </a:r>
            <a:r>
              <a:rPr sz="2700" spc="-67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9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764775" y="2642870"/>
            <a:ext cx="5377954" cy="36715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8950" y="981709"/>
            <a:ext cx="4985385" cy="331597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69850">
              <a:lnSpc>
                <a:spcPct val="100000"/>
              </a:lnSpc>
              <a:spcBef>
                <a:spcPts val="1560"/>
              </a:spcBef>
            </a:pPr>
            <a:r>
              <a:rPr sz="3200" dirty="0">
                <a:latin typeface="Times New Roman"/>
                <a:cs typeface="Times New Roman"/>
              </a:rPr>
              <a:t>Loop</a:t>
            </a:r>
            <a:r>
              <a:rPr sz="3200" spc="-484" dirty="0">
                <a:latin typeface="Times New Roman"/>
                <a:cs typeface="Times New Roman"/>
              </a:rPr>
              <a:t> </a:t>
            </a:r>
            <a:r>
              <a:rPr sz="3200" spc="65" dirty="0">
                <a:latin typeface="Times New Roman"/>
                <a:cs typeface="Times New Roman"/>
              </a:rPr>
              <a:t>2and</a:t>
            </a:r>
            <a:r>
              <a:rPr sz="3200" spc="-4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-4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460"/>
              </a:spcBef>
            </a:pPr>
            <a:r>
              <a:rPr sz="3200" spc="-25" dirty="0">
                <a:latin typeface="Times New Roman"/>
                <a:cs typeface="Times New Roman"/>
              </a:rPr>
              <a:t>4</a:t>
            </a: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2700" spc="-37" baseline="-24691" dirty="0">
                <a:latin typeface="Times New Roman"/>
                <a:cs typeface="Times New Roman"/>
              </a:rPr>
              <a:t>2</a:t>
            </a:r>
            <a:r>
              <a:rPr sz="2700" spc="52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2(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</a:t>
            </a:r>
            <a:r>
              <a:rPr sz="2700" spc="30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i="1" spc="-110" dirty="0">
                <a:latin typeface="Times New Roman"/>
                <a:cs typeface="Times New Roman"/>
              </a:rPr>
              <a:t>i</a:t>
            </a:r>
            <a:r>
              <a:rPr sz="2700" spc="-165" baseline="-24691" dirty="0">
                <a:latin typeface="Times New Roman"/>
                <a:cs typeface="Times New Roman"/>
              </a:rPr>
              <a:t>1</a:t>
            </a:r>
            <a:r>
              <a:rPr sz="2700" spc="-330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6(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</a:t>
            </a:r>
            <a:r>
              <a:rPr sz="2700" spc="30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i="1" spc="-40" dirty="0">
                <a:latin typeface="Times New Roman"/>
                <a:cs typeface="Times New Roman"/>
              </a:rPr>
              <a:t>i</a:t>
            </a:r>
            <a:r>
              <a:rPr sz="2700" spc="-60" baseline="-24691" dirty="0">
                <a:latin typeface="Times New Roman"/>
                <a:cs typeface="Times New Roman"/>
              </a:rPr>
              <a:t>3</a:t>
            </a:r>
            <a:r>
              <a:rPr sz="2700" spc="-209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1830"/>
              </a:spcBef>
            </a:pPr>
            <a:r>
              <a:rPr sz="3200" spc="-25" dirty="0">
                <a:latin typeface="Times New Roman"/>
                <a:cs typeface="Times New Roman"/>
              </a:rPr>
              <a:t>6(</a:t>
            </a: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2700" spc="-37" baseline="-24691" dirty="0">
                <a:latin typeface="Times New Roman"/>
                <a:cs typeface="Times New Roman"/>
              </a:rPr>
              <a:t>3</a:t>
            </a:r>
            <a:r>
              <a:rPr sz="2700" spc="-30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</a:t>
            </a:r>
            <a:r>
              <a:rPr sz="2700" spc="-120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2</a:t>
            </a:r>
            <a:r>
              <a:rPr sz="3200" i="1" spc="-45" dirty="0">
                <a:latin typeface="Times New Roman"/>
                <a:cs typeface="Times New Roman"/>
              </a:rPr>
              <a:t>i</a:t>
            </a:r>
            <a:r>
              <a:rPr sz="2700" spc="-67" baseline="-24691" dirty="0">
                <a:latin typeface="Times New Roman"/>
                <a:cs typeface="Times New Roman"/>
              </a:rPr>
              <a:t>3</a:t>
            </a:r>
            <a:r>
              <a:rPr sz="2700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50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060"/>
              </a:spcBef>
            </a:pPr>
            <a:r>
              <a:rPr sz="3200" spc="-5" dirty="0">
                <a:latin typeface="Times New Roman"/>
                <a:cs typeface="Times New Roman"/>
              </a:rPr>
              <a:t>Solving these equations</a:t>
            </a:r>
            <a:r>
              <a:rPr sz="3200" spc="-3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gives</a:t>
            </a:r>
            <a:endParaRPr sz="3200">
              <a:latin typeface="Times New Roman"/>
              <a:cs typeface="Times New Roman"/>
            </a:endParaRPr>
          </a:p>
          <a:p>
            <a:pPr marL="57150">
              <a:lnSpc>
                <a:spcPct val="100000"/>
              </a:lnSpc>
              <a:spcBef>
                <a:spcPts val="900"/>
              </a:spcBef>
              <a:tabLst>
                <a:tab pos="401955" algn="l"/>
              </a:tabLst>
            </a:pPr>
            <a:r>
              <a:rPr sz="3200" i="1" spc="-40" dirty="0">
                <a:latin typeface="Times New Roman"/>
                <a:cs typeface="Times New Roman"/>
              </a:rPr>
              <a:t>i</a:t>
            </a:r>
            <a:r>
              <a:rPr sz="2700" spc="-60" baseline="-24691" dirty="0">
                <a:latin typeface="Times New Roman"/>
                <a:cs typeface="Times New Roman"/>
              </a:rPr>
              <a:t>3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Symbol"/>
                <a:cs typeface="Symbol"/>
              </a:rPr>
              <a:t></a:t>
            </a:r>
            <a:r>
              <a:rPr sz="3200" spc="40" dirty="0">
                <a:latin typeface="Times New Roman"/>
                <a:cs typeface="Times New Roman"/>
              </a:rPr>
              <a:t>1/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6A.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55900" y="4861559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8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43200" y="4853940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580" y="4544059"/>
            <a:ext cx="2894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95375" algn="l"/>
                <a:tab pos="1981835" algn="l"/>
              </a:tabLst>
            </a:pPr>
            <a:r>
              <a:rPr sz="3200" spc="-5" dirty="0">
                <a:latin typeface="Times New Roman"/>
                <a:cs typeface="Times New Roman"/>
              </a:rPr>
              <a:t>But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i="1" dirty="0">
                <a:latin typeface="Times New Roman"/>
                <a:cs typeface="Times New Roman"/>
              </a:rPr>
              <a:t>i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4800" baseline="33854" dirty="0">
                <a:latin typeface="Times New Roman"/>
                <a:cs typeface="Times New Roman"/>
              </a:rPr>
              <a:t>1</a:t>
            </a:r>
            <a:r>
              <a:rPr sz="4800" spc="-705" baseline="3385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0160" y="4823459"/>
            <a:ext cx="10363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08685" algn="l"/>
              </a:tabLst>
            </a:pPr>
            <a:r>
              <a:rPr sz="1800" i="1" dirty="0">
                <a:latin typeface="Times New Roman"/>
                <a:cs typeface="Times New Roman"/>
              </a:rPr>
              <a:t>o	</a:t>
            </a:r>
            <a:r>
              <a:rPr sz="180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88160" y="5725159"/>
            <a:ext cx="407670" cy="0"/>
          </a:xfrm>
          <a:custGeom>
            <a:avLst/>
            <a:gdLst/>
            <a:ahLst/>
            <a:cxnLst/>
            <a:rect l="l" t="t" r="r" b="b"/>
            <a:pathLst>
              <a:path w="407669">
                <a:moveTo>
                  <a:pt x="0" y="0"/>
                </a:moveTo>
                <a:lnTo>
                  <a:pt x="4076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9019" y="5687059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48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950720" y="5996940"/>
            <a:ext cx="14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4039" y="5717540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079" y="5407659"/>
            <a:ext cx="279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077595" algn="l"/>
                <a:tab pos="1917064" algn="l"/>
              </a:tabLst>
            </a:pPr>
            <a:r>
              <a:rPr sz="3200" spc="-50" dirty="0">
                <a:latin typeface="Symbol"/>
                <a:cs typeface="Symbol"/>
              </a:rPr>
              <a:t>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	</a:t>
            </a:r>
            <a:r>
              <a:rPr sz="3200" spc="-30" dirty="0">
                <a:latin typeface="Symbol"/>
                <a:cs typeface="Symbol"/>
              </a:rPr>
              <a:t></a:t>
            </a:r>
            <a:r>
              <a:rPr sz="3200" spc="-280" dirty="0">
                <a:latin typeface="Times New Roman"/>
                <a:cs typeface="Times New Roman"/>
              </a:rPr>
              <a:t> </a:t>
            </a:r>
            <a:r>
              <a:rPr sz="4800" spc="-375" baseline="33854" dirty="0">
                <a:latin typeface="Times New Roman"/>
                <a:cs typeface="Times New Roman"/>
              </a:rPr>
              <a:t>1</a:t>
            </a:r>
            <a:r>
              <a:rPr sz="4800" i="1" spc="-375" baseline="33854" dirty="0">
                <a:latin typeface="Times New Roman"/>
                <a:cs typeface="Times New Roman"/>
              </a:rPr>
              <a:t>V	</a:t>
            </a:r>
            <a:r>
              <a:rPr sz="3200" spc="-30" dirty="0">
                <a:latin typeface="Symbol"/>
                <a:cs typeface="Symbol"/>
              </a:rPr>
              <a:t>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6</a:t>
            </a:r>
            <a:r>
              <a:rPr sz="3200" spc="-25" dirty="0">
                <a:latin typeface="Symbol"/>
                <a:cs typeface="Symbol"/>
              </a:rPr>
              <a:t>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9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63957" y="1262787"/>
            <a:ext cx="3033395" cy="586105"/>
            <a:chOff x="463957" y="1262787"/>
            <a:chExt cx="3033395" cy="586105"/>
          </a:xfrm>
        </p:grpSpPr>
        <p:sp>
          <p:nvSpPr>
            <p:cNvPr id="4" name="object 4"/>
            <p:cNvSpPr/>
            <p:nvPr/>
          </p:nvSpPr>
          <p:spPr>
            <a:xfrm>
              <a:off x="468630" y="1267459"/>
              <a:ext cx="3023870" cy="576580"/>
            </a:xfrm>
            <a:custGeom>
              <a:avLst/>
              <a:gdLst/>
              <a:ahLst/>
              <a:cxnLst/>
              <a:rect l="l" t="t" r="r" b="b"/>
              <a:pathLst>
                <a:path w="3023870" h="576580">
                  <a:moveTo>
                    <a:pt x="3023870" y="0"/>
                  </a:moveTo>
                  <a:lnTo>
                    <a:pt x="0" y="0"/>
                  </a:lnTo>
                  <a:lnTo>
                    <a:pt x="0" y="576579"/>
                  </a:lnTo>
                  <a:lnTo>
                    <a:pt x="3023870" y="576579"/>
                  </a:lnTo>
                  <a:close/>
                </a:path>
              </a:pathLst>
            </a:custGeom>
            <a:solidFill>
              <a:srgbClr val="053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8630" y="1267459"/>
              <a:ext cx="3023870" cy="576580"/>
            </a:xfrm>
            <a:custGeom>
              <a:avLst/>
              <a:gdLst/>
              <a:ahLst/>
              <a:cxnLst/>
              <a:rect l="l" t="t" r="r" b="b"/>
              <a:pathLst>
                <a:path w="3023870" h="576580">
                  <a:moveTo>
                    <a:pt x="1511300" y="576579"/>
                  </a:moveTo>
                  <a:lnTo>
                    <a:pt x="0" y="576579"/>
                  </a:lnTo>
                  <a:lnTo>
                    <a:pt x="0" y="0"/>
                  </a:lnTo>
                  <a:lnTo>
                    <a:pt x="3023870" y="0"/>
                  </a:lnTo>
                  <a:lnTo>
                    <a:pt x="3023870" y="576579"/>
                  </a:lnTo>
                  <a:lnTo>
                    <a:pt x="1511300" y="576579"/>
                  </a:lnTo>
                  <a:close/>
                </a:path>
              </a:pathLst>
            </a:custGeom>
            <a:ln w="9344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85469" y="1264920"/>
            <a:ext cx="53657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996565" algn="l"/>
              </a:tabLst>
            </a:pPr>
            <a:r>
              <a:rPr sz="3200" spc="50" dirty="0">
                <a:latin typeface="Times New Roman"/>
                <a:cs typeface="Times New Roman"/>
              </a:rPr>
              <a:t>Toget</a:t>
            </a:r>
            <a:r>
              <a:rPr sz="3200" i="1" spc="50" dirty="0">
                <a:latin typeface="Times New Roman"/>
                <a:cs typeface="Times New Roman"/>
              </a:rPr>
              <a:t>V</a:t>
            </a:r>
            <a:r>
              <a:rPr sz="2700" spc="75" baseline="-24691" dirty="0">
                <a:latin typeface="Times New Roman"/>
                <a:cs typeface="Times New Roman"/>
              </a:rPr>
              <a:t>Th</a:t>
            </a:r>
            <a:r>
              <a:rPr sz="2700" spc="735" baseline="-24691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:Fig(b)	</a:t>
            </a:r>
            <a:r>
              <a:rPr sz="4800" spc="-7" baseline="3472" dirty="0">
                <a:latin typeface="Times New Roman"/>
                <a:cs typeface="Times New Roman"/>
              </a:rPr>
              <a:t>Mesh</a:t>
            </a:r>
            <a:r>
              <a:rPr sz="4800" spc="135" baseline="3472" dirty="0">
                <a:latin typeface="Times New Roman"/>
                <a:cs typeface="Times New Roman"/>
              </a:rPr>
              <a:t> </a:t>
            </a:r>
            <a:r>
              <a:rPr sz="4800" spc="-7" baseline="3472" dirty="0">
                <a:latin typeface="Times New Roman"/>
                <a:cs typeface="Times New Roman"/>
              </a:rPr>
              <a:t>analysis</a:t>
            </a:r>
            <a:endParaRPr sz="4800" baseline="3472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9679" y="3157220"/>
            <a:ext cx="22237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Symbol"/>
                <a:cs typeface="Symbol"/>
              </a:rPr>
              <a:t>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4</a:t>
            </a:r>
            <a:r>
              <a:rPr sz="3200" i="1" spc="-90" dirty="0">
                <a:latin typeface="Times New Roman"/>
                <a:cs typeface="Times New Roman"/>
              </a:rPr>
              <a:t>i</a:t>
            </a:r>
            <a:r>
              <a:rPr sz="2700" spc="-135" baseline="-24691" dirty="0">
                <a:latin typeface="Times New Roman"/>
                <a:cs typeface="Times New Roman"/>
              </a:rPr>
              <a:t>1 </a:t>
            </a:r>
            <a:r>
              <a:rPr sz="3200" spc="-20" dirty="0">
                <a:latin typeface="Symbol"/>
                <a:cs typeface="Symbol"/>
              </a:rPr>
              <a:t>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Times New Roman"/>
                <a:cs typeface="Times New Roman"/>
              </a:rPr>
              <a:t>2</a:t>
            </a:r>
            <a:r>
              <a:rPr sz="3200" i="1" spc="-40" dirty="0">
                <a:latin typeface="Times New Roman"/>
                <a:cs typeface="Times New Roman"/>
              </a:rPr>
              <a:t>i</a:t>
            </a:r>
            <a:r>
              <a:rPr sz="2700" spc="-60" baseline="-24691" dirty="0">
                <a:latin typeface="Times New Roman"/>
                <a:cs typeface="Times New Roman"/>
              </a:rPr>
              <a:t>3 </a:t>
            </a:r>
            <a:r>
              <a:rPr sz="3200" spc="-20" dirty="0">
                <a:latin typeface="Symbol"/>
                <a:cs typeface="Symbol"/>
              </a:rPr>
              <a:t></a:t>
            </a:r>
            <a:r>
              <a:rPr sz="3200" spc="-29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8319" y="1752600"/>
            <a:ext cx="5761355" cy="312166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60"/>
              </a:spcBef>
            </a:pPr>
            <a:r>
              <a:rPr sz="3200" i="1" spc="-110" dirty="0">
                <a:latin typeface="Times New Roman"/>
                <a:cs typeface="Times New Roman"/>
              </a:rPr>
              <a:t>i</a:t>
            </a:r>
            <a:r>
              <a:rPr sz="2700" spc="-165" baseline="-24691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  <a:p>
            <a:pPr marL="101600" marR="30480" indent="49530">
              <a:lnSpc>
                <a:spcPct val="125499"/>
              </a:lnSpc>
              <a:spcBef>
                <a:spcPts val="280"/>
              </a:spcBef>
              <a:tabLst>
                <a:tab pos="879475" algn="l"/>
                <a:tab pos="4063365" algn="l"/>
                <a:tab pos="4391025" algn="l"/>
              </a:tabLst>
            </a:pP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2</a:t>
            </a:r>
            <a:r>
              <a:rPr sz="3200" i="1" spc="35" dirty="0">
                <a:latin typeface="Times New Roman"/>
                <a:cs typeface="Times New Roman"/>
              </a:rPr>
              <a:t>v</a:t>
            </a:r>
            <a:r>
              <a:rPr sz="2700" i="1" spc="52" baseline="-24691" dirty="0">
                <a:latin typeface="Times New Roman"/>
                <a:cs typeface="Times New Roman"/>
              </a:rPr>
              <a:t>x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2(</a:t>
            </a: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2700" spc="-37" baseline="-24691" dirty="0">
                <a:latin typeface="Times New Roman"/>
                <a:cs typeface="Times New Roman"/>
              </a:rPr>
              <a:t>3 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64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0 </a:t>
            </a:r>
            <a:r>
              <a:rPr sz="3200" dirty="0">
                <a:latin typeface="Symbol"/>
                <a:cs typeface="Symbol"/>
              </a:rPr>
              <a:t></a:t>
            </a:r>
            <a:r>
              <a:rPr sz="3200" spc="300" dirty="0">
                <a:latin typeface="Times New Roman"/>
                <a:cs typeface="Times New Roman"/>
              </a:rPr>
              <a:t> </a:t>
            </a:r>
            <a:r>
              <a:rPr sz="3200" i="1" spc="45" dirty="0">
                <a:latin typeface="Times New Roman"/>
                <a:cs typeface="Times New Roman"/>
              </a:rPr>
              <a:t>v</a:t>
            </a:r>
            <a:r>
              <a:rPr sz="2700" i="1" spc="67" baseline="-2469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40" dirty="0">
                <a:latin typeface="Times New Roman"/>
                <a:cs typeface="Times New Roman"/>
              </a:rPr>
              <a:t>i</a:t>
            </a:r>
            <a:r>
              <a:rPr sz="2700" spc="-60" baseline="-24691" dirty="0">
                <a:latin typeface="Times New Roman"/>
                <a:cs typeface="Times New Roman"/>
              </a:rPr>
              <a:t>3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  </a:t>
            </a:r>
            <a:r>
              <a:rPr sz="3200" spc="-10" dirty="0">
                <a:latin typeface="Times New Roman"/>
                <a:cs typeface="Times New Roman"/>
              </a:rPr>
              <a:t>4(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 </a:t>
            </a:r>
            <a:r>
              <a:rPr sz="2700" spc="52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i="1" spc="-114" dirty="0">
                <a:latin typeface="Times New Roman"/>
                <a:cs typeface="Times New Roman"/>
              </a:rPr>
              <a:t>i</a:t>
            </a:r>
            <a:r>
              <a:rPr sz="2700" spc="-172" baseline="-24691" dirty="0">
                <a:latin typeface="Times New Roman"/>
                <a:cs typeface="Times New Roman"/>
              </a:rPr>
              <a:t>1</a:t>
            </a:r>
            <a:r>
              <a:rPr sz="2700" spc="-330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2(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 </a:t>
            </a:r>
            <a:r>
              <a:rPr sz="2700" spc="37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i="1" spc="-114" dirty="0">
                <a:latin typeface="Times New Roman"/>
                <a:cs typeface="Times New Roman"/>
              </a:rPr>
              <a:t>i</a:t>
            </a:r>
            <a:r>
              <a:rPr sz="2700" spc="-172" baseline="-24691" dirty="0">
                <a:latin typeface="Times New Roman"/>
                <a:cs typeface="Times New Roman"/>
              </a:rPr>
              <a:t>1</a:t>
            </a:r>
            <a:r>
              <a:rPr sz="2700" spc="-322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2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6</a:t>
            </a: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2700" spc="-37" baseline="-24691" dirty="0">
                <a:latin typeface="Times New Roman"/>
                <a:cs typeface="Times New Roman"/>
              </a:rPr>
              <a:t>2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0</a:t>
            </a:r>
            <a:r>
              <a:rPr sz="3200" spc="-229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</a:t>
            </a:r>
            <a:r>
              <a:rPr sz="3200" spc="-480" dirty="0">
                <a:latin typeface="Times New Roman"/>
                <a:cs typeface="Times New Roman"/>
              </a:rPr>
              <a:t> </a:t>
            </a:r>
            <a:r>
              <a:rPr sz="4800" spc="-30" baseline="-2604" dirty="0">
                <a:latin typeface="Times New Roman"/>
                <a:cs typeface="Times New Roman"/>
              </a:rPr>
              <a:t>12</a:t>
            </a:r>
            <a:r>
              <a:rPr sz="4800" i="1" spc="-30" baseline="-2604" dirty="0">
                <a:latin typeface="Times New Roman"/>
                <a:cs typeface="Times New Roman"/>
              </a:rPr>
              <a:t>i</a:t>
            </a:r>
            <a:r>
              <a:rPr sz="2700" spc="-30" baseline="-29320" dirty="0">
                <a:latin typeface="Times New Roman"/>
                <a:cs typeface="Times New Roman"/>
              </a:rPr>
              <a:t>2  </a:t>
            </a:r>
            <a:r>
              <a:rPr sz="3200" spc="-5" dirty="0">
                <a:latin typeface="Times New Roman"/>
                <a:cs typeface="Times New Roman"/>
              </a:rPr>
              <a:t>But	</a:t>
            </a:r>
            <a:r>
              <a:rPr sz="3200" spc="-60" dirty="0">
                <a:latin typeface="Times New Roman"/>
                <a:cs typeface="Times New Roman"/>
              </a:rPr>
              <a:t>4(</a:t>
            </a:r>
            <a:r>
              <a:rPr sz="3200" i="1" spc="-60" dirty="0">
                <a:latin typeface="Times New Roman"/>
                <a:cs typeface="Times New Roman"/>
              </a:rPr>
              <a:t>i</a:t>
            </a:r>
            <a:r>
              <a:rPr sz="2700" spc="-89" baseline="-24691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 </a:t>
            </a:r>
            <a:r>
              <a:rPr sz="3200" dirty="0">
                <a:latin typeface="Times New Roman"/>
                <a:cs typeface="Times New Roman"/>
              </a:rPr>
              <a:t>)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575" dirty="0">
                <a:latin typeface="Times New Roman"/>
                <a:cs typeface="Times New Roman"/>
              </a:rPr>
              <a:t> </a:t>
            </a:r>
            <a:r>
              <a:rPr sz="3200" i="1" spc="45" dirty="0">
                <a:latin typeface="Times New Roman"/>
                <a:cs typeface="Times New Roman"/>
              </a:rPr>
              <a:t>v</a:t>
            </a:r>
            <a:r>
              <a:rPr sz="2700" i="1" spc="67" baseline="-24691" dirty="0">
                <a:latin typeface="Times New Roman"/>
                <a:cs typeface="Times New Roman"/>
              </a:rPr>
              <a:t>x</a:t>
            </a:r>
            <a:endParaRPr sz="2700" baseline="-24691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  <a:tabLst>
                <a:tab pos="724535" algn="l"/>
              </a:tabLst>
            </a:pPr>
            <a:r>
              <a:rPr sz="3200" spc="-75" dirty="0">
                <a:latin typeface="Symbol"/>
                <a:cs typeface="Symbol"/>
              </a:rPr>
              <a:t></a:t>
            </a:r>
            <a:r>
              <a:rPr sz="3200" i="1" spc="-75" dirty="0">
                <a:latin typeface="Times New Roman"/>
                <a:cs typeface="Times New Roman"/>
              </a:rPr>
              <a:t>i</a:t>
            </a:r>
            <a:r>
              <a:rPr sz="2700" spc="-112" baseline="-24691" dirty="0">
                <a:latin typeface="Times New Roman"/>
                <a:cs typeface="Times New Roman"/>
              </a:rPr>
              <a:t>2	</a:t>
            </a:r>
            <a:r>
              <a:rPr sz="3200" spc="-45" dirty="0">
                <a:latin typeface="Symbol"/>
                <a:cs typeface="Symbol"/>
              </a:rPr>
              <a:t>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10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/</a:t>
            </a:r>
            <a:r>
              <a:rPr sz="3200" spc="-4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3.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3800" y="5081270"/>
            <a:ext cx="2816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4555" algn="l"/>
                <a:tab pos="1753235" algn="l"/>
              </a:tabLst>
            </a:pP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2700" i="1" spc="-7" baseline="-24691" dirty="0">
                <a:latin typeface="Times New Roman"/>
                <a:cs typeface="Times New Roman"/>
              </a:rPr>
              <a:t>oc	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6</a:t>
            </a: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2700" spc="-37" baseline="-24691" dirty="0">
                <a:latin typeface="Times New Roman"/>
                <a:cs typeface="Times New Roman"/>
              </a:rPr>
              <a:t>2	</a:t>
            </a:r>
            <a:r>
              <a:rPr sz="3200" spc="-10" dirty="0">
                <a:latin typeface="Symbol"/>
                <a:cs typeface="Symbol"/>
              </a:rPr>
              <a:t>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20V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3719" y="5182870"/>
            <a:ext cx="5676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-52" baseline="13888" dirty="0">
                <a:latin typeface="Times New Roman"/>
                <a:cs typeface="Times New Roman"/>
              </a:rPr>
              <a:t>V</a:t>
            </a:r>
            <a:r>
              <a:rPr sz="1800" spc="-3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6929" y="3865291"/>
            <a:ext cx="4074160" cy="2460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17780" indent="-351790">
              <a:lnSpc>
                <a:spcPct val="100000"/>
              </a:lnSpc>
              <a:spcBef>
                <a:spcPts val="100"/>
              </a:spcBef>
            </a:pPr>
            <a:r>
              <a:rPr sz="4200" b="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b="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dirty="0"/>
              <a:t>A </a:t>
            </a:r>
            <a:r>
              <a:rPr sz="2800" spc="-5" dirty="0">
                <a:solidFill>
                  <a:srgbClr val="071C57"/>
                </a:solidFill>
              </a:rPr>
              <a:t>linear </a:t>
            </a:r>
            <a:r>
              <a:rPr sz="2800" spc="-15" dirty="0">
                <a:solidFill>
                  <a:srgbClr val="071C57"/>
                </a:solidFill>
              </a:rPr>
              <a:t>circuit </a:t>
            </a:r>
            <a:r>
              <a:rPr sz="2800" dirty="0"/>
              <a:t>is one </a:t>
            </a:r>
            <a:r>
              <a:rPr sz="2800" spc="-10" dirty="0"/>
              <a:t>whose </a:t>
            </a:r>
            <a:r>
              <a:rPr sz="2800" spc="-5" dirty="0"/>
              <a:t>output </a:t>
            </a:r>
            <a:r>
              <a:rPr sz="2800" dirty="0"/>
              <a:t>is</a:t>
            </a:r>
            <a:r>
              <a:rPr sz="2800" spc="-315" dirty="0"/>
              <a:t> </a:t>
            </a:r>
            <a:r>
              <a:rPr sz="2800" spc="-5" dirty="0"/>
              <a:t>linearly  </a:t>
            </a:r>
            <a:r>
              <a:rPr sz="2800" spc="-15" dirty="0"/>
              <a:t>related </a:t>
            </a:r>
            <a:r>
              <a:rPr sz="2800" dirty="0"/>
              <a:t>(or </a:t>
            </a:r>
            <a:r>
              <a:rPr sz="2800" spc="-10" dirty="0"/>
              <a:t>directly proportional) </a:t>
            </a:r>
            <a:r>
              <a:rPr sz="2800" dirty="0"/>
              <a:t>to </a:t>
            </a:r>
            <a:r>
              <a:rPr sz="2800" spc="-5" dirty="0"/>
              <a:t>its</a:t>
            </a:r>
            <a:r>
              <a:rPr sz="2800" spc="-75" dirty="0"/>
              <a:t> </a:t>
            </a:r>
            <a:r>
              <a:rPr sz="2800" spc="-5" dirty="0"/>
              <a:t>input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8969" y="2176779"/>
            <a:ext cx="1517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Fig</a:t>
            </a:r>
            <a:r>
              <a:rPr sz="2800" b="1" spc="-5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r>
              <a:rPr sz="2800" b="1" spc="-14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143250"/>
            <a:ext cx="8964930" cy="2734310"/>
            <a:chOff x="0" y="3143250"/>
            <a:chExt cx="8964930" cy="2734310"/>
          </a:xfrm>
        </p:grpSpPr>
        <p:sp>
          <p:nvSpPr>
            <p:cNvPr id="5" name="object 5"/>
            <p:cNvSpPr/>
            <p:nvPr/>
          </p:nvSpPr>
          <p:spPr>
            <a:xfrm>
              <a:off x="0" y="3143250"/>
              <a:ext cx="6201410" cy="27343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92950" y="3498850"/>
              <a:ext cx="0" cy="2233930"/>
            </a:xfrm>
            <a:custGeom>
              <a:avLst/>
              <a:gdLst/>
              <a:ahLst/>
              <a:cxnLst/>
              <a:rect l="l" t="t" r="r" b="b"/>
              <a:pathLst>
                <a:path h="2233929">
                  <a:moveTo>
                    <a:pt x="0" y="223393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54850" y="342900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29"/>
                  </a:lnTo>
                  <a:lnTo>
                    <a:pt x="76200" y="7492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28079" y="4724400"/>
              <a:ext cx="2665730" cy="0"/>
            </a:xfrm>
            <a:custGeom>
              <a:avLst/>
              <a:gdLst/>
              <a:ahLst/>
              <a:cxnLst/>
              <a:rect l="l" t="t" r="r" b="b"/>
              <a:pathLst>
                <a:path w="2665729">
                  <a:moveTo>
                    <a:pt x="0" y="0"/>
                  </a:moveTo>
                  <a:lnTo>
                    <a:pt x="2665729" y="0"/>
                  </a:lnTo>
                </a:path>
              </a:pathLst>
            </a:custGeom>
            <a:ln w="8890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88730" y="46863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2269" y="3789680"/>
              <a:ext cx="2016760" cy="1727200"/>
            </a:xfrm>
            <a:custGeom>
              <a:avLst/>
              <a:gdLst/>
              <a:ahLst/>
              <a:cxnLst/>
              <a:rect l="l" t="t" r="r" b="b"/>
              <a:pathLst>
                <a:path w="2016759" h="1727200">
                  <a:moveTo>
                    <a:pt x="0" y="1727200"/>
                  </a:moveTo>
                  <a:lnTo>
                    <a:pt x="2016759" y="0"/>
                  </a:lnTo>
                </a:path>
              </a:pathLst>
            </a:custGeom>
            <a:ln w="2839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56069" y="4757420"/>
            <a:ext cx="1327150" cy="51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9655">
              <a:lnSpc>
                <a:spcPts val="1935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V</a:t>
            </a:r>
            <a:r>
              <a:rPr sz="1575" spc="-15" baseline="-23809" dirty="0">
                <a:latin typeface="Arial"/>
                <a:cs typeface="Arial"/>
              </a:rPr>
              <a:t>0</a:t>
            </a:r>
            <a:endParaRPr sz="1575" baseline="-23809">
              <a:latin typeface="Arial"/>
              <a:cs typeface="Arial"/>
            </a:endParaRPr>
          </a:p>
          <a:p>
            <a:pPr marL="50800">
              <a:lnSpc>
                <a:spcPts val="1935"/>
              </a:lnSpc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575" spc="-7" baseline="-23809" dirty="0">
                <a:latin typeface="Arial"/>
                <a:cs typeface="Arial"/>
              </a:rPr>
              <a:t>0</a:t>
            </a:r>
            <a:endParaRPr sz="1575" baseline="-23809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7054850" y="3122929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0"/>
              <a:t> </a:t>
            </a:r>
            <a:r>
              <a:rPr sz="3200" smtClean="0"/>
              <a:t>10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95367" y="1153780"/>
            <a:ext cx="138430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5"/>
              </a:lnSpc>
            </a:pP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2500" y="1197610"/>
            <a:ext cx="4381500" cy="511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4350" y="1102359"/>
            <a:ext cx="4616450" cy="252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809" marR="313690" indent="-351790">
              <a:lnSpc>
                <a:spcPct val="999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Determine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</a:t>
            </a:r>
            <a:r>
              <a:rPr sz="2800" b="1" spc="-19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Thevenin’  equivalent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>
                <a:solidFill>
                  <a:srgbClr val="053CE7"/>
                </a:solidFill>
                <a:latin typeface="Times New Roman"/>
                <a:cs typeface="Times New Roman"/>
              </a:rPr>
              <a:t>in  </a:t>
            </a:r>
            <a:r>
              <a:rPr sz="2800" b="1" smtClean="0">
                <a:solidFill>
                  <a:srgbClr val="053CE7"/>
                </a:solidFill>
                <a:latin typeface="Times New Roman"/>
                <a:cs typeface="Times New Roman"/>
              </a:rPr>
              <a:t>Fig.35(a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  <a:p>
            <a:pPr marL="160020">
              <a:lnSpc>
                <a:spcPct val="100000"/>
              </a:lnSpc>
              <a:spcBef>
                <a:spcPts val="175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690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3200" dirty="0">
                <a:latin typeface="Times New Roman"/>
                <a:cs typeface="Times New Roman"/>
              </a:rPr>
              <a:t>(dependent</a:t>
            </a:r>
            <a:r>
              <a:rPr sz="3200" spc="-500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sourceonly</a:t>
            </a:r>
            <a:r>
              <a:rPr sz="3200" spc="-52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case)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2190" y="4069079"/>
            <a:ext cx="337820" cy="0"/>
          </a:xfrm>
          <a:custGeom>
            <a:avLst/>
            <a:gdLst/>
            <a:ahLst/>
            <a:cxnLst/>
            <a:rect l="l" t="t" r="r" b="b"/>
            <a:pathLst>
              <a:path w="337820">
                <a:moveTo>
                  <a:pt x="0" y="0"/>
                </a:moveTo>
                <a:lnTo>
                  <a:pt x="33782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79190" y="434085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572509" y="4061459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75560" y="375157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0239" y="3501390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aseline="-33854" dirty="0">
                <a:latin typeface="Symbol"/>
                <a:cs typeface="Symbol"/>
              </a:rPr>
              <a:t></a:t>
            </a:r>
            <a:r>
              <a:rPr sz="4800" spc="-120" baseline="-33854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4691" dirty="0">
                <a:latin typeface="Times New Roman"/>
                <a:cs typeface="Times New Roman"/>
              </a:rPr>
              <a:t>o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3050" y="4030979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2510" y="406400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019" y="3784600"/>
            <a:ext cx="11798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214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V	</a:t>
            </a:r>
            <a:r>
              <a:rPr sz="3200" spc="-30" dirty="0">
                <a:latin typeface="Symbol"/>
                <a:cs typeface="Symbol"/>
              </a:rPr>
              <a:t>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000" y="4293869"/>
            <a:ext cx="2999740" cy="108458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0"/>
              </a:spcBef>
            </a:pPr>
            <a:r>
              <a:rPr sz="3200" spc="15" dirty="0">
                <a:latin typeface="Times New Roman"/>
                <a:cs typeface="Times New Roman"/>
              </a:rPr>
              <a:t>Nodalanaysis</a:t>
            </a:r>
            <a:r>
              <a:rPr sz="3200" spc="-4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  <a:tabLst>
                <a:tab pos="1034415" algn="l"/>
              </a:tabLst>
            </a:pP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2700" i="1" spc="-37" baseline="-24691" dirty="0">
                <a:latin typeface="Times New Roman"/>
                <a:cs typeface="Times New Roman"/>
              </a:rPr>
              <a:t>o </a:t>
            </a:r>
            <a:r>
              <a:rPr sz="2700" i="1" spc="97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i="1" spc="35" dirty="0">
                <a:latin typeface="Times New Roman"/>
                <a:cs typeface="Times New Roman"/>
              </a:rPr>
              <a:t>i</a:t>
            </a:r>
            <a:r>
              <a:rPr sz="2700" i="1" spc="52" baseline="-2469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2</a:t>
            </a:r>
            <a:r>
              <a:rPr sz="3200" i="1" dirty="0">
                <a:latin typeface="Times New Roman"/>
                <a:cs typeface="Times New Roman"/>
              </a:rPr>
              <a:t>i</a:t>
            </a:r>
            <a:r>
              <a:rPr sz="2700" i="1" baseline="-24691" dirty="0">
                <a:latin typeface="Times New Roman"/>
                <a:cs typeface="Times New Roman"/>
              </a:rPr>
              <a:t>x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4691" dirty="0">
                <a:latin typeface="Times New Roman"/>
                <a:cs typeface="Times New Roman"/>
              </a:rPr>
              <a:t>o </a:t>
            </a:r>
            <a:r>
              <a:rPr sz="3200" dirty="0">
                <a:latin typeface="Times New Roman"/>
                <a:cs typeface="Times New Roman"/>
              </a:rPr>
              <a:t>/</a:t>
            </a:r>
            <a:r>
              <a:rPr sz="3200" spc="-2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0"/>
              <a:t> </a:t>
            </a:r>
            <a:r>
              <a:rPr sz="3200" smtClean="0"/>
              <a:t>10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816860" y="1764029"/>
            <a:ext cx="902969" cy="0"/>
          </a:xfrm>
          <a:custGeom>
            <a:avLst/>
            <a:gdLst/>
            <a:ahLst/>
            <a:cxnLst/>
            <a:rect l="l" t="t" r="r" b="b"/>
            <a:pathLst>
              <a:path w="902970">
                <a:moveTo>
                  <a:pt x="0" y="0"/>
                </a:moveTo>
                <a:lnTo>
                  <a:pt x="90296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20870" y="1764029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1829" y="175640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9760" y="1756409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8379" y="147574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7739" y="1725929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9679" y="1446529"/>
            <a:ext cx="962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525" dirty="0">
                <a:latin typeface="Times New Roman"/>
                <a:cs typeface="Times New Roman"/>
              </a:rPr>
              <a:t> </a:t>
            </a:r>
            <a:r>
              <a:rPr sz="4800" i="1" spc="-15" baseline="33854" dirty="0">
                <a:latin typeface="Times New Roman"/>
                <a:cs typeface="Times New Roman"/>
              </a:rPr>
              <a:t>v</a:t>
            </a:r>
            <a:r>
              <a:rPr sz="2700" i="1" spc="-15" baseline="35493" dirty="0">
                <a:latin typeface="Times New Roman"/>
                <a:cs typeface="Times New Roman"/>
              </a:rPr>
              <a:t>o</a:t>
            </a:r>
            <a:endParaRPr sz="2700" baseline="35493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4160" y="1196340"/>
            <a:ext cx="771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0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60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17089" y="1446529"/>
            <a:ext cx="612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285" algn="l"/>
              </a:tabLst>
            </a:pPr>
            <a:r>
              <a:rPr sz="3200" i="1" dirty="0">
                <a:latin typeface="Times New Roman"/>
                <a:cs typeface="Times New Roman"/>
              </a:rPr>
              <a:t>i	</a:t>
            </a:r>
            <a:r>
              <a:rPr sz="320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5360" y="1363979"/>
            <a:ext cx="6115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But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98700" y="2700020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7559" y="2700020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74159" y="2700020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13020" y="2700020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97250" y="2692400"/>
            <a:ext cx="20040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8665" algn="l"/>
                <a:tab pos="1787525" algn="l"/>
              </a:tabLst>
            </a:pPr>
            <a:r>
              <a:rPr sz="3200" dirty="0">
                <a:latin typeface="Times New Roman"/>
                <a:cs typeface="Times New Roman"/>
              </a:rPr>
              <a:t>2	4	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8389" y="2692400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1880" y="2661920"/>
            <a:ext cx="806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1515" algn="l"/>
              </a:tabLst>
            </a:pPr>
            <a:r>
              <a:rPr sz="1800" i="1" dirty="0">
                <a:latin typeface="Times New Roman"/>
                <a:cs typeface="Times New Roman"/>
              </a:rPr>
              <a:t>o	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80559" y="2382520"/>
            <a:ext cx="9639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515" dirty="0">
                <a:latin typeface="Times New Roman"/>
                <a:cs typeface="Times New Roman"/>
              </a:rPr>
              <a:t> </a:t>
            </a:r>
            <a:r>
              <a:rPr sz="4800" i="1" spc="-15" baseline="33854" dirty="0">
                <a:latin typeface="Times New Roman"/>
                <a:cs typeface="Times New Roman"/>
              </a:rPr>
              <a:t>v</a:t>
            </a:r>
            <a:r>
              <a:rPr sz="2700" i="1" spc="-15" baseline="35493" dirty="0">
                <a:latin typeface="Times New Roman"/>
                <a:cs typeface="Times New Roman"/>
              </a:rPr>
              <a:t>o</a:t>
            </a:r>
            <a:endParaRPr sz="2700" baseline="3549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24909" y="2132329"/>
            <a:ext cx="680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11150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349250" algn="l"/>
              </a:tabLst>
            </a:pPr>
            <a:r>
              <a:rPr sz="32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4691" dirty="0">
                <a:latin typeface="Times New Roman"/>
                <a:cs typeface="Times New Roman"/>
              </a:rPr>
              <a:t>o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05100" y="2382520"/>
            <a:ext cx="9626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515" dirty="0">
                <a:latin typeface="Times New Roman"/>
                <a:cs typeface="Times New Roman"/>
              </a:rPr>
              <a:t> </a:t>
            </a:r>
            <a:r>
              <a:rPr sz="4800" i="1" spc="-22" baseline="33854" dirty="0">
                <a:latin typeface="Times New Roman"/>
                <a:cs typeface="Times New Roman"/>
              </a:rPr>
              <a:t>v</a:t>
            </a:r>
            <a:r>
              <a:rPr sz="2700" i="1" spc="-22" baseline="35493" dirty="0">
                <a:latin typeface="Times New Roman"/>
                <a:cs typeface="Times New Roman"/>
              </a:rPr>
              <a:t>o</a:t>
            </a:r>
            <a:endParaRPr sz="2700" baseline="35493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9450" y="2132329"/>
            <a:ext cx="6807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indent="-311150">
              <a:lnSpc>
                <a:spcPct val="100000"/>
              </a:lnSpc>
              <a:spcBef>
                <a:spcPts val="100"/>
              </a:spcBef>
              <a:buFont typeface="Symbol"/>
              <a:buChar char=""/>
              <a:tabLst>
                <a:tab pos="349250" algn="l"/>
              </a:tabLst>
            </a:pPr>
            <a:r>
              <a:rPr sz="32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4691" dirty="0">
                <a:latin typeface="Times New Roman"/>
                <a:cs typeface="Times New Roman"/>
              </a:rPr>
              <a:t>o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65200" y="2382520"/>
            <a:ext cx="8026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475" algn="l"/>
              </a:tabLst>
            </a:pPr>
            <a:r>
              <a:rPr sz="3200" i="1" dirty="0">
                <a:latin typeface="Times New Roman"/>
                <a:cs typeface="Times New Roman"/>
              </a:rPr>
              <a:t>i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31179" y="2420620"/>
            <a:ext cx="19240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13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4691" dirty="0">
                <a:latin typeface="Times New Roman"/>
                <a:cs typeface="Times New Roman"/>
              </a:rPr>
              <a:t>o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Symbol"/>
                <a:cs typeface="Symbol"/>
              </a:rPr>
              <a:t></a:t>
            </a:r>
            <a:r>
              <a:rPr sz="3200" spc="-25" dirty="0">
                <a:latin typeface="Times New Roman"/>
                <a:cs typeface="Times New Roman"/>
              </a:rPr>
              <a:t>4</a:t>
            </a: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2700" i="1" spc="-37" baseline="-24691" dirty="0">
                <a:latin typeface="Times New Roman"/>
                <a:cs typeface="Times New Roman"/>
              </a:rPr>
              <a:t>o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899410" y="3779520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5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159000" y="3741420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51</a:t>
            </a:fld>
            <a:endParaRPr dirty="0"/>
          </a:p>
        </p:txBody>
      </p:sp>
      <p:sp>
        <p:nvSpPr>
          <p:cNvPr id="28" name="object 28"/>
          <p:cNvSpPr txBox="1"/>
          <p:nvPr/>
        </p:nvSpPr>
        <p:spPr>
          <a:xfrm>
            <a:off x="3026410" y="405130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19729" y="3771900"/>
            <a:ext cx="1384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37460" y="3211829"/>
            <a:ext cx="693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aseline="-33854" dirty="0">
                <a:latin typeface="Symbol"/>
                <a:cs typeface="Symbol"/>
              </a:rPr>
              <a:t></a:t>
            </a:r>
            <a:r>
              <a:rPr sz="4800" spc="-120" baseline="-33854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v</a:t>
            </a:r>
            <a:r>
              <a:rPr sz="2700" i="1" spc="-15" baseline="-24691" dirty="0">
                <a:latin typeface="Times New Roman"/>
                <a:cs typeface="Times New Roman"/>
              </a:rPr>
              <a:t>o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42669" y="3462020"/>
            <a:ext cx="1152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Thus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31209" y="3472179"/>
            <a:ext cx="41922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4935" algn="l"/>
              </a:tabLst>
            </a:pPr>
            <a:r>
              <a:rPr sz="4800" baseline="1736" dirty="0">
                <a:latin typeface="Symbol"/>
                <a:cs typeface="Symbol"/>
              </a:rPr>
              <a:t></a:t>
            </a:r>
            <a:r>
              <a:rPr sz="4800" spc="-89" baseline="1736" dirty="0">
                <a:latin typeface="Times New Roman"/>
                <a:cs typeface="Times New Roman"/>
              </a:rPr>
              <a:t> </a:t>
            </a:r>
            <a:r>
              <a:rPr sz="4800" spc="37" baseline="1736" dirty="0">
                <a:latin typeface="Symbol"/>
                <a:cs typeface="Symbol"/>
              </a:rPr>
              <a:t></a:t>
            </a:r>
            <a:r>
              <a:rPr sz="4800" spc="37" baseline="1736" dirty="0">
                <a:latin typeface="Times New Roman"/>
                <a:cs typeface="Times New Roman"/>
              </a:rPr>
              <a:t>4</a:t>
            </a:r>
            <a:r>
              <a:rPr sz="4800" spc="37" baseline="1736" dirty="0">
                <a:latin typeface="Symbol"/>
                <a:cs typeface="Symbol"/>
              </a:rPr>
              <a:t></a:t>
            </a:r>
            <a:r>
              <a:rPr sz="4800" spc="37" baseline="1736" dirty="0">
                <a:latin typeface="Times New Roman"/>
                <a:cs typeface="Times New Roman"/>
              </a:rPr>
              <a:t>:	</a:t>
            </a:r>
            <a:r>
              <a:rPr sz="3200" spc="-5" dirty="0">
                <a:latin typeface="Times New Roman"/>
                <a:cs typeface="Times New Roman"/>
              </a:rPr>
              <a:t>Supplying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power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0"/>
              <a:t> </a:t>
            </a:r>
            <a:r>
              <a:rPr sz="3200" smtClean="0"/>
              <a:t>10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55650" y="1581665"/>
            <a:ext cx="7567930" cy="4656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0"/>
              <a:t> </a:t>
            </a:r>
            <a:r>
              <a:rPr sz="3200" smtClean="0"/>
              <a:t>10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475739" y="1581906"/>
            <a:ext cx="6498590" cy="4656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3259" y="1054100"/>
            <a:ext cx="8293100" cy="4043679"/>
            <a:chOff x="683259" y="1054100"/>
            <a:chExt cx="8293100" cy="4043679"/>
          </a:xfrm>
        </p:grpSpPr>
        <p:sp>
          <p:nvSpPr>
            <p:cNvPr id="3" name="object 3"/>
            <p:cNvSpPr/>
            <p:nvPr/>
          </p:nvSpPr>
          <p:spPr>
            <a:xfrm>
              <a:off x="695959" y="1066800"/>
              <a:ext cx="8280400" cy="4030979"/>
            </a:xfrm>
            <a:custGeom>
              <a:avLst/>
              <a:gdLst/>
              <a:ahLst/>
              <a:cxnLst/>
              <a:rect l="l" t="t" r="r" b="b"/>
              <a:pathLst>
                <a:path w="8280400" h="4030979">
                  <a:moveTo>
                    <a:pt x="8280400" y="0"/>
                  </a:moveTo>
                  <a:lnTo>
                    <a:pt x="0" y="0"/>
                  </a:lnTo>
                  <a:lnTo>
                    <a:pt x="0" y="4030979"/>
                  </a:lnTo>
                  <a:lnTo>
                    <a:pt x="8280400" y="4030979"/>
                  </a:lnTo>
                  <a:lnTo>
                    <a:pt x="8280400" y="0"/>
                  </a:lnTo>
                  <a:close/>
                </a:path>
              </a:pathLst>
            </a:custGeom>
            <a:solidFill>
              <a:srgbClr val="053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3259" y="1054100"/>
              <a:ext cx="186690" cy="18669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3259" y="1054100"/>
              <a:ext cx="276860" cy="276860"/>
            </a:xfrm>
            <a:custGeom>
              <a:avLst/>
              <a:gdLst/>
              <a:ahLst/>
              <a:cxnLst/>
              <a:rect l="l" t="t" r="r" b="b"/>
              <a:pathLst>
                <a:path w="276859" h="276859">
                  <a:moveTo>
                    <a:pt x="276415" y="0"/>
                  </a:moveTo>
                  <a:lnTo>
                    <a:pt x="177366" y="0"/>
                  </a:lnTo>
                  <a:lnTo>
                    <a:pt x="0" y="177402"/>
                  </a:lnTo>
                  <a:lnTo>
                    <a:pt x="0" y="276472"/>
                  </a:lnTo>
                  <a:lnTo>
                    <a:pt x="276415" y="0"/>
                  </a:lnTo>
                  <a:close/>
                </a:path>
              </a:pathLst>
            </a:custGeom>
            <a:solidFill>
              <a:srgbClr val="99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3259" y="1054100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4">
                  <a:moveTo>
                    <a:pt x="366213" y="0"/>
                  </a:moveTo>
                  <a:lnTo>
                    <a:pt x="267143" y="0"/>
                  </a:lnTo>
                  <a:lnTo>
                    <a:pt x="0" y="267088"/>
                  </a:lnTo>
                  <a:lnTo>
                    <a:pt x="0" y="366137"/>
                  </a:lnTo>
                  <a:lnTo>
                    <a:pt x="366213" y="0"/>
                  </a:lnTo>
                  <a:close/>
                </a:path>
              </a:pathLst>
            </a:custGeom>
            <a:solidFill>
              <a:srgbClr val="9A9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3259" y="1054100"/>
              <a:ext cx="455930" cy="455930"/>
            </a:xfrm>
            <a:custGeom>
              <a:avLst/>
              <a:gdLst/>
              <a:ahLst/>
              <a:cxnLst/>
              <a:rect l="l" t="t" r="r" b="b"/>
              <a:pathLst>
                <a:path w="455929" h="455930">
                  <a:moveTo>
                    <a:pt x="455929" y="0"/>
                  </a:moveTo>
                  <a:lnTo>
                    <a:pt x="357687" y="0"/>
                  </a:lnTo>
                  <a:lnTo>
                    <a:pt x="0" y="357761"/>
                  </a:lnTo>
                  <a:lnTo>
                    <a:pt x="0" y="455929"/>
                  </a:lnTo>
                  <a:lnTo>
                    <a:pt x="455929" y="0"/>
                  </a:lnTo>
                  <a:close/>
                </a:path>
              </a:pathLst>
            </a:custGeom>
            <a:solidFill>
              <a:srgbClr val="9B9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3259" y="10541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6100" y="0"/>
                  </a:moveTo>
                  <a:lnTo>
                    <a:pt x="446578" y="0"/>
                  </a:lnTo>
                  <a:lnTo>
                    <a:pt x="0" y="446670"/>
                  </a:lnTo>
                  <a:lnTo>
                    <a:pt x="0" y="546100"/>
                  </a:lnTo>
                  <a:lnTo>
                    <a:pt x="546100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259" y="1054100"/>
              <a:ext cx="635635" cy="635635"/>
            </a:xfrm>
            <a:custGeom>
              <a:avLst/>
              <a:gdLst/>
              <a:ahLst/>
              <a:cxnLst/>
              <a:rect l="l" t="t" r="r" b="b"/>
              <a:pathLst>
                <a:path w="635635" h="635635">
                  <a:moveTo>
                    <a:pt x="635481" y="0"/>
                  </a:moveTo>
                  <a:lnTo>
                    <a:pt x="537210" y="0"/>
                  </a:lnTo>
                  <a:lnTo>
                    <a:pt x="0" y="537210"/>
                  </a:lnTo>
                  <a:lnTo>
                    <a:pt x="0" y="635350"/>
                  </a:lnTo>
                  <a:lnTo>
                    <a:pt x="635481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3259" y="1054100"/>
              <a:ext cx="726440" cy="726440"/>
            </a:xfrm>
            <a:custGeom>
              <a:avLst/>
              <a:gdLst/>
              <a:ahLst/>
              <a:cxnLst/>
              <a:rect l="l" t="t" r="r" b="b"/>
              <a:pathLst>
                <a:path w="726440" h="726439">
                  <a:moveTo>
                    <a:pt x="725949" y="0"/>
                  </a:moveTo>
                  <a:lnTo>
                    <a:pt x="627380" y="0"/>
                  </a:lnTo>
                  <a:lnTo>
                    <a:pt x="0" y="627379"/>
                  </a:lnTo>
                  <a:lnTo>
                    <a:pt x="0" y="726099"/>
                  </a:lnTo>
                  <a:lnTo>
                    <a:pt x="725949" y="0"/>
                  </a:lnTo>
                  <a:close/>
                </a:path>
              </a:pathLst>
            </a:custGeom>
            <a:solidFill>
              <a:srgbClr val="9E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3259" y="1054100"/>
              <a:ext cx="815340" cy="815340"/>
            </a:xfrm>
            <a:custGeom>
              <a:avLst/>
              <a:gdLst/>
              <a:ahLst/>
              <a:cxnLst/>
              <a:rect l="l" t="t" r="r" b="b"/>
              <a:pathLst>
                <a:path w="815340" h="815339">
                  <a:moveTo>
                    <a:pt x="815340" y="0"/>
                  </a:moveTo>
                  <a:lnTo>
                    <a:pt x="716769" y="0"/>
                  </a:lnTo>
                  <a:lnTo>
                    <a:pt x="0" y="716621"/>
                  </a:lnTo>
                  <a:lnTo>
                    <a:pt x="0" y="815339"/>
                  </a:lnTo>
                  <a:lnTo>
                    <a:pt x="815340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3259" y="1054100"/>
              <a:ext cx="904875" cy="904875"/>
            </a:xfrm>
            <a:custGeom>
              <a:avLst/>
              <a:gdLst/>
              <a:ahLst/>
              <a:cxnLst/>
              <a:rect l="l" t="t" r="r" b="b"/>
              <a:pathLst>
                <a:path w="904875" h="904875">
                  <a:moveTo>
                    <a:pt x="904748" y="0"/>
                  </a:moveTo>
                  <a:lnTo>
                    <a:pt x="807221" y="0"/>
                  </a:lnTo>
                  <a:lnTo>
                    <a:pt x="0" y="807387"/>
                  </a:lnTo>
                  <a:lnTo>
                    <a:pt x="0" y="904562"/>
                  </a:lnTo>
                  <a:lnTo>
                    <a:pt x="904748" y="0"/>
                  </a:lnTo>
                  <a:close/>
                </a:path>
              </a:pathLst>
            </a:custGeom>
            <a:solidFill>
              <a:srgbClr val="A0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3259" y="1054100"/>
              <a:ext cx="995680" cy="995680"/>
            </a:xfrm>
            <a:custGeom>
              <a:avLst/>
              <a:gdLst/>
              <a:ahLst/>
              <a:cxnLst/>
              <a:rect l="l" t="t" r="r" b="b"/>
              <a:pathLst>
                <a:path w="995680" h="995680">
                  <a:moveTo>
                    <a:pt x="995161" y="0"/>
                  </a:moveTo>
                  <a:lnTo>
                    <a:pt x="896619" y="0"/>
                  </a:lnTo>
                  <a:lnTo>
                    <a:pt x="0" y="896620"/>
                  </a:lnTo>
                  <a:lnTo>
                    <a:pt x="0" y="995366"/>
                  </a:lnTo>
                  <a:lnTo>
                    <a:pt x="995161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3259" y="1054100"/>
              <a:ext cx="1084580" cy="1084580"/>
            </a:xfrm>
            <a:custGeom>
              <a:avLst/>
              <a:gdLst/>
              <a:ahLst/>
              <a:cxnLst/>
              <a:rect l="l" t="t" r="r" b="b"/>
              <a:pathLst>
                <a:path w="1084580" h="1084580">
                  <a:moveTo>
                    <a:pt x="1084579" y="0"/>
                  </a:moveTo>
                  <a:lnTo>
                    <a:pt x="986789" y="0"/>
                  </a:lnTo>
                  <a:lnTo>
                    <a:pt x="0" y="986789"/>
                  </a:lnTo>
                  <a:lnTo>
                    <a:pt x="0" y="1084580"/>
                  </a:lnTo>
                  <a:lnTo>
                    <a:pt x="1084579" y="0"/>
                  </a:lnTo>
                  <a:close/>
                </a:path>
              </a:pathLst>
            </a:custGeom>
            <a:solidFill>
              <a:srgbClr val="A2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259" y="1054100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19" h="1176020">
                  <a:moveTo>
                    <a:pt x="1175483" y="0"/>
                  </a:moveTo>
                  <a:lnTo>
                    <a:pt x="1076433" y="0"/>
                  </a:lnTo>
                  <a:lnTo>
                    <a:pt x="0" y="1076655"/>
                  </a:lnTo>
                  <a:lnTo>
                    <a:pt x="0" y="1175725"/>
                  </a:lnTo>
                  <a:lnTo>
                    <a:pt x="1175483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259" y="1054100"/>
              <a:ext cx="1265555" cy="1265555"/>
            </a:xfrm>
            <a:custGeom>
              <a:avLst/>
              <a:gdLst/>
              <a:ahLst/>
              <a:cxnLst/>
              <a:rect l="l" t="t" r="r" b="b"/>
              <a:pathLst>
                <a:path w="1265555" h="1265555">
                  <a:moveTo>
                    <a:pt x="1265466" y="0"/>
                  </a:moveTo>
                  <a:lnTo>
                    <a:pt x="1166395" y="0"/>
                  </a:lnTo>
                  <a:lnTo>
                    <a:pt x="0" y="1166155"/>
                  </a:lnTo>
                  <a:lnTo>
                    <a:pt x="0" y="1265205"/>
                  </a:lnTo>
                  <a:lnTo>
                    <a:pt x="1265466" y="0"/>
                  </a:lnTo>
                  <a:close/>
                </a:path>
              </a:pathLst>
            </a:custGeom>
            <a:solidFill>
              <a:srgbClr val="A4A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259" y="1054100"/>
              <a:ext cx="1354455" cy="1354455"/>
            </a:xfrm>
            <a:custGeom>
              <a:avLst/>
              <a:gdLst/>
              <a:ahLst/>
              <a:cxnLst/>
              <a:rect l="l" t="t" r="r" b="b"/>
              <a:pathLst>
                <a:path w="1354455" h="1354455">
                  <a:moveTo>
                    <a:pt x="1354375" y="0"/>
                  </a:moveTo>
                  <a:lnTo>
                    <a:pt x="1256754" y="0"/>
                  </a:lnTo>
                  <a:lnTo>
                    <a:pt x="0" y="1257013"/>
                  </a:lnTo>
                  <a:lnTo>
                    <a:pt x="0" y="1354096"/>
                  </a:lnTo>
                  <a:lnTo>
                    <a:pt x="1354375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259" y="1054100"/>
              <a:ext cx="1445260" cy="1445260"/>
            </a:xfrm>
            <a:custGeom>
              <a:avLst/>
              <a:gdLst/>
              <a:ahLst/>
              <a:cxnLst/>
              <a:rect l="l" t="t" r="r" b="b"/>
              <a:pathLst>
                <a:path w="1445260" h="1445260">
                  <a:moveTo>
                    <a:pt x="1444695" y="0"/>
                  </a:moveTo>
                  <a:lnTo>
                    <a:pt x="1346199" y="0"/>
                  </a:lnTo>
                  <a:lnTo>
                    <a:pt x="0" y="1346200"/>
                  </a:lnTo>
                  <a:lnTo>
                    <a:pt x="0" y="1444993"/>
                  </a:lnTo>
                  <a:lnTo>
                    <a:pt x="1444695" y="0"/>
                  </a:lnTo>
                  <a:close/>
                </a:path>
              </a:pathLst>
            </a:custGeom>
            <a:solidFill>
              <a:srgbClr val="A6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3259" y="1054100"/>
              <a:ext cx="1534795" cy="1534795"/>
            </a:xfrm>
            <a:custGeom>
              <a:avLst/>
              <a:gdLst/>
              <a:ahLst/>
              <a:cxnLst/>
              <a:rect l="l" t="t" r="r" b="b"/>
              <a:pathLst>
                <a:path w="1534795" h="1534795">
                  <a:moveTo>
                    <a:pt x="1534733" y="0"/>
                  </a:moveTo>
                  <a:lnTo>
                    <a:pt x="1436369" y="0"/>
                  </a:lnTo>
                  <a:lnTo>
                    <a:pt x="0" y="1436370"/>
                  </a:lnTo>
                  <a:lnTo>
                    <a:pt x="0" y="1534417"/>
                  </a:lnTo>
                  <a:lnTo>
                    <a:pt x="1534733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3259" y="1054100"/>
              <a:ext cx="1625600" cy="1625600"/>
            </a:xfrm>
            <a:custGeom>
              <a:avLst/>
              <a:gdLst/>
              <a:ahLst/>
              <a:cxnLst/>
              <a:rect l="l" t="t" r="r" b="b"/>
              <a:pathLst>
                <a:path w="1625600" h="1625600">
                  <a:moveTo>
                    <a:pt x="1625016" y="0"/>
                  </a:moveTo>
                  <a:lnTo>
                    <a:pt x="1525966" y="0"/>
                  </a:lnTo>
                  <a:lnTo>
                    <a:pt x="0" y="1526281"/>
                  </a:lnTo>
                  <a:lnTo>
                    <a:pt x="0" y="1625351"/>
                  </a:lnTo>
                  <a:lnTo>
                    <a:pt x="1625016" y="0"/>
                  </a:lnTo>
                  <a:close/>
                </a:path>
              </a:pathLst>
            </a:custGeom>
            <a:solidFill>
              <a:srgbClr val="A8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3259" y="1054100"/>
              <a:ext cx="1714500" cy="1714500"/>
            </a:xfrm>
            <a:custGeom>
              <a:avLst/>
              <a:gdLst/>
              <a:ahLst/>
              <a:cxnLst/>
              <a:rect l="l" t="t" r="r" b="b"/>
              <a:pathLst>
                <a:path w="1714500" h="1714500">
                  <a:moveTo>
                    <a:pt x="1713907" y="0"/>
                  </a:moveTo>
                  <a:lnTo>
                    <a:pt x="1616022" y="0"/>
                  </a:lnTo>
                  <a:lnTo>
                    <a:pt x="0" y="1615689"/>
                  </a:lnTo>
                  <a:lnTo>
                    <a:pt x="0" y="1714261"/>
                  </a:lnTo>
                  <a:lnTo>
                    <a:pt x="1713907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3259" y="1054100"/>
              <a:ext cx="1804035" cy="1804035"/>
            </a:xfrm>
            <a:custGeom>
              <a:avLst/>
              <a:gdLst/>
              <a:ahLst/>
              <a:cxnLst/>
              <a:rect l="l" t="t" r="r" b="b"/>
              <a:pathLst>
                <a:path w="1804035" h="1804035">
                  <a:moveTo>
                    <a:pt x="1804001" y="0"/>
                  </a:moveTo>
                  <a:lnTo>
                    <a:pt x="1705610" y="0"/>
                  </a:lnTo>
                  <a:lnTo>
                    <a:pt x="0" y="1705610"/>
                  </a:lnTo>
                  <a:lnTo>
                    <a:pt x="0" y="1803629"/>
                  </a:lnTo>
                  <a:lnTo>
                    <a:pt x="1804001" y="0"/>
                  </a:lnTo>
                  <a:close/>
                </a:path>
              </a:pathLst>
            </a:custGeom>
            <a:solidFill>
              <a:srgbClr val="AA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3259" y="1054100"/>
              <a:ext cx="1894839" cy="1894839"/>
            </a:xfrm>
            <a:custGeom>
              <a:avLst/>
              <a:gdLst/>
              <a:ahLst/>
              <a:cxnLst/>
              <a:rect l="l" t="t" r="r" b="b"/>
              <a:pathLst>
                <a:path w="1894839" h="1894839">
                  <a:moveTo>
                    <a:pt x="1894228" y="0"/>
                  </a:moveTo>
                  <a:lnTo>
                    <a:pt x="1796380" y="0"/>
                  </a:lnTo>
                  <a:lnTo>
                    <a:pt x="0" y="1796010"/>
                  </a:lnTo>
                  <a:lnTo>
                    <a:pt x="0" y="1894619"/>
                  </a:lnTo>
                  <a:lnTo>
                    <a:pt x="1894228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3259" y="1054100"/>
              <a:ext cx="1983739" cy="1983739"/>
            </a:xfrm>
            <a:custGeom>
              <a:avLst/>
              <a:gdLst/>
              <a:ahLst/>
              <a:cxnLst/>
              <a:rect l="l" t="t" r="r" b="b"/>
              <a:pathLst>
                <a:path w="1983739" h="1983739">
                  <a:moveTo>
                    <a:pt x="1983739" y="0"/>
                  </a:moveTo>
                  <a:lnTo>
                    <a:pt x="1885290" y="0"/>
                  </a:lnTo>
                  <a:lnTo>
                    <a:pt x="0" y="1884901"/>
                  </a:lnTo>
                  <a:lnTo>
                    <a:pt x="0" y="1983739"/>
                  </a:lnTo>
                  <a:lnTo>
                    <a:pt x="1983739" y="0"/>
                  </a:lnTo>
                  <a:close/>
                </a:path>
              </a:pathLst>
            </a:custGeom>
            <a:solidFill>
              <a:srgbClr val="AC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3259" y="1054100"/>
              <a:ext cx="2073275" cy="2073275"/>
            </a:xfrm>
            <a:custGeom>
              <a:avLst/>
              <a:gdLst/>
              <a:ahLst/>
              <a:cxnLst/>
              <a:rect l="l" t="t" r="r" b="b"/>
              <a:pathLst>
                <a:path w="2073275" h="2073275">
                  <a:moveTo>
                    <a:pt x="2073269" y="0"/>
                  </a:moveTo>
                  <a:lnTo>
                    <a:pt x="1974850" y="0"/>
                  </a:lnTo>
                  <a:lnTo>
                    <a:pt x="0" y="1974850"/>
                  </a:lnTo>
                  <a:lnTo>
                    <a:pt x="0" y="2072841"/>
                  </a:lnTo>
                  <a:lnTo>
                    <a:pt x="2073269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259" y="1054100"/>
              <a:ext cx="2163445" cy="2164080"/>
            </a:xfrm>
            <a:custGeom>
              <a:avLst/>
              <a:gdLst/>
              <a:ahLst/>
              <a:cxnLst/>
              <a:rect l="l" t="t" r="r" b="b"/>
              <a:pathLst>
                <a:path w="2163445" h="2164080">
                  <a:moveTo>
                    <a:pt x="2163441" y="0"/>
                  </a:moveTo>
                  <a:lnTo>
                    <a:pt x="2065648" y="0"/>
                  </a:lnTo>
                  <a:lnTo>
                    <a:pt x="0" y="2065222"/>
                  </a:lnTo>
                  <a:lnTo>
                    <a:pt x="0" y="2163887"/>
                  </a:lnTo>
                  <a:lnTo>
                    <a:pt x="2163441" y="0"/>
                  </a:lnTo>
                  <a:close/>
                </a:path>
              </a:pathLst>
            </a:custGeom>
            <a:solidFill>
              <a:srgbClr val="A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3259" y="1054100"/>
              <a:ext cx="2254250" cy="2253615"/>
            </a:xfrm>
            <a:custGeom>
              <a:avLst/>
              <a:gdLst/>
              <a:ahLst/>
              <a:cxnLst/>
              <a:rect l="l" t="t" r="r" b="b"/>
              <a:pathLst>
                <a:path w="2254250" h="2253615">
                  <a:moveTo>
                    <a:pt x="2253628" y="0"/>
                  </a:moveTo>
                  <a:lnTo>
                    <a:pt x="2154557" y="0"/>
                  </a:lnTo>
                  <a:lnTo>
                    <a:pt x="0" y="2154113"/>
                  </a:lnTo>
                  <a:lnTo>
                    <a:pt x="0" y="2253163"/>
                  </a:lnTo>
                  <a:lnTo>
                    <a:pt x="2253628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3259" y="1054100"/>
              <a:ext cx="2343150" cy="2342515"/>
            </a:xfrm>
            <a:custGeom>
              <a:avLst/>
              <a:gdLst/>
              <a:ahLst/>
              <a:cxnLst/>
              <a:rect l="l" t="t" r="r" b="b"/>
              <a:pathLst>
                <a:path w="2343150" h="2342515">
                  <a:moveTo>
                    <a:pt x="2342537" y="0"/>
                  </a:moveTo>
                  <a:lnTo>
                    <a:pt x="2244712" y="0"/>
                  </a:lnTo>
                  <a:lnTo>
                    <a:pt x="0" y="2245175"/>
                  </a:lnTo>
                  <a:lnTo>
                    <a:pt x="0" y="2342054"/>
                  </a:lnTo>
                  <a:lnTo>
                    <a:pt x="2342537" y="0"/>
                  </a:lnTo>
                  <a:close/>
                </a:path>
              </a:pathLst>
            </a:custGeom>
            <a:solidFill>
              <a:srgbClr val="B0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3259" y="1054100"/>
              <a:ext cx="2433320" cy="2433320"/>
            </a:xfrm>
            <a:custGeom>
              <a:avLst/>
              <a:gdLst/>
              <a:ahLst/>
              <a:cxnLst/>
              <a:rect l="l" t="t" r="r" b="b"/>
              <a:pathLst>
                <a:path w="2433320" h="2433320">
                  <a:moveTo>
                    <a:pt x="2433320" y="0"/>
                  </a:moveTo>
                  <a:lnTo>
                    <a:pt x="2334916" y="0"/>
                  </a:lnTo>
                  <a:lnTo>
                    <a:pt x="0" y="2334434"/>
                  </a:lnTo>
                  <a:lnTo>
                    <a:pt x="0" y="2433320"/>
                  </a:lnTo>
                  <a:lnTo>
                    <a:pt x="2433320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3259" y="1054100"/>
              <a:ext cx="2523490" cy="2522855"/>
            </a:xfrm>
            <a:custGeom>
              <a:avLst/>
              <a:gdLst/>
              <a:ahLst/>
              <a:cxnLst/>
              <a:rect l="l" t="t" r="r" b="b"/>
              <a:pathLst>
                <a:path w="2523490" h="2522854">
                  <a:moveTo>
                    <a:pt x="2522895" y="0"/>
                  </a:moveTo>
                  <a:lnTo>
                    <a:pt x="2425034" y="0"/>
                  </a:lnTo>
                  <a:lnTo>
                    <a:pt x="0" y="2425534"/>
                  </a:lnTo>
                  <a:lnTo>
                    <a:pt x="0" y="2522375"/>
                  </a:lnTo>
                  <a:lnTo>
                    <a:pt x="2522895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3259" y="1054100"/>
              <a:ext cx="2613025" cy="2613660"/>
            </a:xfrm>
            <a:custGeom>
              <a:avLst/>
              <a:gdLst/>
              <a:ahLst/>
              <a:cxnLst/>
              <a:rect l="l" t="t" r="r" b="b"/>
              <a:pathLst>
                <a:path w="2613025" h="2613660">
                  <a:moveTo>
                    <a:pt x="2612974" y="0"/>
                  </a:moveTo>
                  <a:lnTo>
                    <a:pt x="2514599" y="0"/>
                  </a:lnTo>
                  <a:lnTo>
                    <a:pt x="0" y="2514600"/>
                  </a:lnTo>
                  <a:lnTo>
                    <a:pt x="0" y="2613513"/>
                  </a:lnTo>
                  <a:lnTo>
                    <a:pt x="2612974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3259" y="1054100"/>
              <a:ext cx="2703830" cy="2703195"/>
            </a:xfrm>
            <a:custGeom>
              <a:avLst/>
              <a:gdLst/>
              <a:ahLst/>
              <a:cxnLst/>
              <a:rect l="l" t="t" r="r" b="b"/>
              <a:pathLst>
                <a:path w="2703829" h="2703194">
                  <a:moveTo>
                    <a:pt x="2703254" y="0"/>
                  </a:moveTo>
                  <a:lnTo>
                    <a:pt x="2604184" y="0"/>
                  </a:lnTo>
                  <a:lnTo>
                    <a:pt x="0" y="2603647"/>
                  </a:lnTo>
                  <a:lnTo>
                    <a:pt x="0" y="2702696"/>
                  </a:lnTo>
                  <a:lnTo>
                    <a:pt x="2703254" y="0"/>
                  </a:lnTo>
                  <a:close/>
                </a:path>
              </a:pathLst>
            </a:custGeom>
            <a:solidFill>
              <a:srgbClr val="B4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3259" y="1054100"/>
              <a:ext cx="2792730" cy="2792095"/>
            </a:xfrm>
            <a:custGeom>
              <a:avLst/>
              <a:gdLst/>
              <a:ahLst/>
              <a:cxnLst/>
              <a:rect l="l" t="t" r="r" b="b"/>
              <a:pathLst>
                <a:path w="2792729" h="2792095">
                  <a:moveTo>
                    <a:pt x="2792163" y="0"/>
                  </a:moveTo>
                  <a:lnTo>
                    <a:pt x="2694246" y="0"/>
                  </a:lnTo>
                  <a:lnTo>
                    <a:pt x="0" y="2694802"/>
                  </a:lnTo>
                  <a:lnTo>
                    <a:pt x="0" y="2791587"/>
                  </a:lnTo>
                  <a:lnTo>
                    <a:pt x="2792163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3259" y="1054100"/>
              <a:ext cx="2882265" cy="2882900"/>
            </a:xfrm>
            <a:custGeom>
              <a:avLst/>
              <a:gdLst/>
              <a:ahLst/>
              <a:cxnLst/>
              <a:rect l="l" t="t" r="r" b="b"/>
              <a:pathLst>
                <a:path w="2882265" h="2882900">
                  <a:moveTo>
                    <a:pt x="2882187" y="0"/>
                  </a:moveTo>
                  <a:lnTo>
                    <a:pt x="2783839" y="0"/>
                  </a:lnTo>
                  <a:lnTo>
                    <a:pt x="0" y="2783839"/>
                  </a:lnTo>
                  <a:lnTo>
                    <a:pt x="0" y="2882781"/>
                  </a:lnTo>
                  <a:lnTo>
                    <a:pt x="2882187" y="0"/>
                  </a:lnTo>
                  <a:close/>
                </a:path>
              </a:pathLst>
            </a:custGeom>
            <a:solidFill>
              <a:srgbClr val="B6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3259" y="1054100"/>
              <a:ext cx="2973070" cy="2973070"/>
            </a:xfrm>
            <a:custGeom>
              <a:avLst/>
              <a:gdLst/>
              <a:ahLst/>
              <a:cxnLst/>
              <a:rect l="l" t="t" r="r" b="b"/>
              <a:pathLst>
                <a:path w="2973069" h="2973069">
                  <a:moveTo>
                    <a:pt x="2973069" y="0"/>
                  </a:moveTo>
                  <a:lnTo>
                    <a:pt x="2873452" y="0"/>
                  </a:lnTo>
                  <a:lnTo>
                    <a:pt x="0" y="2872859"/>
                  </a:lnTo>
                  <a:lnTo>
                    <a:pt x="0" y="2973069"/>
                  </a:lnTo>
                  <a:lnTo>
                    <a:pt x="2973069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83259" y="1054100"/>
              <a:ext cx="3062605" cy="3063240"/>
            </a:xfrm>
            <a:custGeom>
              <a:avLst/>
              <a:gdLst/>
              <a:ahLst/>
              <a:cxnLst/>
              <a:rect l="l" t="t" r="r" b="b"/>
              <a:pathLst>
                <a:path w="3062605" h="3063240">
                  <a:moveTo>
                    <a:pt x="3062508" y="0"/>
                  </a:moveTo>
                  <a:lnTo>
                    <a:pt x="2963458" y="0"/>
                  </a:lnTo>
                  <a:lnTo>
                    <a:pt x="0" y="2964069"/>
                  </a:lnTo>
                  <a:lnTo>
                    <a:pt x="0" y="3063140"/>
                  </a:lnTo>
                  <a:lnTo>
                    <a:pt x="3062508" y="0"/>
                  </a:lnTo>
                  <a:close/>
                </a:path>
              </a:pathLst>
            </a:custGeom>
            <a:solidFill>
              <a:srgbClr val="B8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3259" y="1054100"/>
              <a:ext cx="3153410" cy="3152775"/>
            </a:xfrm>
            <a:custGeom>
              <a:avLst/>
              <a:gdLst/>
              <a:ahLst/>
              <a:cxnLst/>
              <a:rect l="l" t="t" r="r" b="b"/>
              <a:pathLst>
                <a:path w="3153410" h="3152775">
                  <a:moveTo>
                    <a:pt x="3152880" y="0"/>
                  </a:moveTo>
                  <a:lnTo>
                    <a:pt x="3053810" y="0"/>
                  </a:lnTo>
                  <a:lnTo>
                    <a:pt x="0" y="3053180"/>
                  </a:lnTo>
                  <a:lnTo>
                    <a:pt x="0" y="3152230"/>
                  </a:lnTo>
                  <a:lnTo>
                    <a:pt x="3152880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3259" y="1054100"/>
              <a:ext cx="3242310" cy="3242310"/>
            </a:xfrm>
            <a:custGeom>
              <a:avLst/>
              <a:gdLst/>
              <a:ahLst/>
              <a:cxnLst/>
              <a:rect l="l" t="t" r="r" b="b"/>
              <a:pathLst>
                <a:path w="3242310" h="3242310">
                  <a:moveTo>
                    <a:pt x="3242310" y="0"/>
                  </a:moveTo>
                  <a:lnTo>
                    <a:pt x="3143780" y="0"/>
                  </a:lnTo>
                  <a:lnTo>
                    <a:pt x="0" y="3144428"/>
                  </a:lnTo>
                  <a:lnTo>
                    <a:pt x="0" y="3242309"/>
                  </a:lnTo>
                  <a:lnTo>
                    <a:pt x="3242310" y="0"/>
                  </a:lnTo>
                  <a:close/>
                </a:path>
              </a:pathLst>
            </a:custGeom>
            <a:solidFill>
              <a:srgbClr val="BA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3259" y="1054100"/>
              <a:ext cx="3332479" cy="3332479"/>
            </a:xfrm>
            <a:custGeom>
              <a:avLst/>
              <a:gdLst/>
              <a:ahLst/>
              <a:cxnLst/>
              <a:rect l="l" t="t" r="r" b="b"/>
              <a:pathLst>
                <a:path w="3332479" h="3332479">
                  <a:moveTo>
                    <a:pt x="3332480" y="0"/>
                  </a:moveTo>
                  <a:lnTo>
                    <a:pt x="3232670" y="0"/>
                  </a:lnTo>
                  <a:lnTo>
                    <a:pt x="0" y="3233337"/>
                  </a:lnTo>
                  <a:lnTo>
                    <a:pt x="0" y="3332479"/>
                  </a:lnTo>
                  <a:lnTo>
                    <a:pt x="3332480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3259" y="1054100"/>
              <a:ext cx="3422650" cy="3422015"/>
            </a:xfrm>
            <a:custGeom>
              <a:avLst/>
              <a:gdLst/>
              <a:ahLst/>
              <a:cxnLst/>
              <a:rect l="l" t="t" r="r" b="b"/>
              <a:pathLst>
                <a:path w="3422650" h="3422015">
                  <a:moveTo>
                    <a:pt x="3422148" y="0"/>
                  </a:moveTo>
                  <a:lnTo>
                    <a:pt x="3323590" y="0"/>
                  </a:lnTo>
                  <a:lnTo>
                    <a:pt x="0" y="3323590"/>
                  </a:lnTo>
                  <a:lnTo>
                    <a:pt x="0" y="3421442"/>
                  </a:lnTo>
                  <a:lnTo>
                    <a:pt x="3422148" y="0"/>
                  </a:lnTo>
                  <a:close/>
                </a:path>
              </a:pathLst>
            </a:custGeom>
            <a:solidFill>
              <a:srgbClr val="BC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3259" y="1054100"/>
              <a:ext cx="3512185" cy="3512820"/>
            </a:xfrm>
            <a:custGeom>
              <a:avLst/>
              <a:gdLst/>
              <a:ahLst/>
              <a:cxnLst/>
              <a:rect l="l" t="t" r="r" b="b"/>
              <a:pathLst>
                <a:path w="3512185" h="3512820">
                  <a:moveTo>
                    <a:pt x="3512042" y="0"/>
                  </a:moveTo>
                  <a:lnTo>
                    <a:pt x="3412992" y="0"/>
                  </a:lnTo>
                  <a:lnTo>
                    <a:pt x="0" y="3413696"/>
                  </a:lnTo>
                  <a:lnTo>
                    <a:pt x="0" y="3512766"/>
                  </a:lnTo>
                  <a:lnTo>
                    <a:pt x="3512042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3259" y="1054100"/>
              <a:ext cx="3601720" cy="3601720"/>
            </a:xfrm>
            <a:custGeom>
              <a:avLst/>
              <a:gdLst/>
              <a:ahLst/>
              <a:cxnLst/>
              <a:rect l="l" t="t" r="r" b="b"/>
              <a:pathLst>
                <a:path w="3601720" h="3601720">
                  <a:moveTo>
                    <a:pt x="3601720" y="0"/>
                  </a:moveTo>
                  <a:lnTo>
                    <a:pt x="3503436" y="0"/>
                  </a:lnTo>
                  <a:lnTo>
                    <a:pt x="0" y="3502714"/>
                  </a:lnTo>
                  <a:lnTo>
                    <a:pt x="0" y="3601719"/>
                  </a:lnTo>
                  <a:lnTo>
                    <a:pt x="3601720" y="0"/>
                  </a:lnTo>
                  <a:close/>
                </a:path>
              </a:pathLst>
            </a:custGeom>
            <a:solidFill>
              <a:srgbClr val="BEB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3259" y="1054100"/>
              <a:ext cx="3691890" cy="3691890"/>
            </a:xfrm>
            <a:custGeom>
              <a:avLst/>
              <a:gdLst/>
              <a:ahLst/>
              <a:cxnLst/>
              <a:rect l="l" t="t" r="r" b="b"/>
              <a:pathLst>
                <a:path w="3691890" h="3691890">
                  <a:moveTo>
                    <a:pt x="3691890" y="0"/>
                  </a:moveTo>
                  <a:lnTo>
                    <a:pt x="3593313" y="0"/>
                  </a:lnTo>
                  <a:lnTo>
                    <a:pt x="0" y="3594054"/>
                  </a:lnTo>
                  <a:lnTo>
                    <a:pt x="0" y="3691890"/>
                  </a:lnTo>
                  <a:lnTo>
                    <a:pt x="3691890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3259" y="1054100"/>
              <a:ext cx="3781425" cy="3782060"/>
            </a:xfrm>
            <a:custGeom>
              <a:avLst/>
              <a:gdLst/>
              <a:ahLst/>
              <a:cxnLst/>
              <a:rect l="l" t="t" r="r" b="b"/>
              <a:pathLst>
                <a:path w="3781425" h="3782060">
                  <a:moveTo>
                    <a:pt x="3781254" y="0"/>
                  </a:moveTo>
                  <a:lnTo>
                    <a:pt x="3682999" y="0"/>
                  </a:lnTo>
                  <a:lnTo>
                    <a:pt x="0" y="3682999"/>
                  </a:lnTo>
                  <a:lnTo>
                    <a:pt x="0" y="3782034"/>
                  </a:lnTo>
                  <a:lnTo>
                    <a:pt x="3781254" y="0"/>
                  </a:lnTo>
                  <a:close/>
                </a:path>
              </a:pathLst>
            </a:custGeom>
            <a:solidFill>
              <a:srgbClr val="C0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83259" y="1054100"/>
              <a:ext cx="3870960" cy="3870960"/>
            </a:xfrm>
            <a:custGeom>
              <a:avLst/>
              <a:gdLst/>
              <a:ahLst/>
              <a:cxnLst/>
              <a:rect l="l" t="t" r="r" b="b"/>
              <a:pathLst>
                <a:path w="3870960" h="3870960">
                  <a:moveTo>
                    <a:pt x="3870959" y="0"/>
                  </a:moveTo>
                  <a:lnTo>
                    <a:pt x="3773169" y="0"/>
                  </a:lnTo>
                  <a:lnTo>
                    <a:pt x="0" y="3773169"/>
                  </a:lnTo>
                  <a:lnTo>
                    <a:pt x="0" y="3870960"/>
                  </a:lnTo>
                  <a:lnTo>
                    <a:pt x="3870959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3259" y="1054100"/>
              <a:ext cx="3961765" cy="3962400"/>
            </a:xfrm>
            <a:custGeom>
              <a:avLst/>
              <a:gdLst/>
              <a:ahLst/>
              <a:cxnLst/>
              <a:rect l="l" t="t" r="r" b="b"/>
              <a:pathLst>
                <a:path w="3961765" h="3962400">
                  <a:moveTo>
                    <a:pt x="3961575" y="0"/>
                  </a:moveTo>
                  <a:lnTo>
                    <a:pt x="3862525" y="0"/>
                  </a:lnTo>
                  <a:lnTo>
                    <a:pt x="0" y="3863322"/>
                  </a:lnTo>
                  <a:lnTo>
                    <a:pt x="0" y="3962392"/>
                  </a:lnTo>
                  <a:lnTo>
                    <a:pt x="3961575" y="0"/>
                  </a:lnTo>
                  <a:close/>
                </a:path>
              </a:pathLst>
            </a:custGeom>
            <a:solidFill>
              <a:srgbClr val="C2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3259" y="1054100"/>
              <a:ext cx="4050665" cy="4030979"/>
            </a:xfrm>
            <a:custGeom>
              <a:avLst/>
              <a:gdLst/>
              <a:ahLst/>
              <a:cxnLst/>
              <a:rect l="l" t="t" r="r" b="b"/>
              <a:pathLst>
                <a:path w="4050665" h="4030979">
                  <a:moveTo>
                    <a:pt x="4050466" y="0"/>
                  </a:moveTo>
                  <a:lnTo>
                    <a:pt x="3953063" y="0"/>
                  </a:lnTo>
                  <a:lnTo>
                    <a:pt x="0" y="3952248"/>
                  </a:lnTo>
                  <a:lnTo>
                    <a:pt x="0" y="4030979"/>
                  </a:lnTo>
                  <a:lnTo>
                    <a:pt x="20317" y="4030979"/>
                  </a:lnTo>
                  <a:lnTo>
                    <a:pt x="4050466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4689" y="1054100"/>
              <a:ext cx="4130040" cy="4030979"/>
            </a:xfrm>
            <a:custGeom>
              <a:avLst/>
              <a:gdLst/>
              <a:ahLst/>
              <a:cxnLst/>
              <a:rect l="l" t="t" r="r" b="b"/>
              <a:pathLst>
                <a:path w="4130040" h="4030979">
                  <a:moveTo>
                    <a:pt x="4129612" y="0"/>
                  </a:moveTo>
                  <a:lnTo>
                    <a:pt x="4030980" y="0"/>
                  </a:lnTo>
                  <a:lnTo>
                    <a:pt x="0" y="4030979"/>
                  </a:lnTo>
                  <a:lnTo>
                    <a:pt x="97801" y="4030979"/>
                  </a:lnTo>
                  <a:lnTo>
                    <a:pt x="4129612" y="0"/>
                  </a:lnTo>
                  <a:close/>
                </a:path>
              </a:pathLst>
            </a:custGeom>
            <a:solidFill>
              <a:srgbClr val="C4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4860" y="1054099"/>
              <a:ext cx="4220210" cy="4030979"/>
            </a:xfrm>
            <a:custGeom>
              <a:avLst/>
              <a:gdLst/>
              <a:ahLst/>
              <a:cxnLst/>
              <a:rect l="l" t="t" r="r" b="b"/>
              <a:pathLst>
                <a:path w="4220210" h="4030979">
                  <a:moveTo>
                    <a:pt x="4219791" y="0"/>
                  </a:moveTo>
                  <a:lnTo>
                    <a:pt x="4129176" y="0"/>
                  </a:lnTo>
                  <a:lnTo>
                    <a:pt x="4121150" y="0"/>
                  </a:lnTo>
                  <a:lnTo>
                    <a:pt x="4030980" y="0"/>
                  </a:lnTo>
                  <a:lnTo>
                    <a:pt x="0" y="4030980"/>
                  </a:lnTo>
                  <a:lnTo>
                    <a:pt x="90157" y="4030980"/>
                  </a:lnTo>
                  <a:lnTo>
                    <a:pt x="99034" y="4030980"/>
                  </a:lnTo>
                  <a:lnTo>
                    <a:pt x="187985" y="4030980"/>
                  </a:lnTo>
                  <a:lnTo>
                    <a:pt x="4219791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5170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198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9049" y="4030979"/>
                  </a:lnTo>
                  <a:lnTo>
                    <a:pt x="4129198" y="0"/>
                  </a:lnTo>
                  <a:close/>
                </a:path>
              </a:pathLst>
            </a:custGeom>
            <a:solidFill>
              <a:srgbClr val="C6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54138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121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8973" y="4030979"/>
                  </a:lnTo>
                  <a:lnTo>
                    <a:pt x="4129121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44269" y="1054100"/>
              <a:ext cx="4130040" cy="4030979"/>
            </a:xfrm>
            <a:custGeom>
              <a:avLst/>
              <a:gdLst/>
              <a:ahLst/>
              <a:cxnLst/>
              <a:rect l="l" t="t" r="r" b="b"/>
              <a:pathLst>
                <a:path w="4130040" h="4030979">
                  <a:moveTo>
                    <a:pt x="4129659" y="0"/>
                  </a:moveTo>
                  <a:lnTo>
                    <a:pt x="4030979" y="0"/>
                  </a:lnTo>
                  <a:lnTo>
                    <a:pt x="0" y="4030979"/>
                  </a:lnTo>
                  <a:lnTo>
                    <a:pt x="97847" y="4030979"/>
                  </a:lnTo>
                  <a:lnTo>
                    <a:pt x="4129659" y="0"/>
                  </a:lnTo>
                  <a:close/>
                </a:path>
              </a:pathLst>
            </a:custGeom>
            <a:solidFill>
              <a:srgbClr val="C8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34440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141" y="0"/>
                  </a:moveTo>
                  <a:lnTo>
                    <a:pt x="4030979" y="0"/>
                  </a:lnTo>
                  <a:lnTo>
                    <a:pt x="0" y="4030979"/>
                  </a:lnTo>
                  <a:lnTo>
                    <a:pt x="98992" y="4030979"/>
                  </a:lnTo>
                  <a:lnTo>
                    <a:pt x="4129141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23405" y="1054100"/>
              <a:ext cx="4131310" cy="4030979"/>
            </a:xfrm>
            <a:custGeom>
              <a:avLst/>
              <a:gdLst/>
              <a:ahLst/>
              <a:cxnLst/>
              <a:rect l="l" t="t" r="r" b="b"/>
              <a:pathLst>
                <a:path w="4131310" h="4030979">
                  <a:moveTo>
                    <a:pt x="4130881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9070" y="4030979"/>
                  </a:lnTo>
                  <a:lnTo>
                    <a:pt x="4130881" y="0"/>
                  </a:lnTo>
                  <a:close/>
                </a:path>
              </a:pathLst>
            </a:custGeom>
            <a:solidFill>
              <a:srgbClr val="CA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14703" y="1054099"/>
              <a:ext cx="4219575" cy="4030979"/>
            </a:xfrm>
            <a:custGeom>
              <a:avLst/>
              <a:gdLst/>
              <a:ahLst/>
              <a:cxnLst/>
              <a:rect l="l" t="t" r="r" b="b"/>
              <a:pathLst>
                <a:path w="4219575" h="4030979">
                  <a:moveTo>
                    <a:pt x="4219003" y="12"/>
                  </a:moveTo>
                  <a:lnTo>
                    <a:pt x="4129176" y="12"/>
                  </a:lnTo>
                  <a:lnTo>
                    <a:pt x="4120870" y="0"/>
                  </a:lnTo>
                  <a:lnTo>
                    <a:pt x="4030141" y="0"/>
                  </a:lnTo>
                  <a:lnTo>
                    <a:pt x="0" y="4030980"/>
                  </a:lnTo>
                  <a:lnTo>
                    <a:pt x="89052" y="4030980"/>
                  </a:lnTo>
                  <a:lnTo>
                    <a:pt x="99047" y="4030980"/>
                  </a:lnTo>
                  <a:lnTo>
                    <a:pt x="188023" y="4030980"/>
                  </a:lnTo>
                  <a:lnTo>
                    <a:pt x="4219003" y="12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95025" y="1054100"/>
              <a:ext cx="4128770" cy="4030979"/>
            </a:xfrm>
            <a:custGeom>
              <a:avLst/>
              <a:gdLst/>
              <a:ahLst/>
              <a:cxnLst/>
              <a:rect l="l" t="t" r="r" b="b"/>
              <a:pathLst>
                <a:path w="4128770" h="4030979">
                  <a:moveTo>
                    <a:pt x="4128529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6718" y="4030979"/>
                  </a:lnTo>
                  <a:lnTo>
                    <a:pt x="4128529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84020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095" y="0"/>
                  </a:moveTo>
                  <a:lnTo>
                    <a:pt x="4030979" y="0"/>
                  </a:lnTo>
                  <a:lnTo>
                    <a:pt x="0" y="4030979"/>
                  </a:lnTo>
                  <a:lnTo>
                    <a:pt x="98946" y="4030979"/>
                  </a:lnTo>
                  <a:lnTo>
                    <a:pt x="4129095" y="0"/>
                  </a:lnTo>
                  <a:close/>
                </a:path>
              </a:pathLst>
            </a:custGeom>
            <a:solidFill>
              <a:srgbClr val="CE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73032" y="1054100"/>
              <a:ext cx="4131310" cy="4030979"/>
            </a:xfrm>
            <a:custGeom>
              <a:avLst/>
              <a:gdLst/>
              <a:ahLst/>
              <a:cxnLst/>
              <a:rect l="l" t="t" r="r" b="b"/>
              <a:pathLst>
                <a:path w="4131310" h="4030979">
                  <a:moveTo>
                    <a:pt x="4130881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9070" y="4030979"/>
                  </a:lnTo>
                  <a:lnTo>
                    <a:pt x="4130881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864238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8891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7911" y="4030979"/>
                  </a:lnTo>
                  <a:lnTo>
                    <a:pt x="4128891" y="0"/>
                  </a:lnTo>
                  <a:close/>
                </a:path>
              </a:pathLst>
            </a:custGeom>
            <a:solidFill>
              <a:srgbClr val="D0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953390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8936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8787" y="4030979"/>
                  </a:lnTo>
                  <a:lnTo>
                    <a:pt x="4128936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42300" y="1054100"/>
              <a:ext cx="4131310" cy="4030979"/>
            </a:xfrm>
            <a:custGeom>
              <a:avLst/>
              <a:gdLst/>
              <a:ahLst/>
              <a:cxnLst/>
              <a:rect l="l" t="t" r="r" b="b"/>
              <a:pathLst>
                <a:path w="4131310" h="4030979">
                  <a:moveTo>
                    <a:pt x="4131169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100189" y="4030979"/>
                  </a:lnTo>
                  <a:lnTo>
                    <a:pt x="4131169" y="0"/>
                  </a:lnTo>
                  <a:close/>
                </a:path>
              </a:pathLst>
            </a:custGeom>
            <a:solidFill>
              <a:srgbClr val="D2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33450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198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9049" y="4030979"/>
                  </a:lnTo>
                  <a:lnTo>
                    <a:pt x="412919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22658" y="1054100"/>
              <a:ext cx="4131310" cy="4030979"/>
            </a:xfrm>
            <a:custGeom>
              <a:avLst/>
              <a:gdLst/>
              <a:ahLst/>
              <a:cxnLst/>
              <a:rect l="l" t="t" r="r" b="b"/>
              <a:pathLst>
                <a:path w="4131310" h="4030979">
                  <a:moveTo>
                    <a:pt x="4130881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9070" y="4030979"/>
                  </a:lnTo>
                  <a:lnTo>
                    <a:pt x="4130881" y="0"/>
                  </a:lnTo>
                  <a:close/>
                </a:path>
              </a:pathLst>
            </a:custGeom>
            <a:solidFill>
              <a:srgbClr val="D4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13771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8938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7958" y="4030979"/>
                  </a:lnTo>
                  <a:lnTo>
                    <a:pt x="412893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402662" y="1054100"/>
              <a:ext cx="4130675" cy="4030979"/>
            </a:xfrm>
            <a:custGeom>
              <a:avLst/>
              <a:gdLst/>
              <a:ahLst/>
              <a:cxnLst/>
              <a:rect l="l" t="t" r="r" b="b"/>
              <a:pathLst>
                <a:path w="4130675" h="4030979">
                  <a:moveTo>
                    <a:pt x="4130217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9237" y="4030979"/>
                  </a:lnTo>
                  <a:lnTo>
                    <a:pt x="4130217" y="0"/>
                  </a:lnTo>
                  <a:close/>
                </a:path>
              </a:pathLst>
            </a:custGeom>
            <a:solidFill>
              <a:srgbClr val="D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493009" y="1054100"/>
              <a:ext cx="4130040" cy="4030979"/>
            </a:xfrm>
            <a:custGeom>
              <a:avLst/>
              <a:gdLst/>
              <a:ahLst/>
              <a:cxnLst/>
              <a:rect l="l" t="t" r="r" b="b"/>
              <a:pathLst>
                <a:path w="4130040" h="4030979">
                  <a:moveTo>
                    <a:pt x="4129798" y="0"/>
                  </a:moveTo>
                  <a:lnTo>
                    <a:pt x="4030979" y="0"/>
                  </a:lnTo>
                  <a:lnTo>
                    <a:pt x="0" y="4030980"/>
                  </a:lnTo>
                  <a:lnTo>
                    <a:pt x="97986" y="4030980"/>
                  </a:lnTo>
                  <a:lnTo>
                    <a:pt x="412979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83180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002" y="0"/>
                  </a:moveTo>
                  <a:lnTo>
                    <a:pt x="4030979" y="0"/>
                  </a:lnTo>
                  <a:lnTo>
                    <a:pt x="0" y="4030979"/>
                  </a:lnTo>
                  <a:lnTo>
                    <a:pt x="98853" y="4030979"/>
                  </a:lnTo>
                  <a:lnTo>
                    <a:pt x="4129002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672285" y="1054100"/>
              <a:ext cx="4130040" cy="4030979"/>
            </a:xfrm>
            <a:custGeom>
              <a:avLst/>
              <a:gdLst/>
              <a:ahLst/>
              <a:cxnLst/>
              <a:rect l="l" t="t" r="r" b="b"/>
              <a:pathLst>
                <a:path w="4130040" h="4030979">
                  <a:moveTo>
                    <a:pt x="4129834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8854" y="4030979"/>
                  </a:lnTo>
                  <a:lnTo>
                    <a:pt x="4129834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763305" y="1054100"/>
              <a:ext cx="4128770" cy="4030979"/>
            </a:xfrm>
            <a:custGeom>
              <a:avLst/>
              <a:gdLst/>
              <a:ahLst/>
              <a:cxnLst/>
              <a:rect l="l" t="t" r="r" b="b"/>
              <a:pathLst>
                <a:path w="4128770" h="4030979">
                  <a:moveTo>
                    <a:pt x="4128770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6959" y="4030979"/>
                  </a:lnTo>
                  <a:lnTo>
                    <a:pt x="4128770" y="0"/>
                  </a:lnTo>
                  <a:close/>
                </a:path>
              </a:pathLst>
            </a:custGeom>
            <a:solidFill>
              <a:srgbClr val="DA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52420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8974" y="0"/>
                  </a:moveTo>
                  <a:lnTo>
                    <a:pt x="4030980" y="0"/>
                  </a:lnTo>
                  <a:lnTo>
                    <a:pt x="0" y="4030980"/>
                  </a:lnTo>
                  <a:lnTo>
                    <a:pt x="98826" y="4030979"/>
                  </a:lnTo>
                  <a:lnTo>
                    <a:pt x="4128974" y="0"/>
                  </a:lnTo>
                  <a:close/>
                </a:path>
              </a:pathLst>
            </a:custGeom>
            <a:solidFill>
              <a:srgbClr val="DCD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42589" y="1054100"/>
              <a:ext cx="4128770" cy="4030979"/>
            </a:xfrm>
            <a:custGeom>
              <a:avLst/>
              <a:gdLst/>
              <a:ahLst/>
              <a:cxnLst/>
              <a:rect l="l" t="t" r="r" b="b"/>
              <a:pathLst>
                <a:path w="4128770" h="4030979">
                  <a:moveTo>
                    <a:pt x="4128769" y="0"/>
                  </a:moveTo>
                  <a:lnTo>
                    <a:pt x="4030980" y="0"/>
                  </a:lnTo>
                  <a:lnTo>
                    <a:pt x="0" y="4030979"/>
                  </a:lnTo>
                  <a:lnTo>
                    <a:pt x="97789" y="4030979"/>
                  </a:lnTo>
                  <a:lnTo>
                    <a:pt x="4128769" y="0"/>
                  </a:lnTo>
                  <a:close/>
                </a:path>
              </a:pathLst>
            </a:custGeom>
            <a:solidFill>
              <a:srgbClr val="DBD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032517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198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9049" y="4030979"/>
                  </a:lnTo>
                  <a:lnTo>
                    <a:pt x="4129198" y="0"/>
                  </a:lnTo>
                  <a:close/>
                </a:path>
              </a:pathLst>
            </a:custGeom>
            <a:solidFill>
              <a:srgbClr val="DAD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21659" y="1054100"/>
              <a:ext cx="4131310" cy="4030979"/>
            </a:xfrm>
            <a:custGeom>
              <a:avLst/>
              <a:gdLst/>
              <a:ahLst/>
              <a:cxnLst/>
              <a:rect l="l" t="t" r="r" b="b"/>
              <a:pathLst>
                <a:path w="4131309" h="4030979">
                  <a:moveTo>
                    <a:pt x="4131133" y="0"/>
                  </a:moveTo>
                  <a:lnTo>
                    <a:pt x="4030980" y="0"/>
                  </a:lnTo>
                  <a:lnTo>
                    <a:pt x="0" y="4030979"/>
                  </a:lnTo>
                  <a:lnTo>
                    <a:pt x="99321" y="4030979"/>
                  </a:lnTo>
                  <a:lnTo>
                    <a:pt x="4131133" y="0"/>
                  </a:lnTo>
                  <a:close/>
                </a:path>
              </a:pathLst>
            </a:custGeom>
            <a:solidFill>
              <a:srgbClr val="D9D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212839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8863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7051" y="4030979"/>
                  </a:lnTo>
                  <a:lnTo>
                    <a:pt x="4128863" y="0"/>
                  </a:lnTo>
                  <a:close/>
                </a:path>
              </a:pathLst>
            </a:custGeom>
            <a:solidFill>
              <a:srgbClr val="D8D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301999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8928" y="0"/>
                  </a:moveTo>
                  <a:lnTo>
                    <a:pt x="4030980" y="0"/>
                  </a:lnTo>
                  <a:lnTo>
                    <a:pt x="0" y="4030979"/>
                  </a:lnTo>
                  <a:lnTo>
                    <a:pt x="98779" y="4030979"/>
                  </a:lnTo>
                  <a:lnTo>
                    <a:pt x="4128928" y="0"/>
                  </a:lnTo>
                  <a:close/>
                </a:path>
              </a:pathLst>
            </a:custGeom>
            <a:solidFill>
              <a:srgbClr val="D7D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392170" y="1054100"/>
              <a:ext cx="4130040" cy="4030979"/>
            </a:xfrm>
            <a:custGeom>
              <a:avLst/>
              <a:gdLst/>
              <a:ahLst/>
              <a:cxnLst/>
              <a:rect l="l" t="t" r="r" b="b"/>
              <a:pathLst>
                <a:path w="4130040" h="4030979">
                  <a:moveTo>
                    <a:pt x="4129890" y="0"/>
                  </a:moveTo>
                  <a:lnTo>
                    <a:pt x="4030979" y="0"/>
                  </a:lnTo>
                  <a:lnTo>
                    <a:pt x="0" y="4030980"/>
                  </a:lnTo>
                  <a:lnTo>
                    <a:pt x="98079" y="4030980"/>
                  </a:lnTo>
                  <a:lnTo>
                    <a:pt x="4129890" y="0"/>
                  </a:lnTo>
                  <a:close/>
                </a:path>
              </a:pathLst>
            </a:custGeom>
            <a:solidFill>
              <a:srgbClr val="D6D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482051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198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9049" y="4030979"/>
                  </a:lnTo>
                  <a:lnTo>
                    <a:pt x="4129198" y="0"/>
                  </a:lnTo>
                  <a:close/>
                </a:path>
              </a:pathLst>
            </a:custGeom>
            <a:solidFill>
              <a:srgbClr val="D5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571537" y="1054100"/>
              <a:ext cx="4128770" cy="4030979"/>
            </a:xfrm>
            <a:custGeom>
              <a:avLst/>
              <a:gdLst/>
              <a:ahLst/>
              <a:cxnLst/>
              <a:rect l="l" t="t" r="r" b="b"/>
              <a:pathLst>
                <a:path w="4128770" h="4030979">
                  <a:moveTo>
                    <a:pt x="4128602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8454" y="4030979"/>
                  </a:lnTo>
                  <a:lnTo>
                    <a:pt x="4128602" y="0"/>
                  </a:lnTo>
                  <a:close/>
                </a:path>
              </a:pathLst>
            </a:custGeom>
            <a:solidFill>
              <a:srgbClr val="D4D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61409" y="1054100"/>
              <a:ext cx="4130040" cy="4030979"/>
            </a:xfrm>
            <a:custGeom>
              <a:avLst/>
              <a:gdLst/>
              <a:ahLst/>
              <a:cxnLst/>
              <a:rect l="l" t="t" r="r" b="b"/>
              <a:pathLst>
                <a:path w="4130040" h="4030979">
                  <a:moveTo>
                    <a:pt x="4129918" y="0"/>
                  </a:moveTo>
                  <a:lnTo>
                    <a:pt x="4030979" y="0"/>
                  </a:lnTo>
                  <a:lnTo>
                    <a:pt x="0" y="4030979"/>
                  </a:lnTo>
                  <a:lnTo>
                    <a:pt x="98107" y="4030979"/>
                  </a:lnTo>
                  <a:lnTo>
                    <a:pt x="4129918" y="0"/>
                  </a:lnTo>
                  <a:close/>
                </a:path>
              </a:pathLst>
            </a:custGeom>
            <a:solidFill>
              <a:srgbClr val="D3D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751580" y="1054100"/>
              <a:ext cx="4130040" cy="4030979"/>
            </a:xfrm>
            <a:custGeom>
              <a:avLst/>
              <a:gdLst/>
              <a:ahLst/>
              <a:cxnLst/>
              <a:rect l="l" t="t" r="r" b="b"/>
              <a:pathLst>
                <a:path w="4130040" h="4030979">
                  <a:moveTo>
                    <a:pt x="4130039" y="0"/>
                  </a:moveTo>
                  <a:lnTo>
                    <a:pt x="4030979" y="0"/>
                  </a:lnTo>
                  <a:lnTo>
                    <a:pt x="0" y="4030979"/>
                  </a:lnTo>
                  <a:lnTo>
                    <a:pt x="99060" y="4030979"/>
                  </a:lnTo>
                  <a:lnTo>
                    <a:pt x="4130039" y="0"/>
                  </a:lnTo>
                  <a:close/>
                </a:path>
              </a:pathLst>
            </a:custGeom>
            <a:solidFill>
              <a:srgbClr val="D2D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40805" y="1054100"/>
              <a:ext cx="4131310" cy="4030979"/>
            </a:xfrm>
            <a:custGeom>
              <a:avLst/>
              <a:gdLst/>
              <a:ahLst/>
              <a:cxnLst/>
              <a:rect l="l" t="t" r="r" b="b"/>
              <a:pathLst>
                <a:path w="4131309" h="4030979">
                  <a:moveTo>
                    <a:pt x="4130881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9070" y="4030979"/>
                  </a:lnTo>
                  <a:lnTo>
                    <a:pt x="4130881" y="0"/>
                  </a:lnTo>
                  <a:close/>
                </a:path>
              </a:pathLst>
            </a:custGeom>
            <a:solidFill>
              <a:srgbClr val="D1D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31584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198" y="0"/>
                  </a:moveTo>
                  <a:lnTo>
                    <a:pt x="4030148" y="0"/>
                  </a:lnTo>
                  <a:lnTo>
                    <a:pt x="0" y="4030980"/>
                  </a:lnTo>
                  <a:lnTo>
                    <a:pt x="99049" y="4030980"/>
                  </a:lnTo>
                  <a:lnTo>
                    <a:pt x="4129198" y="0"/>
                  </a:lnTo>
                  <a:close/>
                </a:path>
              </a:pathLst>
            </a:custGeom>
            <a:solidFill>
              <a:srgbClr val="D0D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021164" y="1054100"/>
              <a:ext cx="4130040" cy="4030979"/>
            </a:xfrm>
            <a:custGeom>
              <a:avLst/>
              <a:gdLst/>
              <a:ahLst/>
              <a:cxnLst/>
              <a:rect l="l" t="t" r="r" b="b"/>
              <a:pathLst>
                <a:path w="4130040" h="4030979">
                  <a:moveTo>
                    <a:pt x="4129695" y="0"/>
                  </a:moveTo>
                  <a:lnTo>
                    <a:pt x="4031811" y="0"/>
                  </a:lnTo>
                  <a:lnTo>
                    <a:pt x="0" y="4030980"/>
                  </a:lnTo>
                  <a:lnTo>
                    <a:pt x="98715" y="4030979"/>
                  </a:lnTo>
                  <a:lnTo>
                    <a:pt x="4129695" y="0"/>
                  </a:lnTo>
                  <a:close/>
                </a:path>
              </a:pathLst>
            </a:custGeom>
            <a:solidFill>
              <a:srgbClr val="CFC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110989" y="1054100"/>
              <a:ext cx="4130040" cy="4030979"/>
            </a:xfrm>
            <a:custGeom>
              <a:avLst/>
              <a:gdLst/>
              <a:ahLst/>
              <a:cxnLst/>
              <a:rect l="l" t="t" r="r" b="b"/>
              <a:pathLst>
                <a:path w="4130040" h="4030979">
                  <a:moveTo>
                    <a:pt x="4129965" y="0"/>
                  </a:moveTo>
                  <a:lnTo>
                    <a:pt x="4030979" y="0"/>
                  </a:lnTo>
                  <a:lnTo>
                    <a:pt x="0" y="4030979"/>
                  </a:lnTo>
                  <a:lnTo>
                    <a:pt x="98153" y="4030979"/>
                  </a:lnTo>
                  <a:lnTo>
                    <a:pt x="4129965" y="0"/>
                  </a:lnTo>
                  <a:close/>
                </a:path>
              </a:pathLst>
            </a:custGeom>
            <a:solidFill>
              <a:srgbClr val="CEC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201159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8835" y="0"/>
                  </a:moveTo>
                  <a:lnTo>
                    <a:pt x="4030980" y="0"/>
                  </a:lnTo>
                  <a:lnTo>
                    <a:pt x="0" y="4030980"/>
                  </a:lnTo>
                  <a:lnTo>
                    <a:pt x="98687" y="4030980"/>
                  </a:lnTo>
                  <a:lnTo>
                    <a:pt x="4128835" y="0"/>
                  </a:lnTo>
                  <a:close/>
                </a:path>
              </a:pathLst>
            </a:custGeom>
            <a:solidFill>
              <a:srgbClr val="CDC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290428" y="1054099"/>
              <a:ext cx="4220210" cy="4030979"/>
            </a:xfrm>
            <a:custGeom>
              <a:avLst/>
              <a:gdLst/>
              <a:ahLst/>
              <a:cxnLst/>
              <a:rect l="l" t="t" r="r" b="b"/>
              <a:pathLst>
                <a:path w="4220209" h="4030979">
                  <a:moveTo>
                    <a:pt x="4219841" y="0"/>
                  </a:moveTo>
                  <a:lnTo>
                    <a:pt x="4129671" y="0"/>
                  </a:lnTo>
                  <a:lnTo>
                    <a:pt x="4120832" y="0"/>
                  </a:lnTo>
                  <a:lnTo>
                    <a:pt x="4031805" y="0"/>
                  </a:lnTo>
                  <a:lnTo>
                    <a:pt x="0" y="4030980"/>
                  </a:lnTo>
                  <a:lnTo>
                    <a:pt x="90678" y="4030980"/>
                  </a:lnTo>
                  <a:lnTo>
                    <a:pt x="98691" y="4030980"/>
                  </a:lnTo>
                  <a:lnTo>
                    <a:pt x="188861" y="4030980"/>
                  </a:lnTo>
                  <a:lnTo>
                    <a:pt x="421984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470790" y="1054100"/>
              <a:ext cx="4128770" cy="4030979"/>
            </a:xfrm>
            <a:custGeom>
              <a:avLst/>
              <a:gdLst/>
              <a:ahLst/>
              <a:cxnLst/>
              <a:rect l="l" t="t" r="r" b="b"/>
              <a:pathLst>
                <a:path w="4128770" h="4030979">
                  <a:moveTo>
                    <a:pt x="4128417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8268" y="4030979"/>
                  </a:lnTo>
                  <a:lnTo>
                    <a:pt x="4128417" y="0"/>
                  </a:lnTo>
                  <a:close/>
                </a:path>
              </a:pathLst>
            </a:custGeom>
            <a:solidFill>
              <a:srgbClr val="CA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559699" y="1054100"/>
              <a:ext cx="4131310" cy="4030979"/>
            </a:xfrm>
            <a:custGeom>
              <a:avLst/>
              <a:gdLst/>
              <a:ahLst/>
              <a:cxnLst/>
              <a:rect l="l" t="t" r="r" b="b"/>
              <a:pathLst>
                <a:path w="4131309" h="4030979">
                  <a:moveTo>
                    <a:pt x="4130881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9070" y="4030979"/>
                  </a:lnTo>
                  <a:lnTo>
                    <a:pt x="4130881" y="0"/>
                  </a:lnTo>
                  <a:close/>
                </a:path>
              </a:pathLst>
            </a:custGeom>
            <a:solidFill>
              <a:srgbClr val="C9C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650331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179" y="0"/>
                  </a:moveTo>
                  <a:lnTo>
                    <a:pt x="4030148" y="0"/>
                  </a:lnTo>
                  <a:lnTo>
                    <a:pt x="0" y="4030979"/>
                  </a:lnTo>
                  <a:lnTo>
                    <a:pt x="98199" y="4030979"/>
                  </a:lnTo>
                  <a:lnTo>
                    <a:pt x="4129179" y="0"/>
                  </a:lnTo>
                  <a:close/>
                </a:path>
              </a:pathLst>
            </a:custGeom>
            <a:solidFill>
              <a:srgbClr val="C8C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740058" y="1054100"/>
              <a:ext cx="4131310" cy="4030979"/>
            </a:xfrm>
            <a:custGeom>
              <a:avLst/>
              <a:gdLst/>
              <a:ahLst/>
              <a:cxnLst/>
              <a:rect l="l" t="t" r="r" b="b"/>
              <a:pathLst>
                <a:path w="4131309" h="4030979">
                  <a:moveTo>
                    <a:pt x="4130881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9070" y="4030979"/>
                  </a:lnTo>
                  <a:lnTo>
                    <a:pt x="4130881" y="0"/>
                  </a:lnTo>
                  <a:close/>
                </a:path>
              </a:pathLst>
            </a:custGeom>
            <a:solidFill>
              <a:srgbClr val="C7C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30652" y="1054100"/>
              <a:ext cx="4129404" cy="4030979"/>
            </a:xfrm>
            <a:custGeom>
              <a:avLst/>
              <a:gdLst/>
              <a:ahLst/>
              <a:cxnLst/>
              <a:rect l="l" t="t" r="r" b="b"/>
              <a:pathLst>
                <a:path w="4129404" h="4030979">
                  <a:moveTo>
                    <a:pt x="4129198" y="0"/>
                  </a:moveTo>
                  <a:lnTo>
                    <a:pt x="4030148" y="0"/>
                  </a:lnTo>
                  <a:lnTo>
                    <a:pt x="0" y="4030980"/>
                  </a:lnTo>
                  <a:lnTo>
                    <a:pt x="99049" y="4030980"/>
                  </a:lnTo>
                  <a:lnTo>
                    <a:pt x="4129198" y="0"/>
                  </a:lnTo>
                  <a:close/>
                </a:path>
              </a:pathLst>
            </a:custGeom>
            <a:solidFill>
              <a:srgbClr val="C6C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20416" y="1054100"/>
              <a:ext cx="4043679" cy="4030979"/>
            </a:xfrm>
            <a:custGeom>
              <a:avLst/>
              <a:gdLst/>
              <a:ahLst/>
              <a:cxnLst/>
              <a:rect l="l" t="t" r="r" b="b"/>
              <a:pathLst>
                <a:path w="4043679" h="4030979">
                  <a:moveTo>
                    <a:pt x="4043243" y="0"/>
                  </a:moveTo>
                  <a:lnTo>
                    <a:pt x="4031811" y="0"/>
                  </a:lnTo>
                  <a:lnTo>
                    <a:pt x="0" y="4030979"/>
                  </a:lnTo>
                  <a:lnTo>
                    <a:pt x="98623" y="4030979"/>
                  </a:lnTo>
                  <a:lnTo>
                    <a:pt x="4043243" y="86359"/>
                  </a:lnTo>
                  <a:lnTo>
                    <a:pt x="4043243" y="0"/>
                  </a:lnTo>
                  <a:close/>
                </a:path>
              </a:pathLst>
            </a:custGeom>
            <a:solidFill>
              <a:srgbClr val="C5C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010150" y="1131569"/>
              <a:ext cx="3953510" cy="3953510"/>
            </a:xfrm>
            <a:custGeom>
              <a:avLst/>
              <a:gdLst/>
              <a:ahLst/>
              <a:cxnLst/>
              <a:rect l="l" t="t" r="r" b="b"/>
              <a:pathLst>
                <a:path w="3953509" h="3953510">
                  <a:moveTo>
                    <a:pt x="3953509" y="0"/>
                  </a:moveTo>
                  <a:lnTo>
                    <a:pt x="0" y="3953509"/>
                  </a:lnTo>
                  <a:lnTo>
                    <a:pt x="98246" y="3953509"/>
                  </a:lnTo>
                  <a:lnTo>
                    <a:pt x="3953509" y="99041"/>
                  </a:lnTo>
                  <a:lnTo>
                    <a:pt x="3953509" y="0"/>
                  </a:lnTo>
                  <a:close/>
                </a:path>
              </a:pathLst>
            </a:custGeom>
            <a:solidFill>
              <a:srgbClr val="C4C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100319" y="1221739"/>
              <a:ext cx="3863340" cy="3863340"/>
            </a:xfrm>
            <a:custGeom>
              <a:avLst/>
              <a:gdLst/>
              <a:ahLst/>
              <a:cxnLst/>
              <a:rect l="l" t="t" r="r" b="b"/>
              <a:pathLst>
                <a:path w="3863340" h="3863340">
                  <a:moveTo>
                    <a:pt x="3863340" y="0"/>
                  </a:moveTo>
                  <a:lnTo>
                    <a:pt x="0" y="3863340"/>
                  </a:lnTo>
                  <a:lnTo>
                    <a:pt x="98594" y="3863340"/>
                  </a:lnTo>
                  <a:lnTo>
                    <a:pt x="3863340" y="97817"/>
                  </a:lnTo>
                  <a:lnTo>
                    <a:pt x="3863340" y="0"/>
                  </a:lnTo>
                  <a:close/>
                </a:path>
              </a:pathLst>
            </a:custGeom>
            <a:solidFill>
              <a:srgbClr val="C3C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189684" y="1311883"/>
              <a:ext cx="3774440" cy="3773804"/>
            </a:xfrm>
            <a:custGeom>
              <a:avLst/>
              <a:gdLst/>
              <a:ahLst/>
              <a:cxnLst/>
              <a:rect l="l" t="t" r="r" b="b"/>
              <a:pathLst>
                <a:path w="3774440" h="3773804">
                  <a:moveTo>
                    <a:pt x="3773975" y="0"/>
                  </a:moveTo>
                  <a:lnTo>
                    <a:pt x="0" y="3773196"/>
                  </a:lnTo>
                  <a:lnTo>
                    <a:pt x="98595" y="3773196"/>
                  </a:lnTo>
                  <a:lnTo>
                    <a:pt x="3773975" y="97816"/>
                  </a:lnTo>
                  <a:lnTo>
                    <a:pt x="3773975" y="0"/>
                  </a:lnTo>
                  <a:close/>
                </a:path>
              </a:pathLst>
            </a:custGeom>
            <a:solidFill>
              <a:srgbClr val="C2C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280185" y="1400846"/>
              <a:ext cx="3683635" cy="3684270"/>
            </a:xfrm>
            <a:custGeom>
              <a:avLst/>
              <a:gdLst/>
              <a:ahLst/>
              <a:cxnLst/>
              <a:rect l="l" t="t" r="r" b="b"/>
              <a:pathLst>
                <a:path w="3683634" h="3684270">
                  <a:moveTo>
                    <a:pt x="3683474" y="0"/>
                  </a:moveTo>
                  <a:lnTo>
                    <a:pt x="0" y="3684233"/>
                  </a:lnTo>
                  <a:lnTo>
                    <a:pt x="97478" y="3684233"/>
                  </a:lnTo>
                  <a:lnTo>
                    <a:pt x="3683474" y="98977"/>
                  </a:lnTo>
                  <a:lnTo>
                    <a:pt x="3683474" y="0"/>
                  </a:lnTo>
                  <a:close/>
                </a:path>
              </a:pathLst>
            </a:custGeom>
            <a:solidFill>
              <a:srgbClr val="C1C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369559" y="1490980"/>
              <a:ext cx="3594100" cy="3594100"/>
            </a:xfrm>
            <a:custGeom>
              <a:avLst/>
              <a:gdLst/>
              <a:ahLst/>
              <a:cxnLst/>
              <a:rect l="l" t="t" r="r" b="b"/>
              <a:pathLst>
                <a:path w="3594100" h="3594100">
                  <a:moveTo>
                    <a:pt x="3594099" y="0"/>
                  </a:moveTo>
                  <a:lnTo>
                    <a:pt x="0" y="3594099"/>
                  </a:lnTo>
                  <a:lnTo>
                    <a:pt x="98566" y="3594099"/>
                  </a:lnTo>
                  <a:lnTo>
                    <a:pt x="3594099" y="97845"/>
                  </a:lnTo>
                  <a:lnTo>
                    <a:pt x="3594099" y="0"/>
                  </a:lnTo>
                  <a:close/>
                </a:path>
              </a:pathLst>
            </a:custGeom>
            <a:solidFill>
              <a:srgbClr val="C0C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459730" y="1581150"/>
              <a:ext cx="3503929" cy="3503929"/>
            </a:xfrm>
            <a:custGeom>
              <a:avLst/>
              <a:gdLst/>
              <a:ahLst/>
              <a:cxnLst/>
              <a:rect l="l" t="t" r="r" b="b"/>
              <a:pathLst>
                <a:path w="3503929" h="3503929">
                  <a:moveTo>
                    <a:pt x="3503929" y="0"/>
                  </a:moveTo>
                  <a:lnTo>
                    <a:pt x="0" y="3503929"/>
                  </a:lnTo>
                  <a:lnTo>
                    <a:pt x="98292" y="3503929"/>
                  </a:lnTo>
                  <a:lnTo>
                    <a:pt x="3503929" y="98995"/>
                  </a:lnTo>
                  <a:lnTo>
                    <a:pt x="3503929" y="0"/>
                  </a:lnTo>
                  <a:close/>
                </a:path>
              </a:pathLst>
            </a:custGeom>
            <a:solidFill>
              <a:srgbClr val="BFB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549398" y="1670113"/>
              <a:ext cx="3414395" cy="3415029"/>
            </a:xfrm>
            <a:custGeom>
              <a:avLst/>
              <a:gdLst/>
              <a:ahLst/>
              <a:cxnLst/>
              <a:rect l="l" t="t" r="r" b="b"/>
              <a:pathLst>
                <a:path w="3414395" h="3415029">
                  <a:moveTo>
                    <a:pt x="3414261" y="0"/>
                  </a:moveTo>
                  <a:lnTo>
                    <a:pt x="0" y="3414966"/>
                  </a:lnTo>
                  <a:lnTo>
                    <a:pt x="99049" y="3414966"/>
                  </a:lnTo>
                  <a:lnTo>
                    <a:pt x="3414261" y="99070"/>
                  </a:lnTo>
                  <a:lnTo>
                    <a:pt x="3414261" y="0"/>
                  </a:lnTo>
                  <a:close/>
                </a:path>
              </a:pathLst>
            </a:custGeom>
            <a:solidFill>
              <a:srgbClr val="BEB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38800" y="1760219"/>
              <a:ext cx="3324860" cy="3324860"/>
            </a:xfrm>
            <a:custGeom>
              <a:avLst/>
              <a:gdLst/>
              <a:ahLst/>
              <a:cxnLst/>
              <a:rect l="l" t="t" r="r" b="b"/>
              <a:pathLst>
                <a:path w="3324859" h="3324860">
                  <a:moveTo>
                    <a:pt x="3324859" y="0"/>
                  </a:moveTo>
                  <a:lnTo>
                    <a:pt x="0" y="3324859"/>
                  </a:lnTo>
                  <a:lnTo>
                    <a:pt x="99581" y="3324859"/>
                  </a:lnTo>
                  <a:lnTo>
                    <a:pt x="3324859" y="100246"/>
                  </a:lnTo>
                  <a:lnTo>
                    <a:pt x="3324859" y="0"/>
                  </a:lnTo>
                  <a:close/>
                </a:path>
              </a:pathLst>
            </a:custGeom>
            <a:solidFill>
              <a:srgbClr val="BDB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729719" y="1850472"/>
              <a:ext cx="3234055" cy="3234690"/>
            </a:xfrm>
            <a:custGeom>
              <a:avLst/>
              <a:gdLst/>
              <a:ahLst/>
              <a:cxnLst/>
              <a:rect l="l" t="t" r="r" b="b"/>
              <a:pathLst>
                <a:path w="3234054" h="3234690">
                  <a:moveTo>
                    <a:pt x="3233940" y="0"/>
                  </a:moveTo>
                  <a:lnTo>
                    <a:pt x="0" y="3234607"/>
                  </a:lnTo>
                  <a:lnTo>
                    <a:pt x="97570" y="3234607"/>
                  </a:lnTo>
                  <a:lnTo>
                    <a:pt x="3233940" y="98884"/>
                  </a:lnTo>
                  <a:lnTo>
                    <a:pt x="3233940" y="0"/>
                  </a:lnTo>
                  <a:close/>
                </a:path>
              </a:pathLst>
            </a:custGeom>
            <a:solidFill>
              <a:srgbClr val="BCB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819139" y="1940560"/>
              <a:ext cx="3144520" cy="3144520"/>
            </a:xfrm>
            <a:custGeom>
              <a:avLst/>
              <a:gdLst/>
              <a:ahLst/>
              <a:cxnLst/>
              <a:rect l="l" t="t" r="r" b="b"/>
              <a:pathLst>
                <a:path w="3144520" h="3144520">
                  <a:moveTo>
                    <a:pt x="3144520" y="0"/>
                  </a:moveTo>
                  <a:lnTo>
                    <a:pt x="0" y="3144520"/>
                  </a:lnTo>
                  <a:lnTo>
                    <a:pt x="98520" y="3144520"/>
                  </a:lnTo>
                  <a:lnTo>
                    <a:pt x="3144520" y="97891"/>
                  </a:lnTo>
                  <a:lnTo>
                    <a:pt x="3144520" y="0"/>
                  </a:lnTo>
                  <a:close/>
                </a:path>
              </a:pathLst>
            </a:custGeom>
            <a:solidFill>
              <a:srgbClr val="BBB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908579" y="2030628"/>
              <a:ext cx="3055620" cy="3054985"/>
            </a:xfrm>
            <a:custGeom>
              <a:avLst/>
              <a:gdLst/>
              <a:ahLst/>
              <a:cxnLst/>
              <a:rect l="l" t="t" r="r" b="b"/>
              <a:pathLst>
                <a:path w="3055620" h="3054985">
                  <a:moveTo>
                    <a:pt x="3055081" y="0"/>
                  </a:moveTo>
                  <a:lnTo>
                    <a:pt x="0" y="3054451"/>
                  </a:lnTo>
                  <a:lnTo>
                    <a:pt x="99070" y="3054451"/>
                  </a:lnTo>
                  <a:lnTo>
                    <a:pt x="3055081" y="99049"/>
                  </a:lnTo>
                  <a:lnTo>
                    <a:pt x="3055081" y="0"/>
                  </a:lnTo>
                  <a:close/>
                </a:path>
              </a:pathLst>
            </a:custGeom>
            <a:solidFill>
              <a:srgbClr val="BAB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998931" y="2119740"/>
              <a:ext cx="2964815" cy="2965450"/>
            </a:xfrm>
            <a:custGeom>
              <a:avLst/>
              <a:gdLst/>
              <a:ahLst/>
              <a:cxnLst/>
              <a:rect l="l" t="t" r="r" b="b"/>
              <a:pathLst>
                <a:path w="2964815" h="2965450">
                  <a:moveTo>
                    <a:pt x="2964728" y="0"/>
                  </a:moveTo>
                  <a:lnTo>
                    <a:pt x="0" y="2965339"/>
                  </a:lnTo>
                  <a:lnTo>
                    <a:pt x="99049" y="2965339"/>
                  </a:lnTo>
                  <a:lnTo>
                    <a:pt x="2964728" y="99070"/>
                  </a:lnTo>
                  <a:lnTo>
                    <a:pt x="2964728" y="0"/>
                  </a:lnTo>
                  <a:close/>
                </a:path>
              </a:pathLst>
            </a:custGeom>
            <a:solidFill>
              <a:srgbClr val="B9B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88937" y="2210950"/>
              <a:ext cx="2875280" cy="2874645"/>
            </a:xfrm>
            <a:custGeom>
              <a:avLst/>
              <a:gdLst/>
              <a:ahLst/>
              <a:cxnLst/>
              <a:rect l="l" t="t" r="r" b="b"/>
              <a:pathLst>
                <a:path w="2875279" h="2874645">
                  <a:moveTo>
                    <a:pt x="2874722" y="0"/>
                  </a:moveTo>
                  <a:lnTo>
                    <a:pt x="0" y="2874129"/>
                  </a:lnTo>
                  <a:lnTo>
                    <a:pt x="98502" y="2874129"/>
                  </a:lnTo>
                  <a:lnTo>
                    <a:pt x="2874722" y="97909"/>
                  </a:lnTo>
                  <a:lnTo>
                    <a:pt x="2874722" y="0"/>
                  </a:lnTo>
                  <a:close/>
                </a:path>
              </a:pathLst>
            </a:custGeom>
            <a:solidFill>
              <a:srgbClr val="B8B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179253" y="2300098"/>
              <a:ext cx="2784475" cy="2785110"/>
            </a:xfrm>
            <a:custGeom>
              <a:avLst/>
              <a:gdLst/>
              <a:ahLst/>
              <a:cxnLst/>
              <a:rect l="l" t="t" r="r" b="b"/>
              <a:pathLst>
                <a:path w="2784475" h="2785110">
                  <a:moveTo>
                    <a:pt x="2784406" y="0"/>
                  </a:moveTo>
                  <a:lnTo>
                    <a:pt x="0" y="2784981"/>
                  </a:lnTo>
                  <a:lnTo>
                    <a:pt x="97663" y="2784981"/>
                  </a:lnTo>
                  <a:lnTo>
                    <a:pt x="2784406" y="98792"/>
                  </a:lnTo>
                  <a:lnTo>
                    <a:pt x="2784406" y="0"/>
                  </a:lnTo>
                  <a:close/>
                </a:path>
              </a:pathLst>
            </a:custGeom>
            <a:solidFill>
              <a:srgbClr val="B7B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268143" y="2389008"/>
              <a:ext cx="2695575" cy="2696210"/>
            </a:xfrm>
            <a:custGeom>
              <a:avLst/>
              <a:gdLst/>
              <a:ahLst/>
              <a:cxnLst/>
              <a:rect l="l" t="t" r="r" b="b"/>
              <a:pathLst>
                <a:path w="2695575" h="2696210">
                  <a:moveTo>
                    <a:pt x="2695515" y="0"/>
                  </a:moveTo>
                  <a:lnTo>
                    <a:pt x="0" y="2696071"/>
                  </a:lnTo>
                  <a:lnTo>
                    <a:pt x="99635" y="2696071"/>
                  </a:lnTo>
                  <a:lnTo>
                    <a:pt x="2695515" y="100191"/>
                  </a:lnTo>
                  <a:lnTo>
                    <a:pt x="2695515" y="0"/>
                  </a:lnTo>
                  <a:close/>
                </a:path>
              </a:pathLst>
            </a:custGeom>
            <a:solidFill>
              <a:srgbClr val="B6B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358205" y="2480162"/>
              <a:ext cx="2606040" cy="2605405"/>
            </a:xfrm>
            <a:custGeom>
              <a:avLst/>
              <a:gdLst/>
              <a:ahLst/>
              <a:cxnLst/>
              <a:rect l="l" t="t" r="r" b="b"/>
              <a:pathLst>
                <a:path w="2606040" h="2605404">
                  <a:moveTo>
                    <a:pt x="2605454" y="0"/>
                  </a:moveTo>
                  <a:lnTo>
                    <a:pt x="0" y="2604917"/>
                  </a:lnTo>
                  <a:lnTo>
                    <a:pt x="98474" y="2604917"/>
                  </a:lnTo>
                  <a:lnTo>
                    <a:pt x="2605454" y="97937"/>
                  </a:lnTo>
                  <a:lnTo>
                    <a:pt x="2605454" y="0"/>
                  </a:lnTo>
                  <a:close/>
                </a:path>
              </a:pathLst>
            </a:custGeom>
            <a:solidFill>
              <a:srgbClr val="B5B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448465" y="2569366"/>
              <a:ext cx="2515235" cy="2515870"/>
            </a:xfrm>
            <a:custGeom>
              <a:avLst/>
              <a:gdLst/>
              <a:ahLst/>
              <a:cxnLst/>
              <a:rect l="l" t="t" r="r" b="b"/>
              <a:pathLst>
                <a:path w="2515234" h="2515870">
                  <a:moveTo>
                    <a:pt x="2515194" y="0"/>
                  </a:moveTo>
                  <a:lnTo>
                    <a:pt x="0" y="2515713"/>
                  </a:lnTo>
                  <a:lnTo>
                    <a:pt x="98384" y="2515713"/>
                  </a:lnTo>
                  <a:lnTo>
                    <a:pt x="2515194" y="98903"/>
                  </a:lnTo>
                  <a:lnTo>
                    <a:pt x="2515194" y="0"/>
                  </a:lnTo>
                  <a:close/>
                </a:path>
              </a:pathLst>
            </a:custGeom>
            <a:solidFill>
              <a:srgbClr val="B4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538563" y="2660483"/>
              <a:ext cx="2425700" cy="2425065"/>
            </a:xfrm>
            <a:custGeom>
              <a:avLst/>
              <a:gdLst/>
              <a:ahLst/>
              <a:cxnLst/>
              <a:rect l="l" t="t" r="r" b="b"/>
              <a:pathLst>
                <a:path w="2425700" h="2425065">
                  <a:moveTo>
                    <a:pt x="2425096" y="0"/>
                  </a:moveTo>
                  <a:lnTo>
                    <a:pt x="0" y="2424596"/>
                  </a:lnTo>
                  <a:lnTo>
                    <a:pt x="98456" y="2424596"/>
                  </a:lnTo>
                  <a:lnTo>
                    <a:pt x="2425096" y="97956"/>
                  </a:lnTo>
                  <a:lnTo>
                    <a:pt x="2425096" y="0"/>
                  </a:lnTo>
                  <a:close/>
                </a:path>
              </a:pathLst>
            </a:custGeom>
            <a:solidFill>
              <a:srgbClr val="B3B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628787" y="2749725"/>
              <a:ext cx="2334895" cy="2335530"/>
            </a:xfrm>
            <a:custGeom>
              <a:avLst/>
              <a:gdLst/>
              <a:ahLst/>
              <a:cxnLst/>
              <a:rect l="l" t="t" r="r" b="b"/>
              <a:pathLst>
                <a:path w="2334895" h="2335529">
                  <a:moveTo>
                    <a:pt x="2334873" y="0"/>
                  </a:moveTo>
                  <a:lnTo>
                    <a:pt x="0" y="2335354"/>
                  </a:lnTo>
                  <a:lnTo>
                    <a:pt x="97756" y="2335354"/>
                  </a:lnTo>
                  <a:lnTo>
                    <a:pt x="2334873" y="98699"/>
                  </a:lnTo>
                  <a:lnTo>
                    <a:pt x="2334873" y="0"/>
                  </a:lnTo>
                  <a:close/>
                </a:path>
              </a:pathLst>
            </a:custGeom>
            <a:solidFill>
              <a:srgbClr val="B2B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718300" y="2839720"/>
              <a:ext cx="2245360" cy="2245360"/>
            </a:xfrm>
            <a:custGeom>
              <a:avLst/>
              <a:gdLst/>
              <a:ahLst/>
              <a:cxnLst/>
              <a:rect l="l" t="t" r="r" b="b"/>
              <a:pathLst>
                <a:path w="2245359" h="2245360">
                  <a:moveTo>
                    <a:pt x="2245359" y="0"/>
                  </a:moveTo>
                  <a:lnTo>
                    <a:pt x="0" y="2245360"/>
                  </a:lnTo>
                  <a:lnTo>
                    <a:pt x="98427" y="2245360"/>
                  </a:lnTo>
                  <a:lnTo>
                    <a:pt x="2245359" y="97984"/>
                  </a:lnTo>
                  <a:lnTo>
                    <a:pt x="2245359" y="0"/>
                  </a:lnTo>
                  <a:close/>
                </a:path>
              </a:pathLst>
            </a:custGeom>
            <a:solidFill>
              <a:srgbClr val="B1B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07831" y="2929696"/>
              <a:ext cx="2155825" cy="2155825"/>
            </a:xfrm>
            <a:custGeom>
              <a:avLst/>
              <a:gdLst/>
              <a:ahLst/>
              <a:cxnLst/>
              <a:rect l="l" t="t" r="r" b="b"/>
              <a:pathLst>
                <a:path w="2155825" h="2155825">
                  <a:moveTo>
                    <a:pt x="2155828" y="0"/>
                  </a:moveTo>
                  <a:lnTo>
                    <a:pt x="0" y="2155383"/>
                  </a:lnTo>
                  <a:lnTo>
                    <a:pt x="98428" y="2155383"/>
                  </a:lnTo>
                  <a:lnTo>
                    <a:pt x="2155828" y="97983"/>
                  </a:lnTo>
                  <a:lnTo>
                    <a:pt x="2155828" y="0"/>
                  </a:lnTo>
                  <a:close/>
                </a:path>
              </a:pathLst>
            </a:custGeom>
            <a:solidFill>
              <a:srgbClr val="B0B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897992" y="3018993"/>
              <a:ext cx="2066289" cy="2066289"/>
            </a:xfrm>
            <a:custGeom>
              <a:avLst/>
              <a:gdLst/>
              <a:ahLst/>
              <a:cxnLst/>
              <a:rect l="l" t="t" r="r" b="b"/>
              <a:pathLst>
                <a:path w="2066290" h="2066289">
                  <a:moveTo>
                    <a:pt x="2065667" y="0"/>
                  </a:moveTo>
                  <a:lnTo>
                    <a:pt x="0" y="2066099"/>
                  </a:lnTo>
                  <a:lnTo>
                    <a:pt x="98437" y="2066099"/>
                  </a:lnTo>
                  <a:lnTo>
                    <a:pt x="187947" y="2066086"/>
                  </a:lnTo>
                  <a:lnTo>
                    <a:pt x="2065667" y="187985"/>
                  </a:lnTo>
                  <a:lnTo>
                    <a:pt x="2065667" y="98869"/>
                  </a:lnTo>
                  <a:lnTo>
                    <a:pt x="2065667" y="91033"/>
                  </a:lnTo>
                  <a:lnTo>
                    <a:pt x="2065667" y="0"/>
                  </a:lnTo>
                  <a:close/>
                </a:path>
              </a:pathLst>
            </a:custGeom>
            <a:solidFill>
              <a:srgbClr val="AFA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077099" y="3198908"/>
              <a:ext cx="1886585" cy="1886585"/>
            </a:xfrm>
            <a:custGeom>
              <a:avLst/>
              <a:gdLst/>
              <a:ahLst/>
              <a:cxnLst/>
              <a:rect l="l" t="t" r="r" b="b"/>
              <a:pathLst>
                <a:path w="1886584" h="1886585">
                  <a:moveTo>
                    <a:pt x="1886560" y="0"/>
                  </a:moveTo>
                  <a:lnTo>
                    <a:pt x="0" y="1886171"/>
                  </a:lnTo>
                  <a:lnTo>
                    <a:pt x="99070" y="1886171"/>
                  </a:lnTo>
                  <a:lnTo>
                    <a:pt x="1886560" y="99049"/>
                  </a:lnTo>
                  <a:lnTo>
                    <a:pt x="1886560" y="0"/>
                  </a:lnTo>
                  <a:close/>
                </a:path>
              </a:pathLst>
            </a:custGeom>
            <a:solidFill>
              <a:srgbClr val="AE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7167211" y="3288260"/>
              <a:ext cx="1797050" cy="1797050"/>
            </a:xfrm>
            <a:custGeom>
              <a:avLst/>
              <a:gdLst/>
              <a:ahLst/>
              <a:cxnLst/>
              <a:rect l="l" t="t" r="r" b="b"/>
              <a:pathLst>
                <a:path w="1797050" h="1797050">
                  <a:moveTo>
                    <a:pt x="1796448" y="0"/>
                  </a:moveTo>
                  <a:lnTo>
                    <a:pt x="0" y="1796819"/>
                  </a:lnTo>
                  <a:lnTo>
                    <a:pt x="99049" y="1796819"/>
                  </a:lnTo>
                  <a:lnTo>
                    <a:pt x="1796448" y="99070"/>
                  </a:lnTo>
                  <a:lnTo>
                    <a:pt x="1796448" y="0"/>
                  </a:lnTo>
                  <a:close/>
                </a:path>
              </a:pathLst>
            </a:custGeom>
            <a:solidFill>
              <a:srgbClr val="ADA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58050" y="3379470"/>
              <a:ext cx="1705610" cy="1705610"/>
            </a:xfrm>
            <a:custGeom>
              <a:avLst/>
              <a:gdLst/>
              <a:ahLst/>
              <a:cxnLst/>
              <a:rect l="l" t="t" r="r" b="b"/>
              <a:pathLst>
                <a:path w="1705609" h="1705610">
                  <a:moveTo>
                    <a:pt x="1705609" y="0"/>
                  </a:moveTo>
                  <a:lnTo>
                    <a:pt x="0" y="1705610"/>
                  </a:lnTo>
                  <a:lnTo>
                    <a:pt x="98478" y="1705610"/>
                  </a:lnTo>
                  <a:lnTo>
                    <a:pt x="1705609" y="98809"/>
                  </a:lnTo>
                  <a:lnTo>
                    <a:pt x="1705609" y="0"/>
                  </a:lnTo>
                  <a:close/>
                </a:path>
              </a:pathLst>
            </a:custGeom>
            <a:solidFill>
              <a:srgbClr val="ACA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7347533" y="3468619"/>
              <a:ext cx="1616710" cy="1616710"/>
            </a:xfrm>
            <a:custGeom>
              <a:avLst/>
              <a:gdLst/>
              <a:ahLst/>
              <a:cxnLst/>
              <a:rect l="l" t="t" r="r" b="b"/>
              <a:pathLst>
                <a:path w="1616709" h="1616710">
                  <a:moveTo>
                    <a:pt x="1616127" y="0"/>
                  </a:moveTo>
                  <a:lnTo>
                    <a:pt x="0" y="1616460"/>
                  </a:lnTo>
                  <a:lnTo>
                    <a:pt x="99049" y="1616460"/>
                  </a:lnTo>
                  <a:lnTo>
                    <a:pt x="1616127" y="99070"/>
                  </a:lnTo>
                  <a:lnTo>
                    <a:pt x="1616127" y="0"/>
                  </a:lnTo>
                  <a:close/>
                </a:path>
              </a:pathLst>
            </a:custGeom>
            <a:solidFill>
              <a:srgbClr val="ABA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437816" y="3559551"/>
              <a:ext cx="1525905" cy="1525905"/>
            </a:xfrm>
            <a:custGeom>
              <a:avLst/>
              <a:gdLst/>
              <a:ahLst/>
              <a:cxnLst/>
              <a:rect l="l" t="t" r="r" b="b"/>
              <a:pathLst>
                <a:path w="1525904" h="1525904">
                  <a:moveTo>
                    <a:pt x="1525843" y="0"/>
                  </a:moveTo>
                  <a:lnTo>
                    <a:pt x="0" y="1525528"/>
                  </a:lnTo>
                  <a:lnTo>
                    <a:pt x="97656" y="1525528"/>
                  </a:lnTo>
                  <a:lnTo>
                    <a:pt x="1525843" y="97047"/>
                  </a:lnTo>
                  <a:lnTo>
                    <a:pt x="1525843" y="0"/>
                  </a:lnTo>
                  <a:close/>
                </a:path>
              </a:pathLst>
            </a:custGeom>
            <a:solidFill>
              <a:srgbClr val="AAA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27290" y="3648710"/>
              <a:ext cx="1436370" cy="1436370"/>
            </a:xfrm>
            <a:custGeom>
              <a:avLst/>
              <a:gdLst/>
              <a:ahLst/>
              <a:cxnLst/>
              <a:rect l="l" t="t" r="r" b="b"/>
              <a:pathLst>
                <a:path w="1436370" h="1436370">
                  <a:moveTo>
                    <a:pt x="1436369" y="0"/>
                  </a:moveTo>
                  <a:lnTo>
                    <a:pt x="0" y="1436369"/>
                  </a:lnTo>
                  <a:lnTo>
                    <a:pt x="98505" y="1436369"/>
                  </a:lnTo>
                  <a:lnTo>
                    <a:pt x="1436369" y="98781"/>
                  </a:lnTo>
                  <a:lnTo>
                    <a:pt x="1436369" y="0"/>
                  </a:lnTo>
                  <a:close/>
                </a:path>
              </a:pathLst>
            </a:custGeom>
            <a:solidFill>
              <a:srgbClr val="A9A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617459" y="3738879"/>
              <a:ext cx="1346200" cy="1346200"/>
            </a:xfrm>
            <a:custGeom>
              <a:avLst/>
              <a:gdLst/>
              <a:ahLst/>
              <a:cxnLst/>
              <a:rect l="l" t="t" r="r" b="b"/>
              <a:pathLst>
                <a:path w="1346200" h="1346200">
                  <a:moveTo>
                    <a:pt x="1346199" y="0"/>
                  </a:moveTo>
                  <a:lnTo>
                    <a:pt x="0" y="1346199"/>
                  </a:lnTo>
                  <a:lnTo>
                    <a:pt x="98334" y="1346199"/>
                  </a:lnTo>
                  <a:lnTo>
                    <a:pt x="1346199" y="98077"/>
                  </a:lnTo>
                  <a:lnTo>
                    <a:pt x="1346199" y="0"/>
                  </a:lnTo>
                  <a:close/>
                </a:path>
              </a:pathLst>
            </a:custGeom>
            <a:solidFill>
              <a:srgbClr val="A8A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7707083" y="3828763"/>
              <a:ext cx="1256665" cy="125666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1256575" y="0"/>
                  </a:moveTo>
                  <a:lnTo>
                    <a:pt x="0" y="1256316"/>
                  </a:lnTo>
                  <a:lnTo>
                    <a:pt x="98335" y="1256316"/>
                  </a:lnTo>
                  <a:lnTo>
                    <a:pt x="1256575" y="98076"/>
                  </a:lnTo>
                  <a:lnTo>
                    <a:pt x="1256575" y="0"/>
                  </a:lnTo>
                  <a:close/>
                </a:path>
              </a:pathLst>
            </a:custGeom>
            <a:solidFill>
              <a:srgbClr val="A7A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797066" y="3918245"/>
              <a:ext cx="1167130" cy="1167130"/>
            </a:xfrm>
            <a:custGeom>
              <a:avLst/>
              <a:gdLst/>
              <a:ahLst/>
              <a:cxnLst/>
              <a:rect l="l" t="t" r="r" b="b"/>
              <a:pathLst>
                <a:path w="1167129" h="1167129">
                  <a:moveTo>
                    <a:pt x="1166593" y="0"/>
                  </a:moveTo>
                  <a:lnTo>
                    <a:pt x="0" y="1166834"/>
                  </a:lnTo>
                  <a:lnTo>
                    <a:pt x="98523" y="1166834"/>
                  </a:lnTo>
                  <a:lnTo>
                    <a:pt x="1166593" y="98764"/>
                  </a:lnTo>
                  <a:lnTo>
                    <a:pt x="1166593" y="0"/>
                  </a:lnTo>
                  <a:close/>
                </a:path>
              </a:pathLst>
            </a:custGeom>
            <a:solidFill>
              <a:srgbClr val="A6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7886700" y="4008120"/>
              <a:ext cx="1076960" cy="1076960"/>
            </a:xfrm>
            <a:custGeom>
              <a:avLst/>
              <a:gdLst/>
              <a:ahLst/>
              <a:cxnLst/>
              <a:rect l="l" t="t" r="r" b="b"/>
              <a:pathLst>
                <a:path w="1076959" h="1076960">
                  <a:moveTo>
                    <a:pt x="1076959" y="0"/>
                  </a:moveTo>
                  <a:lnTo>
                    <a:pt x="0" y="1076959"/>
                  </a:lnTo>
                  <a:lnTo>
                    <a:pt x="98307" y="1076959"/>
                  </a:lnTo>
                  <a:lnTo>
                    <a:pt x="1076959" y="98105"/>
                  </a:lnTo>
                  <a:lnTo>
                    <a:pt x="1076959" y="0"/>
                  </a:lnTo>
                  <a:close/>
                </a:path>
              </a:pathLst>
            </a:custGeom>
            <a:solidFill>
              <a:srgbClr val="A5A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976869" y="4098289"/>
              <a:ext cx="986790" cy="986790"/>
            </a:xfrm>
            <a:custGeom>
              <a:avLst/>
              <a:gdLst/>
              <a:ahLst/>
              <a:cxnLst/>
              <a:rect l="l" t="t" r="r" b="b"/>
              <a:pathLst>
                <a:path w="986790" h="986789">
                  <a:moveTo>
                    <a:pt x="986790" y="0"/>
                  </a:moveTo>
                  <a:lnTo>
                    <a:pt x="0" y="986790"/>
                  </a:lnTo>
                  <a:lnTo>
                    <a:pt x="98552" y="986790"/>
                  </a:lnTo>
                  <a:lnTo>
                    <a:pt x="986790" y="98735"/>
                  </a:lnTo>
                  <a:lnTo>
                    <a:pt x="986790" y="0"/>
                  </a:lnTo>
                  <a:close/>
                </a:path>
              </a:pathLst>
            </a:custGeom>
            <a:solidFill>
              <a:srgbClr val="A4A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8066278" y="4187513"/>
              <a:ext cx="897890" cy="897890"/>
            </a:xfrm>
            <a:custGeom>
              <a:avLst/>
              <a:gdLst/>
              <a:ahLst/>
              <a:cxnLst/>
              <a:rect l="l" t="t" r="r" b="b"/>
              <a:pathLst>
                <a:path w="897890" h="897889">
                  <a:moveTo>
                    <a:pt x="897381" y="0"/>
                  </a:moveTo>
                  <a:lnTo>
                    <a:pt x="0" y="897566"/>
                  </a:lnTo>
                  <a:lnTo>
                    <a:pt x="98551" y="897566"/>
                  </a:lnTo>
                  <a:lnTo>
                    <a:pt x="897381" y="98736"/>
                  </a:lnTo>
                  <a:lnTo>
                    <a:pt x="897381" y="0"/>
                  </a:lnTo>
                  <a:close/>
                </a:path>
              </a:pathLst>
            </a:custGeom>
            <a:solidFill>
              <a:srgbClr val="A3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8155940" y="4277360"/>
              <a:ext cx="807720" cy="807720"/>
            </a:xfrm>
            <a:custGeom>
              <a:avLst/>
              <a:gdLst/>
              <a:ahLst/>
              <a:cxnLst/>
              <a:rect l="l" t="t" r="r" b="b"/>
              <a:pathLst>
                <a:path w="807720" h="807720">
                  <a:moveTo>
                    <a:pt x="807719" y="0"/>
                  </a:moveTo>
                  <a:lnTo>
                    <a:pt x="0" y="807720"/>
                  </a:lnTo>
                  <a:lnTo>
                    <a:pt x="99059" y="807720"/>
                  </a:lnTo>
                  <a:lnTo>
                    <a:pt x="807719" y="99060"/>
                  </a:lnTo>
                  <a:lnTo>
                    <a:pt x="807719" y="0"/>
                  </a:lnTo>
                  <a:close/>
                </a:path>
              </a:pathLst>
            </a:custGeom>
            <a:solidFill>
              <a:srgbClr val="A2A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246599" y="4367872"/>
              <a:ext cx="717550" cy="717550"/>
            </a:xfrm>
            <a:custGeom>
              <a:avLst/>
              <a:gdLst/>
              <a:ahLst/>
              <a:cxnLst/>
              <a:rect l="l" t="t" r="r" b="b"/>
              <a:pathLst>
                <a:path w="717550" h="717550">
                  <a:moveTo>
                    <a:pt x="717059" y="0"/>
                  </a:moveTo>
                  <a:lnTo>
                    <a:pt x="0" y="717207"/>
                  </a:lnTo>
                  <a:lnTo>
                    <a:pt x="98090" y="717207"/>
                  </a:lnTo>
                  <a:lnTo>
                    <a:pt x="717059" y="98365"/>
                  </a:lnTo>
                  <a:lnTo>
                    <a:pt x="717059" y="0"/>
                  </a:lnTo>
                  <a:close/>
                </a:path>
              </a:pathLst>
            </a:custGeom>
            <a:solidFill>
              <a:srgbClr val="A1A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8336279" y="4457700"/>
              <a:ext cx="627380" cy="627380"/>
            </a:xfrm>
            <a:custGeom>
              <a:avLst/>
              <a:gdLst/>
              <a:ahLst/>
              <a:cxnLst/>
              <a:rect l="l" t="t" r="r" b="b"/>
              <a:pathLst>
                <a:path w="627379" h="627379">
                  <a:moveTo>
                    <a:pt x="627380" y="0"/>
                  </a:moveTo>
                  <a:lnTo>
                    <a:pt x="0" y="627380"/>
                  </a:lnTo>
                  <a:lnTo>
                    <a:pt x="98260" y="627380"/>
                  </a:lnTo>
                  <a:lnTo>
                    <a:pt x="627380" y="98151"/>
                  </a:lnTo>
                  <a:lnTo>
                    <a:pt x="627380" y="0"/>
                  </a:lnTo>
                  <a:close/>
                </a:path>
              </a:pathLst>
            </a:custGeom>
            <a:solidFill>
              <a:srgbClr val="A0A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8425978" y="4547509"/>
              <a:ext cx="537845" cy="537845"/>
            </a:xfrm>
            <a:custGeom>
              <a:avLst/>
              <a:gdLst/>
              <a:ahLst/>
              <a:cxnLst/>
              <a:rect l="l" t="t" r="r" b="b"/>
              <a:pathLst>
                <a:path w="537845" h="537845">
                  <a:moveTo>
                    <a:pt x="537681" y="0"/>
                  </a:moveTo>
                  <a:lnTo>
                    <a:pt x="0" y="537570"/>
                  </a:lnTo>
                  <a:lnTo>
                    <a:pt x="99070" y="537570"/>
                  </a:lnTo>
                  <a:lnTo>
                    <a:pt x="537681" y="99049"/>
                  </a:lnTo>
                  <a:lnTo>
                    <a:pt x="537681" y="0"/>
                  </a:lnTo>
                  <a:close/>
                </a:path>
              </a:pathLst>
            </a:custGeom>
            <a:solidFill>
              <a:srgbClr val="9F9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515812" y="4637139"/>
              <a:ext cx="448309" cy="448309"/>
            </a:xfrm>
            <a:custGeom>
              <a:avLst/>
              <a:gdLst/>
              <a:ahLst/>
              <a:cxnLst/>
              <a:rect l="l" t="t" r="r" b="b"/>
              <a:pathLst>
                <a:path w="448309" h="448310">
                  <a:moveTo>
                    <a:pt x="447847" y="0"/>
                  </a:moveTo>
                  <a:lnTo>
                    <a:pt x="0" y="447940"/>
                  </a:lnTo>
                  <a:lnTo>
                    <a:pt x="99049" y="447940"/>
                  </a:lnTo>
                  <a:lnTo>
                    <a:pt x="447847" y="99070"/>
                  </a:lnTo>
                  <a:lnTo>
                    <a:pt x="447847" y="0"/>
                  </a:lnTo>
                  <a:close/>
                </a:path>
              </a:pathLst>
            </a:custGeom>
            <a:solidFill>
              <a:srgbClr val="9E9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8606336" y="4727830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322" y="0"/>
                  </a:moveTo>
                  <a:lnTo>
                    <a:pt x="0" y="357249"/>
                  </a:lnTo>
                  <a:lnTo>
                    <a:pt x="98242" y="357249"/>
                  </a:lnTo>
                  <a:lnTo>
                    <a:pt x="357322" y="98169"/>
                  </a:lnTo>
                  <a:lnTo>
                    <a:pt x="357322" y="0"/>
                  </a:lnTo>
                  <a:close/>
                </a:path>
              </a:pathLst>
            </a:custGeom>
            <a:solidFill>
              <a:srgbClr val="9D9D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696133" y="4817498"/>
              <a:ext cx="267970" cy="267970"/>
            </a:xfrm>
            <a:custGeom>
              <a:avLst/>
              <a:gdLst/>
              <a:ahLst/>
              <a:cxnLst/>
              <a:rect l="l" t="t" r="r" b="b"/>
              <a:pathLst>
                <a:path w="267970" h="267970">
                  <a:moveTo>
                    <a:pt x="267526" y="0"/>
                  </a:moveTo>
                  <a:lnTo>
                    <a:pt x="0" y="267581"/>
                  </a:lnTo>
                  <a:lnTo>
                    <a:pt x="98182" y="267581"/>
                  </a:lnTo>
                  <a:lnTo>
                    <a:pt x="267526" y="98272"/>
                  </a:lnTo>
                  <a:lnTo>
                    <a:pt x="267526" y="0"/>
                  </a:lnTo>
                  <a:close/>
                </a:path>
              </a:pathLst>
            </a:custGeom>
            <a:solidFill>
              <a:srgbClr val="9C9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8785024" y="4906407"/>
              <a:ext cx="178635" cy="1786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38322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mtClean="0"/>
              <a:t>6 </a:t>
            </a:r>
            <a:r>
              <a:rPr sz="3200" spc="-15" dirty="0"/>
              <a:t>Norton’s</a:t>
            </a:r>
            <a:r>
              <a:rPr sz="3200" spc="-105" dirty="0"/>
              <a:t> </a:t>
            </a:r>
            <a:r>
              <a:rPr sz="3200" spc="-10" dirty="0"/>
              <a:t>Theorem</a:t>
            </a:r>
            <a:endParaRPr sz="3200"/>
          </a:p>
        </p:txBody>
      </p:sp>
      <p:sp>
        <p:nvSpPr>
          <p:cNvPr id="137" name="object 1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54</a:t>
            </a:fld>
            <a:endParaRPr dirty="0"/>
          </a:p>
        </p:txBody>
      </p:sp>
      <p:sp>
        <p:nvSpPr>
          <p:cNvPr id="136" name="object 1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9595" marR="43180" indent="-351790">
              <a:lnSpc>
                <a:spcPct val="99900"/>
              </a:lnSpc>
              <a:spcBef>
                <a:spcPts val="100"/>
              </a:spcBef>
            </a:pPr>
            <a:r>
              <a:rPr sz="4200" b="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b="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20" dirty="0"/>
              <a:t>Norton’s </a:t>
            </a:r>
            <a:r>
              <a:rPr sz="2800" spc="-15" dirty="0"/>
              <a:t>theorem </a:t>
            </a:r>
            <a:r>
              <a:rPr sz="2800" spc="-5" dirty="0"/>
              <a:t>states that </a:t>
            </a:r>
            <a:r>
              <a:rPr sz="2800" dirty="0"/>
              <a:t>a </a:t>
            </a:r>
            <a:r>
              <a:rPr sz="2800" spc="-5" dirty="0"/>
              <a:t>linear two-terminal  </a:t>
            </a:r>
            <a:r>
              <a:rPr sz="2800" spc="-15" dirty="0"/>
              <a:t>circuit </a:t>
            </a:r>
            <a:r>
              <a:rPr sz="2800" spc="-5" dirty="0"/>
              <a:t>can be </a:t>
            </a:r>
            <a:r>
              <a:rPr sz="2800" spc="-15" dirty="0"/>
              <a:t>replaced </a:t>
            </a:r>
            <a:r>
              <a:rPr sz="2800" spc="-5" dirty="0"/>
              <a:t>by equivalent </a:t>
            </a:r>
            <a:r>
              <a:rPr sz="2800" spc="-15" dirty="0"/>
              <a:t>circuit  </a:t>
            </a:r>
            <a:r>
              <a:rPr sz="2800" spc="-5" dirty="0"/>
              <a:t>consisting </a:t>
            </a:r>
            <a:r>
              <a:rPr sz="2800" dirty="0"/>
              <a:t>of </a:t>
            </a:r>
            <a:r>
              <a:rPr sz="2800" dirty="0">
                <a:solidFill>
                  <a:srgbClr val="CC0000"/>
                </a:solidFill>
              </a:rPr>
              <a:t>a </a:t>
            </a:r>
            <a:r>
              <a:rPr sz="2800" spc="-15" dirty="0">
                <a:solidFill>
                  <a:srgbClr val="CC0000"/>
                </a:solidFill>
              </a:rPr>
              <a:t>current source </a:t>
            </a:r>
            <a:r>
              <a:rPr sz="2800" spc="-235" dirty="0">
                <a:solidFill>
                  <a:srgbClr val="CC0000"/>
                </a:solidFill>
              </a:rPr>
              <a:t>I</a:t>
            </a:r>
            <a:r>
              <a:rPr sz="2400" spc="-352" baseline="-24305" dirty="0">
                <a:solidFill>
                  <a:srgbClr val="CC0000"/>
                </a:solidFill>
              </a:rPr>
              <a:t>N </a:t>
            </a:r>
            <a:r>
              <a:rPr sz="2800" dirty="0">
                <a:solidFill>
                  <a:srgbClr val="CC0000"/>
                </a:solidFill>
              </a:rPr>
              <a:t>in </a:t>
            </a:r>
            <a:r>
              <a:rPr sz="2800" spc="-5" dirty="0">
                <a:solidFill>
                  <a:srgbClr val="CC0000"/>
                </a:solidFill>
              </a:rPr>
              <a:t>parallel </a:t>
            </a:r>
            <a:r>
              <a:rPr sz="2800" spc="-10" dirty="0">
                <a:solidFill>
                  <a:srgbClr val="CC0000"/>
                </a:solidFill>
              </a:rPr>
              <a:t>with</a:t>
            </a:r>
            <a:r>
              <a:rPr sz="2800" spc="30" dirty="0">
                <a:solidFill>
                  <a:srgbClr val="CC0000"/>
                </a:solidFill>
              </a:rPr>
              <a:t> </a:t>
            </a:r>
            <a:r>
              <a:rPr sz="2800" dirty="0">
                <a:solidFill>
                  <a:srgbClr val="CC0000"/>
                </a:solidFill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569595" marR="560705">
              <a:lnSpc>
                <a:spcPct val="109200"/>
              </a:lnSpc>
              <a:spcBef>
                <a:spcPts val="165"/>
              </a:spcBef>
            </a:pPr>
            <a:r>
              <a:rPr spc="-10" dirty="0">
                <a:solidFill>
                  <a:srgbClr val="CC0000"/>
                </a:solidFill>
              </a:rPr>
              <a:t>resistor </a:t>
            </a:r>
            <a:r>
              <a:rPr spc="-240" dirty="0">
                <a:solidFill>
                  <a:srgbClr val="CC0000"/>
                </a:solidFill>
              </a:rPr>
              <a:t>R</a:t>
            </a:r>
            <a:r>
              <a:rPr sz="2400" spc="-359" baseline="-24305" dirty="0">
                <a:solidFill>
                  <a:srgbClr val="CC0000"/>
                </a:solidFill>
              </a:rPr>
              <a:t>N </a:t>
            </a:r>
            <a:r>
              <a:rPr sz="2800" spc="-25" dirty="0"/>
              <a:t>where </a:t>
            </a:r>
            <a:r>
              <a:rPr sz="2800" spc="-235" dirty="0"/>
              <a:t>I</a:t>
            </a:r>
            <a:r>
              <a:rPr sz="2400" spc="-352" baseline="-24305" dirty="0"/>
              <a:t>N </a:t>
            </a:r>
            <a:r>
              <a:rPr sz="2800" dirty="0"/>
              <a:t>is the </a:t>
            </a:r>
            <a:r>
              <a:rPr sz="2800" spc="-10" dirty="0"/>
              <a:t>short-circuit </a:t>
            </a:r>
            <a:r>
              <a:rPr sz="2800" spc="-15" dirty="0"/>
              <a:t>current  </a:t>
            </a:r>
            <a:r>
              <a:rPr sz="2800" spc="-10" dirty="0"/>
              <a:t>through </a:t>
            </a:r>
            <a:r>
              <a:rPr sz="2800" dirty="0"/>
              <a:t>the </a:t>
            </a:r>
            <a:r>
              <a:rPr sz="2800" spc="-5" dirty="0"/>
              <a:t>terminals </a:t>
            </a:r>
            <a:r>
              <a:rPr sz="2800" dirty="0"/>
              <a:t>and </a:t>
            </a:r>
            <a:r>
              <a:rPr sz="2800" spc="-235" dirty="0"/>
              <a:t>R</a:t>
            </a:r>
            <a:r>
              <a:rPr sz="2400" spc="-352" baseline="-24305" dirty="0"/>
              <a:t>N </a:t>
            </a:r>
            <a:r>
              <a:rPr sz="2800" dirty="0"/>
              <a:t>is the </a:t>
            </a:r>
            <a:r>
              <a:rPr sz="2800" spc="-5" dirty="0"/>
              <a:t>input </a:t>
            </a:r>
            <a:r>
              <a:rPr sz="2800" dirty="0"/>
              <a:t>or  </a:t>
            </a:r>
            <a:r>
              <a:rPr sz="2800" spc="-5" dirty="0"/>
              <a:t>equivalent </a:t>
            </a:r>
            <a:r>
              <a:rPr sz="2800" spc="-10" dirty="0"/>
              <a:t>resistance </a:t>
            </a:r>
            <a:r>
              <a:rPr sz="2800" dirty="0"/>
              <a:t>at </a:t>
            </a:r>
            <a:r>
              <a:rPr sz="2800" spc="-5" dirty="0"/>
              <a:t>the terminals </a:t>
            </a:r>
            <a:r>
              <a:rPr sz="2800" spc="-10" dirty="0"/>
              <a:t>when </a:t>
            </a:r>
            <a:r>
              <a:rPr sz="2800" spc="-5" dirty="0"/>
              <a:t>the  independent </a:t>
            </a:r>
            <a:r>
              <a:rPr sz="2800" spc="-15" dirty="0"/>
              <a:t>source </a:t>
            </a:r>
            <a:r>
              <a:rPr sz="2800" spc="-20" dirty="0"/>
              <a:t>are </a:t>
            </a:r>
            <a:r>
              <a:rPr sz="2800" spc="-5" dirty="0"/>
              <a:t>turn</a:t>
            </a:r>
            <a:r>
              <a:rPr sz="2800" spc="-15" dirty="0"/>
              <a:t> </a:t>
            </a:r>
            <a:r>
              <a:rPr sz="2800" dirty="0"/>
              <a:t>off.</a:t>
            </a:r>
            <a:endParaRPr sz="2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1506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Fig</a:t>
            </a:r>
            <a:r>
              <a:rPr sz="3200" spc="-5"/>
              <a:t>.</a:t>
            </a:r>
            <a:r>
              <a:rPr sz="3200" spc="-65"/>
              <a:t> </a:t>
            </a:r>
            <a:r>
              <a:rPr sz="3200" smtClean="0"/>
              <a:t>37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55650" y="1270000"/>
            <a:ext cx="3780790" cy="4752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32679" y="2059939"/>
            <a:ext cx="2879090" cy="3097530"/>
            <a:chOff x="4932679" y="2059939"/>
            <a:chExt cx="2879090" cy="3097530"/>
          </a:xfrm>
        </p:grpSpPr>
        <p:sp>
          <p:nvSpPr>
            <p:cNvPr id="5" name="object 5"/>
            <p:cNvSpPr/>
            <p:nvPr/>
          </p:nvSpPr>
          <p:spPr>
            <a:xfrm>
              <a:off x="6012179" y="2131059"/>
              <a:ext cx="0" cy="3026410"/>
            </a:xfrm>
            <a:custGeom>
              <a:avLst/>
              <a:gdLst/>
              <a:ahLst/>
              <a:cxnLst/>
              <a:rect l="l" t="t" r="r" b="b"/>
              <a:pathLst>
                <a:path h="3026410">
                  <a:moveTo>
                    <a:pt x="0" y="302641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79" y="205993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32679" y="4005579"/>
              <a:ext cx="2809240" cy="0"/>
            </a:xfrm>
            <a:custGeom>
              <a:avLst/>
              <a:gdLst/>
              <a:ahLst/>
              <a:cxnLst/>
              <a:rect l="l" t="t" r="r" b="b"/>
              <a:pathLst>
                <a:path w="2809240">
                  <a:moveTo>
                    <a:pt x="0" y="0"/>
                  </a:moveTo>
                  <a:lnTo>
                    <a:pt x="2809240" y="0"/>
                  </a:lnTo>
                </a:path>
              </a:pathLst>
            </a:custGeom>
            <a:ln w="8890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36839" y="396747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DE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1499" y="2636519"/>
              <a:ext cx="2016760" cy="2376170"/>
            </a:xfrm>
            <a:custGeom>
              <a:avLst/>
              <a:gdLst/>
              <a:ahLst/>
              <a:cxnLst/>
              <a:rect l="l" t="t" r="r" b="b"/>
              <a:pathLst>
                <a:path w="2016759" h="2376170">
                  <a:moveTo>
                    <a:pt x="0" y="2376169"/>
                  </a:moveTo>
                  <a:lnTo>
                    <a:pt x="2016759" y="0"/>
                  </a:lnTo>
                </a:path>
              </a:pathLst>
            </a:custGeom>
            <a:ln w="2839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20559" y="3139439"/>
              <a:ext cx="215900" cy="289560"/>
            </a:xfrm>
            <a:custGeom>
              <a:avLst/>
              <a:gdLst/>
              <a:ahLst/>
              <a:cxnLst/>
              <a:rect l="l" t="t" r="r" b="b"/>
              <a:pathLst>
                <a:path w="215900" h="289560">
                  <a:moveTo>
                    <a:pt x="215900" y="0"/>
                  </a:moveTo>
                  <a:lnTo>
                    <a:pt x="215900" y="289560"/>
                  </a:lnTo>
                </a:path>
                <a:path w="215900" h="289560">
                  <a:moveTo>
                    <a:pt x="215900" y="289560"/>
                  </a:moveTo>
                  <a:lnTo>
                    <a:pt x="0" y="289560"/>
                  </a:lnTo>
                </a:path>
              </a:pathLst>
            </a:custGeom>
            <a:ln w="9344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75020" y="1662429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55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115050" y="3378200"/>
            <a:ext cx="2444115" cy="14643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01420">
              <a:lnSpc>
                <a:spcPct val="100000"/>
              </a:lnSpc>
              <a:spcBef>
                <a:spcPts val="770"/>
              </a:spcBef>
            </a:pPr>
            <a:r>
              <a:rPr sz="1800" spc="-10" dirty="0">
                <a:latin typeface="Arial"/>
                <a:cs typeface="Arial"/>
              </a:rPr>
              <a:t>Slope=1/R</a:t>
            </a:r>
            <a:r>
              <a:rPr sz="1575" spc="-15" baseline="-23809" dirty="0">
                <a:latin typeface="Arial"/>
                <a:cs typeface="Arial"/>
              </a:rPr>
              <a:t>N</a:t>
            </a:r>
            <a:endParaRPr sz="1575" baseline="-23809">
              <a:latin typeface="Arial"/>
              <a:cs typeface="Arial"/>
            </a:endParaRPr>
          </a:p>
          <a:p>
            <a:pPr marL="1932939">
              <a:lnSpc>
                <a:spcPct val="100000"/>
              </a:lnSpc>
              <a:spcBef>
                <a:spcPts val="670"/>
              </a:spcBef>
            </a:pPr>
            <a:r>
              <a:rPr sz="1800" dirty="0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  <a:p>
            <a:pPr marL="417195">
              <a:lnSpc>
                <a:spcPct val="100000"/>
              </a:lnSpc>
              <a:spcBef>
                <a:spcPts val="560"/>
              </a:spcBef>
            </a:pPr>
            <a:r>
              <a:rPr sz="2700" spc="-7" baseline="13888" dirty="0">
                <a:latin typeface="Arial"/>
                <a:cs typeface="Arial"/>
              </a:rPr>
              <a:t>V</a:t>
            </a:r>
            <a:r>
              <a:rPr sz="1050" spc="-5" dirty="0">
                <a:latin typeface="Arial"/>
                <a:cs typeface="Arial"/>
              </a:rPr>
              <a:t>th</a:t>
            </a:r>
            <a:endParaRPr sz="10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90"/>
              </a:spcBef>
            </a:pPr>
            <a:r>
              <a:rPr sz="1800" spc="-5" dirty="0">
                <a:latin typeface="Arial"/>
                <a:cs typeface="Arial"/>
              </a:rPr>
              <a:t>-I</a:t>
            </a:r>
            <a:r>
              <a:rPr sz="1575" spc="-7" baseline="-23809" dirty="0">
                <a:latin typeface="Arial"/>
                <a:cs typeface="Arial"/>
              </a:rPr>
              <a:t>N</a:t>
            </a:r>
            <a:endParaRPr sz="1575" baseline="-23809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50609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How to </a:t>
            </a:r>
            <a:r>
              <a:rPr sz="3200" spc="-5" dirty="0"/>
              <a:t>Find </a:t>
            </a:r>
            <a:r>
              <a:rPr sz="3200" dirty="0"/>
              <a:t>Norton</a:t>
            </a:r>
            <a:r>
              <a:rPr sz="3200" spc="-35" dirty="0"/>
              <a:t> </a:t>
            </a:r>
            <a:r>
              <a:rPr sz="3200" spc="-10" dirty="0"/>
              <a:t>Current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427220" y="2493010"/>
            <a:ext cx="4643120" cy="2155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2600" y="1308100"/>
            <a:ext cx="3685540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890" marR="30480" indent="-35179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Thevenin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and</a:t>
            </a:r>
            <a:r>
              <a:rPr sz="2800" b="1" spc="-15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Norton 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resistances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are</a:t>
            </a:r>
            <a:r>
              <a:rPr sz="2800" b="1" spc="-6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equal:</a:t>
            </a:r>
            <a:endParaRPr sz="2800">
              <a:latin typeface="Times New Roman"/>
              <a:cs typeface="Times New Roman"/>
            </a:endParaRPr>
          </a:p>
          <a:p>
            <a:pPr marL="1097280">
              <a:lnSpc>
                <a:spcPts val="3750"/>
              </a:lnSpc>
              <a:spcBef>
                <a:spcPts val="1440"/>
              </a:spcBef>
              <a:tabLst>
                <a:tab pos="1661795" algn="l"/>
              </a:tabLst>
            </a:pPr>
            <a:r>
              <a:rPr sz="3200" i="1" spc="10" dirty="0">
                <a:latin typeface="Times New Roman"/>
                <a:cs typeface="Times New Roman"/>
              </a:rPr>
              <a:t>R</a:t>
            </a:r>
            <a:r>
              <a:rPr sz="2700" i="1" spc="15" baseline="-24691" dirty="0">
                <a:latin typeface="Times New Roman"/>
                <a:cs typeface="Times New Roman"/>
              </a:rPr>
              <a:t>N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i="1" spc="-35" dirty="0">
                <a:latin typeface="Times New Roman"/>
                <a:cs typeface="Times New Roman"/>
              </a:rPr>
              <a:t>R</a:t>
            </a:r>
            <a:r>
              <a:rPr sz="2700" spc="-52" baseline="-24691" dirty="0">
                <a:latin typeface="Times New Roman"/>
                <a:cs typeface="Times New Roman"/>
              </a:rPr>
              <a:t>Th</a:t>
            </a:r>
            <a:endParaRPr sz="2700" baseline="-24691">
              <a:latin typeface="Times New Roman"/>
              <a:cs typeface="Times New Roman"/>
            </a:endParaRPr>
          </a:p>
          <a:p>
            <a:pPr marL="389890" marR="147955" indent="-351790">
              <a:lnSpc>
                <a:spcPts val="3360"/>
              </a:lnSpc>
              <a:spcBef>
                <a:spcPts val="2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Short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</a:t>
            </a:r>
            <a:r>
              <a:rPr sz="2800" b="1" spc="-13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current  from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to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b</a:t>
            </a:r>
            <a:r>
              <a:rPr sz="2800" b="1" i="1" spc="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27350" y="4500879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>
                <a:moveTo>
                  <a:pt x="0" y="0"/>
                </a:moveTo>
                <a:lnTo>
                  <a:pt x="5651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71189" y="4772659"/>
            <a:ext cx="27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933700" y="449325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9329" y="4462779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sc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6539" y="446277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65400" y="4036059"/>
            <a:ext cx="885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baseline="-19965" dirty="0">
                <a:latin typeface="Symbol"/>
                <a:cs typeface="Symbol"/>
              </a:rPr>
              <a:t></a:t>
            </a:r>
            <a:r>
              <a:rPr sz="4800" spc="-187" baseline="-19965" dirty="0">
                <a:latin typeface="Times New Roman"/>
                <a:cs typeface="Times New Roman"/>
              </a:rPr>
              <a:t> </a:t>
            </a:r>
            <a:r>
              <a:rPr sz="4800" i="1" spc="-52" baseline="13888" dirty="0">
                <a:latin typeface="Times New Roman"/>
                <a:cs typeface="Times New Roman"/>
              </a:rPr>
              <a:t>V</a:t>
            </a:r>
            <a:r>
              <a:rPr sz="1800" spc="-3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1280" y="4183379"/>
            <a:ext cx="9321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1015" algn="l"/>
              </a:tabLst>
            </a:pPr>
            <a:r>
              <a:rPr sz="3200" i="1" dirty="0">
                <a:latin typeface="Times New Roman"/>
                <a:cs typeface="Times New Roman"/>
              </a:rPr>
              <a:t>I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0809"/>
            <a:ext cx="7793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627620" algn="l"/>
              </a:tabLst>
            </a:pPr>
            <a:r>
              <a:rPr sz="3600" spc="-10" dirty="0"/>
              <a:t>Theveni</a:t>
            </a:r>
            <a:r>
              <a:rPr sz="3600" dirty="0"/>
              <a:t>n or</a:t>
            </a:r>
            <a:r>
              <a:rPr sz="3600" spc="-60" dirty="0"/>
              <a:t> </a:t>
            </a:r>
            <a:r>
              <a:rPr sz="3600" spc="-5" dirty="0"/>
              <a:t>Norto</a:t>
            </a:r>
            <a:r>
              <a:rPr sz="3600" dirty="0"/>
              <a:t>n </a:t>
            </a:r>
            <a:r>
              <a:rPr sz="3600" spc="-10" dirty="0"/>
              <a:t>e</a:t>
            </a:r>
            <a:r>
              <a:rPr sz="3600" dirty="0"/>
              <a:t>q</a:t>
            </a:r>
            <a:r>
              <a:rPr sz="3600" spc="-5" dirty="0"/>
              <a:t>uivale</a:t>
            </a:r>
            <a:r>
              <a:rPr sz="3600" dirty="0"/>
              <a:t>nt </a:t>
            </a:r>
            <a:r>
              <a:rPr sz="3600" spc="-10" dirty="0"/>
              <a:t>c</a:t>
            </a:r>
            <a:r>
              <a:rPr sz="3600" spc="-5" dirty="0"/>
              <a:t>i</a:t>
            </a:r>
            <a:r>
              <a:rPr sz="3600" spc="-70" dirty="0"/>
              <a:t>r</a:t>
            </a:r>
            <a:r>
              <a:rPr sz="3600" spc="-10" dirty="0"/>
              <a:t>cui</a:t>
            </a:r>
            <a:r>
              <a:rPr sz="3600" dirty="0"/>
              <a:t>t	: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8200390" cy="235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3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 open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voltage </a:t>
            </a:r>
            <a:r>
              <a:rPr sz="2800" b="1" i="1" spc="-210" dirty="0">
                <a:solidFill>
                  <a:srgbClr val="053CE7"/>
                </a:solidFill>
                <a:latin typeface="Times New Roman"/>
                <a:cs typeface="Times New Roman"/>
              </a:rPr>
              <a:t>v</a:t>
            </a:r>
            <a:r>
              <a:rPr sz="2400" b="1" i="1" spc="-315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oc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across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terminals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a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and</a:t>
            </a:r>
            <a:r>
              <a:rPr sz="2800" b="1" spc="-9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1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3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short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current </a:t>
            </a:r>
            <a:r>
              <a:rPr sz="2800" b="1" i="1" spc="-190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400" b="1" i="1" spc="-284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sc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at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terminals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and</a:t>
            </a:r>
            <a:r>
              <a:rPr sz="2800" b="1" spc="3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b</a:t>
            </a:r>
            <a:endParaRPr sz="2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21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3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 equivalent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or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input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resistance </a:t>
            </a:r>
            <a:r>
              <a:rPr sz="2800" b="1" i="1" spc="-185" dirty="0">
                <a:solidFill>
                  <a:srgbClr val="053CE7"/>
                </a:solidFill>
                <a:latin typeface="Times New Roman"/>
                <a:cs typeface="Times New Roman"/>
              </a:rPr>
              <a:t>R</a:t>
            </a:r>
            <a:r>
              <a:rPr sz="2400" b="1" spc="-277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at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terminals</a:t>
            </a:r>
            <a:r>
              <a:rPr sz="2800" b="1" spc="-5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marL="389255">
              <a:lnSpc>
                <a:spcPct val="100000"/>
              </a:lnSpc>
              <a:spcBef>
                <a:spcPts val="470"/>
              </a:spcBef>
            </a:pP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and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b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when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all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independent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are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turn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 off.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5050" y="4326889"/>
            <a:ext cx="136080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280" dirty="0">
                <a:latin typeface="Times New Roman"/>
                <a:cs typeface="Times New Roman"/>
              </a:rPr>
              <a:t>V</a:t>
            </a:r>
            <a:r>
              <a:rPr sz="1500" i="1" spc="280" dirty="0">
                <a:latin typeface="Times New Roman"/>
                <a:cs typeface="Times New Roman"/>
              </a:rPr>
              <a:t>Th</a:t>
            </a:r>
            <a:r>
              <a:rPr sz="1500" i="1" spc="370" dirty="0">
                <a:latin typeface="Times New Roman"/>
                <a:cs typeface="Times New Roman"/>
              </a:rPr>
              <a:t> </a:t>
            </a:r>
            <a:r>
              <a:rPr sz="2550" spc="434" dirty="0">
                <a:latin typeface="Symbol"/>
                <a:cs typeface="Symbol"/>
              </a:rPr>
              <a:t></a:t>
            </a:r>
            <a:r>
              <a:rPr sz="2550" i="1" spc="434" dirty="0">
                <a:latin typeface="Times New Roman"/>
                <a:cs typeface="Times New Roman"/>
              </a:rPr>
              <a:t>v</a:t>
            </a:r>
            <a:r>
              <a:rPr sz="1500" i="1" spc="434" dirty="0">
                <a:latin typeface="Times New Roman"/>
                <a:cs typeface="Times New Roman"/>
              </a:rPr>
              <a:t>oc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6009" y="4935220"/>
            <a:ext cx="36385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365" dirty="0">
                <a:latin typeface="Times New Roman"/>
                <a:cs typeface="Times New Roman"/>
              </a:rPr>
              <a:t>I</a:t>
            </a:r>
            <a:r>
              <a:rPr sz="1500" i="1" spc="440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7250" y="5944870"/>
            <a:ext cx="582930" cy="0"/>
          </a:xfrm>
          <a:custGeom>
            <a:avLst/>
            <a:gdLst/>
            <a:ahLst/>
            <a:cxnLst/>
            <a:rect l="l" t="t" r="r" b="b"/>
            <a:pathLst>
              <a:path w="582929">
                <a:moveTo>
                  <a:pt x="0" y="0"/>
                </a:moveTo>
                <a:lnTo>
                  <a:pt x="582929" y="0"/>
                </a:lnTo>
              </a:path>
            </a:pathLst>
          </a:custGeom>
          <a:ln w="165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3920" y="5942329"/>
            <a:ext cx="54292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475" dirty="0">
                <a:latin typeface="Times New Roman"/>
                <a:cs typeface="Times New Roman"/>
              </a:rPr>
              <a:t>R</a:t>
            </a:r>
            <a:r>
              <a:rPr sz="1500" i="1" spc="225" dirty="0">
                <a:latin typeface="Times New Roman"/>
                <a:cs typeface="Times New Roman"/>
              </a:rPr>
              <a:t>T</a:t>
            </a:r>
            <a:r>
              <a:rPr sz="1500" i="1" spc="215" dirty="0">
                <a:latin typeface="Times New Roman"/>
                <a:cs typeface="Times New Roman"/>
              </a:rPr>
              <a:t>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669029" y="5687059"/>
            <a:ext cx="249682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691005" algn="l"/>
              </a:tabLst>
            </a:pPr>
            <a:r>
              <a:rPr sz="2550" i="1" spc="305" dirty="0">
                <a:latin typeface="Times New Roman"/>
                <a:cs typeface="Times New Roman"/>
              </a:rPr>
              <a:t>R</a:t>
            </a:r>
            <a:r>
              <a:rPr sz="1500" i="1" spc="305" dirty="0">
                <a:latin typeface="Times New Roman"/>
                <a:cs typeface="Times New Roman"/>
              </a:rPr>
              <a:t>Th</a:t>
            </a:r>
            <a:r>
              <a:rPr sz="1500" i="1" spc="450" dirty="0">
                <a:latin typeface="Times New Roman"/>
                <a:cs typeface="Times New Roman"/>
              </a:rPr>
              <a:t> </a:t>
            </a:r>
            <a:r>
              <a:rPr sz="2550" spc="975" dirty="0">
                <a:latin typeface="Symbol"/>
                <a:cs typeface="Symbol"/>
              </a:rPr>
              <a:t></a:t>
            </a:r>
            <a:r>
              <a:rPr sz="2550" spc="-254" dirty="0">
                <a:latin typeface="Times New Roman"/>
                <a:cs typeface="Times New Roman"/>
              </a:rPr>
              <a:t> </a:t>
            </a:r>
            <a:r>
              <a:rPr sz="3825" i="1" spc="465" baseline="34858" dirty="0">
                <a:latin typeface="Times New Roman"/>
                <a:cs typeface="Times New Roman"/>
              </a:rPr>
              <a:t>V</a:t>
            </a:r>
            <a:r>
              <a:rPr sz="2250" i="1" spc="465" baseline="59259" dirty="0">
                <a:latin typeface="Times New Roman"/>
                <a:cs typeface="Times New Roman"/>
              </a:rPr>
              <a:t>Th	</a:t>
            </a:r>
            <a:r>
              <a:rPr sz="2550" spc="975" dirty="0">
                <a:latin typeface="Symbol"/>
                <a:cs typeface="Symbol"/>
              </a:rPr>
              <a:t></a:t>
            </a:r>
            <a:r>
              <a:rPr sz="2550" spc="-340" dirty="0">
                <a:latin typeface="Times New Roman"/>
                <a:cs typeface="Times New Roman"/>
              </a:rPr>
              <a:t> </a:t>
            </a:r>
            <a:r>
              <a:rPr sz="2550" i="1" spc="375" dirty="0">
                <a:latin typeface="Times New Roman"/>
                <a:cs typeface="Times New Roman"/>
              </a:rPr>
              <a:t>R</a:t>
            </a:r>
            <a:r>
              <a:rPr sz="1500" i="1" spc="375" dirty="0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5440" y="4907279"/>
            <a:ext cx="75247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25" spc="2212" baseline="1089" dirty="0">
                <a:latin typeface="Symbol"/>
                <a:cs typeface="Symbol"/>
              </a:rPr>
              <a:t></a:t>
            </a:r>
            <a:r>
              <a:rPr sz="2550" i="1" spc="325" dirty="0">
                <a:latin typeface="Times New Roman"/>
                <a:cs typeface="Times New Roman"/>
              </a:rPr>
              <a:t>i</a:t>
            </a:r>
            <a:r>
              <a:rPr sz="1500" i="1" spc="260" dirty="0">
                <a:latin typeface="Times New Roman"/>
                <a:cs typeface="Times New Roman"/>
              </a:rPr>
              <a:t>s</a:t>
            </a:r>
            <a:r>
              <a:rPr sz="1500" i="1" spc="290" dirty="0">
                <a:latin typeface="Times New Roman"/>
                <a:cs typeface="Times New Roman"/>
              </a:rPr>
              <a:t>c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358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4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pc="-45" smtClean="0">
                <a:solidFill>
                  <a:srgbClr val="053CE7"/>
                </a:solidFill>
                <a:latin typeface="Times New Roman"/>
                <a:cs typeface="Times New Roman"/>
              </a:rPr>
              <a:t>11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800925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Norton equivalent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of 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 </a:t>
            </a:r>
            <a:r>
              <a:rPr sz="2800" b="1" spc="-5">
                <a:solidFill>
                  <a:srgbClr val="053CE7"/>
                </a:solidFill>
                <a:latin typeface="Times New Roman"/>
                <a:cs typeface="Times New Roman"/>
              </a:rPr>
              <a:t>Fig</a:t>
            </a:r>
            <a:r>
              <a:rPr sz="2800" b="1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mtClean="0">
                <a:solidFill>
                  <a:srgbClr val="053CE7"/>
                </a:solidFill>
                <a:latin typeface="Times New Roman"/>
                <a:cs typeface="Times New Roman"/>
              </a:rPr>
              <a:t>39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5739" y="2501453"/>
            <a:ext cx="6417310" cy="3421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58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45"/>
              <a:t> </a:t>
            </a:r>
            <a:r>
              <a:rPr sz="3200" spc="-45" smtClean="0"/>
              <a:t>11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390297" y="1336447"/>
            <a:ext cx="1882775" cy="584835"/>
            <a:chOff x="390297" y="1336447"/>
            <a:chExt cx="1882775" cy="584835"/>
          </a:xfrm>
        </p:grpSpPr>
        <p:sp>
          <p:nvSpPr>
            <p:cNvPr id="4" name="object 4"/>
            <p:cNvSpPr/>
            <p:nvPr/>
          </p:nvSpPr>
          <p:spPr>
            <a:xfrm>
              <a:off x="394969" y="1341120"/>
              <a:ext cx="1873250" cy="575310"/>
            </a:xfrm>
            <a:custGeom>
              <a:avLst/>
              <a:gdLst/>
              <a:ahLst/>
              <a:cxnLst/>
              <a:rect l="l" t="t" r="r" b="b"/>
              <a:pathLst>
                <a:path w="1873250" h="575310">
                  <a:moveTo>
                    <a:pt x="1873250" y="0"/>
                  </a:moveTo>
                  <a:lnTo>
                    <a:pt x="0" y="0"/>
                  </a:lnTo>
                  <a:lnTo>
                    <a:pt x="0" y="575309"/>
                  </a:lnTo>
                  <a:lnTo>
                    <a:pt x="1873250" y="575309"/>
                  </a:lnTo>
                  <a:close/>
                </a:path>
              </a:pathLst>
            </a:custGeom>
            <a:solidFill>
              <a:srgbClr val="053C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4969" y="1341120"/>
              <a:ext cx="1873250" cy="575310"/>
            </a:xfrm>
            <a:custGeom>
              <a:avLst/>
              <a:gdLst/>
              <a:ahLst/>
              <a:cxnLst/>
              <a:rect l="l" t="t" r="r" b="b"/>
              <a:pathLst>
                <a:path w="1873250" h="575310">
                  <a:moveTo>
                    <a:pt x="937260" y="575309"/>
                  </a:moveTo>
                  <a:lnTo>
                    <a:pt x="0" y="575309"/>
                  </a:lnTo>
                  <a:lnTo>
                    <a:pt x="0" y="0"/>
                  </a:lnTo>
                  <a:lnTo>
                    <a:pt x="1873250" y="0"/>
                  </a:lnTo>
                  <a:lnTo>
                    <a:pt x="1873250" y="575309"/>
                  </a:lnTo>
                  <a:lnTo>
                    <a:pt x="937260" y="575309"/>
                  </a:lnTo>
                  <a:close/>
                </a:path>
              </a:pathLst>
            </a:custGeom>
            <a:ln w="9344">
              <a:solidFill>
                <a:srgbClr val="00DE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346960" y="1311909"/>
            <a:ext cx="1968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>
                <a:latin typeface="Times New Roman"/>
                <a:cs typeface="Times New Roman"/>
              </a:rPr>
              <a:t>Fig4.40(</a:t>
            </a:r>
            <a:r>
              <a:rPr sz="3200" i="1" spc="30" dirty="0">
                <a:latin typeface="Times New Roman"/>
                <a:cs typeface="Times New Roman"/>
              </a:rPr>
              <a:t>a</a:t>
            </a:r>
            <a:r>
              <a:rPr sz="3200" spc="30" dirty="0">
                <a:latin typeface="Times New Roman"/>
                <a:cs typeface="Times New Roman"/>
              </a:rPr>
              <a:t>)</a:t>
            </a:r>
            <a:r>
              <a:rPr sz="3200" spc="-3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6250" y="3158490"/>
            <a:ext cx="43243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8550" y="2848609"/>
            <a:ext cx="35636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5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||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4800" u="sng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20</a:t>
            </a:r>
            <a:r>
              <a:rPr sz="4800" u="sng" spc="-690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spc="-7" baseline="3385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4800" u="sng" spc="-622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spc="-7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r>
              <a:rPr sz="4800" spc="-82" baseline="3385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</a:t>
            </a:r>
            <a:r>
              <a:rPr sz="3200" dirty="0">
                <a:latin typeface="Symbol"/>
                <a:cs typeface="Symbol"/>
              </a:rPr>
              <a:t>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1981200"/>
            <a:ext cx="29864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2615" algn="l"/>
              </a:tabLst>
            </a:pPr>
            <a:r>
              <a:rPr sz="3200" i="1" spc="10" dirty="0">
                <a:latin typeface="Times New Roman"/>
                <a:cs typeface="Times New Roman"/>
              </a:rPr>
              <a:t>R</a:t>
            </a:r>
            <a:r>
              <a:rPr sz="2700" i="1" spc="15" baseline="-24691" dirty="0">
                <a:latin typeface="Times New Roman"/>
                <a:cs typeface="Times New Roman"/>
              </a:rPr>
              <a:t>N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5</a:t>
            </a:r>
            <a:r>
              <a:rPr sz="3200" spc="-36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Times New Roman"/>
                <a:cs typeface="Times New Roman"/>
              </a:rPr>
              <a:t>||(8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4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32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8)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4350" y="1337309"/>
            <a:ext cx="1699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find</a:t>
            </a:r>
            <a:r>
              <a:rPr sz="3200" spc="-320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latin typeface="Times New Roman"/>
                <a:cs typeface="Times New Roman"/>
              </a:rPr>
              <a:t>R</a:t>
            </a:r>
            <a:r>
              <a:rPr sz="2700" i="1" spc="15" baseline="-24691" dirty="0">
                <a:latin typeface="Times New Roman"/>
                <a:cs typeface="Times New Roman"/>
              </a:rPr>
              <a:t>N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59020" y="2844330"/>
            <a:ext cx="4075313" cy="34585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969" y="1102359"/>
            <a:ext cx="3990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200" b="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b="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spc="-5" dirty="0"/>
              <a:t>Linear </a:t>
            </a:r>
            <a:r>
              <a:rPr sz="2800" spc="-15" dirty="0"/>
              <a:t>circuit </a:t>
            </a:r>
            <a:r>
              <a:rPr sz="2800" spc="-5" dirty="0"/>
              <a:t>consist</a:t>
            </a:r>
            <a:r>
              <a:rPr sz="2800" spc="-155" dirty="0"/>
              <a:t> </a:t>
            </a:r>
            <a:r>
              <a:rPr sz="2800" dirty="0"/>
              <a:t>of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3800" y="1529079"/>
            <a:ext cx="3524885" cy="169291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289560" indent="-276860">
              <a:lnSpc>
                <a:spcPct val="100000"/>
              </a:lnSpc>
              <a:spcBef>
                <a:spcPts val="1600"/>
              </a:spcBef>
              <a:buClr>
                <a:srgbClr val="053CE7"/>
              </a:buClr>
              <a:buFont typeface="Times New Roman"/>
              <a:buChar char="●"/>
              <a:tabLst>
                <a:tab pos="289560" algn="l"/>
              </a:tabLst>
            </a:pPr>
            <a:r>
              <a:rPr sz="2400" b="1" dirty="0">
                <a:latin typeface="Times New Roman"/>
                <a:cs typeface="Times New Roman"/>
              </a:rPr>
              <a:t>linear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289560" indent="-276860">
              <a:lnSpc>
                <a:spcPct val="100000"/>
              </a:lnSpc>
              <a:spcBef>
                <a:spcPts val="1500"/>
              </a:spcBef>
              <a:buClr>
                <a:srgbClr val="053CE7"/>
              </a:buClr>
              <a:buFont typeface="Times New Roman"/>
              <a:buChar char="●"/>
              <a:tabLst>
                <a:tab pos="289560" algn="l"/>
              </a:tabLst>
            </a:pPr>
            <a:r>
              <a:rPr sz="2400" b="1" dirty="0">
                <a:latin typeface="Times New Roman"/>
                <a:cs typeface="Times New Roman"/>
              </a:rPr>
              <a:t>linear </a:t>
            </a:r>
            <a:r>
              <a:rPr sz="2400" b="1" spc="-5" dirty="0">
                <a:latin typeface="Times New Roman"/>
                <a:cs typeface="Times New Roman"/>
              </a:rPr>
              <a:t>dependent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sources</a:t>
            </a:r>
            <a:endParaRPr sz="2400">
              <a:latin typeface="Times New Roman"/>
              <a:cs typeface="Times New Roman"/>
            </a:endParaRPr>
          </a:p>
          <a:p>
            <a:pPr marL="289560" indent="-276860">
              <a:lnSpc>
                <a:spcPct val="100000"/>
              </a:lnSpc>
              <a:spcBef>
                <a:spcPts val="1490"/>
              </a:spcBef>
              <a:buClr>
                <a:srgbClr val="053CE7"/>
              </a:buClr>
              <a:buFont typeface="Times New Roman"/>
              <a:buChar char="●"/>
              <a:tabLst>
                <a:tab pos="28956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independent</a:t>
            </a:r>
            <a:r>
              <a:rPr sz="2400" b="1" spc="-10" dirty="0">
                <a:latin typeface="Times New Roman"/>
                <a:cs typeface="Times New Roman"/>
              </a:rPr>
              <a:t> sources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69" y="3382009"/>
            <a:ext cx="3460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81979" y="2386329"/>
            <a:ext cx="2669540" cy="41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6075" algn="l"/>
                <a:tab pos="1191895" algn="l"/>
                <a:tab pos="1659255" algn="l"/>
              </a:tabLst>
            </a:pPr>
            <a:r>
              <a:rPr sz="2550" i="1" spc="-10" dirty="0">
                <a:latin typeface="Times New Roman"/>
                <a:cs typeface="Times New Roman"/>
              </a:rPr>
              <a:t>v	</a:t>
            </a: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90" dirty="0">
                <a:latin typeface="Times New Roman"/>
                <a:cs typeface="Times New Roman"/>
              </a:rPr>
              <a:t> </a:t>
            </a:r>
            <a:r>
              <a:rPr sz="2550" spc="-95" dirty="0">
                <a:latin typeface="Times New Roman"/>
                <a:cs typeface="Times New Roman"/>
              </a:rPr>
              <a:t>1V	</a:t>
            </a:r>
            <a:r>
              <a:rPr sz="2550" spc="-20" dirty="0">
                <a:latin typeface="Symbol"/>
                <a:cs typeface="Symbol"/>
              </a:rPr>
              <a:t></a:t>
            </a:r>
            <a:r>
              <a:rPr sz="2550" spc="-20" dirty="0">
                <a:latin typeface="Times New Roman"/>
                <a:cs typeface="Times New Roman"/>
              </a:rPr>
              <a:t>	</a:t>
            </a:r>
            <a:r>
              <a:rPr sz="2550" i="1" spc="-5" dirty="0">
                <a:latin typeface="Times New Roman"/>
                <a:cs typeface="Times New Roman"/>
              </a:rPr>
              <a:t>i</a:t>
            </a:r>
            <a:r>
              <a:rPr sz="2550" i="1" spc="-28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37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0.2A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1979" y="1896110"/>
            <a:ext cx="2498090" cy="41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15595" algn="l"/>
                <a:tab pos="1664335" algn="l"/>
              </a:tabLst>
            </a:pPr>
            <a:r>
              <a:rPr sz="2550" i="1" spc="-10" dirty="0">
                <a:latin typeface="Times New Roman"/>
                <a:cs typeface="Times New Roman"/>
              </a:rPr>
              <a:t>v	</a:t>
            </a: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3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10V</a:t>
            </a:r>
            <a:r>
              <a:rPr sz="2550" spc="190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Symbol"/>
                <a:cs typeface="Symbol"/>
              </a:rPr>
              <a:t></a:t>
            </a:r>
            <a:r>
              <a:rPr sz="2550" spc="-20" dirty="0">
                <a:latin typeface="Times New Roman"/>
                <a:cs typeface="Times New Roman"/>
              </a:rPr>
              <a:t>	</a:t>
            </a:r>
            <a:r>
              <a:rPr sz="2550" i="1" spc="-5" dirty="0">
                <a:latin typeface="Times New Roman"/>
                <a:cs typeface="Times New Roman"/>
              </a:rPr>
              <a:t>i </a:t>
            </a: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2A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6579" y="2918460"/>
            <a:ext cx="2723515" cy="41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401955" algn="l"/>
              </a:tabLst>
            </a:pPr>
            <a:r>
              <a:rPr sz="2550" i="1" spc="20" dirty="0">
                <a:latin typeface="Times New Roman"/>
                <a:cs typeface="Times New Roman"/>
              </a:rPr>
              <a:t>v</a:t>
            </a:r>
            <a:r>
              <a:rPr sz="2175" i="1" spc="30" baseline="-24904" dirty="0">
                <a:latin typeface="Times New Roman"/>
                <a:cs typeface="Times New Roman"/>
              </a:rPr>
              <a:t>s	</a:t>
            </a: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Times New Roman"/>
                <a:cs typeface="Times New Roman"/>
              </a:rPr>
              <a:t>5mV</a:t>
            </a:r>
            <a:r>
              <a:rPr sz="2550" spc="65" dirty="0">
                <a:latin typeface="Symbol"/>
                <a:cs typeface="Symbol"/>
              </a:rPr>
              <a:t></a:t>
            </a:r>
            <a:r>
              <a:rPr sz="2550" spc="65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i</a:t>
            </a:r>
            <a:r>
              <a:rPr sz="2550" i="1" spc="-415" dirty="0">
                <a:latin typeface="Times New Roman"/>
                <a:cs typeface="Times New Roman"/>
              </a:rPr>
              <a:t> </a:t>
            </a:r>
            <a:r>
              <a:rPr sz="2550" spc="-40" dirty="0">
                <a:latin typeface="Symbol"/>
                <a:cs typeface="Symbol"/>
              </a:rPr>
              <a:t></a:t>
            </a:r>
            <a:r>
              <a:rPr sz="2550" spc="-40" dirty="0">
                <a:latin typeface="Times New Roman"/>
                <a:cs typeface="Times New Roman"/>
              </a:rPr>
              <a:t>1mA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0570" y="2602230"/>
            <a:ext cx="990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1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30570" y="2110739"/>
            <a:ext cx="9906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10" dirty="0">
                <a:latin typeface="Times New Roman"/>
                <a:cs typeface="Times New Roman"/>
              </a:rPr>
              <a:t>s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71420" y="4017009"/>
            <a:ext cx="360680" cy="0"/>
          </a:xfrm>
          <a:custGeom>
            <a:avLst/>
            <a:gdLst/>
            <a:ahLst/>
            <a:cxnLst/>
            <a:rect l="l" t="t" r="r" b="b"/>
            <a:pathLst>
              <a:path w="360680">
                <a:moveTo>
                  <a:pt x="0" y="0"/>
                </a:moveTo>
                <a:lnTo>
                  <a:pt x="3606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22220" y="4009390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2980689" y="3699509"/>
            <a:ext cx="1782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nonlinear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33320" y="3268979"/>
            <a:ext cx="396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spc="142" baseline="-25173" dirty="0">
                <a:latin typeface="Times New Roman"/>
                <a:cs typeface="Times New Roman"/>
              </a:rPr>
              <a:t>v</a:t>
            </a:r>
            <a:r>
              <a:rPr sz="1800" spc="95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38300" y="3694429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3450" y="3699509"/>
            <a:ext cx="14503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4235" algn="l"/>
              </a:tabLst>
            </a:pPr>
            <a:r>
              <a:rPr sz="3200" i="1" dirty="0">
                <a:latin typeface="Times New Roman"/>
                <a:cs typeface="Times New Roman"/>
              </a:rPr>
              <a:t>p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53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	R</a:t>
            </a:r>
            <a:r>
              <a:rPr sz="3200" i="1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58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45"/>
              <a:t> </a:t>
            </a:r>
            <a:r>
              <a:rPr sz="3200" spc="-45" smtClean="0"/>
              <a:t>11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870974" y="3173992"/>
            <a:ext cx="5271755" cy="2987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3850" y="1197610"/>
            <a:ext cx="1727200" cy="718820"/>
          </a:xfrm>
          <a:prstGeom prst="rect">
            <a:avLst/>
          </a:prstGeom>
          <a:solidFill>
            <a:srgbClr val="053CE7"/>
          </a:solidFill>
          <a:ln w="9344">
            <a:solidFill>
              <a:srgbClr val="071C57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30"/>
              </a:spcBef>
            </a:pP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find</a:t>
            </a:r>
            <a:r>
              <a:rPr sz="3200" spc="-500" dirty="0">
                <a:latin typeface="Times New Roman"/>
                <a:cs typeface="Times New Roman"/>
              </a:rPr>
              <a:t> </a:t>
            </a:r>
            <a:r>
              <a:rPr sz="3200" i="1" spc="30" dirty="0">
                <a:latin typeface="Times New Roman"/>
                <a:cs typeface="Times New Roman"/>
              </a:rPr>
              <a:t>i</a:t>
            </a:r>
            <a:r>
              <a:rPr sz="2700" i="1" spc="44" baseline="-24691" dirty="0">
                <a:latin typeface="Times New Roman"/>
                <a:cs typeface="Times New Roman"/>
              </a:rPr>
              <a:t>N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60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2123439" y="1239520"/>
            <a:ext cx="21329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latin typeface="Times New Roman"/>
                <a:cs typeface="Times New Roman"/>
              </a:rPr>
              <a:t>(</a:t>
            </a:r>
            <a:r>
              <a:rPr sz="3200" smtClean="0">
                <a:latin typeface="Times New Roman"/>
                <a:cs typeface="Times New Roman"/>
              </a:rPr>
              <a:t>Fig.40(</a:t>
            </a:r>
            <a:r>
              <a:rPr sz="3200" i="1" smtClean="0">
                <a:latin typeface="Times New Roman"/>
                <a:cs typeface="Times New Roman"/>
              </a:rPr>
              <a:t>b</a:t>
            </a:r>
            <a:r>
              <a:rPr sz="3200" dirty="0">
                <a:latin typeface="Times New Roman"/>
                <a:cs typeface="Times New Roman"/>
              </a:rPr>
              <a:t>))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880" y="1917699"/>
            <a:ext cx="5482590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 indent="-12700">
              <a:lnSpc>
                <a:spcPct val="108600"/>
              </a:lnSpc>
              <a:spcBef>
                <a:spcPts val="100"/>
              </a:spcBef>
              <a:tabLst>
                <a:tab pos="2747645" algn="l"/>
                <a:tab pos="4929505" algn="l"/>
              </a:tabLst>
            </a:pPr>
            <a:r>
              <a:rPr sz="3200" spc="-5" dirty="0">
                <a:latin typeface="Times New Roman"/>
                <a:cs typeface="Times New Roman"/>
              </a:rPr>
              <a:t>short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5" dirty="0">
                <a:latin typeface="Times New Roman"/>
                <a:cs typeface="Times New Roman"/>
              </a:rPr>
              <a:t> circuit terminals </a:t>
            </a:r>
            <a:r>
              <a:rPr sz="3200" i="1" spc="-5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i="1" spc="85" dirty="0">
                <a:latin typeface="Times New Roman"/>
                <a:cs typeface="Times New Roman"/>
              </a:rPr>
              <a:t>b</a:t>
            </a:r>
            <a:r>
              <a:rPr sz="3200" spc="85" dirty="0">
                <a:latin typeface="Times New Roman"/>
                <a:cs typeface="Times New Roman"/>
              </a:rPr>
              <a:t>.  </a:t>
            </a:r>
            <a:r>
              <a:rPr sz="4800" spc="-7" baseline="-6076" dirty="0">
                <a:latin typeface="Times New Roman"/>
                <a:cs typeface="Times New Roman"/>
              </a:rPr>
              <a:t>Mesh </a:t>
            </a:r>
            <a:r>
              <a:rPr sz="4800" baseline="-6076" dirty="0">
                <a:latin typeface="Times New Roman"/>
                <a:cs typeface="Times New Roman"/>
              </a:rPr>
              <a:t>: </a:t>
            </a:r>
            <a:r>
              <a:rPr sz="3200" i="1" spc="-110" dirty="0">
                <a:latin typeface="Times New Roman"/>
                <a:cs typeface="Times New Roman"/>
              </a:rPr>
              <a:t>i</a:t>
            </a:r>
            <a:r>
              <a:rPr sz="2700" spc="-165" baseline="-24691" dirty="0">
                <a:latin typeface="Times New Roman"/>
                <a:cs typeface="Times New Roman"/>
              </a:rPr>
              <a:t>1 </a:t>
            </a:r>
            <a:r>
              <a:rPr sz="2700" spc="135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Times New Roman"/>
                <a:cs typeface="Times New Roman"/>
              </a:rPr>
              <a:t>2A,	</a:t>
            </a:r>
            <a:r>
              <a:rPr sz="3200" spc="-15" dirty="0">
                <a:latin typeface="Times New Roman"/>
                <a:cs typeface="Times New Roman"/>
              </a:rPr>
              <a:t>20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2700" spc="-22" baseline="-24691" dirty="0">
                <a:latin typeface="Times New Roman"/>
                <a:cs typeface="Times New Roman"/>
              </a:rPr>
              <a:t>2 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4</a:t>
            </a:r>
            <a:r>
              <a:rPr sz="3200" i="1" spc="-90" dirty="0">
                <a:latin typeface="Times New Roman"/>
                <a:cs typeface="Times New Roman"/>
              </a:rPr>
              <a:t>i</a:t>
            </a:r>
            <a:r>
              <a:rPr sz="2700" spc="-135" baseline="-24691" dirty="0">
                <a:latin typeface="Times New Roman"/>
                <a:cs typeface="Times New Roman"/>
              </a:rPr>
              <a:t>1</a:t>
            </a:r>
            <a:r>
              <a:rPr sz="2700" spc="232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60"/>
              </a:spcBef>
              <a:tabLst>
                <a:tab pos="396875" algn="l"/>
                <a:tab pos="1993264" algn="l"/>
              </a:tabLst>
            </a:pP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1A</a:t>
            </a:r>
            <a:r>
              <a:rPr sz="3200" spc="-4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i</a:t>
            </a:r>
            <a:r>
              <a:rPr sz="2700" i="1" spc="-7" baseline="-24691" dirty="0">
                <a:latin typeface="Times New Roman"/>
                <a:cs typeface="Times New Roman"/>
              </a:rPr>
              <a:t>sc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35" dirty="0">
                <a:latin typeface="Times New Roman"/>
                <a:cs typeface="Times New Roman"/>
              </a:rPr>
              <a:t> 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1800" i="1" spc="-1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58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45"/>
              <a:t> </a:t>
            </a:r>
            <a:r>
              <a:rPr sz="3200" spc="-45" smtClean="0"/>
              <a:t>11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608785" y="3699302"/>
            <a:ext cx="4379961" cy="2556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57090" y="1582419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7409" y="1579880"/>
            <a:ext cx="42354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-10" dirty="0">
                <a:latin typeface="Times New Roman"/>
                <a:cs typeface="Times New Roman"/>
              </a:rPr>
              <a:t>R</a:t>
            </a:r>
            <a:r>
              <a:rPr sz="1500" i="1" spc="-5" dirty="0">
                <a:latin typeface="Times New Roman"/>
                <a:cs typeface="Times New Roman"/>
              </a:rPr>
              <a:t>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74320" y="1118869"/>
            <a:ext cx="4807585" cy="488950"/>
          </a:xfrm>
          <a:prstGeom prst="rect">
            <a:avLst/>
          </a:prstGeom>
          <a:solidFill>
            <a:srgbClr val="CCFFFF"/>
          </a:solidFill>
          <a:ln w="9344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0"/>
              </a:spcBef>
              <a:tabLst>
                <a:tab pos="4394835" algn="l"/>
              </a:tabLst>
            </a:pPr>
            <a:r>
              <a:rPr sz="3825" spc="-15" baseline="1089" dirty="0">
                <a:latin typeface="Times New Roman"/>
                <a:cs typeface="Times New Roman"/>
              </a:rPr>
              <a:t>A</a:t>
            </a:r>
            <a:r>
              <a:rPr sz="3825" baseline="1089" dirty="0">
                <a:latin typeface="Times New Roman"/>
                <a:cs typeface="Times New Roman"/>
              </a:rPr>
              <a:t>l</a:t>
            </a:r>
            <a:r>
              <a:rPr sz="3825" spc="-7" baseline="1089" dirty="0">
                <a:latin typeface="Times New Roman"/>
                <a:cs typeface="Times New Roman"/>
              </a:rPr>
              <a:t>te</a:t>
            </a:r>
            <a:r>
              <a:rPr sz="3825" spc="-15" baseline="1089" dirty="0">
                <a:latin typeface="Times New Roman"/>
                <a:cs typeface="Times New Roman"/>
              </a:rPr>
              <a:t>r</a:t>
            </a:r>
            <a:r>
              <a:rPr sz="3825" baseline="1089" dirty="0">
                <a:latin typeface="Times New Roman"/>
                <a:cs typeface="Times New Roman"/>
              </a:rPr>
              <a:t>n</a:t>
            </a:r>
            <a:r>
              <a:rPr sz="3825" spc="-7" baseline="1089" dirty="0">
                <a:latin typeface="Times New Roman"/>
                <a:cs typeface="Times New Roman"/>
              </a:rPr>
              <a:t>ati</a:t>
            </a:r>
            <a:r>
              <a:rPr sz="3825" spc="-187" baseline="1089" dirty="0">
                <a:latin typeface="Times New Roman"/>
                <a:cs typeface="Times New Roman"/>
              </a:rPr>
              <a:t>v</a:t>
            </a:r>
            <a:r>
              <a:rPr sz="3825" baseline="1089" dirty="0">
                <a:latin typeface="Times New Roman"/>
                <a:cs typeface="Times New Roman"/>
              </a:rPr>
              <a:t>e</a:t>
            </a:r>
            <a:r>
              <a:rPr sz="3825" spc="-442" baseline="1089" dirty="0">
                <a:latin typeface="Times New Roman"/>
                <a:cs typeface="Times New Roman"/>
              </a:rPr>
              <a:t> </a:t>
            </a:r>
            <a:r>
              <a:rPr sz="3825" spc="-7" baseline="1089" dirty="0">
                <a:latin typeface="Times New Roman"/>
                <a:cs typeface="Times New Roman"/>
              </a:rPr>
              <a:t>met</a:t>
            </a:r>
            <a:r>
              <a:rPr sz="3825" baseline="1089" dirty="0">
                <a:latin typeface="Times New Roman"/>
                <a:cs typeface="Times New Roman"/>
              </a:rPr>
              <a:t>h</a:t>
            </a:r>
            <a:r>
              <a:rPr sz="3825" spc="-15" baseline="1089" dirty="0">
                <a:latin typeface="Times New Roman"/>
                <a:cs typeface="Times New Roman"/>
              </a:rPr>
              <a:t>o</a:t>
            </a:r>
            <a:r>
              <a:rPr sz="3825" baseline="1089" dirty="0">
                <a:latin typeface="Times New Roman"/>
                <a:cs typeface="Times New Roman"/>
              </a:rPr>
              <a:t>d</a:t>
            </a:r>
            <a:r>
              <a:rPr sz="3825" spc="-472" baseline="1089" dirty="0">
                <a:latin typeface="Times New Roman"/>
                <a:cs typeface="Times New Roman"/>
              </a:rPr>
              <a:t> </a:t>
            </a:r>
            <a:r>
              <a:rPr sz="3825" spc="-15" baseline="1089" dirty="0">
                <a:latin typeface="Times New Roman"/>
                <a:cs typeface="Times New Roman"/>
              </a:rPr>
              <a:t>fo</a:t>
            </a:r>
            <a:r>
              <a:rPr sz="3825" baseline="1089" dirty="0">
                <a:latin typeface="Times New Roman"/>
                <a:cs typeface="Times New Roman"/>
              </a:rPr>
              <a:t>r</a:t>
            </a:r>
            <a:r>
              <a:rPr sz="3825" spc="-209" baseline="1089" dirty="0">
                <a:latin typeface="Times New Roman"/>
                <a:cs typeface="Times New Roman"/>
              </a:rPr>
              <a:t> </a:t>
            </a:r>
            <a:r>
              <a:rPr sz="3825" i="1" spc="-22" baseline="1089" dirty="0">
                <a:latin typeface="Times New Roman"/>
                <a:cs typeface="Times New Roman"/>
              </a:rPr>
              <a:t>I</a:t>
            </a:r>
            <a:r>
              <a:rPr sz="2250" i="1" spc="-15" baseline="1851" dirty="0">
                <a:latin typeface="Times New Roman"/>
                <a:cs typeface="Times New Roman"/>
              </a:rPr>
              <a:t>N</a:t>
            </a:r>
            <a:r>
              <a:rPr sz="2250" i="1" baseline="1851" dirty="0">
                <a:latin typeface="Times New Roman"/>
                <a:cs typeface="Times New Roman"/>
              </a:rPr>
              <a:t>	</a:t>
            </a:r>
            <a:r>
              <a:rPr sz="2550" i="1" spc="-10" dirty="0">
                <a:latin typeface="Times New Roman"/>
                <a:cs typeface="Times New Roman"/>
              </a:rPr>
              <a:t>V</a:t>
            </a:r>
            <a:r>
              <a:rPr sz="1500" i="1" spc="5" dirty="0">
                <a:latin typeface="Times New Roman"/>
                <a:cs typeface="Times New Roman"/>
              </a:rPr>
              <a:t>T</a:t>
            </a:r>
            <a:r>
              <a:rPr sz="1500" i="1" spc="-5" dirty="0">
                <a:latin typeface="Times New Roman"/>
                <a:cs typeface="Times New Roman"/>
              </a:rPr>
              <a:t>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5109" y="1324610"/>
            <a:ext cx="53467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-15" dirty="0">
                <a:latin typeface="Times New Roman"/>
                <a:cs typeface="Times New Roman"/>
              </a:rPr>
              <a:t>I</a:t>
            </a:r>
            <a:r>
              <a:rPr sz="1500" i="1" spc="-15" dirty="0">
                <a:latin typeface="Times New Roman"/>
                <a:cs typeface="Times New Roman"/>
              </a:rPr>
              <a:t>N</a:t>
            </a:r>
            <a:r>
              <a:rPr sz="1500" i="1" spc="32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769" y="1731518"/>
            <a:ext cx="6791959" cy="124460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2550" i="1" spc="-10" dirty="0">
                <a:latin typeface="Times New Roman"/>
                <a:cs typeface="Times New Roman"/>
              </a:rPr>
              <a:t>V</a:t>
            </a:r>
            <a:r>
              <a:rPr sz="1500" i="1" spc="-10" dirty="0">
                <a:latin typeface="Times New Roman"/>
                <a:cs typeface="Times New Roman"/>
              </a:rPr>
              <a:t>Th </a:t>
            </a:r>
            <a:r>
              <a:rPr sz="2550" dirty="0">
                <a:latin typeface="Times New Roman"/>
                <a:cs typeface="Times New Roman"/>
              </a:rPr>
              <a:t>: open </a:t>
            </a:r>
            <a:r>
              <a:rPr sz="2550" spc="-10" dirty="0">
                <a:latin typeface="Symbol"/>
                <a:cs typeface="Symbol"/>
              </a:rPr>
              <a:t>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-5" dirty="0">
                <a:latin typeface="Times New Roman"/>
                <a:cs typeface="Times New Roman"/>
              </a:rPr>
              <a:t>circuit voltage across terminals </a:t>
            </a:r>
            <a:r>
              <a:rPr sz="2550" i="1" dirty="0">
                <a:latin typeface="Times New Roman"/>
                <a:cs typeface="Times New Roman"/>
              </a:rPr>
              <a:t>a </a:t>
            </a:r>
            <a:r>
              <a:rPr sz="2550" dirty="0">
                <a:latin typeface="Times New Roman"/>
                <a:cs typeface="Times New Roman"/>
              </a:rPr>
              <a:t>and</a:t>
            </a:r>
            <a:r>
              <a:rPr sz="2550" spc="-375" dirty="0">
                <a:latin typeface="Times New Roman"/>
                <a:cs typeface="Times New Roman"/>
              </a:rPr>
              <a:t> </a:t>
            </a:r>
            <a:r>
              <a:rPr sz="2550" i="1" dirty="0">
                <a:latin typeface="Times New Roman"/>
                <a:cs typeface="Times New Roman"/>
              </a:rPr>
              <a:t>b</a:t>
            </a:r>
            <a:endParaRPr sz="2550">
              <a:latin typeface="Times New Roman"/>
              <a:cs typeface="Times New Roman"/>
            </a:endParaRPr>
          </a:p>
          <a:p>
            <a:pPr marL="634365">
              <a:lnSpc>
                <a:spcPct val="100000"/>
              </a:lnSpc>
              <a:spcBef>
                <a:spcPts val="1739"/>
              </a:spcBef>
            </a:pPr>
            <a:r>
              <a:rPr sz="2550" spc="35" dirty="0">
                <a:latin typeface="Times New Roman"/>
                <a:cs typeface="Times New Roman"/>
              </a:rPr>
              <a:t>(</a:t>
            </a:r>
            <a:r>
              <a:rPr sz="2550" i="1" spc="35">
                <a:latin typeface="Times New Roman"/>
                <a:cs typeface="Times New Roman"/>
              </a:rPr>
              <a:t>Fig</a:t>
            </a:r>
            <a:r>
              <a:rPr sz="2550" i="1" spc="-405">
                <a:latin typeface="Times New Roman"/>
                <a:cs typeface="Times New Roman"/>
              </a:rPr>
              <a:t> </a:t>
            </a:r>
            <a:r>
              <a:rPr sz="2550" spc="5" smtClean="0">
                <a:latin typeface="Times New Roman"/>
                <a:cs typeface="Times New Roman"/>
              </a:rPr>
              <a:t>40(</a:t>
            </a:r>
            <a:r>
              <a:rPr sz="2550" i="1" spc="5" smtClean="0">
                <a:latin typeface="Times New Roman"/>
                <a:cs typeface="Times New Roman"/>
              </a:rPr>
              <a:t>c</a:t>
            </a:r>
            <a:r>
              <a:rPr sz="2550" spc="5" dirty="0">
                <a:latin typeface="Times New Roman"/>
                <a:cs typeface="Times New Roman"/>
              </a:rPr>
              <a:t>))</a:t>
            </a:r>
            <a:r>
              <a:rPr sz="2550" spc="-26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: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250" y="3131058"/>
            <a:ext cx="3871595" cy="195072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550" spc="-5" dirty="0">
                <a:latin typeface="Times New Roman"/>
                <a:cs typeface="Times New Roman"/>
              </a:rPr>
              <a:t>Mesh analysis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:</a:t>
            </a:r>
            <a:endParaRPr sz="2550">
              <a:latin typeface="Times New Roman"/>
              <a:cs typeface="Times New Roman"/>
            </a:endParaRPr>
          </a:p>
          <a:p>
            <a:pPr marL="106045">
              <a:lnSpc>
                <a:spcPct val="100000"/>
              </a:lnSpc>
              <a:spcBef>
                <a:spcPts val="919"/>
              </a:spcBef>
              <a:tabLst>
                <a:tab pos="1365885" algn="l"/>
              </a:tabLst>
            </a:pPr>
            <a:r>
              <a:rPr sz="2550" i="1" spc="145" dirty="0">
                <a:latin typeface="Times New Roman"/>
                <a:cs typeface="Times New Roman"/>
              </a:rPr>
              <a:t>i</a:t>
            </a:r>
            <a:r>
              <a:rPr sz="1500" spc="145" dirty="0">
                <a:latin typeface="Times New Roman"/>
                <a:cs typeface="Times New Roman"/>
              </a:rPr>
              <a:t>3 </a:t>
            </a:r>
            <a:r>
              <a:rPr sz="2550" spc="355" dirty="0">
                <a:latin typeface="Symbol"/>
                <a:cs typeface="Symbol"/>
              </a:rPr>
              <a:t>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spc="160" dirty="0">
                <a:latin typeface="Times New Roman"/>
                <a:cs typeface="Times New Roman"/>
              </a:rPr>
              <a:t>2</a:t>
            </a:r>
            <a:r>
              <a:rPr sz="2550" spc="-375" dirty="0">
                <a:latin typeface="Times New Roman"/>
                <a:cs typeface="Times New Roman"/>
              </a:rPr>
              <a:t> </a:t>
            </a:r>
            <a:r>
              <a:rPr sz="2550" i="1" spc="-20" dirty="0">
                <a:latin typeface="Times New Roman"/>
                <a:cs typeface="Times New Roman"/>
              </a:rPr>
              <a:t>A</a:t>
            </a:r>
            <a:r>
              <a:rPr sz="2550" spc="-20" dirty="0">
                <a:latin typeface="Times New Roman"/>
                <a:cs typeface="Times New Roman"/>
              </a:rPr>
              <a:t>,	</a:t>
            </a:r>
            <a:r>
              <a:rPr sz="2550" spc="140" dirty="0">
                <a:latin typeface="Times New Roman"/>
                <a:cs typeface="Times New Roman"/>
              </a:rPr>
              <a:t>25</a:t>
            </a:r>
            <a:r>
              <a:rPr sz="2550" i="1" spc="140" dirty="0">
                <a:latin typeface="Times New Roman"/>
                <a:cs typeface="Times New Roman"/>
              </a:rPr>
              <a:t>i</a:t>
            </a:r>
            <a:r>
              <a:rPr sz="1500" spc="140" dirty="0">
                <a:latin typeface="Times New Roman"/>
                <a:cs typeface="Times New Roman"/>
              </a:rPr>
              <a:t>4</a:t>
            </a:r>
            <a:r>
              <a:rPr sz="1500" spc="105" dirty="0">
                <a:latin typeface="Times New Roman"/>
                <a:cs typeface="Times New Roman"/>
              </a:rPr>
              <a:t> </a:t>
            </a:r>
            <a:r>
              <a:rPr sz="2550" spc="355" dirty="0">
                <a:latin typeface="Symbol"/>
                <a:cs typeface="Symbol"/>
              </a:rPr>
              <a:t>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130" dirty="0">
                <a:latin typeface="Times New Roman"/>
                <a:cs typeface="Times New Roman"/>
              </a:rPr>
              <a:t>4</a:t>
            </a:r>
            <a:r>
              <a:rPr sz="2550" i="1" spc="130" dirty="0">
                <a:latin typeface="Times New Roman"/>
                <a:cs typeface="Times New Roman"/>
              </a:rPr>
              <a:t>i</a:t>
            </a:r>
            <a:r>
              <a:rPr sz="1500" spc="130" dirty="0">
                <a:latin typeface="Times New Roman"/>
                <a:cs typeface="Times New Roman"/>
              </a:rPr>
              <a:t>3</a:t>
            </a:r>
            <a:r>
              <a:rPr sz="1500" spc="65" dirty="0">
                <a:latin typeface="Times New Roman"/>
                <a:cs typeface="Times New Roman"/>
              </a:rPr>
              <a:t> </a:t>
            </a:r>
            <a:r>
              <a:rPr sz="2550" spc="215" dirty="0">
                <a:latin typeface="Symbol"/>
                <a:cs typeface="Symbol"/>
              </a:rPr>
              <a:t></a:t>
            </a:r>
            <a:r>
              <a:rPr sz="2550" spc="215" dirty="0">
                <a:latin typeface="Times New Roman"/>
                <a:cs typeface="Times New Roman"/>
              </a:rPr>
              <a:t>12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spc="355" dirty="0">
                <a:latin typeface="Symbol"/>
                <a:cs typeface="Symbol"/>
              </a:rPr>
              <a:t></a:t>
            </a:r>
            <a:r>
              <a:rPr sz="2550" spc="-204" dirty="0">
                <a:latin typeface="Times New Roman"/>
                <a:cs typeface="Times New Roman"/>
              </a:rPr>
              <a:t> </a:t>
            </a:r>
            <a:r>
              <a:rPr sz="2550" spc="16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23495">
              <a:lnSpc>
                <a:spcPct val="100000"/>
              </a:lnSpc>
              <a:spcBef>
                <a:spcPts val="509"/>
              </a:spcBef>
            </a:pPr>
            <a:r>
              <a:rPr sz="2700" spc="370" dirty="0">
                <a:latin typeface="Symbol"/>
                <a:cs typeface="Symbol"/>
              </a:rPr>
              <a:t></a:t>
            </a:r>
            <a:r>
              <a:rPr sz="2700" i="1" spc="370" dirty="0">
                <a:latin typeface="Times New Roman"/>
                <a:cs typeface="Times New Roman"/>
              </a:rPr>
              <a:t>i</a:t>
            </a:r>
            <a:r>
              <a:rPr sz="1550" spc="370" dirty="0">
                <a:latin typeface="Times New Roman"/>
                <a:cs typeface="Times New Roman"/>
              </a:rPr>
              <a:t>4 </a:t>
            </a:r>
            <a:r>
              <a:rPr sz="2700" spc="380" dirty="0">
                <a:latin typeface="Symbol"/>
                <a:cs typeface="Symbol"/>
              </a:rPr>
              <a:t></a:t>
            </a:r>
            <a:r>
              <a:rPr sz="2700" spc="-275" dirty="0">
                <a:latin typeface="Times New Roman"/>
                <a:cs typeface="Times New Roman"/>
              </a:rPr>
              <a:t> </a:t>
            </a:r>
            <a:r>
              <a:rPr sz="2700" spc="160" dirty="0">
                <a:latin typeface="Times New Roman"/>
                <a:cs typeface="Times New Roman"/>
              </a:rPr>
              <a:t>0.8A</a:t>
            </a:r>
            <a:endParaRPr sz="2700">
              <a:latin typeface="Times New Roman"/>
              <a:cs typeface="Times New Roman"/>
            </a:endParaRPr>
          </a:p>
          <a:p>
            <a:pPr marL="28575">
              <a:lnSpc>
                <a:spcPct val="100000"/>
              </a:lnSpc>
              <a:spcBef>
                <a:spcPts val="390"/>
              </a:spcBef>
            </a:pPr>
            <a:r>
              <a:rPr sz="2550" spc="40" dirty="0">
                <a:latin typeface="Symbol"/>
                <a:cs typeface="Symbol"/>
              </a:rPr>
              <a:t></a:t>
            </a:r>
            <a:r>
              <a:rPr sz="2550" i="1" spc="40" dirty="0">
                <a:latin typeface="Times New Roman"/>
                <a:cs typeface="Times New Roman"/>
              </a:rPr>
              <a:t>v</a:t>
            </a:r>
            <a:r>
              <a:rPr sz="1500" i="1" spc="40" dirty="0">
                <a:latin typeface="Times New Roman"/>
                <a:cs typeface="Times New Roman"/>
              </a:rPr>
              <a:t>oc </a:t>
            </a: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i="1" spc="-5" dirty="0">
                <a:latin typeface="Times New Roman"/>
                <a:cs typeface="Times New Roman"/>
              </a:rPr>
              <a:t>V</a:t>
            </a:r>
            <a:r>
              <a:rPr sz="1500" i="1" spc="-5" dirty="0">
                <a:latin typeface="Times New Roman"/>
                <a:cs typeface="Times New Roman"/>
              </a:rPr>
              <a:t>Th </a:t>
            </a: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10" dirty="0">
                <a:latin typeface="Times New Roman"/>
                <a:cs typeface="Times New Roman"/>
              </a:rPr>
              <a:t> </a:t>
            </a:r>
            <a:r>
              <a:rPr sz="2550" spc="20" dirty="0">
                <a:latin typeface="Times New Roman"/>
                <a:cs typeface="Times New Roman"/>
              </a:rPr>
              <a:t>5</a:t>
            </a:r>
            <a:r>
              <a:rPr sz="2550" i="1" spc="20" dirty="0">
                <a:latin typeface="Times New Roman"/>
                <a:cs typeface="Times New Roman"/>
              </a:rPr>
              <a:t>i</a:t>
            </a:r>
            <a:r>
              <a:rPr sz="1500" spc="20" dirty="0">
                <a:latin typeface="Times New Roman"/>
                <a:cs typeface="Times New Roman"/>
              </a:rPr>
              <a:t>4 </a:t>
            </a: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110" dirty="0">
                <a:latin typeface="Times New Roman"/>
                <a:cs typeface="Times New Roman"/>
              </a:rPr>
              <a:t> </a:t>
            </a:r>
            <a:r>
              <a:rPr sz="2550" spc="25" dirty="0">
                <a:latin typeface="Times New Roman"/>
                <a:cs typeface="Times New Roman"/>
              </a:rPr>
              <a:t>4V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583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45"/>
              <a:t> </a:t>
            </a:r>
            <a:r>
              <a:rPr sz="3200" spc="-45" smtClean="0"/>
              <a:t>11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051050" y="2998470"/>
            <a:ext cx="5626100" cy="2541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6259" y="1347469"/>
            <a:ext cx="928369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5" dirty="0">
                <a:latin typeface="Times New Roman"/>
                <a:cs typeface="Times New Roman"/>
              </a:rPr>
              <a:t>He</a:t>
            </a:r>
            <a:r>
              <a:rPr sz="2550" dirty="0">
                <a:latin typeface="Times New Roman"/>
                <a:cs typeface="Times New Roman"/>
              </a:rPr>
              <a:t>n</a:t>
            </a:r>
            <a:r>
              <a:rPr sz="2550" spc="-10" dirty="0">
                <a:latin typeface="Times New Roman"/>
                <a:cs typeface="Times New Roman"/>
              </a:rPr>
              <a:t>c</a:t>
            </a:r>
            <a:r>
              <a:rPr sz="2550" spc="-45" dirty="0">
                <a:latin typeface="Times New Roman"/>
                <a:cs typeface="Times New Roman"/>
              </a:rPr>
              <a:t>e</a:t>
            </a:r>
            <a:r>
              <a:rPr sz="2550" dirty="0">
                <a:latin typeface="Times New Roman"/>
                <a:cs typeface="Times New Roman"/>
              </a:rPr>
              <a:t>,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4800" y="1849120"/>
            <a:ext cx="452120" cy="0"/>
          </a:xfrm>
          <a:custGeom>
            <a:avLst/>
            <a:gdLst/>
            <a:ahLst/>
            <a:cxnLst/>
            <a:rect l="l" t="t" r="r" b="b"/>
            <a:pathLst>
              <a:path w="452120">
                <a:moveTo>
                  <a:pt x="0" y="0"/>
                </a:moveTo>
                <a:lnTo>
                  <a:pt x="45212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70579" y="1591310"/>
            <a:ext cx="146177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5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4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/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4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</a:t>
            </a:r>
            <a:r>
              <a:rPr sz="2550" spc="-335" dirty="0">
                <a:latin typeface="Times New Roman"/>
                <a:cs typeface="Times New Roman"/>
              </a:rPr>
              <a:t> </a:t>
            </a:r>
            <a:r>
              <a:rPr sz="2550" spc="-75" dirty="0">
                <a:latin typeface="Times New Roman"/>
                <a:cs typeface="Times New Roman"/>
              </a:rPr>
              <a:t>1A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863850" y="1846580"/>
            <a:ext cx="42354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dirty="0">
                <a:latin typeface="Times New Roman"/>
                <a:cs typeface="Times New Roman"/>
              </a:rPr>
              <a:t>R</a:t>
            </a:r>
            <a:r>
              <a:rPr sz="1500" i="1" spc="-10" dirty="0">
                <a:latin typeface="Times New Roman"/>
                <a:cs typeface="Times New Roman"/>
              </a:rPr>
              <a:t>T</a:t>
            </a:r>
            <a:r>
              <a:rPr sz="1500" i="1" spc="-5" dirty="0">
                <a:latin typeface="Times New Roman"/>
                <a:cs typeface="Times New Roman"/>
              </a:rPr>
              <a:t>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3529" y="1385569"/>
            <a:ext cx="424180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dirty="0">
                <a:latin typeface="Times New Roman"/>
                <a:cs typeface="Times New Roman"/>
              </a:rPr>
              <a:t>V</a:t>
            </a:r>
            <a:r>
              <a:rPr sz="1500" i="1" spc="-5" dirty="0">
                <a:latin typeface="Times New Roman"/>
                <a:cs typeface="Times New Roman"/>
              </a:rPr>
              <a:t>Th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2820" y="1591310"/>
            <a:ext cx="532765" cy="417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50" i="1" spc="-15" dirty="0">
                <a:latin typeface="Times New Roman"/>
                <a:cs typeface="Times New Roman"/>
              </a:rPr>
              <a:t>I</a:t>
            </a:r>
            <a:r>
              <a:rPr sz="1500" i="1" spc="-15" dirty="0">
                <a:latin typeface="Times New Roman"/>
                <a:cs typeface="Times New Roman"/>
              </a:rPr>
              <a:t>N</a:t>
            </a:r>
            <a:r>
              <a:rPr sz="1500" i="1" spc="315" dirty="0">
                <a:latin typeface="Times New Roman"/>
                <a:cs typeface="Times New Roman"/>
              </a:rPr>
              <a:t> </a:t>
            </a:r>
            <a:r>
              <a:rPr sz="2550" spc="-10" dirty="0">
                <a:latin typeface="Symbol"/>
                <a:cs typeface="Symbol"/>
              </a:rPr>
              <a:t></a:t>
            </a:r>
            <a:endParaRPr sz="25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5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269" y="1043939"/>
            <a:ext cx="718756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113700"/>
              </a:lnSpc>
              <a:spcBef>
                <a:spcPts val="10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3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Using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Norton’s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theorem,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i="1" spc="-245" dirty="0">
                <a:solidFill>
                  <a:srgbClr val="053CE7"/>
                </a:solidFill>
                <a:latin typeface="Times New Roman"/>
                <a:cs typeface="Times New Roman"/>
              </a:rPr>
              <a:t>R</a:t>
            </a:r>
            <a:r>
              <a:rPr sz="2400" b="1" i="1" spc="-367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and </a:t>
            </a:r>
            <a:r>
              <a:rPr sz="2800" b="1" i="1" spc="-240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400" b="1" i="1" spc="-359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 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>
                <a:solidFill>
                  <a:srgbClr val="053CE7"/>
                </a:solidFill>
                <a:latin typeface="Times New Roman"/>
                <a:cs typeface="Times New Roman"/>
              </a:rPr>
              <a:t>Fig </a:t>
            </a: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43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at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terminals</a:t>
            </a:r>
            <a:r>
              <a:rPr sz="2800" b="1" spc="2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a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-</a:t>
            </a:r>
            <a:r>
              <a:rPr sz="2800" b="1" i="1" dirty="0">
                <a:solidFill>
                  <a:srgbClr val="053CE7"/>
                </a:solidFill>
                <a:latin typeface="Times New Roman"/>
                <a:cs typeface="Times New Roman"/>
              </a:rPr>
              <a:t>b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78660" y="2565400"/>
            <a:ext cx="5326380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63</a:t>
            </a:fld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0"/>
              <a:t> </a:t>
            </a:r>
            <a:r>
              <a:rPr sz="3200" smtClean="0"/>
              <a:t>12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14350" y="1121409"/>
            <a:ext cx="16998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find</a:t>
            </a:r>
            <a:r>
              <a:rPr sz="3200" spc="-320" dirty="0">
                <a:latin typeface="Times New Roman"/>
                <a:cs typeface="Times New Roman"/>
              </a:rPr>
              <a:t> </a:t>
            </a:r>
            <a:r>
              <a:rPr sz="3200" i="1" spc="10" dirty="0">
                <a:latin typeface="Times New Roman"/>
                <a:cs typeface="Times New Roman"/>
              </a:rPr>
              <a:t>R</a:t>
            </a:r>
            <a:r>
              <a:rPr sz="2700" i="1" spc="15" baseline="-24691" dirty="0">
                <a:latin typeface="Times New Roman"/>
                <a:cs typeface="Times New Roman"/>
              </a:rPr>
              <a:t>N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9989" y="1230630"/>
            <a:ext cx="158432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150" smtClean="0">
                <a:latin typeface="Times New Roman"/>
                <a:cs typeface="Times New Roman"/>
              </a:rPr>
              <a:t>Fi</a:t>
            </a:r>
            <a:r>
              <a:rPr sz="2300" i="1" spc="245" smtClean="0">
                <a:latin typeface="Times New Roman"/>
                <a:cs typeface="Times New Roman"/>
              </a:rPr>
              <a:t>g</a:t>
            </a:r>
            <a:r>
              <a:rPr sz="2300" spc="105" smtClean="0">
                <a:latin typeface="Times New Roman"/>
                <a:cs typeface="Times New Roman"/>
              </a:rPr>
              <a:t>.</a:t>
            </a:r>
            <a:r>
              <a:rPr sz="2300" spc="170" smtClean="0">
                <a:latin typeface="Times New Roman"/>
                <a:cs typeface="Times New Roman"/>
              </a:rPr>
              <a:t>4</a:t>
            </a:r>
            <a:r>
              <a:rPr sz="2300" spc="165" smtClean="0">
                <a:latin typeface="Times New Roman"/>
                <a:cs typeface="Times New Roman"/>
              </a:rPr>
              <a:t>4</a:t>
            </a:r>
            <a:r>
              <a:rPr sz="2300" spc="175" smtClean="0">
                <a:latin typeface="Times New Roman"/>
                <a:cs typeface="Times New Roman"/>
              </a:rPr>
              <a:t>(</a:t>
            </a:r>
            <a:r>
              <a:rPr sz="2300" i="1" spc="254" smtClean="0">
                <a:latin typeface="Times New Roman"/>
                <a:cs typeface="Times New Roman"/>
              </a:rPr>
              <a:t>a</a:t>
            </a:r>
            <a:r>
              <a:rPr sz="2300" spc="110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2979" y="2645410"/>
            <a:ext cx="241490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92785" algn="l"/>
                <a:tab pos="1085215" algn="l"/>
                <a:tab pos="2032635" algn="l"/>
              </a:tabLst>
            </a:pPr>
            <a:r>
              <a:rPr sz="2550" i="1" spc="-120" dirty="0">
                <a:latin typeface="Times New Roman"/>
                <a:cs typeface="Times New Roman"/>
              </a:rPr>
              <a:t>v</a:t>
            </a:r>
            <a:r>
              <a:rPr sz="1500" i="1" spc="-75" dirty="0">
                <a:latin typeface="Times New Roman"/>
                <a:cs typeface="Times New Roman"/>
              </a:rPr>
              <a:t>o</a:t>
            </a:r>
            <a:r>
              <a:rPr sz="1500" i="1" spc="15" dirty="0">
                <a:latin typeface="Times New Roman"/>
                <a:cs typeface="Times New Roman"/>
              </a:rPr>
              <a:t> </a:t>
            </a:r>
            <a:r>
              <a:rPr sz="2550" spc="-65" dirty="0">
                <a:latin typeface="Times New Roman"/>
                <a:cs typeface="Times New Roman"/>
              </a:rPr>
              <a:t>/</a:t>
            </a:r>
            <a:r>
              <a:rPr sz="2550" spc="-305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Times New Roman"/>
                <a:cs typeface="Times New Roman"/>
              </a:rPr>
              <a:t>5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30" dirty="0">
                <a:latin typeface="Times New Roman"/>
                <a:cs typeface="Times New Roman"/>
              </a:rPr>
              <a:t>1</a:t>
            </a:r>
            <a:r>
              <a:rPr sz="2550" spc="-65" dirty="0">
                <a:latin typeface="Times New Roman"/>
                <a:cs typeface="Times New Roman"/>
              </a:rPr>
              <a:t>/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spc="-114" dirty="0">
                <a:latin typeface="Times New Roman"/>
                <a:cs typeface="Times New Roman"/>
              </a:rPr>
              <a:t>5</a:t>
            </a:r>
            <a:r>
              <a:rPr sz="2550" spc="50" dirty="0">
                <a:latin typeface="Times New Roman"/>
                <a:cs typeface="Times New Roman"/>
              </a:rPr>
              <a:t> </a:t>
            </a:r>
            <a:r>
              <a:rPr sz="2550" spc="-250" dirty="0">
                <a:latin typeface="Symbol"/>
                <a:cs typeface="Symbol"/>
              </a:rPr>
              <a:t></a:t>
            </a:r>
            <a:r>
              <a:rPr sz="2550" dirty="0">
                <a:latin typeface="Times New Roman"/>
                <a:cs typeface="Times New Roman"/>
              </a:rPr>
              <a:t>	</a:t>
            </a:r>
            <a:r>
              <a:rPr sz="2550" spc="-90" dirty="0">
                <a:latin typeface="Times New Roman"/>
                <a:cs typeface="Times New Roman"/>
              </a:rPr>
              <a:t>0.</a:t>
            </a:r>
            <a:r>
              <a:rPr sz="2550" spc="-114" dirty="0">
                <a:latin typeface="Times New Roman"/>
                <a:cs typeface="Times New Roman"/>
              </a:rPr>
              <a:t>2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950" y="2606039"/>
            <a:ext cx="1414145" cy="419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995044" algn="l"/>
              </a:tabLst>
            </a:pPr>
            <a:r>
              <a:rPr sz="2250" spc="35" dirty="0">
                <a:latin typeface="Times New Roman"/>
                <a:cs typeface="Times New Roman"/>
              </a:rPr>
              <a:t>Hence,	</a:t>
            </a:r>
            <a:r>
              <a:rPr sz="3825" i="1" spc="-97" baseline="-6535" dirty="0">
                <a:latin typeface="Times New Roman"/>
                <a:cs typeface="Times New Roman"/>
              </a:rPr>
              <a:t>i</a:t>
            </a:r>
            <a:r>
              <a:rPr sz="2250" i="1" spc="-97" baseline="-11111" dirty="0">
                <a:latin typeface="Times New Roman"/>
                <a:cs typeface="Times New Roman"/>
              </a:rPr>
              <a:t>x</a:t>
            </a:r>
            <a:r>
              <a:rPr sz="2250" i="1" spc="217" baseline="-11111" dirty="0">
                <a:latin typeface="Times New Roman"/>
                <a:cs typeface="Times New Roman"/>
              </a:rPr>
              <a:t> </a:t>
            </a:r>
            <a:r>
              <a:rPr sz="3825" spc="-375" baseline="-6535" dirty="0">
                <a:latin typeface="Symbol"/>
                <a:cs typeface="Symbol"/>
              </a:rPr>
              <a:t></a:t>
            </a:r>
            <a:endParaRPr sz="3825" baseline="-653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9119" y="1671320"/>
            <a:ext cx="3406140" cy="970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292100">
              <a:lnSpc>
                <a:spcPts val="3720"/>
              </a:lnSpc>
              <a:spcBef>
                <a:spcPts val="100"/>
              </a:spcBef>
              <a:buFont typeface="Symbol"/>
              <a:buChar char=""/>
              <a:tabLst>
                <a:tab pos="330200" algn="l"/>
              </a:tabLst>
            </a:pPr>
            <a:r>
              <a:rPr sz="3200" spc="30" dirty="0">
                <a:latin typeface="Times New Roman"/>
                <a:cs typeface="Times New Roman"/>
              </a:rPr>
              <a:t>4</a:t>
            </a:r>
            <a:r>
              <a:rPr sz="3200" spc="30" dirty="0">
                <a:latin typeface="Symbol"/>
                <a:cs typeface="Symbol"/>
              </a:rPr>
              <a:t></a:t>
            </a:r>
            <a:r>
              <a:rPr sz="3200" spc="30" dirty="0">
                <a:latin typeface="Times New Roman"/>
                <a:cs typeface="Times New Roman"/>
              </a:rPr>
              <a:t>resistor</a:t>
            </a:r>
            <a:r>
              <a:rPr sz="3200" spc="-4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shorted</a:t>
            </a:r>
            <a:endParaRPr sz="3200">
              <a:latin typeface="Times New Roman"/>
              <a:cs typeface="Times New Roman"/>
            </a:endParaRPr>
          </a:p>
          <a:p>
            <a:pPr marL="41275">
              <a:lnSpc>
                <a:spcPts val="3720"/>
              </a:lnSpc>
            </a:pPr>
            <a:r>
              <a:rPr sz="3000" spc="345" baseline="5555" dirty="0">
                <a:latin typeface="Symbol"/>
                <a:cs typeface="Symbol"/>
              </a:rPr>
              <a:t></a:t>
            </a:r>
            <a:r>
              <a:rPr sz="3200" spc="229" dirty="0">
                <a:latin typeface="Times New Roman"/>
                <a:cs typeface="Times New Roman"/>
              </a:rPr>
              <a:t>5</a:t>
            </a:r>
            <a:r>
              <a:rPr sz="3200" spc="229" dirty="0">
                <a:latin typeface="Symbol"/>
                <a:cs typeface="Symbol"/>
              </a:rPr>
              <a:t></a:t>
            </a:r>
            <a:r>
              <a:rPr sz="3200" spc="-270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Times New Roman"/>
                <a:cs typeface="Times New Roman"/>
              </a:rPr>
              <a:t>||</a:t>
            </a:r>
            <a:r>
              <a:rPr sz="3200" i="1" spc="40" dirty="0">
                <a:latin typeface="Times New Roman"/>
                <a:cs typeface="Times New Roman"/>
              </a:rPr>
              <a:t>v</a:t>
            </a:r>
            <a:r>
              <a:rPr sz="2700" i="1" spc="60" baseline="-24691" dirty="0">
                <a:latin typeface="Times New Roman"/>
                <a:cs typeface="Times New Roman"/>
              </a:rPr>
              <a:t>o</a:t>
            </a:r>
            <a:r>
              <a:rPr sz="2700" i="1" spc="-270" baseline="-24691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||2</a:t>
            </a:r>
            <a:r>
              <a:rPr sz="3200" i="1" spc="50" dirty="0">
                <a:latin typeface="Times New Roman"/>
                <a:cs typeface="Times New Roman"/>
              </a:rPr>
              <a:t>i</a:t>
            </a:r>
            <a:r>
              <a:rPr sz="2700" i="1" spc="75" baseline="-24691" dirty="0">
                <a:latin typeface="Times New Roman"/>
                <a:cs typeface="Times New Roman"/>
              </a:rPr>
              <a:t>x</a:t>
            </a:r>
            <a:r>
              <a:rPr sz="2700" i="1" spc="-292" baseline="-24691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:Parallel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87900" y="2969558"/>
            <a:ext cx="3982608" cy="2763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32610" y="4572000"/>
            <a:ext cx="337820" cy="0"/>
          </a:xfrm>
          <a:custGeom>
            <a:avLst/>
            <a:gdLst/>
            <a:ahLst/>
            <a:cxnLst/>
            <a:rect l="l" t="t" r="r" b="b"/>
            <a:pathLst>
              <a:path w="337819">
                <a:moveTo>
                  <a:pt x="0" y="0"/>
                </a:moveTo>
                <a:lnTo>
                  <a:pt x="337819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0670" y="4572000"/>
            <a:ext cx="501650" cy="0"/>
          </a:xfrm>
          <a:custGeom>
            <a:avLst/>
            <a:gdLst/>
            <a:ahLst/>
            <a:cxnLst/>
            <a:rect l="l" t="t" r="r" b="b"/>
            <a:pathLst>
              <a:path w="501650">
                <a:moveTo>
                  <a:pt x="0" y="0"/>
                </a:moveTo>
                <a:lnTo>
                  <a:pt x="5016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32429" y="4254500"/>
            <a:ext cx="149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97205" algn="l"/>
                <a:tab pos="954405" algn="l"/>
              </a:tabLst>
            </a:pPr>
            <a:r>
              <a:rPr sz="4800" baseline="33854" dirty="0">
                <a:latin typeface="Times New Roman"/>
                <a:cs typeface="Times New Roman"/>
              </a:rPr>
              <a:t>1	</a:t>
            </a:r>
            <a:r>
              <a:rPr sz="3200" spc="-25" dirty="0">
                <a:latin typeface="Symbol"/>
                <a:cs typeface="Symbol"/>
              </a:rPr>
              <a:t></a:t>
            </a:r>
            <a:r>
              <a:rPr sz="3200" spc="-25" dirty="0">
                <a:latin typeface="Times New Roman"/>
                <a:cs typeface="Times New Roman"/>
              </a:rPr>
              <a:t>	</a:t>
            </a:r>
            <a:r>
              <a:rPr sz="3200" spc="-45" dirty="0">
                <a:latin typeface="Times New Roman"/>
                <a:cs typeface="Times New Roman"/>
              </a:rPr>
              <a:t>5</a:t>
            </a:r>
            <a:r>
              <a:rPr sz="3200" spc="-45" dirty="0">
                <a:latin typeface="Symbol"/>
                <a:cs typeface="Symbol"/>
              </a:rPr>
              <a:t>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64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814829" y="4564379"/>
            <a:ext cx="15525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005205" algn="l"/>
              </a:tabLst>
            </a:pP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2700" i="1" spc="-37" baseline="-24691" dirty="0">
                <a:latin typeface="Times New Roman"/>
                <a:cs typeface="Times New Roman"/>
              </a:rPr>
              <a:t>o	</a:t>
            </a:r>
            <a:r>
              <a:rPr sz="3200" spc="-5" dirty="0">
                <a:latin typeface="Times New Roman"/>
                <a:cs typeface="Times New Roman"/>
              </a:rPr>
              <a:t>0.2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319" y="4254500"/>
            <a:ext cx="20078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748155" algn="l"/>
              </a:tabLst>
            </a:pPr>
            <a:r>
              <a:rPr sz="3200" spc="-35" dirty="0">
                <a:latin typeface="Symbol"/>
                <a:cs typeface="Symbol"/>
              </a:rPr>
              <a:t>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r>
              <a:rPr sz="1800" i="1" spc="-5" dirty="0">
                <a:latin typeface="Times New Roman"/>
                <a:cs typeface="Times New Roman"/>
              </a:rPr>
              <a:t>N</a:t>
            </a:r>
            <a:r>
              <a:rPr sz="1800" i="1" spc="32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Symbol"/>
                <a:cs typeface="Symbol"/>
              </a:rPr>
              <a:t>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4800" i="1" spc="-15" baseline="33854" dirty="0">
                <a:latin typeface="Times New Roman"/>
                <a:cs typeface="Times New Roman"/>
              </a:rPr>
              <a:t>v</a:t>
            </a:r>
            <a:r>
              <a:rPr sz="2700" i="1" spc="-15" baseline="35493" dirty="0">
                <a:latin typeface="Times New Roman"/>
                <a:cs typeface="Times New Roman"/>
              </a:rPr>
              <a:t>o	</a:t>
            </a:r>
            <a:r>
              <a:rPr sz="3200" spc="-25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49220" y="3136900"/>
            <a:ext cx="6280149" cy="3721100"/>
            <a:chOff x="2649220" y="3136900"/>
            <a:chExt cx="6280149" cy="3721100"/>
          </a:xfrm>
        </p:grpSpPr>
        <p:sp>
          <p:nvSpPr>
            <p:cNvPr id="4" name="object 4"/>
            <p:cNvSpPr/>
            <p:nvPr/>
          </p:nvSpPr>
          <p:spPr>
            <a:xfrm>
              <a:off x="4283709" y="3136900"/>
              <a:ext cx="4645660" cy="3721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49220" y="3637280"/>
              <a:ext cx="361950" cy="0"/>
            </a:xfrm>
            <a:custGeom>
              <a:avLst/>
              <a:gdLst/>
              <a:ahLst/>
              <a:cxnLst/>
              <a:rect l="l" t="t" r="r" b="b"/>
              <a:pathLst>
                <a:path w="361950">
                  <a:moveTo>
                    <a:pt x="0" y="0"/>
                  </a:moveTo>
                  <a:lnTo>
                    <a:pt x="36195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0"/>
              <a:t> </a:t>
            </a:r>
            <a:r>
              <a:rPr sz="3200" smtClean="0"/>
              <a:t>12</a:t>
            </a:r>
            <a:endParaRPr sz="3200"/>
          </a:p>
        </p:txBody>
      </p:sp>
      <p:sp>
        <p:nvSpPr>
          <p:cNvPr id="12" name="object 12"/>
          <p:cNvSpPr txBox="1"/>
          <p:nvPr/>
        </p:nvSpPr>
        <p:spPr>
          <a:xfrm>
            <a:off x="443230" y="1192529"/>
            <a:ext cx="16236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4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find</a:t>
            </a:r>
            <a:r>
              <a:rPr sz="3200" spc="-320" dirty="0">
                <a:latin typeface="Times New Roman"/>
                <a:cs typeface="Times New Roman"/>
              </a:rPr>
              <a:t> </a:t>
            </a:r>
            <a:r>
              <a:rPr sz="3200" i="1" spc="155" dirty="0">
                <a:latin typeface="Times New Roman"/>
                <a:cs typeface="Times New Roman"/>
              </a:rPr>
              <a:t>I</a:t>
            </a:r>
            <a:r>
              <a:rPr sz="2700" i="1" spc="232" baseline="-24691" dirty="0">
                <a:latin typeface="Times New Roman"/>
                <a:cs typeface="Times New Roman"/>
              </a:rPr>
              <a:t>N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8870" y="1303019"/>
            <a:ext cx="156781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i="1" spc="145" dirty="0">
                <a:latin typeface="Times New Roman"/>
                <a:cs typeface="Times New Roman"/>
              </a:rPr>
              <a:t>Fig</a:t>
            </a:r>
            <a:r>
              <a:rPr sz="2300" spc="145" dirty="0">
                <a:latin typeface="Times New Roman"/>
                <a:cs typeface="Times New Roman"/>
              </a:rPr>
              <a:t>.4.44(</a:t>
            </a:r>
            <a:r>
              <a:rPr sz="2300" i="1" spc="145" dirty="0">
                <a:latin typeface="Times New Roman"/>
                <a:cs typeface="Times New Roman"/>
              </a:rPr>
              <a:t>b</a:t>
            </a:r>
            <a:r>
              <a:rPr sz="2300" spc="145" dirty="0">
                <a:latin typeface="Times New Roman"/>
                <a:cs typeface="Times New Roman"/>
              </a:rPr>
              <a:t>)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880" y="1840229"/>
            <a:ext cx="31356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indent="-2921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30200" algn="l"/>
              </a:tabLst>
            </a:pPr>
            <a:r>
              <a:rPr sz="3200" dirty="0">
                <a:latin typeface="Times New Roman"/>
                <a:cs typeface="Times New Roman"/>
              </a:rPr>
              <a:t>4</a:t>
            </a:r>
            <a:r>
              <a:rPr sz="3200" dirty="0">
                <a:latin typeface="Symbol"/>
                <a:cs typeface="Symbol"/>
              </a:rPr>
              <a:t></a:t>
            </a:r>
            <a:r>
              <a:rPr sz="3200" spc="-2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||10</a:t>
            </a:r>
            <a:r>
              <a:rPr sz="3200" i="1" spc="-25" dirty="0">
                <a:latin typeface="Times New Roman"/>
                <a:cs typeface="Times New Roman"/>
              </a:rPr>
              <a:t>v</a:t>
            </a:r>
            <a:r>
              <a:rPr sz="3200" i="1" spc="-2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||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5</a:t>
            </a:r>
            <a:r>
              <a:rPr sz="3200" spc="50" dirty="0">
                <a:latin typeface="Symbol"/>
                <a:cs typeface="Symbol"/>
              </a:rPr>
              <a:t></a:t>
            </a:r>
            <a:r>
              <a:rPr sz="3200" spc="50" dirty="0">
                <a:latin typeface="Times New Roman"/>
                <a:cs typeface="Times New Roman"/>
              </a:rPr>
              <a:t>||2</a:t>
            </a:r>
            <a:r>
              <a:rPr sz="3200" i="1" spc="50" dirty="0">
                <a:latin typeface="Times New Roman"/>
                <a:cs typeface="Times New Roman"/>
              </a:rPr>
              <a:t>i</a:t>
            </a:r>
            <a:r>
              <a:rPr sz="2700" i="1" spc="75" baseline="-24691" dirty="0">
                <a:latin typeface="Times New Roman"/>
                <a:cs typeface="Times New Roman"/>
              </a:rPr>
              <a:t>x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3000" y="1887220"/>
            <a:ext cx="1393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" dirty="0">
                <a:latin typeface="Times New Roman"/>
                <a:cs typeface="Times New Roman"/>
              </a:rPr>
              <a:t>:Parallel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56079" y="2908300"/>
            <a:ext cx="2286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359" y="2877820"/>
            <a:ext cx="12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309" y="2598420"/>
            <a:ext cx="30181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0068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i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315" dirty="0">
                <a:latin typeface="Times New Roman"/>
                <a:cs typeface="Times New Roman"/>
              </a:rPr>
              <a:t> </a:t>
            </a:r>
            <a:r>
              <a:rPr sz="4800" spc="-7" baseline="33854" dirty="0">
                <a:latin typeface="Times New Roman"/>
                <a:cs typeface="Times New Roman"/>
              </a:rPr>
              <a:t>1</a:t>
            </a:r>
            <a:r>
              <a:rPr sz="4800" u="sng" spc="-7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4800" u="sng" spc="-390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spc="-7" baseline="3385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sz="4800" u="sng" spc="-397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spc="-7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4800" spc="-30" baseline="3385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2.5A,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98420" y="3070859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10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2100" y="3319779"/>
            <a:ext cx="50793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83234" algn="l"/>
                <a:tab pos="2032635" algn="l"/>
                <a:tab pos="2439035" algn="l"/>
                <a:tab pos="2807335" algn="l"/>
              </a:tabLst>
            </a:pPr>
            <a:r>
              <a:rPr sz="3200" i="1" dirty="0">
                <a:latin typeface="Times New Roman"/>
                <a:cs typeface="Times New Roman"/>
              </a:rPr>
              <a:t>i</a:t>
            </a:r>
            <a:r>
              <a:rPr sz="2700" i="1" baseline="-24691" dirty="0">
                <a:latin typeface="Times New Roman"/>
                <a:cs typeface="Times New Roman"/>
              </a:rPr>
              <a:t>sc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30" dirty="0">
                <a:latin typeface="Times New Roman"/>
                <a:cs typeface="Times New Roman"/>
              </a:rPr>
              <a:t>i</a:t>
            </a:r>
            <a:r>
              <a:rPr sz="2700" i="1" spc="44" baseline="-24691" dirty="0">
                <a:latin typeface="Times New Roman"/>
                <a:cs typeface="Times New Roman"/>
              </a:rPr>
              <a:t>x</a:t>
            </a:r>
            <a:r>
              <a:rPr sz="2700" i="1" spc="525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Times New Roman"/>
                <a:cs typeface="Times New Roman"/>
              </a:rPr>
              <a:t>2</a:t>
            </a:r>
            <a:r>
              <a:rPr sz="3200" i="1" spc="95" dirty="0">
                <a:latin typeface="Times New Roman"/>
                <a:cs typeface="Times New Roman"/>
              </a:rPr>
              <a:t>i</a:t>
            </a:r>
            <a:r>
              <a:rPr sz="2700" i="1" spc="142" baseline="-2469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4800" baseline="-42534" dirty="0">
                <a:latin typeface="Times New Roman"/>
                <a:cs typeface="Times New Roman"/>
              </a:rPr>
              <a:t>5	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1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2(2.5)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7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9280" y="4145279"/>
            <a:ext cx="1786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39165" algn="l"/>
              </a:tabLst>
            </a:pPr>
            <a:r>
              <a:rPr sz="3200" spc="-80" dirty="0">
                <a:latin typeface="Symbol"/>
                <a:cs typeface="Symbol"/>
              </a:rPr>
              <a:t></a:t>
            </a:r>
            <a:r>
              <a:rPr sz="3200" spc="-340" dirty="0">
                <a:latin typeface="Times New Roman"/>
                <a:cs typeface="Times New Roman"/>
              </a:rPr>
              <a:t> </a:t>
            </a:r>
            <a:r>
              <a:rPr sz="3200" i="1" spc="155" dirty="0">
                <a:latin typeface="Times New Roman"/>
                <a:cs typeface="Times New Roman"/>
              </a:rPr>
              <a:t>I</a:t>
            </a:r>
            <a:r>
              <a:rPr sz="2700" i="1" spc="232" baseline="-24691" dirty="0">
                <a:latin typeface="Times New Roman"/>
                <a:cs typeface="Times New Roman"/>
              </a:rPr>
              <a:t>N	</a:t>
            </a:r>
            <a:r>
              <a:rPr sz="3200" spc="-50" dirty="0">
                <a:latin typeface="Symbol"/>
                <a:cs typeface="Symbol"/>
              </a:rPr>
              <a:t>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7A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55709" y="6535752"/>
            <a:ext cx="106680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5"/>
              </a:lnSpc>
            </a:pPr>
            <a:r>
              <a:rPr sz="1400" spc="-840" dirty="0">
                <a:solidFill>
                  <a:srgbClr val="BFBFBF"/>
                </a:solidFill>
                <a:latin typeface="Arial"/>
                <a:cs typeface="Arial"/>
              </a:rPr>
              <a:t>6</a:t>
            </a:r>
            <a:r>
              <a:rPr sz="2100" spc="-7" baseline="1984" dirty="0">
                <a:latin typeface="Arial"/>
                <a:cs typeface="Arial"/>
              </a:rPr>
              <a:t>6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8941866" y="6523052"/>
            <a:ext cx="1244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z="1400" spc="-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5425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5805" algn="l"/>
              </a:tabLst>
            </a:pPr>
            <a:r>
              <a:rPr sz="3200" smtClean="0"/>
              <a:t>8</a:t>
            </a:r>
            <a:r>
              <a:rPr sz="3200" dirty="0"/>
              <a:t>	Maximum </a:t>
            </a:r>
            <a:r>
              <a:rPr sz="3200" spc="-5"/>
              <a:t>Power</a:t>
            </a:r>
            <a:r>
              <a:rPr sz="3200" spc="-130"/>
              <a:t> </a:t>
            </a:r>
            <a:r>
              <a:rPr sz="3200" spc="-30" smtClean="0"/>
              <a:t>Tran</a:t>
            </a:r>
            <a:r>
              <a:rPr lang="en-US" sz="3200" spc="-30" dirty="0" smtClean="0"/>
              <a:t>s</a:t>
            </a:r>
            <a:r>
              <a:rPr sz="3200" spc="-30" smtClean="0"/>
              <a:t>fer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630679"/>
            <a:ext cx="4490720" cy="306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22009" y="3665220"/>
            <a:ext cx="301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5915" algn="l"/>
              </a:tabLst>
            </a:pPr>
            <a:r>
              <a:rPr sz="1800" i="1" dirty="0">
                <a:latin typeface="Times New Roman"/>
                <a:cs typeface="Times New Roman"/>
              </a:rPr>
              <a:t>L	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66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7950200" y="397510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60869" y="3975100"/>
            <a:ext cx="33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8480" y="2856229"/>
            <a:ext cx="3644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spc="104" baseline="-38194" dirty="0">
                <a:latin typeface="Symbol"/>
                <a:cs typeface="Symbol"/>
              </a:rPr>
              <a:t></a:t>
            </a:r>
            <a:r>
              <a:rPr sz="1800" spc="7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4779" y="3136900"/>
            <a:ext cx="885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205" algn="l"/>
              </a:tabLst>
            </a:pPr>
            <a:r>
              <a:rPr sz="3200" dirty="0">
                <a:latin typeface="Symbol"/>
                <a:cs typeface="Symbol"/>
              </a:rPr>
              <a:t>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79" y="3695700"/>
            <a:ext cx="19469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46785" algn="l"/>
                <a:tab pos="1739264" algn="l"/>
              </a:tabLst>
            </a:pPr>
            <a:r>
              <a:rPr sz="4800" baseline="-11284" dirty="0">
                <a:latin typeface="Symbol"/>
                <a:cs typeface="Symbol"/>
              </a:rPr>
              <a:t></a:t>
            </a:r>
            <a:r>
              <a:rPr sz="4800" spc="-345" baseline="-11284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4800" baseline="-11284" dirty="0">
                <a:latin typeface="Symbol"/>
                <a:cs typeface="Symbol"/>
              </a:rPr>
              <a:t></a:t>
            </a:r>
            <a:endParaRPr sz="4800" baseline="-11284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8529" y="3393440"/>
            <a:ext cx="40887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53515" algn="l"/>
                <a:tab pos="2607945" algn="l"/>
                <a:tab pos="3396615" algn="l"/>
                <a:tab pos="3801745" algn="l"/>
              </a:tabLst>
            </a:pPr>
            <a:r>
              <a:rPr sz="3200" i="1" dirty="0">
                <a:latin typeface="Times New Roman"/>
                <a:cs typeface="Times New Roman"/>
              </a:rPr>
              <a:t>p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i="1" spc="114" dirty="0">
                <a:latin typeface="Times New Roman"/>
                <a:cs typeface="Times New Roman"/>
              </a:rPr>
              <a:t>i</a:t>
            </a:r>
            <a:r>
              <a:rPr sz="2700" spc="172" baseline="46296" dirty="0">
                <a:latin typeface="Times New Roman"/>
                <a:cs typeface="Times New Roman"/>
              </a:rPr>
              <a:t>2</a:t>
            </a:r>
            <a:r>
              <a:rPr sz="2700" spc="-270" baseline="46296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</a:t>
            </a:r>
            <a:r>
              <a:rPr sz="4800" u="sng" baseline="2083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2700" u="sng" spc="-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	</a:t>
            </a:r>
            <a:r>
              <a:rPr sz="3200" dirty="0">
                <a:latin typeface="Symbol"/>
                <a:cs typeface="Symbol"/>
              </a:rPr>
              <a:t>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44039" y="5930900"/>
            <a:ext cx="849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Arial"/>
                <a:cs typeface="Arial"/>
              </a:rPr>
              <a:t>Fig</a:t>
            </a:r>
            <a:r>
              <a:rPr sz="1800" spc="-75">
                <a:latin typeface="Arial"/>
                <a:cs typeface="Arial"/>
              </a:rPr>
              <a:t> </a:t>
            </a:r>
            <a:r>
              <a:rPr sz="1800" spc="-5" smtClean="0">
                <a:latin typeface="Arial"/>
                <a:cs typeface="Arial"/>
              </a:rPr>
              <a:t>48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3259" y="1052830"/>
            <a:ext cx="8003540" cy="1595120"/>
            <a:chOff x="683259" y="1052830"/>
            <a:chExt cx="8003540" cy="1595120"/>
          </a:xfrm>
        </p:grpSpPr>
        <p:sp>
          <p:nvSpPr>
            <p:cNvPr id="3" name="object 3"/>
            <p:cNvSpPr/>
            <p:nvPr/>
          </p:nvSpPr>
          <p:spPr>
            <a:xfrm>
              <a:off x="695959" y="1065530"/>
              <a:ext cx="7990840" cy="1582420"/>
            </a:xfrm>
            <a:custGeom>
              <a:avLst/>
              <a:gdLst/>
              <a:ahLst/>
              <a:cxnLst/>
              <a:rect l="l" t="t" r="r" b="b"/>
              <a:pathLst>
                <a:path w="7990840" h="1582420">
                  <a:moveTo>
                    <a:pt x="7990840" y="0"/>
                  </a:moveTo>
                  <a:lnTo>
                    <a:pt x="0" y="0"/>
                  </a:lnTo>
                  <a:lnTo>
                    <a:pt x="0" y="1582420"/>
                  </a:lnTo>
                  <a:lnTo>
                    <a:pt x="7990840" y="1582420"/>
                  </a:lnTo>
                  <a:lnTo>
                    <a:pt x="7990840" y="0"/>
                  </a:lnTo>
                  <a:close/>
                </a:path>
              </a:pathLst>
            </a:custGeom>
            <a:solidFill>
              <a:srgbClr val="CC00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83259" y="1052830"/>
              <a:ext cx="194310" cy="1943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3259" y="105283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90">
                  <a:moveTo>
                    <a:pt x="288290" y="0"/>
                  </a:moveTo>
                  <a:lnTo>
                    <a:pt x="186690" y="0"/>
                  </a:lnTo>
                  <a:lnTo>
                    <a:pt x="0" y="186690"/>
                  </a:lnTo>
                  <a:lnTo>
                    <a:pt x="0" y="288290"/>
                  </a:lnTo>
                  <a:lnTo>
                    <a:pt x="28829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3259" y="105283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739" y="0"/>
                  </a:moveTo>
                  <a:lnTo>
                    <a:pt x="278130" y="0"/>
                  </a:lnTo>
                  <a:lnTo>
                    <a:pt x="0" y="278130"/>
                  </a:lnTo>
                  <a:lnTo>
                    <a:pt x="0" y="380840"/>
                  </a:lnTo>
                  <a:lnTo>
                    <a:pt x="380739" y="0"/>
                  </a:lnTo>
                  <a:close/>
                </a:path>
              </a:pathLst>
            </a:custGeom>
            <a:solidFill>
              <a:srgbClr val="FF9A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3259" y="1052830"/>
              <a:ext cx="473709" cy="473709"/>
            </a:xfrm>
            <a:custGeom>
              <a:avLst/>
              <a:gdLst/>
              <a:ahLst/>
              <a:cxnLst/>
              <a:rect l="l" t="t" r="r" b="b"/>
              <a:pathLst>
                <a:path w="473709" h="473709">
                  <a:moveTo>
                    <a:pt x="473710" y="0"/>
                  </a:moveTo>
                  <a:lnTo>
                    <a:pt x="372109" y="0"/>
                  </a:lnTo>
                  <a:lnTo>
                    <a:pt x="0" y="372110"/>
                  </a:lnTo>
                  <a:lnTo>
                    <a:pt x="0" y="473710"/>
                  </a:lnTo>
                  <a:lnTo>
                    <a:pt x="473710" y="0"/>
                  </a:lnTo>
                  <a:close/>
                </a:path>
              </a:pathLst>
            </a:custGeom>
            <a:solidFill>
              <a:srgbClr val="FF9B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3259" y="1052830"/>
              <a:ext cx="566420" cy="566420"/>
            </a:xfrm>
            <a:custGeom>
              <a:avLst/>
              <a:gdLst/>
              <a:ahLst/>
              <a:cxnLst/>
              <a:rect l="l" t="t" r="r" b="b"/>
              <a:pathLst>
                <a:path w="566420" h="566419">
                  <a:moveTo>
                    <a:pt x="566420" y="0"/>
                  </a:moveTo>
                  <a:lnTo>
                    <a:pt x="464820" y="0"/>
                  </a:lnTo>
                  <a:lnTo>
                    <a:pt x="0" y="464820"/>
                  </a:lnTo>
                  <a:lnTo>
                    <a:pt x="0" y="566419"/>
                  </a:lnTo>
                  <a:lnTo>
                    <a:pt x="566420" y="0"/>
                  </a:lnTo>
                  <a:close/>
                </a:path>
              </a:pathLst>
            </a:custGeom>
            <a:solidFill>
              <a:srgbClr val="FF9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3259" y="1052830"/>
              <a:ext cx="660400" cy="660400"/>
            </a:xfrm>
            <a:custGeom>
              <a:avLst/>
              <a:gdLst/>
              <a:ahLst/>
              <a:cxnLst/>
              <a:rect l="l" t="t" r="r" b="b"/>
              <a:pathLst>
                <a:path w="660400" h="660400">
                  <a:moveTo>
                    <a:pt x="660102" y="0"/>
                  </a:moveTo>
                  <a:lnTo>
                    <a:pt x="557530" y="0"/>
                  </a:lnTo>
                  <a:lnTo>
                    <a:pt x="0" y="557530"/>
                  </a:lnTo>
                  <a:lnTo>
                    <a:pt x="0" y="660277"/>
                  </a:lnTo>
                  <a:lnTo>
                    <a:pt x="660102" y="0"/>
                  </a:lnTo>
                  <a:close/>
                </a:path>
              </a:pathLst>
            </a:custGeom>
            <a:solidFill>
              <a:srgbClr val="FF9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3259" y="1052830"/>
              <a:ext cx="753110" cy="753110"/>
            </a:xfrm>
            <a:custGeom>
              <a:avLst/>
              <a:gdLst/>
              <a:ahLst/>
              <a:cxnLst/>
              <a:rect l="l" t="t" r="r" b="b"/>
              <a:pathLst>
                <a:path w="753110" h="753110">
                  <a:moveTo>
                    <a:pt x="753110" y="0"/>
                  </a:moveTo>
                  <a:lnTo>
                    <a:pt x="650536" y="0"/>
                  </a:lnTo>
                  <a:lnTo>
                    <a:pt x="0" y="650363"/>
                  </a:lnTo>
                  <a:lnTo>
                    <a:pt x="0" y="753110"/>
                  </a:lnTo>
                  <a:lnTo>
                    <a:pt x="753110" y="0"/>
                  </a:lnTo>
                  <a:close/>
                </a:path>
              </a:pathLst>
            </a:custGeom>
            <a:solidFill>
              <a:srgbClr val="FF9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3259" y="1052830"/>
              <a:ext cx="845819" cy="845819"/>
            </a:xfrm>
            <a:custGeom>
              <a:avLst/>
              <a:gdLst/>
              <a:ahLst/>
              <a:cxnLst/>
              <a:rect l="l" t="t" r="r" b="b"/>
              <a:pathLst>
                <a:path w="845819" h="845819">
                  <a:moveTo>
                    <a:pt x="845820" y="0"/>
                  </a:moveTo>
                  <a:lnTo>
                    <a:pt x="742950" y="0"/>
                  </a:lnTo>
                  <a:lnTo>
                    <a:pt x="0" y="742950"/>
                  </a:lnTo>
                  <a:lnTo>
                    <a:pt x="0" y="845820"/>
                  </a:lnTo>
                  <a:lnTo>
                    <a:pt x="845820" y="0"/>
                  </a:lnTo>
                  <a:close/>
                </a:path>
              </a:pathLst>
            </a:custGeom>
            <a:solidFill>
              <a:srgbClr val="FF9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3259" y="1052830"/>
              <a:ext cx="938530" cy="938530"/>
            </a:xfrm>
            <a:custGeom>
              <a:avLst/>
              <a:gdLst/>
              <a:ahLst/>
              <a:cxnLst/>
              <a:rect l="l" t="t" r="r" b="b"/>
              <a:pathLst>
                <a:path w="938530" h="938530">
                  <a:moveTo>
                    <a:pt x="938529" y="0"/>
                  </a:moveTo>
                  <a:lnTo>
                    <a:pt x="836930" y="0"/>
                  </a:lnTo>
                  <a:lnTo>
                    <a:pt x="0" y="836930"/>
                  </a:lnTo>
                  <a:lnTo>
                    <a:pt x="0" y="938529"/>
                  </a:lnTo>
                  <a:lnTo>
                    <a:pt x="938529" y="0"/>
                  </a:lnTo>
                  <a:close/>
                </a:path>
              </a:pathLst>
            </a:custGeom>
            <a:solidFill>
              <a:srgbClr val="FFA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3259" y="1052830"/>
              <a:ext cx="1031875" cy="1031875"/>
            </a:xfrm>
            <a:custGeom>
              <a:avLst/>
              <a:gdLst/>
              <a:ahLst/>
              <a:cxnLst/>
              <a:rect l="l" t="t" r="r" b="b"/>
              <a:pathLst>
                <a:path w="1031875" h="1031875">
                  <a:moveTo>
                    <a:pt x="1031586" y="0"/>
                  </a:moveTo>
                  <a:lnTo>
                    <a:pt x="929640" y="0"/>
                  </a:lnTo>
                  <a:lnTo>
                    <a:pt x="0" y="929640"/>
                  </a:lnTo>
                  <a:lnTo>
                    <a:pt x="0" y="1031313"/>
                  </a:lnTo>
                  <a:lnTo>
                    <a:pt x="1031586" y="0"/>
                  </a:lnTo>
                  <a:close/>
                </a:path>
              </a:pathLst>
            </a:custGeom>
            <a:solidFill>
              <a:srgbClr val="FFA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3259" y="1052830"/>
              <a:ext cx="1123950" cy="1123950"/>
            </a:xfrm>
            <a:custGeom>
              <a:avLst/>
              <a:gdLst/>
              <a:ahLst/>
              <a:cxnLst/>
              <a:rect l="l" t="t" r="r" b="b"/>
              <a:pathLst>
                <a:path w="1123950" h="1123950">
                  <a:moveTo>
                    <a:pt x="1123950" y="0"/>
                  </a:moveTo>
                  <a:lnTo>
                    <a:pt x="1022350" y="0"/>
                  </a:lnTo>
                  <a:lnTo>
                    <a:pt x="0" y="1022350"/>
                  </a:lnTo>
                  <a:lnTo>
                    <a:pt x="0" y="112395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FFA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259" y="1052830"/>
              <a:ext cx="1217930" cy="1217930"/>
            </a:xfrm>
            <a:custGeom>
              <a:avLst/>
              <a:gdLst/>
              <a:ahLst/>
              <a:cxnLst/>
              <a:rect l="l" t="t" r="r" b="b"/>
              <a:pathLst>
                <a:path w="1217930" h="1217930">
                  <a:moveTo>
                    <a:pt x="1217930" y="0"/>
                  </a:moveTo>
                  <a:lnTo>
                    <a:pt x="1116330" y="0"/>
                  </a:lnTo>
                  <a:lnTo>
                    <a:pt x="0" y="1116330"/>
                  </a:lnTo>
                  <a:lnTo>
                    <a:pt x="0" y="1217929"/>
                  </a:lnTo>
                  <a:lnTo>
                    <a:pt x="1217930" y="0"/>
                  </a:lnTo>
                  <a:close/>
                </a:path>
              </a:pathLst>
            </a:custGeom>
            <a:solidFill>
              <a:srgbClr val="FFA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259" y="1052830"/>
              <a:ext cx="1310640" cy="1310640"/>
            </a:xfrm>
            <a:custGeom>
              <a:avLst/>
              <a:gdLst/>
              <a:ahLst/>
              <a:cxnLst/>
              <a:rect l="l" t="t" r="r" b="b"/>
              <a:pathLst>
                <a:path w="1310640" h="1310639">
                  <a:moveTo>
                    <a:pt x="1310640" y="0"/>
                  </a:moveTo>
                  <a:lnTo>
                    <a:pt x="1208669" y="0"/>
                  </a:lnTo>
                  <a:lnTo>
                    <a:pt x="0" y="1208990"/>
                  </a:lnTo>
                  <a:lnTo>
                    <a:pt x="0" y="1310640"/>
                  </a:lnTo>
                  <a:lnTo>
                    <a:pt x="1310640" y="0"/>
                  </a:lnTo>
                  <a:close/>
                </a:path>
              </a:pathLst>
            </a:custGeom>
            <a:solidFill>
              <a:srgbClr val="FFA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3259" y="1052830"/>
              <a:ext cx="1403350" cy="1403350"/>
            </a:xfrm>
            <a:custGeom>
              <a:avLst/>
              <a:gdLst/>
              <a:ahLst/>
              <a:cxnLst/>
              <a:rect l="l" t="t" r="r" b="b"/>
              <a:pathLst>
                <a:path w="1403350" h="1403350">
                  <a:moveTo>
                    <a:pt x="1403350" y="0"/>
                  </a:moveTo>
                  <a:lnTo>
                    <a:pt x="1301750" y="0"/>
                  </a:lnTo>
                  <a:lnTo>
                    <a:pt x="0" y="1301750"/>
                  </a:lnTo>
                  <a:lnTo>
                    <a:pt x="0" y="1403350"/>
                  </a:lnTo>
                  <a:lnTo>
                    <a:pt x="1403350" y="0"/>
                  </a:lnTo>
                  <a:close/>
                </a:path>
              </a:pathLst>
            </a:custGeom>
            <a:solidFill>
              <a:srgbClr val="FFA5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3259" y="1052830"/>
              <a:ext cx="1497330" cy="1497330"/>
            </a:xfrm>
            <a:custGeom>
              <a:avLst/>
              <a:gdLst/>
              <a:ahLst/>
              <a:cxnLst/>
              <a:rect l="l" t="t" r="r" b="b"/>
              <a:pathLst>
                <a:path w="1497330" h="1497330">
                  <a:moveTo>
                    <a:pt x="1497330" y="0"/>
                  </a:moveTo>
                  <a:lnTo>
                    <a:pt x="1394460" y="0"/>
                  </a:lnTo>
                  <a:lnTo>
                    <a:pt x="0" y="1394460"/>
                  </a:lnTo>
                  <a:lnTo>
                    <a:pt x="0" y="1497329"/>
                  </a:lnTo>
                  <a:lnTo>
                    <a:pt x="1497330" y="0"/>
                  </a:lnTo>
                  <a:close/>
                </a:path>
              </a:pathLst>
            </a:custGeom>
            <a:solidFill>
              <a:srgbClr val="FFA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3259" y="1052830"/>
              <a:ext cx="1590040" cy="1582420"/>
            </a:xfrm>
            <a:custGeom>
              <a:avLst/>
              <a:gdLst/>
              <a:ahLst/>
              <a:cxnLst/>
              <a:rect l="l" t="t" r="r" b="b"/>
              <a:pathLst>
                <a:path w="1590040" h="1582420">
                  <a:moveTo>
                    <a:pt x="1589619" y="0"/>
                  </a:moveTo>
                  <a:lnTo>
                    <a:pt x="1487170" y="0"/>
                  </a:lnTo>
                  <a:lnTo>
                    <a:pt x="0" y="1487170"/>
                  </a:lnTo>
                  <a:lnTo>
                    <a:pt x="0" y="1582420"/>
                  </a:lnTo>
                  <a:lnTo>
                    <a:pt x="7618" y="1582420"/>
                  </a:lnTo>
                  <a:lnTo>
                    <a:pt x="1589619" y="0"/>
                  </a:lnTo>
                  <a:close/>
                </a:path>
              </a:pathLst>
            </a:custGeom>
            <a:solidFill>
              <a:srgbClr val="FFA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3259" y="1052830"/>
              <a:ext cx="1682750" cy="1582420"/>
            </a:xfrm>
            <a:custGeom>
              <a:avLst/>
              <a:gdLst/>
              <a:ahLst/>
              <a:cxnLst/>
              <a:rect l="l" t="t" r="r" b="b"/>
              <a:pathLst>
                <a:path w="1682750" h="1582420">
                  <a:moveTo>
                    <a:pt x="1682750" y="0"/>
                  </a:moveTo>
                  <a:lnTo>
                    <a:pt x="1580299" y="0"/>
                  </a:lnTo>
                  <a:lnTo>
                    <a:pt x="0" y="1579880"/>
                  </a:lnTo>
                  <a:lnTo>
                    <a:pt x="0" y="1582420"/>
                  </a:lnTo>
                  <a:lnTo>
                    <a:pt x="100329" y="1582420"/>
                  </a:lnTo>
                  <a:lnTo>
                    <a:pt x="1682750" y="0"/>
                  </a:lnTo>
                  <a:close/>
                </a:path>
              </a:pathLst>
            </a:custGeom>
            <a:solidFill>
              <a:srgbClr val="FFA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469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599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A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740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599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A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60156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5253" y="0"/>
                  </a:moveTo>
                  <a:lnTo>
                    <a:pt x="1582839" y="0"/>
                  </a:lnTo>
                  <a:lnTo>
                    <a:pt x="0" y="1582420"/>
                  </a:lnTo>
                  <a:lnTo>
                    <a:pt x="102833" y="1582420"/>
                  </a:lnTo>
                  <a:lnTo>
                    <a:pt x="1685253" y="0"/>
                  </a:lnTo>
                  <a:close/>
                </a:path>
              </a:pathLst>
            </a:custGeom>
            <a:solidFill>
              <a:srgbClr val="FFA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282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19" y="0"/>
                  </a:moveTo>
                  <a:lnTo>
                    <a:pt x="1582419" y="0"/>
                  </a:lnTo>
                  <a:lnTo>
                    <a:pt x="0" y="1582420"/>
                  </a:lnTo>
                  <a:lnTo>
                    <a:pt x="101599" y="1582420"/>
                  </a:lnTo>
                  <a:lnTo>
                    <a:pt x="1684019" y="0"/>
                  </a:lnTo>
                  <a:close/>
                </a:path>
              </a:pathLst>
            </a:custGeom>
            <a:solidFill>
              <a:srgbClr val="FFA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4680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599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39446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5" h="1582420">
                  <a:moveTo>
                    <a:pt x="1684093" y="0"/>
                  </a:moveTo>
                  <a:lnTo>
                    <a:pt x="1582000" y="0"/>
                  </a:lnTo>
                  <a:lnTo>
                    <a:pt x="0" y="1582420"/>
                  </a:lnTo>
                  <a:lnTo>
                    <a:pt x="101673" y="1582420"/>
                  </a:lnTo>
                  <a:lnTo>
                    <a:pt x="1684093" y="0"/>
                  </a:lnTo>
                  <a:close/>
                </a:path>
              </a:pathLst>
            </a:custGeom>
            <a:solidFill>
              <a:srgbClr val="FFA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3222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A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24940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5" h="1582420">
                  <a:moveTo>
                    <a:pt x="1684551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711" y="1582420"/>
                  </a:lnTo>
                  <a:lnTo>
                    <a:pt x="1684551" y="0"/>
                  </a:lnTo>
                  <a:close/>
                </a:path>
              </a:pathLst>
            </a:custGeom>
            <a:solidFill>
              <a:srgbClr val="FF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1764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4746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745" y="1582420"/>
                  </a:lnTo>
                  <a:lnTo>
                    <a:pt x="1684746" y="0"/>
                  </a:lnTo>
                  <a:close/>
                </a:path>
              </a:pathLst>
            </a:custGeom>
            <a:solidFill>
              <a:srgbClr val="FFB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035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529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70" y="1582420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B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3070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529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69" y="1582420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704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599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89600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179" y="0"/>
                  </a:moveTo>
                  <a:lnTo>
                    <a:pt x="1582000" y="0"/>
                  </a:lnTo>
                  <a:lnTo>
                    <a:pt x="0" y="1582420"/>
                  </a:lnTo>
                  <a:lnTo>
                    <a:pt x="101759" y="1582420"/>
                  </a:lnTo>
                  <a:lnTo>
                    <a:pt x="1684179" y="0"/>
                  </a:lnTo>
                  <a:close/>
                </a:path>
              </a:pathLst>
            </a:custGeom>
            <a:solidFill>
              <a:srgbClr val="FF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82470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529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69" y="1582420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B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75364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453" y="0"/>
                  </a:moveTo>
                  <a:lnTo>
                    <a:pt x="1582839" y="0"/>
                  </a:lnTo>
                  <a:lnTo>
                    <a:pt x="0" y="1582420"/>
                  </a:lnTo>
                  <a:lnTo>
                    <a:pt x="101613" y="1582420"/>
                  </a:lnTo>
                  <a:lnTo>
                    <a:pt x="1684453" y="0"/>
                  </a:lnTo>
                  <a:close/>
                </a:path>
              </a:pathLst>
            </a:custGeom>
            <a:solidFill>
              <a:srgbClr val="FFB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168963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217" y="0"/>
                  </a:moveTo>
                  <a:lnTo>
                    <a:pt x="1582000" y="0"/>
                  </a:lnTo>
                  <a:lnTo>
                    <a:pt x="0" y="1582420"/>
                  </a:lnTo>
                  <a:lnTo>
                    <a:pt x="101797" y="1582420"/>
                  </a:lnTo>
                  <a:lnTo>
                    <a:pt x="1684217" y="0"/>
                  </a:lnTo>
                  <a:close/>
                </a:path>
              </a:pathLst>
            </a:custGeom>
            <a:solidFill>
              <a:srgbClr val="FF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61870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B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54795" y="1052829"/>
              <a:ext cx="1776730" cy="1582420"/>
            </a:xfrm>
            <a:custGeom>
              <a:avLst/>
              <a:gdLst/>
              <a:ahLst/>
              <a:cxnLst/>
              <a:rect l="l" t="t" r="r" b="b"/>
              <a:pathLst>
                <a:path w="1776729" h="1582420">
                  <a:moveTo>
                    <a:pt x="1776514" y="0"/>
                  </a:moveTo>
                  <a:lnTo>
                    <a:pt x="1684451" y="0"/>
                  </a:lnTo>
                  <a:lnTo>
                    <a:pt x="1674914" y="0"/>
                  </a:lnTo>
                  <a:lnTo>
                    <a:pt x="1582839" y="0"/>
                  </a:lnTo>
                  <a:lnTo>
                    <a:pt x="0" y="1582420"/>
                  </a:lnTo>
                  <a:lnTo>
                    <a:pt x="92494" y="1582420"/>
                  </a:lnTo>
                  <a:lnTo>
                    <a:pt x="101612" y="1582420"/>
                  </a:lnTo>
                  <a:lnTo>
                    <a:pt x="194094" y="1582420"/>
                  </a:lnTo>
                  <a:lnTo>
                    <a:pt x="1776514" y="0"/>
                  </a:lnTo>
                  <a:close/>
                </a:path>
              </a:pathLst>
            </a:custGeom>
            <a:solidFill>
              <a:srgbClr val="FFB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41270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599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BB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32709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598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597" y="1582420"/>
                  </a:lnTo>
                  <a:lnTo>
                    <a:pt x="1684598" y="0"/>
                  </a:lnTo>
                  <a:close/>
                </a:path>
              </a:pathLst>
            </a:custGeom>
            <a:solidFill>
              <a:srgbClr val="FFB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2668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19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19" y="0"/>
                  </a:lnTo>
                  <a:close/>
                </a:path>
              </a:pathLst>
            </a:custGeom>
            <a:solidFill>
              <a:srgbClr val="FFB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939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529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69" y="1582420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B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912109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561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560" y="1582420"/>
                  </a:lnTo>
                  <a:lnTo>
                    <a:pt x="1684561" y="0"/>
                  </a:lnTo>
                  <a:close/>
                </a:path>
              </a:pathLst>
            </a:custGeom>
            <a:solidFill>
              <a:srgbClr val="FFB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05127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4982" y="0"/>
                  </a:moveTo>
                  <a:lnTo>
                    <a:pt x="1582839" y="0"/>
                  </a:lnTo>
                  <a:lnTo>
                    <a:pt x="0" y="1582420"/>
                  </a:lnTo>
                  <a:lnTo>
                    <a:pt x="102562" y="1582420"/>
                  </a:lnTo>
                  <a:lnTo>
                    <a:pt x="1684982" y="0"/>
                  </a:lnTo>
                  <a:close/>
                </a:path>
              </a:pathLst>
            </a:custGeom>
            <a:solidFill>
              <a:srgbClr val="FFC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9879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599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9150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C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84564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4945" y="0"/>
                  </a:moveTo>
                  <a:lnTo>
                    <a:pt x="1582839" y="0"/>
                  </a:lnTo>
                  <a:lnTo>
                    <a:pt x="0" y="1582420"/>
                  </a:lnTo>
                  <a:lnTo>
                    <a:pt x="102525" y="1582420"/>
                  </a:lnTo>
                  <a:lnTo>
                    <a:pt x="1684945" y="0"/>
                  </a:lnTo>
                  <a:close/>
                </a:path>
              </a:pathLst>
            </a:custGeom>
            <a:solidFill>
              <a:srgbClr val="FFC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76930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C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7090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C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563238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401" y="0"/>
                  </a:moveTo>
                  <a:lnTo>
                    <a:pt x="1582000" y="0"/>
                  </a:lnTo>
                  <a:lnTo>
                    <a:pt x="0" y="1582420"/>
                  </a:lnTo>
                  <a:lnTo>
                    <a:pt x="101981" y="1582420"/>
                  </a:lnTo>
                  <a:lnTo>
                    <a:pt x="1684401" y="0"/>
                  </a:lnTo>
                  <a:close/>
                </a:path>
              </a:pathLst>
            </a:custGeom>
            <a:solidFill>
              <a:srgbClr val="FFC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56330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C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4903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4859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020" y="1582420"/>
                  </a:lnTo>
                  <a:lnTo>
                    <a:pt x="1684859" y="0"/>
                  </a:lnTo>
                  <a:close/>
                </a:path>
              </a:pathLst>
            </a:custGeom>
            <a:solidFill>
              <a:srgbClr val="FFC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42601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3586" y="0"/>
                  </a:moveTo>
                  <a:lnTo>
                    <a:pt x="1582000" y="0"/>
                  </a:lnTo>
                  <a:lnTo>
                    <a:pt x="0" y="1582420"/>
                  </a:lnTo>
                  <a:lnTo>
                    <a:pt x="101586" y="1582420"/>
                  </a:lnTo>
                  <a:lnTo>
                    <a:pt x="1683586" y="0"/>
                  </a:lnTo>
                  <a:close/>
                </a:path>
              </a:pathLst>
            </a:custGeom>
            <a:solidFill>
              <a:srgbClr val="FFC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34891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4858" y="0"/>
                  </a:moveTo>
                  <a:lnTo>
                    <a:pt x="1582839" y="0"/>
                  </a:lnTo>
                  <a:lnTo>
                    <a:pt x="0" y="1582420"/>
                  </a:lnTo>
                  <a:lnTo>
                    <a:pt x="102438" y="1582420"/>
                  </a:lnTo>
                  <a:lnTo>
                    <a:pt x="168485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02843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4896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057" y="1582420"/>
                  </a:lnTo>
                  <a:lnTo>
                    <a:pt x="1684896" y="0"/>
                  </a:lnTo>
                  <a:close/>
                </a:path>
              </a:pathLst>
            </a:custGeom>
            <a:solidFill>
              <a:srgbClr val="FFCA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121150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400" y="0"/>
                  </a:moveTo>
                  <a:lnTo>
                    <a:pt x="1582419" y="0"/>
                  </a:lnTo>
                  <a:lnTo>
                    <a:pt x="0" y="1582419"/>
                  </a:lnTo>
                  <a:lnTo>
                    <a:pt x="102400" y="1582419"/>
                  </a:lnTo>
                  <a:lnTo>
                    <a:pt x="1684400" y="0"/>
                  </a:lnTo>
                  <a:close/>
                </a:path>
              </a:pathLst>
            </a:custGeom>
            <a:solidFill>
              <a:srgbClr val="FFC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1385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529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70" y="1582420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C8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0656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529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70" y="1582420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C7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99772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4797" y="0"/>
                  </a:moveTo>
                  <a:lnTo>
                    <a:pt x="1582839" y="0"/>
                  </a:lnTo>
                  <a:lnTo>
                    <a:pt x="0" y="1582420"/>
                  </a:lnTo>
                  <a:lnTo>
                    <a:pt x="102377" y="1582420"/>
                  </a:lnTo>
                  <a:lnTo>
                    <a:pt x="1684797" y="0"/>
                  </a:lnTo>
                  <a:close/>
                </a:path>
              </a:pathLst>
            </a:custGeom>
            <a:solidFill>
              <a:srgbClr val="FFC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92754" y="1052830"/>
              <a:ext cx="1685925" cy="1582420"/>
            </a:xfrm>
            <a:custGeom>
              <a:avLst/>
              <a:gdLst/>
              <a:ahLst/>
              <a:cxnLst/>
              <a:rect l="l" t="t" r="r" b="b"/>
              <a:pathLst>
                <a:path w="1685925" h="1582420">
                  <a:moveTo>
                    <a:pt x="1685795" y="0"/>
                  </a:moveTo>
                  <a:lnTo>
                    <a:pt x="1582000" y="0"/>
                  </a:lnTo>
                  <a:lnTo>
                    <a:pt x="0" y="1582420"/>
                  </a:lnTo>
                  <a:lnTo>
                    <a:pt x="103375" y="1582420"/>
                  </a:lnTo>
                  <a:lnTo>
                    <a:pt x="1685795" y="0"/>
                  </a:lnTo>
                  <a:close/>
                </a:path>
              </a:pathLst>
            </a:custGeom>
            <a:solidFill>
              <a:srgbClr val="FFC5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58596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C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678680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89" h="1582420">
                  <a:moveTo>
                    <a:pt x="168529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70" y="1582420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C3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72117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562" y="0"/>
                  </a:moveTo>
                  <a:lnTo>
                    <a:pt x="1582000" y="0"/>
                  </a:lnTo>
                  <a:lnTo>
                    <a:pt x="0" y="1582420"/>
                  </a:lnTo>
                  <a:lnTo>
                    <a:pt x="102142" y="1582420"/>
                  </a:lnTo>
                  <a:lnTo>
                    <a:pt x="1684562" y="0"/>
                  </a:lnTo>
                  <a:close/>
                </a:path>
              </a:pathLst>
            </a:custGeom>
            <a:solidFill>
              <a:srgbClr val="FFC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6536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58080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90" h="1582420">
                  <a:moveTo>
                    <a:pt x="1685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180" y="1582420"/>
                  </a:lnTo>
                  <a:lnTo>
                    <a:pt x="1685020" y="0"/>
                  </a:lnTo>
                  <a:close/>
                </a:path>
              </a:pathLst>
            </a:custGeom>
            <a:solidFill>
              <a:srgbClr val="FFC0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5078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BF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4476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19"/>
                  </a:lnTo>
                  <a:lnTo>
                    <a:pt x="101600" y="1582419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BE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236209" y="1052830"/>
              <a:ext cx="1686560" cy="1582420"/>
            </a:xfrm>
            <a:custGeom>
              <a:avLst/>
              <a:gdLst/>
              <a:ahLst/>
              <a:cxnLst/>
              <a:rect l="l" t="t" r="r" b="b"/>
              <a:pathLst>
                <a:path w="1686559" h="1582420">
                  <a:moveTo>
                    <a:pt x="1686327" y="0"/>
                  </a:moveTo>
                  <a:lnTo>
                    <a:pt x="1582420" y="0"/>
                  </a:lnTo>
                  <a:lnTo>
                    <a:pt x="0" y="1582419"/>
                  </a:lnTo>
                  <a:lnTo>
                    <a:pt x="103487" y="1582419"/>
                  </a:lnTo>
                  <a:lnTo>
                    <a:pt x="1686327" y="0"/>
                  </a:lnTo>
                  <a:close/>
                </a:path>
              </a:pathLst>
            </a:custGeom>
            <a:solidFill>
              <a:srgbClr val="FFBD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33018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B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21630" y="1052830"/>
              <a:ext cx="1686560" cy="1582420"/>
            </a:xfrm>
            <a:custGeom>
              <a:avLst/>
              <a:gdLst/>
              <a:ahLst/>
              <a:cxnLst/>
              <a:rect l="l" t="t" r="r" b="b"/>
              <a:pathLst>
                <a:path w="1686559" h="1582420">
                  <a:moveTo>
                    <a:pt x="168656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4140" y="1582420"/>
                  </a:lnTo>
                  <a:lnTo>
                    <a:pt x="1686560" y="0"/>
                  </a:lnTo>
                  <a:close/>
                </a:path>
              </a:pathLst>
            </a:custGeom>
            <a:solidFill>
              <a:srgbClr val="FFBB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15609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216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215" y="1582420"/>
                  </a:lnTo>
                  <a:lnTo>
                    <a:pt x="1684216" y="0"/>
                  </a:lnTo>
                  <a:close/>
                </a:path>
              </a:pathLst>
            </a:custGeom>
            <a:solidFill>
              <a:srgbClr val="FFB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608973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636" y="0"/>
                  </a:moveTo>
                  <a:lnTo>
                    <a:pt x="1582839" y="0"/>
                  </a:lnTo>
                  <a:lnTo>
                    <a:pt x="0" y="1582419"/>
                  </a:lnTo>
                  <a:lnTo>
                    <a:pt x="102216" y="1582419"/>
                  </a:lnTo>
                  <a:lnTo>
                    <a:pt x="1684636" y="0"/>
                  </a:lnTo>
                  <a:close/>
                </a:path>
              </a:pathLst>
            </a:custGeom>
            <a:solidFill>
              <a:srgbClr val="FFB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01030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90" h="1582420">
                  <a:moveTo>
                    <a:pt x="168529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70" y="1582420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B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9500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B7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88410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453" y="0"/>
                  </a:moveTo>
                  <a:lnTo>
                    <a:pt x="1582839" y="0"/>
                  </a:lnTo>
                  <a:lnTo>
                    <a:pt x="0" y="1582420"/>
                  </a:lnTo>
                  <a:lnTo>
                    <a:pt x="101613" y="1582420"/>
                  </a:lnTo>
                  <a:lnTo>
                    <a:pt x="1684453" y="0"/>
                  </a:lnTo>
                  <a:close/>
                </a:path>
              </a:pathLst>
            </a:custGeom>
            <a:solidFill>
              <a:srgbClr val="FFB6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980430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90" h="1582420">
                  <a:moveTo>
                    <a:pt x="168529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70" y="1582420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B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07440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B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66392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90" h="1582420">
                  <a:moveTo>
                    <a:pt x="1684747" y="0"/>
                  </a:moveTo>
                  <a:lnTo>
                    <a:pt x="1582000" y="0"/>
                  </a:lnTo>
                  <a:lnTo>
                    <a:pt x="0" y="1582420"/>
                  </a:lnTo>
                  <a:lnTo>
                    <a:pt x="102327" y="1582420"/>
                  </a:lnTo>
                  <a:lnTo>
                    <a:pt x="1684747" y="0"/>
                  </a:lnTo>
                  <a:close/>
                </a:path>
              </a:pathLst>
            </a:custGeom>
            <a:solidFill>
              <a:srgbClr val="FFB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259830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B2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35253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90" h="1582420">
                  <a:moveTo>
                    <a:pt x="1685205" y="0"/>
                  </a:moveTo>
                  <a:lnTo>
                    <a:pt x="1582419" y="0"/>
                  </a:lnTo>
                  <a:lnTo>
                    <a:pt x="0" y="1582419"/>
                  </a:lnTo>
                  <a:lnTo>
                    <a:pt x="102365" y="1582419"/>
                  </a:lnTo>
                  <a:lnTo>
                    <a:pt x="1685205" y="0"/>
                  </a:lnTo>
                  <a:close/>
                </a:path>
              </a:pathLst>
            </a:custGeom>
            <a:solidFill>
              <a:srgbClr val="FFB1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445250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092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092" y="1582420"/>
                  </a:lnTo>
                  <a:lnTo>
                    <a:pt x="1684092" y="0"/>
                  </a:lnTo>
                  <a:close/>
                </a:path>
              </a:pathLst>
            </a:custGeom>
            <a:solidFill>
              <a:srgbClr val="FFB0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539230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20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20" y="0"/>
                  </a:lnTo>
                  <a:close/>
                </a:path>
              </a:pathLst>
            </a:custGeom>
            <a:solidFill>
              <a:srgbClr val="FFA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31939" y="1052830"/>
              <a:ext cx="1684020" cy="1582420"/>
            </a:xfrm>
            <a:custGeom>
              <a:avLst/>
              <a:gdLst/>
              <a:ahLst/>
              <a:cxnLst/>
              <a:rect l="l" t="t" r="r" b="b"/>
              <a:pathLst>
                <a:path w="1684020" h="1582420">
                  <a:moveTo>
                    <a:pt x="1684019" y="0"/>
                  </a:moveTo>
                  <a:lnTo>
                    <a:pt x="1582419" y="0"/>
                  </a:lnTo>
                  <a:lnTo>
                    <a:pt x="0" y="1582420"/>
                  </a:lnTo>
                  <a:lnTo>
                    <a:pt x="101600" y="1582420"/>
                  </a:lnTo>
                  <a:lnTo>
                    <a:pt x="1684019" y="0"/>
                  </a:lnTo>
                  <a:close/>
                </a:path>
              </a:pathLst>
            </a:custGeom>
            <a:solidFill>
              <a:srgbClr val="FFA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724650" y="1052830"/>
              <a:ext cx="1684655" cy="1582420"/>
            </a:xfrm>
            <a:custGeom>
              <a:avLst/>
              <a:gdLst/>
              <a:ahLst/>
              <a:cxnLst/>
              <a:rect l="l" t="t" r="r" b="b"/>
              <a:pathLst>
                <a:path w="1684654" h="1582420">
                  <a:moveTo>
                    <a:pt x="1684055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055" y="1582420"/>
                  </a:lnTo>
                  <a:lnTo>
                    <a:pt x="1684055" y="0"/>
                  </a:lnTo>
                  <a:close/>
                </a:path>
              </a:pathLst>
            </a:custGeom>
            <a:solidFill>
              <a:srgbClr val="FF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1735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90" h="1582420">
                  <a:moveTo>
                    <a:pt x="1685290" y="0"/>
                  </a:moveTo>
                  <a:lnTo>
                    <a:pt x="1582419" y="0"/>
                  </a:lnTo>
                  <a:lnTo>
                    <a:pt x="0" y="1582419"/>
                  </a:lnTo>
                  <a:lnTo>
                    <a:pt x="102870" y="1582419"/>
                  </a:lnTo>
                  <a:lnTo>
                    <a:pt x="1685290" y="0"/>
                  </a:lnTo>
                  <a:close/>
                </a:path>
              </a:pathLst>
            </a:custGeom>
            <a:solidFill>
              <a:srgbClr val="FFAC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910069" y="1052830"/>
              <a:ext cx="1685289" cy="1582420"/>
            </a:xfrm>
            <a:custGeom>
              <a:avLst/>
              <a:gdLst/>
              <a:ahLst/>
              <a:cxnLst/>
              <a:rect l="l" t="t" r="r" b="b"/>
              <a:pathLst>
                <a:path w="1685290" h="1582420">
                  <a:moveTo>
                    <a:pt x="1685289" y="0"/>
                  </a:moveTo>
                  <a:lnTo>
                    <a:pt x="1582420" y="0"/>
                  </a:lnTo>
                  <a:lnTo>
                    <a:pt x="0" y="1582420"/>
                  </a:lnTo>
                  <a:lnTo>
                    <a:pt x="102870" y="1582420"/>
                  </a:lnTo>
                  <a:lnTo>
                    <a:pt x="1685289" y="0"/>
                  </a:lnTo>
                  <a:close/>
                </a:path>
              </a:pathLst>
            </a:custGeom>
            <a:solidFill>
              <a:srgbClr val="FFA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003618" y="1052830"/>
              <a:ext cx="1670685" cy="1582420"/>
            </a:xfrm>
            <a:custGeom>
              <a:avLst/>
              <a:gdLst/>
              <a:ahLst/>
              <a:cxnLst/>
              <a:rect l="l" t="t" r="r" b="b"/>
              <a:pathLst>
                <a:path w="1670684" h="1582420">
                  <a:moveTo>
                    <a:pt x="1670481" y="0"/>
                  </a:moveTo>
                  <a:lnTo>
                    <a:pt x="1582839" y="0"/>
                  </a:lnTo>
                  <a:lnTo>
                    <a:pt x="0" y="1582420"/>
                  </a:lnTo>
                  <a:lnTo>
                    <a:pt x="102031" y="1582420"/>
                  </a:lnTo>
                  <a:lnTo>
                    <a:pt x="1670481" y="13970"/>
                  </a:lnTo>
                  <a:lnTo>
                    <a:pt x="1670481" y="0"/>
                  </a:lnTo>
                  <a:close/>
                </a:path>
              </a:pathLst>
            </a:custGeom>
            <a:solidFill>
              <a:srgbClr val="FFAA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95909" y="1056652"/>
              <a:ext cx="1578610" cy="1578610"/>
            </a:xfrm>
            <a:custGeom>
              <a:avLst/>
              <a:gdLst/>
              <a:ahLst/>
              <a:cxnLst/>
              <a:rect l="l" t="t" r="r" b="b"/>
              <a:pathLst>
                <a:path w="1578609" h="1578610">
                  <a:moveTo>
                    <a:pt x="1578190" y="0"/>
                  </a:moveTo>
                  <a:lnTo>
                    <a:pt x="0" y="1578597"/>
                  </a:lnTo>
                  <a:lnTo>
                    <a:pt x="93560" y="1578597"/>
                  </a:lnTo>
                  <a:lnTo>
                    <a:pt x="102450" y="1578597"/>
                  </a:lnTo>
                  <a:lnTo>
                    <a:pt x="195160" y="1578597"/>
                  </a:lnTo>
                  <a:lnTo>
                    <a:pt x="1578190" y="195567"/>
                  </a:lnTo>
                  <a:lnTo>
                    <a:pt x="1578190" y="102857"/>
                  </a:lnTo>
                  <a:lnTo>
                    <a:pt x="1578190" y="93967"/>
                  </a:lnTo>
                  <a:lnTo>
                    <a:pt x="1578190" y="0"/>
                  </a:lnTo>
                  <a:close/>
                </a:path>
              </a:pathLst>
            </a:custGeom>
            <a:solidFill>
              <a:srgbClr val="FFA9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283054" y="1244574"/>
              <a:ext cx="1391285" cy="1391285"/>
            </a:xfrm>
            <a:custGeom>
              <a:avLst/>
              <a:gdLst/>
              <a:ahLst/>
              <a:cxnLst/>
              <a:rect l="l" t="t" r="r" b="b"/>
              <a:pathLst>
                <a:path w="1391284" h="1391285">
                  <a:moveTo>
                    <a:pt x="1391044" y="0"/>
                  </a:moveTo>
                  <a:lnTo>
                    <a:pt x="0" y="1390675"/>
                  </a:lnTo>
                  <a:lnTo>
                    <a:pt x="101994" y="1390675"/>
                  </a:lnTo>
                  <a:lnTo>
                    <a:pt x="1391044" y="101625"/>
                  </a:lnTo>
                  <a:lnTo>
                    <a:pt x="1391044" y="0"/>
                  </a:lnTo>
                  <a:close/>
                </a:path>
              </a:pathLst>
            </a:custGeom>
            <a:solidFill>
              <a:srgbClr val="FFA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75272" y="1336078"/>
              <a:ext cx="1299210" cy="1299210"/>
            </a:xfrm>
            <a:custGeom>
              <a:avLst/>
              <a:gdLst/>
              <a:ahLst/>
              <a:cxnLst/>
              <a:rect l="l" t="t" r="r" b="b"/>
              <a:pathLst>
                <a:path w="1299209" h="1299210">
                  <a:moveTo>
                    <a:pt x="1298827" y="0"/>
                  </a:moveTo>
                  <a:lnTo>
                    <a:pt x="0" y="1299171"/>
                  </a:lnTo>
                  <a:lnTo>
                    <a:pt x="101586" y="1299171"/>
                  </a:lnTo>
                  <a:lnTo>
                    <a:pt x="1298827" y="101613"/>
                  </a:lnTo>
                  <a:lnTo>
                    <a:pt x="1298827" y="0"/>
                  </a:lnTo>
                  <a:close/>
                </a:path>
              </a:pathLst>
            </a:custGeom>
            <a:solidFill>
              <a:srgbClr val="FFA7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468869" y="1430020"/>
              <a:ext cx="1205230" cy="1205230"/>
            </a:xfrm>
            <a:custGeom>
              <a:avLst/>
              <a:gdLst/>
              <a:ahLst/>
              <a:cxnLst/>
              <a:rect l="l" t="t" r="r" b="b"/>
              <a:pathLst>
                <a:path w="1205229" h="1205230">
                  <a:moveTo>
                    <a:pt x="1205230" y="0"/>
                  </a:moveTo>
                  <a:lnTo>
                    <a:pt x="0" y="1205230"/>
                  </a:lnTo>
                  <a:lnTo>
                    <a:pt x="101600" y="1205230"/>
                  </a:lnTo>
                  <a:lnTo>
                    <a:pt x="1205230" y="101600"/>
                  </a:lnTo>
                  <a:lnTo>
                    <a:pt x="1205230" y="0"/>
                  </a:lnTo>
                  <a:close/>
                </a:path>
              </a:pathLst>
            </a:custGeom>
            <a:solidFill>
              <a:srgbClr val="FFA6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61579" y="1522730"/>
              <a:ext cx="1112520" cy="1112520"/>
            </a:xfrm>
            <a:custGeom>
              <a:avLst/>
              <a:gdLst/>
              <a:ahLst/>
              <a:cxnLst/>
              <a:rect l="l" t="t" r="r" b="b"/>
              <a:pathLst>
                <a:path w="1112520" h="1112520">
                  <a:moveTo>
                    <a:pt x="1112519" y="0"/>
                  </a:moveTo>
                  <a:lnTo>
                    <a:pt x="0" y="1112519"/>
                  </a:lnTo>
                  <a:lnTo>
                    <a:pt x="102525" y="1112519"/>
                  </a:lnTo>
                  <a:lnTo>
                    <a:pt x="1112519" y="102793"/>
                  </a:lnTo>
                  <a:lnTo>
                    <a:pt x="1112519" y="0"/>
                  </a:lnTo>
                  <a:close/>
                </a:path>
              </a:pathLst>
            </a:custGeom>
            <a:solidFill>
              <a:srgbClr val="FFA5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654290" y="1615440"/>
              <a:ext cx="1019810" cy="1019810"/>
            </a:xfrm>
            <a:custGeom>
              <a:avLst/>
              <a:gdLst/>
              <a:ahLst/>
              <a:cxnLst/>
              <a:rect l="l" t="t" r="r" b="b"/>
              <a:pathLst>
                <a:path w="1019809" h="1019810">
                  <a:moveTo>
                    <a:pt x="1019809" y="0"/>
                  </a:moveTo>
                  <a:lnTo>
                    <a:pt x="0" y="1019810"/>
                  </a:lnTo>
                  <a:lnTo>
                    <a:pt x="101599" y="1019810"/>
                  </a:lnTo>
                  <a:lnTo>
                    <a:pt x="1019809" y="101600"/>
                  </a:lnTo>
                  <a:lnTo>
                    <a:pt x="1019809" y="0"/>
                  </a:lnTo>
                  <a:close/>
                </a:path>
              </a:pathLst>
            </a:custGeom>
            <a:solidFill>
              <a:srgbClr val="FFA4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747000" y="1708150"/>
              <a:ext cx="927100" cy="927100"/>
            </a:xfrm>
            <a:custGeom>
              <a:avLst/>
              <a:gdLst/>
              <a:ahLst/>
              <a:cxnLst/>
              <a:rect l="l" t="t" r="r" b="b"/>
              <a:pathLst>
                <a:path w="927100" h="927100">
                  <a:moveTo>
                    <a:pt x="927100" y="0"/>
                  </a:moveTo>
                  <a:lnTo>
                    <a:pt x="0" y="927100"/>
                  </a:lnTo>
                  <a:lnTo>
                    <a:pt x="102870" y="927100"/>
                  </a:lnTo>
                  <a:lnTo>
                    <a:pt x="927100" y="102870"/>
                  </a:lnTo>
                  <a:lnTo>
                    <a:pt x="927100" y="0"/>
                  </a:lnTo>
                  <a:close/>
                </a:path>
              </a:pathLst>
            </a:custGeom>
            <a:solidFill>
              <a:srgbClr val="FFA3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840979" y="1802130"/>
              <a:ext cx="833119" cy="833119"/>
            </a:xfrm>
            <a:custGeom>
              <a:avLst/>
              <a:gdLst/>
              <a:ahLst/>
              <a:cxnLst/>
              <a:rect l="l" t="t" r="r" b="b"/>
              <a:pathLst>
                <a:path w="833120" h="833119">
                  <a:moveTo>
                    <a:pt x="833119" y="0"/>
                  </a:moveTo>
                  <a:lnTo>
                    <a:pt x="0" y="833119"/>
                  </a:lnTo>
                  <a:lnTo>
                    <a:pt x="100637" y="833119"/>
                  </a:lnTo>
                  <a:lnTo>
                    <a:pt x="833119" y="100443"/>
                  </a:lnTo>
                  <a:lnTo>
                    <a:pt x="833119" y="0"/>
                  </a:lnTo>
                  <a:close/>
                </a:path>
              </a:pathLst>
            </a:custGeom>
            <a:solidFill>
              <a:srgbClr val="FFA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933381" y="1894727"/>
              <a:ext cx="741045" cy="741045"/>
            </a:xfrm>
            <a:custGeom>
              <a:avLst/>
              <a:gdLst/>
              <a:ahLst/>
              <a:cxnLst/>
              <a:rect l="l" t="t" r="r" b="b"/>
              <a:pathLst>
                <a:path w="741045" h="741044">
                  <a:moveTo>
                    <a:pt x="740718" y="0"/>
                  </a:moveTo>
                  <a:lnTo>
                    <a:pt x="0" y="740522"/>
                  </a:lnTo>
                  <a:lnTo>
                    <a:pt x="101908" y="740522"/>
                  </a:lnTo>
                  <a:lnTo>
                    <a:pt x="740718" y="101712"/>
                  </a:lnTo>
                  <a:lnTo>
                    <a:pt x="740718" y="0"/>
                  </a:lnTo>
                  <a:close/>
                </a:path>
              </a:pathLst>
            </a:custGeom>
            <a:solidFill>
              <a:srgbClr val="FFA1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26400" y="1987550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647700" y="0"/>
                  </a:moveTo>
                  <a:lnTo>
                    <a:pt x="0" y="647700"/>
                  </a:lnTo>
                  <a:lnTo>
                    <a:pt x="102870" y="647700"/>
                  </a:lnTo>
                  <a:lnTo>
                    <a:pt x="647700" y="10287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A0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119109" y="2080260"/>
              <a:ext cx="554990" cy="554990"/>
            </a:xfrm>
            <a:custGeom>
              <a:avLst/>
              <a:gdLst/>
              <a:ahLst/>
              <a:cxnLst/>
              <a:rect l="l" t="t" r="r" b="b"/>
              <a:pathLst>
                <a:path w="554990" h="554989">
                  <a:moveTo>
                    <a:pt x="554990" y="0"/>
                  </a:moveTo>
                  <a:lnTo>
                    <a:pt x="0" y="554989"/>
                  </a:lnTo>
                  <a:lnTo>
                    <a:pt x="101600" y="554989"/>
                  </a:lnTo>
                  <a:lnTo>
                    <a:pt x="554990" y="101600"/>
                  </a:lnTo>
                  <a:lnTo>
                    <a:pt x="554990" y="0"/>
                  </a:lnTo>
                  <a:close/>
                </a:path>
              </a:pathLst>
            </a:custGeom>
            <a:solidFill>
              <a:srgbClr val="FF9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212818" y="2174090"/>
              <a:ext cx="461645" cy="461645"/>
            </a:xfrm>
            <a:custGeom>
              <a:avLst/>
              <a:gdLst/>
              <a:ahLst/>
              <a:cxnLst/>
              <a:rect l="l" t="t" r="r" b="b"/>
              <a:pathLst>
                <a:path w="461645" h="461644">
                  <a:moveTo>
                    <a:pt x="461281" y="0"/>
                  </a:moveTo>
                  <a:lnTo>
                    <a:pt x="0" y="461159"/>
                  </a:lnTo>
                  <a:lnTo>
                    <a:pt x="101871" y="461159"/>
                  </a:lnTo>
                  <a:lnTo>
                    <a:pt x="461281" y="101749"/>
                  </a:lnTo>
                  <a:lnTo>
                    <a:pt x="461281" y="0"/>
                  </a:lnTo>
                  <a:close/>
                </a:path>
              </a:pathLst>
            </a:custGeom>
            <a:solidFill>
              <a:srgbClr val="FF9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304529" y="2265680"/>
              <a:ext cx="369570" cy="369570"/>
            </a:xfrm>
            <a:custGeom>
              <a:avLst/>
              <a:gdLst/>
              <a:ahLst/>
              <a:cxnLst/>
              <a:rect l="l" t="t" r="r" b="b"/>
              <a:pathLst>
                <a:path w="369570" h="369569">
                  <a:moveTo>
                    <a:pt x="369570" y="0"/>
                  </a:moveTo>
                  <a:lnTo>
                    <a:pt x="0" y="369570"/>
                  </a:lnTo>
                  <a:lnTo>
                    <a:pt x="102870" y="369570"/>
                  </a:lnTo>
                  <a:lnTo>
                    <a:pt x="369570" y="102870"/>
                  </a:lnTo>
                  <a:lnTo>
                    <a:pt x="369570" y="0"/>
                  </a:lnTo>
                  <a:close/>
                </a:path>
              </a:pathLst>
            </a:custGeom>
            <a:solidFill>
              <a:srgbClr val="FF9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398509" y="2359660"/>
              <a:ext cx="275590" cy="275590"/>
            </a:xfrm>
            <a:custGeom>
              <a:avLst/>
              <a:gdLst/>
              <a:ahLst/>
              <a:cxnLst/>
              <a:rect l="l" t="t" r="r" b="b"/>
              <a:pathLst>
                <a:path w="275590" h="275589">
                  <a:moveTo>
                    <a:pt x="275590" y="0"/>
                  </a:moveTo>
                  <a:lnTo>
                    <a:pt x="0" y="275590"/>
                  </a:lnTo>
                  <a:lnTo>
                    <a:pt x="101600" y="275590"/>
                  </a:lnTo>
                  <a:lnTo>
                    <a:pt x="275590" y="101600"/>
                  </a:lnTo>
                  <a:lnTo>
                    <a:pt x="275590" y="0"/>
                  </a:lnTo>
                  <a:close/>
                </a:path>
              </a:pathLst>
            </a:custGeom>
            <a:solidFill>
              <a:srgbClr val="FF9C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490185" y="2451285"/>
              <a:ext cx="183915" cy="1839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1022350" y="138429"/>
            <a:ext cx="15068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Fig</a:t>
            </a:r>
            <a:r>
              <a:rPr sz="3200" b="1" spc="-5">
                <a:solidFill>
                  <a:srgbClr val="053CE7"/>
                </a:solidFill>
                <a:latin typeface="Times New Roman"/>
                <a:cs typeface="Times New Roman"/>
              </a:rPr>
              <a:t>.</a:t>
            </a:r>
            <a:r>
              <a:rPr sz="3200" b="1" spc="-6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49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95959" y="1065530"/>
            <a:ext cx="7990840" cy="158242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30200" marR="149225" indent="-351790">
              <a:lnSpc>
                <a:spcPct val="99900"/>
              </a:lnSpc>
              <a:spcBef>
                <a:spcPts val="39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Maximum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power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is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transferred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to the load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when 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load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resistance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equals the Thevenin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resistance 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seen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load </a:t>
            </a:r>
            <a:r>
              <a:rPr sz="2800" b="1" spc="-135" dirty="0">
                <a:solidFill>
                  <a:srgbClr val="053CE7"/>
                </a:solidFill>
                <a:latin typeface="Times New Roman"/>
                <a:cs typeface="Times New Roman"/>
              </a:rPr>
              <a:t>(</a:t>
            </a:r>
            <a:r>
              <a:rPr sz="2800" b="1" i="1" spc="-135" dirty="0">
                <a:solidFill>
                  <a:srgbClr val="053CE7"/>
                </a:solidFill>
                <a:latin typeface="Times New Roman"/>
                <a:cs typeface="Times New Roman"/>
              </a:rPr>
              <a:t>R</a:t>
            </a:r>
            <a:r>
              <a:rPr sz="2400" b="1" i="1" spc="-202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L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=</a:t>
            </a:r>
            <a:r>
              <a:rPr sz="2800" b="1" spc="-15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i="1" spc="-190" dirty="0">
                <a:solidFill>
                  <a:srgbClr val="053CE7"/>
                </a:solidFill>
                <a:latin typeface="Times New Roman"/>
                <a:cs typeface="Times New Roman"/>
              </a:rPr>
              <a:t>R</a:t>
            </a:r>
            <a:r>
              <a:rPr sz="2400" b="1" i="1" spc="-284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TH</a:t>
            </a:r>
            <a:r>
              <a:rPr sz="2800" b="1" spc="-190" dirty="0">
                <a:solidFill>
                  <a:srgbClr val="053CE7"/>
                </a:solidFill>
                <a:latin typeface="Times New Roman"/>
                <a:cs typeface="Times New Roman"/>
              </a:rPr>
              <a:t>).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184047" y="3130198"/>
            <a:ext cx="4837782" cy="27929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107" name="object 10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67</a:t>
            </a:fld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3740" y="1791970"/>
            <a:ext cx="4610100" cy="0"/>
          </a:xfrm>
          <a:custGeom>
            <a:avLst/>
            <a:gdLst/>
            <a:ahLst/>
            <a:cxnLst/>
            <a:rect l="l" t="t" r="r" b="b"/>
            <a:pathLst>
              <a:path w="4610100">
                <a:moveTo>
                  <a:pt x="0" y="0"/>
                </a:moveTo>
                <a:lnTo>
                  <a:pt x="46101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53740" y="3045460"/>
            <a:ext cx="2722880" cy="0"/>
          </a:xfrm>
          <a:custGeom>
            <a:avLst/>
            <a:gdLst/>
            <a:ahLst/>
            <a:cxnLst/>
            <a:rect l="l" t="t" r="r" b="b"/>
            <a:pathLst>
              <a:path w="2722879">
                <a:moveTo>
                  <a:pt x="0" y="0"/>
                </a:moveTo>
                <a:lnTo>
                  <a:pt x="272288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719" y="150495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7120" y="1504950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8650" y="206247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7450" y="1474470"/>
            <a:ext cx="260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165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530" y="1783079"/>
            <a:ext cx="4768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dR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5550" y="5502909"/>
            <a:ext cx="8058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imes New Roman"/>
                <a:cs typeface="Times New Roman"/>
              </a:rPr>
              <a:t>4</a:t>
            </a:r>
            <a:r>
              <a:rPr sz="3200" i="1" spc="-10" dirty="0">
                <a:latin typeface="Times New Roman"/>
                <a:cs typeface="Times New Roman"/>
              </a:rPr>
              <a:t>R</a:t>
            </a:r>
            <a:r>
              <a:rPr sz="2700" i="1" spc="-15" baseline="-24691" dirty="0">
                <a:latin typeface="Times New Roman"/>
                <a:cs typeface="Times New Roman"/>
              </a:rPr>
              <a:t>TH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88260" y="4762500"/>
            <a:ext cx="504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4800" i="1" baseline="-25173" dirty="0">
                <a:latin typeface="Times New Roman"/>
                <a:cs typeface="Times New Roman"/>
              </a:rPr>
              <a:t>V</a:t>
            </a:r>
            <a:r>
              <a:rPr sz="4800" i="1" spc="-382" baseline="-2517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84779" y="1469390"/>
            <a:ext cx="318135" cy="58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800" i="1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2400" y="5046979"/>
            <a:ext cx="195198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67715" algn="l"/>
                <a:tab pos="1417955" algn="l"/>
                <a:tab pos="1913255" algn="l"/>
              </a:tabLst>
            </a:pPr>
            <a:r>
              <a:rPr sz="4800" i="1" spc="7" baseline="-19965" dirty="0">
                <a:latin typeface="Times New Roman"/>
                <a:cs typeface="Times New Roman"/>
              </a:rPr>
              <a:t>p</a:t>
            </a:r>
            <a:r>
              <a:rPr sz="2700" spc="7" baseline="-60185" dirty="0">
                <a:latin typeface="Times New Roman"/>
                <a:cs typeface="Times New Roman"/>
              </a:rPr>
              <a:t>max	</a:t>
            </a:r>
            <a:r>
              <a:rPr sz="4800" baseline="-19965" dirty="0">
                <a:latin typeface="Symbol"/>
                <a:cs typeface="Symbol"/>
              </a:rPr>
              <a:t>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6860" y="4292600"/>
            <a:ext cx="1512570" cy="576580"/>
          </a:xfrm>
          <a:prstGeom prst="rect">
            <a:avLst/>
          </a:prstGeom>
          <a:ln w="9344">
            <a:solidFill>
              <a:srgbClr val="00DEC9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20"/>
              </a:spcBef>
              <a:tabLst>
                <a:tab pos="643255" algn="l"/>
              </a:tabLst>
            </a:pPr>
            <a:r>
              <a:rPr sz="3200" i="1" dirty="0">
                <a:latin typeface="Times New Roman"/>
                <a:cs typeface="Times New Roman"/>
              </a:rPr>
              <a:t>R</a:t>
            </a:r>
            <a:r>
              <a:rPr sz="2700" i="1" baseline="-24691" dirty="0">
                <a:latin typeface="Times New Roman"/>
                <a:cs typeface="Times New Roman"/>
              </a:rPr>
              <a:t>L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i="1" spc="-60" dirty="0">
                <a:latin typeface="Times New Roman"/>
                <a:cs typeface="Times New Roman"/>
              </a:rPr>
              <a:t>R</a:t>
            </a:r>
            <a:r>
              <a:rPr sz="2700" i="1" spc="-89" baseline="-24691" dirty="0">
                <a:latin typeface="Times New Roman"/>
                <a:cs typeface="Times New Roman"/>
              </a:rPr>
              <a:t>TH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0550" y="3666490"/>
            <a:ext cx="55105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468755" algn="l"/>
                <a:tab pos="4596765" algn="l"/>
              </a:tabLst>
            </a:pPr>
            <a:r>
              <a:rPr sz="3200" dirty="0">
                <a:latin typeface="Times New Roman"/>
                <a:cs typeface="Times New Roman"/>
              </a:rPr>
              <a:t>0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i="1" dirty="0">
                <a:latin typeface="Times New Roman"/>
                <a:cs typeface="Times New Roman"/>
              </a:rPr>
              <a:t>R</a:t>
            </a:r>
            <a:r>
              <a:rPr sz="2700" i="1" baseline="-24691" dirty="0">
                <a:latin typeface="Times New Roman"/>
                <a:cs typeface="Times New Roman"/>
              </a:rPr>
              <a:t>TH	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r>
              <a:rPr sz="2700" i="1" spc="-7" baseline="-24691" dirty="0">
                <a:latin typeface="Times New Roman"/>
                <a:cs typeface="Times New Roman"/>
              </a:rPr>
              <a:t>L 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2</a:t>
            </a:r>
            <a:r>
              <a:rPr sz="3200" i="1" spc="50" dirty="0">
                <a:latin typeface="Times New Roman"/>
                <a:cs typeface="Times New Roman"/>
              </a:rPr>
              <a:t>R</a:t>
            </a:r>
            <a:r>
              <a:rPr sz="2700" i="1" spc="75" baseline="-24691" dirty="0">
                <a:latin typeface="Times New Roman"/>
                <a:cs typeface="Times New Roman"/>
              </a:rPr>
              <a:t>L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-3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3200" i="1" dirty="0">
                <a:latin typeface="Times New Roman"/>
                <a:cs typeface="Times New Roman"/>
              </a:rPr>
              <a:t>R</a:t>
            </a:r>
            <a:r>
              <a:rPr sz="2700" i="1" baseline="-24691" dirty="0">
                <a:latin typeface="Times New Roman"/>
                <a:cs typeface="Times New Roman"/>
              </a:rPr>
              <a:t>TH	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</a:t>
            </a:r>
            <a:r>
              <a:rPr sz="2700" i="1" baseline="-24691" dirty="0">
                <a:latin typeface="Times New Roman"/>
                <a:cs typeface="Times New Roman"/>
              </a:rPr>
              <a:t>L</a:t>
            </a:r>
            <a:r>
              <a:rPr sz="2700" i="1" spc="-345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3920" y="2875279"/>
            <a:ext cx="232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615" dirty="0">
                <a:latin typeface="Symbol"/>
                <a:cs typeface="Symbol"/>
              </a:rPr>
              <a:t></a:t>
            </a:r>
            <a:r>
              <a:rPr sz="4800" spc="-922" baseline="-33854" dirty="0">
                <a:latin typeface="Symbol"/>
                <a:cs typeface="Symbol"/>
              </a:rPr>
              <a:t></a:t>
            </a:r>
            <a:endParaRPr sz="4800" baseline="-33854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59379" y="2829559"/>
            <a:ext cx="6172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TH</a:t>
            </a:r>
            <a:r>
              <a:rPr sz="1800" i="1" spc="204" dirty="0">
                <a:latin typeface="Times New Roman"/>
                <a:cs typeface="Times New Roman"/>
              </a:rPr>
              <a:t> </a:t>
            </a:r>
            <a:r>
              <a:rPr sz="4800" spc="-922" baseline="-6076" dirty="0">
                <a:latin typeface="Symbol"/>
                <a:cs typeface="Symbol"/>
              </a:rPr>
              <a:t></a:t>
            </a:r>
            <a:r>
              <a:rPr sz="4800" spc="-922" baseline="-39930" dirty="0">
                <a:latin typeface="Symbol"/>
                <a:cs typeface="Symbol"/>
              </a:rPr>
              <a:t></a:t>
            </a:r>
            <a:endParaRPr sz="4800" baseline="-3993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44189" y="2480309"/>
            <a:ext cx="926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25" dirty="0">
                <a:latin typeface="Symbol"/>
                <a:cs typeface="Symbol"/>
              </a:rPr>
              <a:t></a:t>
            </a:r>
            <a:r>
              <a:rPr sz="3200" spc="25" dirty="0">
                <a:latin typeface="Times New Roman"/>
                <a:cs typeface="Times New Roman"/>
              </a:rPr>
              <a:t>(</a:t>
            </a:r>
            <a:r>
              <a:rPr sz="3200" i="1" spc="25" dirty="0">
                <a:latin typeface="Times New Roman"/>
                <a:cs typeface="Times New Roman"/>
              </a:rPr>
              <a:t>R</a:t>
            </a:r>
            <a:r>
              <a:rPr sz="2700" i="1" spc="37" baseline="-24691" dirty="0">
                <a:latin typeface="Times New Roman"/>
                <a:cs typeface="Times New Roman"/>
              </a:rPr>
              <a:t>TH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30929" y="3037840"/>
            <a:ext cx="194818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020"/>
              </a:lnSpc>
              <a:spcBef>
                <a:spcPts val="100"/>
              </a:spcBef>
              <a:tabLst>
                <a:tab pos="876935" algn="l"/>
                <a:tab pos="1621155" algn="l"/>
              </a:tabLst>
            </a:pPr>
            <a:r>
              <a:rPr sz="3200" spc="90" dirty="0">
                <a:latin typeface="Times New Roman"/>
                <a:cs typeface="Times New Roman"/>
              </a:rPr>
              <a:t>(</a:t>
            </a:r>
            <a:r>
              <a:rPr sz="3200" i="1" spc="90" dirty="0">
                <a:latin typeface="Times New Roman"/>
                <a:cs typeface="Times New Roman"/>
              </a:rPr>
              <a:t>R	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spc="50" dirty="0">
                <a:latin typeface="Times New Roman"/>
                <a:cs typeface="Times New Roman"/>
              </a:rPr>
              <a:t>)</a:t>
            </a:r>
            <a:r>
              <a:rPr sz="2700" spc="75" baseline="44753" dirty="0">
                <a:latin typeface="Times New Roman"/>
                <a:cs typeface="Times New Roman"/>
              </a:rPr>
              <a:t>3</a:t>
            </a:r>
            <a:endParaRPr sz="2700" baseline="44753">
              <a:latin typeface="Times New Roman"/>
              <a:cs typeface="Times New Roman"/>
            </a:endParaRPr>
          </a:p>
          <a:p>
            <a:pPr marL="436880">
              <a:lnSpc>
                <a:spcPts val="1340"/>
              </a:lnSpc>
              <a:tabLst>
                <a:tab pos="144208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TH	</a:t>
            </a:r>
            <a:r>
              <a:rPr sz="1800" i="1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2409" y="2480309"/>
            <a:ext cx="2772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5" dirty="0">
                <a:latin typeface="Times New Roman"/>
                <a:cs typeface="Times New Roman"/>
              </a:rPr>
              <a:t>R</a:t>
            </a:r>
            <a:r>
              <a:rPr sz="2700" i="1" spc="-7" baseline="-24691" dirty="0">
                <a:latin typeface="Times New Roman"/>
                <a:cs typeface="Times New Roman"/>
              </a:rPr>
              <a:t>L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Times New Roman"/>
                <a:cs typeface="Times New Roman"/>
              </a:rPr>
              <a:t>2</a:t>
            </a:r>
            <a:r>
              <a:rPr sz="3200" i="1" spc="50" dirty="0">
                <a:latin typeface="Times New Roman"/>
                <a:cs typeface="Times New Roman"/>
              </a:rPr>
              <a:t>R</a:t>
            </a:r>
            <a:r>
              <a:rPr sz="2700" i="1" spc="75" baseline="-24691" dirty="0">
                <a:latin typeface="Times New Roman"/>
                <a:cs typeface="Times New Roman"/>
              </a:rPr>
              <a:t>L </a:t>
            </a:r>
            <a:r>
              <a:rPr sz="3200" spc="90" dirty="0">
                <a:latin typeface="Times New Roman"/>
                <a:cs typeface="Times New Roman"/>
              </a:rPr>
              <a:t>)</a:t>
            </a:r>
            <a:r>
              <a:rPr sz="3200" spc="90" dirty="0">
                <a:latin typeface="Symbol"/>
                <a:cs typeface="Symbol"/>
              </a:rPr>
              <a:t></a:t>
            </a:r>
            <a:r>
              <a:rPr sz="3200" spc="90" dirty="0">
                <a:latin typeface="Times New Roman"/>
                <a:cs typeface="Times New Roman"/>
              </a:rPr>
              <a:t> </a:t>
            </a:r>
            <a:r>
              <a:rPr sz="4800" baseline="-33854" dirty="0">
                <a:latin typeface="Symbol"/>
                <a:cs typeface="Symbol"/>
              </a:rPr>
              <a:t></a:t>
            </a:r>
            <a:r>
              <a:rPr sz="4800" spc="-847" baseline="-33854" dirty="0">
                <a:latin typeface="Times New Roman"/>
                <a:cs typeface="Times New Roman"/>
              </a:rPr>
              <a:t> </a:t>
            </a:r>
            <a:r>
              <a:rPr sz="4800" baseline="-33854" dirty="0">
                <a:latin typeface="Times New Roman"/>
                <a:cs typeface="Times New Roman"/>
              </a:rPr>
              <a:t>0</a:t>
            </a:r>
            <a:endParaRPr sz="4800" baseline="-33854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52650" y="2727959"/>
            <a:ext cx="7962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V</a:t>
            </a:r>
            <a:r>
              <a:rPr sz="3200" i="1" spc="-625" dirty="0">
                <a:latin typeface="Times New Roman"/>
                <a:cs typeface="Times New Roman"/>
              </a:rPr>
              <a:t> </a:t>
            </a:r>
            <a:r>
              <a:rPr sz="2700" baseline="44753" dirty="0">
                <a:latin typeface="Times New Roman"/>
                <a:cs typeface="Times New Roman"/>
              </a:rPr>
              <a:t>2</a:t>
            </a:r>
            <a:endParaRPr sz="2700" baseline="4475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51140" y="1621790"/>
            <a:ext cx="232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615" dirty="0">
                <a:latin typeface="Symbol"/>
                <a:cs typeface="Symbol"/>
              </a:rPr>
              <a:t></a:t>
            </a:r>
            <a:r>
              <a:rPr sz="4800" spc="-922" baseline="-32986" dirty="0">
                <a:latin typeface="Symbol"/>
                <a:cs typeface="Symbol"/>
              </a:rPr>
              <a:t></a:t>
            </a:r>
            <a:endParaRPr sz="4800" baseline="-32986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4189" y="1621790"/>
            <a:ext cx="232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spc="-615" dirty="0">
                <a:latin typeface="Symbol"/>
                <a:cs typeface="Symbol"/>
              </a:rPr>
              <a:t></a:t>
            </a:r>
            <a:r>
              <a:rPr sz="4800" spc="-922" baseline="-32986" dirty="0">
                <a:latin typeface="Symbol"/>
                <a:cs typeface="Symbol"/>
              </a:rPr>
              <a:t></a:t>
            </a:r>
            <a:endParaRPr sz="4800" baseline="-32986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66920" y="1783079"/>
            <a:ext cx="195580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3020"/>
              </a:lnSpc>
              <a:spcBef>
                <a:spcPts val="100"/>
              </a:spcBef>
              <a:tabLst>
                <a:tab pos="876935" algn="l"/>
                <a:tab pos="1622425" algn="l"/>
              </a:tabLst>
            </a:pPr>
            <a:r>
              <a:rPr sz="3200" spc="95" dirty="0">
                <a:latin typeface="Times New Roman"/>
                <a:cs typeface="Times New Roman"/>
              </a:rPr>
              <a:t>(</a:t>
            </a:r>
            <a:r>
              <a:rPr sz="3200" i="1" spc="95" dirty="0">
                <a:latin typeface="Times New Roman"/>
                <a:cs typeface="Times New Roman"/>
              </a:rPr>
              <a:t>R	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spc="75" dirty="0">
                <a:latin typeface="Times New Roman"/>
                <a:cs typeface="Times New Roman"/>
              </a:rPr>
              <a:t>)</a:t>
            </a:r>
            <a:r>
              <a:rPr sz="2700" spc="112" baseline="44753" dirty="0">
                <a:latin typeface="Times New Roman"/>
                <a:cs typeface="Times New Roman"/>
              </a:rPr>
              <a:t>4</a:t>
            </a:r>
            <a:endParaRPr sz="2700" baseline="44753">
              <a:latin typeface="Times New Roman"/>
              <a:cs typeface="Times New Roman"/>
            </a:endParaRPr>
          </a:p>
          <a:p>
            <a:pPr marL="436245">
              <a:lnSpc>
                <a:spcPts val="1340"/>
              </a:lnSpc>
              <a:tabLst>
                <a:tab pos="1443355" algn="l"/>
              </a:tabLst>
            </a:pPr>
            <a:r>
              <a:rPr sz="1800" i="1" spc="-5" dirty="0">
                <a:latin typeface="Times New Roman"/>
                <a:cs typeface="Times New Roman"/>
              </a:rPr>
              <a:t>TH	</a:t>
            </a:r>
            <a:r>
              <a:rPr sz="1800" i="1" dirty="0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73569" y="1225550"/>
            <a:ext cx="1084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6285" algn="l"/>
              </a:tabLst>
            </a:pPr>
            <a:r>
              <a:rPr sz="3200" dirty="0">
                <a:latin typeface="Symbol"/>
                <a:cs typeface="Symbol"/>
              </a:rPr>
              <a:t>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spc="180" dirty="0">
                <a:latin typeface="Times New Roman"/>
                <a:cs typeface="Times New Roman"/>
              </a:rPr>
              <a:t>)</a:t>
            </a:r>
            <a:r>
              <a:rPr sz="3200" dirty="0">
                <a:latin typeface="Symbol"/>
                <a:cs typeface="Symbol"/>
              </a:rPr>
              <a:t>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44189" y="1225550"/>
            <a:ext cx="3843654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3020"/>
              </a:lnSpc>
              <a:spcBef>
                <a:spcPts val="100"/>
              </a:spcBef>
              <a:tabLst>
                <a:tab pos="1035685" algn="l"/>
                <a:tab pos="1779905" algn="l"/>
                <a:tab pos="3114675" algn="l"/>
              </a:tabLst>
            </a:pPr>
            <a:r>
              <a:rPr sz="3200" spc="100" dirty="0">
                <a:latin typeface="Symbol"/>
                <a:cs typeface="Symbol"/>
              </a:rPr>
              <a:t></a:t>
            </a:r>
            <a:r>
              <a:rPr sz="3200" spc="100" dirty="0">
                <a:latin typeface="Times New Roman"/>
                <a:cs typeface="Times New Roman"/>
              </a:rPr>
              <a:t>(</a:t>
            </a:r>
            <a:r>
              <a:rPr sz="3200" i="1" spc="100" dirty="0">
                <a:latin typeface="Times New Roman"/>
                <a:cs typeface="Times New Roman"/>
              </a:rPr>
              <a:t>R	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spc="80" dirty="0">
                <a:latin typeface="Times New Roman"/>
                <a:cs typeface="Times New Roman"/>
              </a:rPr>
              <a:t>)</a:t>
            </a:r>
            <a:r>
              <a:rPr sz="2700" spc="120" baseline="44753" dirty="0">
                <a:latin typeface="Times New Roman"/>
                <a:cs typeface="Times New Roman"/>
              </a:rPr>
              <a:t>2</a:t>
            </a:r>
            <a:r>
              <a:rPr sz="2700" spc="690" baseline="44753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21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Times New Roman"/>
                <a:cs typeface="Times New Roman"/>
              </a:rPr>
              <a:t>2</a:t>
            </a:r>
            <a:r>
              <a:rPr sz="3200" i="1" spc="75" dirty="0">
                <a:latin typeface="Times New Roman"/>
                <a:cs typeface="Times New Roman"/>
              </a:rPr>
              <a:t>R	</a:t>
            </a:r>
            <a:r>
              <a:rPr sz="3200" spc="90" dirty="0">
                <a:latin typeface="Times New Roman"/>
                <a:cs typeface="Times New Roman"/>
              </a:rPr>
              <a:t>(</a:t>
            </a:r>
            <a:r>
              <a:rPr sz="3200" i="1" spc="90" dirty="0">
                <a:latin typeface="Times New Roman"/>
                <a:cs typeface="Times New Roman"/>
              </a:rPr>
              <a:t>R</a:t>
            </a:r>
            <a:endParaRPr sz="3200">
              <a:latin typeface="Times New Roman"/>
              <a:cs typeface="Times New Roman"/>
            </a:endParaRPr>
          </a:p>
          <a:p>
            <a:pPr marL="1601470">
              <a:lnSpc>
                <a:spcPts val="1340"/>
              </a:lnSpc>
              <a:tabLst>
                <a:tab pos="2935605" algn="l"/>
                <a:tab pos="3499485" algn="l"/>
              </a:tabLst>
            </a:pPr>
            <a:r>
              <a:rPr sz="1800" i="1" dirty="0">
                <a:latin typeface="Times New Roman"/>
                <a:cs typeface="Times New Roman"/>
              </a:rPr>
              <a:t>L	L	</a:t>
            </a:r>
            <a:r>
              <a:rPr sz="1800" i="1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414780" y="1225550"/>
            <a:ext cx="1037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b="0" u="sng" spc="8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00" b="0" i="1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dp</a:t>
            </a:r>
            <a:r>
              <a:rPr sz="3200" b="0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800" b="0" baseline="-33854" dirty="0">
                <a:solidFill>
                  <a:srgbClr val="000000"/>
                </a:solidFill>
                <a:latin typeface="Symbol"/>
                <a:cs typeface="Symbol"/>
              </a:rPr>
              <a:t></a:t>
            </a:r>
            <a:endParaRPr sz="4800" baseline="-33854">
              <a:latin typeface="Symbol"/>
              <a:cs typeface="Symbo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58569" y="4941570"/>
            <a:ext cx="2233930" cy="1151890"/>
          </a:xfrm>
          <a:custGeom>
            <a:avLst/>
            <a:gdLst/>
            <a:ahLst/>
            <a:cxnLst/>
            <a:rect l="l" t="t" r="r" b="b"/>
            <a:pathLst>
              <a:path w="2233929" h="1151889">
                <a:moveTo>
                  <a:pt x="1117600" y="1151889"/>
                </a:moveTo>
                <a:lnTo>
                  <a:pt x="0" y="1151889"/>
                </a:lnTo>
                <a:lnTo>
                  <a:pt x="0" y="0"/>
                </a:lnTo>
                <a:lnTo>
                  <a:pt x="2233930" y="0"/>
                </a:lnTo>
                <a:lnTo>
                  <a:pt x="2233930" y="1151889"/>
                </a:lnTo>
                <a:lnTo>
                  <a:pt x="1117600" y="1151889"/>
                </a:lnTo>
                <a:close/>
              </a:path>
            </a:pathLst>
          </a:custGeom>
          <a:ln w="9344">
            <a:solidFill>
              <a:srgbClr val="00DE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5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269" y="1043939"/>
            <a:ext cx="7889875" cy="14224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9255" marR="30480" indent="-351790">
              <a:lnSpc>
                <a:spcPct val="106800"/>
              </a:lnSpc>
              <a:spcBef>
                <a:spcPts val="33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3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value of </a:t>
            </a:r>
            <a:r>
              <a:rPr sz="2800" b="1" i="1" spc="-210" dirty="0">
                <a:solidFill>
                  <a:srgbClr val="053CE7"/>
                </a:solidFill>
                <a:latin typeface="Times New Roman"/>
                <a:cs typeface="Times New Roman"/>
              </a:rPr>
              <a:t>R</a:t>
            </a:r>
            <a:r>
              <a:rPr sz="2400" b="1" i="1" spc="-315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L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for maximum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power</a:t>
            </a:r>
            <a:r>
              <a:rPr sz="2800" b="1" spc="-32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transfer 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Fig</a:t>
            </a:r>
            <a:r>
              <a:rPr sz="2800" b="1" spc="-5">
                <a:solidFill>
                  <a:srgbClr val="053CE7"/>
                </a:solidFill>
                <a:latin typeface="Times New Roman"/>
                <a:cs typeface="Times New Roman"/>
              </a:rPr>
              <a:t>. </a:t>
            </a: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50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. Find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maximum  </a:t>
            </a:r>
            <a:r>
              <a:rPr sz="2800" b="1" spc="-55" dirty="0">
                <a:solidFill>
                  <a:srgbClr val="053CE7"/>
                </a:solidFill>
                <a:latin typeface="Times New Roman"/>
                <a:cs typeface="Times New Roman"/>
              </a:rPr>
              <a:t>power.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630" y="3297729"/>
            <a:ext cx="8228330" cy="300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5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6269" y="1043939"/>
            <a:ext cx="7676515" cy="995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9255" marR="30480" indent="-351790">
              <a:lnSpc>
                <a:spcPct val="113700"/>
              </a:lnSpc>
              <a:spcBef>
                <a:spcPts val="100"/>
              </a:spcBef>
            </a:pPr>
            <a:r>
              <a:rPr sz="2800" spc="-395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2800" spc="-395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For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circuit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in </a:t>
            </a:r>
            <a:r>
              <a:rPr sz="2800" b="1">
                <a:solidFill>
                  <a:srgbClr val="053CE7"/>
                </a:solidFill>
                <a:latin typeface="Times New Roman"/>
                <a:cs typeface="Times New Roman"/>
              </a:rPr>
              <a:t>fig </a:t>
            </a:r>
            <a:r>
              <a:rPr sz="2800" b="1" smtClean="0">
                <a:solidFill>
                  <a:srgbClr val="053CE7"/>
                </a:solidFill>
                <a:latin typeface="Times New Roman"/>
                <a:cs typeface="Times New Roman"/>
              </a:rPr>
              <a:t>2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find </a:t>
            </a:r>
            <a:r>
              <a:rPr sz="2800" b="1" i="1" spc="-165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400" b="1" spc="-247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0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when </a:t>
            </a:r>
            <a:r>
              <a:rPr sz="2800" b="1" spc="-45" dirty="0">
                <a:solidFill>
                  <a:srgbClr val="053CE7"/>
                </a:solidFill>
                <a:latin typeface="Times New Roman"/>
                <a:cs typeface="Times New Roman"/>
              </a:rPr>
              <a:t>v</a:t>
            </a:r>
            <a:r>
              <a:rPr sz="2400" b="1" spc="-67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s</a:t>
            </a:r>
            <a:r>
              <a:rPr sz="2800" b="1" spc="-45" dirty="0">
                <a:solidFill>
                  <a:srgbClr val="053CE7"/>
                </a:solidFill>
                <a:latin typeface="Times New Roman"/>
                <a:cs typeface="Times New Roman"/>
              </a:rPr>
              <a:t>=12V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and  </a:t>
            </a:r>
            <a:r>
              <a:rPr sz="2800" b="1" spc="-90" dirty="0">
                <a:solidFill>
                  <a:srgbClr val="053CE7"/>
                </a:solidFill>
                <a:latin typeface="Times New Roman"/>
                <a:cs typeface="Times New Roman"/>
              </a:rPr>
              <a:t>v</a:t>
            </a:r>
            <a:r>
              <a:rPr sz="2400" b="1" spc="-135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s</a:t>
            </a:r>
            <a:r>
              <a:rPr sz="2800" b="1" spc="-90" dirty="0">
                <a:solidFill>
                  <a:srgbClr val="053CE7"/>
                </a:solidFill>
                <a:latin typeface="Times New Roman"/>
                <a:cs typeface="Times New Roman"/>
              </a:rPr>
              <a:t>=24V.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3350" y="2641812"/>
            <a:ext cx="6035040" cy="3625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0"/>
              <a:t> </a:t>
            </a:r>
            <a:r>
              <a:rPr sz="3200" smtClean="0"/>
              <a:t>13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2268220" y="2915353"/>
            <a:ext cx="4576591" cy="24973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38550" y="1541780"/>
            <a:ext cx="46990" cy="444500"/>
          </a:xfrm>
          <a:custGeom>
            <a:avLst/>
            <a:gdLst/>
            <a:ahLst/>
            <a:cxnLst/>
            <a:rect l="l" t="t" r="r" b="b"/>
            <a:pathLst>
              <a:path w="46989" h="444500">
                <a:moveTo>
                  <a:pt x="46989" y="0"/>
                </a:moveTo>
                <a:lnTo>
                  <a:pt x="46989" y="444500"/>
                </a:lnTo>
              </a:path>
              <a:path w="46989" h="444500">
                <a:moveTo>
                  <a:pt x="0" y="0"/>
                </a:moveTo>
                <a:lnTo>
                  <a:pt x="0" y="44450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62879" y="1756409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18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70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503680" y="1725929"/>
            <a:ext cx="31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2219" y="1446529"/>
            <a:ext cx="56642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24535" algn="l"/>
              </a:tabLst>
            </a:pPr>
            <a:r>
              <a:rPr sz="3200" i="1" dirty="0">
                <a:latin typeface="Times New Roman"/>
                <a:cs typeface="Times New Roman"/>
              </a:rPr>
              <a:t>R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-3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6</a:t>
            </a:r>
            <a:r>
              <a:rPr sz="3200" spc="-43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12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5</a:t>
            </a:r>
            <a:r>
              <a:rPr sz="3200" spc="-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4800" u="sng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r>
              <a:rPr sz="4800" u="sng" spc="-682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800" u="sng" spc="67" baseline="33854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sz="4800" u="sng" spc="67" baseline="338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4800" spc="-15" baseline="3385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6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9</a:t>
            </a:r>
            <a:r>
              <a:rPr sz="3200" spc="5" dirty="0">
                <a:latin typeface="Symbol"/>
                <a:cs typeface="Symbol"/>
              </a:rPr>
              <a:t>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23812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>
                <a:solidFill>
                  <a:srgbClr val="053CE7"/>
                </a:solidFill>
                <a:latin typeface="Times New Roman"/>
                <a:cs typeface="Times New Roman"/>
              </a:rPr>
              <a:t>Example</a:t>
            </a:r>
            <a:r>
              <a:rPr sz="3200" b="1" spc="-5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mtClean="0">
                <a:solidFill>
                  <a:srgbClr val="053CE7"/>
                </a:solidFill>
                <a:latin typeface="Times New Roman"/>
                <a:cs typeface="Times New Roman"/>
              </a:rPr>
              <a:t>13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0580" y="6535752"/>
            <a:ext cx="1365885" cy="20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5"/>
              </a:lnSpc>
            </a:pPr>
            <a:r>
              <a:rPr sz="2100" spc="-345" baseline="1984" dirty="0">
                <a:latin typeface="Arial"/>
                <a:cs typeface="Arial"/>
              </a:rPr>
              <a:t>C</a:t>
            </a:r>
            <a:r>
              <a:rPr sz="1400" spc="-229" dirty="0">
                <a:solidFill>
                  <a:srgbClr val="BFBFBF"/>
                </a:solidFill>
                <a:latin typeface="Arial"/>
                <a:cs typeface="Arial"/>
              </a:rPr>
              <a:t>C</a:t>
            </a:r>
            <a:r>
              <a:rPr sz="2100" spc="-345" baseline="1984" dirty="0">
                <a:latin typeface="Arial"/>
                <a:cs typeface="Arial"/>
              </a:rPr>
              <a:t>i</a:t>
            </a:r>
            <a:r>
              <a:rPr sz="1400" spc="-229" dirty="0">
                <a:solidFill>
                  <a:srgbClr val="BFBFBF"/>
                </a:solidFill>
                <a:latin typeface="Arial"/>
                <a:cs typeface="Arial"/>
              </a:rPr>
              <a:t>i</a:t>
            </a:r>
            <a:r>
              <a:rPr sz="2100" spc="-345" baseline="1984" dirty="0">
                <a:latin typeface="Arial"/>
                <a:cs typeface="Arial"/>
              </a:rPr>
              <a:t>r</a:t>
            </a:r>
            <a:r>
              <a:rPr sz="1400" spc="-229" dirty="0">
                <a:solidFill>
                  <a:srgbClr val="BFBFBF"/>
                </a:solidFill>
                <a:latin typeface="Arial"/>
                <a:cs typeface="Arial"/>
              </a:rPr>
              <a:t>r</a:t>
            </a:r>
            <a:r>
              <a:rPr sz="2100" spc="-345" baseline="1984" dirty="0">
                <a:latin typeface="Arial"/>
                <a:cs typeface="Arial"/>
              </a:rPr>
              <a:t>c</a:t>
            </a:r>
            <a:r>
              <a:rPr sz="1400" spc="-229" dirty="0">
                <a:solidFill>
                  <a:srgbClr val="BFBFBF"/>
                </a:solidFill>
                <a:latin typeface="Arial"/>
                <a:cs typeface="Arial"/>
              </a:rPr>
              <a:t>c</a:t>
            </a:r>
            <a:r>
              <a:rPr sz="2100" spc="-345" baseline="1984" dirty="0">
                <a:latin typeface="Arial"/>
                <a:cs typeface="Arial"/>
              </a:rPr>
              <a:t>ui</a:t>
            </a:r>
            <a:r>
              <a:rPr sz="1400" spc="-229" dirty="0">
                <a:solidFill>
                  <a:srgbClr val="BFBFBF"/>
                </a:solidFill>
                <a:latin typeface="Arial"/>
                <a:cs typeface="Arial"/>
              </a:rPr>
              <a:t>ui</a:t>
            </a:r>
            <a:r>
              <a:rPr sz="2100" spc="-345" baseline="1984" dirty="0">
                <a:latin typeface="Arial"/>
                <a:cs typeface="Arial"/>
              </a:rPr>
              <a:t>t</a:t>
            </a:r>
            <a:r>
              <a:rPr sz="1400" spc="-229" dirty="0">
                <a:solidFill>
                  <a:srgbClr val="BFBFBF"/>
                </a:solidFill>
                <a:latin typeface="Arial"/>
                <a:cs typeface="Arial"/>
              </a:rPr>
              <a:t>t  </a:t>
            </a:r>
            <a:r>
              <a:rPr sz="2100" spc="-585" baseline="1984" dirty="0">
                <a:latin typeface="Arial"/>
                <a:cs typeface="Arial"/>
              </a:rPr>
              <a:t>T</a:t>
            </a:r>
            <a:r>
              <a:rPr sz="1400" spc="-390" dirty="0">
                <a:solidFill>
                  <a:srgbClr val="BFBFBF"/>
                </a:solidFill>
                <a:latin typeface="Arial"/>
                <a:cs typeface="Arial"/>
              </a:rPr>
              <a:t>T</a:t>
            </a:r>
            <a:r>
              <a:rPr sz="2100" spc="-585" baseline="1984" dirty="0">
                <a:latin typeface="Arial"/>
                <a:cs typeface="Arial"/>
              </a:rPr>
              <a:t>heor</a:t>
            </a:r>
            <a:r>
              <a:rPr sz="1400" spc="-390" dirty="0">
                <a:solidFill>
                  <a:srgbClr val="BFBFBF"/>
                </a:solidFill>
                <a:latin typeface="Arial"/>
                <a:cs typeface="Arial"/>
              </a:rPr>
              <a:t>heor</a:t>
            </a:r>
            <a:r>
              <a:rPr sz="2100" spc="-585" baseline="1984" dirty="0">
                <a:latin typeface="Arial"/>
                <a:cs typeface="Arial"/>
              </a:rPr>
              <a:t>em</a:t>
            </a:r>
            <a:r>
              <a:rPr sz="1400" spc="-390" dirty="0">
                <a:solidFill>
                  <a:srgbClr val="BFBFBF"/>
                </a:solidFill>
                <a:latin typeface="Arial"/>
                <a:cs typeface="Arial"/>
              </a:rPr>
              <a:t>em</a:t>
            </a:r>
            <a:r>
              <a:rPr sz="2100" spc="-585" baseline="1984" dirty="0">
                <a:latin typeface="Arial"/>
                <a:cs typeface="Arial"/>
              </a:rPr>
              <a:t>s</a:t>
            </a:r>
            <a:r>
              <a:rPr sz="1400" spc="-390" dirty="0">
                <a:solidFill>
                  <a:srgbClr val="BFBFB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6140" y="350774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6769" y="4259579"/>
            <a:ext cx="6985000" cy="2598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99970" y="2758440"/>
            <a:ext cx="516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800" i="1" baseline="-25173" dirty="0">
                <a:latin typeface="Times New Roman"/>
                <a:cs typeface="Times New Roman"/>
              </a:rPr>
              <a:t>V</a:t>
            </a:r>
            <a:r>
              <a:rPr sz="4800" i="1" spc="-382" baseline="-2517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71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225290" y="3190239"/>
            <a:ext cx="15201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</a:t>
            </a:r>
            <a:r>
              <a:rPr sz="3200" spc="-4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Times New Roman"/>
                <a:cs typeface="Times New Roman"/>
              </a:rPr>
              <a:t>13.44</a:t>
            </a:r>
            <a:r>
              <a:rPr sz="3200" i="1" spc="-45" dirty="0">
                <a:latin typeface="Times New Roman"/>
                <a:cs typeface="Times New Roman"/>
              </a:rPr>
              <a:t>W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79650" y="2871470"/>
            <a:ext cx="1907539" cy="11404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02055">
              <a:lnSpc>
                <a:spcPct val="100000"/>
              </a:lnSpc>
              <a:spcBef>
                <a:spcPts val="650"/>
              </a:spcBef>
            </a:pPr>
            <a:r>
              <a:rPr sz="3200" spc="40" dirty="0">
                <a:latin typeface="Times New Roman"/>
                <a:cs typeface="Times New Roman"/>
              </a:rPr>
              <a:t>22</a:t>
            </a:r>
            <a:r>
              <a:rPr sz="2700" spc="60" baseline="44753" dirty="0">
                <a:latin typeface="Times New Roman"/>
                <a:cs typeface="Times New Roman"/>
              </a:rPr>
              <a:t>2</a:t>
            </a:r>
            <a:endParaRPr sz="2700" baseline="44753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50"/>
              </a:spcBef>
              <a:tabLst>
                <a:tab pos="1132205" algn="l"/>
              </a:tabLst>
            </a:pPr>
            <a:r>
              <a:rPr sz="3200" spc="50" dirty="0">
                <a:latin typeface="Times New Roman"/>
                <a:cs typeface="Times New Roman"/>
              </a:rPr>
              <a:t>4</a:t>
            </a:r>
            <a:r>
              <a:rPr sz="3200" i="1" spc="50" dirty="0">
                <a:latin typeface="Times New Roman"/>
                <a:cs typeface="Times New Roman"/>
              </a:rPr>
              <a:t>R</a:t>
            </a:r>
            <a:r>
              <a:rPr sz="2700" i="1" spc="75" baseline="-24691" dirty="0">
                <a:latin typeface="Times New Roman"/>
                <a:cs typeface="Times New Roman"/>
              </a:rPr>
              <a:t>L	</a:t>
            </a:r>
            <a:r>
              <a:rPr sz="3200" dirty="0">
                <a:latin typeface="Times New Roman"/>
                <a:cs typeface="Times New Roman"/>
              </a:rPr>
              <a:t>4</a:t>
            </a:r>
            <a:r>
              <a:rPr sz="3200" spc="-48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</a:t>
            </a:r>
            <a:r>
              <a:rPr sz="3200" spc="-4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9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19200" y="3042920"/>
            <a:ext cx="21247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80415" algn="l"/>
                <a:tab pos="1344295" algn="l"/>
              </a:tabLst>
            </a:pPr>
            <a:r>
              <a:rPr sz="4800" i="1" spc="7" baseline="-19965" dirty="0">
                <a:latin typeface="Times New Roman"/>
                <a:cs typeface="Times New Roman"/>
              </a:rPr>
              <a:t>p</a:t>
            </a:r>
            <a:r>
              <a:rPr sz="2700" spc="7" baseline="-60185" dirty="0">
                <a:latin typeface="Times New Roman"/>
                <a:cs typeface="Times New Roman"/>
              </a:rPr>
              <a:t>max	</a:t>
            </a:r>
            <a:r>
              <a:rPr sz="4800" baseline="-19965" dirty="0">
                <a:latin typeface="Symbol"/>
                <a:cs typeface="Symbol"/>
              </a:rPr>
              <a:t>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</a:t>
            </a:r>
            <a:r>
              <a:rPr sz="1800" i="1" spc="350" dirty="0">
                <a:latin typeface="Times New Roman"/>
                <a:cs typeface="Times New Roman"/>
              </a:rPr>
              <a:t> </a:t>
            </a:r>
            <a:r>
              <a:rPr sz="4800" baseline="-19965" dirty="0">
                <a:latin typeface="Symbol"/>
                <a:cs typeface="Symbol"/>
              </a:rPr>
              <a:t></a:t>
            </a:r>
            <a:endParaRPr sz="4800" baseline="-1996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8400" y="2278379"/>
            <a:ext cx="2442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65785" algn="l"/>
                <a:tab pos="1583055" algn="l"/>
              </a:tabLst>
            </a:pPr>
            <a:r>
              <a:rPr sz="3200" i="1" spc="-5" dirty="0">
                <a:latin typeface="Times New Roman"/>
                <a:cs typeface="Times New Roman"/>
              </a:rPr>
              <a:t>R</a:t>
            </a:r>
            <a:r>
              <a:rPr sz="2700" i="1" spc="-7" baseline="-24691" dirty="0">
                <a:latin typeface="Times New Roman"/>
                <a:cs typeface="Times New Roman"/>
              </a:rPr>
              <a:t>L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i="1" spc="-60" dirty="0">
                <a:latin typeface="Times New Roman"/>
                <a:cs typeface="Times New Roman"/>
              </a:rPr>
              <a:t>R</a:t>
            </a:r>
            <a:r>
              <a:rPr sz="2700" i="1" spc="-89" baseline="-24691" dirty="0">
                <a:latin typeface="Times New Roman"/>
                <a:cs typeface="Times New Roman"/>
              </a:rPr>
              <a:t>TH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9</a:t>
            </a:r>
            <a:r>
              <a:rPr sz="3200" dirty="0">
                <a:latin typeface="Symbol"/>
                <a:cs typeface="Symbol"/>
              </a:rPr>
              <a:t>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11719" y="1659890"/>
            <a:ext cx="967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</a:t>
            </a:r>
            <a:r>
              <a:rPr sz="3200" spc="-150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22</a:t>
            </a:r>
            <a:r>
              <a:rPr sz="3200" i="1" spc="-80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51500" y="1659890"/>
            <a:ext cx="16440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</a:t>
            </a:r>
            <a:r>
              <a:rPr sz="3200" spc="-1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r>
              <a:rPr sz="3200" spc="-2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</a:t>
            </a:r>
            <a:r>
              <a:rPr sz="3200" spc="-385" dirty="0">
                <a:latin typeface="Times New Roman"/>
                <a:cs typeface="Times New Roman"/>
              </a:rPr>
              <a:t> </a:t>
            </a:r>
            <a:r>
              <a:rPr sz="3200" i="1" spc="-60" dirty="0">
                <a:latin typeface="Times New Roman"/>
                <a:cs typeface="Times New Roman"/>
              </a:rPr>
              <a:t>V</a:t>
            </a:r>
            <a:r>
              <a:rPr sz="2700" i="1" spc="-89" baseline="-24691" dirty="0">
                <a:latin typeface="Times New Roman"/>
                <a:cs typeface="Times New Roman"/>
              </a:rPr>
              <a:t>TH</a:t>
            </a:r>
            <a:endParaRPr sz="2700" baseline="-24691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8400" y="915670"/>
            <a:ext cx="4436745" cy="125730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10"/>
              </a:spcBef>
              <a:tabLst>
                <a:tab pos="3007995" algn="l"/>
                <a:tab pos="3367404" algn="l"/>
              </a:tabLst>
            </a:pPr>
            <a:r>
              <a:rPr sz="3200" spc="80" dirty="0">
                <a:latin typeface="Symbol"/>
                <a:cs typeface="Symbol"/>
              </a:rPr>
              <a:t></a:t>
            </a:r>
            <a:r>
              <a:rPr sz="3200" spc="80" dirty="0">
                <a:latin typeface="Times New Roman"/>
                <a:cs typeface="Times New Roman"/>
              </a:rPr>
              <a:t>12</a:t>
            </a:r>
            <a:r>
              <a:rPr sz="3200" spc="-2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50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Times New Roman"/>
                <a:cs typeface="Times New Roman"/>
              </a:rPr>
              <a:t>18</a:t>
            </a:r>
            <a:r>
              <a:rPr sz="3200" i="1" spc="-80" dirty="0">
                <a:latin typeface="Times New Roman"/>
                <a:cs typeface="Times New Roman"/>
              </a:rPr>
              <a:t>i</a:t>
            </a:r>
            <a:r>
              <a:rPr sz="2700" spc="-120" baseline="-24691" dirty="0">
                <a:latin typeface="Times New Roman"/>
                <a:cs typeface="Times New Roman"/>
              </a:rPr>
              <a:t>1 </a:t>
            </a:r>
            <a:r>
              <a:rPr sz="2700" spc="-67" baseline="-24691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Symbol"/>
                <a:cs typeface="Symbol"/>
              </a:rPr>
              <a:t></a:t>
            </a:r>
            <a:r>
              <a:rPr sz="3200" spc="30" dirty="0">
                <a:latin typeface="Times New Roman"/>
                <a:cs typeface="Times New Roman"/>
              </a:rPr>
              <a:t>12</a:t>
            </a:r>
            <a:r>
              <a:rPr sz="3200" i="1" spc="30" dirty="0">
                <a:latin typeface="Times New Roman"/>
                <a:cs typeface="Times New Roman"/>
              </a:rPr>
              <a:t>i</a:t>
            </a:r>
            <a:r>
              <a:rPr sz="2700" spc="44" baseline="-24691" dirty="0">
                <a:latin typeface="Times New Roman"/>
                <a:cs typeface="Times New Roman"/>
              </a:rPr>
              <a:t>2</a:t>
            </a:r>
            <a:r>
              <a:rPr sz="2700" spc="-195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,	</a:t>
            </a:r>
            <a:r>
              <a:rPr sz="3200" i="1" spc="-10" dirty="0">
                <a:latin typeface="Times New Roman"/>
                <a:cs typeface="Times New Roman"/>
              </a:rPr>
              <a:t>i</a:t>
            </a:r>
            <a:r>
              <a:rPr sz="2700" spc="-15" baseline="-24691" dirty="0">
                <a:latin typeface="Times New Roman"/>
                <a:cs typeface="Times New Roman"/>
              </a:rPr>
              <a:t>2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635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10"/>
              </a:spcBef>
            </a:pPr>
            <a:r>
              <a:rPr sz="3200" spc="80" dirty="0">
                <a:latin typeface="Symbol"/>
                <a:cs typeface="Symbol"/>
              </a:rPr>
              <a:t></a:t>
            </a:r>
            <a:r>
              <a:rPr sz="3200" spc="80" dirty="0">
                <a:latin typeface="Times New Roman"/>
                <a:cs typeface="Times New Roman"/>
              </a:rPr>
              <a:t>12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6</a:t>
            </a:r>
            <a:r>
              <a:rPr sz="3200" i="1" dirty="0">
                <a:latin typeface="Times New Roman"/>
                <a:cs typeface="Times New Roman"/>
              </a:rPr>
              <a:t>i</a:t>
            </a:r>
            <a:r>
              <a:rPr sz="2700" i="1" baseline="-24691" dirty="0">
                <a:latin typeface="Times New Roman"/>
                <a:cs typeface="Times New Roman"/>
              </a:rPr>
              <a:t>i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5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27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Times New Roman"/>
                <a:cs typeface="Times New Roman"/>
              </a:rPr>
              <a:t>3</a:t>
            </a:r>
            <a:r>
              <a:rPr sz="3200" i="1" spc="-60" dirty="0">
                <a:latin typeface="Times New Roman"/>
                <a:cs typeface="Times New Roman"/>
              </a:rPr>
              <a:t>i</a:t>
            </a:r>
            <a:r>
              <a:rPr sz="2700" spc="-89" baseline="-24691" dirty="0">
                <a:latin typeface="Times New Roman"/>
                <a:cs typeface="Times New Roman"/>
              </a:rPr>
              <a:t>2</a:t>
            </a:r>
            <a:r>
              <a:rPr sz="2700" spc="89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Times New Roman"/>
                <a:cs typeface="Times New Roman"/>
              </a:rPr>
              <a:t>2(0)</a:t>
            </a:r>
            <a:r>
              <a:rPr sz="3200" spc="-229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465" dirty="0">
                <a:latin typeface="Times New Roman"/>
                <a:cs typeface="Times New Roman"/>
              </a:rPr>
              <a:t> </a:t>
            </a:r>
            <a:r>
              <a:rPr sz="3200" i="1" spc="-60" dirty="0">
                <a:latin typeface="Times New Roman"/>
                <a:cs typeface="Times New Roman"/>
              </a:rPr>
              <a:t>V</a:t>
            </a:r>
            <a:r>
              <a:rPr sz="2700" i="1" spc="-89" baseline="-24691" dirty="0">
                <a:latin typeface="Times New Roman"/>
                <a:cs typeface="Times New Roman"/>
              </a:rPr>
              <a:t>TH</a:t>
            </a:r>
            <a:endParaRPr sz="2700" baseline="-246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2350" y="138429"/>
            <a:ext cx="37204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053CE7"/>
                </a:solidFill>
                <a:latin typeface="Times New Roman"/>
                <a:cs typeface="Times New Roman"/>
              </a:rPr>
              <a:t>Homework</a:t>
            </a:r>
            <a:r>
              <a:rPr sz="3200" b="1" spc="-5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Problems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72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6393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59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Problems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6, 10, 21, 28, 33, 40, 47, 52,</a:t>
            </a:r>
            <a:r>
              <a:rPr sz="2800" b="1" spc="-20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71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1</a:t>
            </a:r>
            <a:endParaRPr sz="3200"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6269" y="1102359"/>
            <a:ext cx="1198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592" baseline="5952" dirty="0">
                <a:solidFill>
                  <a:srgbClr val="CC3300"/>
                </a:solidFill>
                <a:latin typeface="Symbol"/>
                <a:cs typeface="Symbol"/>
              </a:rPr>
              <a:t></a:t>
            </a:r>
            <a:r>
              <a:rPr sz="4200" spc="-742" baseline="5952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KVL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6230" y="1973579"/>
            <a:ext cx="97409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smtClean="0">
                <a:latin typeface="Times New Roman"/>
                <a:cs typeface="Times New Roman"/>
              </a:rPr>
              <a:t>(1.1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smtClean="0">
                <a:latin typeface="Times New Roman"/>
                <a:cs typeface="Times New Roman"/>
              </a:rPr>
              <a:t>(1.2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6230" y="4368800"/>
            <a:ext cx="9740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smtClean="0">
                <a:latin typeface="Times New Roman"/>
                <a:cs typeface="Times New Roman"/>
              </a:rPr>
              <a:t>(1.3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6269" y="1725929"/>
            <a:ext cx="4803140" cy="42704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782955">
              <a:lnSpc>
                <a:spcPct val="100000"/>
              </a:lnSpc>
              <a:spcBef>
                <a:spcPts val="800"/>
              </a:spcBef>
              <a:tabLst>
                <a:tab pos="3034665" algn="l"/>
              </a:tabLst>
            </a:pPr>
            <a:r>
              <a:rPr sz="3200" spc="-70" dirty="0">
                <a:latin typeface="Times New Roman"/>
                <a:cs typeface="Times New Roman"/>
              </a:rPr>
              <a:t>12</a:t>
            </a:r>
            <a:r>
              <a:rPr sz="3200" i="1" spc="-70" dirty="0">
                <a:latin typeface="Times New Roman"/>
                <a:cs typeface="Times New Roman"/>
              </a:rPr>
              <a:t>i</a:t>
            </a:r>
            <a:r>
              <a:rPr sz="2700" spc="-104" baseline="-24691" dirty="0">
                <a:latin typeface="Times New Roman"/>
                <a:cs typeface="Times New Roman"/>
              </a:rPr>
              <a:t>1  </a:t>
            </a:r>
            <a:r>
              <a:rPr sz="3200" spc="-20" dirty="0">
                <a:latin typeface="Symbol"/>
                <a:cs typeface="Symbol"/>
              </a:rPr>
              <a:t>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4</a:t>
            </a:r>
            <a:r>
              <a:rPr sz="3200" i="1" spc="-25" dirty="0">
                <a:latin typeface="Times New Roman"/>
                <a:cs typeface="Times New Roman"/>
              </a:rPr>
              <a:t>i</a:t>
            </a:r>
            <a:r>
              <a:rPr sz="2700" spc="-37" baseline="-24691" dirty="0">
                <a:latin typeface="Times New Roman"/>
                <a:cs typeface="Times New Roman"/>
              </a:rPr>
              <a:t>2</a:t>
            </a:r>
            <a:r>
              <a:rPr sz="2700" spc="472" baseline="-24691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ymbol"/>
                <a:cs typeface="Symbol"/>
              </a:rPr>
              <a:t></a:t>
            </a:r>
            <a:r>
              <a:rPr sz="3200" spc="-190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Times New Roman"/>
                <a:cs typeface="Times New Roman"/>
              </a:rPr>
              <a:t>v</a:t>
            </a:r>
            <a:r>
              <a:rPr sz="2700" i="1" spc="22" baseline="-24691" dirty="0">
                <a:latin typeface="Times New Roman"/>
                <a:cs typeface="Times New Roman"/>
              </a:rPr>
              <a:t>s	</a:t>
            </a:r>
            <a:r>
              <a:rPr sz="3200" spc="-20" dirty="0">
                <a:latin typeface="Symbol"/>
                <a:cs typeface="Symbol"/>
              </a:rPr>
              <a:t>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795655">
              <a:lnSpc>
                <a:spcPct val="100000"/>
              </a:lnSpc>
              <a:spcBef>
                <a:spcPts val="700"/>
              </a:spcBef>
              <a:tabLst>
                <a:tab pos="4192904" algn="l"/>
              </a:tabLst>
            </a:pP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204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Times New Roman"/>
                <a:cs typeface="Times New Roman"/>
              </a:rPr>
              <a:t>4</a:t>
            </a:r>
            <a:r>
              <a:rPr sz="3200" i="1" spc="-95" dirty="0">
                <a:latin typeface="Times New Roman"/>
                <a:cs typeface="Times New Roman"/>
              </a:rPr>
              <a:t>i</a:t>
            </a:r>
            <a:r>
              <a:rPr sz="2700" spc="-142" baseline="-24691" dirty="0">
                <a:latin typeface="Times New Roman"/>
                <a:cs typeface="Times New Roman"/>
              </a:rPr>
              <a:t>1 </a:t>
            </a:r>
            <a:r>
              <a:rPr sz="2700" spc="-22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</a:t>
            </a:r>
            <a:r>
              <a:rPr sz="3200" spc="-5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16</a:t>
            </a:r>
            <a:r>
              <a:rPr sz="3200" i="1" spc="-20" dirty="0">
                <a:latin typeface="Times New Roman"/>
                <a:cs typeface="Times New Roman"/>
              </a:rPr>
              <a:t>i</a:t>
            </a:r>
            <a:r>
              <a:rPr sz="2700" spc="-30" baseline="-24691" dirty="0">
                <a:latin typeface="Times New Roman"/>
                <a:cs typeface="Times New Roman"/>
              </a:rPr>
              <a:t>2 </a:t>
            </a:r>
            <a:r>
              <a:rPr sz="2700" spc="67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3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3</a:t>
            </a:r>
            <a:r>
              <a:rPr sz="3200" i="1" spc="-5" dirty="0">
                <a:latin typeface="Times New Roman"/>
                <a:cs typeface="Times New Roman"/>
              </a:rPr>
              <a:t>v</a:t>
            </a:r>
            <a:r>
              <a:rPr sz="2700" i="1" spc="-7" baseline="-24691" dirty="0">
                <a:latin typeface="Times New Roman"/>
                <a:cs typeface="Times New Roman"/>
              </a:rPr>
              <a:t>x </a:t>
            </a:r>
            <a:r>
              <a:rPr sz="2700" i="1" spc="112" baseline="-24691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254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Times New Roman"/>
                <a:cs typeface="Times New Roman"/>
              </a:rPr>
              <a:t>v</a:t>
            </a:r>
            <a:r>
              <a:rPr sz="2700" i="1" spc="22" baseline="-24691" dirty="0">
                <a:latin typeface="Times New Roman"/>
                <a:cs typeface="Times New Roman"/>
              </a:rPr>
              <a:t>s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L="840105">
              <a:lnSpc>
                <a:spcPct val="100000"/>
              </a:lnSpc>
              <a:spcBef>
                <a:spcPts val="340"/>
              </a:spcBef>
              <a:tabLst>
                <a:tab pos="1275715" algn="l"/>
              </a:tabLst>
            </a:pPr>
            <a:r>
              <a:rPr sz="3200" i="1" spc="45" dirty="0">
                <a:latin typeface="Times New Roman"/>
                <a:cs typeface="Times New Roman"/>
              </a:rPr>
              <a:t>v</a:t>
            </a:r>
            <a:r>
              <a:rPr sz="2700" i="1" spc="67" baseline="-24691" dirty="0">
                <a:latin typeface="Times New Roman"/>
                <a:cs typeface="Times New Roman"/>
              </a:rPr>
              <a:t>x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Times New Roman"/>
                <a:cs typeface="Times New Roman"/>
              </a:rPr>
              <a:t>2</a:t>
            </a:r>
            <a:r>
              <a:rPr sz="3200" i="1" spc="-90" dirty="0">
                <a:latin typeface="Times New Roman"/>
                <a:cs typeface="Times New Roman"/>
              </a:rPr>
              <a:t>i</a:t>
            </a:r>
            <a:r>
              <a:rPr sz="2700" spc="-135" baseline="-24691" dirty="0">
                <a:latin typeface="Times New Roman"/>
                <a:cs typeface="Times New Roman"/>
              </a:rPr>
              <a:t>1</a:t>
            </a:r>
            <a:endParaRPr sz="2700" baseline="-24691">
              <a:latin typeface="Times New Roman"/>
              <a:cs typeface="Times New Roman"/>
            </a:endParaRPr>
          </a:p>
          <a:p>
            <a:pPr marR="460375" algn="ctr">
              <a:lnSpc>
                <a:spcPct val="100000"/>
              </a:lnSpc>
              <a:spcBef>
                <a:spcPts val="1050"/>
              </a:spcBef>
            </a:pPr>
            <a:r>
              <a:rPr sz="3200" spc="10" dirty="0">
                <a:latin typeface="Times New Roman"/>
                <a:cs typeface="Times New Roman"/>
              </a:rPr>
              <a:t>(4.1.2)</a:t>
            </a:r>
            <a:r>
              <a:rPr sz="3200" spc="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becomes</a:t>
            </a:r>
            <a:endParaRPr sz="3200">
              <a:latin typeface="Times New Roman"/>
              <a:cs typeface="Times New Roman"/>
            </a:endParaRPr>
          </a:p>
          <a:p>
            <a:pPr marL="820419">
              <a:lnSpc>
                <a:spcPct val="100000"/>
              </a:lnSpc>
              <a:spcBef>
                <a:spcPts val="1060"/>
              </a:spcBef>
              <a:tabLst>
                <a:tab pos="3484245" algn="l"/>
              </a:tabLst>
            </a:pPr>
            <a:r>
              <a:rPr sz="3200" spc="-5" dirty="0">
                <a:latin typeface="Symbol"/>
                <a:cs typeface="Symbol"/>
              </a:rPr>
              <a:t></a:t>
            </a:r>
            <a:r>
              <a:rPr sz="3200" spc="-5" dirty="0">
                <a:latin typeface="Times New Roman"/>
                <a:cs typeface="Times New Roman"/>
              </a:rPr>
              <a:t>10</a:t>
            </a:r>
            <a:r>
              <a:rPr sz="3200" i="1" spc="-5" dirty="0">
                <a:latin typeface="Times New Roman"/>
                <a:cs typeface="Times New Roman"/>
              </a:rPr>
              <a:t>i</a:t>
            </a:r>
            <a:r>
              <a:rPr sz="2700" spc="-7" baseline="-24691" dirty="0">
                <a:latin typeface="Times New Roman"/>
                <a:cs typeface="Times New Roman"/>
              </a:rPr>
              <a:t>1 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16</a:t>
            </a:r>
            <a:r>
              <a:rPr sz="3200" i="1" spc="-20" dirty="0">
                <a:latin typeface="Times New Roman"/>
                <a:cs typeface="Times New Roman"/>
              </a:rPr>
              <a:t>i</a:t>
            </a:r>
            <a:r>
              <a:rPr sz="2700" spc="-30" baseline="-24691" dirty="0">
                <a:latin typeface="Times New Roman"/>
                <a:cs typeface="Times New Roman"/>
              </a:rPr>
              <a:t>2</a:t>
            </a:r>
            <a:r>
              <a:rPr sz="2700" spc="-225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</a:t>
            </a:r>
            <a:r>
              <a:rPr sz="3200" spc="-260" dirty="0">
                <a:latin typeface="Times New Roman"/>
                <a:cs typeface="Times New Roman"/>
              </a:rPr>
              <a:t> </a:t>
            </a:r>
            <a:r>
              <a:rPr sz="3200" i="1" spc="15" dirty="0">
                <a:latin typeface="Times New Roman"/>
                <a:cs typeface="Times New Roman"/>
              </a:rPr>
              <a:t>v</a:t>
            </a:r>
            <a:r>
              <a:rPr sz="2700" i="1" spc="22" baseline="-24691" dirty="0">
                <a:latin typeface="Times New Roman"/>
                <a:cs typeface="Times New Roman"/>
              </a:rPr>
              <a:t>s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marR="370840" algn="ctr">
              <a:lnSpc>
                <a:spcPct val="100000"/>
              </a:lnSpc>
              <a:spcBef>
                <a:spcPts val="2680"/>
              </a:spcBef>
              <a:tabLst>
                <a:tab pos="3895725" algn="l"/>
              </a:tabLst>
            </a:pP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Eqs(1.1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) </a:t>
            </a:r>
            <a:r>
              <a:rPr sz="2800" b="1">
                <a:solidFill>
                  <a:srgbClr val="053CE7"/>
                </a:solidFill>
                <a:latin typeface="Times New Roman"/>
                <a:cs typeface="Times New Roman"/>
              </a:rPr>
              <a:t>and</a:t>
            </a:r>
            <a:r>
              <a:rPr sz="2800" b="1" spc="-5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mtClean="0">
                <a:solidFill>
                  <a:srgbClr val="053CE7"/>
                </a:solidFill>
                <a:latin typeface="Times New Roman"/>
                <a:cs typeface="Times New Roman"/>
              </a:rPr>
              <a:t>(1.3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)</a:t>
            </a:r>
            <a:r>
              <a:rPr sz="2800" b="1" spc="15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we	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  <a:p>
            <a:pPr marL="858519">
              <a:lnSpc>
                <a:spcPct val="100000"/>
              </a:lnSpc>
              <a:spcBef>
                <a:spcPts val="160"/>
              </a:spcBef>
              <a:tabLst>
                <a:tab pos="2374265" algn="l"/>
              </a:tabLst>
            </a:pPr>
            <a:r>
              <a:rPr sz="3200" spc="-90" dirty="0">
                <a:latin typeface="Times New Roman"/>
                <a:cs typeface="Times New Roman"/>
              </a:rPr>
              <a:t>2</a:t>
            </a:r>
            <a:r>
              <a:rPr sz="3200" i="1" spc="-90" dirty="0">
                <a:latin typeface="Times New Roman"/>
                <a:cs typeface="Times New Roman"/>
              </a:rPr>
              <a:t>i</a:t>
            </a:r>
            <a:r>
              <a:rPr sz="2700" spc="-135" baseline="-24691" dirty="0">
                <a:latin typeface="Times New Roman"/>
                <a:cs typeface="Times New Roman"/>
              </a:rPr>
              <a:t>1 </a:t>
            </a:r>
            <a:r>
              <a:rPr sz="2700" spc="-52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</a:t>
            </a:r>
            <a:r>
              <a:rPr sz="3200" spc="-50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12</a:t>
            </a:r>
            <a:r>
              <a:rPr sz="3200" i="1" spc="-20" dirty="0">
                <a:latin typeface="Times New Roman"/>
                <a:cs typeface="Times New Roman"/>
              </a:rPr>
              <a:t>i</a:t>
            </a:r>
            <a:r>
              <a:rPr sz="2700" spc="-30" baseline="-24691" dirty="0">
                <a:latin typeface="Times New Roman"/>
                <a:cs typeface="Times New Roman"/>
              </a:rPr>
              <a:t>2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0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i="1" spc="-110" dirty="0">
                <a:latin typeface="Times New Roman"/>
                <a:cs typeface="Times New Roman"/>
              </a:rPr>
              <a:t>i</a:t>
            </a:r>
            <a:r>
              <a:rPr sz="2700" spc="-165" baseline="-24691" dirty="0">
                <a:latin typeface="Times New Roman"/>
                <a:cs typeface="Times New Roman"/>
              </a:rPr>
              <a:t>1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41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Symbol"/>
                <a:cs typeface="Symbol"/>
              </a:rPr>
              <a:t></a:t>
            </a:r>
            <a:r>
              <a:rPr sz="3200" spc="-20" dirty="0">
                <a:latin typeface="Times New Roman"/>
                <a:cs typeface="Times New Roman"/>
              </a:rPr>
              <a:t>6</a:t>
            </a:r>
            <a:r>
              <a:rPr sz="3200" i="1" spc="-20" dirty="0">
                <a:latin typeface="Times New Roman"/>
                <a:cs typeface="Times New Roman"/>
              </a:rPr>
              <a:t>i</a:t>
            </a:r>
            <a:r>
              <a:rPr sz="2700" spc="-30" baseline="-24691" dirty="0">
                <a:latin typeface="Times New Roman"/>
                <a:cs typeface="Times New Roman"/>
              </a:rPr>
              <a:t>2</a:t>
            </a:r>
            <a:endParaRPr sz="2700" baseline="-2469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2350" y="138429"/>
            <a:ext cx="2176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/>
              <a:t>Example</a:t>
            </a:r>
            <a:r>
              <a:rPr sz="3200" spc="-55"/>
              <a:t> </a:t>
            </a:r>
            <a:r>
              <a:rPr sz="3200" smtClean="0"/>
              <a:t>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61669" y="1016000"/>
            <a:ext cx="2536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smtClean="0">
                <a:solidFill>
                  <a:srgbClr val="053CE7"/>
                </a:solidFill>
                <a:latin typeface="Times New Roman"/>
                <a:cs typeface="Times New Roman"/>
              </a:rPr>
              <a:t>Eq(1.1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), </a:t>
            </a:r>
            <a:r>
              <a:rPr sz="2800" b="1" spc="-20" dirty="0">
                <a:solidFill>
                  <a:srgbClr val="053CE7"/>
                </a:solidFill>
                <a:latin typeface="Times New Roman"/>
                <a:cs typeface="Times New Roman"/>
              </a:rPr>
              <a:t>we</a:t>
            </a:r>
            <a:r>
              <a:rPr sz="2800" b="1" spc="-80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get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669" y="4396740"/>
            <a:ext cx="934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053CE7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h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e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6269" y="5511800"/>
            <a:ext cx="7522845" cy="85216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100" marR="30480">
              <a:lnSpc>
                <a:spcPts val="3150"/>
              </a:lnSpc>
              <a:spcBef>
                <a:spcPts val="380"/>
              </a:spcBef>
            </a:pPr>
            <a:r>
              <a:rPr sz="2800" b="1" spc="-10" dirty="0">
                <a:solidFill>
                  <a:srgbClr val="053CE7"/>
                </a:solidFill>
                <a:latin typeface="Times New Roman"/>
                <a:cs typeface="Times New Roman"/>
              </a:rPr>
              <a:t>Showing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that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when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the </a:t>
            </a:r>
            <a:r>
              <a:rPr sz="2800" b="1" spc="-15" dirty="0">
                <a:solidFill>
                  <a:srgbClr val="053CE7"/>
                </a:solidFill>
                <a:latin typeface="Times New Roman"/>
                <a:cs typeface="Times New Roman"/>
              </a:rPr>
              <a:t>source </a:t>
            </a:r>
            <a:r>
              <a:rPr sz="2800" b="1" dirty="0">
                <a:solidFill>
                  <a:srgbClr val="053CE7"/>
                </a:solidFill>
                <a:latin typeface="Times New Roman"/>
                <a:cs typeface="Times New Roman"/>
              </a:rPr>
              <a:t>value is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doubled, </a:t>
            </a:r>
            <a:r>
              <a:rPr sz="2800" b="1" spc="-140" dirty="0">
                <a:solidFill>
                  <a:srgbClr val="053CE7"/>
                </a:solidFill>
                <a:latin typeface="Times New Roman"/>
                <a:cs typeface="Times New Roman"/>
              </a:rPr>
              <a:t>I</a:t>
            </a:r>
            <a:r>
              <a:rPr sz="2400" b="1" spc="-209" baseline="-24305" dirty="0">
                <a:solidFill>
                  <a:srgbClr val="053CE7"/>
                </a:solidFill>
                <a:latin typeface="Times New Roman"/>
                <a:cs typeface="Times New Roman"/>
              </a:rPr>
              <a:t>0  </a:t>
            </a:r>
            <a:r>
              <a:rPr sz="2800" b="1" spc="-5" dirty="0">
                <a:solidFill>
                  <a:srgbClr val="053CE7"/>
                </a:solidFill>
                <a:latin typeface="Times New Roman"/>
                <a:cs typeface="Times New Roman"/>
              </a:rPr>
              <a:t>doubles.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20970" y="2052320"/>
            <a:ext cx="400050" cy="0"/>
          </a:xfrm>
          <a:custGeom>
            <a:avLst/>
            <a:gdLst/>
            <a:ahLst/>
            <a:cxnLst/>
            <a:rect l="l" t="t" r="r" b="b"/>
            <a:pathLst>
              <a:path w="400050">
                <a:moveTo>
                  <a:pt x="0" y="0"/>
                </a:moveTo>
                <a:lnTo>
                  <a:pt x="40005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08270" y="2044700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76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4229" y="201422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33059" y="1764029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6370" y="1484629"/>
            <a:ext cx="206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Times New Roman"/>
                <a:cs typeface="Times New Roman"/>
              </a:rPr>
              <a:t>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9409" y="2781300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4789" y="3030220"/>
            <a:ext cx="22288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7675" algn="l"/>
                <a:tab pos="1111885" algn="l"/>
              </a:tabLst>
            </a:pPr>
            <a:r>
              <a:rPr sz="3200" i="1" spc="100" dirty="0">
                <a:latin typeface="Times New Roman"/>
                <a:cs typeface="Times New Roman"/>
              </a:rPr>
              <a:t>I</a:t>
            </a:r>
            <a:r>
              <a:rPr sz="2700" spc="150" baseline="-24691" dirty="0">
                <a:latin typeface="Times New Roman"/>
                <a:cs typeface="Times New Roman"/>
              </a:rPr>
              <a:t>0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155" dirty="0">
                <a:latin typeface="Times New Roman"/>
                <a:cs typeface="Times New Roman"/>
              </a:rPr>
              <a:t> </a:t>
            </a:r>
            <a:r>
              <a:rPr sz="3200" i="1" spc="-15" dirty="0">
                <a:latin typeface="Times New Roman"/>
                <a:cs typeface="Times New Roman"/>
              </a:rPr>
              <a:t>i</a:t>
            </a:r>
            <a:r>
              <a:rPr sz="2700" spc="-22" baseline="-24691" dirty="0">
                <a:latin typeface="Times New Roman"/>
                <a:cs typeface="Times New Roman"/>
              </a:rPr>
              <a:t>2	</a:t>
            </a:r>
            <a:r>
              <a:rPr sz="3200" spc="-5" dirty="0">
                <a:latin typeface="Symbol"/>
                <a:cs typeface="Symbol"/>
              </a:rPr>
              <a:t>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4800" spc="-7" baseline="-42534" dirty="0">
                <a:latin typeface="Times New Roman"/>
                <a:cs typeface="Times New Roman"/>
              </a:rPr>
              <a:t>76</a:t>
            </a:r>
            <a:r>
              <a:rPr sz="4800" spc="-660" baseline="-4253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869" y="1447800"/>
            <a:ext cx="4547870" cy="1574800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845819" algn="ctr">
              <a:lnSpc>
                <a:spcPct val="100000"/>
              </a:lnSpc>
              <a:spcBef>
                <a:spcPts val="2360"/>
              </a:spcBef>
              <a:tabLst>
                <a:tab pos="2502535" algn="l"/>
                <a:tab pos="3315335" algn="l"/>
                <a:tab pos="3886835" algn="l"/>
                <a:tab pos="4247515" algn="l"/>
              </a:tabLst>
            </a:pPr>
            <a:r>
              <a:rPr sz="3200" dirty="0">
                <a:latin typeface="Symbol"/>
                <a:cs typeface="Symbol"/>
              </a:rPr>
              <a:t>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76</a:t>
            </a:r>
            <a:r>
              <a:rPr sz="3200" i="1" spc="-20" dirty="0">
                <a:latin typeface="Times New Roman"/>
                <a:cs typeface="Times New Roman"/>
              </a:rPr>
              <a:t>i</a:t>
            </a:r>
            <a:r>
              <a:rPr sz="2700" spc="-30" baseline="-24691" dirty="0">
                <a:latin typeface="Times New Roman"/>
                <a:cs typeface="Times New Roman"/>
              </a:rPr>
              <a:t>2</a:t>
            </a:r>
            <a:r>
              <a:rPr sz="2700" spc="-352" baseline="-24691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490" dirty="0">
                <a:latin typeface="Times New Roman"/>
                <a:cs typeface="Times New Roman"/>
              </a:rPr>
              <a:t> </a:t>
            </a:r>
            <a:r>
              <a:rPr sz="3200" i="1" spc="20" dirty="0">
                <a:latin typeface="Times New Roman"/>
                <a:cs typeface="Times New Roman"/>
              </a:rPr>
              <a:t>v</a:t>
            </a:r>
            <a:r>
              <a:rPr sz="2700" i="1" spc="30" baseline="-24691" dirty="0">
                <a:latin typeface="Times New Roman"/>
                <a:cs typeface="Times New Roman"/>
              </a:rPr>
              <a:t>s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	</a:t>
            </a:r>
            <a:r>
              <a:rPr sz="3200" dirty="0">
                <a:latin typeface="Symbol"/>
                <a:cs typeface="Symbol"/>
              </a:rPr>
              <a:t>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i="1" dirty="0">
                <a:latin typeface="Times New Roman"/>
                <a:cs typeface="Times New Roman"/>
              </a:rPr>
              <a:t>i	</a:t>
            </a:r>
            <a:r>
              <a:rPr sz="320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  <a:p>
            <a:pPr marL="63500">
              <a:lnSpc>
                <a:spcPct val="100000"/>
              </a:lnSpc>
              <a:spcBef>
                <a:spcPts val="2260"/>
              </a:spcBef>
              <a:tabLst>
                <a:tab pos="1438275" algn="l"/>
              </a:tabLst>
            </a:pPr>
            <a:r>
              <a:rPr sz="4200" b="1" spc="-7" baseline="-22817" dirty="0">
                <a:solidFill>
                  <a:srgbClr val="053CE7"/>
                </a:solidFill>
                <a:latin typeface="Times New Roman"/>
                <a:cs typeface="Times New Roman"/>
              </a:rPr>
              <a:t>When</a:t>
            </a:r>
            <a:r>
              <a:rPr sz="4200" b="1" spc="-472" baseline="-22817" dirty="0">
                <a:solidFill>
                  <a:srgbClr val="053CE7"/>
                </a:solidFill>
                <a:latin typeface="Times New Roman"/>
                <a:cs typeface="Times New Roman"/>
              </a:rPr>
              <a:t> </a:t>
            </a:r>
            <a:r>
              <a:rPr sz="3200" i="1" spc="20" dirty="0">
                <a:latin typeface="Times New Roman"/>
                <a:cs typeface="Times New Roman"/>
              </a:rPr>
              <a:t>v</a:t>
            </a:r>
            <a:r>
              <a:rPr sz="2700" i="1" spc="30" baseline="-24691" dirty="0">
                <a:latin typeface="Times New Roman"/>
                <a:cs typeface="Times New Roman"/>
              </a:rPr>
              <a:t>s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409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12V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31309" y="4716779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21150" y="4709159"/>
            <a:ext cx="4318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/>
                <a:cs typeface="Times New Roman"/>
              </a:rPr>
              <a:t>76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45"/>
              </a:lnSpc>
            </a:pPr>
            <a:r>
              <a:rPr spc="-5" dirty="0"/>
              <a:t>Circuit</a:t>
            </a:r>
            <a:r>
              <a:rPr spc="-30" dirty="0"/>
              <a:t> </a:t>
            </a:r>
            <a:r>
              <a:rPr spc="-5" dirty="0"/>
              <a:t>Theorems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pPr marL="38100">
                <a:lnSpc>
                  <a:spcPts val="1645"/>
                </a:lnSpc>
              </a:pPr>
              <a:t>9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880360" y="4678679"/>
            <a:ext cx="803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6275" algn="l"/>
              </a:tabLst>
            </a:pPr>
            <a:r>
              <a:rPr sz="1800" dirty="0">
                <a:latin typeface="Times New Roman"/>
                <a:cs typeface="Times New Roman"/>
              </a:rPr>
              <a:t>0	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93670" y="4399279"/>
            <a:ext cx="22358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7675" algn="l"/>
                <a:tab pos="1113155" algn="l"/>
              </a:tabLst>
            </a:pPr>
            <a:r>
              <a:rPr sz="3200" i="1" dirty="0">
                <a:latin typeface="Times New Roman"/>
                <a:cs typeface="Times New Roman"/>
              </a:rPr>
              <a:t>I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i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4800" baseline="33854" dirty="0">
                <a:latin typeface="Times New Roman"/>
                <a:cs typeface="Times New Roman"/>
              </a:rPr>
              <a:t>24</a:t>
            </a:r>
            <a:r>
              <a:rPr sz="4800" spc="-637" baseline="3385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89710" y="3806190"/>
            <a:ext cx="1518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5295" algn="l"/>
              </a:tabLst>
            </a:pPr>
            <a:r>
              <a:rPr sz="3200" i="1" spc="20" dirty="0">
                <a:latin typeface="Times New Roman"/>
                <a:cs typeface="Times New Roman"/>
              </a:rPr>
              <a:t>v</a:t>
            </a:r>
            <a:r>
              <a:rPr sz="2700" i="1" spc="30" baseline="-24691" dirty="0">
                <a:latin typeface="Times New Roman"/>
                <a:cs typeface="Times New Roman"/>
              </a:rPr>
              <a:t>s	</a:t>
            </a:r>
            <a:r>
              <a:rPr sz="3200" dirty="0">
                <a:latin typeface="Symbol"/>
                <a:cs typeface="Symbol"/>
              </a:rPr>
              <a:t></a:t>
            </a:r>
            <a:r>
              <a:rPr sz="3200" spc="-13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Times New Roman"/>
                <a:cs typeface="Times New Roman"/>
              </a:rPr>
              <a:t>24V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2015</Words>
  <Application>Microsoft Office PowerPoint</Application>
  <PresentationFormat>On-screen Show (4:3)</PresentationFormat>
  <Paragraphs>663</Paragraphs>
  <Slides>72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Circuit Theorems</vt:lpstr>
      <vt:lpstr>Circuit Theorems</vt:lpstr>
      <vt:lpstr>1 Introduction</vt:lpstr>
      <vt:lpstr>2 Linearity Property</vt:lpstr>
      <vt:lpstr> A linear circuit is one whose output is linearly  related (or directly proportional) to its input</vt:lpstr>
      <vt:lpstr> Linear circuit consist of</vt:lpstr>
      <vt:lpstr>Slide 7</vt:lpstr>
      <vt:lpstr>Example 1</vt:lpstr>
      <vt:lpstr>Example 1</vt:lpstr>
      <vt:lpstr>Slide 10</vt:lpstr>
      <vt:lpstr>Example 2</vt:lpstr>
      <vt:lpstr>3 Superposition</vt:lpstr>
      <vt:lpstr>Steps to apply superposition principle:</vt:lpstr>
      <vt:lpstr>How to turn off independent sources</vt:lpstr>
      <vt:lpstr> Superposition involves more work but simpler  circuits.</vt:lpstr>
      <vt:lpstr>Example 3</vt:lpstr>
      <vt:lpstr>Example 3</vt:lpstr>
      <vt:lpstr>Slide 18</vt:lpstr>
      <vt:lpstr>Example 4</vt:lpstr>
      <vt:lpstr>Example 4</vt:lpstr>
      <vt:lpstr>5 Source Transformation</vt:lpstr>
      <vt:lpstr>Fig. 15 &amp; 16</vt:lpstr>
      <vt:lpstr>Equivalent Circuits</vt:lpstr>
      <vt:lpstr> Arrow of the current source positive terminal of voltage source</vt:lpstr>
      <vt:lpstr>Slide 25</vt:lpstr>
      <vt:lpstr>Slide 26</vt:lpstr>
      <vt:lpstr>Example 6</vt:lpstr>
      <vt:lpstr>Slide 28</vt:lpstr>
      <vt:lpstr>Example 7</vt:lpstr>
      <vt:lpstr>Example 7</vt:lpstr>
      <vt:lpstr>5 Thevenin’s Theorem</vt:lpstr>
      <vt:lpstr>Property of Linear Circuits</vt:lpstr>
      <vt:lpstr>Fig. 23</vt:lpstr>
      <vt:lpstr>How to Find Thevenin’s Voltage</vt:lpstr>
      <vt:lpstr>How to Find Thevenin’s Resistance</vt:lpstr>
      <vt:lpstr>CASE 1</vt:lpstr>
      <vt:lpstr>Fig. 25</vt:lpstr>
      <vt:lpstr> The Thevenin’s resistance may be negative,  indicating that the circuit has ability providing  power</vt:lpstr>
      <vt:lpstr>Fig. 26</vt:lpstr>
      <vt:lpstr>Example 8</vt:lpstr>
      <vt:lpstr>Find Rth</vt:lpstr>
      <vt:lpstr>Find Vth</vt:lpstr>
      <vt:lpstr>Example 4.8</vt:lpstr>
      <vt:lpstr>Example 8</vt:lpstr>
      <vt:lpstr>Example 9</vt:lpstr>
      <vt:lpstr>Example 9</vt:lpstr>
      <vt:lpstr>Example 9</vt:lpstr>
      <vt:lpstr>Example 9</vt:lpstr>
      <vt:lpstr>Example 9</vt:lpstr>
      <vt:lpstr>Example 10</vt:lpstr>
      <vt:lpstr>Example 10</vt:lpstr>
      <vt:lpstr>Example 10</vt:lpstr>
      <vt:lpstr>Example 10</vt:lpstr>
      <vt:lpstr>6 Norton’s Theorem</vt:lpstr>
      <vt:lpstr>Fig. 37</vt:lpstr>
      <vt:lpstr>How to Find Norton Current</vt:lpstr>
      <vt:lpstr>Thevenin or Norton equivalent circuit :</vt:lpstr>
      <vt:lpstr>Slide 58</vt:lpstr>
      <vt:lpstr>Example 11</vt:lpstr>
      <vt:lpstr>Example 11</vt:lpstr>
      <vt:lpstr>Example 11</vt:lpstr>
      <vt:lpstr>Example 11</vt:lpstr>
      <vt:lpstr>Slide 63</vt:lpstr>
      <vt:lpstr>Example 12</vt:lpstr>
      <vt:lpstr>Example 12</vt:lpstr>
      <vt:lpstr>8 Maximum Power Transfer</vt:lpstr>
      <vt:lpstr>Slide 67</vt:lpstr>
      <vt:lpstr> dp </vt:lpstr>
      <vt:lpstr>Slide 69</vt:lpstr>
      <vt:lpstr>Example 13</vt:lpstr>
      <vt:lpstr>Slide 71</vt:lpstr>
      <vt:lpstr>Slide 72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Theorems</dc:title>
  <dc:creator>Satish</dc:creator>
  <cp:lastModifiedBy>Satish</cp:lastModifiedBy>
  <cp:revision>5</cp:revision>
  <dcterms:created xsi:type="dcterms:W3CDTF">2020-07-06T07:52:42Z</dcterms:created>
  <dcterms:modified xsi:type="dcterms:W3CDTF">2020-07-06T08:15:55Z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2015-11-04T00:00:00Z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2020-07-06T00:00:00Z</vt:filetime>
  </property>
</Properties>
</file>