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0192" y="187452"/>
            <a:ext cx="3660648" cy="2410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6072" y="2923413"/>
            <a:ext cx="645185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45" dirty="0"/>
              <a:t>SINUSOIDAL </a:t>
            </a:r>
            <a:r>
              <a:rPr spc="40" dirty="0"/>
              <a:t>STEADY STATE</a:t>
            </a:r>
            <a:r>
              <a:rPr spc="25" dirty="0"/>
              <a:t> </a:t>
            </a:r>
            <a:r>
              <a:rPr spc="40" dirty="0"/>
              <a:t>ANALYSIS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55" dirty="0"/>
              <a:t>02-12-20</a:t>
            </a:r>
            <a:r>
              <a:rPr spc="40" dirty="0"/>
              <a:t>1</a:t>
            </a:r>
            <a:r>
              <a:rPr spc="-5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45" dirty="0"/>
              <a:t>SINUSOIDAL </a:t>
            </a:r>
            <a:r>
              <a:rPr spc="40" dirty="0"/>
              <a:t>STEADY STATE</a:t>
            </a:r>
            <a:r>
              <a:rPr spc="25" dirty="0"/>
              <a:t> </a:t>
            </a:r>
            <a:r>
              <a:rPr spc="40" dirty="0"/>
              <a:t>ANALYSIS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55" dirty="0"/>
              <a:t>02-12-20</a:t>
            </a:r>
            <a:r>
              <a:rPr spc="40" dirty="0"/>
              <a:t>1</a:t>
            </a:r>
            <a:r>
              <a:rPr spc="-5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45" dirty="0"/>
              <a:t>SINUSOIDAL </a:t>
            </a:r>
            <a:r>
              <a:rPr spc="40" dirty="0"/>
              <a:t>STEADY STATE</a:t>
            </a:r>
            <a:r>
              <a:rPr spc="25" dirty="0"/>
              <a:t> </a:t>
            </a:r>
            <a:r>
              <a:rPr spc="40" dirty="0"/>
              <a:t>ANALYSIS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55" dirty="0"/>
              <a:t>02-12-20</a:t>
            </a:r>
            <a:r>
              <a:rPr spc="40" dirty="0"/>
              <a:t>1</a:t>
            </a:r>
            <a:r>
              <a:rPr spc="-5" dirty="0"/>
              <a:t>6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45" dirty="0"/>
              <a:t>SINUSOIDAL </a:t>
            </a:r>
            <a:r>
              <a:rPr spc="40" dirty="0"/>
              <a:t>STEADY STATE</a:t>
            </a:r>
            <a:r>
              <a:rPr spc="25" dirty="0"/>
              <a:t> </a:t>
            </a:r>
            <a:r>
              <a:rPr spc="40" dirty="0"/>
              <a:t>ANALYSIS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55" dirty="0"/>
              <a:t>02-12-20</a:t>
            </a:r>
            <a:r>
              <a:rPr spc="40" dirty="0"/>
              <a:t>1</a:t>
            </a:r>
            <a:r>
              <a:rPr spc="-5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45" dirty="0"/>
              <a:t>SINUSOIDAL </a:t>
            </a:r>
            <a:r>
              <a:rPr spc="40" dirty="0"/>
              <a:t>STEADY STATE</a:t>
            </a:r>
            <a:r>
              <a:rPr spc="25" dirty="0"/>
              <a:t> </a:t>
            </a:r>
            <a:r>
              <a:rPr spc="40" dirty="0"/>
              <a:t>ANALYSIS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55" dirty="0"/>
              <a:t>02-12-20</a:t>
            </a:r>
            <a:r>
              <a:rPr spc="40" dirty="0"/>
              <a:t>1</a:t>
            </a:r>
            <a:r>
              <a:rPr spc="-5"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2128" y="982027"/>
            <a:ext cx="3071495" cy="568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627377"/>
            <a:ext cx="7767319" cy="287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456298"/>
            <a:ext cx="2231390" cy="17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45" dirty="0"/>
              <a:t>SINUSOIDAL </a:t>
            </a:r>
            <a:r>
              <a:rPr spc="40" dirty="0"/>
              <a:t>STEADY STATE</a:t>
            </a:r>
            <a:r>
              <a:rPr spc="25" dirty="0"/>
              <a:t> </a:t>
            </a:r>
            <a:r>
              <a:rPr spc="40" dirty="0"/>
              <a:t>ANALYSIS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26148" y="6456298"/>
            <a:ext cx="625475" cy="17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55" dirty="0"/>
              <a:t>02-12-20</a:t>
            </a:r>
            <a:r>
              <a:rPr spc="40" dirty="0"/>
              <a:t>1</a:t>
            </a:r>
            <a:r>
              <a:rPr spc="-5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89290" y="6449562"/>
            <a:ext cx="179070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5" Type="http://schemas.openxmlformats.org/officeDocument/2006/relationships/image" Target="../media/image75.png"/><Relationship Id="rId4" Type="http://schemas.openxmlformats.org/officeDocument/2006/relationships/image" Target="../media/image77.png"/><Relationship Id="rId9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46072" y="2923413"/>
            <a:ext cx="6437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0" dirty="0">
                <a:solidFill>
                  <a:srgbClr val="FFFFFF"/>
                </a:solidFill>
                <a:latin typeface="Arial Narrow"/>
                <a:cs typeface="Arial Narrow"/>
              </a:rPr>
              <a:t>SINUSOIDAL </a:t>
            </a:r>
            <a:r>
              <a:rPr sz="3200" spc="35" dirty="0">
                <a:solidFill>
                  <a:srgbClr val="FFFFFF"/>
                </a:solidFill>
                <a:latin typeface="Arial Narrow"/>
                <a:cs typeface="Arial Narrow"/>
              </a:rPr>
              <a:t>STEADY </a:t>
            </a:r>
            <a:r>
              <a:rPr sz="3200" spc="-40" dirty="0">
                <a:solidFill>
                  <a:srgbClr val="FFFFFF"/>
                </a:solidFill>
                <a:latin typeface="Arial Narrow"/>
                <a:cs typeface="Arial Narrow"/>
              </a:rPr>
              <a:t>STATE</a:t>
            </a:r>
            <a:r>
              <a:rPr sz="3200" spc="-1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Arial Narrow"/>
                <a:cs typeface="Arial Narrow"/>
              </a:rPr>
              <a:t>ANALYSIS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3190"/>
            <a:ext cx="6244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solidFill>
                  <a:srgbClr val="FFFFFF"/>
                </a:solidFill>
                <a:latin typeface="Arial Narrow"/>
                <a:cs typeface="Arial Narrow"/>
              </a:rPr>
              <a:t>PHASOR </a:t>
            </a:r>
            <a:r>
              <a:rPr sz="3000" spc="25" dirty="0">
                <a:solidFill>
                  <a:srgbClr val="FFFFFF"/>
                </a:solidFill>
                <a:latin typeface="Arial Narrow"/>
                <a:cs typeface="Arial Narrow"/>
              </a:rPr>
              <a:t>RELATIONSHIP </a:t>
            </a:r>
            <a:r>
              <a:rPr sz="3000" spc="30" dirty="0">
                <a:solidFill>
                  <a:srgbClr val="FFFFFF"/>
                </a:solidFill>
                <a:latin typeface="Arial Narrow"/>
                <a:cs typeface="Arial Narrow"/>
              </a:rPr>
              <a:t>FOR R,L AND</a:t>
            </a:r>
            <a:r>
              <a:rPr sz="3000" spc="6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000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4822" y="1627377"/>
            <a:ext cx="104838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DC9E1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Resistor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362" y="2157222"/>
            <a:ext cx="3048000" cy="2286000"/>
          </a:xfrm>
          <a:custGeom>
            <a:avLst/>
            <a:gdLst/>
            <a:ahLst/>
            <a:cxnLst/>
            <a:rect l="l" t="t" r="r" b="b"/>
            <a:pathLst>
              <a:path w="3048000" h="2286000">
                <a:moveTo>
                  <a:pt x="0" y="2286000"/>
                </a:moveTo>
                <a:lnTo>
                  <a:pt x="3048000" y="2286000"/>
                </a:lnTo>
                <a:lnTo>
                  <a:pt x="30480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362" y="2157222"/>
            <a:ext cx="3048000" cy="2286000"/>
          </a:xfrm>
          <a:custGeom>
            <a:avLst/>
            <a:gdLst/>
            <a:ahLst/>
            <a:cxnLst/>
            <a:rect l="l" t="t" r="r" b="b"/>
            <a:pathLst>
              <a:path w="3048000" h="2286000">
                <a:moveTo>
                  <a:pt x="0" y="2286000"/>
                </a:moveTo>
                <a:lnTo>
                  <a:pt x="3048000" y="2286000"/>
                </a:lnTo>
                <a:lnTo>
                  <a:pt x="30480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161" y="2695194"/>
            <a:ext cx="2362200" cy="1143000"/>
          </a:xfrm>
          <a:custGeom>
            <a:avLst/>
            <a:gdLst/>
            <a:ahLst/>
            <a:cxnLst/>
            <a:rect l="l" t="t" r="r" b="b"/>
            <a:pathLst>
              <a:path w="2362200" h="1143000">
                <a:moveTo>
                  <a:pt x="0" y="1142999"/>
                </a:moveTo>
                <a:lnTo>
                  <a:pt x="2362200" y="1142999"/>
                </a:lnTo>
                <a:lnTo>
                  <a:pt x="23622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5161" y="2695194"/>
            <a:ext cx="2362200" cy="1143000"/>
          </a:xfrm>
          <a:custGeom>
            <a:avLst/>
            <a:gdLst/>
            <a:ahLst/>
            <a:cxnLst/>
            <a:rect l="l" t="t" r="r" b="b"/>
            <a:pathLst>
              <a:path w="2362200" h="1143000">
                <a:moveTo>
                  <a:pt x="0" y="1142999"/>
                </a:moveTo>
                <a:lnTo>
                  <a:pt x="2362200" y="1142999"/>
                </a:lnTo>
                <a:lnTo>
                  <a:pt x="23622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562" y="2829305"/>
            <a:ext cx="457200" cy="403860"/>
          </a:xfrm>
          <a:custGeom>
            <a:avLst/>
            <a:gdLst/>
            <a:ahLst/>
            <a:cxnLst/>
            <a:rect l="l" t="t" r="r" b="b"/>
            <a:pathLst>
              <a:path w="457200" h="403860">
                <a:moveTo>
                  <a:pt x="228600" y="0"/>
                </a:moveTo>
                <a:lnTo>
                  <a:pt x="176184" y="5334"/>
                </a:lnTo>
                <a:lnTo>
                  <a:pt x="128068" y="20527"/>
                </a:lnTo>
                <a:lnTo>
                  <a:pt x="85623" y="44367"/>
                </a:lnTo>
                <a:lnTo>
                  <a:pt x="50221" y="75640"/>
                </a:lnTo>
                <a:lnTo>
                  <a:pt x="23235" y="113133"/>
                </a:lnTo>
                <a:lnTo>
                  <a:pt x="6037" y="155634"/>
                </a:lnTo>
                <a:lnTo>
                  <a:pt x="0" y="201930"/>
                </a:lnTo>
                <a:lnTo>
                  <a:pt x="6037" y="248225"/>
                </a:lnTo>
                <a:lnTo>
                  <a:pt x="23235" y="290726"/>
                </a:lnTo>
                <a:lnTo>
                  <a:pt x="50221" y="328219"/>
                </a:lnTo>
                <a:lnTo>
                  <a:pt x="85623" y="359492"/>
                </a:lnTo>
                <a:lnTo>
                  <a:pt x="128068" y="383332"/>
                </a:lnTo>
                <a:lnTo>
                  <a:pt x="176184" y="398526"/>
                </a:lnTo>
                <a:lnTo>
                  <a:pt x="228600" y="403860"/>
                </a:lnTo>
                <a:lnTo>
                  <a:pt x="281015" y="398526"/>
                </a:lnTo>
                <a:lnTo>
                  <a:pt x="329131" y="383332"/>
                </a:lnTo>
                <a:lnTo>
                  <a:pt x="371576" y="359492"/>
                </a:lnTo>
                <a:lnTo>
                  <a:pt x="406978" y="328219"/>
                </a:lnTo>
                <a:lnTo>
                  <a:pt x="433964" y="290726"/>
                </a:lnTo>
                <a:lnTo>
                  <a:pt x="451162" y="248225"/>
                </a:lnTo>
                <a:lnTo>
                  <a:pt x="457200" y="201930"/>
                </a:lnTo>
                <a:lnTo>
                  <a:pt x="451162" y="155634"/>
                </a:lnTo>
                <a:lnTo>
                  <a:pt x="433964" y="113133"/>
                </a:lnTo>
                <a:lnTo>
                  <a:pt x="406978" y="75640"/>
                </a:lnTo>
                <a:lnTo>
                  <a:pt x="371576" y="44367"/>
                </a:lnTo>
                <a:lnTo>
                  <a:pt x="329131" y="20527"/>
                </a:lnTo>
                <a:lnTo>
                  <a:pt x="281015" y="533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6562" y="2829305"/>
            <a:ext cx="457200" cy="403860"/>
          </a:xfrm>
          <a:custGeom>
            <a:avLst/>
            <a:gdLst/>
            <a:ahLst/>
            <a:cxnLst/>
            <a:rect l="l" t="t" r="r" b="b"/>
            <a:pathLst>
              <a:path w="457200" h="403860">
                <a:moveTo>
                  <a:pt x="0" y="201930"/>
                </a:moveTo>
                <a:lnTo>
                  <a:pt x="6037" y="155634"/>
                </a:lnTo>
                <a:lnTo>
                  <a:pt x="23235" y="113133"/>
                </a:lnTo>
                <a:lnTo>
                  <a:pt x="50221" y="75640"/>
                </a:lnTo>
                <a:lnTo>
                  <a:pt x="85623" y="44367"/>
                </a:lnTo>
                <a:lnTo>
                  <a:pt x="128068" y="20527"/>
                </a:lnTo>
                <a:lnTo>
                  <a:pt x="176184" y="5334"/>
                </a:lnTo>
                <a:lnTo>
                  <a:pt x="228600" y="0"/>
                </a:lnTo>
                <a:lnTo>
                  <a:pt x="281015" y="5334"/>
                </a:lnTo>
                <a:lnTo>
                  <a:pt x="329131" y="20527"/>
                </a:lnTo>
                <a:lnTo>
                  <a:pt x="371576" y="44367"/>
                </a:lnTo>
                <a:lnTo>
                  <a:pt x="406978" y="75640"/>
                </a:lnTo>
                <a:lnTo>
                  <a:pt x="433964" y="113133"/>
                </a:lnTo>
                <a:lnTo>
                  <a:pt x="451162" y="155634"/>
                </a:lnTo>
                <a:lnTo>
                  <a:pt x="457200" y="201930"/>
                </a:lnTo>
                <a:lnTo>
                  <a:pt x="451162" y="248225"/>
                </a:lnTo>
                <a:lnTo>
                  <a:pt x="433964" y="290726"/>
                </a:lnTo>
                <a:lnTo>
                  <a:pt x="406978" y="328219"/>
                </a:lnTo>
                <a:lnTo>
                  <a:pt x="371576" y="359492"/>
                </a:lnTo>
                <a:lnTo>
                  <a:pt x="329131" y="383332"/>
                </a:lnTo>
                <a:lnTo>
                  <a:pt x="281015" y="398526"/>
                </a:lnTo>
                <a:lnTo>
                  <a:pt x="228600" y="403860"/>
                </a:lnTo>
                <a:lnTo>
                  <a:pt x="176184" y="398525"/>
                </a:lnTo>
                <a:lnTo>
                  <a:pt x="128068" y="383332"/>
                </a:lnTo>
                <a:lnTo>
                  <a:pt x="85623" y="359492"/>
                </a:lnTo>
                <a:lnTo>
                  <a:pt x="50221" y="328219"/>
                </a:lnTo>
                <a:lnTo>
                  <a:pt x="23235" y="290726"/>
                </a:lnTo>
                <a:lnTo>
                  <a:pt x="6037" y="248225"/>
                </a:lnTo>
                <a:lnTo>
                  <a:pt x="0" y="20193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7240" y="2844123"/>
            <a:ext cx="19621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500" i="1" spc="-60" dirty="0">
                <a:latin typeface="Tahoma"/>
                <a:cs typeface="Tahoma"/>
              </a:rPr>
              <a:t>A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8561" y="316458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3011" y="2695194"/>
            <a:ext cx="114300" cy="469900"/>
          </a:xfrm>
          <a:custGeom>
            <a:avLst/>
            <a:gdLst/>
            <a:ahLst/>
            <a:cxnLst/>
            <a:rect l="l" t="t" r="r" b="b"/>
            <a:pathLst>
              <a:path w="114300" h="469900">
                <a:moveTo>
                  <a:pt x="76200" y="95250"/>
                </a:moveTo>
                <a:lnTo>
                  <a:pt x="38100" y="95250"/>
                </a:lnTo>
                <a:lnTo>
                  <a:pt x="38100" y="469391"/>
                </a:lnTo>
                <a:lnTo>
                  <a:pt x="76200" y="469391"/>
                </a:lnTo>
                <a:lnTo>
                  <a:pt x="76200" y="95250"/>
                </a:lnTo>
                <a:close/>
              </a:path>
              <a:path w="114300" h="4699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699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1411" y="2695194"/>
            <a:ext cx="114300" cy="469900"/>
          </a:xfrm>
          <a:custGeom>
            <a:avLst/>
            <a:gdLst/>
            <a:ahLst/>
            <a:cxnLst/>
            <a:rect l="l" t="t" r="r" b="b"/>
            <a:pathLst>
              <a:path w="114300" h="469900">
                <a:moveTo>
                  <a:pt x="76200" y="95250"/>
                </a:moveTo>
                <a:lnTo>
                  <a:pt x="38100" y="95250"/>
                </a:lnTo>
                <a:lnTo>
                  <a:pt x="38100" y="469391"/>
                </a:lnTo>
                <a:lnTo>
                  <a:pt x="76200" y="469391"/>
                </a:lnTo>
                <a:lnTo>
                  <a:pt x="76200" y="95250"/>
                </a:lnTo>
                <a:close/>
              </a:path>
              <a:path w="114300" h="4699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699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9561" y="3670553"/>
            <a:ext cx="457200" cy="337185"/>
          </a:xfrm>
          <a:custGeom>
            <a:avLst/>
            <a:gdLst/>
            <a:ahLst/>
            <a:cxnLst/>
            <a:rect l="l" t="t" r="r" b="b"/>
            <a:pathLst>
              <a:path w="457200" h="337185">
                <a:moveTo>
                  <a:pt x="228600" y="0"/>
                </a:moveTo>
                <a:lnTo>
                  <a:pt x="176188" y="4449"/>
                </a:lnTo>
                <a:lnTo>
                  <a:pt x="128073" y="17123"/>
                </a:lnTo>
                <a:lnTo>
                  <a:pt x="85628" y="37009"/>
                </a:lnTo>
                <a:lnTo>
                  <a:pt x="50225" y="63092"/>
                </a:lnTo>
                <a:lnTo>
                  <a:pt x="23237" y="94361"/>
                </a:lnTo>
                <a:lnTo>
                  <a:pt x="6038" y="129802"/>
                </a:lnTo>
                <a:lnTo>
                  <a:pt x="0" y="168402"/>
                </a:lnTo>
                <a:lnTo>
                  <a:pt x="6038" y="207001"/>
                </a:lnTo>
                <a:lnTo>
                  <a:pt x="23237" y="242442"/>
                </a:lnTo>
                <a:lnTo>
                  <a:pt x="50225" y="273711"/>
                </a:lnTo>
                <a:lnTo>
                  <a:pt x="85628" y="299794"/>
                </a:lnTo>
                <a:lnTo>
                  <a:pt x="128073" y="319680"/>
                </a:lnTo>
                <a:lnTo>
                  <a:pt x="176188" y="332354"/>
                </a:lnTo>
                <a:lnTo>
                  <a:pt x="228600" y="336804"/>
                </a:lnTo>
                <a:lnTo>
                  <a:pt x="281011" y="332354"/>
                </a:lnTo>
                <a:lnTo>
                  <a:pt x="329126" y="319680"/>
                </a:lnTo>
                <a:lnTo>
                  <a:pt x="371571" y="299794"/>
                </a:lnTo>
                <a:lnTo>
                  <a:pt x="406974" y="273711"/>
                </a:lnTo>
                <a:lnTo>
                  <a:pt x="433962" y="242442"/>
                </a:lnTo>
                <a:lnTo>
                  <a:pt x="451161" y="207001"/>
                </a:lnTo>
                <a:lnTo>
                  <a:pt x="457200" y="168402"/>
                </a:lnTo>
                <a:lnTo>
                  <a:pt x="451161" y="129802"/>
                </a:lnTo>
                <a:lnTo>
                  <a:pt x="433962" y="94361"/>
                </a:lnTo>
                <a:lnTo>
                  <a:pt x="406974" y="63092"/>
                </a:lnTo>
                <a:lnTo>
                  <a:pt x="371571" y="37009"/>
                </a:lnTo>
                <a:lnTo>
                  <a:pt x="329126" y="17123"/>
                </a:lnTo>
                <a:lnTo>
                  <a:pt x="281011" y="4449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9561" y="3670553"/>
            <a:ext cx="457200" cy="337185"/>
          </a:xfrm>
          <a:custGeom>
            <a:avLst/>
            <a:gdLst/>
            <a:ahLst/>
            <a:cxnLst/>
            <a:rect l="l" t="t" r="r" b="b"/>
            <a:pathLst>
              <a:path w="457200" h="337185">
                <a:moveTo>
                  <a:pt x="0" y="168402"/>
                </a:moveTo>
                <a:lnTo>
                  <a:pt x="6038" y="129802"/>
                </a:lnTo>
                <a:lnTo>
                  <a:pt x="23237" y="94361"/>
                </a:lnTo>
                <a:lnTo>
                  <a:pt x="50225" y="63092"/>
                </a:lnTo>
                <a:lnTo>
                  <a:pt x="85628" y="37009"/>
                </a:lnTo>
                <a:lnTo>
                  <a:pt x="128073" y="17123"/>
                </a:lnTo>
                <a:lnTo>
                  <a:pt x="176188" y="4449"/>
                </a:lnTo>
                <a:lnTo>
                  <a:pt x="228600" y="0"/>
                </a:lnTo>
                <a:lnTo>
                  <a:pt x="281011" y="4449"/>
                </a:lnTo>
                <a:lnTo>
                  <a:pt x="329126" y="17123"/>
                </a:lnTo>
                <a:lnTo>
                  <a:pt x="371571" y="37009"/>
                </a:lnTo>
                <a:lnTo>
                  <a:pt x="406974" y="63092"/>
                </a:lnTo>
                <a:lnTo>
                  <a:pt x="433962" y="94361"/>
                </a:lnTo>
                <a:lnTo>
                  <a:pt x="451161" y="129802"/>
                </a:lnTo>
                <a:lnTo>
                  <a:pt x="457200" y="168402"/>
                </a:lnTo>
                <a:lnTo>
                  <a:pt x="451161" y="207001"/>
                </a:lnTo>
                <a:lnTo>
                  <a:pt x="433962" y="242442"/>
                </a:lnTo>
                <a:lnTo>
                  <a:pt x="406974" y="273711"/>
                </a:lnTo>
                <a:lnTo>
                  <a:pt x="371571" y="299794"/>
                </a:lnTo>
                <a:lnTo>
                  <a:pt x="329126" y="319680"/>
                </a:lnTo>
                <a:lnTo>
                  <a:pt x="281011" y="332354"/>
                </a:lnTo>
                <a:lnTo>
                  <a:pt x="228600" y="336804"/>
                </a:lnTo>
                <a:lnTo>
                  <a:pt x="176188" y="332354"/>
                </a:lnTo>
                <a:lnTo>
                  <a:pt x="128073" y="319680"/>
                </a:lnTo>
                <a:lnTo>
                  <a:pt x="85628" y="299794"/>
                </a:lnTo>
                <a:lnTo>
                  <a:pt x="50225" y="273711"/>
                </a:lnTo>
                <a:lnTo>
                  <a:pt x="23237" y="242442"/>
                </a:lnTo>
                <a:lnTo>
                  <a:pt x="6038" y="207001"/>
                </a:lnTo>
                <a:lnTo>
                  <a:pt x="0" y="16840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77567" y="3735871"/>
            <a:ext cx="342900" cy="219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58544" y="3940809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a.c.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Source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76400" y="2505455"/>
            <a:ext cx="788035" cy="469900"/>
          </a:xfrm>
          <a:custGeom>
            <a:avLst/>
            <a:gdLst/>
            <a:ahLst/>
            <a:cxnLst/>
            <a:rect l="l" t="t" r="r" b="b"/>
            <a:pathLst>
              <a:path w="788035" h="469900">
                <a:moveTo>
                  <a:pt x="0" y="469391"/>
                </a:moveTo>
                <a:lnTo>
                  <a:pt x="787907" y="469391"/>
                </a:lnTo>
                <a:lnTo>
                  <a:pt x="787907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6573" y="2573273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5">
                <a:moveTo>
                  <a:pt x="0" y="26822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6573" y="2583942"/>
            <a:ext cx="88900" cy="257810"/>
          </a:xfrm>
          <a:custGeom>
            <a:avLst/>
            <a:gdLst/>
            <a:ahLst/>
            <a:cxnLst/>
            <a:rect l="l" t="t" r="r" b="b"/>
            <a:pathLst>
              <a:path w="88900" h="257810">
                <a:moveTo>
                  <a:pt x="0" y="257556"/>
                </a:moveTo>
                <a:lnTo>
                  <a:pt x="883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18182" y="2573273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5">
                <a:moveTo>
                  <a:pt x="0" y="26822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18182" y="2583942"/>
            <a:ext cx="88900" cy="257810"/>
          </a:xfrm>
          <a:custGeom>
            <a:avLst/>
            <a:gdLst/>
            <a:ahLst/>
            <a:cxnLst/>
            <a:rect l="l" t="t" r="r" b="b"/>
            <a:pathLst>
              <a:path w="88900" h="257810">
                <a:moveTo>
                  <a:pt x="0" y="257556"/>
                </a:moveTo>
                <a:lnTo>
                  <a:pt x="883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91689" y="2573273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5">
                <a:moveTo>
                  <a:pt x="0" y="26822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91689" y="2583942"/>
            <a:ext cx="88900" cy="257810"/>
          </a:xfrm>
          <a:custGeom>
            <a:avLst/>
            <a:gdLst/>
            <a:ahLst/>
            <a:cxnLst/>
            <a:rect l="l" t="t" r="r" b="b"/>
            <a:pathLst>
              <a:path w="88900" h="257810">
                <a:moveTo>
                  <a:pt x="0" y="257556"/>
                </a:moveTo>
                <a:lnTo>
                  <a:pt x="883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81961" y="2573273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5">
                <a:moveTo>
                  <a:pt x="0" y="26822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81961" y="2583942"/>
            <a:ext cx="88900" cy="257810"/>
          </a:xfrm>
          <a:custGeom>
            <a:avLst/>
            <a:gdLst/>
            <a:ahLst/>
            <a:cxnLst/>
            <a:rect l="l" t="t" r="r" b="b"/>
            <a:pathLst>
              <a:path w="88900" h="257810">
                <a:moveTo>
                  <a:pt x="0" y="257556"/>
                </a:moveTo>
                <a:lnTo>
                  <a:pt x="883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82901" y="2573273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5">
                <a:moveTo>
                  <a:pt x="0" y="26822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82901" y="2583942"/>
            <a:ext cx="88900" cy="257810"/>
          </a:xfrm>
          <a:custGeom>
            <a:avLst/>
            <a:gdLst/>
            <a:ahLst/>
            <a:cxnLst/>
            <a:rect l="l" t="t" r="r" b="b"/>
            <a:pathLst>
              <a:path w="88900" h="257810">
                <a:moveTo>
                  <a:pt x="0" y="257556"/>
                </a:moveTo>
                <a:lnTo>
                  <a:pt x="883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77745" y="2590038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5">
                <a:moveTo>
                  <a:pt x="0" y="26822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77745" y="2600705"/>
            <a:ext cx="88900" cy="257810"/>
          </a:xfrm>
          <a:custGeom>
            <a:avLst/>
            <a:gdLst/>
            <a:ahLst/>
            <a:cxnLst/>
            <a:rect l="l" t="t" r="r" b="b"/>
            <a:pathLst>
              <a:path w="88900" h="257810">
                <a:moveTo>
                  <a:pt x="0" y="257556"/>
                </a:moveTo>
                <a:lnTo>
                  <a:pt x="883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85822" y="2573273"/>
            <a:ext cx="58419" cy="151130"/>
          </a:xfrm>
          <a:custGeom>
            <a:avLst/>
            <a:gdLst/>
            <a:ahLst/>
            <a:cxnLst/>
            <a:rect l="l" t="t" r="r" b="b"/>
            <a:pathLst>
              <a:path w="58419" h="151130">
                <a:moveTo>
                  <a:pt x="57911" y="150875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77161" y="2640329"/>
            <a:ext cx="79375" cy="134620"/>
          </a:xfrm>
          <a:custGeom>
            <a:avLst/>
            <a:gdLst/>
            <a:ahLst/>
            <a:cxnLst/>
            <a:rect l="l" t="t" r="r" b="b"/>
            <a:pathLst>
              <a:path w="79375" h="134619">
                <a:moveTo>
                  <a:pt x="79248" y="0"/>
                </a:moveTo>
                <a:lnTo>
                  <a:pt x="0" y="1341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96694" y="2187955"/>
            <a:ext cx="154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05761" y="2963417"/>
            <a:ext cx="457200" cy="402590"/>
          </a:xfrm>
          <a:custGeom>
            <a:avLst/>
            <a:gdLst/>
            <a:ahLst/>
            <a:cxnLst/>
            <a:rect l="l" t="t" r="r" b="b"/>
            <a:pathLst>
              <a:path w="457200" h="402589">
                <a:moveTo>
                  <a:pt x="228600" y="0"/>
                </a:moveTo>
                <a:lnTo>
                  <a:pt x="176188" y="5311"/>
                </a:lnTo>
                <a:lnTo>
                  <a:pt x="128073" y="20442"/>
                </a:lnTo>
                <a:lnTo>
                  <a:pt x="85628" y="44187"/>
                </a:lnTo>
                <a:lnTo>
                  <a:pt x="50225" y="75338"/>
                </a:lnTo>
                <a:lnTo>
                  <a:pt x="23237" y="112689"/>
                </a:lnTo>
                <a:lnTo>
                  <a:pt x="6038" y="155034"/>
                </a:lnTo>
                <a:lnTo>
                  <a:pt x="0" y="201168"/>
                </a:lnTo>
                <a:lnTo>
                  <a:pt x="6038" y="247301"/>
                </a:lnTo>
                <a:lnTo>
                  <a:pt x="23237" y="289646"/>
                </a:lnTo>
                <a:lnTo>
                  <a:pt x="50225" y="326997"/>
                </a:lnTo>
                <a:lnTo>
                  <a:pt x="85628" y="358148"/>
                </a:lnTo>
                <a:lnTo>
                  <a:pt x="128073" y="381893"/>
                </a:lnTo>
                <a:lnTo>
                  <a:pt x="176188" y="397024"/>
                </a:lnTo>
                <a:lnTo>
                  <a:pt x="228600" y="402336"/>
                </a:lnTo>
                <a:lnTo>
                  <a:pt x="281011" y="397024"/>
                </a:lnTo>
                <a:lnTo>
                  <a:pt x="329126" y="381893"/>
                </a:lnTo>
                <a:lnTo>
                  <a:pt x="371571" y="358148"/>
                </a:lnTo>
                <a:lnTo>
                  <a:pt x="406974" y="326997"/>
                </a:lnTo>
                <a:lnTo>
                  <a:pt x="433962" y="289646"/>
                </a:lnTo>
                <a:lnTo>
                  <a:pt x="451161" y="247301"/>
                </a:lnTo>
                <a:lnTo>
                  <a:pt x="457200" y="201168"/>
                </a:lnTo>
                <a:lnTo>
                  <a:pt x="451161" y="155034"/>
                </a:lnTo>
                <a:lnTo>
                  <a:pt x="433962" y="112689"/>
                </a:lnTo>
                <a:lnTo>
                  <a:pt x="406974" y="75338"/>
                </a:lnTo>
                <a:lnTo>
                  <a:pt x="371571" y="44187"/>
                </a:lnTo>
                <a:lnTo>
                  <a:pt x="329126" y="20442"/>
                </a:lnTo>
                <a:lnTo>
                  <a:pt x="281011" y="5311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5761" y="2963417"/>
            <a:ext cx="457200" cy="402590"/>
          </a:xfrm>
          <a:custGeom>
            <a:avLst/>
            <a:gdLst/>
            <a:ahLst/>
            <a:cxnLst/>
            <a:rect l="l" t="t" r="r" b="b"/>
            <a:pathLst>
              <a:path w="457200" h="402589">
                <a:moveTo>
                  <a:pt x="0" y="201168"/>
                </a:moveTo>
                <a:lnTo>
                  <a:pt x="6038" y="155034"/>
                </a:lnTo>
                <a:lnTo>
                  <a:pt x="23237" y="112689"/>
                </a:lnTo>
                <a:lnTo>
                  <a:pt x="50225" y="75338"/>
                </a:lnTo>
                <a:lnTo>
                  <a:pt x="85628" y="44187"/>
                </a:lnTo>
                <a:lnTo>
                  <a:pt x="128073" y="20442"/>
                </a:lnTo>
                <a:lnTo>
                  <a:pt x="176188" y="5311"/>
                </a:lnTo>
                <a:lnTo>
                  <a:pt x="228600" y="0"/>
                </a:lnTo>
                <a:lnTo>
                  <a:pt x="281011" y="5311"/>
                </a:lnTo>
                <a:lnTo>
                  <a:pt x="329126" y="20442"/>
                </a:lnTo>
                <a:lnTo>
                  <a:pt x="371571" y="44187"/>
                </a:lnTo>
                <a:lnTo>
                  <a:pt x="406974" y="75338"/>
                </a:lnTo>
                <a:lnTo>
                  <a:pt x="433962" y="112689"/>
                </a:lnTo>
                <a:lnTo>
                  <a:pt x="451161" y="155034"/>
                </a:lnTo>
                <a:lnTo>
                  <a:pt x="457200" y="201168"/>
                </a:lnTo>
                <a:lnTo>
                  <a:pt x="451161" y="247301"/>
                </a:lnTo>
                <a:lnTo>
                  <a:pt x="433962" y="289646"/>
                </a:lnTo>
                <a:lnTo>
                  <a:pt x="406974" y="326997"/>
                </a:lnTo>
                <a:lnTo>
                  <a:pt x="371571" y="358148"/>
                </a:lnTo>
                <a:lnTo>
                  <a:pt x="329126" y="381893"/>
                </a:lnTo>
                <a:lnTo>
                  <a:pt x="281011" y="397024"/>
                </a:lnTo>
                <a:lnTo>
                  <a:pt x="228600" y="402336"/>
                </a:lnTo>
                <a:lnTo>
                  <a:pt x="176188" y="397024"/>
                </a:lnTo>
                <a:lnTo>
                  <a:pt x="128073" y="381893"/>
                </a:lnTo>
                <a:lnTo>
                  <a:pt x="85628" y="358148"/>
                </a:lnTo>
                <a:lnTo>
                  <a:pt x="50225" y="326997"/>
                </a:lnTo>
                <a:lnTo>
                  <a:pt x="23237" y="289646"/>
                </a:lnTo>
                <a:lnTo>
                  <a:pt x="6038" y="247301"/>
                </a:lnTo>
                <a:lnTo>
                  <a:pt x="0" y="20116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996694" y="2977921"/>
            <a:ext cx="19494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500" i="1" spc="-60" dirty="0">
                <a:latin typeface="Tahoma"/>
                <a:cs typeface="Tahoma"/>
              </a:rPr>
              <a:t>V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80203" y="2186939"/>
            <a:ext cx="3750563" cy="2455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88585" y="2195322"/>
            <a:ext cx="3581400" cy="2286000"/>
          </a:xfrm>
          <a:custGeom>
            <a:avLst/>
            <a:gdLst/>
            <a:ahLst/>
            <a:cxnLst/>
            <a:rect l="l" t="t" r="r" b="b"/>
            <a:pathLst>
              <a:path w="3581400" h="2286000">
                <a:moveTo>
                  <a:pt x="0" y="2286000"/>
                </a:moveTo>
                <a:lnTo>
                  <a:pt x="3581400" y="2286000"/>
                </a:lnTo>
                <a:lnTo>
                  <a:pt x="35814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8585" y="2195322"/>
            <a:ext cx="3581400" cy="2286000"/>
          </a:xfrm>
          <a:custGeom>
            <a:avLst/>
            <a:gdLst/>
            <a:ahLst/>
            <a:cxnLst/>
            <a:rect l="l" t="t" r="r" b="b"/>
            <a:pathLst>
              <a:path w="3581400" h="2286000">
                <a:moveTo>
                  <a:pt x="0" y="2286000"/>
                </a:moveTo>
                <a:lnTo>
                  <a:pt x="3581400" y="2286000"/>
                </a:lnTo>
                <a:lnTo>
                  <a:pt x="35814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74385" y="2343150"/>
            <a:ext cx="0" cy="2065020"/>
          </a:xfrm>
          <a:custGeom>
            <a:avLst/>
            <a:gdLst/>
            <a:ahLst/>
            <a:cxnLst/>
            <a:rect l="l" t="t" r="r" b="b"/>
            <a:pathLst>
              <a:path h="2065020">
                <a:moveTo>
                  <a:pt x="0" y="0"/>
                </a:moveTo>
                <a:lnTo>
                  <a:pt x="0" y="20650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40985" y="3392423"/>
            <a:ext cx="3200400" cy="114300"/>
          </a:xfrm>
          <a:custGeom>
            <a:avLst/>
            <a:gdLst/>
            <a:ahLst/>
            <a:cxnLst/>
            <a:rect l="l" t="t" r="r" b="b"/>
            <a:pathLst>
              <a:path w="3200400" h="114300">
                <a:moveTo>
                  <a:pt x="3086099" y="0"/>
                </a:moveTo>
                <a:lnTo>
                  <a:pt x="3086099" y="114300"/>
                </a:lnTo>
                <a:lnTo>
                  <a:pt x="3162299" y="76200"/>
                </a:lnTo>
                <a:lnTo>
                  <a:pt x="3105149" y="76200"/>
                </a:lnTo>
                <a:lnTo>
                  <a:pt x="3105149" y="38100"/>
                </a:lnTo>
                <a:lnTo>
                  <a:pt x="3162299" y="38100"/>
                </a:lnTo>
                <a:lnTo>
                  <a:pt x="3086099" y="0"/>
                </a:lnTo>
                <a:close/>
              </a:path>
              <a:path w="3200400" h="114300">
                <a:moveTo>
                  <a:pt x="308609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086099" y="76200"/>
                </a:lnTo>
                <a:lnTo>
                  <a:pt x="3086099" y="38100"/>
                </a:lnTo>
                <a:close/>
              </a:path>
              <a:path w="3200400" h="114300">
                <a:moveTo>
                  <a:pt x="3162299" y="38100"/>
                </a:moveTo>
                <a:lnTo>
                  <a:pt x="3105149" y="38100"/>
                </a:lnTo>
                <a:lnTo>
                  <a:pt x="3105149" y="76200"/>
                </a:lnTo>
                <a:lnTo>
                  <a:pt x="3162299" y="76200"/>
                </a:lnTo>
                <a:lnTo>
                  <a:pt x="3200399" y="57150"/>
                </a:lnTo>
                <a:lnTo>
                  <a:pt x="316229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74385" y="2562605"/>
            <a:ext cx="2209800" cy="1687830"/>
          </a:xfrm>
          <a:custGeom>
            <a:avLst/>
            <a:gdLst/>
            <a:ahLst/>
            <a:cxnLst/>
            <a:rect l="l" t="t" r="r" b="b"/>
            <a:pathLst>
              <a:path w="2209800" h="1687829">
                <a:moveTo>
                  <a:pt x="0" y="843788"/>
                </a:moveTo>
                <a:lnTo>
                  <a:pt x="26635" y="793594"/>
                </a:lnTo>
                <a:lnTo>
                  <a:pt x="53241" y="743610"/>
                </a:lnTo>
                <a:lnTo>
                  <a:pt x="79783" y="694045"/>
                </a:lnTo>
                <a:lnTo>
                  <a:pt x="106228" y="645108"/>
                </a:lnTo>
                <a:lnTo>
                  <a:pt x="132540" y="597009"/>
                </a:lnTo>
                <a:lnTo>
                  <a:pt x="158686" y="549957"/>
                </a:lnTo>
                <a:lnTo>
                  <a:pt x="184631" y="504162"/>
                </a:lnTo>
                <a:lnTo>
                  <a:pt x="210340" y="459834"/>
                </a:lnTo>
                <a:lnTo>
                  <a:pt x="235779" y="417181"/>
                </a:lnTo>
                <a:lnTo>
                  <a:pt x="260914" y="376413"/>
                </a:lnTo>
                <a:lnTo>
                  <a:pt x="285710" y="337740"/>
                </a:lnTo>
                <a:lnTo>
                  <a:pt x="310134" y="301371"/>
                </a:lnTo>
                <a:lnTo>
                  <a:pt x="341985" y="254008"/>
                </a:lnTo>
                <a:lnTo>
                  <a:pt x="373044" y="206639"/>
                </a:lnTo>
                <a:lnTo>
                  <a:pt x="403469" y="160753"/>
                </a:lnTo>
                <a:lnTo>
                  <a:pt x="433417" y="117840"/>
                </a:lnTo>
                <a:lnTo>
                  <a:pt x="463047" y="79390"/>
                </a:lnTo>
                <a:lnTo>
                  <a:pt x="492515" y="46891"/>
                </a:lnTo>
                <a:lnTo>
                  <a:pt x="521980" y="21833"/>
                </a:lnTo>
                <a:lnTo>
                  <a:pt x="581533" y="0"/>
                </a:lnTo>
                <a:lnTo>
                  <a:pt x="611678" y="5706"/>
                </a:lnTo>
                <a:lnTo>
                  <a:pt x="671989" y="46891"/>
                </a:lnTo>
                <a:lnTo>
                  <a:pt x="702151" y="79390"/>
                </a:lnTo>
                <a:lnTo>
                  <a:pt x="732313" y="117840"/>
                </a:lnTo>
                <a:lnTo>
                  <a:pt x="762475" y="160753"/>
                </a:lnTo>
                <a:lnTo>
                  <a:pt x="792633" y="206639"/>
                </a:lnTo>
                <a:lnTo>
                  <a:pt x="822786" y="254008"/>
                </a:lnTo>
                <a:lnTo>
                  <a:pt x="852931" y="301371"/>
                </a:lnTo>
                <a:lnTo>
                  <a:pt x="875538" y="337934"/>
                </a:lnTo>
                <a:lnTo>
                  <a:pt x="898144" y="377118"/>
                </a:lnTo>
                <a:lnTo>
                  <a:pt x="920751" y="418609"/>
                </a:lnTo>
                <a:lnTo>
                  <a:pt x="943360" y="462091"/>
                </a:lnTo>
                <a:lnTo>
                  <a:pt x="965971" y="507249"/>
                </a:lnTo>
                <a:lnTo>
                  <a:pt x="988583" y="553767"/>
                </a:lnTo>
                <a:lnTo>
                  <a:pt x="1011199" y="601330"/>
                </a:lnTo>
                <a:lnTo>
                  <a:pt x="1033817" y="649623"/>
                </a:lnTo>
                <a:lnTo>
                  <a:pt x="1056439" y="698331"/>
                </a:lnTo>
                <a:lnTo>
                  <a:pt x="1079065" y="747138"/>
                </a:lnTo>
                <a:lnTo>
                  <a:pt x="1101695" y="795728"/>
                </a:lnTo>
                <a:lnTo>
                  <a:pt x="1124330" y="843788"/>
                </a:lnTo>
                <a:lnTo>
                  <a:pt x="1145198" y="889168"/>
                </a:lnTo>
                <a:lnTo>
                  <a:pt x="1166065" y="936826"/>
                </a:lnTo>
                <a:lnTo>
                  <a:pt x="1186932" y="986185"/>
                </a:lnTo>
                <a:lnTo>
                  <a:pt x="1207799" y="1036670"/>
                </a:lnTo>
                <a:lnTo>
                  <a:pt x="1228666" y="1087702"/>
                </a:lnTo>
                <a:lnTo>
                  <a:pt x="1249533" y="1138706"/>
                </a:lnTo>
                <a:lnTo>
                  <a:pt x="1270400" y="1189106"/>
                </a:lnTo>
                <a:lnTo>
                  <a:pt x="1291267" y="1238325"/>
                </a:lnTo>
                <a:lnTo>
                  <a:pt x="1312134" y="1285787"/>
                </a:lnTo>
                <a:lnTo>
                  <a:pt x="1333001" y="1330914"/>
                </a:lnTo>
                <a:lnTo>
                  <a:pt x="1353868" y="1373132"/>
                </a:lnTo>
                <a:lnTo>
                  <a:pt x="1374735" y="1411862"/>
                </a:lnTo>
                <a:lnTo>
                  <a:pt x="1395603" y="1446530"/>
                </a:lnTo>
                <a:lnTo>
                  <a:pt x="1429288" y="1497705"/>
                </a:lnTo>
                <a:lnTo>
                  <a:pt x="1462583" y="1544988"/>
                </a:lnTo>
                <a:lnTo>
                  <a:pt x="1495718" y="1587322"/>
                </a:lnTo>
                <a:lnTo>
                  <a:pt x="1528921" y="1623647"/>
                </a:lnTo>
                <a:lnTo>
                  <a:pt x="1562421" y="1652906"/>
                </a:lnTo>
                <a:lnTo>
                  <a:pt x="1596449" y="1674040"/>
                </a:lnTo>
                <a:lnTo>
                  <a:pt x="1667002" y="1687703"/>
                </a:lnTo>
                <a:lnTo>
                  <a:pt x="1700181" y="1679353"/>
                </a:lnTo>
                <a:lnTo>
                  <a:pt x="1734801" y="1661823"/>
                </a:lnTo>
                <a:lnTo>
                  <a:pt x="1770380" y="1636352"/>
                </a:lnTo>
                <a:lnTo>
                  <a:pt x="1806438" y="1604184"/>
                </a:lnTo>
                <a:lnTo>
                  <a:pt x="1842497" y="1566559"/>
                </a:lnTo>
                <a:lnTo>
                  <a:pt x="1878076" y="1524719"/>
                </a:lnTo>
                <a:lnTo>
                  <a:pt x="1912695" y="1479907"/>
                </a:lnTo>
                <a:lnTo>
                  <a:pt x="1945875" y="1433364"/>
                </a:lnTo>
                <a:lnTo>
                  <a:pt x="1977136" y="1386332"/>
                </a:lnTo>
                <a:lnTo>
                  <a:pt x="2000241" y="1347440"/>
                </a:lnTo>
                <a:lnTo>
                  <a:pt x="2024012" y="1302169"/>
                </a:lnTo>
                <a:lnTo>
                  <a:pt x="2048047" y="1252089"/>
                </a:lnTo>
                <a:lnTo>
                  <a:pt x="2071943" y="1198767"/>
                </a:lnTo>
                <a:lnTo>
                  <a:pt x="2095298" y="1143773"/>
                </a:lnTo>
                <a:lnTo>
                  <a:pt x="2117709" y="1088675"/>
                </a:lnTo>
                <a:lnTo>
                  <a:pt x="2138772" y="1035044"/>
                </a:lnTo>
                <a:lnTo>
                  <a:pt x="2158087" y="984447"/>
                </a:lnTo>
                <a:lnTo>
                  <a:pt x="2175250" y="938454"/>
                </a:lnTo>
                <a:lnTo>
                  <a:pt x="2189858" y="898634"/>
                </a:lnTo>
                <a:lnTo>
                  <a:pt x="2201508" y="866555"/>
                </a:lnTo>
                <a:lnTo>
                  <a:pt x="2209799" y="8437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07914" y="3006089"/>
            <a:ext cx="2159635" cy="732155"/>
          </a:xfrm>
          <a:custGeom>
            <a:avLst/>
            <a:gdLst/>
            <a:ahLst/>
            <a:cxnLst/>
            <a:rect l="l" t="t" r="r" b="b"/>
            <a:pathLst>
              <a:path w="2159634" h="732154">
                <a:moveTo>
                  <a:pt x="0" y="365887"/>
                </a:moveTo>
                <a:lnTo>
                  <a:pt x="39039" y="333267"/>
                </a:lnTo>
                <a:lnTo>
                  <a:pt x="77977" y="300954"/>
                </a:lnTo>
                <a:lnTo>
                  <a:pt x="116702" y="269254"/>
                </a:lnTo>
                <a:lnTo>
                  <a:pt x="155098" y="238474"/>
                </a:lnTo>
                <a:lnTo>
                  <a:pt x="193054" y="208920"/>
                </a:lnTo>
                <a:lnTo>
                  <a:pt x="230457" y="180899"/>
                </a:lnTo>
                <a:lnTo>
                  <a:pt x="267193" y="154718"/>
                </a:lnTo>
                <a:lnTo>
                  <a:pt x="303149" y="130683"/>
                </a:lnTo>
                <a:lnTo>
                  <a:pt x="349505" y="99836"/>
                </a:lnTo>
                <a:lnTo>
                  <a:pt x="394306" y="69708"/>
                </a:lnTo>
                <a:lnTo>
                  <a:pt x="438070" y="42481"/>
                </a:lnTo>
                <a:lnTo>
                  <a:pt x="481315" y="20334"/>
                </a:lnTo>
                <a:lnTo>
                  <a:pt x="524561" y="5446"/>
                </a:lnTo>
                <a:lnTo>
                  <a:pt x="568325" y="0"/>
                </a:lnTo>
                <a:lnTo>
                  <a:pt x="612521" y="5446"/>
                </a:lnTo>
                <a:lnTo>
                  <a:pt x="656717" y="20334"/>
                </a:lnTo>
                <a:lnTo>
                  <a:pt x="700913" y="42481"/>
                </a:lnTo>
                <a:lnTo>
                  <a:pt x="745109" y="69708"/>
                </a:lnTo>
                <a:lnTo>
                  <a:pt x="789305" y="99836"/>
                </a:lnTo>
                <a:lnTo>
                  <a:pt x="833501" y="130683"/>
                </a:lnTo>
                <a:lnTo>
                  <a:pt x="871383" y="158560"/>
                </a:lnTo>
                <a:lnTo>
                  <a:pt x="909265" y="189486"/>
                </a:lnTo>
                <a:lnTo>
                  <a:pt x="947147" y="222776"/>
                </a:lnTo>
                <a:lnTo>
                  <a:pt x="985030" y="257745"/>
                </a:lnTo>
                <a:lnTo>
                  <a:pt x="1022912" y="293709"/>
                </a:lnTo>
                <a:lnTo>
                  <a:pt x="1060794" y="329984"/>
                </a:lnTo>
                <a:lnTo>
                  <a:pt x="1098677" y="365887"/>
                </a:lnTo>
                <a:lnTo>
                  <a:pt x="1136559" y="403191"/>
                </a:lnTo>
                <a:lnTo>
                  <a:pt x="1174441" y="443173"/>
                </a:lnTo>
                <a:lnTo>
                  <a:pt x="1212323" y="484232"/>
                </a:lnTo>
                <a:lnTo>
                  <a:pt x="1250206" y="524769"/>
                </a:lnTo>
                <a:lnTo>
                  <a:pt x="1288088" y="563185"/>
                </a:lnTo>
                <a:lnTo>
                  <a:pt x="1325970" y="597879"/>
                </a:lnTo>
                <a:lnTo>
                  <a:pt x="1363853" y="627253"/>
                </a:lnTo>
                <a:lnTo>
                  <a:pt x="1407617" y="656461"/>
                </a:lnTo>
                <a:lnTo>
                  <a:pt x="1450866" y="682403"/>
                </a:lnTo>
                <a:lnTo>
                  <a:pt x="1494123" y="703992"/>
                </a:lnTo>
                <a:lnTo>
                  <a:pt x="1537908" y="720141"/>
                </a:lnTo>
                <a:lnTo>
                  <a:pt x="1582745" y="729764"/>
                </a:lnTo>
                <a:lnTo>
                  <a:pt x="1629156" y="731774"/>
                </a:lnTo>
                <a:lnTo>
                  <a:pt x="1671094" y="726334"/>
                </a:lnTo>
                <a:lnTo>
                  <a:pt x="1715144" y="714585"/>
                </a:lnTo>
                <a:lnTo>
                  <a:pt x="1760311" y="697667"/>
                </a:lnTo>
                <a:lnTo>
                  <a:pt x="1805594" y="676718"/>
                </a:lnTo>
                <a:lnTo>
                  <a:pt x="1849999" y="652880"/>
                </a:lnTo>
                <a:lnTo>
                  <a:pt x="1892525" y="627291"/>
                </a:lnTo>
                <a:lnTo>
                  <a:pt x="1932178" y="601091"/>
                </a:lnTo>
                <a:lnTo>
                  <a:pt x="1971276" y="570467"/>
                </a:lnTo>
                <a:lnTo>
                  <a:pt x="2011480" y="533134"/>
                </a:lnTo>
                <a:lnTo>
                  <a:pt x="2050803" y="492522"/>
                </a:lnTo>
                <a:lnTo>
                  <a:pt x="2087255" y="452061"/>
                </a:lnTo>
                <a:lnTo>
                  <a:pt x="2118849" y="415182"/>
                </a:lnTo>
                <a:lnTo>
                  <a:pt x="2143596" y="385313"/>
                </a:lnTo>
                <a:lnTo>
                  <a:pt x="2159508" y="365887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741164" y="2352547"/>
            <a:ext cx="476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3888" dirty="0">
                <a:latin typeface="Tahoma"/>
                <a:cs typeface="Tahoma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max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58284" y="2755392"/>
            <a:ext cx="371856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68011" y="2909316"/>
            <a:ext cx="480060" cy="3535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664964" y="2867405"/>
            <a:ext cx="403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i="1" baseline="13888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FF3300"/>
                </a:solidFill>
                <a:latin typeface="Times New Roman"/>
                <a:cs typeface="Times New Roman"/>
              </a:rPr>
              <a:t>max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374385" y="2562605"/>
            <a:ext cx="609600" cy="13970"/>
          </a:xfrm>
          <a:custGeom>
            <a:avLst/>
            <a:gdLst/>
            <a:ahLst/>
            <a:cxnLst/>
            <a:rect l="l" t="t" r="r" b="b"/>
            <a:pathLst>
              <a:path w="609600" h="13969">
                <a:moveTo>
                  <a:pt x="0" y="0"/>
                </a:moveTo>
                <a:lnTo>
                  <a:pt x="609600" y="13716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74385" y="3006089"/>
            <a:ext cx="609600" cy="27940"/>
          </a:xfrm>
          <a:custGeom>
            <a:avLst/>
            <a:gdLst/>
            <a:ahLst/>
            <a:cxnLst/>
            <a:rect l="l" t="t" r="r" b="b"/>
            <a:pathLst>
              <a:path w="609600" h="27939">
                <a:moveTo>
                  <a:pt x="0" y="0"/>
                </a:moveTo>
                <a:lnTo>
                  <a:pt x="609600" y="27432"/>
                </a:lnTo>
              </a:path>
            </a:pathLst>
          </a:custGeom>
          <a:ln w="19811">
            <a:solidFill>
              <a:srgbClr val="FF33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443217" y="2211069"/>
            <a:ext cx="1334770" cy="10922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20" dirty="0">
                <a:latin typeface="Tahoma"/>
                <a:cs typeface="Tahoma"/>
              </a:rPr>
              <a:t>Voltage</a:t>
            </a:r>
            <a:endParaRPr sz="2400">
              <a:latin typeface="Tahoma"/>
              <a:cs typeface="Tahoma"/>
            </a:endParaRPr>
          </a:p>
          <a:p>
            <a:pPr marL="3175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solidFill>
                  <a:srgbClr val="FF3300"/>
                </a:solidFill>
                <a:latin typeface="Tahoma"/>
                <a:cs typeface="Tahoma"/>
              </a:rPr>
              <a:t>Cur</a:t>
            </a:r>
            <a:r>
              <a:rPr sz="2400" spc="-10" dirty="0">
                <a:solidFill>
                  <a:srgbClr val="FF3300"/>
                </a:solidFill>
                <a:latin typeface="Tahoma"/>
                <a:cs typeface="Tahoma"/>
              </a:rPr>
              <a:t>r</a:t>
            </a:r>
            <a:r>
              <a:rPr sz="2400" spc="-5" dirty="0">
                <a:solidFill>
                  <a:srgbClr val="FF3300"/>
                </a:solidFill>
                <a:latin typeface="Tahoma"/>
                <a:cs typeface="Tahoma"/>
              </a:rPr>
              <a:t>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12585" y="2568448"/>
            <a:ext cx="311150" cy="236854"/>
          </a:xfrm>
          <a:custGeom>
            <a:avLst/>
            <a:gdLst/>
            <a:ahLst/>
            <a:cxnLst/>
            <a:rect l="l" t="t" r="r" b="b"/>
            <a:pathLst>
              <a:path w="311150" h="236855">
                <a:moveTo>
                  <a:pt x="38100" y="160274"/>
                </a:moveTo>
                <a:lnTo>
                  <a:pt x="0" y="236474"/>
                </a:lnTo>
                <a:lnTo>
                  <a:pt x="83819" y="221234"/>
                </a:lnTo>
                <a:lnTo>
                  <a:pt x="72580" y="206248"/>
                </a:lnTo>
                <a:lnTo>
                  <a:pt x="56768" y="206248"/>
                </a:lnTo>
                <a:lnTo>
                  <a:pt x="44830" y="190500"/>
                </a:lnTo>
                <a:lnTo>
                  <a:pt x="55031" y="182849"/>
                </a:lnTo>
                <a:lnTo>
                  <a:pt x="38100" y="160274"/>
                </a:lnTo>
                <a:close/>
              </a:path>
              <a:path w="311150" h="236855">
                <a:moveTo>
                  <a:pt x="55031" y="182849"/>
                </a:moveTo>
                <a:lnTo>
                  <a:pt x="44830" y="190500"/>
                </a:lnTo>
                <a:lnTo>
                  <a:pt x="56768" y="206248"/>
                </a:lnTo>
                <a:lnTo>
                  <a:pt x="66888" y="198658"/>
                </a:lnTo>
                <a:lnTo>
                  <a:pt x="55031" y="182849"/>
                </a:lnTo>
                <a:close/>
              </a:path>
              <a:path w="311150" h="236855">
                <a:moveTo>
                  <a:pt x="66888" y="198658"/>
                </a:moveTo>
                <a:lnTo>
                  <a:pt x="56768" y="206248"/>
                </a:lnTo>
                <a:lnTo>
                  <a:pt x="72580" y="206248"/>
                </a:lnTo>
                <a:lnTo>
                  <a:pt x="66888" y="198658"/>
                </a:lnTo>
                <a:close/>
              </a:path>
              <a:path w="311150" h="236855">
                <a:moveTo>
                  <a:pt x="298831" y="0"/>
                </a:moveTo>
                <a:lnTo>
                  <a:pt x="55031" y="182849"/>
                </a:lnTo>
                <a:lnTo>
                  <a:pt x="66888" y="198658"/>
                </a:lnTo>
                <a:lnTo>
                  <a:pt x="310768" y="15748"/>
                </a:lnTo>
                <a:lnTo>
                  <a:pt x="298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36385" y="3071622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5"/>
                </a:lnTo>
                <a:lnTo>
                  <a:pt x="63500" y="48005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28193"/>
                </a:moveTo>
                <a:lnTo>
                  <a:pt x="63500" y="28193"/>
                </a:lnTo>
                <a:lnTo>
                  <a:pt x="63500" y="48005"/>
                </a:lnTo>
                <a:lnTo>
                  <a:pt x="76200" y="48005"/>
                </a:lnTo>
                <a:lnTo>
                  <a:pt x="76200" y="28193"/>
                </a:lnTo>
                <a:close/>
              </a:path>
              <a:path w="609600" h="76200">
                <a:moveTo>
                  <a:pt x="609599" y="28193"/>
                </a:moveTo>
                <a:lnTo>
                  <a:pt x="76200" y="28193"/>
                </a:lnTo>
                <a:lnTo>
                  <a:pt x="76200" y="48005"/>
                </a:lnTo>
                <a:lnTo>
                  <a:pt x="609599" y="48005"/>
                </a:lnTo>
                <a:lnTo>
                  <a:pt x="609599" y="2819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5904" y="5314188"/>
            <a:ext cx="7865364" cy="11536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2376" y="5297423"/>
            <a:ext cx="7659624" cy="923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4286" y="5322570"/>
            <a:ext cx="7696200" cy="984885"/>
          </a:xfrm>
          <a:custGeom>
            <a:avLst/>
            <a:gdLst/>
            <a:ahLst/>
            <a:cxnLst/>
            <a:rect l="l" t="t" r="r" b="b"/>
            <a:pathLst>
              <a:path w="7696200" h="984885">
                <a:moveTo>
                  <a:pt x="0" y="984503"/>
                </a:moveTo>
                <a:lnTo>
                  <a:pt x="7696200" y="984503"/>
                </a:lnTo>
                <a:lnTo>
                  <a:pt x="7696200" y="0"/>
                </a:lnTo>
                <a:lnTo>
                  <a:pt x="0" y="0"/>
                </a:lnTo>
                <a:lnTo>
                  <a:pt x="0" y="984503"/>
                </a:lnTo>
                <a:close/>
              </a:path>
            </a:pathLst>
          </a:custGeom>
          <a:solidFill>
            <a:srgbClr val="CC8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4286" y="5322570"/>
            <a:ext cx="7696200" cy="984885"/>
          </a:xfrm>
          <a:custGeom>
            <a:avLst/>
            <a:gdLst/>
            <a:ahLst/>
            <a:cxnLst/>
            <a:rect l="l" t="t" r="r" b="b"/>
            <a:pathLst>
              <a:path w="7696200" h="984885">
                <a:moveTo>
                  <a:pt x="0" y="984503"/>
                </a:moveTo>
                <a:lnTo>
                  <a:pt x="7696200" y="984503"/>
                </a:lnTo>
                <a:lnTo>
                  <a:pt x="7696200" y="0"/>
                </a:lnTo>
                <a:lnTo>
                  <a:pt x="0" y="0"/>
                </a:lnTo>
                <a:lnTo>
                  <a:pt x="0" y="984503"/>
                </a:lnTo>
                <a:close/>
              </a:path>
            </a:pathLst>
          </a:custGeom>
          <a:ln w="38100">
            <a:solidFill>
              <a:srgbClr val="DC9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0183" y="5294376"/>
            <a:ext cx="4674108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76444" y="5285232"/>
            <a:ext cx="536448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05044" y="5294376"/>
            <a:ext cx="2936748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0183" y="5567171"/>
            <a:ext cx="2548128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41654" y="5355437"/>
            <a:ext cx="7179309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Voltage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current are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phase,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Ohm</a:t>
            </a:r>
            <a:r>
              <a:rPr sz="1800" spc="5" dirty="0">
                <a:solidFill>
                  <a:srgbClr val="FFFFFF"/>
                </a:solidFill>
                <a:latin typeface="MS Gothic"/>
                <a:cs typeface="MS Gothic"/>
              </a:rPr>
              <a:t>’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s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law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applies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effective  currents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voltages.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9395" y="706882"/>
            <a:ext cx="103886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DC9E1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Inductor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961" y="1524761"/>
            <a:ext cx="2971800" cy="2286000"/>
          </a:xfrm>
          <a:custGeom>
            <a:avLst/>
            <a:gdLst/>
            <a:ahLst/>
            <a:cxnLst/>
            <a:rect l="l" t="t" r="r" b="b"/>
            <a:pathLst>
              <a:path w="2971800" h="2286000">
                <a:moveTo>
                  <a:pt x="0" y="2286000"/>
                </a:moveTo>
                <a:lnTo>
                  <a:pt x="2971800" y="2286000"/>
                </a:lnTo>
                <a:lnTo>
                  <a:pt x="29718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961" y="1524761"/>
            <a:ext cx="2971800" cy="2286000"/>
          </a:xfrm>
          <a:custGeom>
            <a:avLst/>
            <a:gdLst/>
            <a:ahLst/>
            <a:cxnLst/>
            <a:rect l="l" t="t" r="r" b="b"/>
            <a:pathLst>
              <a:path w="2971800" h="2286000">
                <a:moveTo>
                  <a:pt x="0" y="2286000"/>
                </a:moveTo>
                <a:lnTo>
                  <a:pt x="2971800" y="2286000"/>
                </a:lnTo>
                <a:lnTo>
                  <a:pt x="29718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6141" y="2062733"/>
            <a:ext cx="2303145" cy="1143000"/>
          </a:xfrm>
          <a:custGeom>
            <a:avLst/>
            <a:gdLst/>
            <a:ahLst/>
            <a:cxnLst/>
            <a:rect l="l" t="t" r="r" b="b"/>
            <a:pathLst>
              <a:path w="2303145" h="1143000">
                <a:moveTo>
                  <a:pt x="0" y="1143000"/>
                </a:moveTo>
                <a:lnTo>
                  <a:pt x="2302764" y="1143000"/>
                </a:lnTo>
                <a:lnTo>
                  <a:pt x="230276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141" y="2062733"/>
            <a:ext cx="2303145" cy="1143000"/>
          </a:xfrm>
          <a:custGeom>
            <a:avLst/>
            <a:gdLst/>
            <a:ahLst/>
            <a:cxnLst/>
            <a:rect l="l" t="t" r="r" b="b"/>
            <a:pathLst>
              <a:path w="2303145" h="1143000">
                <a:moveTo>
                  <a:pt x="0" y="1143000"/>
                </a:moveTo>
                <a:lnTo>
                  <a:pt x="2302764" y="1143000"/>
                </a:lnTo>
                <a:lnTo>
                  <a:pt x="230276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3638" y="2196845"/>
            <a:ext cx="445134" cy="403860"/>
          </a:xfrm>
          <a:custGeom>
            <a:avLst/>
            <a:gdLst/>
            <a:ahLst/>
            <a:cxnLst/>
            <a:rect l="l" t="t" r="r" b="b"/>
            <a:pathLst>
              <a:path w="445134" h="403860">
                <a:moveTo>
                  <a:pt x="222503" y="0"/>
                </a:moveTo>
                <a:lnTo>
                  <a:pt x="171485" y="5334"/>
                </a:lnTo>
                <a:lnTo>
                  <a:pt x="124652" y="20527"/>
                </a:lnTo>
                <a:lnTo>
                  <a:pt x="83339" y="44367"/>
                </a:lnTo>
                <a:lnTo>
                  <a:pt x="48881" y="75640"/>
                </a:lnTo>
                <a:lnTo>
                  <a:pt x="22615" y="113133"/>
                </a:lnTo>
                <a:lnTo>
                  <a:pt x="5876" y="155634"/>
                </a:lnTo>
                <a:lnTo>
                  <a:pt x="0" y="201929"/>
                </a:lnTo>
                <a:lnTo>
                  <a:pt x="5876" y="248225"/>
                </a:lnTo>
                <a:lnTo>
                  <a:pt x="22615" y="290726"/>
                </a:lnTo>
                <a:lnTo>
                  <a:pt x="48881" y="328219"/>
                </a:lnTo>
                <a:lnTo>
                  <a:pt x="83339" y="359492"/>
                </a:lnTo>
                <a:lnTo>
                  <a:pt x="124652" y="383332"/>
                </a:lnTo>
                <a:lnTo>
                  <a:pt x="171485" y="398525"/>
                </a:lnTo>
                <a:lnTo>
                  <a:pt x="222503" y="403859"/>
                </a:lnTo>
                <a:lnTo>
                  <a:pt x="273522" y="398525"/>
                </a:lnTo>
                <a:lnTo>
                  <a:pt x="320355" y="383332"/>
                </a:lnTo>
                <a:lnTo>
                  <a:pt x="361668" y="359492"/>
                </a:lnTo>
                <a:lnTo>
                  <a:pt x="396126" y="328219"/>
                </a:lnTo>
                <a:lnTo>
                  <a:pt x="422392" y="290726"/>
                </a:lnTo>
                <a:lnTo>
                  <a:pt x="439131" y="248225"/>
                </a:lnTo>
                <a:lnTo>
                  <a:pt x="445008" y="201929"/>
                </a:lnTo>
                <a:lnTo>
                  <a:pt x="439131" y="155634"/>
                </a:lnTo>
                <a:lnTo>
                  <a:pt x="422392" y="113133"/>
                </a:lnTo>
                <a:lnTo>
                  <a:pt x="396126" y="75640"/>
                </a:lnTo>
                <a:lnTo>
                  <a:pt x="361668" y="44367"/>
                </a:lnTo>
                <a:lnTo>
                  <a:pt x="320355" y="20527"/>
                </a:lnTo>
                <a:lnTo>
                  <a:pt x="273522" y="5334"/>
                </a:lnTo>
                <a:lnTo>
                  <a:pt x="222503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3638" y="2196845"/>
            <a:ext cx="445134" cy="403860"/>
          </a:xfrm>
          <a:custGeom>
            <a:avLst/>
            <a:gdLst/>
            <a:ahLst/>
            <a:cxnLst/>
            <a:rect l="l" t="t" r="r" b="b"/>
            <a:pathLst>
              <a:path w="445134" h="403860">
                <a:moveTo>
                  <a:pt x="0" y="201929"/>
                </a:moveTo>
                <a:lnTo>
                  <a:pt x="5876" y="155634"/>
                </a:lnTo>
                <a:lnTo>
                  <a:pt x="22615" y="113133"/>
                </a:lnTo>
                <a:lnTo>
                  <a:pt x="48881" y="75640"/>
                </a:lnTo>
                <a:lnTo>
                  <a:pt x="83339" y="44367"/>
                </a:lnTo>
                <a:lnTo>
                  <a:pt x="124652" y="20527"/>
                </a:lnTo>
                <a:lnTo>
                  <a:pt x="171485" y="5333"/>
                </a:lnTo>
                <a:lnTo>
                  <a:pt x="222503" y="0"/>
                </a:lnTo>
                <a:lnTo>
                  <a:pt x="273522" y="5334"/>
                </a:lnTo>
                <a:lnTo>
                  <a:pt x="320355" y="20527"/>
                </a:lnTo>
                <a:lnTo>
                  <a:pt x="361668" y="44367"/>
                </a:lnTo>
                <a:lnTo>
                  <a:pt x="396126" y="75640"/>
                </a:lnTo>
                <a:lnTo>
                  <a:pt x="422392" y="113133"/>
                </a:lnTo>
                <a:lnTo>
                  <a:pt x="439131" y="155634"/>
                </a:lnTo>
                <a:lnTo>
                  <a:pt x="445008" y="201929"/>
                </a:lnTo>
                <a:lnTo>
                  <a:pt x="439131" y="248225"/>
                </a:lnTo>
                <a:lnTo>
                  <a:pt x="422392" y="290726"/>
                </a:lnTo>
                <a:lnTo>
                  <a:pt x="396126" y="328219"/>
                </a:lnTo>
                <a:lnTo>
                  <a:pt x="361668" y="359492"/>
                </a:lnTo>
                <a:lnTo>
                  <a:pt x="320355" y="383332"/>
                </a:lnTo>
                <a:lnTo>
                  <a:pt x="273522" y="398525"/>
                </a:lnTo>
                <a:lnTo>
                  <a:pt x="222503" y="403859"/>
                </a:lnTo>
                <a:lnTo>
                  <a:pt x="171485" y="398525"/>
                </a:lnTo>
                <a:lnTo>
                  <a:pt x="124652" y="383332"/>
                </a:lnTo>
                <a:lnTo>
                  <a:pt x="83339" y="359492"/>
                </a:lnTo>
                <a:lnTo>
                  <a:pt x="48881" y="328219"/>
                </a:lnTo>
                <a:lnTo>
                  <a:pt x="22615" y="290726"/>
                </a:lnTo>
                <a:lnTo>
                  <a:pt x="5876" y="248225"/>
                </a:lnTo>
                <a:lnTo>
                  <a:pt x="0" y="20192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04011" y="2213254"/>
            <a:ext cx="19558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500" i="1" spc="-60" dirty="0">
                <a:latin typeface="Tahoma"/>
                <a:cs typeface="Tahoma"/>
              </a:rPr>
              <a:t>A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79092" y="1927860"/>
            <a:ext cx="964692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93035" y="1610823"/>
            <a:ext cx="1270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900" i="1" spc="-50" dirty="0">
                <a:latin typeface="Tahoma"/>
                <a:cs typeface="Tahoma"/>
              </a:rPr>
              <a:t>L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55826" y="2533650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80">
                <a:moveTo>
                  <a:pt x="0" y="0"/>
                </a:moveTo>
                <a:lnTo>
                  <a:pt x="133807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6748" y="2062733"/>
            <a:ext cx="114300" cy="471170"/>
          </a:xfrm>
          <a:custGeom>
            <a:avLst/>
            <a:gdLst/>
            <a:ahLst/>
            <a:cxnLst/>
            <a:rect l="l" t="t" r="r" b="b"/>
            <a:pathLst>
              <a:path w="114300" h="471169">
                <a:moveTo>
                  <a:pt x="76200" y="95250"/>
                </a:moveTo>
                <a:lnTo>
                  <a:pt x="38100" y="95250"/>
                </a:lnTo>
                <a:lnTo>
                  <a:pt x="38100" y="470915"/>
                </a:lnTo>
                <a:lnTo>
                  <a:pt x="76200" y="470915"/>
                </a:lnTo>
                <a:lnTo>
                  <a:pt x="76200" y="95250"/>
                </a:lnTo>
                <a:close/>
              </a:path>
              <a:path w="114300" h="47116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7116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8675" y="2062733"/>
            <a:ext cx="114300" cy="471170"/>
          </a:xfrm>
          <a:custGeom>
            <a:avLst/>
            <a:gdLst/>
            <a:ahLst/>
            <a:cxnLst/>
            <a:rect l="l" t="t" r="r" b="b"/>
            <a:pathLst>
              <a:path w="114300" h="471169">
                <a:moveTo>
                  <a:pt x="76200" y="95250"/>
                </a:moveTo>
                <a:lnTo>
                  <a:pt x="38100" y="95250"/>
                </a:lnTo>
                <a:lnTo>
                  <a:pt x="38100" y="470915"/>
                </a:lnTo>
                <a:lnTo>
                  <a:pt x="76200" y="470915"/>
                </a:lnTo>
                <a:lnTo>
                  <a:pt x="76200" y="95250"/>
                </a:lnTo>
                <a:close/>
              </a:path>
              <a:path w="114300" h="47116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7116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2357" y="2330957"/>
            <a:ext cx="445134" cy="403860"/>
          </a:xfrm>
          <a:custGeom>
            <a:avLst/>
            <a:gdLst/>
            <a:ahLst/>
            <a:cxnLst/>
            <a:rect l="l" t="t" r="r" b="b"/>
            <a:pathLst>
              <a:path w="445135" h="403860">
                <a:moveTo>
                  <a:pt x="222504" y="0"/>
                </a:moveTo>
                <a:lnTo>
                  <a:pt x="171469" y="5334"/>
                </a:lnTo>
                <a:lnTo>
                  <a:pt x="124630" y="20527"/>
                </a:lnTo>
                <a:lnTo>
                  <a:pt x="83317" y="44367"/>
                </a:lnTo>
                <a:lnTo>
                  <a:pt x="48865" y="75640"/>
                </a:lnTo>
                <a:lnTo>
                  <a:pt x="22606" y="113133"/>
                </a:lnTo>
                <a:lnTo>
                  <a:pt x="5873" y="155634"/>
                </a:lnTo>
                <a:lnTo>
                  <a:pt x="0" y="201929"/>
                </a:lnTo>
                <a:lnTo>
                  <a:pt x="5873" y="248225"/>
                </a:lnTo>
                <a:lnTo>
                  <a:pt x="22606" y="290726"/>
                </a:lnTo>
                <a:lnTo>
                  <a:pt x="48865" y="328219"/>
                </a:lnTo>
                <a:lnTo>
                  <a:pt x="83317" y="359492"/>
                </a:lnTo>
                <a:lnTo>
                  <a:pt x="124630" y="383332"/>
                </a:lnTo>
                <a:lnTo>
                  <a:pt x="171469" y="398525"/>
                </a:lnTo>
                <a:lnTo>
                  <a:pt x="222504" y="403859"/>
                </a:lnTo>
                <a:lnTo>
                  <a:pt x="273538" y="398525"/>
                </a:lnTo>
                <a:lnTo>
                  <a:pt x="320377" y="383332"/>
                </a:lnTo>
                <a:lnTo>
                  <a:pt x="361690" y="359492"/>
                </a:lnTo>
                <a:lnTo>
                  <a:pt x="396142" y="328219"/>
                </a:lnTo>
                <a:lnTo>
                  <a:pt x="422401" y="290726"/>
                </a:lnTo>
                <a:lnTo>
                  <a:pt x="439134" y="248225"/>
                </a:lnTo>
                <a:lnTo>
                  <a:pt x="445008" y="201929"/>
                </a:lnTo>
                <a:lnTo>
                  <a:pt x="439134" y="155634"/>
                </a:lnTo>
                <a:lnTo>
                  <a:pt x="422401" y="113133"/>
                </a:lnTo>
                <a:lnTo>
                  <a:pt x="396142" y="75640"/>
                </a:lnTo>
                <a:lnTo>
                  <a:pt x="361690" y="44367"/>
                </a:lnTo>
                <a:lnTo>
                  <a:pt x="320377" y="20527"/>
                </a:lnTo>
                <a:lnTo>
                  <a:pt x="273538" y="5334"/>
                </a:lnTo>
                <a:lnTo>
                  <a:pt x="22250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2357" y="2330957"/>
            <a:ext cx="445134" cy="403860"/>
          </a:xfrm>
          <a:custGeom>
            <a:avLst/>
            <a:gdLst/>
            <a:ahLst/>
            <a:cxnLst/>
            <a:rect l="l" t="t" r="r" b="b"/>
            <a:pathLst>
              <a:path w="445135" h="403860">
                <a:moveTo>
                  <a:pt x="0" y="201929"/>
                </a:moveTo>
                <a:lnTo>
                  <a:pt x="5873" y="155634"/>
                </a:lnTo>
                <a:lnTo>
                  <a:pt x="22606" y="113133"/>
                </a:lnTo>
                <a:lnTo>
                  <a:pt x="48865" y="75640"/>
                </a:lnTo>
                <a:lnTo>
                  <a:pt x="83317" y="44367"/>
                </a:lnTo>
                <a:lnTo>
                  <a:pt x="124630" y="20527"/>
                </a:lnTo>
                <a:lnTo>
                  <a:pt x="171469" y="5333"/>
                </a:lnTo>
                <a:lnTo>
                  <a:pt x="222504" y="0"/>
                </a:lnTo>
                <a:lnTo>
                  <a:pt x="273538" y="5334"/>
                </a:lnTo>
                <a:lnTo>
                  <a:pt x="320377" y="20527"/>
                </a:lnTo>
                <a:lnTo>
                  <a:pt x="361690" y="44367"/>
                </a:lnTo>
                <a:lnTo>
                  <a:pt x="396142" y="75640"/>
                </a:lnTo>
                <a:lnTo>
                  <a:pt x="422401" y="113133"/>
                </a:lnTo>
                <a:lnTo>
                  <a:pt x="439134" y="155634"/>
                </a:lnTo>
                <a:lnTo>
                  <a:pt x="445008" y="201929"/>
                </a:lnTo>
                <a:lnTo>
                  <a:pt x="439134" y="248225"/>
                </a:lnTo>
                <a:lnTo>
                  <a:pt x="422401" y="290726"/>
                </a:lnTo>
                <a:lnTo>
                  <a:pt x="396142" y="328219"/>
                </a:lnTo>
                <a:lnTo>
                  <a:pt x="361690" y="359492"/>
                </a:lnTo>
                <a:lnTo>
                  <a:pt x="320377" y="383332"/>
                </a:lnTo>
                <a:lnTo>
                  <a:pt x="273538" y="398525"/>
                </a:lnTo>
                <a:lnTo>
                  <a:pt x="222504" y="403859"/>
                </a:lnTo>
                <a:lnTo>
                  <a:pt x="171469" y="398525"/>
                </a:lnTo>
                <a:lnTo>
                  <a:pt x="124630" y="383332"/>
                </a:lnTo>
                <a:lnTo>
                  <a:pt x="83317" y="359492"/>
                </a:lnTo>
                <a:lnTo>
                  <a:pt x="48865" y="328219"/>
                </a:lnTo>
                <a:lnTo>
                  <a:pt x="22606" y="290726"/>
                </a:lnTo>
                <a:lnTo>
                  <a:pt x="5873" y="248225"/>
                </a:lnTo>
                <a:lnTo>
                  <a:pt x="0" y="20192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93035" y="2346477"/>
            <a:ext cx="19494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500" i="1" spc="-60" dirty="0">
                <a:latin typeface="Tahoma"/>
                <a:cs typeface="Tahoma"/>
              </a:rPr>
              <a:t>V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27682" y="3039617"/>
            <a:ext cx="447040" cy="335280"/>
          </a:xfrm>
          <a:custGeom>
            <a:avLst/>
            <a:gdLst/>
            <a:ahLst/>
            <a:cxnLst/>
            <a:rect l="l" t="t" r="r" b="b"/>
            <a:pathLst>
              <a:path w="447039" h="335279">
                <a:moveTo>
                  <a:pt x="223266" y="0"/>
                </a:moveTo>
                <a:lnTo>
                  <a:pt x="172069" y="4427"/>
                </a:lnTo>
                <a:lnTo>
                  <a:pt x="125074" y="17039"/>
                </a:lnTo>
                <a:lnTo>
                  <a:pt x="83620" y="36829"/>
                </a:lnTo>
                <a:lnTo>
                  <a:pt x="49045" y="62790"/>
                </a:lnTo>
                <a:lnTo>
                  <a:pt x="22691" y="93917"/>
                </a:lnTo>
                <a:lnTo>
                  <a:pt x="5896" y="129202"/>
                </a:lnTo>
                <a:lnTo>
                  <a:pt x="0" y="167640"/>
                </a:lnTo>
                <a:lnTo>
                  <a:pt x="5896" y="206077"/>
                </a:lnTo>
                <a:lnTo>
                  <a:pt x="22691" y="241362"/>
                </a:lnTo>
                <a:lnTo>
                  <a:pt x="49045" y="272489"/>
                </a:lnTo>
                <a:lnTo>
                  <a:pt x="83620" y="298450"/>
                </a:lnTo>
                <a:lnTo>
                  <a:pt x="125074" y="318240"/>
                </a:lnTo>
                <a:lnTo>
                  <a:pt x="172069" y="330852"/>
                </a:lnTo>
                <a:lnTo>
                  <a:pt x="223266" y="335280"/>
                </a:lnTo>
                <a:lnTo>
                  <a:pt x="274462" y="330852"/>
                </a:lnTo>
                <a:lnTo>
                  <a:pt x="321457" y="318240"/>
                </a:lnTo>
                <a:lnTo>
                  <a:pt x="362911" y="298450"/>
                </a:lnTo>
                <a:lnTo>
                  <a:pt x="397486" y="272489"/>
                </a:lnTo>
                <a:lnTo>
                  <a:pt x="423840" y="241362"/>
                </a:lnTo>
                <a:lnTo>
                  <a:pt x="440635" y="206077"/>
                </a:lnTo>
                <a:lnTo>
                  <a:pt x="446531" y="167640"/>
                </a:lnTo>
                <a:lnTo>
                  <a:pt x="440635" y="129202"/>
                </a:lnTo>
                <a:lnTo>
                  <a:pt x="423840" y="93917"/>
                </a:lnTo>
                <a:lnTo>
                  <a:pt x="397486" y="62790"/>
                </a:lnTo>
                <a:lnTo>
                  <a:pt x="362911" y="36829"/>
                </a:lnTo>
                <a:lnTo>
                  <a:pt x="321457" y="17039"/>
                </a:lnTo>
                <a:lnTo>
                  <a:pt x="274462" y="4427"/>
                </a:lnTo>
                <a:lnTo>
                  <a:pt x="223266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27682" y="3039617"/>
            <a:ext cx="447040" cy="335280"/>
          </a:xfrm>
          <a:custGeom>
            <a:avLst/>
            <a:gdLst/>
            <a:ahLst/>
            <a:cxnLst/>
            <a:rect l="l" t="t" r="r" b="b"/>
            <a:pathLst>
              <a:path w="447039" h="335279">
                <a:moveTo>
                  <a:pt x="0" y="167640"/>
                </a:moveTo>
                <a:lnTo>
                  <a:pt x="5896" y="129202"/>
                </a:lnTo>
                <a:lnTo>
                  <a:pt x="22691" y="93917"/>
                </a:lnTo>
                <a:lnTo>
                  <a:pt x="49045" y="62790"/>
                </a:lnTo>
                <a:lnTo>
                  <a:pt x="83620" y="36829"/>
                </a:lnTo>
                <a:lnTo>
                  <a:pt x="125074" y="17039"/>
                </a:lnTo>
                <a:lnTo>
                  <a:pt x="172069" y="4427"/>
                </a:lnTo>
                <a:lnTo>
                  <a:pt x="223266" y="0"/>
                </a:lnTo>
                <a:lnTo>
                  <a:pt x="274462" y="4427"/>
                </a:lnTo>
                <a:lnTo>
                  <a:pt x="321457" y="17039"/>
                </a:lnTo>
                <a:lnTo>
                  <a:pt x="362911" y="36829"/>
                </a:lnTo>
                <a:lnTo>
                  <a:pt x="397486" y="62790"/>
                </a:lnTo>
                <a:lnTo>
                  <a:pt x="423840" y="93917"/>
                </a:lnTo>
                <a:lnTo>
                  <a:pt x="440635" y="129202"/>
                </a:lnTo>
                <a:lnTo>
                  <a:pt x="446531" y="167640"/>
                </a:lnTo>
                <a:lnTo>
                  <a:pt x="440635" y="206077"/>
                </a:lnTo>
                <a:lnTo>
                  <a:pt x="423840" y="241362"/>
                </a:lnTo>
                <a:lnTo>
                  <a:pt x="397486" y="272489"/>
                </a:lnTo>
                <a:lnTo>
                  <a:pt x="362911" y="298450"/>
                </a:lnTo>
                <a:lnTo>
                  <a:pt x="321457" y="318240"/>
                </a:lnTo>
                <a:lnTo>
                  <a:pt x="274462" y="330852"/>
                </a:lnTo>
                <a:lnTo>
                  <a:pt x="223266" y="335280"/>
                </a:lnTo>
                <a:lnTo>
                  <a:pt x="172069" y="330852"/>
                </a:lnTo>
                <a:lnTo>
                  <a:pt x="125074" y="318240"/>
                </a:lnTo>
                <a:lnTo>
                  <a:pt x="83620" y="298450"/>
                </a:lnTo>
                <a:lnTo>
                  <a:pt x="49045" y="272489"/>
                </a:lnTo>
                <a:lnTo>
                  <a:pt x="22691" y="241362"/>
                </a:lnTo>
                <a:lnTo>
                  <a:pt x="5896" y="206077"/>
                </a:lnTo>
                <a:lnTo>
                  <a:pt x="0" y="16764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74164" y="3103411"/>
            <a:ext cx="335280" cy="219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69897" y="3304413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a.c.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07179" y="1516380"/>
            <a:ext cx="4512564" cy="2455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15561" y="1524761"/>
            <a:ext cx="4343400" cy="2286000"/>
          </a:xfrm>
          <a:custGeom>
            <a:avLst/>
            <a:gdLst/>
            <a:ahLst/>
            <a:cxnLst/>
            <a:rect l="l" t="t" r="r" b="b"/>
            <a:pathLst>
              <a:path w="4343400" h="2286000">
                <a:moveTo>
                  <a:pt x="0" y="2286000"/>
                </a:moveTo>
                <a:lnTo>
                  <a:pt x="4343399" y="2286000"/>
                </a:lnTo>
                <a:lnTo>
                  <a:pt x="4343399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15561" y="1524761"/>
            <a:ext cx="4343400" cy="2286000"/>
          </a:xfrm>
          <a:custGeom>
            <a:avLst/>
            <a:gdLst/>
            <a:ahLst/>
            <a:cxnLst/>
            <a:rect l="l" t="t" r="r" b="b"/>
            <a:pathLst>
              <a:path w="4343400" h="2286000">
                <a:moveTo>
                  <a:pt x="0" y="2286000"/>
                </a:moveTo>
                <a:lnTo>
                  <a:pt x="4343399" y="2286000"/>
                </a:lnTo>
                <a:lnTo>
                  <a:pt x="4343399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1361" y="1672589"/>
            <a:ext cx="0" cy="2065020"/>
          </a:xfrm>
          <a:custGeom>
            <a:avLst/>
            <a:gdLst/>
            <a:ahLst/>
            <a:cxnLst/>
            <a:rect l="l" t="t" r="r" b="b"/>
            <a:pathLst>
              <a:path h="2065020">
                <a:moveTo>
                  <a:pt x="0" y="0"/>
                </a:moveTo>
                <a:lnTo>
                  <a:pt x="0" y="20650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67961" y="2721864"/>
            <a:ext cx="3200400" cy="114300"/>
          </a:xfrm>
          <a:custGeom>
            <a:avLst/>
            <a:gdLst/>
            <a:ahLst/>
            <a:cxnLst/>
            <a:rect l="l" t="t" r="r" b="b"/>
            <a:pathLst>
              <a:path w="3200400" h="114300">
                <a:moveTo>
                  <a:pt x="3086099" y="0"/>
                </a:moveTo>
                <a:lnTo>
                  <a:pt x="3086099" y="114300"/>
                </a:lnTo>
                <a:lnTo>
                  <a:pt x="3162299" y="76200"/>
                </a:lnTo>
                <a:lnTo>
                  <a:pt x="3105149" y="76200"/>
                </a:lnTo>
                <a:lnTo>
                  <a:pt x="3105149" y="38100"/>
                </a:lnTo>
                <a:lnTo>
                  <a:pt x="3162299" y="38100"/>
                </a:lnTo>
                <a:lnTo>
                  <a:pt x="3086099" y="0"/>
                </a:lnTo>
                <a:close/>
              </a:path>
              <a:path w="3200400" h="114300">
                <a:moveTo>
                  <a:pt x="308609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086099" y="76200"/>
                </a:lnTo>
                <a:lnTo>
                  <a:pt x="3086099" y="38100"/>
                </a:lnTo>
                <a:close/>
              </a:path>
              <a:path w="3200400" h="114300">
                <a:moveTo>
                  <a:pt x="3162299" y="38100"/>
                </a:moveTo>
                <a:lnTo>
                  <a:pt x="3105149" y="38100"/>
                </a:lnTo>
                <a:lnTo>
                  <a:pt x="3105149" y="76200"/>
                </a:lnTo>
                <a:lnTo>
                  <a:pt x="3162299" y="76200"/>
                </a:lnTo>
                <a:lnTo>
                  <a:pt x="3200399" y="57150"/>
                </a:lnTo>
                <a:lnTo>
                  <a:pt x="316229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1361" y="1893570"/>
            <a:ext cx="2286000" cy="1686560"/>
          </a:xfrm>
          <a:custGeom>
            <a:avLst/>
            <a:gdLst/>
            <a:ahLst/>
            <a:cxnLst/>
            <a:rect l="l" t="t" r="r" b="b"/>
            <a:pathLst>
              <a:path w="2286000" h="1686560">
                <a:moveTo>
                  <a:pt x="0" y="843026"/>
                </a:moveTo>
                <a:lnTo>
                  <a:pt x="27555" y="792893"/>
                </a:lnTo>
                <a:lnTo>
                  <a:pt x="55080" y="742965"/>
                </a:lnTo>
                <a:lnTo>
                  <a:pt x="82540" y="693451"/>
                </a:lnTo>
                <a:lnTo>
                  <a:pt x="109897" y="644562"/>
                </a:lnTo>
                <a:lnTo>
                  <a:pt x="137117" y="596507"/>
                </a:lnTo>
                <a:lnTo>
                  <a:pt x="164163" y="549497"/>
                </a:lnTo>
                <a:lnTo>
                  <a:pt x="191000" y="503740"/>
                </a:lnTo>
                <a:lnTo>
                  <a:pt x="217593" y="459448"/>
                </a:lnTo>
                <a:lnTo>
                  <a:pt x="243905" y="416829"/>
                </a:lnTo>
                <a:lnTo>
                  <a:pt x="269901" y="376095"/>
                </a:lnTo>
                <a:lnTo>
                  <a:pt x="295545" y="337454"/>
                </a:lnTo>
                <a:lnTo>
                  <a:pt x="320801" y="301116"/>
                </a:lnTo>
                <a:lnTo>
                  <a:pt x="353774" y="253763"/>
                </a:lnTo>
                <a:lnTo>
                  <a:pt x="385915" y="206417"/>
                </a:lnTo>
                <a:lnTo>
                  <a:pt x="417392" y="160565"/>
                </a:lnTo>
                <a:lnTo>
                  <a:pt x="448370" y="117692"/>
                </a:lnTo>
                <a:lnTo>
                  <a:pt x="479016" y="79284"/>
                </a:lnTo>
                <a:lnTo>
                  <a:pt x="509495" y="46825"/>
                </a:lnTo>
                <a:lnTo>
                  <a:pt x="539975" y="21801"/>
                </a:lnTo>
                <a:lnTo>
                  <a:pt x="601599" y="0"/>
                </a:lnTo>
                <a:lnTo>
                  <a:pt x="632798" y="5697"/>
                </a:lnTo>
                <a:lnTo>
                  <a:pt x="695193" y="46825"/>
                </a:lnTo>
                <a:lnTo>
                  <a:pt x="726386" y="79284"/>
                </a:lnTo>
                <a:lnTo>
                  <a:pt x="757575" y="117692"/>
                </a:lnTo>
                <a:lnTo>
                  <a:pt x="788759" y="160565"/>
                </a:lnTo>
                <a:lnTo>
                  <a:pt x="819936" y="206417"/>
                </a:lnTo>
                <a:lnTo>
                  <a:pt x="851107" y="253763"/>
                </a:lnTo>
                <a:lnTo>
                  <a:pt x="882268" y="301116"/>
                </a:lnTo>
                <a:lnTo>
                  <a:pt x="905668" y="337645"/>
                </a:lnTo>
                <a:lnTo>
                  <a:pt x="929068" y="376791"/>
                </a:lnTo>
                <a:lnTo>
                  <a:pt x="952468" y="418240"/>
                </a:lnTo>
                <a:lnTo>
                  <a:pt x="975867" y="461677"/>
                </a:lnTo>
                <a:lnTo>
                  <a:pt x="999267" y="506789"/>
                </a:lnTo>
                <a:lnTo>
                  <a:pt x="1022667" y="553259"/>
                </a:lnTo>
                <a:lnTo>
                  <a:pt x="1046067" y="600775"/>
                </a:lnTo>
                <a:lnTo>
                  <a:pt x="1069466" y="649021"/>
                </a:lnTo>
                <a:lnTo>
                  <a:pt x="1092866" y="697684"/>
                </a:lnTo>
                <a:lnTo>
                  <a:pt x="1116266" y="746448"/>
                </a:lnTo>
                <a:lnTo>
                  <a:pt x="1139666" y="795000"/>
                </a:lnTo>
                <a:lnTo>
                  <a:pt x="1163065" y="843026"/>
                </a:lnTo>
                <a:lnTo>
                  <a:pt x="1184665" y="888375"/>
                </a:lnTo>
                <a:lnTo>
                  <a:pt x="1206265" y="935997"/>
                </a:lnTo>
                <a:lnTo>
                  <a:pt x="1227863" y="985318"/>
                </a:lnTo>
                <a:lnTo>
                  <a:pt x="1249461" y="1035762"/>
                </a:lnTo>
                <a:lnTo>
                  <a:pt x="1271057" y="1086752"/>
                </a:lnTo>
                <a:lnTo>
                  <a:pt x="1292652" y="1137712"/>
                </a:lnTo>
                <a:lnTo>
                  <a:pt x="1314244" y="1188068"/>
                </a:lnTo>
                <a:lnTo>
                  <a:pt x="1335834" y="1237244"/>
                </a:lnTo>
                <a:lnTo>
                  <a:pt x="1357421" y="1284663"/>
                </a:lnTo>
                <a:lnTo>
                  <a:pt x="1379005" y="1329749"/>
                </a:lnTo>
                <a:lnTo>
                  <a:pt x="1400586" y="1371928"/>
                </a:lnTo>
                <a:lnTo>
                  <a:pt x="1422163" y="1410624"/>
                </a:lnTo>
                <a:lnTo>
                  <a:pt x="1443736" y="1445259"/>
                </a:lnTo>
                <a:lnTo>
                  <a:pt x="1478559" y="1496387"/>
                </a:lnTo>
                <a:lnTo>
                  <a:pt x="1512988" y="1543625"/>
                </a:lnTo>
                <a:lnTo>
                  <a:pt x="1547260" y="1585915"/>
                </a:lnTo>
                <a:lnTo>
                  <a:pt x="1581610" y="1622202"/>
                </a:lnTo>
                <a:lnTo>
                  <a:pt x="1616276" y="1651429"/>
                </a:lnTo>
                <a:lnTo>
                  <a:pt x="1651494" y="1672538"/>
                </a:lnTo>
                <a:lnTo>
                  <a:pt x="1724533" y="1686178"/>
                </a:lnTo>
                <a:lnTo>
                  <a:pt x="1758843" y="1677834"/>
                </a:lnTo>
                <a:lnTo>
                  <a:pt x="1794644" y="1660316"/>
                </a:lnTo>
                <a:lnTo>
                  <a:pt x="1831438" y="1634866"/>
                </a:lnTo>
                <a:lnTo>
                  <a:pt x="1868731" y="1602724"/>
                </a:lnTo>
                <a:lnTo>
                  <a:pt x="1906028" y="1565130"/>
                </a:lnTo>
                <a:lnTo>
                  <a:pt x="1942831" y="1523327"/>
                </a:lnTo>
                <a:lnTo>
                  <a:pt x="1978647" y="1478554"/>
                </a:lnTo>
                <a:lnTo>
                  <a:pt x="2012980" y="1432052"/>
                </a:lnTo>
                <a:lnTo>
                  <a:pt x="2045335" y="1385062"/>
                </a:lnTo>
                <a:lnTo>
                  <a:pt x="2069220" y="1346233"/>
                </a:lnTo>
                <a:lnTo>
                  <a:pt x="2093800" y="1301025"/>
                </a:lnTo>
                <a:lnTo>
                  <a:pt x="2118657" y="1251005"/>
                </a:lnTo>
                <a:lnTo>
                  <a:pt x="2143374" y="1197741"/>
                </a:lnTo>
                <a:lnTo>
                  <a:pt x="2167533" y="1142802"/>
                </a:lnTo>
                <a:lnTo>
                  <a:pt x="2190718" y="1087754"/>
                </a:lnTo>
                <a:lnTo>
                  <a:pt x="2212511" y="1034168"/>
                </a:lnTo>
                <a:lnTo>
                  <a:pt x="2232495" y="983610"/>
                </a:lnTo>
                <a:lnTo>
                  <a:pt x="2250253" y="937648"/>
                </a:lnTo>
                <a:lnTo>
                  <a:pt x="2265368" y="897852"/>
                </a:lnTo>
                <a:lnTo>
                  <a:pt x="2277422" y="865788"/>
                </a:lnTo>
                <a:lnTo>
                  <a:pt x="2285999" y="8430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4761" y="2362961"/>
            <a:ext cx="2159635" cy="732155"/>
          </a:xfrm>
          <a:custGeom>
            <a:avLst/>
            <a:gdLst/>
            <a:ahLst/>
            <a:cxnLst/>
            <a:rect l="l" t="t" r="r" b="b"/>
            <a:pathLst>
              <a:path w="2159634" h="732155">
                <a:moveTo>
                  <a:pt x="0" y="365887"/>
                </a:moveTo>
                <a:lnTo>
                  <a:pt x="39039" y="333267"/>
                </a:lnTo>
                <a:lnTo>
                  <a:pt x="77977" y="300954"/>
                </a:lnTo>
                <a:lnTo>
                  <a:pt x="116702" y="269254"/>
                </a:lnTo>
                <a:lnTo>
                  <a:pt x="155098" y="238474"/>
                </a:lnTo>
                <a:lnTo>
                  <a:pt x="193054" y="208920"/>
                </a:lnTo>
                <a:lnTo>
                  <a:pt x="230457" y="180899"/>
                </a:lnTo>
                <a:lnTo>
                  <a:pt x="267193" y="154718"/>
                </a:lnTo>
                <a:lnTo>
                  <a:pt x="303149" y="130683"/>
                </a:lnTo>
                <a:lnTo>
                  <a:pt x="349505" y="99836"/>
                </a:lnTo>
                <a:lnTo>
                  <a:pt x="394306" y="69708"/>
                </a:lnTo>
                <a:lnTo>
                  <a:pt x="438070" y="42481"/>
                </a:lnTo>
                <a:lnTo>
                  <a:pt x="481315" y="20334"/>
                </a:lnTo>
                <a:lnTo>
                  <a:pt x="524561" y="5446"/>
                </a:lnTo>
                <a:lnTo>
                  <a:pt x="568325" y="0"/>
                </a:lnTo>
                <a:lnTo>
                  <a:pt x="612521" y="5446"/>
                </a:lnTo>
                <a:lnTo>
                  <a:pt x="656717" y="20334"/>
                </a:lnTo>
                <a:lnTo>
                  <a:pt x="700913" y="42481"/>
                </a:lnTo>
                <a:lnTo>
                  <a:pt x="745109" y="69708"/>
                </a:lnTo>
                <a:lnTo>
                  <a:pt x="789305" y="99836"/>
                </a:lnTo>
                <a:lnTo>
                  <a:pt x="833501" y="130683"/>
                </a:lnTo>
                <a:lnTo>
                  <a:pt x="871383" y="158560"/>
                </a:lnTo>
                <a:lnTo>
                  <a:pt x="909265" y="189486"/>
                </a:lnTo>
                <a:lnTo>
                  <a:pt x="947147" y="222776"/>
                </a:lnTo>
                <a:lnTo>
                  <a:pt x="985030" y="257745"/>
                </a:lnTo>
                <a:lnTo>
                  <a:pt x="1022912" y="293709"/>
                </a:lnTo>
                <a:lnTo>
                  <a:pt x="1060794" y="329984"/>
                </a:lnTo>
                <a:lnTo>
                  <a:pt x="1098677" y="365887"/>
                </a:lnTo>
                <a:lnTo>
                  <a:pt x="1136559" y="403191"/>
                </a:lnTo>
                <a:lnTo>
                  <a:pt x="1174441" y="443173"/>
                </a:lnTo>
                <a:lnTo>
                  <a:pt x="1212323" y="484232"/>
                </a:lnTo>
                <a:lnTo>
                  <a:pt x="1250206" y="524769"/>
                </a:lnTo>
                <a:lnTo>
                  <a:pt x="1288088" y="563185"/>
                </a:lnTo>
                <a:lnTo>
                  <a:pt x="1325970" y="597879"/>
                </a:lnTo>
                <a:lnTo>
                  <a:pt x="1363853" y="627252"/>
                </a:lnTo>
                <a:lnTo>
                  <a:pt x="1407617" y="656461"/>
                </a:lnTo>
                <a:lnTo>
                  <a:pt x="1450866" y="682403"/>
                </a:lnTo>
                <a:lnTo>
                  <a:pt x="1494123" y="703992"/>
                </a:lnTo>
                <a:lnTo>
                  <a:pt x="1537908" y="720141"/>
                </a:lnTo>
                <a:lnTo>
                  <a:pt x="1582745" y="729764"/>
                </a:lnTo>
                <a:lnTo>
                  <a:pt x="1629156" y="731774"/>
                </a:lnTo>
                <a:lnTo>
                  <a:pt x="1671094" y="726334"/>
                </a:lnTo>
                <a:lnTo>
                  <a:pt x="1715144" y="714585"/>
                </a:lnTo>
                <a:lnTo>
                  <a:pt x="1760311" y="697667"/>
                </a:lnTo>
                <a:lnTo>
                  <a:pt x="1805594" y="676718"/>
                </a:lnTo>
                <a:lnTo>
                  <a:pt x="1849999" y="652880"/>
                </a:lnTo>
                <a:lnTo>
                  <a:pt x="1892525" y="627291"/>
                </a:lnTo>
                <a:lnTo>
                  <a:pt x="1932178" y="601090"/>
                </a:lnTo>
                <a:lnTo>
                  <a:pt x="1971276" y="570467"/>
                </a:lnTo>
                <a:lnTo>
                  <a:pt x="2011480" y="533134"/>
                </a:lnTo>
                <a:lnTo>
                  <a:pt x="2050803" y="492522"/>
                </a:lnTo>
                <a:lnTo>
                  <a:pt x="2087255" y="452061"/>
                </a:lnTo>
                <a:lnTo>
                  <a:pt x="2118849" y="415182"/>
                </a:lnTo>
                <a:lnTo>
                  <a:pt x="2143596" y="385313"/>
                </a:lnTo>
                <a:lnTo>
                  <a:pt x="2159508" y="365887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68775" y="1682241"/>
            <a:ext cx="476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3888" dirty="0">
                <a:latin typeface="Tahoma"/>
                <a:cs typeface="Tahoma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max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86784" y="2084832"/>
            <a:ext cx="37185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96511" y="2238755"/>
            <a:ext cx="480060" cy="3535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092575" y="2196846"/>
            <a:ext cx="403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i="1" baseline="13888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FF3300"/>
                </a:solidFill>
                <a:latin typeface="Times New Roman"/>
                <a:cs typeface="Times New Roman"/>
              </a:rPr>
              <a:t>max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801361" y="1893570"/>
            <a:ext cx="609600" cy="12700"/>
          </a:xfrm>
          <a:custGeom>
            <a:avLst/>
            <a:gdLst/>
            <a:ahLst/>
            <a:cxnLst/>
            <a:rect l="l" t="t" r="r" b="b"/>
            <a:pathLst>
              <a:path w="609600" h="12700">
                <a:moveTo>
                  <a:pt x="0" y="0"/>
                </a:moveTo>
                <a:lnTo>
                  <a:pt x="609600" y="12191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01361" y="2362961"/>
            <a:ext cx="1676400" cy="27940"/>
          </a:xfrm>
          <a:custGeom>
            <a:avLst/>
            <a:gdLst/>
            <a:ahLst/>
            <a:cxnLst/>
            <a:rect l="l" t="t" r="r" b="b"/>
            <a:pathLst>
              <a:path w="1676400" h="27939">
                <a:moveTo>
                  <a:pt x="0" y="0"/>
                </a:moveTo>
                <a:lnTo>
                  <a:pt x="1676400" y="27432"/>
                </a:lnTo>
              </a:path>
            </a:pathLst>
          </a:custGeom>
          <a:ln w="19812">
            <a:solidFill>
              <a:srgbClr val="FF33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70828" y="1707845"/>
            <a:ext cx="1021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olta</a:t>
            </a:r>
            <a:r>
              <a:rPr sz="2400" spc="5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37629" y="2318130"/>
            <a:ext cx="10299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3300"/>
                </a:solidFill>
                <a:latin typeface="Tahoma"/>
                <a:cs typeface="Tahoma"/>
              </a:rPr>
              <a:t>Cur</a:t>
            </a:r>
            <a:r>
              <a:rPr sz="2400" spc="-10" dirty="0">
                <a:solidFill>
                  <a:srgbClr val="FF3300"/>
                </a:solidFill>
                <a:latin typeface="Tahoma"/>
                <a:cs typeface="Tahoma"/>
              </a:rPr>
              <a:t>r</a:t>
            </a:r>
            <a:r>
              <a:rPr sz="2400" spc="-5" dirty="0">
                <a:solidFill>
                  <a:srgbClr val="FF3300"/>
                </a:solidFill>
                <a:latin typeface="Tahoma"/>
                <a:cs typeface="Tahoma"/>
              </a:rPr>
              <a:t>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39561" y="1897888"/>
            <a:ext cx="311150" cy="236854"/>
          </a:xfrm>
          <a:custGeom>
            <a:avLst/>
            <a:gdLst/>
            <a:ahLst/>
            <a:cxnLst/>
            <a:rect l="l" t="t" r="r" b="b"/>
            <a:pathLst>
              <a:path w="311150" h="236855">
                <a:moveTo>
                  <a:pt x="38100" y="160274"/>
                </a:moveTo>
                <a:lnTo>
                  <a:pt x="0" y="236474"/>
                </a:lnTo>
                <a:lnTo>
                  <a:pt x="83820" y="221234"/>
                </a:lnTo>
                <a:lnTo>
                  <a:pt x="72580" y="206248"/>
                </a:lnTo>
                <a:lnTo>
                  <a:pt x="56768" y="206248"/>
                </a:lnTo>
                <a:lnTo>
                  <a:pt x="44830" y="190500"/>
                </a:lnTo>
                <a:lnTo>
                  <a:pt x="55031" y="182849"/>
                </a:lnTo>
                <a:lnTo>
                  <a:pt x="38100" y="160274"/>
                </a:lnTo>
                <a:close/>
              </a:path>
              <a:path w="311150" h="236855">
                <a:moveTo>
                  <a:pt x="55031" y="182849"/>
                </a:moveTo>
                <a:lnTo>
                  <a:pt x="44830" y="190500"/>
                </a:lnTo>
                <a:lnTo>
                  <a:pt x="56768" y="206248"/>
                </a:lnTo>
                <a:lnTo>
                  <a:pt x="66888" y="198658"/>
                </a:lnTo>
                <a:lnTo>
                  <a:pt x="55031" y="182849"/>
                </a:lnTo>
                <a:close/>
              </a:path>
              <a:path w="311150" h="236855">
                <a:moveTo>
                  <a:pt x="66888" y="198658"/>
                </a:moveTo>
                <a:lnTo>
                  <a:pt x="56768" y="206248"/>
                </a:lnTo>
                <a:lnTo>
                  <a:pt x="72580" y="206248"/>
                </a:lnTo>
                <a:lnTo>
                  <a:pt x="66888" y="198658"/>
                </a:lnTo>
                <a:close/>
              </a:path>
              <a:path w="311150" h="236855">
                <a:moveTo>
                  <a:pt x="298830" y="0"/>
                </a:moveTo>
                <a:lnTo>
                  <a:pt x="55031" y="182849"/>
                </a:lnTo>
                <a:lnTo>
                  <a:pt x="66888" y="198658"/>
                </a:lnTo>
                <a:lnTo>
                  <a:pt x="310768" y="15748"/>
                </a:lnTo>
                <a:lnTo>
                  <a:pt x="298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25361" y="2477261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5"/>
                </a:lnTo>
                <a:lnTo>
                  <a:pt x="63500" y="48005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28193"/>
                </a:moveTo>
                <a:lnTo>
                  <a:pt x="63500" y="28193"/>
                </a:lnTo>
                <a:lnTo>
                  <a:pt x="63500" y="48005"/>
                </a:lnTo>
                <a:lnTo>
                  <a:pt x="76200" y="48005"/>
                </a:lnTo>
                <a:lnTo>
                  <a:pt x="76200" y="28193"/>
                </a:lnTo>
                <a:close/>
              </a:path>
              <a:path w="609600" h="76200">
                <a:moveTo>
                  <a:pt x="609599" y="28193"/>
                </a:moveTo>
                <a:lnTo>
                  <a:pt x="76200" y="28193"/>
                </a:lnTo>
                <a:lnTo>
                  <a:pt x="76200" y="48005"/>
                </a:lnTo>
                <a:lnTo>
                  <a:pt x="609599" y="48005"/>
                </a:lnTo>
                <a:lnTo>
                  <a:pt x="609599" y="2819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8180" y="4523232"/>
            <a:ext cx="8017764" cy="11536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6176" y="4514088"/>
            <a:ext cx="7787640" cy="915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6562" y="4531614"/>
            <a:ext cx="7848600" cy="984885"/>
          </a:xfrm>
          <a:custGeom>
            <a:avLst/>
            <a:gdLst/>
            <a:ahLst/>
            <a:cxnLst/>
            <a:rect l="l" t="t" r="r" b="b"/>
            <a:pathLst>
              <a:path w="7848600" h="984885">
                <a:moveTo>
                  <a:pt x="0" y="984504"/>
                </a:moveTo>
                <a:lnTo>
                  <a:pt x="7848600" y="984504"/>
                </a:lnTo>
                <a:lnTo>
                  <a:pt x="7848600" y="0"/>
                </a:lnTo>
                <a:lnTo>
                  <a:pt x="0" y="0"/>
                </a:lnTo>
                <a:lnTo>
                  <a:pt x="0" y="984504"/>
                </a:lnTo>
                <a:close/>
              </a:path>
            </a:pathLst>
          </a:custGeom>
          <a:solidFill>
            <a:srgbClr val="CC8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6562" y="4531614"/>
            <a:ext cx="7848600" cy="984885"/>
          </a:xfrm>
          <a:custGeom>
            <a:avLst/>
            <a:gdLst/>
            <a:ahLst/>
            <a:cxnLst/>
            <a:rect l="l" t="t" r="r" b="b"/>
            <a:pathLst>
              <a:path w="7848600" h="984885">
                <a:moveTo>
                  <a:pt x="0" y="984504"/>
                </a:moveTo>
                <a:lnTo>
                  <a:pt x="7848600" y="984504"/>
                </a:lnTo>
                <a:lnTo>
                  <a:pt x="7848600" y="0"/>
                </a:lnTo>
                <a:lnTo>
                  <a:pt x="0" y="0"/>
                </a:lnTo>
                <a:lnTo>
                  <a:pt x="0" y="984504"/>
                </a:lnTo>
                <a:close/>
              </a:path>
            </a:pathLst>
          </a:custGeom>
          <a:ln w="38100">
            <a:solidFill>
              <a:srgbClr val="7D9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3983" y="4501896"/>
            <a:ext cx="2470404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42260" y="4532376"/>
            <a:ext cx="347472" cy="353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27604" y="4501896"/>
            <a:ext cx="5366004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3983" y="4776215"/>
            <a:ext cx="2293619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39140" y="4563236"/>
            <a:ext cx="7357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voltage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peaks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90</a:t>
            </a:r>
            <a:r>
              <a:rPr sz="1800" spc="7" baseline="25462" dirty="0">
                <a:solidFill>
                  <a:srgbClr val="FFFFFF"/>
                </a:solidFill>
                <a:latin typeface="Tahoma"/>
                <a:cs typeface="Tahoma"/>
              </a:rPr>
              <a:t>0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before the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current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peaks. One builds as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other 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falls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vice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versa.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9959" y="488950"/>
            <a:ext cx="115887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DC9E1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700" spc="35" dirty="0">
                <a:solidFill>
                  <a:srgbClr val="FFFFFF"/>
                </a:solidFill>
                <a:latin typeface="Arial Narrow"/>
                <a:cs typeface="Arial Narrow"/>
              </a:rPr>
              <a:t>ap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to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7179" y="1516380"/>
            <a:ext cx="4512564" cy="2455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5561" y="1524761"/>
            <a:ext cx="4343400" cy="2286000"/>
          </a:xfrm>
          <a:custGeom>
            <a:avLst/>
            <a:gdLst/>
            <a:ahLst/>
            <a:cxnLst/>
            <a:rect l="l" t="t" r="r" b="b"/>
            <a:pathLst>
              <a:path w="4343400" h="2286000">
                <a:moveTo>
                  <a:pt x="0" y="2286000"/>
                </a:moveTo>
                <a:lnTo>
                  <a:pt x="4343399" y="2286000"/>
                </a:lnTo>
                <a:lnTo>
                  <a:pt x="4343399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5561" y="1524761"/>
            <a:ext cx="4343400" cy="2286000"/>
          </a:xfrm>
          <a:custGeom>
            <a:avLst/>
            <a:gdLst/>
            <a:ahLst/>
            <a:cxnLst/>
            <a:rect l="l" t="t" r="r" b="b"/>
            <a:pathLst>
              <a:path w="4343400" h="2286000">
                <a:moveTo>
                  <a:pt x="0" y="2286000"/>
                </a:moveTo>
                <a:lnTo>
                  <a:pt x="4343399" y="2286000"/>
                </a:lnTo>
                <a:lnTo>
                  <a:pt x="4343399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1361" y="1672589"/>
            <a:ext cx="0" cy="2065020"/>
          </a:xfrm>
          <a:custGeom>
            <a:avLst/>
            <a:gdLst/>
            <a:ahLst/>
            <a:cxnLst/>
            <a:rect l="l" t="t" r="r" b="b"/>
            <a:pathLst>
              <a:path h="2065020">
                <a:moveTo>
                  <a:pt x="0" y="0"/>
                </a:moveTo>
                <a:lnTo>
                  <a:pt x="0" y="20650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7961" y="2721864"/>
            <a:ext cx="3200400" cy="114300"/>
          </a:xfrm>
          <a:custGeom>
            <a:avLst/>
            <a:gdLst/>
            <a:ahLst/>
            <a:cxnLst/>
            <a:rect l="l" t="t" r="r" b="b"/>
            <a:pathLst>
              <a:path w="3200400" h="114300">
                <a:moveTo>
                  <a:pt x="3086099" y="0"/>
                </a:moveTo>
                <a:lnTo>
                  <a:pt x="3086099" y="114300"/>
                </a:lnTo>
                <a:lnTo>
                  <a:pt x="3162299" y="76200"/>
                </a:lnTo>
                <a:lnTo>
                  <a:pt x="3105149" y="76200"/>
                </a:lnTo>
                <a:lnTo>
                  <a:pt x="3105149" y="38100"/>
                </a:lnTo>
                <a:lnTo>
                  <a:pt x="3162299" y="38100"/>
                </a:lnTo>
                <a:lnTo>
                  <a:pt x="3086099" y="0"/>
                </a:lnTo>
                <a:close/>
              </a:path>
              <a:path w="3200400" h="114300">
                <a:moveTo>
                  <a:pt x="308609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086099" y="76200"/>
                </a:lnTo>
                <a:lnTo>
                  <a:pt x="3086099" y="38100"/>
                </a:lnTo>
                <a:close/>
              </a:path>
              <a:path w="3200400" h="114300">
                <a:moveTo>
                  <a:pt x="3162299" y="38100"/>
                </a:moveTo>
                <a:lnTo>
                  <a:pt x="3105149" y="38100"/>
                </a:lnTo>
                <a:lnTo>
                  <a:pt x="3105149" y="76200"/>
                </a:lnTo>
                <a:lnTo>
                  <a:pt x="3162299" y="76200"/>
                </a:lnTo>
                <a:lnTo>
                  <a:pt x="3200399" y="57150"/>
                </a:lnTo>
                <a:lnTo>
                  <a:pt x="316229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8561" y="1905761"/>
            <a:ext cx="2209800" cy="1674495"/>
          </a:xfrm>
          <a:custGeom>
            <a:avLst/>
            <a:gdLst/>
            <a:ahLst/>
            <a:cxnLst/>
            <a:rect l="l" t="t" r="r" b="b"/>
            <a:pathLst>
              <a:path w="2209800" h="1674495">
                <a:moveTo>
                  <a:pt x="0" y="837057"/>
                </a:moveTo>
                <a:lnTo>
                  <a:pt x="26635" y="787273"/>
                </a:lnTo>
                <a:lnTo>
                  <a:pt x="53241" y="737693"/>
                </a:lnTo>
                <a:lnTo>
                  <a:pt x="79783" y="688524"/>
                </a:lnTo>
                <a:lnTo>
                  <a:pt x="106228" y="639976"/>
                </a:lnTo>
                <a:lnTo>
                  <a:pt x="132540" y="592257"/>
                </a:lnTo>
                <a:lnTo>
                  <a:pt x="158686" y="545576"/>
                </a:lnTo>
                <a:lnTo>
                  <a:pt x="184631" y="500140"/>
                </a:lnTo>
                <a:lnTo>
                  <a:pt x="210340" y="456160"/>
                </a:lnTo>
                <a:lnTo>
                  <a:pt x="235779" y="413843"/>
                </a:lnTo>
                <a:lnTo>
                  <a:pt x="260914" y="373398"/>
                </a:lnTo>
                <a:lnTo>
                  <a:pt x="285710" y="335033"/>
                </a:lnTo>
                <a:lnTo>
                  <a:pt x="310134" y="298958"/>
                </a:lnTo>
                <a:lnTo>
                  <a:pt x="341985" y="251945"/>
                </a:lnTo>
                <a:lnTo>
                  <a:pt x="373044" y="204940"/>
                </a:lnTo>
                <a:lnTo>
                  <a:pt x="403469" y="159417"/>
                </a:lnTo>
                <a:lnTo>
                  <a:pt x="433417" y="116852"/>
                </a:lnTo>
                <a:lnTo>
                  <a:pt x="463047" y="78718"/>
                </a:lnTo>
                <a:lnTo>
                  <a:pt x="492515" y="46491"/>
                </a:lnTo>
                <a:lnTo>
                  <a:pt x="521980" y="21646"/>
                </a:lnTo>
                <a:lnTo>
                  <a:pt x="581533" y="0"/>
                </a:lnTo>
                <a:lnTo>
                  <a:pt x="611678" y="5657"/>
                </a:lnTo>
                <a:lnTo>
                  <a:pt x="671989" y="46491"/>
                </a:lnTo>
                <a:lnTo>
                  <a:pt x="702151" y="78718"/>
                </a:lnTo>
                <a:lnTo>
                  <a:pt x="732313" y="116852"/>
                </a:lnTo>
                <a:lnTo>
                  <a:pt x="762475" y="159417"/>
                </a:lnTo>
                <a:lnTo>
                  <a:pt x="792633" y="204940"/>
                </a:lnTo>
                <a:lnTo>
                  <a:pt x="822786" y="251945"/>
                </a:lnTo>
                <a:lnTo>
                  <a:pt x="852932" y="298958"/>
                </a:lnTo>
                <a:lnTo>
                  <a:pt x="875538" y="335222"/>
                </a:lnTo>
                <a:lnTo>
                  <a:pt x="898144" y="374086"/>
                </a:lnTo>
                <a:lnTo>
                  <a:pt x="920751" y="415236"/>
                </a:lnTo>
                <a:lnTo>
                  <a:pt x="943360" y="458361"/>
                </a:lnTo>
                <a:lnTo>
                  <a:pt x="965971" y="503150"/>
                </a:lnTo>
                <a:lnTo>
                  <a:pt x="988583" y="549290"/>
                </a:lnTo>
                <a:lnTo>
                  <a:pt x="1011199" y="596471"/>
                </a:lnTo>
                <a:lnTo>
                  <a:pt x="1033817" y="644379"/>
                </a:lnTo>
                <a:lnTo>
                  <a:pt x="1056439" y="692703"/>
                </a:lnTo>
                <a:lnTo>
                  <a:pt x="1079065" y="741132"/>
                </a:lnTo>
                <a:lnTo>
                  <a:pt x="1101695" y="789354"/>
                </a:lnTo>
                <a:lnTo>
                  <a:pt x="1124330" y="837057"/>
                </a:lnTo>
                <a:lnTo>
                  <a:pt x="1145198" y="882073"/>
                </a:lnTo>
                <a:lnTo>
                  <a:pt x="1166065" y="929345"/>
                </a:lnTo>
                <a:lnTo>
                  <a:pt x="1186932" y="978301"/>
                </a:lnTo>
                <a:lnTo>
                  <a:pt x="1207799" y="1028371"/>
                </a:lnTo>
                <a:lnTo>
                  <a:pt x="1228666" y="1078983"/>
                </a:lnTo>
                <a:lnTo>
                  <a:pt x="1249533" y="1129566"/>
                </a:lnTo>
                <a:lnTo>
                  <a:pt x="1270400" y="1179548"/>
                </a:lnTo>
                <a:lnTo>
                  <a:pt x="1291267" y="1228359"/>
                </a:lnTo>
                <a:lnTo>
                  <a:pt x="1312134" y="1275427"/>
                </a:lnTo>
                <a:lnTo>
                  <a:pt x="1333001" y="1320181"/>
                </a:lnTo>
                <a:lnTo>
                  <a:pt x="1353868" y="1362049"/>
                </a:lnTo>
                <a:lnTo>
                  <a:pt x="1374735" y="1400461"/>
                </a:lnTo>
                <a:lnTo>
                  <a:pt x="1395603" y="1434846"/>
                </a:lnTo>
                <a:lnTo>
                  <a:pt x="1429288" y="1485606"/>
                </a:lnTo>
                <a:lnTo>
                  <a:pt x="1462583" y="1532507"/>
                </a:lnTo>
                <a:lnTo>
                  <a:pt x="1495718" y="1574499"/>
                </a:lnTo>
                <a:lnTo>
                  <a:pt x="1528921" y="1610534"/>
                </a:lnTo>
                <a:lnTo>
                  <a:pt x="1562421" y="1639562"/>
                </a:lnTo>
                <a:lnTo>
                  <a:pt x="1596449" y="1660534"/>
                </a:lnTo>
                <a:lnTo>
                  <a:pt x="1667002" y="1674114"/>
                </a:lnTo>
                <a:lnTo>
                  <a:pt x="1700181" y="1665810"/>
                </a:lnTo>
                <a:lnTo>
                  <a:pt x="1734801" y="1648407"/>
                </a:lnTo>
                <a:lnTo>
                  <a:pt x="1770380" y="1623135"/>
                </a:lnTo>
                <a:lnTo>
                  <a:pt x="1806438" y="1591224"/>
                </a:lnTo>
                <a:lnTo>
                  <a:pt x="1842497" y="1553906"/>
                </a:lnTo>
                <a:lnTo>
                  <a:pt x="1878076" y="1512410"/>
                </a:lnTo>
                <a:lnTo>
                  <a:pt x="1912695" y="1467965"/>
                </a:lnTo>
                <a:lnTo>
                  <a:pt x="1945875" y="1421804"/>
                </a:lnTo>
                <a:lnTo>
                  <a:pt x="1977136" y="1375155"/>
                </a:lnTo>
                <a:lnTo>
                  <a:pt x="2000241" y="1336579"/>
                </a:lnTo>
                <a:lnTo>
                  <a:pt x="2024012" y="1291675"/>
                </a:lnTo>
                <a:lnTo>
                  <a:pt x="2048047" y="1242000"/>
                </a:lnTo>
                <a:lnTo>
                  <a:pt x="2071943" y="1189110"/>
                </a:lnTo>
                <a:lnTo>
                  <a:pt x="2095298" y="1134562"/>
                </a:lnTo>
                <a:lnTo>
                  <a:pt x="2117709" y="1079912"/>
                </a:lnTo>
                <a:lnTo>
                  <a:pt x="2138772" y="1026718"/>
                </a:lnTo>
                <a:lnTo>
                  <a:pt x="2158087" y="976535"/>
                </a:lnTo>
                <a:lnTo>
                  <a:pt x="2175250" y="930921"/>
                </a:lnTo>
                <a:lnTo>
                  <a:pt x="2189858" y="891432"/>
                </a:lnTo>
                <a:lnTo>
                  <a:pt x="2201508" y="859625"/>
                </a:lnTo>
                <a:lnTo>
                  <a:pt x="2209799" y="83705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1653" y="2362961"/>
            <a:ext cx="2159635" cy="732155"/>
          </a:xfrm>
          <a:custGeom>
            <a:avLst/>
            <a:gdLst/>
            <a:ahLst/>
            <a:cxnLst/>
            <a:rect l="l" t="t" r="r" b="b"/>
            <a:pathLst>
              <a:path w="2159634" h="732155">
                <a:moveTo>
                  <a:pt x="0" y="365887"/>
                </a:moveTo>
                <a:lnTo>
                  <a:pt x="39039" y="333267"/>
                </a:lnTo>
                <a:lnTo>
                  <a:pt x="77978" y="300954"/>
                </a:lnTo>
                <a:lnTo>
                  <a:pt x="116702" y="269254"/>
                </a:lnTo>
                <a:lnTo>
                  <a:pt x="155098" y="238474"/>
                </a:lnTo>
                <a:lnTo>
                  <a:pt x="193054" y="208920"/>
                </a:lnTo>
                <a:lnTo>
                  <a:pt x="230457" y="180899"/>
                </a:lnTo>
                <a:lnTo>
                  <a:pt x="267193" y="154718"/>
                </a:lnTo>
                <a:lnTo>
                  <a:pt x="303149" y="130683"/>
                </a:lnTo>
                <a:lnTo>
                  <a:pt x="349505" y="99836"/>
                </a:lnTo>
                <a:lnTo>
                  <a:pt x="394306" y="69708"/>
                </a:lnTo>
                <a:lnTo>
                  <a:pt x="438070" y="42481"/>
                </a:lnTo>
                <a:lnTo>
                  <a:pt x="481315" y="20334"/>
                </a:lnTo>
                <a:lnTo>
                  <a:pt x="524561" y="5446"/>
                </a:lnTo>
                <a:lnTo>
                  <a:pt x="568325" y="0"/>
                </a:lnTo>
                <a:lnTo>
                  <a:pt x="612521" y="5446"/>
                </a:lnTo>
                <a:lnTo>
                  <a:pt x="656717" y="20334"/>
                </a:lnTo>
                <a:lnTo>
                  <a:pt x="700913" y="42481"/>
                </a:lnTo>
                <a:lnTo>
                  <a:pt x="745109" y="69708"/>
                </a:lnTo>
                <a:lnTo>
                  <a:pt x="789305" y="99836"/>
                </a:lnTo>
                <a:lnTo>
                  <a:pt x="833501" y="130683"/>
                </a:lnTo>
                <a:lnTo>
                  <a:pt x="871383" y="158560"/>
                </a:lnTo>
                <a:lnTo>
                  <a:pt x="909265" y="189486"/>
                </a:lnTo>
                <a:lnTo>
                  <a:pt x="947147" y="222776"/>
                </a:lnTo>
                <a:lnTo>
                  <a:pt x="985030" y="257745"/>
                </a:lnTo>
                <a:lnTo>
                  <a:pt x="1022912" y="293709"/>
                </a:lnTo>
                <a:lnTo>
                  <a:pt x="1060794" y="329984"/>
                </a:lnTo>
                <a:lnTo>
                  <a:pt x="1098677" y="365887"/>
                </a:lnTo>
                <a:lnTo>
                  <a:pt x="1136559" y="403191"/>
                </a:lnTo>
                <a:lnTo>
                  <a:pt x="1174441" y="443173"/>
                </a:lnTo>
                <a:lnTo>
                  <a:pt x="1212323" y="484232"/>
                </a:lnTo>
                <a:lnTo>
                  <a:pt x="1250206" y="524769"/>
                </a:lnTo>
                <a:lnTo>
                  <a:pt x="1288088" y="563185"/>
                </a:lnTo>
                <a:lnTo>
                  <a:pt x="1325970" y="597879"/>
                </a:lnTo>
                <a:lnTo>
                  <a:pt x="1363853" y="627252"/>
                </a:lnTo>
                <a:lnTo>
                  <a:pt x="1407617" y="656461"/>
                </a:lnTo>
                <a:lnTo>
                  <a:pt x="1450866" y="682403"/>
                </a:lnTo>
                <a:lnTo>
                  <a:pt x="1494123" y="703992"/>
                </a:lnTo>
                <a:lnTo>
                  <a:pt x="1537908" y="720141"/>
                </a:lnTo>
                <a:lnTo>
                  <a:pt x="1582745" y="729764"/>
                </a:lnTo>
                <a:lnTo>
                  <a:pt x="1629156" y="731774"/>
                </a:lnTo>
                <a:lnTo>
                  <a:pt x="1671094" y="726334"/>
                </a:lnTo>
                <a:lnTo>
                  <a:pt x="1715144" y="714585"/>
                </a:lnTo>
                <a:lnTo>
                  <a:pt x="1760311" y="697667"/>
                </a:lnTo>
                <a:lnTo>
                  <a:pt x="1805594" y="676718"/>
                </a:lnTo>
                <a:lnTo>
                  <a:pt x="1849999" y="652880"/>
                </a:lnTo>
                <a:lnTo>
                  <a:pt x="1892525" y="627291"/>
                </a:lnTo>
                <a:lnTo>
                  <a:pt x="1932177" y="601090"/>
                </a:lnTo>
                <a:lnTo>
                  <a:pt x="1971276" y="570467"/>
                </a:lnTo>
                <a:lnTo>
                  <a:pt x="2011480" y="533134"/>
                </a:lnTo>
                <a:lnTo>
                  <a:pt x="2050803" y="492522"/>
                </a:lnTo>
                <a:lnTo>
                  <a:pt x="2087255" y="452061"/>
                </a:lnTo>
                <a:lnTo>
                  <a:pt x="2118849" y="415182"/>
                </a:lnTo>
                <a:lnTo>
                  <a:pt x="2143596" y="385313"/>
                </a:lnTo>
                <a:lnTo>
                  <a:pt x="2159507" y="365887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68775" y="1682241"/>
            <a:ext cx="476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3888" dirty="0">
                <a:latin typeface="Tahoma"/>
                <a:cs typeface="Tahoma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max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86784" y="2084832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96511" y="2238755"/>
            <a:ext cx="480060" cy="353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92575" y="2196846"/>
            <a:ext cx="403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i="1" baseline="13888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FF3300"/>
                </a:solidFill>
                <a:latin typeface="Times New Roman"/>
                <a:cs typeface="Times New Roman"/>
              </a:rPr>
              <a:t>max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01361" y="1893570"/>
            <a:ext cx="990600" cy="12700"/>
          </a:xfrm>
          <a:custGeom>
            <a:avLst/>
            <a:gdLst/>
            <a:ahLst/>
            <a:cxnLst/>
            <a:rect l="l" t="t" r="r" b="b"/>
            <a:pathLst>
              <a:path w="990600" h="12700">
                <a:moveTo>
                  <a:pt x="0" y="0"/>
                </a:moveTo>
                <a:lnTo>
                  <a:pt x="990600" y="12191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1361" y="23629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812">
            <a:solidFill>
              <a:srgbClr val="FF33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28028" y="1539717"/>
            <a:ext cx="1106170" cy="109347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-15" dirty="0">
                <a:latin typeface="Tahoma"/>
                <a:cs typeface="Tahoma"/>
              </a:rPr>
              <a:t>Voltage</a:t>
            </a:r>
            <a:endParaRPr sz="24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325"/>
              </a:spcBef>
            </a:pPr>
            <a:r>
              <a:rPr sz="2400" dirty="0">
                <a:solidFill>
                  <a:srgbClr val="FF3300"/>
                </a:solidFill>
                <a:latin typeface="Tahoma"/>
                <a:cs typeface="Tahoma"/>
              </a:rPr>
              <a:t>Cur</a:t>
            </a:r>
            <a:r>
              <a:rPr sz="2400" spc="-10" dirty="0">
                <a:solidFill>
                  <a:srgbClr val="FF3300"/>
                </a:solidFill>
                <a:latin typeface="Tahoma"/>
                <a:cs typeface="Tahoma"/>
              </a:rPr>
              <a:t>r</a:t>
            </a:r>
            <a:r>
              <a:rPr sz="2400" spc="-5" dirty="0">
                <a:solidFill>
                  <a:srgbClr val="FF3300"/>
                </a:solidFill>
                <a:latin typeface="Tahoma"/>
                <a:cs typeface="Tahoma"/>
              </a:rPr>
              <a:t>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6761" y="1897888"/>
            <a:ext cx="311150" cy="236854"/>
          </a:xfrm>
          <a:custGeom>
            <a:avLst/>
            <a:gdLst/>
            <a:ahLst/>
            <a:cxnLst/>
            <a:rect l="l" t="t" r="r" b="b"/>
            <a:pathLst>
              <a:path w="311150" h="236855">
                <a:moveTo>
                  <a:pt x="38100" y="160274"/>
                </a:moveTo>
                <a:lnTo>
                  <a:pt x="0" y="236474"/>
                </a:lnTo>
                <a:lnTo>
                  <a:pt x="83820" y="221234"/>
                </a:lnTo>
                <a:lnTo>
                  <a:pt x="72580" y="206248"/>
                </a:lnTo>
                <a:lnTo>
                  <a:pt x="56768" y="206248"/>
                </a:lnTo>
                <a:lnTo>
                  <a:pt x="44830" y="190500"/>
                </a:lnTo>
                <a:lnTo>
                  <a:pt x="55031" y="182849"/>
                </a:lnTo>
                <a:lnTo>
                  <a:pt x="38100" y="160274"/>
                </a:lnTo>
                <a:close/>
              </a:path>
              <a:path w="311150" h="236855">
                <a:moveTo>
                  <a:pt x="55031" y="182849"/>
                </a:moveTo>
                <a:lnTo>
                  <a:pt x="44830" y="190500"/>
                </a:lnTo>
                <a:lnTo>
                  <a:pt x="56768" y="206248"/>
                </a:lnTo>
                <a:lnTo>
                  <a:pt x="66888" y="198658"/>
                </a:lnTo>
                <a:lnTo>
                  <a:pt x="55031" y="182849"/>
                </a:lnTo>
                <a:close/>
              </a:path>
              <a:path w="311150" h="236855">
                <a:moveTo>
                  <a:pt x="66888" y="198658"/>
                </a:moveTo>
                <a:lnTo>
                  <a:pt x="56768" y="206248"/>
                </a:lnTo>
                <a:lnTo>
                  <a:pt x="72580" y="206248"/>
                </a:lnTo>
                <a:lnTo>
                  <a:pt x="66888" y="198658"/>
                </a:lnTo>
                <a:close/>
              </a:path>
              <a:path w="311150" h="236855">
                <a:moveTo>
                  <a:pt x="298830" y="0"/>
                </a:moveTo>
                <a:lnTo>
                  <a:pt x="55031" y="182849"/>
                </a:lnTo>
                <a:lnTo>
                  <a:pt x="66888" y="198658"/>
                </a:lnTo>
                <a:lnTo>
                  <a:pt x="310768" y="15748"/>
                </a:lnTo>
                <a:lnTo>
                  <a:pt x="298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91961" y="2401061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5"/>
                </a:lnTo>
                <a:lnTo>
                  <a:pt x="63500" y="48005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28193"/>
                </a:moveTo>
                <a:lnTo>
                  <a:pt x="63500" y="28193"/>
                </a:lnTo>
                <a:lnTo>
                  <a:pt x="63500" y="48005"/>
                </a:lnTo>
                <a:lnTo>
                  <a:pt x="76200" y="48005"/>
                </a:lnTo>
                <a:lnTo>
                  <a:pt x="76200" y="28193"/>
                </a:lnTo>
                <a:close/>
              </a:path>
              <a:path w="609600" h="76200">
                <a:moveTo>
                  <a:pt x="609600" y="28193"/>
                </a:moveTo>
                <a:lnTo>
                  <a:pt x="76200" y="28193"/>
                </a:lnTo>
                <a:lnTo>
                  <a:pt x="76200" y="48005"/>
                </a:lnTo>
                <a:lnTo>
                  <a:pt x="609600" y="48005"/>
                </a:lnTo>
                <a:lnTo>
                  <a:pt x="609600" y="2819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5161" y="1524761"/>
            <a:ext cx="2895600" cy="2286000"/>
          </a:xfrm>
          <a:custGeom>
            <a:avLst/>
            <a:gdLst/>
            <a:ahLst/>
            <a:cxnLst/>
            <a:rect l="l" t="t" r="r" b="b"/>
            <a:pathLst>
              <a:path w="2895600" h="2286000">
                <a:moveTo>
                  <a:pt x="0" y="2286000"/>
                </a:moveTo>
                <a:lnTo>
                  <a:pt x="2895600" y="2286000"/>
                </a:lnTo>
                <a:lnTo>
                  <a:pt x="2895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5161" y="1524761"/>
            <a:ext cx="2895600" cy="2286000"/>
          </a:xfrm>
          <a:custGeom>
            <a:avLst/>
            <a:gdLst/>
            <a:ahLst/>
            <a:cxnLst/>
            <a:rect l="l" t="t" r="r" b="b"/>
            <a:pathLst>
              <a:path w="2895600" h="2286000">
                <a:moveTo>
                  <a:pt x="0" y="2286000"/>
                </a:moveTo>
                <a:lnTo>
                  <a:pt x="2895600" y="2286000"/>
                </a:lnTo>
                <a:lnTo>
                  <a:pt x="2895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04722" y="2062733"/>
            <a:ext cx="2245360" cy="1143000"/>
          </a:xfrm>
          <a:custGeom>
            <a:avLst/>
            <a:gdLst/>
            <a:ahLst/>
            <a:cxnLst/>
            <a:rect l="l" t="t" r="r" b="b"/>
            <a:pathLst>
              <a:path w="2245360" h="1143000">
                <a:moveTo>
                  <a:pt x="0" y="1143000"/>
                </a:moveTo>
                <a:lnTo>
                  <a:pt x="2244852" y="1143000"/>
                </a:lnTo>
                <a:lnTo>
                  <a:pt x="224485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04722" y="2062733"/>
            <a:ext cx="2245360" cy="1143000"/>
          </a:xfrm>
          <a:custGeom>
            <a:avLst/>
            <a:gdLst/>
            <a:ahLst/>
            <a:cxnLst/>
            <a:rect l="l" t="t" r="r" b="b"/>
            <a:pathLst>
              <a:path w="2245360" h="1143000">
                <a:moveTo>
                  <a:pt x="0" y="1143000"/>
                </a:moveTo>
                <a:lnTo>
                  <a:pt x="2244852" y="1143000"/>
                </a:lnTo>
                <a:lnTo>
                  <a:pt x="224485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8313" y="2198370"/>
            <a:ext cx="433070" cy="402590"/>
          </a:xfrm>
          <a:custGeom>
            <a:avLst/>
            <a:gdLst/>
            <a:ahLst/>
            <a:cxnLst/>
            <a:rect l="l" t="t" r="r" b="b"/>
            <a:pathLst>
              <a:path w="433069" h="402589">
                <a:moveTo>
                  <a:pt x="216408" y="0"/>
                </a:moveTo>
                <a:lnTo>
                  <a:pt x="166787" y="5311"/>
                </a:lnTo>
                <a:lnTo>
                  <a:pt x="121236" y="20442"/>
                </a:lnTo>
                <a:lnTo>
                  <a:pt x="81055" y="44187"/>
                </a:lnTo>
                <a:lnTo>
                  <a:pt x="47542" y="75338"/>
                </a:lnTo>
                <a:lnTo>
                  <a:pt x="21995" y="112689"/>
                </a:lnTo>
                <a:lnTo>
                  <a:pt x="5715" y="155034"/>
                </a:lnTo>
                <a:lnTo>
                  <a:pt x="0" y="201167"/>
                </a:lnTo>
                <a:lnTo>
                  <a:pt x="5715" y="247301"/>
                </a:lnTo>
                <a:lnTo>
                  <a:pt x="21995" y="289646"/>
                </a:lnTo>
                <a:lnTo>
                  <a:pt x="47542" y="326997"/>
                </a:lnTo>
                <a:lnTo>
                  <a:pt x="81055" y="358148"/>
                </a:lnTo>
                <a:lnTo>
                  <a:pt x="121236" y="381893"/>
                </a:lnTo>
                <a:lnTo>
                  <a:pt x="166787" y="397024"/>
                </a:lnTo>
                <a:lnTo>
                  <a:pt x="216408" y="402335"/>
                </a:lnTo>
                <a:lnTo>
                  <a:pt x="266024" y="397024"/>
                </a:lnTo>
                <a:lnTo>
                  <a:pt x="311573" y="381893"/>
                </a:lnTo>
                <a:lnTo>
                  <a:pt x="351755" y="358148"/>
                </a:lnTo>
                <a:lnTo>
                  <a:pt x="385269" y="326997"/>
                </a:lnTo>
                <a:lnTo>
                  <a:pt x="410817" y="289646"/>
                </a:lnTo>
                <a:lnTo>
                  <a:pt x="427099" y="247301"/>
                </a:lnTo>
                <a:lnTo>
                  <a:pt x="432816" y="201167"/>
                </a:lnTo>
                <a:lnTo>
                  <a:pt x="427099" y="155034"/>
                </a:lnTo>
                <a:lnTo>
                  <a:pt x="410817" y="112689"/>
                </a:lnTo>
                <a:lnTo>
                  <a:pt x="385269" y="75338"/>
                </a:lnTo>
                <a:lnTo>
                  <a:pt x="351755" y="44187"/>
                </a:lnTo>
                <a:lnTo>
                  <a:pt x="311573" y="20442"/>
                </a:lnTo>
                <a:lnTo>
                  <a:pt x="266024" y="5311"/>
                </a:lnTo>
                <a:lnTo>
                  <a:pt x="21640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8313" y="2198370"/>
            <a:ext cx="433070" cy="402590"/>
          </a:xfrm>
          <a:custGeom>
            <a:avLst/>
            <a:gdLst/>
            <a:ahLst/>
            <a:cxnLst/>
            <a:rect l="l" t="t" r="r" b="b"/>
            <a:pathLst>
              <a:path w="433069" h="402589">
                <a:moveTo>
                  <a:pt x="0" y="201167"/>
                </a:moveTo>
                <a:lnTo>
                  <a:pt x="5715" y="155034"/>
                </a:lnTo>
                <a:lnTo>
                  <a:pt x="21995" y="112689"/>
                </a:lnTo>
                <a:lnTo>
                  <a:pt x="47542" y="75338"/>
                </a:lnTo>
                <a:lnTo>
                  <a:pt x="81055" y="44187"/>
                </a:lnTo>
                <a:lnTo>
                  <a:pt x="121236" y="20442"/>
                </a:lnTo>
                <a:lnTo>
                  <a:pt x="166787" y="5311"/>
                </a:lnTo>
                <a:lnTo>
                  <a:pt x="216408" y="0"/>
                </a:lnTo>
                <a:lnTo>
                  <a:pt x="266024" y="5311"/>
                </a:lnTo>
                <a:lnTo>
                  <a:pt x="311573" y="20442"/>
                </a:lnTo>
                <a:lnTo>
                  <a:pt x="351755" y="44187"/>
                </a:lnTo>
                <a:lnTo>
                  <a:pt x="385269" y="75338"/>
                </a:lnTo>
                <a:lnTo>
                  <a:pt x="410817" y="112689"/>
                </a:lnTo>
                <a:lnTo>
                  <a:pt x="427099" y="155034"/>
                </a:lnTo>
                <a:lnTo>
                  <a:pt x="432816" y="201167"/>
                </a:lnTo>
                <a:lnTo>
                  <a:pt x="427099" y="247301"/>
                </a:lnTo>
                <a:lnTo>
                  <a:pt x="410817" y="289646"/>
                </a:lnTo>
                <a:lnTo>
                  <a:pt x="385269" y="326997"/>
                </a:lnTo>
                <a:lnTo>
                  <a:pt x="351755" y="358148"/>
                </a:lnTo>
                <a:lnTo>
                  <a:pt x="311573" y="381893"/>
                </a:lnTo>
                <a:lnTo>
                  <a:pt x="266024" y="397024"/>
                </a:lnTo>
                <a:lnTo>
                  <a:pt x="216408" y="402335"/>
                </a:lnTo>
                <a:lnTo>
                  <a:pt x="166787" y="397024"/>
                </a:lnTo>
                <a:lnTo>
                  <a:pt x="121236" y="381893"/>
                </a:lnTo>
                <a:lnTo>
                  <a:pt x="81055" y="358148"/>
                </a:lnTo>
                <a:lnTo>
                  <a:pt x="47542" y="326997"/>
                </a:lnTo>
                <a:lnTo>
                  <a:pt x="21995" y="289646"/>
                </a:lnTo>
                <a:lnTo>
                  <a:pt x="5715" y="247301"/>
                </a:lnTo>
                <a:lnTo>
                  <a:pt x="0" y="20116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66291" y="2212619"/>
            <a:ext cx="208279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-60" dirty="0">
                <a:latin typeface="Tahoma"/>
                <a:cs typeface="Tahoma"/>
              </a:rPr>
              <a:t>A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12214" y="2532126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>
                <a:moveTo>
                  <a:pt x="0" y="0"/>
                </a:moveTo>
                <a:lnTo>
                  <a:pt x="130149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56560" y="2062733"/>
            <a:ext cx="114300" cy="469900"/>
          </a:xfrm>
          <a:custGeom>
            <a:avLst/>
            <a:gdLst/>
            <a:ahLst/>
            <a:cxnLst/>
            <a:rect l="l" t="t" r="r" b="b"/>
            <a:pathLst>
              <a:path w="114300" h="469900">
                <a:moveTo>
                  <a:pt x="76200" y="95250"/>
                </a:moveTo>
                <a:lnTo>
                  <a:pt x="38100" y="95250"/>
                </a:lnTo>
                <a:lnTo>
                  <a:pt x="38100" y="469391"/>
                </a:lnTo>
                <a:lnTo>
                  <a:pt x="76200" y="469391"/>
                </a:lnTo>
                <a:lnTo>
                  <a:pt x="76200" y="95250"/>
                </a:lnTo>
                <a:close/>
              </a:path>
              <a:path w="114300" h="4699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699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5064" y="2062733"/>
            <a:ext cx="114300" cy="469900"/>
          </a:xfrm>
          <a:custGeom>
            <a:avLst/>
            <a:gdLst/>
            <a:ahLst/>
            <a:cxnLst/>
            <a:rect l="l" t="t" r="r" b="b"/>
            <a:pathLst>
              <a:path w="114300" h="469900">
                <a:moveTo>
                  <a:pt x="76200" y="95250"/>
                </a:moveTo>
                <a:lnTo>
                  <a:pt x="38100" y="95250"/>
                </a:lnTo>
                <a:lnTo>
                  <a:pt x="38100" y="469391"/>
                </a:lnTo>
                <a:lnTo>
                  <a:pt x="76200" y="469391"/>
                </a:lnTo>
                <a:lnTo>
                  <a:pt x="76200" y="95250"/>
                </a:lnTo>
                <a:close/>
              </a:path>
              <a:path w="114300" h="4699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699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45029" y="2330957"/>
            <a:ext cx="436245" cy="403860"/>
          </a:xfrm>
          <a:custGeom>
            <a:avLst/>
            <a:gdLst/>
            <a:ahLst/>
            <a:cxnLst/>
            <a:rect l="l" t="t" r="r" b="b"/>
            <a:pathLst>
              <a:path w="436244" h="403860">
                <a:moveTo>
                  <a:pt x="217931" y="0"/>
                </a:moveTo>
                <a:lnTo>
                  <a:pt x="167951" y="5334"/>
                </a:lnTo>
                <a:lnTo>
                  <a:pt x="122075" y="20527"/>
                </a:lnTo>
                <a:lnTo>
                  <a:pt x="81611" y="44367"/>
                </a:lnTo>
                <a:lnTo>
                  <a:pt x="47866" y="75640"/>
                </a:lnTo>
                <a:lnTo>
                  <a:pt x="22144" y="113133"/>
                </a:lnTo>
                <a:lnTo>
                  <a:pt x="5753" y="155634"/>
                </a:lnTo>
                <a:lnTo>
                  <a:pt x="0" y="201929"/>
                </a:lnTo>
                <a:lnTo>
                  <a:pt x="5753" y="248225"/>
                </a:lnTo>
                <a:lnTo>
                  <a:pt x="22144" y="290726"/>
                </a:lnTo>
                <a:lnTo>
                  <a:pt x="47866" y="328219"/>
                </a:lnTo>
                <a:lnTo>
                  <a:pt x="81611" y="359492"/>
                </a:lnTo>
                <a:lnTo>
                  <a:pt x="122075" y="383332"/>
                </a:lnTo>
                <a:lnTo>
                  <a:pt x="167951" y="398525"/>
                </a:lnTo>
                <a:lnTo>
                  <a:pt x="217931" y="403859"/>
                </a:lnTo>
                <a:lnTo>
                  <a:pt x="267912" y="398525"/>
                </a:lnTo>
                <a:lnTo>
                  <a:pt x="313788" y="383332"/>
                </a:lnTo>
                <a:lnTo>
                  <a:pt x="354252" y="359492"/>
                </a:lnTo>
                <a:lnTo>
                  <a:pt x="387997" y="328219"/>
                </a:lnTo>
                <a:lnTo>
                  <a:pt x="413719" y="290726"/>
                </a:lnTo>
                <a:lnTo>
                  <a:pt x="430110" y="248225"/>
                </a:lnTo>
                <a:lnTo>
                  <a:pt x="435863" y="201929"/>
                </a:lnTo>
                <a:lnTo>
                  <a:pt x="430110" y="155634"/>
                </a:lnTo>
                <a:lnTo>
                  <a:pt x="413719" y="113133"/>
                </a:lnTo>
                <a:lnTo>
                  <a:pt x="387997" y="75640"/>
                </a:lnTo>
                <a:lnTo>
                  <a:pt x="354252" y="44367"/>
                </a:lnTo>
                <a:lnTo>
                  <a:pt x="313788" y="20527"/>
                </a:lnTo>
                <a:lnTo>
                  <a:pt x="267912" y="5334"/>
                </a:lnTo>
                <a:lnTo>
                  <a:pt x="217931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45029" y="2330957"/>
            <a:ext cx="436245" cy="403860"/>
          </a:xfrm>
          <a:custGeom>
            <a:avLst/>
            <a:gdLst/>
            <a:ahLst/>
            <a:cxnLst/>
            <a:rect l="l" t="t" r="r" b="b"/>
            <a:pathLst>
              <a:path w="436244" h="403860">
                <a:moveTo>
                  <a:pt x="0" y="201929"/>
                </a:moveTo>
                <a:lnTo>
                  <a:pt x="5753" y="155634"/>
                </a:lnTo>
                <a:lnTo>
                  <a:pt x="22144" y="113133"/>
                </a:lnTo>
                <a:lnTo>
                  <a:pt x="47866" y="75640"/>
                </a:lnTo>
                <a:lnTo>
                  <a:pt x="81611" y="44367"/>
                </a:lnTo>
                <a:lnTo>
                  <a:pt x="122075" y="20527"/>
                </a:lnTo>
                <a:lnTo>
                  <a:pt x="167951" y="5333"/>
                </a:lnTo>
                <a:lnTo>
                  <a:pt x="217931" y="0"/>
                </a:lnTo>
                <a:lnTo>
                  <a:pt x="267912" y="5334"/>
                </a:lnTo>
                <a:lnTo>
                  <a:pt x="313788" y="20527"/>
                </a:lnTo>
                <a:lnTo>
                  <a:pt x="354252" y="44367"/>
                </a:lnTo>
                <a:lnTo>
                  <a:pt x="387997" y="75640"/>
                </a:lnTo>
                <a:lnTo>
                  <a:pt x="413719" y="113133"/>
                </a:lnTo>
                <a:lnTo>
                  <a:pt x="430110" y="155634"/>
                </a:lnTo>
                <a:lnTo>
                  <a:pt x="435863" y="201929"/>
                </a:lnTo>
                <a:lnTo>
                  <a:pt x="430110" y="248225"/>
                </a:lnTo>
                <a:lnTo>
                  <a:pt x="413719" y="290726"/>
                </a:lnTo>
                <a:lnTo>
                  <a:pt x="387997" y="328219"/>
                </a:lnTo>
                <a:lnTo>
                  <a:pt x="354252" y="359492"/>
                </a:lnTo>
                <a:lnTo>
                  <a:pt x="313788" y="383332"/>
                </a:lnTo>
                <a:lnTo>
                  <a:pt x="267912" y="398525"/>
                </a:lnTo>
                <a:lnTo>
                  <a:pt x="217931" y="403859"/>
                </a:lnTo>
                <a:lnTo>
                  <a:pt x="167951" y="398525"/>
                </a:lnTo>
                <a:lnTo>
                  <a:pt x="122075" y="383332"/>
                </a:lnTo>
                <a:lnTo>
                  <a:pt x="81611" y="359492"/>
                </a:lnTo>
                <a:lnTo>
                  <a:pt x="47866" y="328219"/>
                </a:lnTo>
                <a:lnTo>
                  <a:pt x="22144" y="290726"/>
                </a:lnTo>
                <a:lnTo>
                  <a:pt x="5753" y="248225"/>
                </a:lnTo>
                <a:lnTo>
                  <a:pt x="0" y="20192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223897" y="2346096"/>
            <a:ext cx="20764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-60" dirty="0">
                <a:latin typeface="Tahoma"/>
                <a:cs typeface="Tahoma"/>
              </a:rPr>
              <a:t>V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73401" y="3039617"/>
            <a:ext cx="434340" cy="337185"/>
          </a:xfrm>
          <a:custGeom>
            <a:avLst/>
            <a:gdLst/>
            <a:ahLst/>
            <a:cxnLst/>
            <a:rect l="l" t="t" r="r" b="b"/>
            <a:pathLst>
              <a:path w="434339" h="337185">
                <a:moveTo>
                  <a:pt x="217170" y="0"/>
                </a:moveTo>
                <a:lnTo>
                  <a:pt x="167391" y="4449"/>
                </a:lnTo>
                <a:lnTo>
                  <a:pt x="121686" y="17123"/>
                </a:lnTo>
                <a:lnTo>
                  <a:pt x="81362" y="37009"/>
                </a:lnTo>
                <a:lnTo>
                  <a:pt x="47726" y="63092"/>
                </a:lnTo>
                <a:lnTo>
                  <a:pt x="22082" y="94361"/>
                </a:lnTo>
                <a:lnTo>
                  <a:pt x="5738" y="129802"/>
                </a:lnTo>
                <a:lnTo>
                  <a:pt x="0" y="168402"/>
                </a:lnTo>
                <a:lnTo>
                  <a:pt x="5738" y="207001"/>
                </a:lnTo>
                <a:lnTo>
                  <a:pt x="22082" y="242442"/>
                </a:lnTo>
                <a:lnTo>
                  <a:pt x="47726" y="273711"/>
                </a:lnTo>
                <a:lnTo>
                  <a:pt x="81362" y="299794"/>
                </a:lnTo>
                <a:lnTo>
                  <a:pt x="121686" y="319680"/>
                </a:lnTo>
                <a:lnTo>
                  <a:pt x="167391" y="332354"/>
                </a:lnTo>
                <a:lnTo>
                  <a:pt x="217170" y="336804"/>
                </a:lnTo>
                <a:lnTo>
                  <a:pt x="266948" y="332354"/>
                </a:lnTo>
                <a:lnTo>
                  <a:pt x="312653" y="319680"/>
                </a:lnTo>
                <a:lnTo>
                  <a:pt x="352977" y="299794"/>
                </a:lnTo>
                <a:lnTo>
                  <a:pt x="386613" y="273711"/>
                </a:lnTo>
                <a:lnTo>
                  <a:pt x="412257" y="242442"/>
                </a:lnTo>
                <a:lnTo>
                  <a:pt x="428601" y="207001"/>
                </a:lnTo>
                <a:lnTo>
                  <a:pt x="434340" y="168402"/>
                </a:lnTo>
                <a:lnTo>
                  <a:pt x="428601" y="129802"/>
                </a:lnTo>
                <a:lnTo>
                  <a:pt x="412257" y="94361"/>
                </a:lnTo>
                <a:lnTo>
                  <a:pt x="386613" y="63092"/>
                </a:lnTo>
                <a:lnTo>
                  <a:pt x="352977" y="37009"/>
                </a:lnTo>
                <a:lnTo>
                  <a:pt x="312653" y="17123"/>
                </a:lnTo>
                <a:lnTo>
                  <a:pt x="266948" y="4449"/>
                </a:lnTo>
                <a:lnTo>
                  <a:pt x="21717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73401" y="3039617"/>
            <a:ext cx="434340" cy="337185"/>
          </a:xfrm>
          <a:custGeom>
            <a:avLst/>
            <a:gdLst/>
            <a:ahLst/>
            <a:cxnLst/>
            <a:rect l="l" t="t" r="r" b="b"/>
            <a:pathLst>
              <a:path w="434339" h="337185">
                <a:moveTo>
                  <a:pt x="0" y="168402"/>
                </a:moveTo>
                <a:lnTo>
                  <a:pt x="5738" y="129802"/>
                </a:lnTo>
                <a:lnTo>
                  <a:pt x="22082" y="94361"/>
                </a:lnTo>
                <a:lnTo>
                  <a:pt x="47726" y="63092"/>
                </a:lnTo>
                <a:lnTo>
                  <a:pt x="81362" y="37009"/>
                </a:lnTo>
                <a:lnTo>
                  <a:pt x="121686" y="17123"/>
                </a:lnTo>
                <a:lnTo>
                  <a:pt x="167391" y="4449"/>
                </a:lnTo>
                <a:lnTo>
                  <a:pt x="217170" y="0"/>
                </a:lnTo>
                <a:lnTo>
                  <a:pt x="266948" y="4449"/>
                </a:lnTo>
                <a:lnTo>
                  <a:pt x="312653" y="17123"/>
                </a:lnTo>
                <a:lnTo>
                  <a:pt x="352977" y="37009"/>
                </a:lnTo>
                <a:lnTo>
                  <a:pt x="386613" y="63092"/>
                </a:lnTo>
                <a:lnTo>
                  <a:pt x="412257" y="94361"/>
                </a:lnTo>
                <a:lnTo>
                  <a:pt x="428601" y="129802"/>
                </a:lnTo>
                <a:lnTo>
                  <a:pt x="434340" y="168402"/>
                </a:lnTo>
                <a:lnTo>
                  <a:pt x="428601" y="207001"/>
                </a:lnTo>
                <a:lnTo>
                  <a:pt x="412257" y="242442"/>
                </a:lnTo>
                <a:lnTo>
                  <a:pt x="386613" y="273711"/>
                </a:lnTo>
                <a:lnTo>
                  <a:pt x="352977" y="299794"/>
                </a:lnTo>
                <a:lnTo>
                  <a:pt x="312653" y="319680"/>
                </a:lnTo>
                <a:lnTo>
                  <a:pt x="266948" y="332354"/>
                </a:lnTo>
                <a:lnTo>
                  <a:pt x="217170" y="336804"/>
                </a:lnTo>
                <a:lnTo>
                  <a:pt x="167391" y="332354"/>
                </a:lnTo>
                <a:lnTo>
                  <a:pt x="121686" y="319680"/>
                </a:lnTo>
                <a:lnTo>
                  <a:pt x="81362" y="299794"/>
                </a:lnTo>
                <a:lnTo>
                  <a:pt x="47726" y="273711"/>
                </a:lnTo>
                <a:lnTo>
                  <a:pt x="22082" y="242442"/>
                </a:lnTo>
                <a:lnTo>
                  <a:pt x="5738" y="207001"/>
                </a:lnTo>
                <a:lnTo>
                  <a:pt x="0" y="16840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18360" y="3104935"/>
            <a:ext cx="327659" cy="218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06345" y="3304159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a.c.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03704" y="1780032"/>
            <a:ext cx="212090" cy="440690"/>
          </a:xfrm>
          <a:custGeom>
            <a:avLst/>
            <a:gdLst/>
            <a:ahLst/>
            <a:cxnLst/>
            <a:rect l="l" t="t" r="r" b="b"/>
            <a:pathLst>
              <a:path w="212089" h="440689">
                <a:moveTo>
                  <a:pt x="0" y="440436"/>
                </a:moveTo>
                <a:lnTo>
                  <a:pt x="211836" y="440436"/>
                </a:lnTo>
                <a:lnTo>
                  <a:pt x="211836" y="0"/>
                </a:lnTo>
                <a:lnTo>
                  <a:pt x="0" y="0"/>
                </a:lnTo>
                <a:lnTo>
                  <a:pt x="0" y="44043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99894" y="1914905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5">
                <a:moveTo>
                  <a:pt x="0" y="0"/>
                </a:moveTo>
                <a:lnTo>
                  <a:pt x="0" y="2682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16301" y="1914905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5">
                <a:moveTo>
                  <a:pt x="0" y="0"/>
                </a:moveTo>
                <a:lnTo>
                  <a:pt x="0" y="2682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36394" y="1467186"/>
            <a:ext cx="1631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65" dirty="0">
                <a:latin typeface="Tahoma"/>
                <a:cs typeface="Tahoma"/>
              </a:rPr>
              <a:t>C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78180" y="4523232"/>
            <a:ext cx="8017764" cy="11536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6176" y="4514088"/>
            <a:ext cx="8086344" cy="915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6562" y="4531614"/>
            <a:ext cx="7848600" cy="984885"/>
          </a:xfrm>
          <a:custGeom>
            <a:avLst/>
            <a:gdLst/>
            <a:ahLst/>
            <a:cxnLst/>
            <a:rect l="l" t="t" r="r" b="b"/>
            <a:pathLst>
              <a:path w="7848600" h="984885">
                <a:moveTo>
                  <a:pt x="0" y="984504"/>
                </a:moveTo>
                <a:lnTo>
                  <a:pt x="7848600" y="984504"/>
                </a:lnTo>
                <a:lnTo>
                  <a:pt x="7848600" y="0"/>
                </a:lnTo>
                <a:lnTo>
                  <a:pt x="0" y="0"/>
                </a:lnTo>
                <a:lnTo>
                  <a:pt x="0" y="984504"/>
                </a:lnTo>
                <a:close/>
              </a:path>
            </a:pathLst>
          </a:custGeom>
          <a:solidFill>
            <a:srgbClr val="CC8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6562" y="4531614"/>
            <a:ext cx="7848600" cy="984885"/>
          </a:xfrm>
          <a:custGeom>
            <a:avLst/>
            <a:gdLst/>
            <a:ahLst/>
            <a:cxnLst/>
            <a:rect l="l" t="t" r="r" b="b"/>
            <a:pathLst>
              <a:path w="7848600" h="984885">
                <a:moveTo>
                  <a:pt x="0" y="984504"/>
                </a:moveTo>
                <a:lnTo>
                  <a:pt x="7848600" y="984504"/>
                </a:lnTo>
                <a:lnTo>
                  <a:pt x="7848600" y="0"/>
                </a:lnTo>
                <a:lnTo>
                  <a:pt x="0" y="0"/>
                </a:lnTo>
                <a:lnTo>
                  <a:pt x="0" y="984504"/>
                </a:lnTo>
                <a:close/>
              </a:path>
            </a:pathLst>
          </a:custGeom>
          <a:ln w="38100">
            <a:solidFill>
              <a:srgbClr val="7D9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3983" y="4501896"/>
            <a:ext cx="2470404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42260" y="4532376"/>
            <a:ext cx="347472" cy="3535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27604" y="4501896"/>
            <a:ext cx="853440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73196" y="4501896"/>
            <a:ext cx="5119115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3983" y="4776215"/>
            <a:ext cx="1824227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39140" y="4563236"/>
            <a:ext cx="7654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voltage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peaks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90</a:t>
            </a:r>
            <a:r>
              <a:rPr sz="1800" spc="7" baseline="25462" dirty="0">
                <a:solidFill>
                  <a:srgbClr val="FFFFFF"/>
                </a:solidFill>
                <a:latin typeface="Tahoma"/>
                <a:cs typeface="Tahoma"/>
              </a:rPr>
              <a:t>0 </a:t>
            </a:r>
            <a:r>
              <a:rPr sz="1800" spc="-5" dirty="0">
                <a:solidFill>
                  <a:srgbClr val="FFFF00"/>
                </a:solidFill>
                <a:latin typeface="Tahoma"/>
                <a:cs typeface="Tahoma"/>
              </a:rPr>
              <a:t>after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current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peaks. One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builds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the other falls 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vice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versa.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361543"/>
            <a:ext cx="1405255" cy="196151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05"/>
              </a:spcBef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Resistor</a:t>
            </a:r>
            <a:endParaRPr sz="1700">
              <a:latin typeface="Arial Narrow"/>
              <a:cs typeface="Arial Narrow"/>
            </a:endParaRPr>
          </a:p>
          <a:p>
            <a:pPr marL="756285" lvl="1" indent="-287020">
              <a:lnSpc>
                <a:spcPct val="100000"/>
              </a:lnSpc>
              <a:spcBef>
                <a:spcPts val="1010"/>
              </a:spcBef>
              <a:buClr>
                <a:srgbClr val="DC9E1F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V=I*R</a:t>
            </a:r>
            <a:endParaRPr sz="1700">
              <a:latin typeface="Arial Narrow"/>
              <a:cs typeface="Arial Narrow"/>
            </a:endParaRPr>
          </a:p>
          <a:p>
            <a:pPr lvl="1">
              <a:lnSpc>
                <a:spcPct val="100000"/>
              </a:lnSpc>
              <a:buClr>
                <a:srgbClr val="DC9E1F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DC9E1F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Inductor</a:t>
            </a:r>
            <a:endParaRPr sz="1700">
              <a:latin typeface="Arial Narrow"/>
              <a:cs typeface="Arial Narrow"/>
            </a:endParaRPr>
          </a:p>
          <a:p>
            <a:pPr marL="756285" lvl="1" indent="-287020">
              <a:lnSpc>
                <a:spcPct val="100000"/>
              </a:lnSpc>
              <a:spcBef>
                <a:spcPts val="1010"/>
              </a:spcBef>
              <a:buClr>
                <a:srgbClr val="DC9E1F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700" spc="40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1700" spc="35" dirty="0">
                <a:solidFill>
                  <a:srgbClr val="FFFFFF"/>
                </a:solidFill>
                <a:latin typeface="Arial Narrow"/>
                <a:cs typeface="Arial Narrow"/>
              </a:rPr>
              <a:t>=j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w</a:t>
            </a: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L*I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3071342"/>
            <a:ext cx="1431925" cy="80010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10"/>
              </a:spcBef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Capacitor</a:t>
            </a:r>
            <a:endParaRPr sz="1700">
              <a:latin typeface="Arial Narrow"/>
              <a:cs typeface="Arial Narrow"/>
            </a:endParaRPr>
          </a:p>
          <a:p>
            <a:pPr marL="756285" lvl="1" indent="-287020">
              <a:lnSpc>
                <a:spcPct val="100000"/>
              </a:lnSpc>
              <a:spcBef>
                <a:spcPts val="1010"/>
              </a:spcBef>
              <a:buClr>
                <a:srgbClr val="DC9E1F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I=jwC*V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3411" y="2109216"/>
            <a:ext cx="2287524" cy="586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2527" y="2123567"/>
            <a:ext cx="2131060" cy="462915"/>
          </a:xfrm>
          <a:custGeom>
            <a:avLst/>
            <a:gdLst/>
            <a:ahLst/>
            <a:cxnLst/>
            <a:rect l="l" t="t" r="r" b="b"/>
            <a:pathLst>
              <a:path w="2131060" h="462914">
                <a:moveTo>
                  <a:pt x="2094341" y="428751"/>
                </a:moveTo>
                <a:lnTo>
                  <a:pt x="2029841" y="450977"/>
                </a:lnTo>
                <a:lnTo>
                  <a:pt x="2028063" y="454533"/>
                </a:lnTo>
                <a:lnTo>
                  <a:pt x="2029206" y="457835"/>
                </a:lnTo>
                <a:lnTo>
                  <a:pt x="2030349" y="461263"/>
                </a:lnTo>
                <a:lnTo>
                  <a:pt x="2033905" y="462915"/>
                </a:lnTo>
                <a:lnTo>
                  <a:pt x="2119865" y="433324"/>
                </a:lnTo>
                <a:lnTo>
                  <a:pt x="2117344" y="433324"/>
                </a:lnTo>
                <a:lnTo>
                  <a:pt x="2094341" y="428751"/>
                </a:lnTo>
                <a:close/>
              </a:path>
              <a:path w="2131060" h="462914">
                <a:moveTo>
                  <a:pt x="2106302" y="424630"/>
                </a:moveTo>
                <a:lnTo>
                  <a:pt x="2094341" y="428751"/>
                </a:lnTo>
                <a:lnTo>
                  <a:pt x="2117344" y="433324"/>
                </a:lnTo>
                <a:lnTo>
                  <a:pt x="2117655" y="431800"/>
                </a:lnTo>
                <a:lnTo>
                  <a:pt x="2114423" y="431800"/>
                </a:lnTo>
                <a:lnTo>
                  <a:pt x="2106302" y="424630"/>
                </a:lnTo>
                <a:close/>
              </a:path>
              <a:path w="2131060" h="462914">
                <a:moveTo>
                  <a:pt x="2054098" y="361569"/>
                </a:moveTo>
                <a:lnTo>
                  <a:pt x="2050034" y="361823"/>
                </a:lnTo>
                <a:lnTo>
                  <a:pt x="2047748" y="364363"/>
                </a:lnTo>
                <a:lnTo>
                  <a:pt x="2045462" y="367030"/>
                </a:lnTo>
                <a:lnTo>
                  <a:pt x="2045716" y="371094"/>
                </a:lnTo>
                <a:lnTo>
                  <a:pt x="2048256" y="373380"/>
                </a:lnTo>
                <a:lnTo>
                  <a:pt x="2096871" y="416303"/>
                </a:lnTo>
                <a:lnTo>
                  <a:pt x="2119884" y="420878"/>
                </a:lnTo>
                <a:lnTo>
                  <a:pt x="2117344" y="433324"/>
                </a:lnTo>
                <a:lnTo>
                  <a:pt x="2119865" y="433324"/>
                </a:lnTo>
                <a:lnTo>
                  <a:pt x="2130933" y="429513"/>
                </a:lnTo>
                <a:lnTo>
                  <a:pt x="2056764" y="363855"/>
                </a:lnTo>
                <a:lnTo>
                  <a:pt x="2054098" y="361569"/>
                </a:lnTo>
                <a:close/>
              </a:path>
              <a:path w="2131060" h="462914">
                <a:moveTo>
                  <a:pt x="2116455" y="421132"/>
                </a:moveTo>
                <a:lnTo>
                  <a:pt x="2106302" y="424630"/>
                </a:lnTo>
                <a:lnTo>
                  <a:pt x="2114423" y="431800"/>
                </a:lnTo>
                <a:lnTo>
                  <a:pt x="2116455" y="421132"/>
                </a:lnTo>
                <a:close/>
              </a:path>
              <a:path w="2131060" h="462914">
                <a:moveTo>
                  <a:pt x="2119832" y="421132"/>
                </a:moveTo>
                <a:lnTo>
                  <a:pt x="2116455" y="421132"/>
                </a:lnTo>
                <a:lnTo>
                  <a:pt x="2114423" y="431800"/>
                </a:lnTo>
                <a:lnTo>
                  <a:pt x="2117655" y="431800"/>
                </a:lnTo>
                <a:lnTo>
                  <a:pt x="2119832" y="421132"/>
                </a:lnTo>
                <a:close/>
              </a:path>
              <a:path w="2131060" h="462914">
                <a:moveTo>
                  <a:pt x="2540" y="0"/>
                </a:moveTo>
                <a:lnTo>
                  <a:pt x="0" y="12446"/>
                </a:lnTo>
                <a:lnTo>
                  <a:pt x="2094341" y="428751"/>
                </a:lnTo>
                <a:lnTo>
                  <a:pt x="2106302" y="424630"/>
                </a:lnTo>
                <a:lnTo>
                  <a:pt x="2096871" y="416303"/>
                </a:lnTo>
                <a:lnTo>
                  <a:pt x="2540" y="0"/>
                </a:lnTo>
                <a:close/>
              </a:path>
              <a:path w="2131060" h="462914">
                <a:moveTo>
                  <a:pt x="2096871" y="416303"/>
                </a:moveTo>
                <a:lnTo>
                  <a:pt x="2106302" y="424630"/>
                </a:lnTo>
                <a:lnTo>
                  <a:pt x="2116455" y="421132"/>
                </a:lnTo>
                <a:lnTo>
                  <a:pt x="2119832" y="421132"/>
                </a:lnTo>
                <a:lnTo>
                  <a:pt x="2119884" y="420878"/>
                </a:lnTo>
                <a:lnTo>
                  <a:pt x="2096871" y="416303"/>
                </a:lnTo>
                <a:close/>
              </a:path>
            </a:pathLst>
          </a:custGeom>
          <a:solidFill>
            <a:srgbClr val="7D9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5495" y="2581783"/>
            <a:ext cx="3399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Narrow"/>
                <a:cs typeface="Arial Narrow"/>
              </a:rPr>
              <a:t>wL </a:t>
            </a:r>
            <a:r>
              <a:rPr sz="1800" spc="-5" dirty="0">
                <a:solidFill>
                  <a:srgbClr val="FFFFFF"/>
                </a:solidFill>
                <a:latin typeface="Arial Narrow"/>
                <a:cs typeface="Arial Narrow"/>
              </a:rPr>
              <a:t>is called the inductive reactance</a:t>
            </a:r>
            <a:r>
              <a:rPr sz="1800" spc="-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 Narrow"/>
                <a:cs typeface="Arial Narrow"/>
              </a:rPr>
              <a:t>(X</a:t>
            </a:r>
            <a:r>
              <a:rPr sz="1800" spc="7" baseline="-20833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800" spc="5" dirty="0">
                <a:solidFill>
                  <a:srgbClr val="FFFFFF"/>
                </a:solidFill>
                <a:latin typeface="Arial Narrow"/>
                <a:cs typeface="Arial Narrow"/>
              </a:rPr>
              <a:t>)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51888" y="3688079"/>
            <a:ext cx="2289048" cy="754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2147" y="3702558"/>
            <a:ext cx="2131695" cy="622300"/>
          </a:xfrm>
          <a:custGeom>
            <a:avLst/>
            <a:gdLst/>
            <a:ahLst/>
            <a:cxnLst/>
            <a:rect l="l" t="t" r="r" b="b"/>
            <a:pathLst>
              <a:path w="2131695" h="622300">
                <a:moveTo>
                  <a:pt x="2094803" y="592650"/>
                </a:moveTo>
                <a:lnTo>
                  <a:pt x="2028825" y="610108"/>
                </a:lnTo>
                <a:lnTo>
                  <a:pt x="2026792" y="613537"/>
                </a:lnTo>
                <a:lnTo>
                  <a:pt x="2027681" y="616966"/>
                </a:lnTo>
                <a:lnTo>
                  <a:pt x="2028570" y="620268"/>
                </a:lnTo>
                <a:lnTo>
                  <a:pt x="2032127" y="622300"/>
                </a:lnTo>
                <a:lnTo>
                  <a:pt x="2120727" y="598932"/>
                </a:lnTo>
                <a:lnTo>
                  <a:pt x="2117470" y="598932"/>
                </a:lnTo>
                <a:lnTo>
                  <a:pt x="2094803" y="592650"/>
                </a:lnTo>
                <a:close/>
              </a:path>
              <a:path w="2131695" h="622300">
                <a:moveTo>
                  <a:pt x="2107017" y="589415"/>
                </a:moveTo>
                <a:lnTo>
                  <a:pt x="2094803" y="592650"/>
                </a:lnTo>
                <a:lnTo>
                  <a:pt x="2117470" y="598932"/>
                </a:lnTo>
                <a:lnTo>
                  <a:pt x="2117935" y="597281"/>
                </a:lnTo>
                <a:lnTo>
                  <a:pt x="2114677" y="597281"/>
                </a:lnTo>
                <a:lnTo>
                  <a:pt x="2107017" y="589415"/>
                </a:lnTo>
                <a:close/>
              </a:path>
              <a:path w="2131695" h="622300">
                <a:moveTo>
                  <a:pt x="2055749" y="522605"/>
                </a:moveTo>
                <a:lnTo>
                  <a:pt x="2053081" y="525145"/>
                </a:lnTo>
                <a:lnTo>
                  <a:pt x="2050668" y="527558"/>
                </a:lnTo>
                <a:lnTo>
                  <a:pt x="2050668" y="531495"/>
                </a:lnTo>
                <a:lnTo>
                  <a:pt x="2053081" y="534035"/>
                </a:lnTo>
                <a:lnTo>
                  <a:pt x="2098317" y="580482"/>
                </a:lnTo>
                <a:lnTo>
                  <a:pt x="2120900" y="586740"/>
                </a:lnTo>
                <a:lnTo>
                  <a:pt x="2117470" y="598932"/>
                </a:lnTo>
                <a:lnTo>
                  <a:pt x="2120727" y="598932"/>
                </a:lnTo>
                <a:lnTo>
                  <a:pt x="2131314" y="596138"/>
                </a:lnTo>
                <a:lnTo>
                  <a:pt x="2061972" y="525018"/>
                </a:lnTo>
                <a:lnTo>
                  <a:pt x="2059686" y="522732"/>
                </a:lnTo>
                <a:lnTo>
                  <a:pt x="2055749" y="522605"/>
                </a:lnTo>
                <a:close/>
              </a:path>
              <a:path w="2131695" h="622300">
                <a:moveTo>
                  <a:pt x="2117598" y="586613"/>
                </a:moveTo>
                <a:lnTo>
                  <a:pt x="2107017" y="589415"/>
                </a:lnTo>
                <a:lnTo>
                  <a:pt x="2114677" y="597281"/>
                </a:lnTo>
                <a:lnTo>
                  <a:pt x="2117598" y="586613"/>
                </a:lnTo>
                <a:close/>
              </a:path>
              <a:path w="2131695" h="622300">
                <a:moveTo>
                  <a:pt x="2120441" y="586613"/>
                </a:moveTo>
                <a:lnTo>
                  <a:pt x="2117598" y="586613"/>
                </a:lnTo>
                <a:lnTo>
                  <a:pt x="2114677" y="597281"/>
                </a:lnTo>
                <a:lnTo>
                  <a:pt x="2117935" y="597281"/>
                </a:lnTo>
                <a:lnTo>
                  <a:pt x="2120900" y="586740"/>
                </a:lnTo>
                <a:lnTo>
                  <a:pt x="2120441" y="586613"/>
                </a:lnTo>
                <a:close/>
              </a:path>
              <a:path w="2131695" h="622300">
                <a:moveTo>
                  <a:pt x="3301" y="0"/>
                </a:moveTo>
                <a:lnTo>
                  <a:pt x="0" y="12192"/>
                </a:lnTo>
                <a:lnTo>
                  <a:pt x="2094803" y="592650"/>
                </a:lnTo>
                <a:lnTo>
                  <a:pt x="2107017" y="589415"/>
                </a:lnTo>
                <a:lnTo>
                  <a:pt x="2098317" y="580482"/>
                </a:lnTo>
                <a:lnTo>
                  <a:pt x="3301" y="0"/>
                </a:lnTo>
                <a:close/>
              </a:path>
              <a:path w="2131695" h="622300">
                <a:moveTo>
                  <a:pt x="2098317" y="580482"/>
                </a:moveTo>
                <a:lnTo>
                  <a:pt x="2107017" y="589415"/>
                </a:lnTo>
                <a:lnTo>
                  <a:pt x="2117598" y="586613"/>
                </a:lnTo>
                <a:lnTo>
                  <a:pt x="2120441" y="586613"/>
                </a:lnTo>
                <a:lnTo>
                  <a:pt x="2098317" y="580482"/>
                </a:lnTo>
                <a:close/>
              </a:path>
            </a:pathLst>
          </a:custGeom>
          <a:solidFill>
            <a:srgbClr val="7D9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10938" y="4326763"/>
            <a:ext cx="3649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Narrow"/>
                <a:cs typeface="Arial Narrow"/>
              </a:rPr>
              <a:t>1/wC is called the capacitive</a:t>
            </a:r>
            <a:r>
              <a:rPr sz="1800" spc="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Narrow"/>
                <a:cs typeface="Arial Narrow"/>
              </a:rPr>
              <a:t>reactance(X</a:t>
            </a:r>
            <a:r>
              <a:rPr sz="1800" spc="-7" baseline="-20833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Arial Narrow"/>
                <a:cs typeface="Arial Narrow"/>
              </a:rPr>
              <a:t>)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3190"/>
            <a:ext cx="1930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solidFill>
                  <a:srgbClr val="FFFFFF"/>
                </a:solidFill>
                <a:latin typeface="Arial Narrow"/>
                <a:cs typeface="Arial Narrow"/>
              </a:rPr>
              <a:t>IMPEDANCE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627377"/>
            <a:ext cx="290131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Consider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Series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R,L,C</a:t>
            </a:r>
            <a:r>
              <a:rPr sz="1700" spc="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circuit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5979" y="2065020"/>
            <a:ext cx="5426964" cy="2517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4361" y="2073401"/>
            <a:ext cx="5257800" cy="2348865"/>
          </a:xfrm>
          <a:custGeom>
            <a:avLst/>
            <a:gdLst/>
            <a:ahLst/>
            <a:cxnLst/>
            <a:rect l="l" t="t" r="r" b="b"/>
            <a:pathLst>
              <a:path w="5257800" h="2348865">
                <a:moveTo>
                  <a:pt x="0" y="2348484"/>
                </a:moveTo>
                <a:lnTo>
                  <a:pt x="5257799" y="2348484"/>
                </a:lnTo>
                <a:lnTo>
                  <a:pt x="5257799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4361" y="2073401"/>
            <a:ext cx="5257800" cy="2348865"/>
          </a:xfrm>
          <a:custGeom>
            <a:avLst/>
            <a:gdLst/>
            <a:ahLst/>
            <a:cxnLst/>
            <a:rect l="l" t="t" r="r" b="b"/>
            <a:pathLst>
              <a:path w="5257800" h="2348865">
                <a:moveTo>
                  <a:pt x="0" y="2348484"/>
                </a:moveTo>
                <a:lnTo>
                  <a:pt x="5257799" y="2348484"/>
                </a:lnTo>
                <a:lnTo>
                  <a:pt x="5257799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3650" y="2753105"/>
            <a:ext cx="4592320" cy="864235"/>
          </a:xfrm>
          <a:custGeom>
            <a:avLst/>
            <a:gdLst/>
            <a:ahLst/>
            <a:cxnLst/>
            <a:rect l="l" t="t" r="r" b="b"/>
            <a:pathLst>
              <a:path w="4592320" h="864235">
                <a:moveTo>
                  <a:pt x="0" y="864108"/>
                </a:moveTo>
                <a:lnTo>
                  <a:pt x="4591811" y="864108"/>
                </a:lnTo>
                <a:lnTo>
                  <a:pt x="4591811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9232" y="3493008"/>
            <a:ext cx="864107" cy="246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6740" y="3381755"/>
            <a:ext cx="687705" cy="433070"/>
          </a:xfrm>
          <a:custGeom>
            <a:avLst/>
            <a:gdLst/>
            <a:ahLst/>
            <a:cxnLst/>
            <a:rect l="l" t="t" r="r" b="b"/>
            <a:pathLst>
              <a:path w="687704" h="433070">
                <a:moveTo>
                  <a:pt x="0" y="432815"/>
                </a:moveTo>
                <a:lnTo>
                  <a:pt x="687324" y="432815"/>
                </a:lnTo>
                <a:lnTo>
                  <a:pt x="687324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7665" y="3443478"/>
            <a:ext cx="0" cy="248920"/>
          </a:xfrm>
          <a:custGeom>
            <a:avLst/>
            <a:gdLst/>
            <a:ahLst/>
            <a:cxnLst/>
            <a:rect l="l" t="t" r="r" b="b"/>
            <a:pathLst>
              <a:path h="248920">
                <a:moveTo>
                  <a:pt x="0" y="24841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7665" y="3454146"/>
            <a:ext cx="78105" cy="238125"/>
          </a:xfrm>
          <a:custGeom>
            <a:avLst/>
            <a:gdLst/>
            <a:ahLst/>
            <a:cxnLst/>
            <a:rect l="l" t="t" r="r" b="b"/>
            <a:pathLst>
              <a:path w="78104" h="238125">
                <a:moveTo>
                  <a:pt x="0" y="237743"/>
                </a:moveTo>
                <a:lnTo>
                  <a:pt x="7772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9941" y="3443478"/>
            <a:ext cx="0" cy="248920"/>
          </a:xfrm>
          <a:custGeom>
            <a:avLst/>
            <a:gdLst/>
            <a:ahLst/>
            <a:cxnLst/>
            <a:rect l="l" t="t" r="r" b="b"/>
            <a:pathLst>
              <a:path h="248920">
                <a:moveTo>
                  <a:pt x="0" y="24841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9941" y="3454146"/>
            <a:ext cx="78105" cy="238125"/>
          </a:xfrm>
          <a:custGeom>
            <a:avLst/>
            <a:gdLst/>
            <a:ahLst/>
            <a:cxnLst/>
            <a:rect l="l" t="t" r="r" b="b"/>
            <a:pathLst>
              <a:path w="78104" h="238125">
                <a:moveTo>
                  <a:pt x="0" y="237743"/>
                </a:moveTo>
                <a:lnTo>
                  <a:pt x="7772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0214" y="3443478"/>
            <a:ext cx="0" cy="248920"/>
          </a:xfrm>
          <a:custGeom>
            <a:avLst/>
            <a:gdLst/>
            <a:ahLst/>
            <a:cxnLst/>
            <a:rect l="l" t="t" r="r" b="b"/>
            <a:pathLst>
              <a:path h="248920">
                <a:moveTo>
                  <a:pt x="0" y="24841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0214" y="3454146"/>
            <a:ext cx="76200" cy="238125"/>
          </a:xfrm>
          <a:custGeom>
            <a:avLst/>
            <a:gdLst/>
            <a:ahLst/>
            <a:cxnLst/>
            <a:rect l="l" t="t" r="r" b="b"/>
            <a:pathLst>
              <a:path w="76200" h="238125">
                <a:moveTo>
                  <a:pt x="0" y="237743"/>
                </a:moveTo>
                <a:lnTo>
                  <a:pt x="76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64202" y="3443478"/>
            <a:ext cx="0" cy="248920"/>
          </a:xfrm>
          <a:custGeom>
            <a:avLst/>
            <a:gdLst/>
            <a:ahLst/>
            <a:cxnLst/>
            <a:rect l="l" t="t" r="r" b="b"/>
            <a:pathLst>
              <a:path h="248920">
                <a:moveTo>
                  <a:pt x="0" y="24841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4202" y="3454146"/>
            <a:ext cx="76200" cy="238125"/>
          </a:xfrm>
          <a:custGeom>
            <a:avLst/>
            <a:gdLst/>
            <a:ahLst/>
            <a:cxnLst/>
            <a:rect l="l" t="t" r="r" b="b"/>
            <a:pathLst>
              <a:path w="76200" h="238125">
                <a:moveTo>
                  <a:pt x="0" y="237743"/>
                </a:moveTo>
                <a:lnTo>
                  <a:pt x="76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5809" y="3443478"/>
            <a:ext cx="0" cy="248920"/>
          </a:xfrm>
          <a:custGeom>
            <a:avLst/>
            <a:gdLst/>
            <a:ahLst/>
            <a:cxnLst/>
            <a:rect l="l" t="t" r="r" b="b"/>
            <a:pathLst>
              <a:path h="248920">
                <a:moveTo>
                  <a:pt x="0" y="24841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5809" y="3454146"/>
            <a:ext cx="78105" cy="238125"/>
          </a:xfrm>
          <a:custGeom>
            <a:avLst/>
            <a:gdLst/>
            <a:ahLst/>
            <a:cxnLst/>
            <a:rect l="l" t="t" r="r" b="b"/>
            <a:pathLst>
              <a:path w="78104" h="238125">
                <a:moveTo>
                  <a:pt x="0" y="237743"/>
                </a:moveTo>
                <a:lnTo>
                  <a:pt x="7772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4370" y="3458717"/>
            <a:ext cx="0" cy="248920"/>
          </a:xfrm>
          <a:custGeom>
            <a:avLst/>
            <a:gdLst/>
            <a:ahLst/>
            <a:cxnLst/>
            <a:rect l="l" t="t" r="r" b="b"/>
            <a:pathLst>
              <a:path h="248920">
                <a:moveTo>
                  <a:pt x="0" y="24841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84370" y="3469385"/>
            <a:ext cx="78105" cy="238125"/>
          </a:xfrm>
          <a:custGeom>
            <a:avLst/>
            <a:gdLst/>
            <a:ahLst/>
            <a:cxnLst/>
            <a:rect l="l" t="t" r="r" b="b"/>
            <a:pathLst>
              <a:path w="78104" h="238125">
                <a:moveTo>
                  <a:pt x="0" y="237744"/>
                </a:moveTo>
                <a:lnTo>
                  <a:pt x="7772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16246" y="3443478"/>
            <a:ext cx="50800" cy="140335"/>
          </a:xfrm>
          <a:custGeom>
            <a:avLst/>
            <a:gdLst/>
            <a:ahLst/>
            <a:cxnLst/>
            <a:rect l="l" t="t" r="r" b="b"/>
            <a:pathLst>
              <a:path w="50800" h="140335">
                <a:moveTo>
                  <a:pt x="50291" y="140208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97502" y="3505961"/>
            <a:ext cx="68580" cy="123825"/>
          </a:xfrm>
          <a:custGeom>
            <a:avLst/>
            <a:gdLst/>
            <a:ahLst/>
            <a:cxnLst/>
            <a:rect l="l" t="t" r="r" b="b"/>
            <a:pathLst>
              <a:path w="68579" h="123825">
                <a:moveTo>
                  <a:pt x="68580" y="0"/>
                </a:moveTo>
                <a:lnTo>
                  <a:pt x="0" y="1234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97858" y="4050029"/>
            <a:ext cx="1198245" cy="0"/>
          </a:xfrm>
          <a:custGeom>
            <a:avLst/>
            <a:gdLst/>
            <a:ahLst/>
            <a:cxnLst/>
            <a:rect l="l" t="t" r="r" b="b"/>
            <a:pathLst>
              <a:path w="1198245">
                <a:moveTo>
                  <a:pt x="0" y="0"/>
                </a:moveTo>
                <a:lnTo>
                  <a:pt x="11978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8571" y="3617214"/>
            <a:ext cx="114300" cy="433070"/>
          </a:xfrm>
          <a:custGeom>
            <a:avLst/>
            <a:gdLst/>
            <a:ahLst/>
            <a:cxnLst/>
            <a:rect l="l" t="t" r="r" b="b"/>
            <a:pathLst>
              <a:path w="114300" h="433070">
                <a:moveTo>
                  <a:pt x="76200" y="95250"/>
                </a:moveTo>
                <a:lnTo>
                  <a:pt x="38100" y="95250"/>
                </a:lnTo>
                <a:lnTo>
                  <a:pt x="38100" y="432816"/>
                </a:lnTo>
                <a:lnTo>
                  <a:pt x="76200" y="432816"/>
                </a:lnTo>
                <a:lnTo>
                  <a:pt x="76200" y="95250"/>
                </a:lnTo>
                <a:close/>
              </a:path>
              <a:path w="114300" h="4330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330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0708" y="3617214"/>
            <a:ext cx="114300" cy="433070"/>
          </a:xfrm>
          <a:custGeom>
            <a:avLst/>
            <a:gdLst/>
            <a:ahLst/>
            <a:cxnLst/>
            <a:rect l="l" t="t" r="r" b="b"/>
            <a:pathLst>
              <a:path w="114300" h="433070">
                <a:moveTo>
                  <a:pt x="76200" y="95250"/>
                </a:moveTo>
                <a:lnTo>
                  <a:pt x="38100" y="95250"/>
                </a:lnTo>
                <a:lnTo>
                  <a:pt x="38100" y="432816"/>
                </a:lnTo>
                <a:lnTo>
                  <a:pt x="76200" y="432816"/>
                </a:lnTo>
                <a:lnTo>
                  <a:pt x="76200" y="95250"/>
                </a:lnTo>
                <a:close/>
              </a:path>
              <a:path w="114300" h="4330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330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97146" y="3865626"/>
            <a:ext cx="399415" cy="370840"/>
          </a:xfrm>
          <a:custGeom>
            <a:avLst/>
            <a:gdLst/>
            <a:ahLst/>
            <a:cxnLst/>
            <a:rect l="l" t="t" r="r" b="b"/>
            <a:pathLst>
              <a:path w="399414" h="370839">
                <a:moveTo>
                  <a:pt x="199643" y="0"/>
                </a:moveTo>
                <a:lnTo>
                  <a:pt x="153875" y="4891"/>
                </a:lnTo>
                <a:lnTo>
                  <a:pt x="111856" y="18825"/>
                </a:lnTo>
                <a:lnTo>
                  <a:pt x="74787" y="40688"/>
                </a:lnTo>
                <a:lnTo>
                  <a:pt x="43867" y="69366"/>
                </a:lnTo>
                <a:lnTo>
                  <a:pt x="20296" y="103747"/>
                </a:lnTo>
                <a:lnTo>
                  <a:pt x="5274" y="142718"/>
                </a:lnTo>
                <a:lnTo>
                  <a:pt x="0" y="185166"/>
                </a:lnTo>
                <a:lnTo>
                  <a:pt x="5274" y="227613"/>
                </a:lnTo>
                <a:lnTo>
                  <a:pt x="20296" y="266584"/>
                </a:lnTo>
                <a:lnTo>
                  <a:pt x="43867" y="300965"/>
                </a:lnTo>
                <a:lnTo>
                  <a:pt x="74787" y="329643"/>
                </a:lnTo>
                <a:lnTo>
                  <a:pt x="111856" y="351506"/>
                </a:lnTo>
                <a:lnTo>
                  <a:pt x="153875" y="365440"/>
                </a:lnTo>
                <a:lnTo>
                  <a:pt x="199643" y="370331"/>
                </a:lnTo>
                <a:lnTo>
                  <a:pt x="245412" y="365440"/>
                </a:lnTo>
                <a:lnTo>
                  <a:pt x="287431" y="351506"/>
                </a:lnTo>
                <a:lnTo>
                  <a:pt x="324500" y="329643"/>
                </a:lnTo>
                <a:lnTo>
                  <a:pt x="355420" y="300965"/>
                </a:lnTo>
                <a:lnTo>
                  <a:pt x="378991" y="266584"/>
                </a:lnTo>
                <a:lnTo>
                  <a:pt x="394013" y="227613"/>
                </a:lnTo>
                <a:lnTo>
                  <a:pt x="399288" y="185166"/>
                </a:lnTo>
                <a:lnTo>
                  <a:pt x="394013" y="142718"/>
                </a:lnTo>
                <a:lnTo>
                  <a:pt x="378991" y="103747"/>
                </a:lnTo>
                <a:lnTo>
                  <a:pt x="355420" y="69366"/>
                </a:lnTo>
                <a:lnTo>
                  <a:pt x="324500" y="40688"/>
                </a:lnTo>
                <a:lnTo>
                  <a:pt x="287431" y="18825"/>
                </a:lnTo>
                <a:lnTo>
                  <a:pt x="245412" y="4891"/>
                </a:lnTo>
                <a:lnTo>
                  <a:pt x="199643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97146" y="3865626"/>
            <a:ext cx="399415" cy="370840"/>
          </a:xfrm>
          <a:custGeom>
            <a:avLst/>
            <a:gdLst/>
            <a:ahLst/>
            <a:cxnLst/>
            <a:rect l="l" t="t" r="r" b="b"/>
            <a:pathLst>
              <a:path w="399414" h="370839">
                <a:moveTo>
                  <a:pt x="0" y="185166"/>
                </a:moveTo>
                <a:lnTo>
                  <a:pt x="5274" y="142718"/>
                </a:lnTo>
                <a:lnTo>
                  <a:pt x="20296" y="103747"/>
                </a:lnTo>
                <a:lnTo>
                  <a:pt x="43867" y="69366"/>
                </a:lnTo>
                <a:lnTo>
                  <a:pt x="74787" y="40688"/>
                </a:lnTo>
                <a:lnTo>
                  <a:pt x="111856" y="18825"/>
                </a:lnTo>
                <a:lnTo>
                  <a:pt x="153875" y="4891"/>
                </a:lnTo>
                <a:lnTo>
                  <a:pt x="199643" y="0"/>
                </a:lnTo>
                <a:lnTo>
                  <a:pt x="245412" y="4891"/>
                </a:lnTo>
                <a:lnTo>
                  <a:pt x="287431" y="18825"/>
                </a:lnTo>
                <a:lnTo>
                  <a:pt x="324500" y="40688"/>
                </a:lnTo>
                <a:lnTo>
                  <a:pt x="355420" y="69366"/>
                </a:lnTo>
                <a:lnTo>
                  <a:pt x="378991" y="103747"/>
                </a:lnTo>
                <a:lnTo>
                  <a:pt x="394013" y="142718"/>
                </a:lnTo>
                <a:lnTo>
                  <a:pt x="399288" y="185166"/>
                </a:lnTo>
                <a:lnTo>
                  <a:pt x="394013" y="227613"/>
                </a:lnTo>
                <a:lnTo>
                  <a:pt x="378991" y="266584"/>
                </a:lnTo>
                <a:lnTo>
                  <a:pt x="355420" y="300965"/>
                </a:lnTo>
                <a:lnTo>
                  <a:pt x="324500" y="329643"/>
                </a:lnTo>
                <a:lnTo>
                  <a:pt x="287431" y="351506"/>
                </a:lnTo>
                <a:lnTo>
                  <a:pt x="245412" y="365440"/>
                </a:lnTo>
                <a:lnTo>
                  <a:pt x="199643" y="370331"/>
                </a:lnTo>
                <a:lnTo>
                  <a:pt x="153875" y="365440"/>
                </a:lnTo>
                <a:lnTo>
                  <a:pt x="111856" y="351506"/>
                </a:lnTo>
                <a:lnTo>
                  <a:pt x="74787" y="329643"/>
                </a:lnTo>
                <a:lnTo>
                  <a:pt x="43867" y="300965"/>
                </a:lnTo>
                <a:lnTo>
                  <a:pt x="20296" y="266584"/>
                </a:lnTo>
                <a:lnTo>
                  <a:pt x="5274" y="227613"/>
                </a:lnTo>
                <a:lnTo>
                  <a:pt x="0" y="18516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5365" y="4050029"/>
            <a:ext cx="1198245" cy="0"/>
          </a:xfrm>
          <a:custGeom>
            <a:avLst/>
            <a:gdLst/>
            <a:ahLst/>
            <a:cxnLst/>
            <a:rect l="l" t="t" r="r" b="b"/>
            <a:pathLst>
              <a:path w="1198245">
                <a:moveTo>
                  <a:pt x="0" y="0"/>
                </a:moveTo>
                <a:lnTo>
                  <a:pt x="11978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36080" y="3617214"/>
            <a:ext cx="114300" cy="433070"/>
          </a:xfrm>
          <a:custGeom>
            <a:avLst/>
            <a:gdLst/>
            <a:ahLst/>
            <a:cxnLst/>
            <a:rect l="l" t="t" r="r" b="b"/>
            <a:pathLst>
              <a:path w="114300" h="433070">
                <a:moveTo>
                  <a:pt x="76200" y="95250"/>
                </a:moveTo>
                <a:lnTo>
                  <a:pt x="38100" y="95250"/>
                </a:lnTo>
                <a:lnTo>
                  <a:pt x="38100" y="432816"/>
                </a:lnTo>
                <a:lnTo>
                  <a:pt x="76200" y="432816"/>
                </a:lnTo>
                <a:lnTo>
                  <a:pt x="76200" y="95250"/>
                </a:lnTo>
                <a:close/>
              </a:path>
              <a:path w="114300" h="4330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330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8215" y="3617214"/>
            <a:ext cx="114300" cy="433070"/>
          </a:xfrm>
          <a:custGeom>
            <a:avLst/>
            <a:gdLst/>
            <a:ahLst/>
            <a:cxnLst/>
            <a:rect l="l" t="t" r="r" b="b"/>
            <a:pathLst>
              <a:path w="114300" h="433070">
                <a:moveTo>
                  <a:pt x="76200" y="95250"/>
                </a:moveTo>
                <a:lnTo>
                  <a:pt x="38100" y="95250"/>
                </a:lnTo>
                <a:lnTo>
                  <a:pt x="38100" y="432816"/>
                </a:lnTo>
                <a:lnTo>
                  <a:pt x="76200" y="432816"/>
                </a:lnTo>
                <a:lnTo>
                  <a:pt x="76200" y="95250"/>
                </a:lnTo>
                <a:close/>
              </a:path>
              <a:path w="114300" h="4330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330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94653" y="3865626"/>
            <a:ext cx="399415" cy="370840"/>
          </a:xfrm>
          <a:custGeom>
            <a:avLst/>
            <a:gdLst/>
            <a:ahLst/>
            <a:cxnLst/>
            <a:rect l="l" t="t" r="r" b="b"/>
            <a:pathLst>
              <a:path w="399414" h="370839">
                <a:moveTo>
                  <a:pt x="199644" y="0"/>
                </a:moveTo>
                <a:lnTo>
                  <a:pt x="153875" y="4891"/>
                </a:lnTo>
                <a:lnTo>
                  <a:pt x="111856" y="18825"/>
                </a:lnTo>
                <a:lnTo>
                  <a:pt x="74787" y="40688"/>
                </a:lnTo>
                <a:lnTo>
                  <a:pt x="43867" y="69366"/>
                </a:lnTo>
                <a:lnTo>
                  <a:pt x="20296" y="103747"/>
                </a:lnTo>
                <a:lnTo>
                  <a:pt x="5274" y="142718"/>
                </a:lnTo>
                <a:lnTo>
                  <a:pt x="0" y="185166"/>
                </a:lnTo>
                <a:lnTo>
                  <a:pt x="5274" y="227613"/>
                </a:lnTo>
                <a:lnTo>
                  <a:pt x="20296" y="266584"/>
                </a:lnTo>
                <a:lnTo>
                  <a:pt x="43867" y="300965"/>
                </a:lnTo>
                <a:lnTo>
                  <a:pt x="74787" y="329643"/>
                </a:lnTo>
                <a:lnTo>
                  <a:pt x="111856" y="351506"/>
                </a:lnTo>
                <a:lnTo>
                  <a:pt x="153875" y="365440"/>
                </a:lnTo>
                <a:lnTo>
                  <a:pt x="199644" y="370331"/>
                </a:lnTo>
                <a:lnTo>
                  <a:pt x="245412" y="365440"/>
                </a:lnTo>
                <a:lnTo>
                  <a:pt x="287431" y="351506"/>
                </a:lnTo>
                <a:lnTo>
                  <a:pt x="324500" y="329643"/>
                </a:lnTo>
                <a:lnTo>
                  <a:pt x="355420" y="300965"/>
                </a:lnTo>
                <a:lnTo>
                  <a:pt x="378991" y="266584"/>
                </a:lnTo>
                <a:lnTo>
                  <a:pt x="394013" y="227613"/>
                </a:lnTo>
                <a:lnTo>
                  <a:pt x="399288" y="185166"/>
                </a:lnTo>
                <a:lnTo>
                  <a:pt x="394013" y="142718"/>
                </a:lnTo>
                <a:lnTo>
                  <a:pt x="378991" y="103747"/>
                </a:lnTo>
                <a:lnTo>
                  <a:pt x="355420" y="69366"/>
                </a:lnTo>
                <a:lnTo>
                  <a:pt x="324500" y="40688"/>
                </a:lnTo>
                <a:lnTo>
                  <a:pt x="287431" y="18825"/>
                </a:lnTo>
                <a:lnTo>
                  <a:pt x="245412" y="4891"/>
                </a:lnTo>
                <a:lnTo>
                  <a:pt x="19964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94653" y="3865626"/>
            <a:ext cx="399415" cy="370840"/>
          </a:xfrm>
          <a:custGeom>
            <a:avLst/>
            <a:gdLst/>
            <a:ahLst/>
            <a:cxnLst/>
            <a:rect l="l" t="t" r="r" b="b"/>
            <a:pathLst>
              <a:path w="399414" h="370839">
                <a:moveTo>
                  <a:pt x="0" y="185166"/>
                </a:moveTo>
                <a:lnTo>
                  <a:pt x="5274" y="142718"/>
                </a:lnTo>
                <a:lnTo>
                  <a:pt x="20296" y="103747"/>
                </a:lnTo>
                <a:lnTo>
                  <a:pt x="43867" y="69366"/>
                </a:lnTo>
                <a:lnTo>
                  <a:pt x="74787" y="40688"/>
                </a:lnTo>
                <a:lnTo>
                  <a:pt x="111856" y="18825"/>
                </a:lnTo>
                <a:lnTo>
                  <a:pt x="153875" y="4891"/>
                </a:lnTo>
                <a:lnTo>
                  <a:pt x="199644" y="0"/>
                </a:lnTo>
                <a:lnTo>
                  <a:pt x="245412" y="4891"/>
                </a:lnTo>
                <a:lnTo>
                  <a:pt x="287431" y="18825"/>
                </a:lnTo>
                <a:lnTo>
                  <a:pt x="324500" y="40688"/>
                </a:lnTo>
                <a:lnTo>
                  <a:pt x="355420" y="69366"/>
                </a:lnTo>
                <a:lnTo>
                  <a:pt x="378991" y="103747"/>
                </a:lnTo>
                <a:lnTo>
                  <a:pt x="394013" y="142718"/>
                </a:lnTo>
                <a:lnTo>
                  <a:pt x="399288" y="185166"/>
                </a:lnTo>
                <a:lnTo>
                  <a:pt x="394013" y="227613"/>
                </a:lnTo>
                <a:lnTo>
                  <a:pt x="378991" y="266584"/>
                </a:lnTo>
                <a:lnTo>
                  <a:pt x="355420" y="300965"/>
                </a:lnTo>
                <a:lnTo>
                  <a:pt x="324500" y="329643"/>
                </a:lnTo>
                <a:lnTo>
                  <a:pt x="287431" y="351506"/>
                </a:lnTo>
                <a:lnTo>
                  <a:pt x="245412" y="365440"/>
                </a:lnTo>
                <a:lnTo>
                  <a:pt x="199644" y="370331"/>
                </a:lnTo>
                <a:lnTo>
                  <a:pt x="153875" y="365440"/>
                </a:lnTo>
                <a:lnTo>
                  <a:pt x="111856" y="351506"/>
                </a:lnTo>
                <a:lnTo>
                  <a:pt x="74787" y="329643"/>
                </a:lnTo>
                <a:lnTo>
                  <a:pt x="43867" y="300965"/>
                </a:lnTo>
                <a:lnTo>
                  <a:pt x="20296" y="266584"/>
                </a:lnTo>
                <a:lnTo>
                  <a:pt x="5274" y="227613"/>
                </a:lnTo>
                <a:lnTo>
                  <a:pt x="0" y="18516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63996" y="3369564"/>
            <a:ext cx="196850" cy="433070"/>
          </a:xfrm>
          <a:custGeom>
            <a:avLst/>
            <a:gdLst/>
            <a:ahLst/>
            <a:cxnLst/>
            <a:rect l="l" t="t" r="r" b="b"/>
            <a:pathLst>
              <a:path w="196850" h="433070">
                <a:moveTo>
                  <a:pt x="0" y="432816"/>
                </a:moveTo>
                <a:lnTo>
                  <a:pt x="196596" y="432816"/>
                </a:lnTo>
                <a:lnTo>
                  <a:pt x="196596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61709" y="343280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10">
                <a:moveTo>
                  <a:pt x="0" y="0"/>
                </a:moveTo>
                <a:lnTo>
                  <a:pt x="0" y="3337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61353" y="343280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10">
                <a:moveTo>
                  <a:pt x="0" y="0"/>
                </a:moveTo>
                <a:lnTo>
                  <a:pt x="0" y="3337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64814" y="2599182"/>
            <a:ext cx="399415" cy="309880"/>
          </a:xfrm>
          <a:custGeom>
            <a:avLst/>
            <a:gdLst/>
            <a:ahLst/>
            <a:cxnLst/>
            <a:rect l="l" t="t" r="r" b="b"/>
            <a:pathLst>
              <a:path w="399414" h="309880">
                <a:moveTo>
                  <a:pt x="199644" y="0"/>
                </a:moveTo>
                <a:lnTo>
                  <a:pt x="146579" y="5522"/>
                </a:lnTo>
                <a:lnTo>
                  <a:pt x="98890" y="21110"/>
                </a:lnTo>
                <a:lnTo>
                  <a:pt x="58483" y="45291"/>
                </a:lnTo>
                <a:lnTo>
                  <a:pt x="27262" y="76595"/>
                </a:lnTo>
                <a:lnTo>
                  <a:pt x="7133" y="113550"/>
                </a:lnTo>
                <a:lnTo>
                  <a:pt x="0" y="154685"/>
                </a:lnTo>
                <a:lnTo>
                  <a:pt x="7133" y="195821"/>
                </a:lnTo>
                <a:lnTo>
                  <a:pt x="27262" y="232776"/>
                </a:lnTo>
                <a:lnTo>
                  <a:pt x="58483" y="264080"/>
                </a:lnTo>
                <a:lnTo>
                  <a:pt x="98890" y="288261"/>
                </a:lnTo>
                <a:lnTo>
                  <a:pt x="146579" y="303849"/>
                </a:lnTo>
                <a:lnTo>
                  <a:pt x="199644" y="309371"/>
                </a:lnTo>
                <a:lnTo>
                  <a:pt x="252708" y="303849"/>
                </a:lnTo>
                <a:lnTo>
                  <a:pt x="300397" y="288261"/>
                </a:lnTo>
                <a:lnTo>
                  <a:pt x="340804" y="264080"/>
                </a:lnTo>
                <a:lnTo>
                  <a:pt x="372025" y="232776"/>
                </a:lnTo>
                <a:lnTo>
                  <a:pt x="392154" y="195821"/>
                </a:lnTo>
                <a:lnTo>
                  <a:pt x="399288" y="154685"/>
                </a:lnTo>
                <a:lnTo>
                  <a:pt x="392154" y="113550"/>
                </a:lnTo>
                <a:lnTo>
                  <a:pt x="372025" y="76595"/>
                </a:lnTo>
                <a:lnTo>
                  <a:pt x="340804" y="45291"/>
                </a:lnTo>
                <a:lnTo>
                  <a:pt x="300397" y="21110"/>
                </a:lnTo>
                <a:lnTo>
                  <a:pt x="252708" y="5522"/>
                </a:lnTo>
                <a:lnTo>
                  <a:pt x="19964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64814" y="2599182"/>
            <a:ext cx="399415" cy="309880"/>
          </a:xfrm>
          <a:custGeom>
            <a:avLst/>
            <a:gdLst/>
            <a:ahLst/>
            <a:cxnLst/>
            <a:rect l="l" t="t" r="r" b="b"/>
            <a:pathLst>
              <a:path w="399414" h="309880">
                <a:moveTo>
                  <a:pt x="0" y="154685"/>
                </a:moveTo>
                <a:lnTo>
                  <a:pt x="7133" y="113550"/>
                </a:lnTo>
                <a:lnTo>
                  <a:pt x="27262" y="76595"/>
                </a:lnTo>
                <a:lnTo>
                  <a:pt x="58483" y="45291"/>
                </a:lnTo>
                <a:lnTo>
                  <a:pt x="98890" y="21110"/>
                </a:lnTo>
                <a:lnTo>
                  <a:pt x="146579" y="5522"/>
                </a:lnTo>
                <a:lnTo>
                  <a:pt x="199644" y="0"/>
                </a:lnTo>
                <a:lnTo>
                  <a:pt x="252708" y="5522"/>
                </a:lnTo>
                <a:lnTo>
                  <a:pt x="300397" y="21110"/>
                </a:lnTo>
                <a:lnTo>
                  <a:pt x="340804" y="45291"/>
                </a:lnTo>
                <a:lnTo>
                  <a:pt x="372025" y="76595"/>
                </a:lnTo>
                <a:lnTo>
                  <a:pt x="392154" y="113550"/>
                </a:lnTo>
                <a:lnTo>
                  <a:pt x="399288" y="154685"/>
                </a:lnTo>
                <a:lnTo>
                  <a:pt x="392154" y="195821"/>
                </a:lnTo>
                <a:lnTo>
                  <a:pt x="372025" y="232776"/>
                </a:lnTo>
                <a:lnTo>
                  <a:pt x="340804" y="264080"/>
                </a:lnTo>
                <a:lnTo>
                  <a:pt x="300397" y="288261"/>
                </a:lnTo>
                <a:lnTo>
                  <a:pt x="252708" y="303849"/>
                </a:lnTo>
                <a:lnTo>
                  <a:pt x="199644" y="309371"/>
                </a:lnTo>
                <a:lnTo>
                  <a:pt x="146579" y="303849"/>
                </a:lnTo>
                <a:lnTo>
                  <a:pt x="98890" y="288261"/>
                </a:lnTo>
                <a:lnTo>
                  <a:pt x="58483" y="264080"/>
                </a:lnTo>
                <a:lnTo>
                  <a:pt x="27262" y="232776"/>
                </a:lnTo>
                <a:lnTo>
                  <a:pt x="7133" y="195821"/>
                </a:lnTo>
                <a:lnTo>
                  <a:pt x="0" y="15468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05200" y="2657669"/>
            <a:ext cx="303275" cy="204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00350" y="4050029"/>
            <a:ext cx="1198245" cy="0"/>
          </a:xfrm>
          <a:custGeom>
            <a:avLst/>
            <a:gdLst/>
            <a:ahLst/>
            <a:cxnLst/>
            <a:rect l="l" t="t" r="r" b="b"/>
            <a:pathLst>
              <a:path w="1198245">
                <a:moveTo>
                  <a:pt x="0" y="0"/>
                </a:moveTo>
                <a:lnTo>
                  <a:pt x="11978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41064" y="3617214"/>
            <a:ext cx="114300" cy="433070"/>
          </a:xfrm>
          <a:custGeom>
            <a:avLst/>
            <a:gdLst/>
            <a:ahLst/>
            <a:cxnLst/>
            <a:rect l="l" t="t" r="r" b="b"/>
            <a:pathLst>
              <a:path w="114300" h="433070">
                <a:moveTo>
                  <a:pt x="76200" y="95250"/>
                </a:moveTo>
                <a:lnTo>
                  <a:pt x="38100" y="95250"/>
                </a:lnTo>
                <a:lnTo>
                  <a:pt x="38100" y="432816"/>
                </a:lnTo>
                <a:lnTo>
                  <a:pt x="76200" y="432816"/>
                </a:lnTo>
                <a:lnTo>
                  <a:pt x="76200" y="95250"/>
                </a:lnTo>
                <a:close/>
              </a:path>
              <a:path w="114300" h="4330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330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43200" y="3617214"/>
            <a:ext cx="114300" cy="433070"/>
          </a:xfrm>
          <a:custGeom>
            <a:avLst/>
            <a:gdLst/>
            <a:ahLst/>
            <a:cxnLst/>
            <a:rect l="l" t="t" r="r" b="b"/>
            <a:pathLst>
              <a:path w="114300" h="433070">
                <a:moveTo>
                  <a:pt x="76200" y="95250"/>
                </a:moveTo>
                <a:lnTo>
                  <a:pt x="38100" y="95250"/>
                </a:lnTo>
                <a:lnTo>
                  <a:pt x="38100" y="432816"/>
                </a:lnTo>
                <a:lnTo>
                  <a:pt x="76200" y="432816"/>
                </a:lnTo>
                <a:lnTo>
                  <a:pt x="76200" y="95250"/>
                </a:lnTo>
                <a:close/>
              </a:path>
              <a:path w="114300" h="4330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330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99638" y="3865626"/>
            <a:ext cx="399415" cy="370840"/>
          </a:xfrm>
          <a:custGeom>
            <a:avLst/>
            <a:gdLst/>
            <a:ahLst/>
            <a:cxnLst/>
            <a:rect l="l" t="t" r="r" b="b"/>
            <a:pathLst>
              <a:path w="399414" h="370839">
                <a:moveTo>
                  <a:pt x="199644" y="0"/>
                </a:moveTo>
                <a:lnTo>
                  <a:pt x="153875" y="4891"/>
                </a:lnTo>
                <a:lnTo>
                  <a:pt x="111856" y="18825"/>
                </a:lnTo>
                <a:lnTo>
                  <a:pt x="74787" y="40688"/>
                </a:lnTo>
                <a:lnTo>
                  <a:pt x="43867" y="69366"/>
                </a:lnTo>
                <a:lnTo>
                  <a:pt x="20296" y="103747"/>
                </a:lnTo>
                <a:lnTo>
                  <a:pt x="5274" y="142718"/>
                </a:lnTo>
                <a:lnTo>
                  <a:pt x="0" y="185166"/>
                </a:lnTo>
                <a:lnTo>
                  <a:pt x="5274" y="227613"/>
                </a:lnTo>
                <a:lnTo>
                  <a:pt x="20296" y="266584"/>
                </a:lnTo>
                <a:lnTo>
                  <a:pt x="43867" y="300965"/>
                </a:lnTo>
                <a:lnTo>
                  <a:pt x="74787" y="329643"/>
                </a:lnTo>
                <a:lnTo>
                  <a:pt x="111856" y="351506"/>
                </a:lnTo>
                <a:lnTo>
                  <a:pt x="153875" y="365440"/>
                </a:lnTo>
                <a:lnTo>
                  <a:pt x="199644" y="370331"/>
                </a:lnTo>
                <a:lnTo>
                  <a:pt x="245412" y="365440"/>
                </a:lnTo>
                <a:lnTo>
                  <a:pt x="287431" y="351506"/>
                </a:lnTo>
                <a:lnTo>
                  <a:pt x="324500" y="329643"/>
                </a:lnTo>
                <a:lnTo>
                  <a:pt x="355420" y="300965"/>
                </a:lnTo>
                <a:lnTo>
                  <a:pt x="378991" y="266584"/>
                </a:lnTo>
                <a:lnTo>
                  <a:pt x="394013" y="227613"/>
                </a:lnTo>
                <a:lnTo>
                  <a:pt x="399288" y="185166"/>
                </a:lnTo>
                <a:lnTo>
                  <a:pt x="394013" y="142718"/>
                </a:lnTo>
                <a:lnTo>
                  <a:pt x="378991" y="103747"/>
                </a:lnTo>
                <a:lnTo>
                  <a:pt x="355420" y="69366"/>
                </a:lnTo>
                <a:lnTo>
                  <a:pt x="324500" y="40688"/>
                </a:lnTo>
                <a:lnTo>
                  <a:pt x="287431" y="18825"/>
                </a:lnTo>
                <a:lnTo>
                  <a:pt x="245412" y="4891"/>
                </a:lnTo>
                <a:lnTo>
                  <a:pt x="19964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99638" y="3865626"/>
            <a:ext cx="399415" cy="370840"/>
          </a:xfrm>
          <a:custGeom>
            <a:avLst/>
            <a:gdLst/>
            <a:ahLst/>
            <a:cxnLst/>
            <a:rect l="l" t="t" r="r" b="b"/>
            <a:pathLst>
              <a:path w="399414" h="370839">
                <a:moveTo>
                  <a:pt x="0" y="185166"/>
                </a:moveTo>
                <a:lnTo>
                  <a:pt x="5274" y="142718"/>
                </a:lnTo>
                <a:lnTo>
                  <a:pt x="20296" y="103747"/>
                </a:lnTo>
                <a:lnTo>
                  <a:pt x="43867" y="69366"/>
                </a:lnTo>
                <a:lnTo>
                  <a:pt x="74787" y="40688"/>
                </a:lnTo>
                <a:lnTo>
                  <a:pt x="111856" y="18825"/>
                </a:lnTo>
                <a:lnTo>
                  <a:pt x="153875" y="4891"/>
                </a:lnTo>
                <a:lnTo>
                  <a:pt x="199644" y="0"/>
                </a:lnTo>
                <a:lnTo>
                  <a:pt x="245412" y="4891"/>
                </a:lnTo>
                <a:lnTo>
                  <a:pt x="287431" y="18825"/>
                </a:lnTo>
                <a:lnTo>
                  <a:pt x="324500" y="40688"/>
                </a:lnTo>
                <a:lnTo>
                  <a:pt x="355420" y="69366"/>
                </a:lnTo>
                <a:lnTo>
                  <a:pt x="378991" y="103747"/>
                </a:lnTo>
                <a:lnTo>
                  <a:pt x="394013" y="142718"/>
                </a:lnTo>
                <a:lnTo>
                  <a:pt x="399288" y="185166"/>
                </a:lnTo>
                <a:lnTo>
                  <a:pt x="394013" y="227613"/>
                </a:lnTo>
                <a:lnTo>
                  <a:pt x="378991" y="266584"/>
                </a:lnTo>
                <a:lnTo>
                  <a:pt x="355420" y="300965"/>
                </a:lnTo>
                <a:lnTo>
                  <a:pt x="324500" y="329643"/>
                </a:lnTo>
                <a:lnTo>
                  <a:pt x="287431" y="351506"/>
                </a:lnTo>
                <a:lnTo>
                  <a:pt x="245412" y="365440"/>
                </a:lnTo>
                <a:lnTo>
                  <a:pt x="199644" y="370331"/>
                </a:lnTo>
                <a:lnTo>
                  <a:pt x="153875" y="365440"/>
                </a:lnTo>
                <a:lnTo>
                  <a:pt x="111856" y="351506"/>
                </a:lnTo>
                <a:lnTo>
                  <a:pt x="74787" y="329643"/>
                </a:lnTo>
                <a:lnTo>
                  <a:pt x="43867" y="300965"/>
                </a:lnTo>
                <a:lnTo>
                  <a:pt x="20296" y="266584"/>
                </a:lnTo>
                <a:lnTo>
                  <a:pt x="5274" y="227613"/>
                </a:lnTo>
                <a:lnTo>
                  <a:pt x="0" y="18516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132073" y="3818280"/>
            <a:ext cx="34607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2500" i="1" spc="-50" dirty="0">
                <a:latin typeface="Tahoma"/>
                <a:cs typeface="Tahoma"/>
              </a:rPr>
              <a:t>V</a:t>
            </a:r>
            <a:r>
              <a:rPr sz="2475" i="1" spc="-75" baseline="-20202" dirty="0">
                <a:latin typeface="Tahoma"/>
                <a:cs typeface="Tahoma"/>
              </a:rPr>
              <a:t>L</a:t>
            </a:r>
            <a:endParaRPr sz="2475" baseline="-20202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65526" y="2320289"/>
            <a:ext cx="1198245" cy="0"/>
          </a:xfrm>
          <a:custGeom>
            <a:avLst/>
            <a:gdLst/>
            <a:ahLst/>
            <a:cxnLst/>
            <a:rect l="l" t="t" r="r" b="b"/>
            <a:pathLst>
              <a:path w="1198245">
                <a:moveTo>
                  <a:pt x="0" y="0"/>
                </a:moveTo>
                <a:lnTo>
                  <a:pt x="11978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06240" y="2320289"/>
            <a:ext cx="114300" cy="433070"/>
          </a:xfrm>
          <a:custGeom>
            <a:avLst/>
            <a:gdLst/>
            <a:ahLst/>
            <a:cxnLst/>
            <a:rect l="l" t="t" r="r" b="b"/>
            <a:pathLst>
              <a:path w="114300" h="433069">
                <a:moveTo>
                  <a:pt x="38100" y="318515"/>
                </a:moveTo>
                <a:lnTo>
                  <a:pt x="0" y="318515"/>
                </a:lnTo>
                <a:lnTo>
                  <a:pt x="57150" y="432815"/>
                </a:lnTo>
                <a:lnTo>
                  <a:pt x="104775" y="337565"/>
                </a:lnTo>
                <a:lnTo>
                  <a:pt x="38100" y="337565"/>
                </a:lnTo>
                <a:lnTo>
                  <a:pt x="38100" y="318515"/>
                </a:lnTo>
                <a:close/>
              </a:path>
              <a:path w="114300" h="433069">
                <a:moveTo>
                  <a:pt x="76200" y="0"/>
                </a:moveTo>
                <a:lnTo>
                  <a:pt x="38100" y="0"/>
                </a:lnTo>
                <a:lnTo>
                  <a:pt x="38100" y="337565"/>
                </a:lnTo>
                <a:lnTo>
                  <a:pt x="76200" y="337565"/>
                </a:lnTo>
                <a:lnTo>
                  <a:pt x="76200" y="0"/>
                </a:lnTo>
                <a:close/>
              </a:path>
              <a:path w="114300" h="433069">
                <a:moveTo>
                  <a:pt x="114300" y="318515"/>
                </a:moveTo>
                <a:lnTo>
                  <a:pt x="76200" y="318515"/>
                </a:lnTo>
                <a:lnTo>
                  <a:pt x="76200" y="337565"/>
                </a:lnTo>
                <a:lnTo>
                  <a:pt x="104775" y="337565"/>
                </a:lnTo>
                <a:lnTo>
                  <a:pt x="114300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08376" y="2320289"/>
            <a:ext cx="114300" cy="433070"/>
          </a:xfrm>
          <a:custGeom>
            <a:avLst/>
            <a:gdLst/>
            <a:ahLst/>
            <a:cxnLst/>
            <a:rect l="l" t="t" r="r" b="b"/>
            <a:pathLst>
              <a:path w="114300" h="433069">
                <a:moveTo>
                  <a:pt x="38100" y="318515"/>
                </a:moveTo>
                <a:lnTo>
                  <a:pt x="0" y="318515"/>
                </a:lnTo>
                <a:lnTo>
                  <a:pt x="57150" y="432815"/>
                </a:lnTo>
                <a:lnTo>
                  <a:pt x="104775" y="337565"/>
                </a:lnTo>
                <a:lnTo>
                  <a:pt x="38100" y="337565"/>
                </a:lnTo>
                <a:lnTo>
                  <a:pt x="38100" y="318515"/>
                </a:lnTo>
                <a:close/>
              </a:path>
              <a:path w="114300" h="433069">
                <a:moveTo>
                  <a:pt x="76200" y="0"/>
                </a:moveTo>
                <a:lnTo>
                  <a:pt x="38100" y="0"/>
                </a:lnTo>
                <a:lnTo>
                  <a:pt x="38100" y="337565"/>
                </a:lnTo>
                <a:lnTo>
                  <a:pt x="76200" y="337565"/>
                </a:lnTo>
                <a:lnTo>
                  <a:pt x="76200" y="0"/>
                </a:lnTo>
                <a:close/>
              </a:path>
              <a:path w="114300" h="433069">
                <a:moveTo>
                  <a:pt x="114300" y="318515"/>
                </a:moveTo>
                <a:lnTo>
                  <a:pt x="76200" y="318515"/>
                </a:lnTo>
                <a:lnTo>
                  <a:pt x="76200" y="337565"/>
                </a:lnTo>
                <a:lnTo>
                  <a:pt x="104775" y="337565"/>
                </a:lnTo>
                <a:lnTo>
                  <a:pt x="114300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64814" y="2134361"/>
            <a:ext cx="399415" cy="370840"/>
          </a:xfrm>
          <a:custGeom>
            <a:avLst/>
            <a:gdLst/>
            <a:ahLst/>
            <a:cxnLst/>
            <a:rect l="l" t="t" r="r" b="b"/>
            <a:pathLst>
              <a:path w="399414" h="370839">
                <a:moveTo>
                  <a:pt x="199644" y="0"/>
                </a:moveTo>
                <a:lnTo>
                  <a:pt x="153875" y="4891"/>
                </a:lnTo>
                <a:lnTo>
                  <a:pt x="111856" y="18825"/>
                </a:lnTo>
                <a:lnTo>
                  <a:pt x="74787" y="40688"/>
                </a:lnTo>
                <a:lnTo>
                  <a:pt x="43867" y="69366"/>
                </a:lnTo>
                <a:lnTo>
                  <a:pt x="20296" y="103747"/>
                </a:lnTo>
                <a:lnTo>
                  <a:pt x="5274" y="142718"/>
                </a:lnTo>
                <a:lnTo>
                  <a:pt x="0" y="185165"/>
                </a:lnTo>
                <a:lnTo>
                  <a:pt x="5274" y="227613"/>
                </a:lnTo>
                <a:lnTo>
                  <a:pt x="20296" y="266584"/>
                </a:lnTo>
                <a:lnTo>
                  <a:pt x="43867" y="300965"/>
                </a:lnTo>
                <a:lnTo>
                  <a:pt x="74787" y="329643"/>
                </a:lnTo>
                <a:lnTo>
                  <a:pt x="111856" y="351506"/>
                </a:lnTo>
                <a:lnTo>
                  <a:pt x="153875" y="365440"/>
                </a:lnTo>
                <a:lnTo>
                  <a:pt x="199644" y="370332"/>
                </a:lnTo>
                <a:lnTo>
                  <a:pt x="245412" y="365440"/>
                </a:lnTo>
                <a:lnTo>
                  <a:pt x="287431" y="351506"/>
                </a:lnTo>
                <a:lnTo>
                  <a:pt x="324500" y="329643"/>
                </a:lnTo>
                <a:lnTo>
                  <a:pt x="355420" y="300965"/>
                </a:lnTo>
                <a:lnTo>
                  <a:pt x="378991" y="266584"/>
                </a:lnTo>
                <a:lnTo>
                  <a:pt x="394013" y="227613"/>
                </a:lnTo>
                <a:lnTo>
                  <a:pt x="399288" y="185165"/>
                </a:lnTo>
                <a:lnTo>
                  <a:pt x="394013" y="142718"/>
                </a:lnTo>
                <a:lnTo>
                  <a:pt x="378991" y="103747"/>
                </a:lnTo>
                <a:lnTo>
                  <a:pt x="355420" y="69366"/>
                </a:lnTo>
                <a:lnTo>
                  <a:pt x="324500" y="40688"/>
                </a:lnTo>
                <a:lnTo>
                  <a:pt x="287431" y="18825"/>
                </a:lnTo>
                <a:lnTo>
                  <a:pt x="245412" y="4891"/>
                </a:lnTo>
                <a:lnTo>
                  <a:pt x="19964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64814" y="2134361"/>
            <a:ext cx="399415" cy="370840"/>
          </a:xfrm>
          <a:custGeom>
            <a:avLst/>
            <a:gdLst/>
            <a:ahLst/>
            <a:cxnLst/>
            <a:rect l="l" t="t" r="r" b="b"/>
            <a:pathLst>
              <a:path w="399414" h="370839">
                <a:moveTo>
                  <a:pt x="0" y="185165"/>
                </a:moveTo>
                <a:lnTo>
                  <a:pt x="5274" y="227613"/>
                </a:lnTo>
                <a:lnTo>
                  <a:pt x="20296" y="266584"/>
                </a:lnTo>
                <a:lnTo>
                  <a:pt x="43867" y="300965"/>
                </a:lnTo>
                <a:lnTo>
                  <a:pt x="74787" y="329643"/>
                </a:lnTo>
                <a:lnTo>
                  <a:pt x="111856" y="351506"/>
                </a:lnTo>
                <a:lnTo>
                  <a:pt x="153875" y="365440"/>
                </a:lnTo>
                <a:lnTo>
                  <a:pt x="199644" y="370332"/>
                </a:lnTo>
                <a:lnTo>
                  <a:pt x="245412" y="365440"/>
                </a:lnTo>
                <a:lnTo>
                  <a:pt x="287431" y="351506"/>
                </a:lnTo>
                <a:lnTo>
                  <a:pt x="324500" y="329643"/>
                </a:lnTo>
                <a:lnTo>
                  <a:pt x="355420" y="300965"/>
                </a:lnTo>
                <a:lnTo>
                  <a:pt x="378991" y="266584"/>
                </a:lnTo>
                <a:lnTo>
                  <a:pt x="394013" y="227613"/>
                </a:lnTo>
                <a:lnTo>
                  <a:pt x="399288" y="185165"/>
                </a:lnTo>
                <a:lnTo>
                  <a:pt x="394013" y="142718"/>
                </a:lnTo>
                <a:lnTo>
                  <a:pt x="378991" y="103747"/>
                </a:lnTo>
                <a:lnTo>
                  <a:pt x="355420" y="69366"/>
                </a:lnTo>
                <a:lnTo>
                  <a:pt x="324500" y="40688"/>
                </a:lnTo>
                <a:lnTo>
                  <a:pt x="287431" y="18825"/>
                </a:lnTo>
                <a:lnTo>
                  <a:pt x="245412" y="4891"/>
                </a:lnTo>
                <a:lnTo>
                  <a:pt x="199644" y="0"/>
                </a:lnTo>
                <a:lnTo>
                  <a:pt x="153875" y="4891"/>
                </a:lnTo>
                <a:lnTo>
                  <a:pt x="111856" y="18825"/>
                </a:lnTo>
                <a:lnTo>
                  <a:pt x="74787" y="40688"/>
                </a:lnTo>
                <a:lnTo>
                  <a:pt x="43867" y="69366"/>
                </a:lnTo>
                <a:lnTo>
                  <a:pt x="20296" y="103747"/>
                </a:lnTo>
                <a:lnTo>
                  <a:pt x="5274" y="142718"/>
                </a:lnTo>
                <a:lnTo>
                  <a:pt x="0" y="18516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331717" y="2148925"/>
            <a:ext cx="494030" cy="1308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sz="2500" i="1" spc="-50" dirty="0">
                <a:latin typeface="Tahoma"/>
                <a:cs typeface="Tahoma"/>
              </a:rPr>
              <a:t>V</a:t>
            </a:r>
            <a:r>
              <a:rPr sz="2475" i="1" spc="-75" baseline="-20202" dirty="0">
                <a:latin typeface="Tahoma"/>
                <a:cs typeface="Tahoma"/>
              </a:rPr>
              <a:t>T</a:t>
            </a:r>
            <a:endParaRPr sz="2475" baseline="-20202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2455"/>
              </a:spcBef>
            </a:pPr>
            <a:r>
              <a:rPr sz="1800" dirty="0">
                <a:latin typeface="Tahoma"/>
                <a:cs typeface="Tahoma"/>
              </a:rPr>
              <a:t>a.c.</a:t>
            </a:r>
            <a:endParaRPr sz="18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sz="1900" i="1" spc="-50" dirty="0">
                <a:latin typeface="Tahoma"/>
                <a:cs typeface="Tahoma"/>
              </a:rPr>
              <a:t>L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727953" y="2567177"/>
            <a:ext cx="399415" cy="370840"/>
          </a:xfrm>
          <a:custGeom>
            <a:avLst/>
            <a:gdLst/>
            <a:ahLst/>
            <a:cxnLst/>
            <a:rect l="l" t="t" r="r" b="b"/>
            <a:pathLst>
              <a:path w="399414" h="370839">
                <a:moveTo>
                  <a:pt x="199644" y="0"/>
                </a:moveTo>
                <a:lnTo>
                  <a:pt x="153875" y="4891"/>
                </a:lnTo>
                <a:lnTo>
                  <a:pt x="111856" y="18825"/>
                </a:lnTo>
                <a:lnTo>
                  <a:pt x="74787" y="40688"/>
                </a:lnTo>
                <a:lnTo>
                  <a:pt x="43867" y="69366"/>
                </a:lnTo>
                <a:lnTo>
                  <a:pt x="20296" y="103747"/>
                </a:lnTo>
                <a:lnTo>
                  <a:pt x="5274" y="142718"/>
                </a:lnTo>
                <a:lnTo>
                  <a:pt x="0" y="185166"/>
                </a:lnTo>
                <a:lnTo>
                  <a:pt x="5274" y="227613"/>
                </a:lnTo>
                <a:lnTo>
                  <a:pt x="20296" y="266584"/>
                </a:lnTo>
                <a:lnTo>
                  <a:pt x="43867" y="300965"/>
                </a:lnTo>
                <a:lnTo>
                  <a:pt x="74787" y="329643"/>
                </a:lnTo>
                <a:lnTo>
                  <a:pt x="111856" y="351506"/>
                </a:lnTo>
                <a:lnTo>
                  <a:pt x="153875" y="365440"/>
                </a:lnTo>
                <a:lnTo>
                  <a:pt x="199644" y="370332"/>
                </a:lnTo>
                <a:lnTo>
                  <a:pt x="245412" y="365440"/>
                </a:lnTo>
                <a:lnTo>
                  <a:pt x="287431" y="351506"/>
                </a:lnTo>
                <a:lnTo>
                  <a:pt x="324500" y="329643"/>
                </a:lnTo>
                <a:lnTo>
                  <a:pt x="355420" y="300965"/>
                </a:lnTo>
                <a:lnTo>
                  <a:pt x="378991" y="266584"/>
                </a:lnTo>
                <a:lnTo>
                  <a:pt x="394013" y="227613"/>
                </a:lnTo>
                <a:lnTo>
                  <a:pt x="399288" y="185166"/>
                </a:lnTo>
                <a:lnTo>
                  <a:pt x="394013" y="142718"/>
                </a:lnTo>
                <a:lnTo>
                  <a:pt x="378991" y="103747"/>
                </a:lnTo>
                <a:lnTo>
                  <a:pt x="355420" y="69366"/>
                </a:lnTo>
                <a:lnTo>
                  <a:pt x="324500" y="40688"/>
                </a:lnTo>
                <a:lnTo>
                  <a:pt x="287431" y="18825"/>
                </a:lnTo>
                <a:lnTo>
                  <a:pt x="245412" y="4891"/>
                </a:lnTo>
                <a:lnTo>
                  <a:pt x="19964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27953" y="2567177"/>
            <a:ext cx="399415" cy="370840"/>
          </a:xfrm>
          <a:custGeom>
            <a:avLst/>
            <a:gdLst/>
            <a:ahLst/>
            <a:cxnLst/>
            <a:rect l="l" t="t" r="r" b="b"/>
            <a:pathLst>
              <a:path w="399414" h="370839">
                <a:moveTo>
                  <a:pt x="0" y="185166"/>
                </a:moveTo>
                <a:lnTo>
                  <a:pt x="5274" y="142718"/>
                </a:lnTo>
                <a:lnTo>
                  <a:pt x="20296" y="103747"/>
                </a:lnTo>
                <a:lnTo>
                  <a:pt x="43867" y="69366"/>
                </a:lnTo>
                <a:lnTo>
                  <a:pt x="74787" y="40688"/>
                </a:lnTo>
                <a:lnTo>
                  <a:pt x="111856" y="18825"/>
                </a:lnTo>
                <a:lnTo>
                  <a:pt x="153875" y="4891"/>
                </a:lnTo>
                <a:lnTo>
                  <a:pt x="199644" y="0"/>
                </a:lnTo>
                <a:lnTo>
                  <a:pt x="245412" y="4891"/>
                </a:lnTo>
                <a:lnTo>
                  <a:pt x="287431" y="18825"/>
                </a:lnTo>
                <a:lnTo>
                  <a:pt x="324500" y="40688"/>
                </a:lnTo>
                <a:lnTo>
                  <a:pt x="355420" y="69366"/>
                </a:lnTo>
                <a:lnTo>
                  <a:pt x="378991" y="103747"/>
                </a:lnTo>
                <a:lnTo>
                  <a:pt x="394013" y="142718"/>
                </a:lnTo>
                <a:lnTo>
                  <a:pt x="399288" y="185166"/>
                </a:lnTo>
                <a:lnTo>
                  <a:pt x="394013" y="227613"/>
                </a:lnTo>
                <a:lnTo>
                  <a:pt x="378991" y="266584"/>
                </a:lnTo>
                <a:lnTo>
                  <a:pt x="355420" y="300965"/>
                </a:lnTo>
                <a:lnTo>
                  <a:pt x="324500" y="329643"/>
                </a:lnTo>
                <a:lnTo>
                  <a:pt x="287431" y="351506"/>
                </a:lnTo>
                <a:lnTo>
                  <a:pt x="245412" y="365440"/>
                </a:lnTo>
                <a:lnTo>
                  <a:pt x="199644" y="370332"/>
                </a:lnTo>
                <a:lnTo>
                  <a:pt x="153875" y="365440"/>
                </a:lnTo>
                <a:lnTo>
                  <a:pt x="111856" y="351506"/>
                </a:lnTo>
                <a:lnTo>
                  <a:pt x="74787" y="329643"/>
                </a:lnTo>
                <a:lnTo>
                  <a:pt x="43867" y="300965"/>
                </a:lnTo>
                <a:lnTo>
                  <a:pt x="20296" y="266584"/>
                </a:lnTo>
                <a:lnTo>
                  <a:pt x="5274" y="227613"/>
                </a:lnTo>
                <a:lnTo>
                  <a:pt x="0" y="18516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504435" y="2064686"/>
            <a:ext cx="1815464" cy="216471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894"/>
              </a:spcBef>
            </a:pPr>
            <a:r>
              <a:rPr sz="1800" spc="-5" dirty="0">
                <a:latin typeface="Tahoma"/>
                <a:cs typeface="Tahoma"/>
              </a:rPr>
              <a:t>Series </a:t>
            </a:r>
            <a:r>
              <a:rPr sz="1800" dirty="0">
                <a:latin typeface="Tahoma"/>
                <a:cs typeface="Tahoma"/>
              </a:rPr>
              <a:t>ac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circuit</a:t>
            </a:r>
            <a:endParaRPr sz="1800">
              <a:latin typeface="Tahoma"/>
              <a:cs typeface="Tahoma"/>
            </a:endParaRPr>
          </a:p>
          <a:p>
            <a:pPr marR="309245" algn="r">
              <a:lnSpc>
                <a:spcPct val="100000"/>
              </a:lnSpc>
              <a:spcBef>
                <a:spcPts val="1145"/>
              </a:spcBef>
            </a:pPr>
            <a:r>
              <a:rPr sz="2500" i="1" spc="-60" dirty="0">
                <a:latin typeface="Tahoma"/>
                <a:cs typeface="Tahoma"/>
              </a:rPr>
              <a:t>A</a:t>
            </a:r>
            <a:endParaRPr sz="2500">
              <a:latin typeface="Tahoma"/>
              <a:cs typeface="Tahoma"/>
            </a:endParaRPr>
          </a:p>
          <a:p>
            <a:pPr marL="116839">
              <a:lnSpc>
                <a:spcPct val="100000"/>
              </a:lnSpc>
              <a:spcBef>
                <a:spcPts val="894"/>
              </a:spcBef>
              <a:tabLst>
                <a:tab pos="1482725" algn="l"/>
              </a:tabLst>
            </a:pPr>
            <a:r>
              <a:rPr sz="1900" i="1" spc="-65" dirty="0">
                <a:latin typeface="Tahoma"/>
                <a:cs typeface="Tahoma"/>
              </a:rPr>
              <a:t>R	C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1448435" algn="l"/>
              </a:tabLst>
            </a:pPr>
            <a:r>
              <a:rPr sz="2500" i="1" spc="-50" dirty="0">
                <a:latin typeface="Tahoma"/>
                <a:cs typeface="Tahoma"/>
              </a:rPr>
              <a:t>V</a:t>
            </a:r>
            <a:r>
              <a:rPr sz="2475" i="1" spc="-75" baseline="-20202" dirty="0">
                <a:latin typeface="Tahoma"/>
                <a:cs typeface="Tahoma"/>
              </a:rPr>
              <a:t>R	</a:t>
            </a:r>
            <a:r>
              <a:rPr sz="2500" i="1" spc="-50" dirty="0">
                <a:latin typeface="Tahoma"/>
                <a:cs typeface="Tahoma"/>
              </a:rPr>
              <a:t>V</a:t>
            </a:r>
            <a:r>
              <a:rPr sz="2475" i="1" spc="-75" baseline="-20202" dirty="0">
                <a:latin typeface="Tahoma"/>
                <a:cs typeface="Tahoma"/>
              </a:rPr>
              <a:t>C</a:t>
            </a:r>
            <a:endParaRPr sz="2475" baseline="-20202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723644" y="5245608"/>
            <a:ext cx="6225539" cy="1092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90116" y="5236464"/>
            <a:ext cx="6280404" cy="11902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32026" y="5253990"/>
            <a:ext cx="6056630" cy="923925"/>
          </a:xfrm>
          <a:custGeom>
            <a:avLst/>
            <a:gdLst/>
            <a:ahLst/>
            <a:cxnLst/>
            <a:rect l="l" t="t" r="r" b="b"/>
            <a:pathLst>
              <a:path w="6056630" h="923925">
                <a:moveTo>
                  <a:pt x="0" y="923544"/>
                </a:moveTo>
                <a:lnTo>
                  <a:pt x="6056376" y="923544"/>
                </a:lnTo>
                <a:lnTo>
                  <a:pt x="6056376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solidFill>
            <a:srgbClr val="CC8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32026" y="5253990"/>
            <a:ext cx="6056630" cy="923925"/>
          </a:xfrm>
          <a:custGeom>
            <a:avLst/>
            <a:gdLst/>
            <a:ahLst/>
            <a:cxnLst/>
            <a:rect l="l" t="t" r="r" b="b"/>
            <a:pathLst>
              <a:path w="6056630" h="923925">
                <a:moveTo>
                  <a:pt x="0" y="923544"/>
                </a:moveTo>
                <a:lnTo>
                  <a:pt x="6056376" y="923544"/>
                </a:lnTo>
                <a:lnTo>
                  <a:pt x="6056376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38100">
            <a:solidFill>
              <a:srgbClr val="DC9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77923" y="5224271"/>
            <a:ext cx="1569720" cy="513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39795" y="5224271"/>
            <a:ext cx="1129283" cy="513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32859" y="5224271"/>
            <a:ext cx="422148" cy="5135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47159" y="5224271"/>
            <a:ext cx="376427" cy="513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87367" y="5224271"/>
            <a:ext cx="499872" cy="513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79391" y="5224271"/>
            <a:ext cx="1219200" cy="513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63896" y="5224271"/>
            <a:ext cx="445008" cy="5135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01055" y="5224271"/>
            <a:ext cx="376427" cy="513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42788" y="5224271"/>
            <a:ext cx="944880" cy="513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79820" y="5224271"/>
            <a:ext cx="1046987" cy="513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92111" y="5224271"/>
            <a:ext cx="449579" cy="5135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05471" y="5224271"/>
            <a:ext cx="605027" cy="5135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77923" y="5498591"/>
            <a:ext cx="1662683" cy="5135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32760" y="5498591"/>
            <a:ext cx="886967" cy="5135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83508" y="5498591"/>
            <a:ext cx="804672" cy="5135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80332" y="5498591"/>
            <a:ext cx="1583436" cy="5135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55920" y="5498591"/>
            <a:ext cx="2374392" cy="5135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77923" y="5772911"/>
            <a:ext cx="5516880" cy="51358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809750" y="5273630"/>
            <a:ext cx="5801360" cy="8610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27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Consider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an </a:t>
            </a:r>
            <a:r>
              <a:rPr sz="1800" dirty="0">
                <a:solidFill>
                  <a:srgbClr val="FFFF00"/>
                </a:solidFill>
                <a:latin typeface="Tahoma"/>
                <a:cs typeface="Tahoma"/>
              </a:rPr>
              <a:t>inductor </a:t>
            </a:r>
            <a:r>
              <a:rPr sz="1900" i="1" spc="-25" dirty="0">
                <a:solidFill>
                  <a:srgbClr val="FFFF00"/>
                </a:solidFill>
                <a:latin typeface="Tahoma"/>
                <a:cs typeface="Tahoma"/>
              </a:rPr>
              <a:t>L</a:t>
            </a:r>
            <a:r>
              <a:rPr sz="1800" spc="-25" dirty="0">
                <a:solidFill>
                  <a:srgbClr val="FFFF00"/>
                </a:solidFill>
                <a:latin typeface="Tahoma"/>
                <a:cs typeface="Tahoma"/>
              </a:rPr>
              <a:t>,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800" spc="-5" dirty="0">
                <a:solidFill>
                  <a:srgbClr val="FFFF00"/>
                </a:solidFill>
                <a:latin typeface="Tahoma"/>
                <a:cs typeface="Tahoma"/>
              </a:rPr>
              <a:t>capacitor </a:t>
            </a:r>
            <a:r>
              <a:rPr sz="1900" i="1" spc="-35" dirty="0">
                <a:solidFill>
                  <a:srgbClr val="FFFF00"/>
                </a:solidFill>
                <a:latin typeface="Tahoma"/>
                <a:cs typeface="Tahoma"/>
              </a:rPr>
              <a:t>C</a:t>
            </a:r>
            <a:r>
              <a:rPr sz="1800" spc="-35" dirty="0">
                <a:solidFill>
                  <a:srgbClr val="FFFF00"/>
                </a:solidFill>
                <a:latin typeface="Tahoma"/>
                <a:cs typeface="Tahoma"/>
              </a:rPr>
              <a:t>,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and a </a:t>
            </a:r>
            <a:r>
              <a:rPr sz="1800" spc="-10" dirty="0">
                <a:solidFill>
                  <a:srgbClr val="FFFF00"/>
                </a:solidFill>
                <a:latin typeface="Tahoma"/>
                <a:cs typeface="Tahoma"/>
              </a:rPr>
              <a:t>resistor </a:t>
            </a:r>
            <a:r>
              <a:rPr sz="1900" i="1" spc="-65" dirty="0">
                <a:solidFill>
                  <a:srgbClr val="FFFF00"/>
                </a:solidFill>
                <a:latin typeface="Tahoma"/>
                <a:cs typeface="Tahoma"/>
              </a:rPr>
              <a:t>R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all 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connected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1800" spc="-5" dirty="0">
                <a:solidFill>
                  <a:srgbClr val="FFFF00"/>
                </a:solidFill>
                <a:latin typeface="Tahoma"/>
                <a:cs typeface="Tahoma"/>
              </a:rPr>
              <a:t>series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1800" dirty="0">
                <a:solidFill>
                  <a:srgbClr val="FFFF00"/>
                </a:solidFill>
                <a:latin typeface="Tahoma"/>
                <a:cs typeface="Tahoma"/>
              </a:rPr>
              <a:t>an ac </a:t>
            </a:r>
            <a:r>
              <a:rPr sz="1800" spc="-5" dirty="0">
                <a:solidFill>
                  <a:srgbClr val="FFFF00"/>
                </a:solidFill>
                <a:latin typeface="Tahoma"/>
                <a:cs typeface="Tahoma"/>
              </a:rPr>
              <a:t>source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instantaneous 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current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voltages can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measured with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meters.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508" y="554736"/>
            <a:ext cx="3217164" cy="275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34890" y="563118"/>
            <a:ext cx="3048000" cy="2590800"/>
          </a:xfrm>
          <a:custGeom>
            <a:avLst/>
            <a:gdLst/>
            <a:ahLst/>
            <a:cxnLst/>
            <a:rect l="l" t="t" r="r" b="b"/>
            <a:pathLst>
              <a:path w="3048000" h="2590800">
                <a:moveTo>
                  <a:pt x="0" y="2590800"/>
                </a:moveTo>
                <a:lnTo>
                  <a:pt x="3048000" y="2590800"/>
                </a:lnTo>
                <a:lnTo>
                  <a:pt x="30480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solidFill>
            <a:srgbClr val="CC8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34890" y="563118"/>
            <a:ext cx="3048000" cy="2590800"/>
          </a:xfrm>
          <a:custGeom>
            <a:avLst/>
            <a:gdLst/>
            <a:ahLst/>
            <a:cxnLst/>
            <a:rect l="l" t="t" r="r" b="b"/>
            <a:pathLst>
              <a:path w="3048000" h="2590800">
                <a:moveTo>
                  <a:pt x="0" y="2590800"/>
                </a:moveTo>
                <a:lnTo>
                  <a:pt x="3048000" y="2590800"/>
                </a:lnTo>
                <a:lnTo>
                  <a:pt x="30480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ln w="38100">
            <a:solidFill>
              <a:srgbClr val="DC9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9340" y="791718"/>
            <a:ext cx="114300" cy="1219200"/>
          </a:xfrm>
          <a:custGeom>
            <a:avLst/>
            <a:gdLst/>
            <a:ahLst/>
            <a:cxnLst/>
            <a:rect l="l" t="t" r="r" b="b"/>
            <a:pathLst>
              <a:path w="114300" h="1219200">
                <a:moveTo>
                  <a:pt x="76200" y="95250"/>
                </a:moveTo>
                <a:lnTo>
                  <a:pt x="38100" y="95250"/>
                </a:lnTo>
                <a:lnTo>
                  <a:pt x="38100" y="1219200"/>
                </a:lnTo>
                <a:lnTo>
                  <a:pt x="76200" y="1219200"/>
                </a:lnTo>
                <a:lnTo>
                  <a:pt x="76200" y="95250"/>
                </a:lnTo>
                <a:close/>
              </a:path>
              <a:path w="114300" h="12192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2192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9340" y="2010917"/>
            <a:ext cx="114300" cy="685800"/>
          </a:xfrm>
          <a:custGeom>
            <a:avLst/>
            <a:gdLst/>
            <a:ahLst/>
            <a:cxnLst/>
            <a:rect l="l" t="t" r="r" b="b"/>
            <a:pathLst>
              <a:path w="114300" h="685800">
                <a:moveTo>
                  <a:pt x="38100" y="571500"/>
                </a:moveTo>
                <a:lnTo>
                  <a:pt x="0" y="571500"/>
                </a:lnTo>
                <a:lnTo>
                  <a:pt x="57150" y="685800"/>
                </a:lnTo>
                <a:lnTo>
                  <a:pt x="104775" y="590550"/>
                </a:lnTo>
                <a:lnTo>
                  <a:pt x="38100" y="590550"/>
                </a:lnTo>
                <a:lnTo>
                  <a:pt x="38100" y="571500"/>
                </a:lnTo>
                <a:close/>
              </a:path>
              <a:path w="114300" h="685800">
                <a:moveTo>
                  <a:pt x="76200" y="0"/>
                </a:moveTo>
                <a:lnTo>
                  <a:pt x="38100" y="0"/>
                </a:lnTo>
                <a:lnTo>
                  <a:pt x="38100" y="590550"/>
                </a:lnTo>
                <a:lnTo>
                  <a:pt x="76200" y="590550"/>
                </a:lnTo>
                <a:lnTo>
                  <a:pt x="76200" y="0"/>
                </a:lnTo>
                <a:close/>
              </a:path>
              <a:path w="114300" h="685800">
                <a:moveTo>
                  <a:pt x="114300" y="571500"/>
                </a:moveTo>
                <a:lnTo>
                  <a:pt x="76200" y="571500"/>
                </a:lnTo>
                <a:lnTo>
                  <a:pt x="76200" y="590550"/>
                </a:lnTo>
                <a:lnTo>
                  <a:pt x="104775" y="590550"/>
                </a:lnTo>
                <a:lnTo>
                  <a:pt x="114300" y="5715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3903" y="2014533"/>
            <a:ext cx="1311910" cy="6350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28700">
              <a:lnSpc>
                <a:spcPct val="100000"/>
              </a:lnSpc>
              <a:spcBef>
                <a:spcPts val="220"/>
              </a:spcBef>
            </a:pPr>
            <a:r>
              <a:rPr sz="1900" i="1" spc="-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875" i="1" spc="-67" baseline="-200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1875" baseline="-20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900" i="1" spc="-45" dirty="0">
                <a:solidFill>
                  <a:srgbClr val="00FF00"/>
                </a:solidFill>
                <a:latin typeface="Tahoma"/>
                <a:cs typeface="Tahoma"/>
              </a:rPr>
              <a:t>V</a:t>
            </a:r>
            <a:r>
              <a:rPr sz="1875" i="1" spc="-67" baseline="-20000" dirty="0">
                <a:solidFill>
                  <a:srgbClr val="00FF00"/>
                </a:solidFill>
                <a:latin typeface="Tahoma"/>
                <a:cs typeface="Tahoma"/>
              </a:rPr>
              <a:t>C</a:t>
            </a:r>
            <a:endParaRPr sz="1875" baseline="-20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6603" y="1267923"/>
            <a:ext cx="2768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900" i="1" spc="-40" dirty="0">
                <a:solidFill>
                  <a:srgbClr val="FFFF00"/>
                </a:solidFill>
                <a:latin typeface="Tahoma"/>
                <a:cs typeface="Tahoma"/>
              </a:rPr>
              <a:t>V</a:t>
            </a:r>
            <a:r>
              <a:rPr sz="1875" i="1" spc="-60" baseline="-20000" dirty="0">
                <a:solidFill>
                  <a:srgbClr val="FFFF00"/>
                </a:solidFill>
                <a:latin typeface="Tahoma"/>
                <a:cs typeface="Tahoma"/>
              </a:rPr>
              <a:t>L</a:t>
            </a:r>
            <a:endParaRPr sz="1875" baseline="-20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39690" y="2010917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24384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CC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06490" y="1953767"/>
            <a:ext cx="1066800" cy="114300"/>
          </a:xfrm>
          <a:custGeom>
            <a:avLst/>
            <a:gdLst/>
            <a:ahLst/>
            <a:cxnLst/>
            <a:rect l="l" t="t" r="r" b="b"/>
            <a:pathLst>
              <a:path w="1066800" h="114300">
                <a:moveTo>
                  <a:pt x="952500" y="0"/>
                </a:moveTo>
                <a:lnTo>
                  <a:pt x="952500" y="114300"/>
                </a:lnTo>
                <a:lnTo>
                  <a:pt x="1028700" y="76200"/>
                </a:lnTo>
                <a:lnTo>
                  <a:pt x="971550" y="76200"/>
                </a:lnTo>
                <a:lnTo>
                  <a:pt x="971550" y="38100"/>
                </a:lnTo>
                <a:lnTo>
                  <a:pt x="1028700" y="38100"/>
                </a:lnTo>
                <a:lnTo>
                  <a:pt x="952500" y="0"/>
                </a:lnTo>
                <a:close/>
              </a:path>
              <a:path w="1066800" h="114300">
                <a:moveTo>
                  <a:pt x="9525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52500" y="76200"/>
                </a:lnTo>
                <a:lnTo>
                  <a:pt x="952500" y="38100"/>
                </a:lnTo>
                <a:close/>
              </a:path>
              <a:path w="1066800" h="114300">
                <a:moveTo>
                  <a:pt x="1028700" y="38100"/>
                </a:moveTo>
                <a:lnTo>
                  <a:pt x="971550" y="38100"/>
                </a:lnTo>
                <a:lnTo>
                  <a:pt x="971550" y="76200"/>
                </a:lnTo>
                <a:lnTo>
                  <a:pt x="1028700" y="76200"/>
                </a:lnTo>
                <a:lnTo>
                  <a:pt x="1066800" y="57150"/>
                </a:lnTo>
                <a:lnTo>
                  <a:pt x="102870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5267" y="662940"/>
            <a:ext cx="1409699" cy="679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35267" y="1028700"/>
            <a:ext cx="1533143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26656" y="746886"/>
            <a:ext cx="1140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Phasor  D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iag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4880" y="2506979"/>
            <a:ext cx="3217164" cy="275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3261" y="2515361"/>
            <a:ext cx="3048000" cy="2590800"/>
          </a:xfrm>
          <a:custGeom>
            <a:avLst/>
            <a:gdLst/>
            <a:ahLst/>
            <a:cxnLst/>
            <a:rect l="l" t="t" r="r" b="b"/>
            <a:pathLst>
              <a:path w="3048000" h="2590800">
                <a:moveTo>
                  <a:pt x="0" y="2590800"/>
                </a:moveTo>
                <a:lnTo>
                  <a:pt x="3048000" y="2590800"/>
                </a:lnTo>
                <a:lnTo>
                  <a:pt x="30480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solidFill>
            <a:srgbClr val="CC8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3261" y="2515361"/>
            <a:ext cx="3048000" cy="2590800"/>
          </a:xfrm>
          <a:custGeom>
            <a:avLst/>
            <a:gdLst/>
            <a:ahLst/>
            <a:cxnLst/>
            <a:rect l="l" t="t" r="r" b="b"/>
            <a:pathLst>
              <a:path w="3048000" h="2590800">
                <a:moveTo>
                  <a:pt x="0" y="2590800"/>
                </a:moveTo>
                <a:lnTo>
                  <a:pt x="3048000" y="2590800"/>
                </a:lnTo>
                <a:lnTo>
                  <a:pt x="30480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ln w="38100">
            <a:solidFill>
              <a:srgbClr val="DC9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9661" y="3656838"/>
            <a:ext cx="162560" cy="306705"/>
          </a:xfrm>
          <a:custGeom>
            <a:avLst/>
            <a:gdLst/>
            <a:ahLst/>
            <a:cxnLst/>
            <a:rect l="l" t="t" r="r" b="b"/>
            <a:pathLst>
              <a:path w="162560" h="306704">
                <a:moveTo>
                  <a:pt x="66152" y="45950"/>
                </a:moveTo>
                <a:lnTo>
                  <a:pt x="88773" y="76707"/>
                </a:lnTo>
                <a:lnTo>
                  <a:pt x="108585" y="116586"/>
                </a:lnTo>
                <a:lnTo>
                  <a:pt x="124587" y="163956"/>
                </a:lnTo>
                <a:lnTo>
                  <a:pt x="135762" y="217424"/>
                </a:lnTo>
                <a:lnTo>
                  <a:pt x="141731" y="275970"/>
                </a:lnTo>
                <a:lnTo>
                  <a:pt x="142494" y="306578"/>
                </a:lnTo>
                <a:lnTo>
                  <a:pt x="162306" y="306069"/>
                </a:lnTo>
                <a:lnTo>
                  <a:pt x="159131" y="243586"/>
                </a:lnTo>
                <a:lnTo>
                  <a:pt x="149987" y="185293"/>
                </a:lnTo>
                <a:lnTo>
                  <a:pt x="135636" y="132461"/>
                </a:lnTo>
                <a:lnTo>
                  <a:pt x="116458" y="85979"/>
                </a:lnTo>
                <a:lnTo>
                  <a:pt x="93090" y="47625"/>
                </a:lnTo>
                <a:lnTo>
                  <a:pt x="92401" y="46736"/>
                </a:lnTo>
                <a:lnTo>
                  <a:pt x="67437" y="46736"/>
                </a:lnTo>
                <a:lnTo>
                  <a:pt x="66152" y="45950"/>
                </a:lnTo>
                <a:close/>
              </a:path>
              <a:path w="162560" h="306704">
                <a:moveTo>
                  <a:pt x="85217" y="0"/>
                </a:moveTo>
                <a:lnTo>
                  <a:pt x="0" y="1524"/>
                </a:lnTo>
                <a:lnTo>
                  <a:pt x="52324" y="68706"/>
                </a:lnTo>
                <a:lnTo>
                  <a:pt x="63883" y="44562"/>
                </a:lnTo>
                <a:lnTo>
                  <a:pt x="52069" y="37337"/>
                </a:lnTo>
                <a:lnTo>
                  <a:pt x="62483" y="20447"/>
                </a:lnTo>
                <a:lnTo>
                  <a:pt x="75428" y="20447"/>
                </a:lnTo>
                <a:lnTo>
                  <a:pt x="85217" y="0"/>
                </a:lnTo>
                <a:close/>
              </a:path>
              <a:path w="162560" h="306704">
                <a:moveTo>
                  <a:pt x="65150" y="44831"/>
                </a:moveTo>
                <a:lnTo>
                  <a:pt x="66152" y="45950"/>
                </a:lnTo>
                <a:lnTo>
                  <a:pt x="67437" y="46736"/>
                </a:lnTo>
                <a:lnTo>
                  <a:pt x="65150" y="44831"/>
                </a:lnTo>
                <a:close/>
              </a:path>
              <a:path w="162560" h="306704">
                <a:moveTo>
                  <a:pt x="90922" y="44831"/>
                </a:moveTo>
                <a:lnTo>
                  <a:pt x="65150" y="44831"/>
                </a:lnTo>
                <a:lnTo>
                  <a:pt x="67437" y="46736"/>
                </a:lnTo>
                <a:lnTo>
                  <a:pt x="92401" y="46736"/>
                </a:lnTo>
                <a:lnTo>
                  <a:pt x="90922" y="44831"/>
                </a:lnTo>
                <a:close/>
              </a:path>
              <a:path w="162560" h="306704">
                <a:moveTo>
                  <a:pt x="72496" y="26570"/>
                </a:moveTo>
                <a:lnTo>
                  <a:pt x="63883" y="44562"/>
                </a:lnTo>
                <a:lnTo>
                  <a:pt x="66152" y="45950"/>
                </a:lnTo>
                <a:lnTo>
                  <a:pt x="65150" y="44831"/>
                </a:lnTo>
                <a:lnTo>
                  <a:pt x="90922" y="44831"/>
                </a:lnTo>
                <a:lnTo>
                  <a:pt x="86487" y="39116"/>
                </a:lnTo>
                <a:lnTo>
                  <a:pt x="80137" y="31750"/>
                </a:lnTo>
                <a:lnTo>
                  <a:pt x="79501" y="30987"/>
                </a:lnTo>
                <a:lnTo>
                  <a:pt x="78739" y="30353"/>
                </a:lnTo>
                <a:lnTo>
                  <a:pt x="77850" y="29844"/>
                </a:lnTo>
                <a:lnTo>
                  <a:pt x="72496" y="26570"/>
                </a:lnTo>
                <a:close/>
              </a:path>
              <a:path w="162560" h="306704">
                <a:moveTo>
                  <a:pt x="62483" y="20447"/>
                </a:moveTo>
                <a:lnTo>
                  <a:pt x="52069" y="37337"/>
                </a:lnTo>
                <a:lnTo>
                  <a:pt x="63883" y="44562"/>
                </a:lnTo>
                <a:lnTo>
                  <a:pt x="72496" y="26570"/>
                </a:lnTo>
                <a:lnTo>
                  <a:pt x="62483" y="20447"/>
                </a:lnTo>
                <a:close/>
              </a:path>
              <a:path w="162560" h="306704">
                <a:moveTo>
                  <a:pt x="75428" y="20447"/>
                </a:moveTo>
                <a:lnTo>
                  <a:pt x="62483" y="20447"/>
                </a:lnTo>
                <a:lnTo>
                  <a:pt x="72496" y="26570"/>
                </a:lnTo>
                <a:lnTo>
                  <a:pt x="75428" y="20447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69794" y="3535502"/>
            <a:ext cx="33337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1800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1355"/>
              </a:spcBef>
            </a:pPr>
            <a:r>
              <a:rPr sz="1900" i="1" spc="-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875" i="1" spc="-67" baseline="-200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1875" baseline="-20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1544" y="3220167"/>
            <a:ext cx="5765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60" dirty="0">
                <a:solidFill>
                  <a:srgbClr val="FFFF00"/>
                </a:solidFill>
                <a:latin typeface="Tahoma"/>
                <a:cs typeface="Tahoma"/>
              </a:rPr>
              <a:t>V </a:t>
            </a:r>
            <a:r>
              <a:rPr sz="1900" i="1" spc="-4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900" i="1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i="1" spc="-60" dirty="0">
                <a:solidFill>
                  <a:srgbClr val="00FF00"/>
                </a:solidFill>
                <a:latin typeface="Tahoma"/>
                <a:cs typeface="Tahoma"/>
              </a:rPr>
              <a:t>V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8704" y="3356876"/>
            <a:ext cx="53149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26720" algn="l"/>
              </a:tabLst>
            </a:pPr>
            <a:r>
              <a:rPr sz="1250" i="1" spc="-25" dirty="0">
                <a:solidFill>
                  <a:srgbClr val="FFFF00"/>
                </a:solidFill>
                <a:latin typeface="Tahoma"/>
                <a:cs typeface="Tahoma"/>
              </a:rPr>
              <a:t>L	</a:t>
            </a:r>
            <a:r>
              <a:rPr sz="1250" i="1" spc="-30" dirty="0">
                <a:solidFill>
                  <a:srgbClr val="00FF00"/>
                </a:solidFill>
                <a:latin typeface="Tahoma"/>
                <a:cs typeface="Tahoma"/>
              </a:rPr>
              <a:t>C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58061" y="3963161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24384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CC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24861" y="3906011"/>
            <a:ext cx="1066800" cy="114300"/>
          </a:xfrm>
          <a:custGeom>
            <a:avLst/>
            <a:gdLst/>
            <a:ahLst/>
            <a:cxnLst/>
            <a:rect l="l" t="t" r="r" b="b"/>
            <a:pathLst>
              <a:path w="1066800" h="114300">
                <a:moveTo>
                  <a:pt x="952500" y="0"/>
                </a:moveTo>
                <a:lnTo>
                  <a:pt x="952500" y="114300"/>
                </a:lnTo>
                <a:lnTo>
                  <a:pt x="1028700" y="76200"/>
                </a:lnTo>
                <a:lnTo>
                  <a:pt x="971550" y="76200"/>
                </a:lnTo>
                <a:lnTo>
                  <a:pt x="971550" y="38100"/>
                </a:lnTo>
                <a:lnTo>
                  <a:pt x="1028700" y="38100"/>
                </a:lnTo>
                <a:lnTo>
                  <a:pt x="952500" y="0"/>
                </a:lnTo>
                <a:close/>
              </a:path>
              <a:path w="1066800" h="114300">
                <a:moveTo>
                  <a:pt x="9525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52500" y="76200"/>
                </a:lnTo>
                <a:lnTo>
                  <a:pt x="952500" y="38100"/>
                </a:lnTo>
                <a:close/>
              </a:path>
              <a:path w="1066800" h="114300">
                <a:moveTo>
                  <a:pt x="1028700" y="38100"/>
                </a:moveTo>
                <a:lnTo>
                  <a:pt x="971550" y="38100"/>
                </a:lnTo>
                <a:lnTo>
                  <a:pt x="971550" y="76200"/>
                </a:lnTo>
                <a:lnTo>
                  <a:pt x="1028700" y="76200"/>
                </a:lnTo>
                <a:lnTo>
                  <a:pt x="1066800" y="57150"/>
                </a:lnTo>
                <a:lnTo>
                  <a:pt x="102870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4575" y="3277361"/>
            <a:ext cx="1077595" cy="702310"/>
          </a:xfrm>
          <a:custGeom>
            <a:avLst/>
            <a:gdLst/>
            <a:ahLst/>
            <a:cxnLst/>
            <a:rect l="l" t="t" r="r" b="b"/>
            <a:pathLst>
              <a:path w="1077595" h="702310">
                <a:moveTo>
                  <a:pt x="970642" y="45733"/>
                </a:moveTo>
                <a:lnTo>
                  <a:pt x="0" y="669798"/>
                </a:lnTo>
                <a:lnTo>
                  <a:pt x="20574" y="701801"/>
                </a:lnTo>
                <a:lnTo>
                  <a:pt x="991253" y="77838"/>
                </a:lnTo>
                <a:lnTo>
                  <a:pt x="970642" y="45733"/>
                </a:lnTo>
                <a:close/>
              </a:path>
              <a:path w="1077595" h="702310">
                <a:moveTo>
                  <a:pt x="1056032" y="35433"/>
                </a:moveTo>
                <a:lnTo>
                  <a:pt x="986663" y="35433"/>
                </a:lnTo>
                <a:lnTo>
                  <a:pt x="1007237" y="67563"/>
                </a:lnTo>
                <a:lnTo>
                  <a:pt x="991253" y="77838"/>
                </a:lnTo>
                <a:lnTo>
                  <a:pt x="1011809" y="109854"/>
                </a:lnTo>
                <a:lnTo>
                  <a:pt x="1056032" y="35433"/>
                </a:lnTo>
                <a:close/>
              </a:path>
              <a:path w="1077595" h="702310">
                <a:moveTo>
                  <a:pt x="986663" y="35433"/>
                </a:moveTo>
                <a:lnTo>
                  <a:pt x="970642" y="45733"/>
                </a:lnTo>
                <a:lnTo>
                  <a:pt x="991253" y="77838"/>
                </a:lnTo>
                <a:lnTo>
                  <a:pt x="1007237" y="67563"/>
                </a:lnTo>
                <a:lnTo>
                  <a:pt x="986663" y="35433"/>
                </a:lnTo>
                <a:close/>
              </a:path>
              <a:path w="1077595" h="702310">
                <a:moveTo>
                  <a:pt x="1077087" y="0"/>
                </a:moveTo>
                <a:lnTo>
                  <a:pt x="950087" y="13715"/>
                </a:lnTo>
                <a:lnTo>
                  <a:pt x="970642" y="45733"/>
                </a:lnTo>
                <a:lnTo>
                  <a:pt x="986663" y="35433"/>
                </a:lnTo>
                <a:lnTo>
                  <a:pt x="1056032" y="35433"/>
                </a:lnTo>
                <a:lnTo>
                  <a:pt x="1077087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24861" y="2820161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0" y="1905000"/>
                </a:lnTo>
              </a:path>
            </a:pathLst>
          </a:custGeom>
          <a:ln w="19812">
            <a:solidFill>
              <a:srgbClr val="FFCC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7711" y="3201161"/>
            <a:ext cx="114300" cy="762000"/>
          </a:xfrm>
          <a:custGeom>
            <a:avLst/>
            <a:gdLst/>
            <a:ahLst/>
            <a:cxnLst/>
            <a:rect l="l" t="t" r="r" b="b"/>
            <a:pathLst>
              <a:path w="114300" h="762000">
                <a:moveTo>
                  <a:pt x="76200" y="95250"/>
                </a:moveTo>
                <a:lnTo>
                  <a:pt x="38100" y="95250"/>
                </a:lnTo>
                <a:lnTo>
                  <a:pt x="38100" y="762000"/>
                </a:lnTo>
                <a:lnTo>
                  <a:pt x="76200" y="762000"/>
                </a:lnTo>
                <a:lnTo>
                  <a:pt x="76200" y="95250"/>
                </a:lnTo>
                <a:close/>
              </a:path>
              <a:path w="114300" h="7620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620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24861" y="3201161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19812">
            <a:solidFill>
              <a:srgbClr val="FFCC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67861" y="320116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9812">
            <a:solidFill>
              <a:srgbClr val="FFCC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24683" y="3019044"/>
            <a:ext cx="445007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07564" y="3174492"/>
            <a:ext cx="304800" cy="3535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42794" y="3080130"/>
            <a:ext cx="290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800" baseline="-20833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4439" y="2461260"/>
            <a:ext cx="2392680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12494" y="2546730"/>
            <a:ext cx="2011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voltage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82061" y="289636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4660" y="829055"/>
            <a:ext cx="3319272" cy="947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22092" y="856488"/>
            <a:ext cx="3112135" cy="741045"/>
          </a:xfrm>
          <a:custGeom>
            <a:avLst/>
            <a:gdLst/>
            <a:ahLst/>
            <a:cxnLst/>
            <a:rect l="l" t="t" r="r" b="b"/>
            <a:pathLst>
              <a:path w="3112135" h="741044">
                <a:moveTo>
                  <a:pt x="0" y="740663"/>
                </a:moveTo>
                <a:lnTo>
                  <a:pt x="3112008" y="740663"/>
                </a:lnTo>
                <a:lnTo>
                  <a:pt x="3112008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34538" y="1262988"/>
            <a:ext cx="131445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700" i="1" spc="-15" dirty="0">
                <a:latin typeface="Times New Roman"/>
                <a:cs typeface="Times New Roman"/>
              </a:rPr>
              <a:t>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885"/>
              </a:lnSpc>
              <a:spcBef>
                <a:spcPts val="100"/>
              </a:spcBef>
              <a:tabLst>
                <a:tab pos="466090" algn="l"/>
                <a:tab pos="940435" algn="l"/>
                <a:tab pos="2164715" algn="l"/>
                <a:tab pos="2771140" algn="l"/>
              </a:tabLst>
            </a:pPr>
            <a:r>
              <a:rPr i="1" spc="-40" dirty="0"/>
              <a:t>V	</a:t>
            </a:r>
            <a:r>
              <a:rPr spc="-35" dirty="0">
                <a:latin typeface="Symbol"/>
                <a:cs typeface="Symbol"/>
              </a:rPr>
              <a:t></a:t>
            </a:r>
            <a:r>
              <a:rPr spc="-35" dirty="0">
                <a:latin typeface="Times New Roman"/>
                <a:cs typeface="Times New Roman"/>
              </a:rPr>
              <a:t>	</a:t>
            </a:r>
            <a:r>
              <a:rPr i="1" spc="-40" dirty="0"/>
              <a:t>V </a:t>
            </a:r>
            <a:r>
              <a:rPr sz="2550" spc="-22" baseline="42483" dirty="0">
                <a:latin typeface="Times New Roman"/>
                <a:cs typeface="Times New Roman"/>
              </a:rPr>
              <a:t>2</a:t>
            </a:r>
            <a:r>
              <a:rPr sz="2550" spc="-52" baseline="42483" dirty="0">
                <a:latin typeface="Times New Roman"/>
                <a:cs typeface="Times New Roman"/>
              </a:rPr>
              <a:t> </a:t>
            </a:r>
            <a:r>
              <a:rPr sz="2950" spc="-35" dirty="0">
                <a:latin typeface="Symbol"/>
                <a:cs typeface="Symbol"/>
              </a:rPr>
              <a:t></a:t>
            </a:r>
            <a:r>
              <a:rPr sz="2950" spc="-385" dirty="0">
                <a:latin typeface="Times New Roman"/>
                <a:cs typeface="Times New Roman"/>
              </a:rPr>
              <a:t> </a:t>
            </a:r>
            <a:r>
              <a:rPr sz="2950" spc="-155" dirty="0">
                <a:latin typeface="Times New Roman"/>
                <a:cs typeface="Times New Roman"/>
              </a:rPr>
              <a:t>(</a:t>
            </a:r>
            <a:r>
              <a:rPr sz="2950" i="1" spc="-155" dirty="0"/>
              <a:t>V	</a:t>
            </a:r>
            <a:r>
              <a:rPr sz="2950" spc="15" dirty="0">
                <a:latin typeface="Symbol"/>
                <a:cs typeface="Symbol"/>
              </a:rPr>
              <a:t></a:t>
            </a:r>
            <a:r>
              <a:rPr sz="2950" i="1" spc="15" dirty="0"/>
              <a:t>V	</a:t>
            </a:r>
            <a:r>
              <a:rPr sz="2950" spc="10" dirty="0">
                <a:latin typeface="Times New Roman"/>
                <a:cs typeface="Times New Roman"/>
              </a:rPr>
              <a:t>)</a:t>
            </a:r>
            <a:r>
              <a:rPr sz="2550" spc="15" baseline="42483" dirty="0">
                <a:latin typeface="Times New Roman"/>
                <a:cs typeface="Times New Roman"/>
              </a:rPr>
              <a:t>2</a:t>
            </a:r>
            <a:endParaRPr sz="2550" baseline="42483">
              <a:latin typeface="Times New Roman"/>
              <a:cs typeface="Times New Roman"/>
            </a:endParaRPr>
          </a:p>
          <a:p>
            <a:pPr marL="1155700">
              <a:lnSpc>
                <a:spcPts val="1385"/>
              </a:lnSpc>
              <a:tabLst>
                <a:tab pos="1965960" algn="l"/>
                <a:tab pos="2576830" algn="l"/>
              </a:tabLst>
            </a:pPr>
            <a:r>
              <a:rPr sz="1700" i="1" spc="-15" dirty="0"/>
              <a:t>R	L	C</a:t>
            </a:r>
            <a:endParaRPr sz="1700"/>
          </a:p>
        </p:txBody>
      </p:sp>
      <p:sp>
        <p:nvSpPr>
          <p:cNvPr id="6" name="object 6"/>
          <p:cNvSpPr/>
          <p:nvPr/>
        </p:nvSpPr>
        <p:spPr>
          <a:xfrm>
            <a:off x="3753513" y="926335"/>
            <a:ext cx="2312035" cy="600075"/>
          </a:xfrm>
          <a:custGeom>
            <a:avLst/>
            <a:gdLst/>
            <a:ahLst/>
            <a:cxnLst/>
            <a:rect l="l" t="t" r="r" b="b"/>
            <a:pathLst>
              <a:path w="2312035" h="600075">
                <a:moveTo>
                  <a:pt x="62723" y="391425"/>
                </a:moveTo>
                <a:lnTo>
                  <a:pt x="29404" y="391425"/>
                </a:lnTo>
                <a:lnTo>
                  <a:pt x="116879" y="599528"/>
                </a:lnTo>
                <a:lnTo>
                  <a:pt x="134528" y="599528"/>
                </a:lnTo>
                <a:lnTo>
                  <a:pt x="143172" y="546186"/>
                </a:lnTo>
                <a:lnTo>
                  <a:pt x="125703" y="546186"/>
                </a:lnTo>
                <a:lnTo>
                  <a:pt x="62723" y="391425"/>
                </a:lnTo>
                <a:close/>
              </a:path>
              <a:path w="2312035" h="600075">
                <a:moveTo>
                  <a:pt x="2311823" y="0"/>
                </a:moveTo>
                <a:lnTo>
                  <a:pt x="215398" y="0"/>
                </a:lnTo>
                <a:lnTo>
                  <a:pt x="125703" y="546186"/>
                </a:lnTo>
                <a:lnTo>
                  <a:pt x="143172" y="546186"/>
                </a:lnTo>
                <a:lnTo>
                  <a:pt x="228635" y="18793"/>
                </a:lnTo>
                <a:lnTo>
                  <a:pt x="2311823" y="18793"/>
                </a:lnTo>
                <a:lnTo>
                  <a:pt x="2311823" y="0"/>
                </a:lnTo>
                <a:close/>
              </a:path>
              <a:path w="2312035" h="600075">
                <a:moveTo>
                  <a:pt x="49274" y="358378"/>
                </a:moveTo>
                <a:lnTo>
                  <a:pt x="0" y="403446"/>
                </a:lnTo>
                <a:lnTo>
                  <a:pt x="7373" y="412461"/>
                </a:lnTo>
                <a:lnTo>
                  <a:pt x="29404" y="391425"/>
                </a:lnTo>
                <a:lnTo>
                  <a:pt x="62723" y="391425"/>
                </a:lnTo>
                <a:lnTo>
                  <a:pt x="49274" y="358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3042" y="837438"/>
            <a:ext cx="3150235" cy="779145"/>
          </a:xfrm>
          <a:custGeom>
            <a:avLst/>
            <a:gdLst/>
            <a:ahLst/>
            <a:cxnLst/>
            <a:rect l="l" t="t" r="r" b="b"/>
            <a:pathLst>
              <a:path w="3150235" h="779144">
                <a:moveTo>
                  <a:pt x="0" y="778763"/>
                </a:moveTo>
                <a:lnTo>
                  <a:pt x="3150108" y="778763"/>
                </a:lnTo>
                <a:lnTo>
                  <a:pt x="3150108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68267" y="2197607"/>
            <a:ext cx="2151888" cy="1165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62171" y="2191511"/>
            <a:ext cx="2011680" cy="10261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0" rIns="0" bIns="0" rtlCol="0">
            <a:spAutoFit/>
          </a:bodyPr>
          <a:lstStyle/>
          <a:p>
            <a:pPr marL="60325">
              <a:lnSpc>
                <a:spcPts val="2810"/>
              </a:lnSpc>
              <a:spcBef>
                <a:spcPts val="1850"/>
              </a:spcBef>
              <a:tabLst>
                <a:tab pos="1207135" algn="l"/>
              </a:tabLst>
            </a:pPr>
            <a:r>
              <a:rPr sz="2650" spc="25" dirty="0">
                <a:latin typeface="Times New Roman"/>
                <a:cs typeface="Times New Roman"/>
              </a:rPr>
              <a:t>tan</a:t>
            </a:r>
            <a:r>
              <a:rPr sz="2800" i="1" spc="25" dirty="0">
                <a:latin typeface="Symbol"/>
                <a:cs typeface="Symbol"/>
              </a:rPr>
              <a:t>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Symbol"/>
                <a:cs typeface="Symbol"/>
              </a:rPr>
              <a:t></a:t>
            </a:r>
            <a:r>
              <a:rPr sz="2650" spc="-195" dirty="0">
                <a:latin typeface="Times New Roman"/>
                <a:cs typeface="Times New Roman"/>
              </a:rPr>
              <a:t> </a:t>
            </a:r>
            <a:r>
              <a:rPr sz="3975" i="1" spc="-2287" baseline="37735" dirty="0">
                <a:latin typeface="Times New Roman"/>
                <a:cs typeface="Times New Roman"/>
              </a:rPr>
              <a:t>V</a:t>
            </a:r>
            <a:r>
              <a:rPr sz="3975" i="1" u="sng" spc="-2287" baseline="188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325" i="1" u="sng" spc="-7" baseline="3225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325" i="1" u="sng" spc="270" baseline="3225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975" spc="-22" baseline="37735" dirty="0">
                <a:latin typeface="Symbol"/>
                <a:cs typeface="Symbol"/>
              </a:rPr>
              <a:t></a:t>
            </a:r>
            <a:r>
              <a:rPr sz="3975" i="1" spc="-22" baseline="37735" dirty="0">
                <a:latin typeface="Times New Roman"/>
                <a:cs typeface="Times New Roman"/>
              </a:rPr>
              <a:t>V</a:t>
            </a:r>
            <a:r>
              <a:rPr sz="2325" i="1" u="sng" spc="-22" baseline="3225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325" i="1" u="sng" spc="112" baseline="3225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325" baseline="32258">
              <a:latin typeface="Times New Roman"/>
              <a:cs typeface="Times New Roman"/>
            </a:endParaRPr>
          </a:p>
          <a:p>
            <a:pPr marL="915669" algn="ctr">
              <a:lnSpc>
                <a:spcPts val="2630"/>
              </a:lnSpc>
            </a:pPr>
            <a:r>
              <a:rPr sz="2650" i="1" spc="-25" dirty="0">
                <a:latin typeface="Times New Roman"/>
                <a:cs typeface="Times New Roman"/>
              </a:rPr>
              <a:t>V</a:t>
            </a:r>
            <a:r>
              <a:rPr sz="2325" i="1" spc="-37" baseline="-32258" dirty="0">
                <a:latin typeface="Times New Roman"/>
                <a:cs typeface="Times New Roman"/>
              </a:rPr>
              <a:t>R</a:t>
            </a:r>
            <a:endParaRPr sz="2325" baseline="-3225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66644" y="4130040"/>
            <a:ext cx="3733800" cy="888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4076" y="4157471"/>
            <a:ext cx="3526790" cy="681355"/>
          </a:xfrm>
          <a:custGeom>
            <a:avLst/>
            <a:gdLst/>
            <a:ahLst/>
            <a:cxnLst/>
            <a:rect l="l" t="t" r="r" b="b"/>
            <a:pathLst>
              <a:path w="3526790" h="681354">
                <a:moveTo>
                  <a:pt x="0" y="681227"/>
                </a:moveTo>
                <a:lnTo>
                  <a:pt x="3526536" y="681227"/>
                </a:lnTo>
                <a:lnTo>
                  <a:pt x="3526536" y="0"/>
                </a:lnTo>
                <a:lnTo>
                  <a:pt x="0" y="0"/>
                </a:lnTo>
                <a:lnTo>
                  <a:pt x="0" y="68122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69912" y="4573775"/>
            <a:ext cx="34925" cy="26670"/>
          </a:xfrm>
          <a:custGeom>
            <a:avLst/>
            <a:gdLst/>
            <a:ahLst/>
            <a:cxnLst/>
            <a:rect l="l" t="t" r="r" b="b"/>
            <a:pathLst>
              <a:path w="34925" h="26670">
                <a:moveTo>
                  <a:pt x="0" y="26634"/>
                </a:moveTo>
                <a:lnTo>
                  <a:pt x="34827" y="0"/>
                </a:lnTo>
              </a:path>
            </a:pathLst>
          </a:custGeom>
          <a:ln w="40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06184" y="4572373"/>
            <a:ext cx="85725" cy="193040"/>
          </a:xfrm>
          <a:custGeom>
            <a:avLst/>
            <a:gdLst/>
            <a:ahLst/>
            <a:cxnLst/>
            <a:rect l="l" t="t" r="r" b="b"/>
            <a:pathLst>
              <a:path w="85725" h="193039">
                <a:moveTo>
                  <a:pt x="0" y="0"/>
                </a:moveTo>
                <a:lnTo>
                  <a:pt x="85637" y="192735"/>
                </a:lnTo>
              </a:path>
            </a:pathLst>
          </a:custGeom>
          <a:ln w="4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1821" y="4256993"/>
            <a:ext cx="94615" cy="509905"/>
          </a:xfrm>
          <a:custGeom>
            <a:avLst/>
            <a:gdLst/>
            <a:ahLst/>
            <a:cxnLst/>
            <a:rect l="l" t="t" r="r" b="b"/>
            <a:pathLst>
              <a:path w="94614" h="509904">
                <a:moveTo>
                  <a:pt x="0" y="509516"/>
                </a:moveTo>
                <a:lnTo>
                  <a:pt x="94306" y="0"/>
                </a:lnTo>
              </a:path>
            </a:pathLst>
          </a:custGeom>
          <a:ln w="4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6128" y="4256993"/>
            <a:ext cx="2357120" cy="0"/>
          </a:xfrm>
          <a:custGeom>
            <a:avLst/>
            <a:gdLst/>
            <a:ahLst/>
            <a:cxnLst/>
            <a:rect l="l" t="t" r="r" b="b"/>
            <a:pathLst>
              <a:path w="2357120">
                <a:moveTo>
                  <a:pt x="0" y="0"/>
                </a:moveTo>
                <a:lnTo>
                  <a:pt x="2356737" y="0"/>
                </a:lnTo>
              </a:path>
            </a:pathLst>
          </a:custGeom>
          <a:ln w="3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53929" y="4235973"/>
            <a:ext cx="2576195" cy="518159"/>
          </a:xfrm>
          <a:custGeom>
            <a:avLst/>
            <a:gdLst/>
            <a:ahLst/>
            <a:cxnLst/>
            <a:rect l="l" t="t" r="r" b="b"/>
            <a:pathLst>
              <a:path w="2576195" h="518160">
                <a:moveTo>
                  <a:pt x="61830" y="337801"/>
                </a:moveTo>
                <a:lnTo>
                  <a:pt x="29754" y="337801"/>
                </a:lnTo>
                <a:lnTo>
                  <a:pt x="116837" y="517921"/>
                </a:lnTo>
                <a:lnTo>
                  <a:pt x="134265" y="517921"/>
                </a:lnTo>
                <a:lnTo>
                  <a:pt x="142666" y="472366"/>
                </a:lnTo>
                <a:lnTo>
                  <a:pt x="124828" y="472366"/>
                </a:lnTo>
                <a:lnTo>
                  <a:pt x="61830" y="337801"/>
                </a:lnTo>
                <a:close/>
              </a:path>
              <a:path w="2576195" h="518160">
                <a:moveTo>
                  <a:pt x="2575961" y="0"/>
                </a:moveTo>
                <a:lnTo>
                  <a:pt x="212618" y="0"/>
                </a:lnTo>
                <a:lnTo>
                  <a:pt x="124828" y="472366"/>
                </a:lnTo>
                <a:lnTo>
                  <a:pt x="142666" y="472366"/>
                </a:lnTo>
                <a:lnTo>
                  <a:pt x="226419" y="18200"/>
                </a:lnTo>
                <a:lnTo>
                  <a:pt x="2575961" y="18200"/>
                </a:lnTo>
                <a:lnTo>
                  <a:pt x="2575961" y="0"/>
                </a:lnTo>
                <a:close/>
              </a:path>
              <a:path w="2576195" h="518160">
                <a:moveTo>
                  <a:pt x="49365" y="311175"/>
                </a:moveTo>
                <a:lnTo>
                  <a:pt x="0" y="346913"/>
                </a:lnTo>
                <a:lnTo>
                  <a:pt x="6546" y="356725"/>
                </a:lnTo>
                <a:lnTo>
                  <a:pt x="29754" y="337801"/>
                </a:lnTo>
                <a:lnTo>
                  <a:pt x="61830" y="337801"/>
                </a:lnTo>
                <a:lnTo>
                  <a:pt x="49365" y="311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06682" y="4500799"/>
            <a:ext cx="132715" cy="274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00" i="1" spc="5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4840" y="4500799"/>
            <a:ext cx="132715" cy="274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00" i="1" spc="50" dirty="0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51222" y="4500799"/>
            <a:ext cx="156210" cy="274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00" i="1" spc="60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88993" y="4263209"/>
            <a:ext cx="2230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76884" algn="l"/>
                <a:tab pos="1109980" algn="l"/>
              </a:tabLst>
            </a:pPr>
            <a:r>
              <a:rPr sz="2800" i="1" spc="60" dirty="0">
                <a:latin typeface="Times New Roman"/>
                <a:cs typeface="Times New Roman"/>
              </a:rPr>
              <a:t>V	</a:t>
            </a:r>
            <a:r>
              <a:rPr sz="2800" spc="55" dirty="0">
                <a:latin typeface="Symbol"/>
                <a:cs typeface="Symbol"/>
              </a:rPr>
              <a:t>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i="1" spc="25" dirty="0">
                <a:latin typeface="Times New Roman"/>
                <a:cs typeface="Times New Roman"/>
              </a:rPr>
              <a:t>i	</a:t>
            </a:r>
            <a:r>
              <a:rPr sz="2800" i="1" spc="90" dirty="0">
                <a:latin typeface="Times New Roman"/>
                <a:cs typeface="Times New Roman"/>
              </a:rPr>
              <a:t>R</a:t>
            </a:r>
            <a:r>
              <a:rPr sz="2400" spc="135" baseline="43402" dirty="0">
                <a:latin typeface="Times New Roman"/>
                <a:cs typeface="Times New Roman"/>
              </a:rPr>
              <a:t>2 </a:t>
            </a:r>
            <a:r>
              <a:rPr sz="2800" spc="55" dirty="0">
                <a:latin typeface="Symbol"/>
                <a:cs typeface="Symbol"/>
              </a:rPr>
              <a:t>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(</a:t>
            </a:r>
            <a:r>
              <a:rPr sz="2800" i="1" spc="170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4742" y="4263209"/>
            <a:ext cx="10242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748030" algn="l"/>
              </a:tabLst>
            </a:pPr>
            <a:r>
              <a:rPr sz="2800" spc="55" dirty="0">
                <a:latin typeface="Symbol"/>
                <a:cs typeface="Symbol"/>
              </a:rPr>
              <a:t>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i="1" spc="60" dirty="0">
                <a:latin typeface="Times New Roman"/>
                <a:cs typeface="Times New Roman"/>
              </a:rPr>
              <a:t>X	</a:t>
            </a:r>
            <a:r>
              <a:rPr sz="2800" spc="65" dirty="0">
                <a:latin typeface="Times New Roman"/>
                <a:cs typeface="Times New Roman"/>
              </a:rPr>
              <a:t>)</a:t>
            </a:r>
            <a:r>
              <a:rPr sz="2400" spc="97" baseline="43402" dirty="0">
                <a:latin typeface="Times New Roman"/>
                <a:cs typeface="Times New Roman"/>
              </a:rPr>
              <a:t>2</a:t>
            </a:r>
            <a:endParaRPr sz="2400" baseline="43402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75026" y="4138421"/>
            <a:ext cx="3564890" cy="719455"/>
          </a:xfrm>
          <a:custGeom>
            <a:avLst/>
            <a:gdLst/>
            <a:ahLst/>
            <a:cxnLst/>
            <a:rect l="l" t="t" r="r" b="b"/>
            <a:pathLst>
              <a:path w="3564890" h="719454">
                <a:moveTo>
                  <a:pt x="0" y="719327"/>
                </a:moveTo>
                <a:lnTo>
                  <a:pt x="3564636" y="719327"/>
                </a:lnTo>
                <a:lnTo>
                  <a:pt x="3564636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5676" y="1130808"/>
            <a:ext cx="3217164" cy="275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4058" y="1139189"/>
            <a:ext cx="3048000" cy="2590800"/>
          </a:xfrm>
          <a:custGeom>
            <a:avLst/>
            <a:gdLst/>
            <a:ahLst/>
            <a:cxnLst/>
            <a:rect l="l" t="t" r="r" b="b"/>
            <a:pathLst>
              <a:path w="3048000" h="2590800">
                <a:moveTo>
                  <a:pt x="0" y="2590800"/>
                </a:moveTo>
                <a:lnTo>
                  <a:pt x="3048000" y="2590800"/>
                </a:lnTo>
                <a:lnTo>
                  <a:pt x="30480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solidFill>
            <a:srgbClr val="CC8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058" y="1139189"/>
            <a:ext cx="3048000" cy="2590800"/>
          </a:xfrm>
          <a:custGeom>
            <a:avLst/>
            <a:gdLst/>
            <a:ahLst/>
            <a:cxnLst/>
            <a:rect l="l" t="t" r="r" b="b"/>
            <a:pathLst>
              <a:path w="3048000" h="2590800">
                <a:moveTo>
                  <a:pt x="0" y="2590800"/>
                </a:moveTo>
                <a:lnTo>
                  <a:pt x="3048000" y="2590800"/>
                </a:lnTo>
                <a:lnTo>
                  <a:pt x="30480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ln w="38100">
            <a:solidFill>
              <a:srgbClr val="DC9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0457" y="2280666"/>
            <a:ext cx="162560" cy="306705"/>
          </a:xfrm>
          <a:custGeom>
            <a:avLst/>
            <a:gdLst/>
            <a:ahLst/>
            <a:cxnLst/>
            <a:rect l="l" t="t" r="r" b="b"/>
            <a:pathLst>
              <a:path w="162560" h="306705">
                <a:moveTo>
                  <a:pt x="66152" y="45950"/>
                </a:moveTo>
                <a:lnTo>
                  <a:pt x="88773" y="76708"/>
                </a:lnTo>
                <a:lnTo>
                  <a:pt x="108585" y="116586"/>
                </a:lnTo>
                <a:lnTo>
                  <a:pt x="124587" y="163957"/>
                </a:lnTo>
                <a:lnTo>
                  <a:pt x="135762" y="217424"/>
                </a:lnTo>
                <a:lnTo>
                  <a:pt x="141731" y="275971"/>
                </a:lnTo>
                <a:lnTo>
                  <a:pt x="142494" y="306578"/>
                </a:lnTo>
                <a:lnTo>
                  <a:pt x="162306" y="306070"/>
                </a:lnTo>
                <a:lnTo>
                  <a:pt x="159131" y="243586"/>
                </a:lnTo>
                <a:lnTo>
                  <a:pt x="149987" y="185293"/>
                </a:lnTo>
                <a:lnTo>
                  <a:pt x="135636" y="132461"/>
                </a:lnTo>
                <a:lnTo>
                  <a:pt x="116459" y="85979"/>
                </a:lnTo>
                <a:lnTo>
                  <a:pt x="93091" y="47625"/>
                </a:lnTo>
                <a:lnTo>
                  <a:pt x="92401" y="46736"/>
                </a:lnTo>
                <a:lnTo>
                  <a:pt x="67437" y="46736"/>
                </a:lnTo>
                <a:lnTo>
                  <a:pt x="66152" y="45950"/>
                </a:lnTo>
                <a:close/>
              </a:path>
              <a:path w="162560" h="306705">
                <a:moveTo>
                  <a:pt x="85217" y="0"/>
                </a:moveTo>
                <a:lnTo>
                  <a:pt x="0" y="1524"/>
                </a:lnTo>
                <a:lnTo>
                  <a:pt x="52324" y="68707"/>
                </a:lnTo>
                <a:lnTo>
                  <a:pt x="63883" y="44562"/>
                </a:lnTo>
                <a:lnTo>
                  <a:pt x="52069" y="37337"/>
                </a:lnTo>
                <a:lnTo>
                  <a:pt x="62484" y="20447"/>
                </a:lnTo>
                <a:lnTo>
                  <a:pt x="75428" y="20447"/>
                </a:lnTo>
                <a:lnTo>
                  <a:pt x="85217" y="0"/>
                </a:lnTo>
                <a:close/>
              </a:path>
              <a:path w="162560" h="306705">
                <a:moveTo>
                  <a:pt x="65150" y="44831"/>
                </a:moveTo>
                <a:lnTo>
                  <a:pt x="66152" y="45950"/>
                </a:lnTo>
                <a:lnTo>
                  <a:pt x="67437" y="46736"/>
                </a:lnTo>
                <a:lnTo>
                  <a:pt x="65150" y="44831"/>
                </a:lnTo>
                <a:close/>
              </a:path>
              <a:path w="162560" h="306705">
                <a:moveTo>
                  <a:pt x="90922" y="44831"/>
                </a:moveTo>
                <a:lnTo>
                  <a:pt x="65150" y="44831"/>
                </a:lnTo>
                <a:lnTo>
                  <a:pt x="67437" y="46736"/>
                </a:lnTo>
                <a:lnTo>
                  <a:pt x="92401" y="46736"/>
                </a:lnTo>
                <a:lnTo>
                  <a:pt x="90922" y="44831"/>
                </a:lnTo>
                <a:close/>
              </a:path>
              <a:path w="162560" h="306705">
                <a:moveTo>
                  <a:pt x="72496" y="26570"/>
                </a:moveTo>
                <a:lnTo>
                  <a:pt x="63883" y="44562"/>
                </a:lnTo>
                <a:lnTo>
                  <a:pt x="66152" y="45950"/>
                </a:lnTo>
                <a:lnTo>
                  <a:pt x="65150" y="44831"/>
                </a:lnTo>
                <a:lnTo>
                  <a:pt x="90922" y="44831"/>
                </a:lnTo>
                <a:lnTo>
                  <a:pt x="86487" y="39116"/>
                </a:lnTo>
                <a:lnTo>
                  <a:pt x="80137" y="31750"/>
                </a:lnTo>
                <a:lnTo>
                  <a:pt x="79502" y="30987"/>
                </a:lnTo>
                <a:lnTo>
                  <a:pt x="78740" y="30353"/>
                </a:lnTo>
                <a:lnTo>
                  <a:pt x="77850" y="29845"/>
                </a:lnTo>
                <a:lnTo>
                  <a:pt x="72496" y="26570"/>
                </a:lnTo>
                <a:close/>
              </a:path>
              <a:path w="162560" h="306705">
                <a:moveTo>
                  <a:pt x="62484" y="20447"/>
                </a:moveTo>
                <a:lnTo>
                  <a:pt x="52069" y="37337"/>
                </a:lnTo>
                <a:lnTo>
                  <a:pt x="63883" y="44562"/>
                </a:lnTo>
                <a:lnTo>
                  <a:pt x="72496" y="26570"/>
                </a:lnTo>
                <a:lnTo>
                  <a:pt x="62484" y="20447"/>
                </a:lnTo>
                <a:close/>
              </a:path>
              <a:path w="162560" h="306705">
                <a:moveTo>
                  <a:pt x="75428" y="20447"/>
                </a:moveTo>
                <a:lnTo>
                  <a:pt x="62484" y="20447"/>
                </a:lnTo>
                <a:lnTo>
                  <a:pt x="72496" y="26570"/>
                </a:lnTo>
                <a:lnTo>
                  <a:pt x="75428" y="20447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8225" y="2159253"/>
            <a:ext cx="13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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9325" y="2605614"/>
            <a:ext cx="1676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245" y="1843614"/>
            <a:ext cx="7112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i="1" spc="-45" dirty="0">
                <a:solidFill>
                  <a:srgbClr val="FFFF00"/>
                </a:solidFill>
                <a:latin typeface="Tahoma"/>
                <a:cs typeface="Tahoma"/>
              </a:rPr>
              <a:t>X</a:t>
            </a:r>
            <a:r>
              <a:rPr sz="1875" i="1" spc="-67" baseline="-20000" dirty="0">
                <a:solidFill>
                  <a:srgbClr val="FFFF00"/>
                </a:solidFill>
                <a:latin typeface="Tahoma"/>
                <a:cs typeface="Tahoma"/>
              </a:rPr>
              <a:t>L </a:t>
            </a:r>
            <a:r>
              <a:rPr sz="1900" i="1" spc="-4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900" i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i="1" spc="-55" dirty="0">
                <a:solidFill>
                  <a:srgbClr val="00FF00"/>
                </a:solidFill>
                <a:latin typeface="Tahoma"/>
                <a:cs typeface="Tahoma"/>
              </a:rPr>
              <a:t>X</a:t>
            </a:r>
            <a:r>
              <a:rPr sz="1875" i="1" spc="-82" baseline="-20000" dirty="0">
                <a:solidFill>
                  <a:srgbClr val="00FF00"/>
                </a:solidFill>
                <a:latin typeface="Tahoma"/>
                <a:cs typeface="Tahoma"/>
              </a:rPr>
              <a:t>C</a:t>
            </a:r>
            <a:endParaRPr sz="1875" baseline="-20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8858" y="2586989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24384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CC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5657" y="2529839"/>
            <a:ext cx="1066800" cy="114300"/>
          </a:xfrm>
          <a:custGeom>
            <a:avLst/>
            <a:gdLst/>
            <a:ahLst/>
            <a:cxnLst/>
            <a:rect l="l" t="t" r="r" b="b"/>
            <a:pathLst>
              <a:path w="1066800" h="114300">
                <a:moveTo>
                  <a:pt x="952500" y="0"/>
                </a:moveTo>
                <a:lnTo>
                  <a:pt x="952500" y="114300"/>
                </a:lnTo>
                <a:lnTo>
                  <a:pt x="1028700" y="76200"/>
                </a:lnTo>
                <a:lnTo>
                  <a:pt x="971550" y="76200"/>
                </a:lnTo>
                <a:lnTo>
                  <a:pt x="971550" y="38100"/>
                </a:lnTo>
                <a:lnTo>
                  <a:pt x="1028700" y="38100"/>
                </a:lnTo>
                <a:lnTo>
                  <a:pt x="952500" y="0"/>
                </a:lnTo>
                <a:close/>
              </a:path>
              <a:path w="1066800" h="114300">
                <a:moveTo>
                  <a:pt x="9525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52500" y="76200"/>
                </a:lnTo>
                <a:lnTo>
                  <a:pt x="952500" y="38100"/>
                </a:lnTo>
                <a:close/>
              </a:path>
              <a:path w="1066800" h="114300">
                <a:moveTo>
                  <a:pt x="1028700" y="38100"/>
                </a:moveTo>
                <a:lnTo>
                  <a:pt x="971550" y="38100"/>
                </a:lnTo>
                <a:lnTo>
                  <a:pt x="971550" y="76200"/>
                </a:lnTo>
                <a:lnTo>
                  <a:pt x="1028700" y="76200"/>
                </a:lnTo>
                <a:lnTo>
                  <a:pt x="1066800" y="57150"/>
                </a:lnTo>
                <a:lnTo>
                  <a:pt x="102870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5370" y="1901189"/>
            <a:ext cx="1077595" cy="702310"/>
          </a:xfrm>
          <a:custGeom>
            <a:avLst/>
            <a:gdLst/>
            <a:ahLst/>
            <a:cxnLst/>
            <a:rect l="l" t="t" r="r" b="b"/>
            <a:pathLst>
              <a:path w="1077595" h="702310">
                <a:moveTo>
                  <a:pt x="970642" y="45733"/>
                </a:moveTo>
                <a:lnTo>
                  <a:pt x="0" y="669798"/>
                </a:lnTo>
                <a:lnTo>
                  <a:pt x="20574" y="701801"/>
                </a:lnTo>
                <a:lnTo>
                  <a:pt x="991253" y="77838"/>
                </a:lnTo>
                <a:lnTo>
                  <a:pt x="970642" y="45733"/>
                </a:lnTo>
                <a:close/>
              </a:path>
              <a:path w="1077595" h="702310">
                <a:moveTo>
                  <a:pt x="1056032" y="35433"/>
                </a:moveTo>
                <a:lnTo>
                  <a:pt x="986663" y="35433"/>
                </a:lnTo>
                <a:lnTo>
                  <a:pt x="1007237" y="67563"/>
                </a:lnTo>
                <a:lnTo>
                  <a:pt x="991253" y="77838"/>
                </a:lnTo>
                <a:lnTo>
                  <a:pt x="1011809" y="109855"/>
                </a:lnTo>
                <a:lnTo>
                  <a:pt x="1056032" y="35433"/>
                </a:lnTo>
                <a:close/>
              </a:path>
              <a:path w="1077595" h="702310">
                <a:moveTo>
                  <a:pt x="986663" y="35433"/>
                </a:moveTo>
                <a:lnTo>
                  <a:pt x="970642" y="45733"/>
                </a:lnTo>
                <a:lnTo>
                  <a:pt x="991253" y="77838"/>
                </a:lnTo>
                <a:lnTo>
                  <a:pt x="1007237" y="67563"/>
                </a:lnTo>
                <a:lnTo>
                  <a:pt x="986663" y="35433"/>
                </a:lnTo>
                <a:close/>
              </a:path>
              <a:path w="1077595" h="702310">
                <a:moveTo>
                  <a:pt x="1077087" y="0"/>
                </a:moveTo>
                <a:lnTo>
                  <a:pt x="950087" y="13715"/>
                </a:lnTo>
                <a:lnTo>
                  <a:pt x="970642" y="45733"/>
                </a:lnTo>
                <a:lnTo>
                  <a:pt x="986663" y="35433"/>
                </a:lnTo>
                <a:lnTo>
                  <a:pt x="1056032" y="35433"/>
                </a:lnTo>
                <a:lnTo>
                  <a:pt x="1077087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5657" y="1443989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0" y="1905000"/>
                </a:lnTo>
              </a:path>
            </a:pathLst>
          </a:custGeom>
          <a:ln w="19812">
            <a:solidFill>
              <a:srgbClr val="FFCC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78507" y="1824989"/>
            <a:ext cx="114300" cy="762000"/>
          </a:xfrm>
          <a:custGeom>
            <a:avLst/>
            <a:gdLst/>
            <a:ahLst/>
            <a:cxnLst/>
            <a:rect l="l" t="t" r="r" b="b"/>
            <a:pathLst>
              <a:path w="114300" h="762000">
                <a:moveTo>
                  <a:pt x="76200" y="95250"/>
                </a:moveTo>
                <a:lnTo>
                  <a:pt x="38100" y="95250"/>
                </a:lnTo>
                <a:lnTo>
                  <a:pt x="38100" y="762000"/>
                </a:lnTo>
                <a:lnTo>
                  <a:pt x="76200" y="762000"/>
                </a:lnTo>
                <a:lnTo>
                  <a:pt x="76200" y="95250"/>
                </a:lnTo>
                <a:close/>
              </a:path>
              <a:path w="114300" h="7620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620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5657" y="1824989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19812">
            <a:solidFill>
              <a:srgbClr val="FFCC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8657" y="1824989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9812">
            <a:solidFill>
              <a:srgbClr val="FFCC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35479" y="1642872"/>
            <a:ext cx="435863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79625" y="1703578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6759" y="1085088"/>
            <a:ext cx="1903476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23645" y="1169619"/>
            <a:ext cx="1525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mpe</a:t>
            </a:r>
            <a:r>
              <a:rPr sz="2400" spc="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ance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92857" y="152018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64864" y="1187196"/>
            <a:ext cx="3733799" cy="8884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2296" y="1214627"/>
            <a:ext cx="3526790" cy="681355"/>
          </a:xfrm>
          <a:custGeom>
            <a:avLst/>
            <a:gdLst/>
            <a:ahLst/>
            <a:cxnLst/>
            <a:rect l="l" t="t" r="r" b="b"/>
            <a:pathLst>
              <a:path w="3526790" h="681355">
                <a:moveTo>
                  <a:pt x="0" y="681227"/>
                </a:moveTo>
                <a:lnTo>
                  <a:pt x="3526536" y="681227"/>
                </a:lnTo>
                <a:lnTo>
                  <a:pt x="3526536" y="0"/>
                </a:lnTo>
                <a:lnTo>
                  <a:pt x="0" y="0"/>
                </a:lnTo>
                <a:lnTo>
                  <a:pt x="0" y="68122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8132" y="1630930"/>
            <a:ext cx="34925" cy="26670"/>
          </a:xfrm>
          <a:custGeom>
            <a:avLst/>
            <a:gdLst/>
            <a:ahLst/>
            <a:cxnLst/>
            <a:rect l="l" t="t" r="r" b="b"/>
            <a:pathLst>
              <a:path w="34925" h="26669">
                <a:moveTo>
                  <a:pt x="0" y="26634"/>
                </a:moveTo>
                <a:lnTo>
                  <a:pt x="34827" y="0"/>
                </a:lnTo>
              </a:path>
            </a:pathLst>
          </a:custGeom>
          <a:ln w="40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4404" y="1629529"/>
            <a:ext cx="85725" cy="193040"/>
          </a:xfrm>
          <a:custGeom>
            <a:avLst/>
            <a:gdLst/>
            <a:ahLst/>
            <a:cxnLst/>
            <a:rect l="l" t="t" r="r" b="b"/>
            <a:pathLst>
              <a:path w="85725" h="193039">
                <a:moveTo>
                  <a:pt x="0" y="0"/>
                </a:moveTo>
                <a:lnTo>
                  <a:pt x="85637" y="192735"/>
                </a:lnTo>
              </a:path>
            </a:pathLst>
          </a:custGeom>
          <a:ln w="4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90041" y="1314149"/>
            <a:ext cx="94615" cy="509905"/>
          </a:xfrm>
          <a:custGeom>
            <a:avLst/>
            <a:gdLst/>
            <a:ahLst/>
            <a:cxnLst/>
            <a:rect l="l" t="t" r="r" b="b"/>
            <a:pathLst>
              <a:path w="94614" h="509905">
                <a:moveTo>
                  <a:pt x="0" y="509516"/>
                </a:moveTo>
                <a:lnTo>
                  <a:pt x="94307" y="0"/>
                </a:lnTo>
              </a:path>
            </a:pathLst>
          </a:custGeom>
          <a:ln w="4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84348" y="1314149"/>
            <a:ext cx="2357120" cy="0"/>
          </a:xfrm>
          <a:custGeom>
            <a:avLst/>
            <a:gdLst/>
            <a:ahLst/>
            <a:cxnLst/>
            <a:rect l="l" t="t" r="r" b="b"/>
            <a:pathLst>
              <a:path w="2357120">
                <a:moveTo>
                  <a:pt x="0" y="0"/>
                </a:moveTo>
                <a:lnTo>
                  <a:pt x="2356737" y="0"/>
                </a:lnTo>
              </a:path>
            </a:pathLst>
          </a:custGeom>
          <a:ln w="3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52149" y="1293129"/>
            <a:ext cx="2576195" cy="518159"/>
          </a:xfrm>
          <a:custGeom>
            <a:avLst/>
            <a:gdLst/>
            <a:ahLst/>
            <a:cxnLst/>
            <a:rect l="l" t="t" r="r" b="b"/>
            <a:pathLst>
              <a:path w="2576195" h="518160">
                <a:moveTo>
                  <a:pt x="61830" y="337801"/>
                </a:moveTo>
                <a:lnTo>
                  <a:pt x="29754" y="337801"/>
                </a:lnTo>
                <a:lnTo>
                  <a:pt x="116837" y="517921"/>
                </a:lnTo>
                <a:lnTo>
                  <a:pt x="134265" y="517921"/>
                </a:lnTo>
                <a:lnTo>
                  <a:pt x="142666" y="472366"/>
                </a:lnTo>
                <a:lnTo>
                  <a:pt x="124828" y="472366"/>
                </a:lnTo>
                <a:lnTo>
                  <a:pt x="61830" y="337801"/>
                </a:lnTo>
                <a:close/>
              </a:path>
              <a:path w="2576195" h="518160">
                <a:moveTo>
                  <a:pt x="2575961" y="0"/>
                </a:moveTo>
                <a:lnTo>
                  <a:pt x="212618" y="0"/>
                </a:lnTo>
                <a:lnTo>
                  <a:pt x="124828" y="472366"/>
                </a:lnTo>
                <a:lnTo>
                  <a:pt x="142666" y="472366"/>
                </a:lnTo>
                <a:lnTo>
                  <a:pt x="226419" y="18200"/>
                </a:lnTo>
                <a:lnTo>
                  <a:pt x="2575961" y="18200"/>
                </a:lnTo>
                <a:lnTo>
                  <a:pt x="2575961" y="0"/>
                </a:lnTo>
                <a:close/>
              </a:path>
              <a:path w="2576195" h="518160">
                <a:moveTo>
                  <a:pt x="49365" y="311175"/>
                </a:moveTo>
                <a:lnTo>
                  <a:pt x="0" y="346913"/>
                </a:lnTo>
                <a:lnTo>
                  <a:pt x="6546" y="356725"/>
                </a:lnTo>
                <a:lnTo>
                  <a:pt x="29754" y="337801"/>
                </a:lnTo>
                <a:lnTo>
                  <a:pt x="61830" y="337801"/>
                </a:lnTo>
                <a:lnTo>
                  <a:pt x="49365" y="311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04902" y="1557955"/>
            <a:ext cx="132715" cy="274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00" i="1" spc="5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03060" y="1557955"/>
            <a:ext cx="132715" cy="274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00" i="1" spc="50" dirty="0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49443" y="1557955"/>
            <a:ext cx="156210" cy="274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00" i="1" spc="60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74513" y="1320365"/>
            <a:ext cx="3455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89584" algn="l"/>
                <a:tab pos="1122680" algn="l"/>
                <a:tab pos="2443480" algn="l"/>
                <a:tab pos="3166745" algn="l"/>
              </a:tabLst>
            </a:pPr>
            <a:r>
              <a:rPr sz="2800" i="1" spc="60" dirty="0">
                <a:latin typeface="Times New Roman"/>
                <a:cs typeface="Times New Roman"/>
              </a:rPr>
              <a:t>V	</a:t>
            </a:r>
            <a:r>
              <a:rPr sz="2800" spc="55" dirty="0">
                <a:latin typeface="Symbol"/>
                <a:cs typeface="Symbol"/>
              </a:rPr>
              <a:t>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i="1" spc="25" dirty="0">
                <a:latin typeface="Times New Roman"/>
                <a:cs typeface="Times New Roman"/>
              </a:rPr>
              <a:t>i	</a:t>
            </a:r>
            <a:r>
              <a:rPr sz="2800" i="1" spc="90" dirty="0">
                <a:latin typeface="Times New Roman"/>
                <a:cs typeface="Times New Roman"/>
              </a:rPr>
              <a:t>R</a:t>
            </a:r>
            <a:r>
              <a:rPr sz="2400" spc="135" baseline="43402" dirty="0">
                <a:latin typeface="Times New Roman"/>
                <a:cs typeface="Times New Roman"/>
              </a:rPr>
              <a:t>2</a:t>
            </a:r>
            <a:r>
              <a:rPr sz="2400" spc="480" baseline="43402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Symbol"/>
                <a:cs typeface="Symbol"/>
              </a:rPr>
              <a:t></a:t>
            </a:r>
            <a:r>
              <a:rPr sz="2800" spc="-28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(</a:t>
            </a:r>
            <a:r>
              <a:rPr sz="2800" i="1" spc="170" dirty="0">
                <a:latin typeface="Times New Roman"/>
                <a:cs typeface="Times New Roman"/>
              </a:rPr>
              <a:t>X	</a:t>
            </a:r>
            <a:r>
              <a:rPr sz="2800" spc="55" dirty="0">
                <a:latin typeface="Symbol"/>
                <a:cs typeface="Symbol"/>
              </a:rPr>
              <a:t>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i="1" spc="60" dirty="0">
                <a:latin typeface="Times New Roman"/>
                <a:cs typeface="Times New Roman"/>
              </a:rPr>
              <a:t>X	</a:t>
            </a:r>
            <a:r>
              <a:rPr sz="2800" spc="65" dirty="0">
                <a:latin typeface="Times New Roman"/>
                <a:cs typeface="Times New Roman"/>
              </a:rPr>
              <a:t>)</a:t>
            </a:r>
            <a:r>
              <a:rPr sz="2400" spc="97" baseline="43402" dirty="0">
                <a:latin typeface="Times New Roman"/>
                <a:cs typeface="Times New Roman"/>
              </a:rPr>
              <a:t>2</a:t>
            </a:r>
            <a:endParaRPr sz="2400" baseline="43402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73246" y="1195577"/>
            <a:ext cx="3564890" cy="719455"/>
          </a:xfrm>
          <a:custGeom>
            <a:avLst/>
            <a:gdLst/>
            <a:ahLst/>
            <a:cxnLst/>
            <a:rect l="l" t="t" r="r" b="b"/>
            <a:pathLst>
              <a:path w="3564890" h="719455">
                <a:moveTo>
                  <a:pt x="0" y="719327"/>
                </a:moveTo>
                <a:lnTo>
                  <a:pt x="3564636" y="719327"/>
                </a:lnTo>
                <a:lnTo>
                  <a:pt x="3564636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37659" y="2435351"/>
            <a:ext cx="3438143" cy="947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5091" y="2462783"/>
            <a:ext cx="3230880" cy="741045"/>
          </a:xfrm>
          <a:custGeom>
            <a:avLst/>
            <a:gdLst/>
            <a:ahLst/>
            <a:cxnLst/>
            <a:rect l="l" t="t" r="r" b="b"/>
            <a:pathLst>
              <a:path w="3230879" h="741044">
                <a:moveTo>
                  <a:pt x="0" y="740663"/>
                </a:moveTo>
                <a:lnTo>
                  <a:pt x="3230880" y="740663"/>
                </a:lnTo>
                <a:lnTo>
                  <a:pt x="3230880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197985" y="2588323"/>
            <a:ext cx="318262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885"/>
              </a:lnSpc>
              <a:spcBef>
                <a:spcPts val="100"/>
              </a:spcBef>
              <a:tabLst>
                <a:tab pos="853440" algn="l"/>
                <a:tab pos="2150745" algn="l"/>
                <a:tab pos="2880995" algn="l"/>
              </a:tabLst>
            </a:pPr>
            <a:r>
              <a:rPr sz="2950" i="1" spc="-30" dirty="0">
                <a:latin typeface="Times New Roman"/>
                <a:cs typeface="Times New Roman"/>
              </a:rPr>
              <a:t>Z</a:t>
            </a:r>
            <a:r>
              <a:rPr sz="2950" i="1" spc="20" dirty="0">
                <a:latin typeface="Times New Roman"/>
                <a:cs typeface="Times New Roman"/>
              </a:rPr>
              <a:t> </a:t>
            </a:r>
            <a:r>
              <a:rPr sz="2950" spc="-30" dirty="0">
                <a:latin typeface="Symbol"/>
                <a:cs typeface="Symbol"/>
              </a:rPr>
              <a:t></a:t>
            </a:r>
            <a:r>
              <a:rPr sz="2950" spc="-30" dirty="0">
                <a:latin typeface="Times New Roman"/>
                <a:cs typeface="Times New Roman"/>
              </a:rPr>
              <a:t>	</a:t>
            </a:r>
            <a:r>
              <a:rPr sz="2950" i="1" dirty="0">
                <a:latin typeface="Times New Roman"/>
                <a:cs typeface="Times New Roman"/>
              </a:rPr>
              <a:t>R</a:t>
            </a:r>
            <a:r>
              <a:rPr sz="2550" baseline="42483" dirty="0">
                <a:latin typeface="Times New Roman"/>
                <a:cs typeface="Times New Roman"/>
              </a:rPr>
              <a:t>2</a:t>
            </a:r>
            <a:r>
              <a:rPr sz="2550" spc="277" baseline="42483" dirty="0">
                <a:latin typeface="Times New Roman"/>
                <a:cs typeface="Times New Roman"/>
              </a:rPr>
              <a:t> </a:t>
            </a:r>
            <a:r>
              <a:rPr sz="2950" spc="160" dirty="0">
                <a:latin typeface="Symbol"/>
                <a:cs typeface="Symbol"/>
              </a:rPr>
              <a:t></a:t>
            </a:r>
            <a:r>
              <a:rPr sz="2950" spc="160" dirty="0">
                <a:latin typeface="Times New Roman"/>
                <a:cs typeface="Times New Roman"/>
              </a:rPr>
              <a:t>(</a:t>
            </a:r>
            <a:r>
              <a:rPr sz="2950" spc="-425" dirty="0">
                <a:latin typeface="Times New Roman"/>
                <a:cs typeface="Times New Roman"/>
              </a:rPr>
              <a:t> </a:t>
            </a:r>
            <a:r>
              <a:rPr sz="2950" i="1" spc="-35" dirty="0">
                <a:latin typeface="Times New Roman"/>
                <a:cs typeface="Times New Roman"/>
              </a:rPr>
              <a:t>X	</a:t>
            </a:r>
            <a:r>
              <a:rPr sz="2950" spc="-30" dirty="0">
                <a:latin typeface="Symbol"/>
                <a:cs typeface="Symbol"/>
              </a:rPr>
              <a:t></a:t>
            </a:r>
            <a:r>
              <a:rPr sz="2950" spc="-75" dirty="0">
                <a:latin typeface="Times New Roman"/>
                <a:cs typeface="Times New Roman"/>
              </a:rPr>
              <a:t> </a:t>
            </a:r>
            <a:r>
              <a:rPr sz="2950" i="1" spc="-35" dirty="0">
                <a:latin typeface="Times New Roman"/>
                <a:cs typeface="Times New Roman"/>
              </a:rPr>
              <a:t>X	</a:t>
            </a:r>
            <a:r>
              <a:rPr sz="2950" spc="15" dirty="0">
                <a:latin typeface="Times New Roman"/>
                <a:cs typeface="Times New Roman"/>
              </a:rPr>
              <a:t>)</a:t>
            </a:r>
            <a:r>
              <a:rPr sz="2550" spc="22" baseline="42483" dirty="0">
                <a:latin typeface="Times New Roman"/>
                <a:cs typeface="Times New Roman"/>
              </a:rPr>
              <a:t>2</a:t>
            </a:r>
            <a:endParaRPr sz="2550" baseline="42483">
              <a:latin typeface="Times New Roman"/>
              <a:cs typeface="Times New Roman"/>
            </a:endParaRPr>
          </a:p>
          <a:p>
            <a:pPr marL="1951989">
              <a:lnSpc>
                <a:spcPts val="1385"/>
              </a:lnSpc>
              <a:tabLst>
                <a:tab pos="2687955" algn="l"/>
              </a:tabLst>
            </a:pPr>
            <a:r>
              <a:rPr sz="1700" i="1" spc="-10" dirty="0">
                <a:latin typeface="Times New Roman"/>
                <a:cs typeface="Times New Roman"/>
              </a:rPr>
              <a:t>L	C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00437" y="2532631"/>
            <a:ext cx="2562225" cy="600075"/>
          </a:xfrm>
          <a:custGeom>
            <a:avLst/>
            <a:gdLst/>
            <a:ahLst/>
            <a:cxnLst/>
            <a:rect l="l" t="t" r="r" b="b"/>
            <a:pathLst>
              <a:path w="2562225" h="600075">
                <a:moveTo>
                  <a:pt x="62807" y="391425"/>
                </a:moveTo>
                <a:lnTo>
                  <a:pt x="29517" y="391425"/>
                </a:lnTo>
                <a:lnTo>
                  <a:pt x="116582" y="599528"/>
                </a:lnTo>
                <a:lnTo>
                  <a:pt x="135041" y="599528"/>
                </a:lnTo>
                <a:lnTo>
                  <a:pt x="143647" y="546186"/>
                </a:lnTo>
                <a:lnTo>
                  <a:pt x="125440" y="546186"/>
                </a:lnTo>
                <a:lnTo>
                  <a:pt x="62807" y="391425"/>
                </a:lnTo>
                <a:close/>
              </a:path>
              <a:path w="2562225" h="600075">
                <a:moveTo>
                  <a:pt x="2561892" y="0"/>
                </a:moveTo>
                <a:lnTo>
                  <a:pt x="215477" y="0"/>
                </a:lnTo>
                <a:lnTo>
                  <a:pt x="125440" y="546186"/>
                </a:lnTo>
                <a:lnTo>
                  <a:pt x="143647" y="546186"/>
                </a:lnTo>
                <a:lnTo>
                  <a:pt x="228734" y="18793"/>
                </a:lnTo>
                <a:lnTo>
                  <a:pt x="2561892" y="18793"/>
                </a:lnTo>
                <a:lnTo>
                  <a:pt x="2561892" y="0"/>
                </a:lnTo>
                <a:close/>
              </a:path>
              <a:path w="2562225" h="600075">
                <a:moveTo>
                  <a:pt x="49432" y="358378"/>
                </a:moveTo>
                <a:lnTo>
                  <a:pt x="0" y="403446"/>
                </a:lnTo>
                <a:lnTo>
                  <a:pt x="6628" y="412461"/>
                </a:lnTo>
                <a:lnTo>
                  <a:pt x="29517" y="391425"/>
                </a:lnTo>
                <a:lnTo>
                  <a:pt x="62807" y="391425"/>
                </a:lnTo>
                <a:lnTo>
                  <a:pt x="49432" y="358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46041" y="2443733"/>
            <a:ext cx="3268979" cy="779145"/>
          </a:xfrm>
          <a:custGeom>
            <a:avLst/>
            <a:gdLst/>
            <a:ahLst/>
            <a:cxnLst/>
            <a:rect l="l" t="t" r="r" b="b"/>
            <a:pathLst>
              <a:path w="3268979" h="779144">
                <a:moveTo>
                  <a:pt x="0" y="778763"/>
                </a:moveTo>
                <a:lnTo>
                  <a:pt x="3268979" y="778763"/>
                </a:lnTo>
                <a:lnTo>
                  <a:pt x="3268979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64864" y="3701796"/>
            <a:ext cx="3483864" cy="1232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92296" y="3729228"/>
            <a:ext cx="3276600" cy="1026160"/>
          </a:xfrm>
          <a:custGeom>
            <a:avLst/>
            <a:gdLst/>
            <a:ahLst/>
            <a:cxnLst/>
            <a:rect l="l" t="t" r="r" b="b"/>
            <a:pathLst>
              <a:path w="3276600" h="1026160">
                <a:moveTo>
                  <a:pt x="0" y="1025652"/>
                </a:moveTo>
                <a:lnTo>
                  <a:pt x="3276600" y="1025652"/>
                </a:lnTo>
                <a:lnTo>
                  <a:pt x="3276600" y="0"/>
                </a:lnTo>
                <a:lnTo>
                  <a:pt x="0" y="0"/>
                </a:lnTo>
                <a:lnTo>
                  <a:pt x="0" y="102565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68675" y="4258658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453" y="0"/>
                </a:lnTo>
              </a:path>
            </a:pathLst>
          </a:custGeom>
          <a:ln w="16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130709" y="4212714"/>
            <a:ext cx="14414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800" i="1" spc="3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14848" y="3948379"/>
            <a:ext cx="1155700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507365" algn="l"/>
              </a:tabLst>
            </a:pPr>
            <a:r>
              <a:rPr sz="3100" i="1" spc="50" dirty="0">
                <a:latin typeface="Times New Roman"/>
                <a:cs typeface="Times New Roman"/>
              </a:rPr>
              <a:t>V	</a:t>
            </a:r>
            <a:r>
              <a:rPr sz="3100" spc="45" dirty="0">
                <a:latin typeface="Symbol"/>
                <a:cs typeface="Symbol"/>
              </a:rPr>
              <a:t></a:t>
            </a:r>
            <a:r>
              <a:rPr sz="3100" spc="-254" dirty="0">
                <a:latin typeface="Times New Roman"/>
                <a:cs typeface="Times New Roman"/>
              </a:rPr>
              <a:t> </a:t>
            </a:r>
            <a:r>
              <a:rPr sz="3100" i="1" spc="30" dirty="0">
                <a:latin typeface="Times New Roman"/>
                <a:cs typeface="Times New Roman"/>
              </a:rPr>
              <a:t>iZ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88765" y="3948380"/>
            <a:ext cx="1667510" cy="81280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367155" marR="43180" indent="-1342390" algn="r">
              <a:lnSpc>
                <a:spcPct val="65700"/>
              </a:lnSpc>
              <a:spcBef>
                <a:spcPts val="1405"/>
              </a:spcBef>
              <a:tabLst>
                <a:tab pos="750570" algn="l"/>
              </a:tabLst>
            </a:pPr>
            <a:r>
              <a:rPr sz="3100" spc="15" dirty="0">
                <a:latin typeface="Times New Roman"/>
                <a:cs typeface="Times New Roman"/>
              </a:rPr>
              <a:t>or	</a:t>
            </a:r>
            <a:r>
              <a:rPr sz="3100" i="1" spc="20" dirty="0">
                <a:latin typeface="Times New Roman"/>
                <a:cs typeface="Times New Roman"/>
              </a:rPr>
              <a:t>i</a:t>
            </a:r>
            <a:r>
              <a:rPr sz="3100" i="1" spc="-45" dirty="0">
                <a:latin typeface="Times New Roman"/>
                <a:cs typeface="Times New Roman"/>
              </a:rPr>
              <a:t> </a:t>
            </a:r>
            <a:r>
              <a:rPr sz="3100" spc="45" dirty="0">
                <a:latin typeface="Symbol"/>
                <a:cs typeface="Symbol"/>
              </a:rPr>
              <a:t></a:t>
            </a:r>
            <a:r>
              <a:rPr sz="3100" spc="-150" dirty="0">
                <a:latin typeface="Times New Roman"/>
                <a:cs typeface="Times New Roman"/>
              </a:rPr>
              <a:t> </a:t>
            </a:r>
            <a:r>
              <a:rPr sz="4650" i="1" spc="-127" baseline="35842" dirty="0">
                <a:latin typeface="Times New Roman"/>
                <a:cs typeface="Times New Roman"/>
              </a:rPr>
              <a:t>V</a:t>
            </a:r>
            <a:r>
              <a:rPr sz="2700" i="1" spc="-127" baseline="37037" dirty="0">
                <a:latin typeface="Times New Roman"/>
                <a:cs typeface="Times New Roman"/>
              </a:rPr>
              <a:t>T </a:t>
            </a:r>
            <a:r>
              <a:rPr sz="2700" i="1" spc="15" baseline="37037" dirty="0">
                <a:latin typeface="Times New Roman"/>
                <a:cs typeface="Times New Roman"/>
              </a:rPr>
              <a:t> </a:t>
            </a:r>
            <a:r>
              <a:rPr sz="3100" i="1" spc="45" dirty="0">
                <a:latin typeface="Times New Roman"/>
                <a:cs typeface="Times New Roman"/>
              </a:rPr>
              <a:t>Z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873246" y="3710178"/>
            <a:ext cx="3314700" cy="1064260"/>
          </a:xfrm>
          <a:custGeom>
            <a:avLst/>
            <a:gdLst/>
            <a:ahLst/>
            <a:cxnLst/>
            <a:rect l="l" t="t" r="r" b="b"/>
            <a:pathLst>
              <a:path w="3314700" h="1064260">
                <a:moveTo>
                  <a:pt x="0" y="1063752"/>
                </a:moveTo>
                <a:lnTo>
                  <a:pt x="3314700" y="1063752"/>
                </a:lnTo>
                <a:lnTo>
                  <a:pt x="3314700" y="0"/>
                </a:lnTo>
                <a:lnTo>
                  <a:pt x="0" y="0"/>
                </a:lnTo>
                <a:lnTo>
                  <a:pt x="0" y="106375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5321808"/>
            <a:ext cx="8549640" cy="11536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5317235"/>
            <a:ext cx="7984237" cy="8854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858" y="5330190"/>
            <a:ext cx="8382000" cy="984885"/>
          </a:xfrm>
          <a:prstGeom prst="rect">
            <a:avLst/>
          </a:prstGeom>
          <a:solidFill>
            <a:srgbClr val="CCFFCC"/>
          </a:solidFill>
          <a:ln w="381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 marR="74739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i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mpedance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the combined opposition to </a:t>
            </a:r>
            <a:r>
              <a:rPr sz="1800" dirty="0">
                <a:latin typeface="Tahoma"/>
                <a:cs typeface="Tahoma"/>
              </a:rPr>
              <a:t>ac </a:t>
            </a:r>
            <a:r>
              <a:rPr sz="1800" spc="-10" dirty="0">
                <a:latin typeface="Tahoma"/>
                <a:cs typeface="Tahoma"/>
              </a:rPr>
              <a:t>current </a:t>
            </a:r>
            <a:r>
              <a:rPr sz="1800" spc="-5" dirty="0">
                <a:latin typeface="Tahoma"/>
                <a:cs typeface="Tahoma"/>
              </a:rPr>
              <a:t>consisting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both  </a:t>
            </a:r>
            <a:r>
              <a:rPr sz="1800" spc="-10" dirty="0">
                <a:latin typeface="Tahoma"/>
                <a:cs typeface="Tahoma"/>
              </a:rPr>
              <a:t>resistance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reactance.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5610" y="893190"/>
            <a:ext cx="3180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solidFill>
                  <a:srgbClr val="FFFFFF"/>
                </a:solidFill>
                <a:latin typeface="Arial Narrow"/>
                <a:cs typeface="Arial Narrow"/>
              </a:rPr>
              <a:t>PHASOR DIAGRAMS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627377"/>
            <a:ext cx="7712075" cy="287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1.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phasor diagram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is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name given </a:t>
            </a:r>
            <a:r>
              <a:rPr sz="1700" spc="10" dirty="0">
                <a:solidFill>
                  <a:srgbClr val="FFFFFF"/>
                </a:solidFill>
                <a:latin typeface="Arial Narrow"/>
                <a:cs typeface="Arial Narrow"/>
              </a:rPr>
              <a:t>to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sketch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in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complex plane</a:t>
            </a:r>
            <a:r>
              <a:rPr sz="1700" spc="37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showing</a:t>
            </a:r>
            <a:endParaRPr sz="1700">
              <a:latin typeface="Arial Narrow"/>
              <a:cs typeface="Arial Narrow"/>
            </a:endParaRPr>
          </a:p>
          <a:p>
            <a:pPr marL="355600">
              <a:lnSpc>
                <a:spcPct val="100000"/>
              </a:lnSpc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relationships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phasor voltages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and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phasor currents throughout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specific</a:t>
            </a:r>
            <a:r>
              <a:rPr sz="1700" spc="27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circuit.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355600" marR="108585" indent="-343535">
              <a:lnSpc>
                <a:spcPct val="100000"/>
              </a:lnSpc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2. </a:t>
            </a:r>
            <a:r>
              <a:rPr sz="1700" spc="10" dirty="0">
                <a:solidFill>
                  <a:srgbClr val="FFFFFF"/>
                </a:solidFill>
                <a:latin typeface="Arial Narrow"/>
                <a:cs typeface="Arial Narrow"/>
              </a:rPr>
              <a:t>It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also provides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graphical method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for </a:t>
            </a: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solving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certain problems which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may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be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used </a:t>
            </a:r>
            <a:r>
              <a:rPr sz="1700" spc="10" dirty="0">
                <a:solidFill>
                  <a:srgbClr val="FFFFFF"/>
                </a:solidFill>
                <a:latin typeface="Arial Narrow"/>
                <a:cs typeface="Arial Narrow"/>
              </a:rPr>
              <a:t>to 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check more exact analytical methods.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Clr>
                <a:srgbClr val="DC9E1F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C9E1F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3.A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phasor voltage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1cm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long might represent 100V while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phasor current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1cm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long might  represent 3mA. Plotting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both 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phasors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on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same diagram enables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us </a:t>
            </a:r>
            <a:r>
              <a:rPr sz="1700" spc="10" dirty="0">
                <a:solidFill>
                  <a:srgbClr val="FFFFFF"/>
                </a:solidFill>
                <a:latin typeface="Arial Narrow"/>
                <a:cs typeface="Arial Narrow"/>
              </a:rPr>
              <a:t>to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determine  which waveform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is </a:t>
            </a: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leading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or</a:t>
            </a:r>
            <a:r>
              <a:rPr sz="1700" spc="5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lagging.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627377"/>
            <a:ext cx="7489825" cy="2096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4.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phasor diagram also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offers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an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interesting interpretation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35" dirty="0">
                <a:solidFill>
                  <a:srgbClr val="FFFFFF"/>
                </a:solidFill>
                <a:latin typeface="Arial Narrow"/>
                <a:cs typeface="Arial Narrow"/>
              </a:rPr>
              <a:t>time-domain</a:t>
            </a:r>
            <a:r>
              <a:rPr sz="1700" spc="19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Arial Narrow"/>
                <a:cs typeface="Arial Narrow"/>
              </a:rPr>
              <a:t>to</a:t>
            </a:r>
            <a:endParaRPr sz="1700">
              <a:latin typeface="Arial Narrow"/>
              <a:cs typeface="Arial Narrow"/>
            </a:endParaRPr>
          </a:p>
          <a:p>
            <a:pPr marL="355600">
              <a:lnSpc>
                <a:spcPct val="100000"/>
              </a:lnSpc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frequency-domain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transformation.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5. </a:t>
            </a:r>
            <a:r>
              <a:rPr sz="1700" spc="10" dirty="0">
                <a:solidFill>
                  <a:srgbClr val="FFFFFF"/>
                </a:solidFill>
                <a:latin typeface="Arial Narrow"/>
                <a:cs typeface="Arial Narrow"/>
              </a:rPr>
              <a:t>In summary,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frequency-domain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phasor appears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on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phasor diagram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and the 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transformation </a:t>
            </a:r>
            <a:r>
              <a:rPr sz="1700" spc="10" dirty="0">
                <a:solidFill>
                  <a:srgbClr val="FFFFFF"/>
                </a:solidFill>
                <a:latin typeface="Arial Narrow"/>
                <a:cs typeface="Arial Narrow"/>
              </a:rPr>
              <a:t>to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time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domain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is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accomplished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by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allowing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phasor </a:t>
            </a:r>
            <a:r>
              <a:rPr sz="1700" spc="10" dirty="0">
                <a:solidFill>
                  <a:srgbClr val="FFFFFF"/>
                </a:solidFill>
                <a:latin typeface="Arial Narrow"/>
                <a:cs typeface="Arial Narrow"/>
              </a:rPr>
              <a:t>to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rotate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in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counter clockwise direction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at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angular velocity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‘w’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rad/s and then visualising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projection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on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real</a:t>
            </a:r>
            <a:r>
              <a:rPr sz="1700" spc="6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axis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3190"/>
            <a:ext cx="59328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solidFill>
                  <a:srgbClr val="FFFFFF"/>
                </a:solidFill>
                <a:latin typeface="Arial Narrow"/>
                <a:cs typeface="Arial Narrow"/>
              </a:rPr>
              <a:t>OBJECTIVES </a:t>
            </a:r>
            <a:r>
              <a:rPr sz="3000" spc="25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3000" spc="30" dirty="0">
                <a:solidFill>
                  <a:srgbClr val="FFFFFF"/>
                </a:solidFill>
                <a:latin typeface="Arial Narrow"/>
                <a:cs typeface="Arial Narrow"/>
              </a:rPr>
              <a:t>THIS</a:t>
            </a:r>
            <a:r>
              <a:rPr sz="3000" spc="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Arial Narrow"/>
                <a:cs typeface="Arial Narrow"/>
              </a:rPr>
              <a:t>PRESENTATION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500454"/>
            <a:ext cx="5053965" cy="27355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00"/>
              </a:spcBef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Learning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how </a:t>
            </a:r>
            <a:r>
              <a:rPr sz="1700" spc="10" dirty="0">
                <a:solidFill>
                  <a:srgbClr val="FFFFFF"/>
                </a:solidFill>
                <a:latin typeface="Arial Narrow"/>
                <a:cs typeface="Arial Narrow"/>
              </a:rPr>
              <a:t>to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represent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sine function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with</a:t>
            </a:r>
            <a:r>
              <a:rPr sz="1700" spc="15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phase</a:t>
            </a:r>
            <a:endParaRPr sz="1700">
              <a:latin typeface="Arial Narrow"/>
              <a:cs typeface="Arial Narrow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Learning about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700" spc="7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phasor</a:t>
            </a:r>
            <a:endParaRPr sz="1700">
              <a:latin typeface="Arial Narrow"/>
              <a:cs typeface="Arial Narrow"/>
            </a:endParaRPr>
          </a:p>
          <a:p>
            <a:pPr marL="408940" indent="-396875">
              <a:lnSpc>
                <a:spcPct val="100000"/>
              </a:lnSpc>
              <a:spcBef>
                <a:spcPts val="1010"/>
              </a:spcBef>
              <a:buClr>
                <a:srgbClr val="DC9E1F"/>
              </a:buClr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Converting rectangular form </a:t>
            </a:r>
            <a:r>
              <a:rPr sz="1700" spc="10" dirty="0">
                <a:solidFill>
                  <a:srgbClr val="FFFFFF"/>
                </a:solidFill>
                <a:latin typeface="Arial Narrow"/>
                <a:cs typeface="Arial Narrow"/>
              </a:rPr>
              <a:t>to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polar form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and vice</a:t>
            </a:r>
            <a:r>
              <a:rPr sz="1700" spc="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versa</a:t>
            </a:r>
            <a:endParaRPr sz="1700">
              <a:latin typeface="Arial Narrow"/>
              <a:cs typeface="Arial Narrow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Phase relationship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for R,L,C and RLC</a:t>
            </a:r>
            <a:r>
              <a:rPr sz="1700" spc="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circuits</a:t>
            </a:r>
            <a:endParaRPr sz="1700">
              <a:latin typeface="Arial Narrow"/>
              <a:cs typeface="Arial Narrow"/>
            </a:endParaRPr>
          </a:p>
          <a:p>
            <a:pPr marL="355600" indent="-343535">
              <a:lnSpc>
                <a:spcPct val="100000"/>
              </a:lnSpc>
              <a:spcBef>
                <a:spcPts val="1005"/>
              </a:spcBef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Impedance</a:t>
            </a:r>
            <a:endParaRPr sz="1700">
              <a:latin typeface="Arial Narrow"/>
              <a:cs typeface="Arial Narrow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Phasor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diagrams</a:t>
            </a:r>
            <a:endParaRPr sz="1700">
              <a:latin typeface="Arial Narrow"/>
              <a:cs typeface="Arial Narrow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sample</a:t>
            </a:r>
            <a:r>
              <a:rPr sz="1700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problem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716026"/>
            <a:ext cx="1863725" cy="1059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Example: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Clr>
                <a:srgbClr val="DC9E1F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C9E1F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V=6+j8=10L</a:t>
            </a:r>
            <a:r>
              <a:rPr sz="1700" spc="-8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53.1°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5604" y="2002535"/>
            <a:ext cx="236219" cy="314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2025" y="2094738"/>
            <a:ext cx="103505" cy="2985770"/>
          </a:xfrm>
          <a:custGeom>
            <a:avLst/>
            <a:gdLst/>
            <a:ahLst/>
            <a:cxnLst/>
            <a:rect l="l" t="t" r="r" b="b"/>
            <a:pathLst>
              <a:path w="103505" h="2985770">
                <a:moveTo>
                  <a:pt x="51688" y="25109"/>
                </a:moveTo>
                <a:lnTo>
                  <a:pt x="45338" y="35995"/>
                </a:lnTo>
                <a:lnTo>
                  <a:pt x="45338" y="2985643"/>
                </a:lnTo>
                <a:lnTo>
                  <a:pt x="58038" y="2985643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103505" h="2985770">
                <a:moveTo>
                  <a:pt x="51688" y="0"/>
                </a:moveTo>
                <a:lnTo>
                  <a:pt x="0" y="88646"/>
                </a:lnTo>
                <a:lnTo>
                  <a:pt x="1016" y="92456"/>
                </a:lnTo>
                <a:lnTo>
                  <a:pt x="7112" y="96012"/>
                </a:lnTo>
                <a:lnTo>
                  <a:pt x="10922" y="94996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w="103505" h="2985770">
                <a:moveTo>
                  <a:pt x="59020" y="12573"/>
                </a:moveTo>
                <a:lnTo>
                  <a:pt x="58038" y="12573"/>
                </a:lnTo>
                <a:lnTo>
                  <a:pt x="58038" y="35995"/>
                </a:lnTo>
                <a:lnTo>
                  <a:pt x="92456" y="94996"/>
                </a:lnTo>
                <a:lnTo>
                  <a:pt x="96266" y="96012"/>
                </a:lnTo>
                <a:lnTo>
                  <a:pt x="102362" y="92456"/>
                </a:lnTo>
                <a:lnTo>
                  <a:pt x="103377" y="88646"/>
                </a:lnTo>
                <a:lnTo>
                  <a:pt x="59020" y="12573"/>
                </a:lnTo>
                <a:close/>
              </a:path>
              <a:path w="103505" h="2985770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w="103505" h="2985770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w="103505" h="2985770">
                <a:moveTo>
                  <a:pt x="57150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7D9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3327" y="4988052"/>
            <a:ext cx="3793236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3714" y="5028565"/>
            <a:ext cx="3634740" cy="103505"/>
          </a:xfrm>
          <a:custGeom>
            <a:avLst/>
            <a:gdLst/>
            <a:ahLst/>
            <a:cxnLst/>
            <a:rect l="l" t="t" r="r" b="b"/>
            <a:pathLst>
              <a:path w="3634740" h="103504">
                <a:moveTo>
                  <a:pt x="3609503" y="51689"/>
                </a:moveTo>
                <a:lnTo>
                  <a:pt x="3539616" y="92456"/>
                </a:lnTo>
                <a:lnTo>
                  <a:pt x="3538601" y="96266"/>
                </a:lnTo>
                <a:lnTo>
                  <a:pt x="3542157" y="102362"/>
                </a:lnTo>
                <a:lnTo>
                  <a:pt x="3545966" y="103378"/>
                </a:lnTo>
                <a:lnTo>
                  <a:pt x="3623722" y="58039"/>
                </a:lnTo>
                <a:lnTo>
                  <a:pt x="3622040" y="58039"/>
                </a:lnTo>
                <a:lnTo>
                  <a:pt x="3622040" y="57150"/>
                </a:lnTo>
                <a:lnTo>
                  <a:pt x="3618865" y="57150"/>
                </a:lnTo>
                <a:lnTo>
                  <a:pt x="3609503" y="51689"/>
                </a:lnTo>
                <a:close/>
              </a:path>
              <a:path w="3634740" h="103504">
                <a:moveTo>
                  <a:pt x="3598617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3598617" y="58039"/>
                </a:lnTo>
                <a:lnTo>
                  <a:pt x="3609503" y="51689"/>
                </a:lnTo>
                <a:lnTo>
                  <a:pt x="3598617" y="45339"/>
                </a:lnTo>
                <a:close/>
              </a:path>
              <a:path w="3634740" h="103504">
                <a:moveTo>
                  <a:pt x="3623722" y="45339"/>
                </a:moveTo>
                <a:lnTo>
                  <a:pt x="3622040" y="45339"/>
                </a:lnTo>
                <a:lnTo>
                  <a:pt x="3622040" y="58039"/>
                </a:lnTo>
                <a:lnTo>
                  <a:pt x="3623722" y="58039"/>
                </a:lnTo>
                <a:lnTo>
                  <a:pt x="3634613" y="51689"/>
                </a:lnTo>
                <a:lnTo>
                  <a:pt x="3623722" y="45339"/>
                </a:lnTo>
                <a:close/>
              </a:path>
              <a:path w="3634740" h="103504">
                <a:moveTo>
                  <a:pt x="3618865" y="46228"/>
                </a:moveTo>
                <a:lnTo>
                  <a:pt x="3609503" y="51689"/>
                </a:lnTo>
                <a:lnTo>
                  <a:pt x="3618865" y="57150"/>
                </a:lnTo>
                <a:lnTo>
                  <a:pt x="3618865" y="46228"/>
                </a:lnTo>
                <a:close/>
              </a:path>
              <a:path w="3634740" h="103504">
                <a:moveTo>
                  <a:pt x="3622040" y="46228"/>
                </a:moveTo>
                <a:lnTo>
                  <a:pt x="3618865" y="46228"/>
                </a:lnTo>
                <a:lnTo>
                  <a:pt x="3618865" y="57150"/>
                </a:lnTo>
                <a:lnTo>
                  <a:pt x="3622040" y="57150"/>
                </a:lnTo>
                <a:lnTo>
                  <a:pt x="3622040" y="46228"/>
                </a:lnTo>
                <a:close/>
              </a:path>
              <a:path w="3634740" h="103504">
                <a:moveTo>
                  <a:pt x="3545966" y="0"/>
                </a:moveTo>
                <a:lnTo>
                  <a:pt x="3542157" y="1016"/>
                </a:lnTo>
                <a:lnTo>
                  <a:pt x="3538601" y="7112"/>
                </a:lnTo>
                <a:lnTo>
                  <a:pt x="3539616" y="10922"/>
                </a:lnTo>
                <a:lnTo>
                  <a:pt x="3609503" y="51689"/>
                </a:lnTo>
                <a:lnTo>
                  <a:pt x="3618865" y="46228"/>
                </a:lnTo>
                <a:lnTo>
                  <a:pt x="3622040" y="46228"/>
                </a:lnTo>
                <a:lnTo>
                  <a:pt x="3622040" y="45339"/>
                </a:lnTo>
                <a:lnTo>
                  <a:pt x="3623722" y="45339"/>
                </a:lnTo>
                <a:lnTo>
                  <a:pt x="3545966" y="0"/>
                </a:lnTo>
                <a:close/>
              </a:path>
            </a:pathLst>
          </a:custGeom>
          <a:solidFill>
            <a:srgbClr val="7D9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8755" y="2246376"/>
            <a:ext cx="2446020" cy="2903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8888" y="2338577"/>
            <a:ext cx="2288540" cy="2747010"/>
          </a:xfrm>
          <a:custGeom>
            <a:avLst/>
            <a:gdLst/>
            <a:ahLst/>
            <a:cxnLst/>
            <a:rect l="l" t="t" r="r" b="b"/>
            <a:pathLst>
              <a:path w="2288540" h="2747010">
                <a:moveTo>
                  <a:pt x="2272134" y="19362"/>
                </a:moveTo>
                <a:lnTo>
                  <a:pt x="2260462" y="23598"/>
                </a:lnTo>
                <a:lnTo>
                  <a:pt x="0" y="2738501"/>
                </a:lnTo>
                <a:lnTo>
                  <a:pt x="9651" y="2746629"/>
                </a:lnTo>
                <a:lnTo>
                  <a:pt x="2270012" y="32001"/>
                </a:lnTo>
                <a:lnTo>
                  <a:pt x="2272134" y="19362"/>
                </a:lnTo>
                <a:close/>
              </a:path>
              <a:path w="2288540" h="2747010">
                <a:moveTo>
                  <a:pt x="2287348" y="5587"/>
                </a:moveTo>
                <a:lnTo>
                  <a:pt x="2275459" y="5587"/>
                </a:lnTo>
                <a:lnTo>
                  <a:pt x="2285238" y="13716"/>
                </a:lnTo>
                <a:lnTo>
                  <a:pt x="2270012" y="32001"/>
                </a:lnTo>
                <a:lnTo>
                  <a:pt x="2259329" y="95631"/>
                </a:lnTo>
                <a:lnTo>
                  <a:pt x="2258822" y="99060"/>
                </a:lnTo>
                <a:lnTo>
                  <a:pt x="2261108" y="102362"/>
                </a:lnTo>
                <a:lnTo>
                  <a:pt x="2264537" y="102870"/>
                </a:lnTo>
                <a:lnTo>
                  <a:pt x="2268092" y="103505"/>
                </a:lnTo>
                <a:lnTo>
                  <a:pt x="2271267" y="101219"/>
                </a:lnTo>
                <a:lnTo>
                  <a:pt x="2271903" y="97662"/>
                </a:lnTo>
                <a:lnTo>
                  <a:pt x="2287348" y="5587"/>
                </a:lnTo>
                <a:close/>
              </a:path>
              <a:path w="2288540" h="2747010">
                <a:moveTo>
                  <a:pt x="2288286" y="0"/>
                </a:moveTo>
                <a:lnTo>
                  <a:pt x="2195195" y="33782"/>
                </a:lnTo>
                <a:lnTo>
                  <a:pt x="2191892" y="35051"/>
                </a:lnTo>
                <a:lnTo>
                  <a:pt x="2190115" y="38608"/>
                </a:lnTo>
                <a:lnTo>
                  <a:pt x="2191385" y="41910"/>
                </a:lnTo>
                <a:lnTo>
                  <a:pt x="2192528" y="45212"/>
                </a:lnTo>
                <a:lnTo>
                  <a:pt x="2196211" y="46989"/>
                </a:lnTo>
                <a:lnTo>
                  <a:pt x="2199513" y="45720"/>
                </a:lnTo>
                <a:lnTo>
                  <a:pt x="2260462" y="23598"/>
                </a:lnTo>
                <a:lnTo>
                  <a:pt x="2275459" y="5587"/>
                </a:lnTo>
                <a:lnTo>
                  <a:pt x="2287348" y="5587"/>
                </a:lnTo>
                <a:lnTo>
                  <a:pt x="2288286" y="0"/>
                </a:lnTo>
                <a:close/>
              </a:path>
              <a:path w="2288540" h="2747010">
                <a:moveTo>
                  <a:pt x="2279126" y="8636"/>
                </a:moveTo>
                <a:lnTo>
                  <a:pt x="2273935" y="8636"/>
                </a:lnTo>
                <a:lnTo>
                  <a:pt x="2282444" y="15621"/>
                </a:lnTo>
                <a:lnTo>
                  <a:pt x="2272134" y="19362"/>
                </a:lnTo>
                <a:lnTo>
                  <a:pt x="2270012" y="32001"/>
                </a:lnTo>
                <a:lnTo>
                  <a:pt x="2285238" y="13716"/>
                </a:lnTo>
                <a:lnTo>
                  <a:pt x="2279126" y="8636"/>
                </a:lnTo>
                <a:close/>
              </a:path>
              <a:path w="2288540" h="2747010">
                <a:moveTo>
                  <a:pt x="2275459" y="5587"/>
                </a:moveTo>
                <a:lnTo>
                  <a:pt x="2260462" y="23598"/>
                </a:lnTo>
                <a:lnTo>
                  <a:pt x="2272134" y="19362"/>
                </a:lnTo>
                <a:lnTo>
                  <a:pt x="2273935" y="8636"/>
                </a:lnTo>
                <a:lnTo>
                  <a:pt x="2279126" y="8636"/>
                </a:lnTo>
                <a:lnTo>
                  <a:pt x="2275459" y="5587"/>
                </a:lnTo>
                <a:close/>
              </a:path>
              <a:path w="2288540" h="2747010">
                <a:moveTo>
                  <a:pt x="2273935" y="8636"/>
                </a:moveTo>
                <a:lnTo>
                  <a:pt x="2272134" y="19362"/>
                </a:lnTo>
                <a:lnTo>
                  <a:pt x="2282444" y="15621"/>
                </a:lnTo>
                <a:lnTo>
                  <a:pt x="2273935" y="8636"/>
                </a:lnTo>
                <a:close/>
              </a:path>
            </a:pathLst>
          </a:custGeom>
          <a:solidFill>
            <a:srgbClr val="7D9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4727" y="2548127"/>
            <a:ext cx="449580" cy="103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5114" y="2567177"/>
            <a:ext cx="365125" cy="13970"/>
          </a:xfrm>
          <a:custGeom>
            <a:avLst/>
            <a:gdLst/>
            <a:ahLst/>
            <a:cxnLst/>
            <a:rect l="l" t="t" r="r" b="b"/>
            <a:pathLst>
              <a:path w="365125" h="13969">
                <a:moveTo>
                  <a:pt x="0" y="13462"/>
                </a:moveTo>
                <a:lnTo>
                  <a:pt x="364871" y="0"/>
                </a:lnTo>
              </a:path>
            </a:pathLst>
          </a:custGeom>
          <a:ln w="10668">
            <a:solidFill>
              <a:srgbClr val="7D9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6696" y="4823459"/>
            <a:ext cx="103632" cy="5166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1653" y="4837938"/>
            <a:ext cx="13970" cy="432434"/>
          </a:xfrm>
          <a:custGeom>
            <a:avLst/>
            <a:gdLst/>
            <a:ahLst/>
            <a:cxnLst/>
            <a:rect l="l" t="t" r="r" b="b"/>
            <a:pathLst>
              <a:path w="13970" h="432435">
                <a:moveTo>
                  <a:pt x="0" y="0"/>
                </a:moveTo>
                <a:lnTo>
                  <a:pt x="13462" y="432308"/>
                </a:lnTo>
              </a:path>
            </a:pathLst>
          </a:custGeom>
          <a:ln w="10668">
            <a:solidFill>
              <a:srgbClr val="7D9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73479" y="2609469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Narrow"/>
                <a:cs typeface="Arial Narrow"/>
              </a:rPr>
              <a:t>j8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1870" y="5271261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Narrow"/>
                <a:cs typeface="Arial Narrow"/>
              </a:rPr>
              <a:t>6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30423" y="4521708"/>
            <a:ext cx="225551" cy="6202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9285" y="4540758"/>
            <a:ext cx="142240" cy="535940"/>
          </a:xfrm>
          <a:custGeom>
            <a:avLst/>
            <a:gdLst/>
            <a:ahLst/>
            <a:cxnLst/>
            <a:rect l="l" t="t" r="r" b="b"/>
            <a:pathLst>
              <a:path w="142239" h="535939">
                <a:moveTo>
                  <a:pt x="0" y="0"/>
                </a:moveTo>
                <a:lnTo>
                  <a:pt x="37662" y="19131"/>
                </a:lnTo>
                <a:lnTo>
                  <a:pt x="71515" y="73123"/>
                </a:lnTo>
                <a:lnTo>
                  <a:pt x="86589" y="111599"/>
                </a:lnTo>
                <a:lnTo>
                  <a:pt x="100203" y="156876"/>
                </a:lnTo>
                <a:lnTo>
                  <a:pt x="112186" y="208319"/>
                </a:lnTo>
                <a:lnTo>
                  <a:pt x="122371" y="265288"/>
                </a:lnTo>
                <a:lnTo>
                  <a:pt x="130587" y="327148"/>
                </a:lnTo>
                <a:lnTo>
                  <a:pt x="136666" y="393259"/>
                </a:lnTo>
                <a:lnTo>
                  <a:pt x="140437" y="462984"/>
                </a:lnTo>
                <a:lnTo>
                  <a:pt x="141731" y="535686"/>
                </a:lnTo>
              </a:path>
            </a:pathLst>
          </a:custGeom>
          <a:ln w="10668">
            <a:solidFill>
              <a:srgbClr val="7D9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69107" y="3502152"/>
            <a:ext cx="5064252" cy="14066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09494" y="3566033"/>
            <a:ext cx="4906645" cy="1277620"/>
          </a:xfrm>
          <a:custGeom>
            <a:avLst/>
            <a:gdLst/>
            <a:ahLst/>
            <a:cxnLst/>
            <a:rect l="l" t="t" r="r" b="b"/>
            <a:pathLst>
              <a:path w="4906645" h="1277620">
                <a:moveTo>
                  <a:pt x="4869928" y="31036"/>
                </a:moveTo>
                <a:lnTo>
                  <a:pt x="0" y="1265046"/>
                </a:lnTo>
                <a:lnTo>
                  <a:pt x="3048" y="1277365"/>
                </a:lnTo>
                <a:lnTo>
                  <a:pt x="4872989" y="43226"/>
                </a:lnTo>
                <a:lnTo>
                  <a:pt x="4881913" y="34481"/>
                </a:lnTo>
                <a:lnTo>
                  <a:pt x="4869928" y="31036"/>
                </a:lnTo>
                <a:close/>
              </a:path>
              <a:path w="4906645" h="1277620">
                <a:moveTo>
                  <a:pt x="4895680" y="25272"/>
                </a:moveTo>
                <a:lnTo>
                  <a:pt x="4892675" y="25272"/>
                </a:lnTo>
                <a:lnTo>
                  <a:pt x="4895723" y="37464"/>
                </a:lnTo>
                <a:lnTo>
                  <a:pt x="4872989" y="43226"/>
                </a:lnTo>
                <a:lnTo>
                  <a:pt x="4826634" y="88645"/>
                </a:lnTo>
                <a:lnTo>
                  <a:pt x="4824222" y="91185"/>
                </a:lnTo>
                <a:lnTo>
                  <a:pt x="4824095" y="95122"/>
                </a:lnTo>
                <a:lnTo>
                  <a:pt x="4826755" y="97789"/>
                </a:lnTo>
                <a:lnTo>
                  <a:pt x="4829048" y="100202"/>
                </a:lnTo>
                <a:lnTo>
                  <a:pt x="4833111" y="100202"/>
                </a:lnTo>
                <a:lnTo>
                  <a:pt x="4835525" y="97789"/>
                </a:lnTo>
                <a:lnTo>
                  <a:pt x="4906263" y="28320"/>
                </a:lnTo>
                <a:lnTo>
                  <a:pt x="4895680" y="25272"/>
                </a:lnTo>
                <a:close/>
              </a:path>
              <a:path w="4906645" h="1277620">
                <a:moveTo>
                  <a:pt x="4881913" y="34481"/>
                </a:moveTo>
                <a:lnTo>
                  <a:pt x="4872989" y="43226"/>
                </a:lnTo>
                <a:lnTo>
                  <a:pt x="4895723" y="37464"/>
                </a:lnTo>
                <a:lnTo>
                  <a:pt x="4892294" y="37464"/>
                </a:lnTo>
                <a:lnTo>
                  <a:pt x="4881913" y="34481"/>
                </a:lnTo>
                <a:close/>
              </a:path>
              <a:path w="4906645" h="1277620">
                <a:moveTo>
                  <a:pt x="4889627" y="26924"/>
                </a:moveTo>
                <a:lnTo>
                  <a:pt x="4881913" y="34481"/>
                </a:lnTo>
                <a:lnTo>
                  <a:pt x="4892294" y="37464"/>
                </a:lnTo>
                <a:lnTo>
                  <a:pt x="4889627" y="26924"/>
                </a:lnTo>
                <a:close/>
              </a:path>
              <a:path w="4906645" h="1277620">
                <a:moveTo>
                  <a:pt x="4893087" y="26924"/>
                </a:moveTo>
                <a:lnTo>
                  <a:pt x="4889627" y="26924"/>
                </a:lnTo>
                <a:lnTo>
                  <a:pt x="4892294" y="37464"/>
                </a:lnTo>
                <a:lnTo>
                  <a:pt x="4895723" y="37464"/>
                </a:lnTo>
                <a:lnTo>
                  <a:pt x="4893087" y="26924"/>
                </a:lnTo>
                <a:close/>
              </a:path>
              <a:path w="4906645" h="1277620">
                <a:moveTo>
                  <a:pt x="4892675" y="25272"/>
                </a:moveTo>
                <a:lnTo>
                  <a:pt x="4869928" y="31036"/>
                </a:lnTo>
                <a:lnTo>
                  <a:pt x="4881913" y="34481"/>
                </a:lnTo>
                <a:lnTo>
                  <a:pt x="4889627" y="26924"/>
                </a:lnTo>
                <a:lnTo>
                  <a:pt x="4893087" y="26924"/>
                </a:lnTo>
                <a:lnTo>
                  <a:pt x="4892675" y="25272"/>
                </a:lnTo>
                <a:close/>
              </a:path>
              <a:path w="4906645" h="1277620">
                <a:moveTo>
                  <a:pt x="4807711" y="0"/>
                </a:moveTo>
                <a:lnTo>
                  <a:pt x="4804156" y="1904"/>
                </a:lnTo>
                <a:lnTo>
                  <a:pt x="4803139" y="5333"/>
                </a:lnTo>
                <a:lnTo>
                  <a:pt x="4802251" y="8636"/>
                </a:lnTo>
                <a:lnTo>
                  <a:pt x="4804156" y="12191"/>
                </a:lnTo>
                <a:lnTo>
                  <a:pt x="4807458" y="13080"/>
                </a:lnTo>
                <a:lnTo>
                  <a:pt x="4869928" y="31036"/>
                </a:lnTo>
                <a:lnTo>
                  <a:pt x="4892675" y="25272"/>
                </a:lnTo>
                <a:lnTo>
                  <a:pt x="4895680" y="25272"/>
                </a:lnTo>
                <a:lnTo>
                  <a:pt x="4811013" y="888"/>
                </a:lnTo>
                <a:lnTo>
                  <a:pt x="4807711" y="0"/>
                </a:lnTo>
                <a:close/>
              </a:path>
            </a:pathLst>
          </a:custGeom>
          <a:solidFill>
            <a:srgbClr val="7D9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95006" y="3284677"/>
            <a:ext cx="4800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Narrow"/>
                <a:cs typeface="Arial Narrow"/>
              </a:rPr>
              <a:t>53</a:t>
            </a:r>
            <a:r>
              <a:rPr sz="1800" dirty="0">
                <a:solidFill>
                  <a:srgbClr val="FFFFFF"/>
                </a:solidFill>
                <a:latin typeface="Arial Narrow"/>
                <a:cs typeface="Arial Narrow"/>
              </a:rPr>
              <a:t>.</a:t>
            </a:r>
            <a:r>
              <a:rPr sz="1800" spc="-1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1800" dirty="0">
                <a:solidFill>
                  <a:srgbClr val="FFFFFF"/>
                </a:solidFill>
                <a:latin typeface="Arial Narrow"/>
                <a:cs typeface="Arial Narrow"/>
              </a:rPr>
              <a:t>°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20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146298" y="3284677"/>
            <a:ext cx="233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Narrow"/>
                <a:cs typeface="Arial Narrow"/>
              </a:rPr>
              <a:t>10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6482" y="1904822"/>
            <a:ext cx="142811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DC9E1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THANK</a:t>
            </a:r>
            <a:r>
              <a:rPr sz="1700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YOU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3190"/>
            <a:ext cx="2237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solidFill>
                  <a:srgbClr val="FFFFFF"/>
                </a:solidFill>
                <a:latin typeface="Arial Narrow"/>
                <a:cs typeface="Arial Narrow"/>
              </a:rPr>
              <a:t>Q</a:t>
            </a:r>
            <a:r>
              <a:rPr sz="3000" spc="45" dirty="0">
                <a:solidFill>
                  <a:srgbClr val="FFFFFF"/>
                </a:solidFill>
                <a:latin typeface="Arial Narrow"/>
                <a:cs typeface="Arial Narrow"/>
              </a:rPr>
              <a:t>UES</a:t>
            </a:r>
            <a:r>
              <a:rPr sz="3000" spc="40" dirty="0">
                <a:solidFill>
                  <a:srgbClr val="FFFFFF"/>
                </a:solidFill>
                <a:latin typeface="Arial Narrow"/>
                <a:cs typeface="Arial Narrow"/>
              </a:rPr>
              <a:t>TI</a:t>
            </a:r>
            <a:r>
              <a:rPr sz="3000" spc="50" dirty="0">
                <a:solidFill>
                  <a:srgbClr val="FFFFFF"/>
                </a:solidFill>
                <a:latin typeface="Arial Narrow"/>
                <a:cs typeface="Arial Narrow"/>
              </a:rPr>
              <a:t>O</a:t>
            </a:r>
            <a:r>
              <a:rPr sz="3000" spc="45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3000" spc="40" dirty="0">
                <a:solidFill>
                  <a:srgbClr val="FFFFFF"/>
                </a:solidFill>
                <a:latin typeface="Arial Narrow"/>
                <a:cs typeface="Arial Narrow"/>
              </a:rPr>
              <a:t>??</a:t>
            </a:r>
            <a:r>
              <a:rPr sz="3000" dirty="0">
                <a:solidFill>
                  <a:srgbClr val="FFFFFF"/>
                </a:solidFill>
                <a:latin typeface="Arial Narrow"/>
                <a:cs typeface="Arial Narrow"/>
              </a:rPr>
              <a:t>?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3176143"/>
            <a:ext cx="7179309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How will you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represent mathematically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sine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/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cosine wave function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with</a:t>
            </a:r>
            <a:r>
              <a:rPr sz="1700" spc="27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phase???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3190"/>
            <a:ext cx="1375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solidFill>
                  <a:srgbClr val="FFFFFF"/>
                </a:solidFill>
                <a:latin typeface="Arial Narrow"/>
                <a:cs typeface="Arial Narrow"/>
              </a:rPr>
              <a:t>PHAS</a:t>
            </a:r>
            <a:r>
              <a:rPr sz="3000" spc="50" dirty="0">
                <a:solidFill>
                  <a:srgbClr val="FFFFFF"/>
                </a:solidFill>
                <a:latin typeface="Arial Narrow"/>
                <a:cs typeface="Arial Narrow"/>
              </a:rPr>
              <a:t>O</a:t>
            </a:r>
            <a:r>
              <a:rPr sz="3000" dirty="0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627377"/>
            <a:ext cx="7695565" cy="2867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sinusoidal current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or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voltage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at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given frequency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is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characterized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by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only</a:t>
            </a:r>
            <a:r>
              <a:rPr sz="1700" spc="18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two</a:t>
            </a:r>
            <a:endParaRPr sz="1700">
              <a:latin typeface="Arial Narrow"/>
              <a:cs typeface="Arial Narrow"/>
            </a:endParaRPr>
          </a:p>
          <a:p>
            <a:pPr marL="355600">
              <a:lnSpc>
                <a:spcPct val="100000"/>
              </a:lnSpc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parameters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1.</a:t>
            </a:r>
            <a:r>
              <a:rPr sz="1700" spc="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amplitude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Clr>
                <a:srgbClr val="DC9E1F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C9E1F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2.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phase</a:t>
            </a:r>
            <a:r>
              <a:rPr sz="1700" spc="5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angle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Clr>
                <a:srgbClr val="DC9E1F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C9E1F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complex representation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voltage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is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also characterized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by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same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two</a:t>
            </a:r>
            <a:r>
              <a:rPr sz="1700" spc="2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parameters.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6416" y="1930907"/>
            <a:ext cx="5503163" cy="2250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" y="578612"/>
            <a:ext cx="159766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5"/>
              </a:spcBef>
              <a:buClr>
                <a:srgbClr val="DC9E1F"/>
              </a:buClr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I=I</a:t>
            </a:r>
            <a:r>
              <a:rPr sz="1650" spc="37" baseline="-20202" dirty="0">
                <a:solidFill>
                  <a:srgbClr val="FFFFFF"/>
                </a:solidFill>
                <a:latin typeface="Arial Narrow"/>
                <a:cs typeface="Arial Narrow"/>
              </a:rPr>
              <a:t>m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cos(wt+Φ)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940" y="3288919"/>
            <a:ext cx="241173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5"/>
              </a:spcBef>
              <a:buClr>
                <a:srgbClr val="DC9E1F"/>
              </a:buClr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I=jI</a:t>
            </a:r>
            <a:r>
              <a:rPr sz="1650" spc="44" baseline="-20202" dirty="0">
                <a:solidFill>
                  <a:srgbClr val="FFFFFF"/>
                </a:solidFill>
                <a:latin typeface="Arial Narrow"/>
                <a:cs typeface="Arial Narrow"/>
              </a:rPr>
              <a:t>m</a:t>
            </a: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cos(wt+Φ)=I</a:t>
            </a:r>
            <a:r>
              <a:rPr sz="1650" spc="44" baseline="-20202" dirty="0">
                <a:solidFill>
                  <a:srgbClr val="FFFFFF"/>
                </a:solidFill>
                <a:latin typeface="Arial Narrow"/>
                <a:cs typeface="Arial Narrow"/>
              </a:rPr>
              <a:t>m</a:t>
            </a: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e</a:t>
            </a:r>
            <a:r>
              <a:rPr sz="1650" spc="44" baseline="25252" dirty="0">
                <a:solidFill>
                  <a:srgbClr val="FFFFFF"/>
                </a:solidFill>
                <a:latin typeface="Arial Narrow"/>
                <a:cs typeface="Arial Narrow"/>
              </a:rPr>
              <a:t>j(wt+Φ)</a:t>
            </a:r>
            <a:endParaRPr sz="1650" baseline="25252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5979" y="917447"/>
            <a:ext cx="1546859" cy="1060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5985" y="931163"/>
            <a:ext cx="1389380" cy="903605"/>
          </a:xfrm>
          <a:custGeom>
            <a:avLst/>
            <a:gdLst/>
            <a:ahLst/>
            <a:cxnLst/>
            <a:rect l="l" t="t" r="r" b="b"/>
            <a:pathLst>
              <a:path w="1389379" h="903605">
                <a:moveTo>
                  <a:pt x="1287144" y="885825"/>
                </a:moveTo>
                <a:lnTo>
                  <a:pt x="1284097" y="888491"/>
                </a:lnTo>
                <a:lnTo>
                  <a:pt x="1283842" y="895476"/>
                </a:lnTo>
                <a:lnTo>
                  <a:pt x="1286510" y="898525"/>
                </a:lnTo>
                <a:lnTo>
                  <a:pt x="1290065" y="898651"/>
                </a:lnTo>
                <a:lnTo>
                  <a:pt x="1388999" y="903224"/>
                </a:lnTo>
                <a:lnTo>
                  <a:pt x="1388292" y="901826"/>
                </a:lnTo>
                <a:lnTo>
                  <a:pt x="1375028" y="901826"/>
                </a:lnTo>
                <a:lnTo>
                  <a:pt x="1355281" y="889028"/>
                </a:lnTo>
                <a:lnTo>
                  <a:pt x="1290574" y="885951"/>
                </a:lnTo>
                <a:lnTo>
                  <a:pt x="1287144" y="885825"/>
                </a:lnTo>
                <a:close/>
              </a:path>
              <a:path w="1389379" h="903605">
                <a:moveTo>
                  <a:pt x="1355281" y="889028"/>
                </a:moveTo>
                <a:lnTo>
                  <a:pt x="1375028" y="901826"/>
                </a:lnTo>
                <a:lnTo>
                  <a:pt x="1376661" y="899287"/>
                </a:lnTo>
                <a:lnTo>
                  <a:pt x="1372742" y="899287"/>
                </a:lnTo>
                <a:lnTo>
                  <a:pt x="1367866" y="889627"/>
                </a:lnTo>
                <a:lnTo>
                  <a:pt x="1355281" y="889028"/>
                </a:lnTo>
                <a:close/>
              </a:path>
              <a:path w="1389379" h="903605">
                <a:moveTo>
                  <a:pt x="1338961" y="810387"/>
                </a:moveTo>
                <a:lnTo>
                  <a:pt x="1335786" y="812038"/>
                </a:lnTo>
                <a:lnTo>
                  <a:pt x="1332611" y="813562"/>
                </a:lnTo>
                <a:lnTo>
                  <a:pt x="1331467" y="817372"/>
                </a:lnTo>
                <a:lnTo>
                  <a:pt x="1332991" y="820547"/>
                </a:lnTo>
                <a:lnTo>
                  <a:pt x="1362197" y="878398"/>
                </a:lnTo>
                <a:lnTo>
                  <a:pt x="1381887" y="891159"/>
                </a:lnTo>
                <a:lnTo>
                  <a:pt x="1375028" y="901826"/>
                </a:lnTo>
                <a:lnTo>
                  <a:pt x="1388292" y="901826"/>
                </a:lnTo>
                <a:lnTo>
                  <a:pt x="1344294" y="814832"/>
                </a:lnTo>
                <a:lnTo>
                  <a:pt x="1342770" y="811657"/>
                </a:lnTo>
                <a:lnTo>
                  <a:pt x="1338961" y="810387"/>
                </a:lnTo>
                <a:close/>
              </a:path>
              <a:path w="1389379" h="903605">
                <a:moveTo>
                  <a:pt x="1367866" y="889627"/>
                </a:moveTo>
                <a:lnTo>
                  <a:pt x="1372742" y="899287"/>
                </a:lnTo>
                <a:lnTo>
                  <a:pt x="1378712" y="890143"/>
                </a:lnTo>
                <a:lnTo>
                  <a:pt x="1367866" y="889627"/>
                </a:lnTo>
                <a:close/>
              </a:path>
              <a:path w="1389379" h="903605">
                <a:moveTo>
                  <a:pt x="1362197" y="878398"/>
                </a:moveTo>
                <a:lnTo>
                  <a:pt x="1367866" y="889627"/>
                </a:lnTo>
                <a:lnTo>
                  <a:pt x="1378712" y="890143"/>
                </a:lnTo>
                <a:lnTo>
                  <a:pt x="1372742" y="899287"/>
                </a:lnTo>
                <a:lnTo>
                  <a:pt x="1376661" y="899287"/>
                </a:lnTo>
                <a:lnTo>
                  <a:pt x="1381887" y="891159"/>
                </a:lnTo>
                <a:lnTo>
                  <a:pt x="1362197" y="878398"/>
                </a:lnTo>
                <a:close/>
              </a:path>
              <a:path w="1389379" h="903605">
                <a:moveTo>
                  <a:pt x="6857" y="0"/>
                </a:moveTo>
                <a:lnTo>
                  <a:pt x="0" y="10668"/>
                </a:lnTo>
                <a:lnTo>
                  <a:pt x="1355281" y="889028"/>
                </a:lnTo>
                <a:lnTo>
                  <a:pt x="1367866" y="889627"/>
                </a:lnTo>
                <a:lnTo>
                  <a:pt x="1362197" y="878398"/>
                </a:lnTo>
                <a:lnTo>
                  <a:pt x="6857" y="0"/>
                </a:lnTo>
                <a:close/>
              </a:path>
            </a:pathLst>
          </a:custGeom>
          <a:solidFill>
            <a:srgbClr val="7D9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17519" y="1863344"/>
            <a:ext cx="2120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Narrow"/>
                <a:cs typeface="Arial Narrow"/>
              </a:rPr>
              <a:t>Assumed </a:t>
            </a:r>
            <a:r>
              <a:rPr sz="1800" spc="-10" dirty="0">
                <a:solidFill>
                  <a:srgbClr val="FFFFFF"/>
                </a:solidFill>
                <a:latin typeface="Arial Narrow"/>
                <a:cs typeface="Arial Narrow"/>
              </a:rPr>
              <a:t>sinusoidal</a:t>
            </a:r>
            <a:r>
              <a:rPr sz="1800" spc="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Narrow"/>
                <a:cs typeface="Arial Narrow"/>
              </a:rPr>
              <a:t>form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1427" y="3572255"/>
            <a:ext cx="2033016" cy="1074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0544" y="3587115"/>
            <a:ext cx="1876425" cy="924560"/>
          </a:xfrm>
          <a:custGeom>
            <a:avLst/>
            <a:gdLst/>
            <a:ahLst/>
            <a:cxnLst/>
            <a:rect l="l" t="t" r="r" b="b"/>
            <a:pathLst>
              <a:path w="1876425" h="924560">
                <a:moveTo>
                  <a:pt x="1840685" y="906410"/>
                </a:moveTo>
                <a:lnTo>
                  <a:pt x="1772666" y="911606"/>
                </a:lnTo>
                <a:lnTo>
                  <a:pt x="1769998" y="914654"/>
                </a:lnTo>
                <a:lnTo>
                  <a:pt x="1770507" y="921639"/>
                </a:lnTo>
                <a:lnTo>
                  <a:pt x="1773555" y="924179"/>
                </a:lnTo>
                <a:lnTo>
                  <a:pt x="1872567" y="916686"/>
                </a:lnTo>
                <a:lnTo>
                  <a:pt x="1861820" y="916686"/>
                </a:lnTo>
                <a:lnTo>
                  <a:pt x="1840685" y="906410"/>
                </a:lnTo>
                <a:close/>
              </a:path>
              <a:path w="1876425" h="924560">
                <a:moveTo>
                  <a:pt x="1853194" y="905454"/>
                </a:moveTo>
                <a:lnTo>
                  <a:pt x="1840685" y="906410"/>
                </a:lnTo>
                <a:lnTo>
                  <a:pt x="1861820" y="916686"/>
                </a:lnTo>
                <a:lnTo>
                  <a:pt x="1862875" y="914527"/>
                </a:lnTo>
                <a:lnTo>
                  <a:pt x="1859280" y="914527"/>
                </a:lnTo>
                <a:lnTo>
                  <a:pt x="1853194" y="905454"/>
                </a:lnTo>
                <a:close/>
              </a:path>
              <a:path w="1876425" h="924560">
                <a:moveTo>
                  <a:pt x="1814830" y="830453"/>
                </a:moveTo>
                <a:lnTo>
                  <a:pt x="1811908" y="832358"/>
                </a:lnTo>
                <a:lnTo>
                  <a:pt x="1808988" y="834390"/>
                </a:lnTo>
                <a:lnTo>
                  <a:pt x="1808226" y="838327"/>
                </a:lnTo>
                <a:lnTo>
                  <a:pt x="1810131" y="841248"/>
                </a:lnTo>
                <a:lnTo>
                  <a:pt x="1846119" y="894904"/>
                </a:lnTo>
                <a:lnTo>
                  <a:pt x="1867408" y="905256"/>
                </a:lnTo>
                <a:lnTo>
                  <a:pt x="1861820" y="916686"/>
                </a:lnTo>
                <a:lnTo>
                  <a:pt x="1872567" y="916686"/>
                </a:lnTo>
                <a:lnTo>
                  <a:pt x="1875917" y="916432"/>
                </a:lnTo>
                <a:lnTo>
                  <a:pt x="1820671" y="834136"/>
                </a:lnTo>
                <a:lnTo>
                  <a:pt x="1818767" y="831215"/>
                </a:lnTo>
                <a:lnTo>
                  <a:pt x="1814830" y="830453"/>
                </a:lnTo>
                <a:close/>
              </a:path>
              <a:path w="1876425" h="924560">
                <a:moveTo>
                  <a:pt x="1864106" y="904621"/>
                </a:moveTo>
                <a:lnTo>
                  <a:pt x="1853194" y="905454"/>
                </a:lnTo>
                <a:lnTo>
                  <a:pt x="1859280" y="914527"/>
                </a:lnTo>
                <a:lnTo>
                  <a:pt x="1864106" y="904621"/>
                </a:lnTo>
                <a:close/>
              </a:path>
              <a:path w="1876425" h="924560">
                <a:moveTo>
                  <a:pt x="1866102" y="904621"/>
                </a:moveTo>
                <a:lnTo>
                  <a:pt x="1864106" y="904621"/>
                </a:lnTo>
                <a:lnTo>
                  <a:pt x="1859280" y="914527"/>
                </a:lnTo>
                <a:lnTo>
                  <a:pt x="1862875" y="914527"/>
                </a:lnTo>
                <a:lnTo>
                  <a:pt x="1867408" y="905256"/>
                </a:lnTo>
                <a:lnTo>
                  <a:pt x="1866102" y="904621"/>
                </a:lnTo>
                <a:close/>
              </a:path>
              <a:path w="1876425" h="924560">
                <a:moveTo>
                  <a:pt x="5587" y="0"/>
                </a:moveTo>
                <a:lnTo>
                  <a:pt x="0" y="11430"/>
                </a:lnTo>
                <a:lnTo>
                  <a:pt x="1840685" y="906410"/>
                </a:lnTo>
                <a:lnTo>
                  <a:pt x="1853194" y="905454"/>
                </a:lnTo>
                <a:lnTo>
                  <a:pt x="1846119" y="894904"/>
                </a:lnTo>
                <a:lnTo>
                  <a:pt x="5587" y="0"/>
                </a:lnTo>
                <a:close/>
              </a:path>
              <a:path w="1876425" h="924560">
                <a:moveTo>
                  <a:pt x="1846119" y="894904"/>
                </a:moveTo>
                <a:lnTo>
                  <a:pt x="1853194" y="905454"/>
                </a:lnTo>
                <a:lnTo>
                  <a:pt x="1864106" y="904621"/>
                </a:lnTo>
                <a:lnTo>
                  <a:pt x="1866102" y="904621"/>
                </a:lnTo>
                <a:lnTo>
                  <a:pt x="1846119" y="894904"/>
                </a:lnTo>
                <a:close/>
              </a:path>
            </a:pathLst>
          </a:custGeom>
          <a:solidFill>
            <a:srgbClr val="7D9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25570" y="4544695"/>
            <a:ext cx="35928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Narrow"/>
                <a:cs typeface="Arial Narrow"/>
              </a:rPr>
              <a:t>Complex form of the </a:t>
            </a:r>
            <a:r>
              <a:rPr sz="1800" spc="-10" dirty="0">
                <a:solidFill>
                  <a:srgbClr val="FFFFFF"/>
                </a:solidFill>
                <a:latin typeface="Arial Narrow"/>
                <a:cs typeface="Arial Narrow"/>
              </a:rPr>
              <a:t>corresponding</a:t>
            </a:r>
            <a:r>
              <a:rPr sz="1800" spc="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Narrow"/>
                <a:cs typeface="Arial Narrow"/>
              </a:rPr>
              <a:t>current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117" y="1670685"/>
            <a:ext cx="7695565" cy="2870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065" marR="19050" indent="-342900">
              <a:lnSpc>
                <a:spcPct val="100000"/>
              </a:lnSpc>
              <a:spcBef>
                <a:spcPts val="105"/>
              </a:spcBef>
              <a:buClr>
                <a:srgbClr val="DC9E1F"/>
              </a:buClr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Throughout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any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linear circuit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,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operating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in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sinusoidal steady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state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at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given frequency  </a:t>
            </a:r>
            <a:r>
              <a:rPr sz="1700" spc="-20" dirty="0">
                <a:solidFill>
                  <a:srgbClr val="FFFFFF"/>
                </a:solidFill>
                <a:latin typeface="Arial Narrow"/>
                <a:cs typeface="Arial Narrow"/>
              </a:rPr>
              <a:t>w,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every current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or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voltage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may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be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characterized completely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by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knowledge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its 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amplitude and phase</a:t>
            </a:r>
            <a:r>
              <a:rPr sz="1700" spc="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angle.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Clr>
                <a:srgbClr val="DC9E1F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C9E1F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buClr>
                <a:srgbClr val="DC9E1F"/>
              </a:buClr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None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circuits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we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are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considering will respond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at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frequency other than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that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sz="1700" spc="3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endParaRPr sz="1700">
              <a:latin typeface="Arial Narrow"/>
              <a:cs typeface="Arial Narrow"/>
            </a:endParaRPr>
          </a:p>
          <a:p>
            <a:pPr marL="393065">
              <a:lnSpc>
                <a:spcPct val="100000"/>
              </a:lnSpc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excitation source, </a:t>
            </a:r>
            <a:r>
              <a:rPr sz="1700" spc="10" dirty="0">
                <a:solidFill>
                  <a:srgbClr val="FFFFFF"/>
                </a:solidFill>
                <a:latin typeface="Arial Narrow"/>
                <a:cs typeface="Arial Narrow"/>
              </a:rPr>
              <a:t>so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that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value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‘w’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is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always</a:t>
            </a:r>
            <a:r>
              <a:rPr sz="1700" spc="11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known.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393065" marR="55880" indent="-342900">
              <a:lnSpc>
                <a:spcPct val="100000"/>
              </a:lnSpc>
              <a:spcBef>
                <a:spcPts val="5"/>
              </a:spcBef>
              <a:buClr>
                <a:srgbClr val="DC9E1F"/>
              </a:buClr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complex representation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every voltage will contain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same factor e</a:t>
            </a:r>
            <a:r>
              <a:rPr sz="1650" spc="37" baseline="25252" dirty="0">
                <a:solidFill>
                  <a:srgbClr val="FFFFFF"/>
                </a:solidFill>
                <a:latin typeface="Arial Narrow"/>
                <a:cs typeface="Arial Narrow"/>
              </a:rPr>
              <a:t>jwt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. Hence, </a:t>
            </a:r>
            <a:r>
              <a:rPr sz="1700" spc="10" dirty="0">
                <a:solidFill>
                  <a:srgbClr val="FFFFFF"/>
                </a:solidFill>
                <a:latin typeface="Arial Narrow"/>
                <a:cs typeface="Arial Narrow"/>
              </a:rPr>
              <a:t>we 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can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avoid carrying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redundant information throughout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1700" spc="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solution.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00024"/>
            <a:ext cx="952500" cy="8001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05"/>
              </a:spcBef>
              <a:buClr>
                <a:srgbClr val="DC9E1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H</a:t>
            </a:r>
            <a:r>
              <a:rPr sz="1700" spc="35" dirty="0">
                <a:solidFill>
                  <a:srgbClr val="FFFFFF"/>
                </a:solidFill>
                <a:latin typeface="Arial Narrow"/>
                <a:cs typeface="Arial Narrow"/>
              </a:rPr>
              <a:t>en</a:t>
            </a: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e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,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700" dirty="0">
                <a:solidFill>
                  <a:srgbClr val="DC9E1F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1994" y="914526"/>
            <a:ext cx="62230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I=I</a:t>
            </a:r>
            <a:r>
              <a:rPr sz="1650" spc="44" baseline="-20202" dirty="0">
                <a:solidFill>
                  <a:srgbClr val="FFFFFF"/>
                </a:solidFill>
                <a:latin typeface="Arial Narrow"/>
                <a:cs typeface="Arial Narrow"/>
              </a:rPr>
              <a:t>m</a:t>
            </a: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e</a:t>
            </a:r>
            <a:r>
              <a:rPr sz="1650" spc="44" baseline="25252" dirty="0">
                <a:solidFill>
                  <a:srgbClr val="FFFFFF"/>
                </a:solidFill>
                <a:latin typeface="Arial Narrow"/>
                <a:cs typeface="Arial Narrow"/>
              </a:rPr>
              <a:t>jΦ</a:t>
            </a:r>
            <a:endParaRPr sz="1650" baseline="25252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9364" y="5085588"/>
            <a:ext cx="1801367" cy="33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9114" y="5099811"/>
            <a:ext cx="1642745" cy="215900"/>
          </a:xfrm>
          <a:custGeom>
            <a:avLst/>
            <a:gdLst/>
            <a:ahLst/>
            <a:cxnLst/>
            <a:rect l="l" t="t" r="r" b="b"/>
            <a:pathLst>
              <a:path w="1642745" h="215900">
                <a:moveTo>
                  <a:pt x="1606290" y="175807"/>
                </a:moveTo>
                <a:lnTo>
                  <a:pt x="1547368" y="202565"/>
                </a:lnTo>
                <a:lnTo>
                  <a:pt x="1544193" y="204088"/>
                </a:lnTo>
                <a:lnTo>
                  <a:pt x="1542669" y="207772"/>
                </a:lnTo>
                <a:lnTo>
                  <a:pt x="1544193" y="210947"/>
                </a:lnTo>
                <a:lnTo>
                  <a:pt x="1545589" y="214122"/>
                </a:lnTo>
                <a:lnTo>
                  <a:pt x="1549400" y="215646"/>
                </a:lnTo>
                <a:lnTo>
                  <a:pt x="1552575" y="214122"/>
                </a:lnTo>
                <a:lnTo>
                  <a:pt x="1631578" y="178181"/>
                </a:lnTo>
                <a:lnTo>
                  <a:pt x="1629664" y="178181"/>
                </a:lnTo>
                <a:lnTo>
                  <a:pt x="1606290" y="175807"/>
                </a:lnTo>
                <a:close/>
              </a:path>
              <a:path w="1642745" h="215900">
                <a:moveTo>
                  <a:pt x="1617790" y="170585"/>
                </a:moveTo>
                <a:lnTo>
                  <a:pt x="1606290" y="175807"/>
                </a:lnTo>
                <a:lnTo>
                  <a:pt x="1629664" y="178181"/>
                </a:lnTo>
                <a:lnTo>
                  <a:pt x="1629790" y="176910"/>
                </a:lnTo>
                <a:lnTo>
                  <a:pt x="1626489" y="176910"/>
                </a:lnTo>
                <a:lnTo>
                  <a:pt x="1617790" y="170585"/>
                </a:lnTo>
                <a:close/>
              </a:path>
              <a:path w="1642745" h="215900">
                <a:moveTo>
                  <a:pt x="1559814" y="112775"/>
                </a:moveTo>
                <a:lnTo>
                  <a:pt x="1555877" y="113283"/>
                </a:lnTo>
                <a:lnTo>
                  <a:pt x="1553845" y="116205"/>
                </a:lnTo>
                <a:lnTo>
                  <a:pt x="1551686" y="118999"/>
                </a:lnTo>
                <a:lnTo>
                  <a:pt x="1552321" y="122936"/>
                </a:lnTo>
                <a:lnTo>
                  <a:pt x="1555242" y="125094"/>
                </a:lnTo>
                <a:lnTo>
                  <a:pt x="1607500" y="163101"/>
                </a:lnTo>
                <a:lnTo>
                  <a:pt x="1630934" y="165481"/>
                </a:lnTo>
                <a:lnTo>
                  <a:pt x="1629664" y="178181"/>
                </a:lnTo>
                <a:lnTo>
                  <a:pt x="1631578" y="178181"/>
                </a:lnTo>
                <a:lnTo>
                  <a:pt x="1642745" y="173100"/>
                </a:lnTo>
                <a:lnTo>
                  <a:pt x="1562735" y="114807"/>
                </a:lnTo>
                <a:lnTo>
                  <a:pt x="1559814" y="112775"/>
                </a:lnTo>
                <a:close/>
              </a:path>
              <a:path w="1642745" h="215900">
                <a:moveTo>
                  <a:pt x="1627632" y="166115"/>
                </a:moveTo>
                <a:lnTo>
                  <a:pt x="1617790" y="170585"/>
                </a:lnTo>
                <a:lnTo>
                  <a:pt x="1626489" y="176910"/>
                </a:lnTo>
                <a:lnTo>
                  <a:pt x="1627632" y="166115"/>
                </a:lnTo>
                <a:close/>
              </a:path>
              <a:path w="1642745" h="215900">
                <a:moveTo>
                  <a:pt x="1630870" y="166115"/>
                </a:moveTo>
                <a:lnTo>
                  <a:pt x="1627632" y="166115"/>
                </a:lnTo>
                <a:lnTo>
                  <a:pt x="1626489" y="176910"/>
                </a:lnTo>
                <a:lnTo>
                  <a:pt x="1629790" y="176910"/>
                </a:lnTo>
                <a:lnTo>
                  <a:pt x="1630870" y="166115"/>
                </a:lnTo>
                <a:close/>
              </a:path>
              <a:path w="1642745" h="215900">
                <a:moveTo>
                  <a:pt x="1270" y="0"/>
                </a:moveTo>
                <a:lnTo>
                  <a:pt x="0" y="12700"/>
                </a:lnTo>
                <a:lnTo>
                  <a:pt x="1606290" y="175807"/>
                </a:lnTo>
                <a:lnTo>
                  <a:pt x="1617790" y="170585"/>
                </a:lnTo>
                <a:lnTo>
                  <a:pt x="1607500" y="163101"/>
                </a:lnTo>
                <a:lnTo>
                  <a:pt x="1270" y="0"/>
                </a:lnTo>
                <a:close/>
              </a:path>
              <a:path w="1642745" h="215900">
                <a:moveTo>
                  <a:pt x="1607500" y="163101"/>
                </a:moveTo>
                <a:lnTo>
                  <a:pt x="1617790" y="170585"/>
                </a:lnTo>
                <a:lnTo>
                  <a:pt x="1627632" y="166115"/>
                </a:lnTo>
                <a:lnTo>
                  <a:pt x="1630870" y="166115"/>
                </a:lnTo>
                <a:lnTo>
                  <a:pt x="1630934" y="165481"/>
                </a:lnTo>
                <a:lnTo>
                  <a:pt x="1607500" y="163101"/>
                </a:lnTo>
                <a:close/>
              </a:path>
            </a:pathLst>
          </a:custGeom>
          <a:solidFill>
            <a:srgbClr val="7D9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7540" y="1585340"/>
            <a:ext cx="7710170" cy="3998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0" marR="30480" indent="-343535">
              <a:lnSpc>
                <a:spcPct val="100000"/>
              </a:lnSpc>
              <a:spcBef>
                <a:spcPts val="105"/>
              </a:spcBef>
              <a:buClr>
                <a:srgbClr val="DC9E1F"/>
              </a:buClr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complex quantities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are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usually written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in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polar form than exponential form </a:t>
            </a:r>
            <a:r>
              <a:rPr sz="1700" spc="10" dirty="0">
                <a:solidFill>
                  <a:srgbClr val="FFFFFF"/>
                </a:solidFill>
                <a:latin typeface="Arial Narrow"/>
                <a:cs typeface="Arial Narrow"/>
              </a:rPr>
              <a:t>to </a:t>
            </a: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achieve 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slight addition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time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saving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and</a:t>
            </a:r>
            <a:r>
              <a:rPr sz="1700" spc="1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effort.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Clr>
                <a:srgbClr val="DC9E1F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C9E1F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406400" indent="-343535">
              <a:lnSpc>
                <a:spcPct val="100000"/>
              </a:lnSpc>
              <a:buClr>
                <a:srgbClr val="DC9E1F"/>
              </a:buClr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Consider,</a:t>
            </a:r>
            <a:endParaRPr sz="1700">
              <a:latin typeface="Arial Narrow"/>
              <a:cs typeface="Arial Narrow"/>
            </a:endParaRPr>
          </a:p>
          <a:p>
            <a:pPr marL="406400" indent="-343535">
              <a:lnSpc>
                <a:spcPct val="100000"/>
              </a:lnSpc>
              <a:spcBef>
                <a:spcPts val="1005"/>
              </a:spcBef>
              <a:buClr>
                <a:srgbClr val="DC9E1F"/>
              </a:buClr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v(t)=V</a:t>
            </a:r>
            <a:r>
              <a:rPr sz="1650" spc="37" baseline="-20202" dirty="0">
                <a:solidFill>
                  <a:srgbClr val="FFFFFF"/>
                </a:solidFill>
                <a:latin typeface="Arial Narrow"/>
                <a:cs typeface="Arial Narrow"/>
              </a:rPr>
              <a:t>m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coswt</a:t>
            </a:r>
            <a:endParaRPr sz="1700">
              <a:latin typeface="Arial Narrow"/>
              <a:cs typeface="Arial Narrow"/>
            </a:endParaRPr>
          </a:p>
          <a:p>
            <a:pPr marL="406400" indent="-343535">
              <a:lnSpc>
                <a:spcPct val="100000"/>
              </a:lnSpc>
              <a:spcBef>
                <a:spcPts val="1015"/>
              </a:spcBef>
              <a:buClr>
                <a:srgbClr val="DC9E1F"/>
              </a:buClr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1700" spc="10" dirty="0">
                <a:solidFill>
                  <a:srgbClr val="FFFFFF"/>
                </a:solidFill>
                <a:latin typeface="Arial Narrow"/>
                <a:cs typeface="Arial Narrow"/>
              </a:rPr>
              <a:t>It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represented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as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1650" spc="37" baseline="-20202" dirty="0">
                <a:solidFill>
                  <a:srgbClr val="FFFFFF"/>
                </a:solidFill>
                <a:latin typeface="Arial Narrow"/>
                <a:cs typeface="Arial Narrow"/>
              </a:rPr>
              <a:t>m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700" spc="6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0°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Clr>
                <a:srgbClr val="DC9E1F"/>
              </a:buClr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406400" indent="-343535">
              <a:lnSpc>
                <a:spcPct val="100000"/>
              </a:lnSpc>
              <a:spcBef>
                <a:spcPts val="1525"/>
              </a:spcBef>
              <a:buClr>
                <a:srgbClr val="DC9E1F"/>
              </a:buClr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i(t)=I</a:t>
            </a:r>
            <a:r>
              <a:rPr sz="1650" spc="37" baseline="-20202" dirty="0">
                <a:solidFill>
                  <a:srgbClr val="FFFFFF"/>
                </a:solidFill>
                <a:latin typeface="Arial Narrow"/>
                <a:cs typeface="Arial Narrow"/>
              </a:rPr>
              <a:t>m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cos(wt+Φ)</a:t>
            </a:r>
            <a:endParaRPr sz="1700">
              <a:latin typeface="Arial Narrow"/>
              <a:cs typeface="Arial Narrow"/>
            </a:endParaRPr>
          </a:p>
          <a:p>
            <a:pPr marL="406400" indent="-343535">
              <a:lnSpc>
                <a:spcPct val="100000"/>
              </a:lnSpc>
              <a:spcBef>
                <a:spcPts val="1005"/>
              </a:spcBef>
              <a:buClr>
                <a:srgbClr val="DC9E1F"/>
              </a:buClr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real part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complex quantity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is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i(t)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=</a:t>
            </a:r>
            <a:r>
              <a:rPr sz="1700" spc="26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Re{I</a:t>
            </a:r>
            <a:r>
              <a:rPr sz="1650" spc="44" baseline="-20202" dirty="0">
                <a:solidFill>
                  <a:srgbClr val="FFFFFF"/>
                </a:solidFill>
                <a:latin typeface="Arial Narrow"/>
                <a:cs typeface="Arial Narrow"/>
              </a:rPr>
              <a:t>m</a:t>
            </a: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e</a:t>
            </a:r>
            <a:r>
              <a:rPr sz="1650" spc="44" baseline="25252" dirty="0">
                <a:solidFill>
                  <a:srgbClr val="FFFFFF"/>
                </a:solidFill>
                <a:latin typeface="Arial Narrow"/>
                <a:cs typeface="Arial Narrow"/>
              </a:rPr>
              <a:t>j(wt+Φ)</a:t>
            </a: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}</a:t>
            </a:r>
            <a:endParaRPr sz="1700">
              <a:latin typeface="Arial Narrow"/>
              <a:cs typeface="Arial Narrow"/>
            </a:endParaRPr>
          </a:p>
          <a:p>
            <a:pPr marL="406400" indent="-343535">
              <a:lnSpc>
                <a:spcPct val="100000"/>
              </a:lnSpc>
              <a:spcBef>
                <a:spcPts val="1010"/>
              </a:spcBef>
              <a:buClr>
                <a:srgbClr val="DC9E1F"/>
              </a:buClr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I=I</a:t>
            </a:r>
            <a:r>
              <a:rPr sz="1650" spc="37" baseline="-20202" dirty="0">
                <a:solidFill>
                  <a:srgbClr val="FFFFFF"/>
                </a:solidFill>
                <a:latin typeface="Arial Narrow"/>
                <a:cs typeface="Arial Narrow"/>
              </a:rPr>
              <a:t>m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700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Φ</a:t>
            </a:r>
            <a:endParaRPr sz="1700">
              <a:latin typeface="Arial Narrow"/>
              <a:cs typeface="Arial Narrow"/>
            </a:endParaRPr>
          </a:p>
          <a:p>
            <a:pPr marL="2905125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solidFill>
                  <a:srgbClr val="FFFFFF"/>
                </a:solidFill>
                <a:latin typeface="Arial Narrow"/>
                <a:cs typeface="Arial Narrow"/>
              </a:rPr>
              <a:t>This </a:t>
            </a:r>
            <a:r>
              <a:rPr sz="1800" spc="-10" dirty="0">
                <a:solidFill>
                  <a:srgbClr val="FFFFFF"/>
                </a:solidFill>
                <a:latin typeface="Arial Narrow"/>
                <a:cs typeface="Arial Narrow"/>
              </a:rPr>
              <a:t>abbreviated </a:t>
            </a:r>
            <a:r>
              <a:rPr sz="1800" spc="-5" dirty="0">
                <a:solidFill>
                  <a:srgbClr val="FFFFFF"/>
                </a:solidFill>
                <a:latin typeface="Arial Narrow"/>
                <a:cs typeface="Arial Narrow"/>
              </a:rPr>
              <a:t>representation is called </a:t>
            </a:r>
            <a:r>
              <a:rPr sz="180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spc="17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Narrow"/>
                <a:cs typeface="Arial Narrow"/>
              </a:rPr>
              <a:t>phasor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687" y="518159"/>
            <a:ext cx="1097280" cy="1525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763" y="891539"/>
            <a:ext cx="1487424" cy="847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539495"/>
            <a:ext cx="981456" cy="1402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539495"/>
            <a:ext cx="981710" cy="1402080"/>
          </a:xfrm>
          <a:custGeom>
            <a:avLst/>
            <a:gdLst/>
            <a:ahLst/>
            <a:cxnLst/>
            <a:rect l="l" t="t" r="r" b="b"/>
            <a:pathLst>
              <a:path w="981710" h="1402080">
                <a:moveTo>
                  <a:pt x="981456" y="0"/>
                </a:moveTo>
                <a:lnTo>
                  <a:pt x="981456" y="911351"/>
                </a:lnTo>
                <a:lnTo>
                  <a:pt x="490728" y="1402079"/>
                </a:lnTo>
                <a:lnTo>
                  <a:pt x="0" y="911351"/>
                </a:lnTo>
                <a:lnTo>
                  <a:pt x="0" y="0"/>
                </a:lnTo>
                <a:lnTo>
                  <a:pt x="490728" y="490727"/>
                </a:lnTo>
                <a:lnTo>
                  <a:pt x="981456" y="0"/>
                </a:lnTo>
                <a:close/>
              </a:path>
            </a:pathLst>
          </a:custGeom>
          <a:ln w="9144">
            <a:solidFill>
              <a:srgbClr val="7D9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0544" y="972438"/>
            <a:ext cx="89852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solidFill>
                  <a:srgbClr val="FFFFFF"/>
                </a:solidFill>
                <a:latin typeface="Arial Narrow"/>
                <a:cs typeface="Arial Narrow"/>
              </a:rPr>
              <a:t>Step</a:t>
            </a:r>
            <a:r>
              <a:rPr sz="2900" spc="-7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90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29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91055" y="539495"/>
            <a:ext cx="6943725" cy="911860"/>
          </a:xfrm>
          <a:custGeom>
            <a:avLst/>
            <a:gdLst/>
            <a:ahLst/>
            <a:cxnLst/>
            <a:rect l="l" t="t" r="r" b="b"/>
            <a:pathLst>
              <a:path w="6943725" h="911860">
                <a:moveTo>
                  <a:pt x="6791452" y="0"/>
                </a:moveTo>
                <a:lnTo>
                  <a:pt x="0" y="0"/>
                </a:lnTo>
                <a:lnTo>
                  <a:pt x="0" y="911351"/>
                </a:lnTo>
                <a:lnTo>
                  <a:pt x="6791452" y="911351"/>
                </a:lnTo>
                <a:lnTo>
                  <a:pt x="6839484" y="903614"/>
                </a:lnTo>
                <a:lnTo>
                  <a:pt x="6881183" y="882062"/>
                </a:lnTo>
                <a:lnTo>
                  <a:pt x="6914054" y="849191"/>
                </a:lnTo>
                <a:lnTo>
                  <a:pt x="6935606" y="807492"/>
                </a:lnTo>
                <a:lnTo>
                  <a:pt x="6943344" y="759459"/>
                </a:lnTo>
                <a:lnTo>
                  <a:pt x="6943344" y="151891"/>
                </a:lnTo>
                <a:lnTo>
                  <a:pt x="6935606" y="103859"/>
                </a:lnTo>
                <a:lnTo>
                  <a:pt x="6914054" y="62160"/>
                </a:lnTo>
                <a:lnTo>
                  <a:pt x="6881183" y="29289"/>
                </a:lnTo>
                <a:lnTo>
                  <a:pt x="6839484" y="7737"/>
                </a:lnTo>
                <a:lnTo>
                  <a:pt x="679145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1055" y="539495"/>
            <a:ext cx="6943725" cy="911860"/>
          </a:xfrm>
          <a:custGeom>
            <a:avLst/>
            <a:gdLst/>
            <a:ahLst/>
            <a:cxnLst/>
            <a:rect l="l" t="t" r="r" b="b"/>
            <a:pathLst>
              <a:path w="6943725" h="911860">
                <a:moveTo>
                  <a:pt x="6943344" y="151891"/>
                </a:moveTo>
                <a:lnTo>
                  <a:pt x="6943344" y="759459"/>
                </a:lnTo>
                <a:lnTo>
                  <a:pt x="6935606" y="807492"/>
                </a:lnTo>
                <a:lnTo>
                  <a:pt x="6914054" y="849191"/>
                </a:lnTo>
                <a:lnTo>
                  <a:pt x="6881183" y="882062"/>
                </a:lnTo>
                <a:lnTo>
                  <a:pt x="6839484" y="903614"/>
                </a:lnTo>
                <a:lnTo>
                  <a:pt x="6791452" y="911351"/>
                </a:lnTo>
                <a:lnTo>
                  <a:pt x="0" y="911351"/>
                </a:lnTo>
                <a:lnTo>
                  <a:pt x="0" y="0"/>
                </a:lnTo>
                <a:lnTo>
                  <a:pt x="6791452" y="0"/>
                </a:lnTo>
                <a:lnTo>
                  <a:pt x="6839484" y="7737"/>
                </a:lnTo>
                <a:lnTo>
                  <a:pt x="6881183" y="29289"/>
                </a:lnTo>
                <a:lnTo>
                  <a:pt x="6914054" y="62160"/>
                </a:lnTo>
                <a:lnTo>
                  <a:pt x="6935606" y="103859"/>
                </a:lnTo>
                <a:lnTo>
                  <a:pt x="6943344" y="151891"/>
                </a:lnTo>
                <a:close/>
              </a:path>
            </a:pathLst>
          </a:custGeom>
          <a:ln w="9144">
            <a:solidFill>
              <a:srgbClr val="7D9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1687" y="1775460"/>
            <a:ext cx="1097280" cy="1525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763" y="2148839"/>
            <a:ext cx="1403604" cy="8488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96795"/>
            <a:ext cx="981456" cy="1402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96795"/>
            <a:ext cx="981710" cy="1402080"/>
          </a:xfrm>
          <a:custGeom>
            <a:avLst/>
            <a:gdLst/>
            <a:ahLst/>
            <a:cxnLst/>
            <a:rect l="l" t="t" r="r" b="b"/>
            <a:pathLst>
              <a:path w="981710" h="1402080">
                <a:moveTo>
                  <a:pt x="981456" y="0"/>
                </a:moveTo>
                <a:lnTo>
                  <a:pt x="981456" y="911351"/>
                </a:lnTo>
                <a:lnTo>
                  <a:pt x="490728" y="1402079"/>
                </a:lnTo>
                <a:lnTo>
                  <a:pt x="0" y="911351"/>
                </a:lnTo>
                <a:lnTo>
                  <a:pt x="0" y="0"/>
                </a:lnTo>
                <a:lnTo>
                  <a:pt x="490728" y="490727"/>
                </a:lnTo>
                <a:lnTo>
                  <a:pt x="981456" y="0"/>
                </a:lnTo>
                <a:close/>
              </a:path>
            </a:pathLst>
          </a:custGeom>
          <a:ln w="9144">
            <a:solidFill>
              <a:srgbClr val="7D9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0544" y="2230374"/>
            <a:ext cx="89852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solidFill>
                  <a:srgbClr val="FFFFFF"/>
                </a:solidFill>
                <a:latin typeface="Arial Narrow"/>
                <a:cs typeface="Arial Narrow"/>
              </a:rPr>
              <a:t>Step</a:t>
            </a:r>
            <a:r>
              <a:rPr sz="2900" spc="-7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900" dirty="0">
                <a:solidFill>
                  <a:srgbClr val="FFFFFF"/>
                </a:solidFill>
                <a:latin typeface="Arial Narrow"/>
                <a:cs typeface="Arial Narrow"/>
              </a:rPr>
              <a:t>2</a:t>
            </a:r>
            <a:endParaRPr sz="2900">
              <a:latin typeface="Arial Narrow"/>
              <a:cs typeface="Arial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1055" y="1796795"/>
            <a:ext cx="6943725" cy="911860"/>
          </a:xfrm>
          <a:custGeom>
            <a:avLst/>
            <a:gdLst/>
            <a:ahLst/>
            <a:cxnLst/>
            <a:rect l="l" t="t" r="r" b="b"/>
            <a:pathLst>
              <a:path w="6943725" h="911860">
                <a:moveTo>
                  <a:pt x="6791452" y="0"/>
                </a:moveTo>
                <a:lnTo>
                  <a:pt x="0" y="0"/>
                </a:lnTo>
                <a:lnTo>
                  <a:pt x="0" y="911351"/>
                </a:lnTo>
                <a:lnTo>
                  <a:pt x="6791452" y="911351"/>
                </a:lnTo>
                <a:lnTo>
                  <a:pt x="6839484" y="903614"/>
                </a:lnTo>
                <a:lnTo>
                  <a:pt x="6881183" y="882062"/>
                </a:lnTo>
                <a:lnTo>
                  <a:pt x="6914054" y="849191"/>
                </a:lnTo>
                <a:lnTo>
                  <a:pt x="6935606" y="807492"/>
                </a:lnTo>
                <a:lnTo>
                  <a:pt x="6943344" y="759459"/>
                </a:lnTo>
                <a:lnTo>
                  <a:pt x="6943344" y="151891"/>
                </a:lnTo>
                <a:lnTo>
                  <a:pt x="6935606" y="103859"/>
                </a:lnTo>
                <a:lnTo>
                  <a:pt x="6914054" y="62160"/>
                </a:lnTo>
                <a:lnTo>
                  <a:pt x="6881183" y="29289"/>
                </a:lnTo>
                <a:lnTo>
                  <a:pt x="6839484" y="7737"/>
                </a:lnTo>
                <a:lnTo>
                  <a:pt x="679145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91055" y="1796795"/>
            <a:ext cx="6943725" cy="911860"/>
          </a:xfrm>
          <a:custGeom>
            <a:avLst/>
            <a:gdLst/>
            <a:ahLst/>
            <a:cxnLst/>
            <a:rect l="l" t="t" r="r" b="b"/>
            <a:pathLst>
              <a:path w="6943725" h="911860">
                <a:moveTo>
                  <a:pt x="6943344" y="151891"/>
                </a:moveTo>
                <a:lnTo>
                  <a:pt x="6943344" y="759459"/>
                </a:lnTo>
                <a:lnTo>
                  <a:pt x="6935606" y="807492"/>
                </a:lnTo>
                <a:lnTo>
                  <a:pt x="6914054" y="849191"/>
                </a:lnTo>
                <a:lnTo>
                  <a:pt x="6881183" y="882062"/>
                </a:lnTo>
                <a:lnTo>
                  <a:pt x="6839484" y="903614"/>
                </a:lnTo>
                <a:lnTo>
                  <a:pt x="6791452" y="911351"/>
                </a:lnTo>
                <a:lnTo>
                  <a:pt x="0" y="911351"/>
                </a:lnTo>
                <a:lnTo>
                  <a:pt x="0" y="0"/>
                </a:lnTo>
                <a:lnTo>
                  <a:pt x="6791452" y="0"/>
                </a:lnTo>
                <a:lnTo>
                  <a:pt x="6839484" y="7737"/>
                </a:lnTo>
                <a:lnTo>
                  <a:pt x="6881183" y="29289"/>
                </a:lnTo>
                <a:lnTo>
                  <a:pt x="6914054" y="62160"/>
                </a:lnTo>
                <a:lnTo>
                  <a:pt x="6935606" y="103859"/>
                </a:lnTo>
                <a:lnTo>
                  <a:pt x="6943344" y="151891"/>
                </a:lnTo>
                <a:close/>
              </a:path>
            </a:pathLst>
          </a:custGeom>
          <a:ln w="9144">
            <a:solidFill>
              <a:srgbClr val="7D9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1687" y="3032760"/>
            <a:ext cx="1097280" cy="15270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763" y="3406140"/>
            <a:ext cx="1403604" cy="848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600" y="3054095"/>
            <a:ext cx="981456" cy="14036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" y="3054095"/>
            <a:ext cx="981710" cy="1403985"/>
          </a:xfrm>
          <a:custGeom>
            <a:avLst/>
            <a:gdLst/>
            <a:ahLst/>
            <a:cxnLst/>
            <a:rect l="l" t="t" r="r" b="b"/>
            <a:pathLst>
              <a:path w="981710" h="1403985">
                <a:moveTo>
                  <a:pt x="981456" y="0"/>
                </a:moveTo>
                <a:lnTo>
                  <a:pt x="981456" y="912876"/>
                </a:lnTo>
                <a:lnTo>
                  <a:pt x="490728" y="1403603"/>
                </a:lnTo>
                <a:lnTo>
                  <a:pt x="0" y="912876"/>
                </a:lnTo>
                <a:lnTo>
                  <a:pt x="0" y="0"/>
                </a:lnTo>
                <a:lnTo>
                  <a:pt x="490728" y="490727"/>
                </a:lnTo>
                <a:lnTo>
                  <a:pt x="981456" y="0"/>
                </a:lnTo>
                <a:close/>
              </a:path>
            </a:pathLst>
          </a:custGeom>
          <a:ln w="9144">
            <a:solidFill>
              <a:srgbClr val="7D9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0544" y="3487927"/>
            <a:ext cx="89852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solidFill>
                  <a:srgbClr val="FFFFFF"/>
                </a:solidFill>
                <a:latin typeface="Arial Narrow"/>
                <a:cs typeface="Arial Narrow"/>
              </a:rPr>
              <a:t>Step</a:t>
            </a:r>
            <a:r>
              <a:rPr sz="2900" spc="-7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900" dirty="0">
                <a:solidFill>
                  <a:srgbClr val="FFFFFF"/>
                </a:solidFill>
                <a:latin typeface="Arial Narrow"/>
                <a:cs typeface="Arial Narrow"/>
              </a:rPr>
              <a:t>3</a:t>
            </a:r>
            <a:endParaRPr sz="2900">
              <a:latin typeface="Arial Narrow"/>
              <a:cs typeface="Arial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91055" y="3054095"/>
            <a:ext cx="6943725" cy="911860"/>
          </a:xfrm>
          <a:custGeom>
            <a:avLst/>
            <a:gdLst/>
            <a:ahLst/>
            <a:cxnLst/>
            <a:rect l="l" t="t" r="r" b="b"/>
            <a:pathLst>
              <a:path w="6943725" h="911860">
                <a:moveTo>
                  <a:pt x="6791452" y="0"/>
                </a:moveTo>
                <a:lnTo>
                  <a:pt x="0" y="0"/>
                </a:lnTo>
                <a:lnTo>
                  <a:pt x="0" y="911351"/>
                </a:lnTo>
                <a:lnTo>
                  <a:pt x="6791452" y="911351"/>
                </a:lnTo>
                <a:lnTo>
                  <a:pt x="6839484" y="903614"/>
                </a:lnTo>
                <a:lnTo>
                  <a:pt x="6881183" y="882062"/>
                </a:lnTo>
                <a:lnTo>
                  <a:pt x="6914054" y="849191"/>
                </a:lnTo>
                <a:lnTo>
                  <a:pt x="6935606" y="807492"/>
                </a:lnTo>
                <a:lnTo>
                  <a:pt x="6943344" y="759459"/>
                </a:lnTo>
                <a:lnTo>
                  <a:pt x="6943344" y="151891"/>
                </a:lnTo>
                <a:lnTo>
                  <a:pt x="6935606" y="103859"/>
                </a:lnTo>
                <a:lnTo>
                  <a:pt x="6914054" y="62160"/>
                </a:lnTo>
                <a:lnTo>
                  <a:pt x="6881183" y="29289"/>
                </a:lnTo>
                <a:lnTo>
                  <a:pt x="6839484" y="7737"/>
                </a:lnTo>
                <a:lnTo>
                  <a:pt x="679145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91055" y="3054095"/>
            <a:ext cx="6943725" cy="911860"/>
          </a:xfrm>
          <a:custGeom>
            <a:avLst/>
            <a:gdLst/>
            <a:ahLst/>
            <a:cxnLst/>
            <a:rect l="l" t="t" r="r" b="b"/>
            <a:pathLst>
              <a:path w="6943725" h="911860">
                <a:moveTo>
                  <a:pt x="6943344" y="151891"/>
                </a:moveTo>
                <a:lnTo>
                  <a:pt x="6943344" y="759459"/>
                </a:lnTo>
                <a:lnTo>
                  <a:pt x="6935606" y="807492"/>
                </a:lnTo>
                <a:lnTo>
                  <a:pt x="6914054" y="849191"/>
                </a:lnTo>
                <a:lnTo>
                  <a:pt x="6881183" y="882062"/>
                </a:lnTo>
                <a:lnTo>
                  <a:pt x="6839484" y="903614"/>
                </a:lnTo>
                <a:lnTo>
                  <a:pt x="6791452" y="911351"/>
                </a:lnTo>
                <a:lnTo>
                  <a:pt x="0" y="911351"/>
                </a:lnTo>
                <a:lnTo>
                  <a:pt x="0" y="0"/>
                </a:lnTo>
                <a:lnTo>
                  <a:pt x="6791452" y="0"/>
                </a:lnTo>
                <a:lnTo>
                  <a:pt x="6839484" y="7737"/>
                </a:lnTo>
                <a:lnTo>
                  <a:pt x="6881183" y="29289"/>
                </a:lnTo>
                <a:lnTo>
                  <a:pt x="6914054" y="62160"/>
                </a:lnTo>
                <a:lnTo>
                  <a:pt x="6935606" y="103859"/>
                </a:lnTo>
                <a:lnTo>
                  <a:pt x="6943344" y="151891"/>
                </a:lnTo>
                <a:close/>
              </a:path>
            </a:pathLst>
          </a:custGeom>
          <a:ln w="9144">
            <a:solidFill>
              <a:srgbClr val="7D9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1687" y="4290059"/>
            <a:ext cx="1097280" cy="1527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7763" y="4663440"/>
            <a:ext cx="1403604" cy="8488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600" y="4311396"/>
            <a:ext cx="981456" cy="14036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600" y="4311396"/>
            <a:ext cx="981710" cy="1403985"/>
          </a:xfrm>
          <a:custGeom>
            <a:avLst/>
            <a:gdLst/>
            <a:ahLst/>
            <a:cxnLst/>
            <a:rect l="l" t="t" r="r" b="b"/>
            <a:pathLst>
              <a:path w="981710" h="1403985">
                <a:moveTo>
                  <a:pt x="981456" y="0"/>
                </a:moveTo>
                <a:lnTo>
                  <a:pt x="981456" y="912876"/>
                </a:lnTo>
                <a:lnTo>
                  <a:pt x="490728" y="1403603"/>
                </a:lnTo>
                <a:lnTo>
                  <a:pt x="0" y="912876"/>
                </a:lnTo>
                <a:lnTo>
                  <a:pt x="0" y="0"/>
                </a:lnTo>
                <a:lnTo>
                  <a:pt x="490728" y="490727"/>
                </a:lnTo>
                <a:lnTo>
                  <a:pt x="981456" y="0"/>
                </a:lnTo>
                <a:close/>
              </a:path>
            </a:pathLst>
          </a:custGeom>
          <a:ln w="9144">
            <a:solidFill>
              <a:srgbClr val="7D9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0544" y="4745863"/>
            <a:ext cx="89852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FFFFFF"/>
                </a:solidFill>
                <a:latin typeface="Arial Narrow"/>
                <a:cs typeface="Arial Narrow"/>
              </a:rPr>
              <a:t>Step</a:t>
            </a:r>
            <a:r>
              <a:rPr sz="2900" spc="-7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900" dirty="0">
                <a:solidFill>
                  <a:srgbClr val="FFFFFF"/>
                </a:solidFill>
                <a:latin typeface="Arial Narrow"/>
                <a:cs typeface="Arial Narrow"/>
              </a:rPr>
              <a:t>4</a:t>
            </a:r>
            <a:endParaRPr sz="2900">
              <a:latin typeface="Arial Narrow"/>
              <a:cs typeface="Arial Narro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91055" y="4311396"/>
            <a:ext cx="6943725" cy="913130"/>
          </a:xfrm>
          <a:custGeom>
            <a:avLst/>
            <a:gdLst/>
            <a:ahLst/>
            <a:cxnLst/>
            <a:rect l="l" t="t" r="r" b="b"/>
            <a:pathLst>
              <a:path w="6943725" h="913129">
                <a:moveTo>
                  <a:pt x="6791198" y="0"/>
                </a:moveTo>
                <a:lnTo>
                  <a:pt x="0" y="0"/>
                </a:lnTo>
                <a:lnTo>
                  <a:pt x="0" y="912876"/>
                </a:lnTo>
                <a:lnTo>
                  <a:pt x="6791198" y="912876"/>
                </a:lnTo>
                <a:lnTo>
                  <a:pt x="6839305" y="905123"/>
                </a:lnTo>
                <a:lnTo>
                  <a:pt x="6881073" y="883533"/>
                </a:lnTo>
                <a:lnTo>
                  <a:pt x="6914001" y="850605"/>
                </a:lnTo>
                <a:lnTo>
                  <a:pt x="6935591" y="808837"/>
                </a:lnTo>
                <a:lnTo>
                  <a:pt x="6943344" y="760729"/>
                </a:lnTo>
                <a:lnTo>
                  <a:pt x="6943344" y="152145"/>
                </a:lnTo>
                <a:lnTo>
                  <a:pt x="6935591" y="104038"/>
                </a:lnTo>
                <a:lnTo>
                  <a:pt x="6914001" y="62270"/>
                </a:lnTo>
                <a:lnTo>
                  <a:pt x="6881073" y="29342"/>
                </a:lnTo>
                <a:lnTo>
                  <a:pt x="6839305" y="7752"/>
                </a:lnTo>
                <a:lnTo>
                  <a:pt x="679119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91055" y="4311396"/>
            <a:ext cx="6943725" cy="913130"/>
          </a:xfrm>
          <a:custGeom>
            <a:avLst/>
            <a:gdLst/>
            <a:ahLst/>
            <a:cxnLst/>
            <a:rect l="l" t="t" r="r" b="b"/>
            <a:pathLst>
              <a:path w="6943725" h="913129">
                <a:moveTo>
                  <a:pt x="6943344" y="152145"/>
                </a:moveTo>
                <a:lnTo>
                  <a:pt x="6943344" y="760729"/>
                </a:lnTo>
                <a:lnTo>
                  <a:pt x="6935591" y="808837"/>
                </a:lnTo>
                <a:lnTo>
                  <a:pt x="6914001" y="850605"/>
                </a:lnTo>
                <a:lnTo>
                  <a:pt x="6881073" y="883533"/>
                </a:lnTo>
                <a:lnTo>
                  <a:pt x="6839305" y="905123"/>
                </a:lnTo>
                <a:lnTo>
                  <a:pt x="6791198" y="912876"/>
                </a:lnTo>
                <a:lnTo>
                  <a:pt x="0" y="912876"/>
                </a:lnTo>
                <a:lnTo>
                  <a:pt x="0" y="0"/>
                </a:lnTo>
                <a:lnTo>
                  <a:pt x="6791198" y="0"/>
                </a:lnTo>
                <a:lnTo>
                  <a:pt x="6839305" y="7752"/>
                </a:lnTo>
                <a:lnTo>
                  <a:pt x="6881073" y="29342"/>
                </a:lnTo>
                <a:lnTo>
                  <a:pt x="6914001" y="62270"/>
                </a:lnTo>
                <a:lnTo>
                  <a:pt x="6935591" y="104038"/>
                </a:lnTo>
                <a:lnTo>
                  <a:pt x="6943344" y="152145"/>
                </a:lnTo>
                <a:close/>
              </a:path>
            </a:pathLst>
          </a:custGeom>
          <a:ln w="9143">
            <a:solidFill>
              <a:srgbClr val="7D9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59229" y="91693"/>
            <a:ext cx="5015230" cy="5057140"/>
          </a:xfrm>
          <a:prstGeom prst="rect">
            <a:avLst/>
          </a:prstGeom>
        </p:spPr>
        <p:txBody>
          <a:bodyPr vert="horz" wrap="square" lIns="0" tIns="401955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3165"/>
              </a:spcBef>
              <a:buChar char="•"/>
              <a:tabLst>
                <a:tab pos="325120" algn="l"/>
              </a:tabLst>
            </a:pPr>
            <a:r>
              <a:rPr sz="5700" dirty="0">
                <a:latin typeface="Arial Narrow"/>
                <a:cs typeface="Arial Narrow"/>
              </a:rPr>
              <a:t>i(t) =</a:t>
            </a:r>
            <a:r>
              <a:rPr sz="5700" spc="-90" dirty="0">
                <a:latin typeface="Arial Narrow"/>
                <a:cs typeface="Arial Narrow"/>
              </a:rPr>
              <a:t> </a:t>
            </a:r>
            <a:r>
              <a:rPr sz="5700" dirty="0">
                <a:latin typeface="Arial Narrow"/>
                <a:cs typeface="Arial Narrow"/>
              </a:rPr>
              <a:t>I</a:t>
            </a:r>
            <a:r>
              <a:rPr sz="5700" baseline="-20467" dirty="0">
                <a:latin typeface="Arial Narrow"/>
                <a:cs typeface="Arial Narrow"/>
              </a:rPr>
              <a:t>m</a:t>
            </a:r>
            <a:r>
              <a:rPr sz="5700" dirty="0">
                <a:latin typeface="Arial Narrow"/>
                <a:cs typeface="Arial Narrow"/>
              </a:rPr>
              <a:t>cos(wt+Φ)</a:t>
            </a:r>
            <a:endParaRPr sz="5700">
              <a:latin typeface="Arial Narrow"/>
              <a:cs typeface="Arial Narrow"/>
            </a:endParaRPr>
          </a:p>
          <a:p>
            <a:pPr marL="324485" indent="-287020">
              <a:lnSpc>
                <a:spcPct val="100000"/>
              </a:lnSpc>
              <a:spcBef>
                <a:spcPts val="3060"/>
              </a:spcBef>
              <a:buChar char="•"/>
              <a:tabLst>
                <a:tab pos="325120" algn="l"/>
              </a:tabLst>
            </a:pPr>
            <a:r>
              <a:rPr sz="5700" dirty="0">
                <a:latin typeface="Arial Narrow"/>
                <a:cs typeface="Arial Narrow"/>
              </a:rPr>
              <a:t>i(t) =</a:t>
            </a:r>
            <a:r>
              <a:rPr sz="5700" spc="-80" dirty="0">
                <a:latin typeface="Arial Narrow"/>
                <a:cs typeface="Arial Narrow"/>
              </a:rPr>
              <a:t> </a:t>
            </a:r>
            <a:r>
              <a:rPr sz="5700" dirty="0">
                <a:latin typeface="Arial Narrow"/>
                <a:cs typeface="Arial Narrow"/>
              </a:rPr>
              <a:t>Re{I</a:t>
            </a:r>
            <a:r>
              <a:rPr sz="5700" baseline="-20467" dirty="0">
                <a:latin typeface="Arial Narrow"/>
                <a:cs typeface="Arial Narrow"/>
              </a:rPr>
              <a:t>m</a:t>
            </a:r>
            <a:r>
              <a:rPr sz="5700" dirty="0">
                <a:latin typeface="Arial Narrow"/>
                <a:cs typeface="Arial Narrow"/>
              </a:rPr>
              <a:t>e</a:t>
            </a:r>
            <a:r>
              <a:rPr sz="5700" baseline="24853" dirty="0">
                <a:latin typeface="Arial Narrow"/>
                <a:cs typeface="Arial Narrow"/>
              </a:rPr>
              <a:t>j(wt+Φ)</a:t>
            </a:r>
            <a:r>
              <a:rPr sz="5700" dirty="0">
                <a:latin typeface="Arial Narrow"/>
                <a:cs typeface="Arial Narrow"/>
              </a:rPr>
              <a:t>}</a:t>
            </a:r>
            <a:endParaRPr sz="5700">
              <a:latin typeface="Arial Narrow"/>
              <a:cs typeface="Arial Narrow"/>
            </a:endParaRPr>
          </a:p>
          <a:p>
            <a:pPr marL="324485" indent="-287020">
              <a:lnSpc>
                <a:spcPct val="100000"/>
              </a:lnSpc>
              <a:spcBef>
                <a:spcPts val="3065"/>
              </a:spcBef>
              <a:buChar char="•"/>
              <a:tabLst>
                <a:tab pos="325120" algn="l"/>
              </a:tabLst>
            </a:pPr>
            <a:r>
              <a:rPr sz="5700" dirty="0">
                <a:latin typeface="Arial Narrow"/>
                <a:cs typeface="Arial Narrow"/>
              </a:rPr>
              <a:t>I=I</a:t>
            </a:r>
            <a:r>
              <a:rPr sz="5700" baseline="-20467" dirty="0">
                <a:latin typeface="Arial Narrow"/>
                <a:cs typeface="Arial Narrow"/>
              </a:rPr>
              <a:t>m</a:t>
            </a:r>
            <a:r>
              <a:rPr sz="5700" dirty="0">
                <a:latin typeface="Arial Narrow"/>
                <a:cs typeface="Arial Narrow"/>
              </a:rPr>
              <a:t>e</a:t>
            </a:r>
            <a:r>
              <a:rPr sz="5700" baseline="24853" dirty="0">
                <a:latin typeface="Arial Narrow"/>
                <a:cs typeface="Arial Narrow"/>
              </a:rPr>
              <a:t>jΦ</a:t>
            </a:r>
            <a:endParaRPr sz="5700" baseline="24853">
              <a:latin typeface="Arial Narrow"/>
              <a:cs typeface="Arial Narrow"/>
            </a:endParaRPr>
          </a:p>
          <a:p>
            <a:pPr marL="324485" indent="-287020">
              <a:lnSpc>
                <a:spcPct val="100000"/>
              </a:lnSpc>
              <a:spcBef>
                <a:spcPts val="3065"/>
              </a:spcBef>
              <a:buChar char="•"/>
              <a:tabLst>
                <a:tab pos="325120" algn="l"/>
              </a:tabLst>
            </a:pPr>
            <a:r>
              <a:rPr sz="5700" spc="-5" dirty="0">
                <a:latin typeface="Arial Narrow"/>
                <a:cs typeface="Arial Narrow"/>
              </a:rPr>
              <a:t>I=I</a:t>
            </a:r>
            <a:r>
              <a:rPr sz="5700" spc="-7" baseline="-20467" dirty="0">
                <a:latin typeface="Arial Narrow"/>
                <a:cs typeface="Arial Narrow"/>
              </a:rPr>
              <a:t>m</a:t>
            </a:r>
            <a:r>
              <a:rPr sz="5700" spc="-5" dirty="0">
                <a:latin typeface="Arial Narrow"/>
                <a:cs typeface="Arial Narrow"/>
              </a:rPr>
              <a:t>L</a:t>
            </a:r>
            <a:r>
              <a:rPr sz="5700" spc="-190" dirty="0">
                <a:latin typeface="Arial Narrow"/>
                <a:cs typeface="Arial Narrow"/>
              </a:rPr>
              <a:t> </a:t>
            </a:r>
            <a:r>
              <a:rPr sz="5700" dirty="0">
                <a:latin typeface="Arial Narrow"/>
                <a:cs typeface="Arial Narrow"/>
              </a:rPr>
              <a:t>Φ</a:t>
            </a:r>
            <a:endParaRPr sz="5700">
              <a:latin typeface="Arial Narrow"/>
              <a:cs typeface="Arial Narrow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614" y="1220215"/>
            <a:ext cx="7734934" cy="1318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27300" indent="-229235">
              <a:lnSpc>
                <a:spcPct val="100000"/>
              </a:lnSpc>
              <a:spcBef>
                <a:spcPts val="105"/>
              </a:spcBef>
              <a:buClr>
                <a:srgbClr val="DC9E1F"/>
              </a:buClr>
              <a:buFont typeface="Arial"/>
              <a:buChar char="•"/>
              <a:tabLst>
                <a:tab pos="2527300" algn="l"/>
                <a:tab pos="2527935" algn="l"/>
              </a:tabLst>
            </a:pPr>
            <a:r>
              <a:rPr sz="1700" dirty="0">
                <a:solidFill>
                  <a:srgbClr val="FFFFFF"/>
                </a:solidFill>
                <a:latin typeface="Arial Narrow"/>
                <a:cs typeface="Arial Narrow"/>
              </a:rPr>
              <a:t>Important </a:t>
            </a:r>
            <a:r>
              <a:rPr sz="1700" spc="-5" dirty="0">
                <a:solidFill>
                  <a:srgbClr val="FFFFFF"/>
                </a:solidFill>
                <a:latin typeface="Arial Narrow"/>
                <a:cs typeface="Arial Narrow"/>
              </a:rPr>
              <a:t>Points to keep in</a:t>
            </a:r>
            <a:r>
              <a:rPr sz="1700" spc="-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Narrow"/>
                <a:cs typeface="Arial Narrow"/>
              </a:rPr>
              <a:t>mind: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1. </a:t>
            </a:r>
            <a:r>
              <a:rPr sz="1700" spc="10" dirty="0">
                <a:solidFill>
                  <a:srgbClr val="FFFFFF"/>
                </a:solidFill>
                <a:latin typeface="Arial Narrow"/>
                <a:cs typeface="Arial Narrow"/>
              </a:rPr>
              <a:t>In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Phasor representation, phasors are complex quantities and hence are printed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1700" spc="26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boldface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type.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30"/>
                </a:spcBef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1614" y="3415029"/>
            <a:ext cx="759333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2.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Capital letters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are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used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for the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phasor representation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of an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electrical quantity because</a:t>
            </a:r>
            <a:r>
              <a:rPr sz="1700" spc="3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phasor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is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not </a:t>
            </a:r>
            <a:r>
              <a:rPr sz="1700" spc="20" dirty="0">
                <a:solidFill>
                  <a:srgbClr val="FFFFFF"/>
                </a:solidFill>
                <a:latin typeface="Arial Narrow"/>
                <a:cs typeface="Arial Narrow"/>
              </a:rPr>
              <a:t>an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instantaneous function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time; </a:t>
            </a:r>
            <a:r>
              <a:rPr sz="1700" spc="15" dirty="0">
                <a:solidFill>
                  <a:srgbClr val="FFFFFF"/>
                </a:solidFill>
                <a:latin typeface="Arial Narrow"/>
                <a:cs typeface="Arial Narrow"/>
              </a:rPr>
              <a:t>it </a:t>
            </a:r>
            <a:r>
              <a:rPr sz="1700" spc="25" dirty="0">
                <a:solidFill>
                  <a:srgbClr val="FFFFFF"/>
                </a:solidFill>
                <a:latin typeface="Arial Narrow"/>
                <a:cs typeface="Arial Narrow"/>
              </a:rPr>
              <a:t>contains only amplitude and phase</a:t>
            </a:r>
            <a:r>
              <a:rPr sz="1700" spc="2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Arial Narrow"/>
                <a:cs typeface="Arial Narrow"/>
              </a:rPr>
              <a:t>angle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760</Words>
  <Application>Microsoft Office PowerPoint</Application>
  <PresentationFormat>On-screen Show (4:3)</PresentationFormat>
  <Paragraphs>196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OBJECTIVES OF THIS PRESENTATION</vt:lpstr>
      <vt:lpstr>QUESTION???</vt:lpstr>
      <vt:lpstr>PHASOR</vt:lpstr>
      <vt:lpstr>Assumed sinusoidal form</vt:lpstr>
      <vt:lpstr>Slide 6</vt:lpstr>
      <vt:lpstr>Slide 7</vt:lpstr>
      <vt:lpstr>Slide 8</vt:lpstr>
      <vt:lpstr>Slide 9</vt:lpstr>
      <vt:lpstr>PHASOR RELATIONSHIP FOR R,L AND C</vt:lpstr>
      <vt:lpstr>Slide 11</vt:lpstr>
      <vt:lpstr>Slide 12</vt:lpstr>
      <vt:lpstr>Slide 13</vt:lpstr>
      <vt:lpstr>IMPEDANCE</vt:lpstr>
      <vt:lpstr>Phasor  Diagram</vt:lpstr>
      <vt:lpstr>V  V 2  (V V )2 R L C</vt:lpstr>
      <vt:lpstr>Slide 17</vt:lpstr>
      <vt:lpstr>PHASOR DIAGRAMS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1</cp:revision>
  <dcterms:created xsi:type="dcterms:W3CDTF">2020-07-06T08:26:29Z</dcterms:created>
  <dcterms:modified xsi:type="dcterms:W3CDTF">2020-07-06T08:31:40Z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2020-07-06T00:00:00Z</vt:filetime>
  </property>
</Properties>
</file>