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1344" y="1582420"/>
            <a:ext cx="794131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00A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2465" y="71120"/>
            <a:ext cx="525906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</a:t>
            </a:r>
            <a:r>
              <a:rPr spc="-85" dirty="0"/>
              <a:t> </a:t>
            </a:r>
            <a:r>
              <a:rPr spc="-5" dirty="0"/>
              <a:t>Fundamentals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9150" y="3919220"/>
            <a:ext cx="49599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001F5F"/>
                </a:solidFill>
                <a:latin typeface="Arial"/>
                <a:cs typeface="Arial"/>
              </a:rPr>
              <a:t>Power </a:t>
            </a:r>
            <a:r>
              <a:rPr sz="4000" b="1" spc="-5" dirty="0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4000" b="1" spc="-15" dirty="0">
                <a:solidFill>
                  <a:srgbClr val="001F5F"/>
                </a:solidFill>
                <a:latin typeface="Arial"/>
                <a:cs typeface="Arial"/>
              </a:rPr>
              <a:t>AC</a:t>
            </a:r>
            <a:r>
              <a:rPr sz="40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001F5F"/>
                </a:solidFill>
                <a:latin typeface="Arial"/>
                <a:cs typeface="Arial"/>
              </a:rPr>
              <a:t>circuits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750" y="71120"/>
            <a:ext cx="5518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Power </a:t>
            </a:r>
            <a:r>
              <a:rPr spc="5" dirty="0"/>
              <a:t>in </a:t>
            </a:r>
            <a:r>
              <a:rPr dirty="0"/>
              <a:t>AC </a:t>
            </a:r>
            <a:r>
              <a:rPr spc="-5" dirty="0"/>
              <a:t>circuits: Apparent</a:t>
            </a:r>
            <a:r>
              <a:rPr spc="-40" dirty="0"/>
              <a:t> </a:t>
            </a:r>
            <a:r>
              <a:rPr dirty="0"/>
              <a:t>Power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872490"/>
            <a:ext cx="5536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901315" algn="l"/>
              </a:tabLst>
            </a:pPr>
            <a:r>
              <a:rPr sz="2400" spc="-5" dirty="0">
                <a:latin typeface="Arial"/>
                <a:cs typeface="Arial"/>
              </a:rPr>
              <a:t>DC analysis,	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VI	</a:t>
            </a:r>
            <a:r>
              <a:rPr sz="2400" spc="-5" dirty="0">
                <a:latin typeface="Arial"/>
                <a:cs typeface="Arial"/>
              </a:rPr>
              <a:t>(Voltage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Current)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5664" y="897890"/>
            <a:ext cx="2403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no </a:t>
            </a:r>
            <a:r>
              <a:rPr sz="2200" spc="-5" dirty="0">
                <a:latin typeface="Arial"/>
                <a:cs typeface="Arial"/>
              </a:rPr>
              <a:t>concern on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load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69" y="1512570"/>
            <a:ext cx="8739505" cy="304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Char char="•"/>
              <a:tabLst>
                <a:tab pos="187960" algn="l"/>
              </a:tabLst>
            </a:pPr>
            <a:r>
              <a:rPr sz="2200" spc="-5" dirty="0">
                <a:latin typeface="Arial"/>
                <a:cs typeface="Arial"/>
              </a:rPr>
              <a:t>Product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Voltage and Current </a:t>
            </a:r>
            <a:r>
              <a:rPr sz="2200" dirty="0">
                <a:latin typeface="Arial"/>
                <a:cs typeface="Arial"/>
              </a:rPr>
              <a:t>is </a:t>
            </a:r>
            <a:r>
              <a:rPr sz="2200" spc="-5" dirty="0">
                <a:latin typeface="Arial"/>
                <a:cs typeface="Arial"/>
              </a:rPr>
              <a:t>not </a:t>
            </a:r>
            <a:r>
              <a:rPr sz="2200" spc="-10" dirty="0">
                <a:latin typeface="Arial"/>
                <a:cs typeface="Arial"/>
              </a:rPr>
              <a:t>always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power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delivered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167640" marR="5080" indent="-154940">
              <a:lnSpc>
                <a:spcPct val="100000"/>
              </a:lnSpc>
              <a:buChar char="•"/>
              <a:tabLst>
                <a:tab pos="187960" algn="l"/>
              </a:tabLst>
            </a:pPr>
            <a:r>
              <a:rPr sz="2200" spc="-5" dirty="0">
                <a:latin typeface="Arial"/>
                <a:cs typeface="Arial"/>
              </a:rPr>
              <a:t>VI </a:t>
            </a:r>
            <a:r>
              <a:rPr sz="2200" dirty="0">
                <a:latin typeface="Arial"/>
                <a:cs typeface="Arial"/>
              </a:rPr>
              <a:t>is a </a:t>
            </a:r>
            <a:r>
              <a:rPr sz="2200" spc="-10" dirty="0">
                <a:latin typeface="Arial"/>
                <a:cs typeface="Arial"/>
              </a:rPr>
              <a:t>power </a:t>
            </a:r>
            <a:r>
              <a:rPr sz="2200" spc="-5" dirty="0">
                <a:latin typeface="Arial"/>
                <a:cs typeface="Arial"/>
              </a:rPr>
              <a:t>rating of significant usefulness in description and  analysis of sinusoidal </a:t>
            </a:r>
            <a:r>
              <a:rPr sz="2200" spc="-10" dirty="0">
                <a:latin typeface="Arial"/>
                <a:cs typeface="Arial"/>
              </a:rPr>
              <a:t>network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dirty="0">
                <a:latin typeface="Arial"/>
                <a:cs typeface="Arial"/>
              </a:rPr>
              <a:t>in </a:t>
            </a:r>
            <a:r>
              <a:rPr sz="2200" spc="-5" dirty="0">
                <a:latin typeface="Arial"/>
                <a:cs typeface="Arial"/>
              </a:rPr>
              <a:t>the maximum rating of electrical  components and systems.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har char="•"/>
              <a:tabLst>
                <a:tab pos="187960" algn="l"/>
              </a:tabLst>
            </a:pPr>
            <a:r>
              <a:rPr sz="2200" spc="-5" dirty="0">
                <a:latin typeface="Arial"/>
                <a:cs typeface="Arial"/>
              </a:rPr>
              <a:t>VI </a:t>
            </a:r>
            <a:r>
              <a:rPr sz="2200" dirty="0">
                <a:latin typeface="Arial"/>
                <a:cs typeface="Arial"/>
              </a:rPr>
              <a:t>is </a:t>
            </a:r>
            <a:r>
              <a:rPr sz="2200" spc="-5" dirty="0">
                <a:latin typeface="Arial"/>
                <a:cs typeface="Arial"/>
              </a:rPr>
              <a:t>called </a:t>
            </a:r>
            <a:r>
              <a:rPr sz="2200" b="1" spc="-5" dirty="0">
                <a:latin typeface="Arial"/>
                <a:cs typeface="Arial"/>
              </a:rPr>
              <a:t>apparent </a:t>
            </a:r>
            <a:r>
              <a:rPr sz="2200" b="1" dirty="0">
                <a:latin typeface="Arial"/>
                <a:cs typeface="Arial"/>
              </a:rPr>
              <a:t>power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(S)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har char="•"/>
              <a:tabLst>
                <a:tab pos="187960" algn="l"/>
              </a:tabLst>
            </a:pPr>
            <a:r>
              <a:rPr sz="2200" spc="-5" dirty="0">
                <a:latin typeface="Arial"/>
                <a:cs typeface="Arial"/>
              </a:rPr>
              <a:t>Unit is Volt-Amperes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(VA)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00"/>
              </a:spcBef>
            </a:pPr>
            <a:r>
              <a:rPr dirty="0"/>
              <a:t>Power in AC </a:t>
            </a:r>
            <a:r>
              <a:rPr spc="-5" dirty="0"/>
              <a:t>circuits: Power</a:t>
            </a:r>
            <a:r>
              <a:rPr spc="-40" dirty="0"/>
              <a:t> </a:t>
            </a:r>
            <a:r>
              <a:rPr spc="-5" dirty="0"/>
              <a:t>Factor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69" y="1634490"/>
            <a:ext cx="8805545" cy="234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44780">
              <a:lnSpc>
                <a:spcPct val="100000"/>
              </a:lnSpc>
              <a:spcBef>
                <a:spcPts val="100"/>
              </a:spcBef>
              <a:buSzPct val="81818"/>
              <a:buChar char="•"/>
              <a:tabLst>
                <a:tab pos="195580" algn="l"/>
                <a:tab pos="1142365" algn="l"/>
              </a:tabLst>
            </a:pPr>
            <a:r>
              <a:rPr sz="2200" spc="-5" dirty="0">
                <a:latin typeface="Arial"/>
                <a:cs typeface="Arial"/>
              </a:rPr>
              <a:t>Factor	</a:t>
            </a:r>
            <a:r>
              <a:rPr sz="2200" dirty="0">
                <a:latin typeface="Arial"/>
                <a:cs typeface="Arial"/>
              </a:rPr>
              <a:t>cos </a:t>
            </a:r>
            <a:r>
              <a:rPr sz="2200" dirty="0">
                <a:latin typeface="Symbol"/>
                <a:cs typeface="Symbol"/>
              </a:rPr>
              <a:t>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has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significant control on the delivered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power</a:t>
            </a:r>
            <a:endParaRPr sz="2200">
              <a:latin typeface="Arial"/>
              <a:cs typeface="Arial"/>
            </a:endParaRPr>
          </a:p>
          <a:p>
            <a:pPr marL="226060" indent="-175260">
              <a:lnSpc>
                <a:spcPct val="100000"/>
              </a:lnSpc>
              <a:buChar char="•"/>
              <a:tabLst>
                <a:tab pos="226060" algn="l"/>
              </a:tabLst>
            </a:pPr>
            <a:r>
              <a:rPr sz="2200" spc="-5" dirty="0">
                <a:latin typeface="Arial"/>
                <a:cs typeface="Arial"/>
              </a:rPr>
              <a:t>No matter how large the voltage </a:t>
            </a:r>
            <a:r>
              <a:rPr sz="2200" dirty="0">
                <a:latin typeface="Arial"/>
                <a:cs typeface="Arial"/>
              </a:rPr>
              <a:t>or </a:t>
            </a:r>
            <a:r>
              <a:rPr sz="2200" spc="-5" dirty="0">
                <a:latin typeface="Arial"/>
                <a:cs typeface="Arial"/>
              </a:rPr>
              <a:t>current, if </a:t>
            </a:r>
            <a:r>
              <a:rPr sz="2200" dirty="0">
                <a:latin typeface="Arial"/>
                <a:cs typeface="Arial"/>
              </a:rPr>
              <a:t>cos </a:t>
            </a:r>
            <a:r>
              <a:rPr sz="2200" dirty="0">
                <a:latin typeface="Symbol"/>
                <a:cs typeface="Symbol"/>
              </a:rPr>
              <a:t>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-5" dirty="0">
                <a:latin typeface="Arial"/>
                <a:cs typeface="Arial"/>
              </a:rPr>
              <a:t>0, power is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zero</a:t>
            </a:r>
            <a:endParaRPr sz="2200">
              <a:latin typeface="Arial"/>
              <a:cs typeface="Arial"/>
            </a:endParaRPr>
          </a:p>
          <a:p>
            <a:pPr marL="226060" indent="-175260">
              <a:lnSpc>
                <a:spcPct val="100000"/>
              </a:lnSpc>
              <a:buChar char="•"/>
              <a:tabLst>
                <a:tab pos="226060" algn="l"/>
                <a:tab pos="535940" algn="l"/>
              </a:tabLst>
            </a:pPr>
            <a:r>
              <a:rPr sz="2200" spc="-5" dirty="0">
                <a:latin typeface="Arial"/>
                <a:cs typeface="Arial"/>
              </a:rPr>
              <a:t>If	cos </a:t>
            </a:r>
            <a:r>
              <a:rPr sz="2200" dirty="0">
                <a:latin typeface="Symbol"/>
                <a:cs typeface="Symbol"/>
              </a:rPr>
              <a:t>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-5" dirty="0">
                <a:latin typeface="Arial"/>
                <a:cs typeface="Arial"/>
              </a:rPr>
              <a:t>1, the power delivered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maximum.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149225" indent="-99060">
              <a:lnSpc>
                <a:spcPct val="100000"/>
              </a:lnSpc>
              <a:buSzPct val="95454"/>
              <a:buChar char="•"/>
              <a:tabLst>
                <a:tab pos="149860" algn="l"/>
              </a:tabLst>
            </a:pPr>
            <a:r>
              <a:rPr sz="2200" spc="-5" dirty="0">
                <a:latin typeface="Arial"/>
                <a:cs typeface="Arial"/>
              </a:rPr>
              <a:t>Since </a:t>
            </a:r>
            <a:r>
              <a:rPr sz="2200" dirty="0">
                <a:latin typeface="Arial"/>
                <a:cs typeface="Arial"/>
              </a:rPr>
              <a:t>it </a:t>
            </a:r>
            <a:r>
              <a:rPr sz="2200" spc="-5" dirty="0">
                <a:latin typeface="Arial"/>
                <a:cs typeface="Arial"/>
              </a:rPr>
              <a:t>has </a:t>
            </a:r>
            <a:r>
              <a:rPr sz="2200" dirty="0">
                <a:latin typeface="Arial"/>
                <a:cs typeface="Arial"/>
              </a:rPr>
              <a:t>such </a:t>
            </a:r>
            <a:r>
              <a:rPr sz="2200" spc="-5" dirty="0">
                <a:latin typeface="Arial"/>
                <a:cs typeface="Arial"/>
              </a:rPr>
              <a:t>control, it is called power factor and is defined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by</a:t>
            </a:r>
            <a:endParaRPr sz="2200">
              <a:latin typeface="Arial"/>
              <a:cs typeface="Arial"/>
            </a:endParaRPr>
          </a:p>
          <a:p>
            <a:pPr marR="539115" algn="ctr">
              <a:lnSpc>
                <a:spcPct val="100000"/>
              </a:lnSpc>
              <a:spcBef>
                <a:spcPts val="2160"/>
              </a:spcBef>
            </a:pPr>
            <a:r>
              <a:rPr sz="2400" b="1" dirty="0">
                <a:latin typeface="Arial"/>
                <a:cs typeface="Arial"/>
              </a:rPr>
              <a:t>Power </a:t>
            </a:r>
            <a:r>
              <a:rPr sz="2400" b="1" spc="-5" dirty="0">
                <a:latin typeface="Arial"/>
                <a:cs typeface="Arial"/>
              </a:rPr>
              <a:t>factor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100" spc="-7" baseline="-23809" dirty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cos </a:t>
            </a:r>
            <a:r>
              <a:rPr sz="2400" dirty="0">
                <a:latin typeface="Symbol"/>
                <a:cs typeface="Symbol"/>
              </a:rPr>
              <a:t>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P/VI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0" y="685800"/>
            <a:ext cx="4204970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00"/>
              </a:spcBef>
            </a:pPr>
            <a:r>
              <a:rPr dirty="0"/>
              <a:t>Power in AC </a:t>
            </a:r>
            <a:r>
              <a:rPr spc="-5" dirty="0"/>
              <a:t>circuits: Power</a:t>
            </a:r>
            <a:r>
              <a:rPr spc="-40" dirty="0"/>
              <a:t> </a:t>
            </a:r>
            <a:r>
              <a:rPr spc="-5" dirty="0"/>
              <a:t>Factor</a:t>
            </a:r>
          </a:p>
        </p:txBody>
      </p:sp>
      <p:sp>
        <p:nvSpPr>
          <p:cNvPr id="3" name="object 3"/>
          <p:cNvSpPr/>
          <p:nvPr/>
        </p:nvSpPr>
        <p:spPr>
          <a:xfrm>
            <a:off x="309464" y="786881"/>
            <a:ext cx="3982591" cy="76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03297" y="689779"/>
            <a:ext cx="3540702" cy="1696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53598" y="2603668"/>
            <a:ext cx="3010671" cy="1608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469" y="1918970"/>
            <a:ext cx="3006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a purely </a:t>
            </a:r>
            <a:r>
              <a:rPr sz="2000" spc="-5" dirty="0">
                <a:latin typeface="Arial"/>
                <a:cs typeface="Arial"/>
              </a:rPr>
              <a:t>resistive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load,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7528" y="1918970"/>
            <a:ext cx="20129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Phase angle is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0</a:t>
            </a:r>
            <a:r>
              <a:rPr sz="2000" spc="20" dirty="0">
                <a:latin typeface="Symbol"/>
                <a:cs typeface="Symbol"/>
              </a:rPr>
              <a:t>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69" y="2223770"/>
            <a:ext cx="1605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Power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Factor,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6270" y="2528570"/>
            <a:ext cx="2812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5325" algn="l"/>
              </a:tabLst>
            </a:pPr>
            <a:r>
              <a:rPr sz="2000" spc="-5" dirty="0">
                <a:latin typeface="Arial"/>
                <a:cs typeface="Arial"/>
              </a:rPr>
              <a:t>PF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	cos </a:t>
            </a:r>
            <a:r>
              <a:rPr sz="2000" dirty="0">
                <a:latin typeface="Symbol"/>
                <a:cs typeface="Symbol"/>
              </a:rPr>
              <a:t>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= cos </a:t>
            </a:r>
            <a:r>
              <a:rPr sz="2000" spc="5" dirty="0">
                <a:latin typeface="Arial"/>
                <a:cs typeface="Arial"/>
              </a:rPr>
              <a:t>0</a:t>
            </a:r>
            <a:r>
              <a:rPr sz="2000" spc="5" dirty="0">
                <a:latin typeface="Symbol"/>
                <a:cs typeface="Symbol"/>
              </a:rPr>
              <a:t>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69" y="2680970"/>
            <a:ext cx="564642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Arial"/>
                <a:cs typeface="Arial"/>
              </a:rPr>
              <a:t>Power delivered is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maximum</a:t>
            </a:r>
            <a:endParaRPr sz="200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P = (V</a:t>
            </a:r>
            <a:r>
              <a:rPr sz="1725" baseline="-2898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1725" baseline="-2898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/2) cos </a:t>
            </a:r>
            <a:r>
              <a:rPr sz="2000" dirty="0">
                <a:latin typeface="Symbol"/>
                <a:cs typeface="Symbol"/>
              </a:rPr>
              <a:t>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= (100 V)(5 A)(Cos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0</a:t>
            </a:r>
            <a:r>
              <a:rPr sz="2000" spc="5" dirty="0">
                <a:latin typeface="Symbol"/>
                <a:cs typeface="Symbol"/>
              </a:rPr>
              <a:t></a:t>
            </a:r>
            <a:r>
              <a:rPr sz="2000" spc="5" dirty="0">
                <a:latin typeface="Arial"/>
                <a:cs typeface="Arial"/>
              </a:rPr>
              <a:t>)=250W.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469" y="4453890"/>
            <a:ext cx="548386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case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a purely </a:t>
            </a:r>
            <a:r>
              <a:rPr sz="2000" spc="-5" dirty="0">
                <a:latin typeface="Arial"/>
                <a:cs typeface="Arial"/>
              </a:rPr>
              <a:t>inductive or </a:t>
            </a:r>
            <a:r>
              <a:rPr sz="2000" dirty="0">
                <a:latin typeface="Arial"/>
                <a:cs typeface="Arial"/>
              </a:rPr>
              <a:t>capacitive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PF </a:t>
            </a:r>
            <a:r>
              <a:rPr sz="2000" dirty="0">
                <a:latin typeface="Arial"/>
                <a:cs typeface="Arial"/>
              </a:rPr>
              <a:t>= cos </a:t>
            </a:r>
            <a:r>
              <a:rPr sz="2000" dirty="0">
                <a:latin typeface="Symbol"/>
                <a:cs typeface="Symbol"/>
              </a:rPr>
              <a:t>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= cos90</a:t>
            </a:r>
            <a:r>
              <a:rPr sz="2000" dirty="0">
                <a:latin typeface="Symbol"/>
                <a:cs typeface="Symbol"/>
              </a:rPr>
              <a:t>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0,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Power delivered is </a:t>
            </a:r>
            <a:r>
              <a:rPr sz="2000" dirty="0">
                <a:latin typeface="Arial"/>
                <a:cs typeface="Arial"/>
              </a:rPr>
              <a:t>then </a:t>
            </a:r>
            <a:r>
              <a:rPr sz="2000" spc="-5" dirty="0">
                <a:latin typeface="Arial"/>
                <a:cs typeface="Arial"/>
              </a:rPr>
              <a:t>minimum </a:t>
            </a:r>
            <a:r>
              <a:rPr sz="2000" dirty="0">
                <a:latin typeface="Arial"/>
                <a:cs typeface="Arial"/>
              </a:rPr>
              <a:t>of 0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00"/>
              </a:spcBef>
            </a:pPr>
            <a:r>
              <a:rPr dirty="0"/>
              <a:t>Power in AC </a:t>
            </a:r>
            <a:r>
              <a:rPr spc="-5" dirty="0"/>
              <a:t>circuits: Power</a:t>
            </a:r>
            <a:r>
              <a:rPr spc="-40" dirty="0"/>
              <a:t> </a:t>
            </a:r>
            <a:r>
              <a:rPr spc="-5" dirty="0"/>
              <a:t>Factor</a:t>
            </a:r>
          </a:p>
        </p:txBody>
      </p:sp>
      <p:sp>
        <p:nvSpPr>
          <p:cNvPr id="3" name="object 3"/>
          <p:cNvSpPr/>
          <p:nvPr/>
        </p:nvSpPr>
        <p:spPr>
          <a:xfrm>
            <a:off x="5019894" y="786881"/>
            <a:ext cx="3982591" cy="76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71579" y="3408135"/>
            <a:ext cx="3017580" cy="811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469" y="1435100"/>
            <a:ext cx="8931910" cy="397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534670" indent="-187960">
              <a:lnSpc>
                <a:spcPct val="136400"/>
              </a:lnSpc>
              <a:spcBef>
                <a:spcPts val="100"/>
              </a:spcBef>
              <a:buChar char="•"/>
              <a:tabLst>
                <a:tab pos="187960" algn="l"/>
              </a:tabLst>
            </a:pPr>
            <a:r>
              <a:rPr sz="2200" dirty="0">
                <a:latin typeface="Arial"/>
                <a:cs typeface="Arial"/>
              </a:rPr>
              <a:t>When </a:t>
            </a:r>
            <a:r>
              <a:rPr sz="2200" spc="-5" dirty="0">
                <a:latin typeface="Arial"/>
                <a:cs typeface="Arial"/>
              </a:rPr>
              <a:t>the load is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combination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resistive and reactive elements,  </a:t>
            </a:r>
            <a:r>
              <a:rPr sz="2200" spc="-10" dirty="0">
                <a:latin typeface="Arial"/>
                <a:cs typeface="Arial"/>
              </a:rPr>
              <a:t>Power </a:t>
            </a:r>
            <a:r>
              <a:rPr sz="2200" spc="-5" dirty="0">
                <a:latin typeface="Arial"/>
                <a:cs typeface="Arial"/>
              </a:rPr>
              <a:t>factor </a:t>
            </a:r>
            <a:r>
              <a:rPr sz="2200" spc="-10" dirty="0">
                <a:latin typeface="Arial"/>
                <a:cs typeface="Arial"/>
              </a:rPr>
              <a:t>will vary </a:t>
            </a:r>
            <a:r>
              <a:rPr sz="2200" spc="-5" dirty="0">
                <a:latin typeface="Arial"/>
                <a:cs typeface="Arial"/>
              </a:rPr>
              <a:t>between </a:t>
            </a:r>
            <a:r>
              <a:rPr sz="2200" dirty="0">
                <a:latin typeface="Arial"/>
                <a:cs typeface="Arial"/>
              </a:rPr>
              <a:t>0 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960"/>
              </a:spcBef>
              <a:buChar char="•"/>
              <a:tabLst>
                <a:tab pos="187960" algn="l"/>
              </a:tabLst>
            </a:pPr>
            <a:r>
              <a:rPr sz="2200" spc="-5" dirty="0">
                <a:latin typeface="Arial"/>
                <a:cs typeface="Arial"/>
              </a:rPr>
              <a:t>More resistive the total impedance, the closer the power factor is to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960"/>
              </a:spcBef>
              <a:buChar char="•"/>
              <a:tabLst>
                <a:tab pos="187960" algn="l"/>
              </a:tabLst>
            </a:pPr>
            <a:r>
              <a:rPr sz="2200" spc="-5" dirty="0">
                <a:latin typeface="Arial"/>
                <a:cs typeface="Arial"/>
              </a:rPr>
              <a:t>More reactive the total impedance, the </a:t>
            </a:r>
            <a:r>
              <a:rPr sz="2200" dirty="0">
                <a:latin typeface="Arial"/>
                <a:cs typeface="Arial"/>
              </a:rPr>
              <a:t>closer </a:t>
            </a:r>
            <a:r>
              <a:rPr sz="2200" spc="-5" dirty="0">
                <a:latin typeface="Arial"/>
                <a:cs typeface="Arial"/>
              </a:rPr>
              <a:t>the power factor is to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  <a:p>
            <a:pPr marL="12700" marR="3644900">
              <a:lnSpc>
                <a:spcPct val="100000"/>
              </a:lnSpc>
              <a:spcBef>
                <a:spcPts val="1570"/>
              </a:spcBef>
            </a:pPr>
            <a:r>
              <a:rPr sz="2000" spc="-5" dirty="0">
                <a:latin typeface="Arial"/>
                <a:cs typeface="Arial"/>
              </a:rPr>
              <a:t>In terms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average </a:t>
            </a:r>
            <a:r>
              <a:rPr sz="2000" spc="-5" dirty="0">
                <a:latin typeface="Arial"/>
                <a:cs typeface="Arial"/>
              </a:rPr>
              <a:t>power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the terminal  voltage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current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Arial"/>
                <a:cs typeface="Arial"/>
              </a:rPr>
              <a:t>leading and lagging </a:t>
            </a:r>
            <a:r>
              <a:rPr sz="2200" b="1" dirty="0">
                <a:latin typeface="Arial"/>
                <a:cs typeface="Arial"/>
              </a:rPr>
              <a:t>power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factor: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Arial"/>
                <a:cs typeface="Arial"/>
              </a:rPr>
              <a:t>If </a:t>
            </a: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current leads </a:t>
            </a: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voltage across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load, the load has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leading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PF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Arial"/>
                <a:cs typeface="Arial"/>
              </a:rPr>
              <a:t>If </a:t>
            </a: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current lags </a:t>
            </a: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voltage across </a:t>
            </a: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load, the load has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lagging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PF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90" y="5791200"/>
            <a:ext cx="9023047" cy="717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00"/>
              </a:spcBef>
            </a:pPr>
            <a:r>
              <a:rPr dirty="0"/>
              <a:t>Power in AC </a:t>
            </a:r>
            <a:r>
              <a:rPr spc="-5" dirty="0"/>
              <a:t>circuits: Power</a:t>
            </a:r>
            <a:r>
              <a:rPr spc="-40" dirty="0"/>
              <a:t> </a:t>
            </a:r>
            <a:r>
              <a:rPr spc="-5" dirty="0"/>
              <a:t>Factor</a:t>
            </a:r>
          </a:p>
        </p:txBody>
      </p:sp>
      <p:sp>
        <p:nvSpPr>
          <p:cNvPr id="3" name="object 3"/>
          <p:cNvSpPr/>
          <p:nvPr/>
        </p:nvSpPr>
        <p:spPr>
          <a:xfrm>
            <a:off x="6050979" y="1504327"/>
            <a:ext cx="3017580" cy="810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190" y="609600"/>
            <a:ext cx="9023047" cy="717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469" y="1634490"/>
            <a:ext cx="58553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Ex</a:t>
            </a:r>
            <a:r>
              <a:rPr sz="2000" dirty="0">
                <a:latin typeface="Arial"/>
                <a:cs typeface="Arial"/>
              </a:rPr>
              <a:t>: Determine </a:t>
            </a:r>
            <a:r>
              <a:rPr sz="2000" spc="-5" dirty="0">
                <a:latin typeface="Arial"/>
                <a:cs typeface="Arial"/>
              </a:rPr>
              <a:t>the power factors of the </a:t>
            </a:r>
            <a:r>
              <a:rPr sz="2000" dirty="0">
                <a:latin typeface="Arial"/>
                <a:cs typeface="Arial"/>
              </a:rPr>
              <a:t>loads </a:t>
            </a:r>
            <a:r>
              <a:rPr sz="2000" spc="-5" dirty="0">
                <a:latin typeface="Arial"/>
                <a:cs typeface="Arial"/>
              </a:rPr>
              <a:t>shown  in Fig.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indicate whether </a:t>
            </a:r>
            <a:r>
              <a:rPr sz="2000" dirty="0">
                <a:latin typeface="Arial"/>
                <a:cs typeface="Arial"/>
              </a:rPr>
              <a:t>they are </a:t>
            </a:r>
            <a:r>
              <a:rPr sz="2000" spc="-5" dirty="0">
                <a:latin typeface="Arial"/>
                <a:cs typeface="Arial"/>
              </a:rPr>
              <a:t>leading or  </a:t>
            </a:r>
            <a:r>
              <a:rPr sz="2000" dirty="0">
                <a:latin typeface="Arial"/>
                <a:cs typeface="Arial"/>
              </a:rPr>
              <a:t>lagging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786" y="2758562"/>
            <a:ext cx="3008503" cy="1843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600" y="2708249"/>
            <a:ext cx="2902419" cy="19127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0277" y="2623457"/>
            <a:ext cx="2646439" cy="19757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26" y="5168774"/>
            <a:ext cx="8999621" cy="15209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4010" y="71120"/>
            <a:ext cx="5853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 </a:t>
            </a:r>
            <a:r>
              <a:rPr spc="-5" dirty="0"/>
              <a:t>Fundamentals </a:t>
            </a:r>
            <a:r>
              <a:rPr dirty="0"/>
              <a:t>: Power in AC</a:t>
            </a:r>
            <a:r>
              <a:rPr spc="-60" dirty="0"/>
              <a:t> </a:t>
            </a:r>
            <a:r>
              <a:rPr spc="-5" dirty="0"/>
              <a:t>circuits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872490"/>
            <a:ext cx="8971915" cy="17068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67640" marR="5080" indent="-154940">
              <a:lnSpc>
                <a:spcPct val="101499"/>
              </a:lnSpc>
              <a:spcBef>
                <a:spcPts val="60"/>
              </a:spcBef>
              <a:buSzPct val="109090"/>
              <a:buFont typeface="Arial"/>
              <a:buChar char="•"/>
              <a:tabLst>
                <a:tab pos="204470" algn="l"/>
              </a:tabLst>
            </a:pPr>
            <a:r>
              <a:rPr dirty="0"/>
              <a:t>	</a:t>
            </a:r>
            <a:r>
              <a:rPr sz="2200" b="1" spc="-10" dirty="0">
                <a:latin typeface="Arial"/>
                <a:cs typeface="Arial"/>
              </a:rPr>
              <a:t>Average </a:t>
            </a:r>
            <a:r>
              <a:rPr sz="2200" b="1" dirty="0">
                <a:latin typeface="Arial"/>
                <a:cs typeface="Arial"/>
              </a:rPr>
              <a:t>power </a:t>
            </a:r>
            <a:r>
              <a:rPr sz="2200" dirty="0">
                <a:latin typeface="Arial"/>
                <a:cs typeface="Arial"/>
              </a:rPr>
              <a:t>is </a:t>
            </a:r>
            <a:r>
              <a:rPr sz="2200" spc="-5" dirty="0">
                <a:latin typeface="Arial"/>
                <a:cs typeface="Arial"/>
              </a:rPr>
              <a:t>the power delivered </a:t>
            </a:r>
            <a:r>
              <a:rPr sz="2200" dirty="0">
                <a:latin typeface="Arial"/>
                <a:cs typeface="Arial"/>
              </a:rPr>
              <a:t>by </a:t>
            </a:r>
            <a:r>
              <a:rPr sz="2200" spc="-5" dirty="0">
                <a:latin typeface="Arial"/>
                <a:cs typeface="Arial"/>
              </a:rPr>
              <a:t>the source and dissipated or  consumed in 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load.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buChar char="•"/>
              <a:tabLst>
                <a:tab pos="187960" algn="l"/>
              </a:tabLst>
            </a:pPr>
            <a:r>
              <a:rPr sz="2200" spc="-5" dirty="0">
                <a:latin typeface="Arial"/>
                <a:cs typeface="Arial"/>
              </a:rPr>
              <a:t>Also known </a:t>
            </a:r>
            <a:r>
              <a:rPr sz="2200" dirty="0">
                <a:latin typeface="Arial"/>
                <a:cs typeface="Arial"/>
              </a:rPr>
              <a:t>as </a:t>
            </a:r>
            <a:r>
              <a:rPr sz="2200" b="1" spc="-10" dirty="0">
                <a:latin typeface="Arial"/>
                <a:cs typeface="Arial"/>
              </a:rPr>
              <a:t>Active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power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67640" marR="450215" indent="-154940">
              <a:lnSpc>
                <a:spcPct val="100000"/>
              </a:lnSpc>
              <a:buChar char="•"/>
              <a:tabLst>
                <a:tab pos="187960" algn="l"/>
              </a:tabLst>
            </a:pPr>
            <a:r>
              <a:rPr sz="2200" spc="-5" dirty="0">
                <a:latin typeface="Arial"/>
                <a:cs typeface="Arial"/>
              </a:rPr>
              <a:t>For any load in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sinusoidal ac network,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voltage across the </a:t>
            </a:r>
            <a:r>
              <a:rPr sz="2200" dirty="0">
                <a:latin typeface="Arial"/>
                <a:cs typeface="Arial"/>
              </a:rPr>
              <a:t>load  </a:t>
            </a:r>
            <a:r>
              <a:rPr sz="2200" spc="-5" dirty="0">
                <a:latin typeface="Arial"/>
                <a:cs typeface="Arial"/>
              </a:rPr>
              <a:t>and the current through the load </a:t>
            </a:r>
            <a:r>
              <a:rPr sz="2200" spc="-10" dirty="0">
                <a:latin typeface="Arial"/>
                <a:cs typeface="Arial"/>
              </a:rPr>
              <a:t>will </a:t>
            </a:r>
            <a:r>
              <a:rPr sz="2200" spc="-5" dirty="0">
                <a:latin typeface="Arial"/>
                <a:cs typeface="Arial"/>
              </a:rPr>
              <a:t>vary in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sinusoidal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nature.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9" y="2896870"/>
            <a:ext cx="614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91770">
              <a:lnSpc>
                <a:spcPct val="100000"/>
              </a:lnSpc>
              <a:spcBef>
                <a:spcPts val="100"/>
              </a:spcBef>
              <a:buChar char="•"/>
              <a:tabLst>
                <a:tab pos="191770" algn="l"/>
              </a:tabLst>
            </a:pPr>
            <a:r>
              <a:rPr sz="3600" spc="-15" baseline="1157" dirty="0">
                <a:latin typeface="Arial"/>
                <a:cs typeface="Arial"/>
              </a:rPr>
              <a:t>Le</a:t>
            </a:r>
            <a:r>
              <a:rPr sz="3600" baseline="1157" dirty="0">
                <a:latin typeface="Arial"/>
                <a:cs typeface="Arial"/>
              </a:rPr>
              <a:t>t</a:t>
            </a:r>
            <a:endParaRPr sz="3600" baseline="115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69" y="2830830"/>
            <a:ext cx="3493770" cy="87376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93980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v = 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100" spc="-15" baseline="-23809" dirty="0">
                <a:latin typeface="Arial"/>
                <a:cs typeface="Arial"/>
              </a:rPr>
              <a:t>m </a:t>
            </a:r>
            <a:r>
              <a:rPr sz="2400" spc="-5" dirty="0">
                <a:latin typeface="Arial"/>
                <a:cs typeface="Arial"/>
              </a:rPr>
              <a:t>sin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</a:t>
            </a:r>
            <a:r>
              <a:rPr sz="2400" dirty="0">
                <a:latin typeface="Arial"/>
                <a:cs typeface="Arial"/>
              </a:rPr>
              <a:t>t +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Symbol"/>
                <a:cs typeface="Symbol"/>
              </a:rPr>
              <a:t></a:t>
            </a:r>
            <a:r>
              <a:rPr sz="2100" spc="-15" baseline="-23809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939800" indent="-914400">
              <a:lnSpc>
                <a:spcPct val="100000"/>
              </a:lnSpc>
              <a:spcBef>
                <a:spcPts val="459"/>
              </a:spcBef>
              <a:buChar char="•"/>
              <a:tabLst>
                <a:tab pos="939165" algn="l"/>
                <a:tab pos="939800" algn="l"/>
                <a:tab pos="1176020" algn="l"/>
              </a:tabLst>
            </a:pPr>
            <a:r>
              <a:rPr sz="3600" baseline="1157" dirty="0">
                <a:latin typeface="Arial"/>
                <a:cs typeface="Arial"/>
              </a:rPr>
              <a:t>i	= I</a:t>
            </a:r>
            <a:r>
              <a:rPr sz="2100" baseline="-21825" dirty="0">
                <a:latin typeface="Arial"/>
                <a:cs typeface="Arial"/>
              </a:rPr>
              <a:t>m </a:t>
            </a:r>
            <a:r>
              <a:rPr sz="3600" spc="-7" baseline="1157" dirty="0">
                <a:latin typeface="Arial"/>
                <a:cs typeface="Arial"/>
              </a:rPr>
              <a:t>sin(</a:t>
            </a:r>
            <a:r>
              <a:rPr sz="3600" spc="-7" baseline="1157" dirty="0">
                <a:latin typeface="Symbol"/>
                <a:cs typeface="Symbol"/>
              </a:rPr>
              <a:t></a:t>
            </a:r>
            <a:r>
              <a:rPr sz="3600" spc="-7" baseline="1157" dirty="0">
                <a:latin typeface="Arial"/>
                <a:cs typeface="Arial"/>
              </a:rPr>
              <a:t>t </a:t>
            </a:r>
            <a:r>
              <a:rPr sz="3600" baseline="1157" dirty="0">
                <a:latin typeface="Arial"/>
                <a:cs typeface="Arial"/>
              </a:rPr>
              <a:t>+</a:t>
            </a:r>
            <a:r>
              <a:rPr sz="3600" spc="-165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Symbol"/>
                <a:cs typeface="Symbol"/>
              </a:rPr>
              <a:t></a:t>
            </a:r>
            <a:r>
              <a:rPr sz="2100" spc="-7" baseline="-21825" dirty="0">
                <a:latin typeface="Arial"/>
                <a:cs typeface="Arial"/>
              </a:rPr>
              <a:t>i</a:t>
            </a:r>
            <a:r>
              <a:rPr sz="3600" spc="-7" baseline="1157" dirty="0">
                <a:latin typeface="Arial"/>
                <a:cs typeface="Arial"/>
              </a:rPr>
              <a:t>)</a:t>
            </a:r>
            <a:endParaRPr sz="3600" baseline="115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69" y="4056379"/>
            <a:ext cx="9899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Char char="•"/>
              <a:tabLst>
                <a:tab pos="187960" algn="l"/>
              </a:tabLst>
            </a:pPr>
            <a:r>
              <a:rPr sz="2200" spc="-1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69" y="58077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87895" y="2815139"/>
            <a:ext cx="1859889" cy="1859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8337" y="4093028"/>
            <a:ext cx="3881512" cy="5987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4010" y="71120"/>
            <a:ext cx="5853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 </a:t>
            </a:r>
            <a:r>
              <a:rPr spc="-5" dirty="0"/>
              <a:t>Fundamentals </a:t>
            </a:r>
            <a:r>
              <a:rPr dirty="0"/>
              <a:t>: Power in AC</a:t>
            </a:r>
            <a:r>
              <a:rPr spc="-60" dirty="0"/>
              <a:t> </a:t>
            </a:r>
            <a:r>
              <a:rPr spc="-5" dirty="0"/>
              <a:t>circuits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885190"/>
            <a:ext cx="1080135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100"/>
              </a:spcBef>
              <a:buChar char="•"/>
              <a:tabLst>
                <a:tab pos="204470" algn="l"/>
              </a:tabLst>
            </a:pPr>
            <a:r>
              <a:rPr sz="2400" spc="-15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69" y="33375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6742" y="819966"/>
            <a:ext cx="4224943" cy="65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3828" y="1780939"/>
            <a:ext cx="5456171" cy="2766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7225" y="4736234"/>
            <a:ext cx="6056575" cy="968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4010" y="71120"/>
            <a:ext cx="5853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 </a:t>
            </a:r>
            <a:r>
              <a:rPr spc="-5" dirty="0"/>
              <a:t>Fundamentals </a:t>
            </a:r>
            <a:r>
              <a:rPr dirty="0"/>
              <a:t>: Power in AC</a:t>
            </a:r>
            <a:r>
              <a:rPr spc="-60" dirty="0"/>
              <a:t> </a:t>
            </a:r>
            <a:r>
              <a:rPr spc="-5" dirty="0"/>
              <a:t>circuits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8686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8225" y="926234"/>
            <a:ext cx="6056575" cy="96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469" y="2320290"/>
            <a:ext cx="8942070" cy="366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0">
              <a:lnSpc>
                <a:spcPct val="100000"/>
              </a:lnSpc>
              <a:spcBef>
                <a:spcPts val="100"/>
              </a:spcBef>
              <a:buChar char="•"/>
              <a:tabLst>
                <a:tab pos="157480" algn="l"/>
              </a:tabLst>
            </a:pPr>
            <a:r>
              <a:rPr sz="1800" spc="-10" dirty="0">
                <a:latin typeface="Arial"/>
                <a:cs typeface="Arial"/>
              </a:rPr>
              <a:t>Second </a:t>
            </a:r>
            <a:r>
              <a:rPr sz="1800" spc="-5" dirty="0">
                <a:latin typeface="Arial"/>
                <a:cs typeface="Arial"/>
              </a:rPr>
              <a:t>factor in the </a:t>
            </a:r>
            <a:r>
              <a:rPr sz="1800" spc="-10" dirty="0">
                <a:latin typeface="Arial"/>
                <a:cs typeface="Arial"/>
              </a:rPr>
              <a:t>preceding equation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cosine </a:t>
            </a:r>
            <a:r>
              <a:rPr sz="1800" spc="-15" dirty="0">
                <a:latin typeface="Arial"/>
                <a:cs typeface="Arial"/>
              </a:rPr>
              <a:t>wave with </a:t>
            </a:r>
            <a:r>
              <a:rPr sz="1800" spc="-5" dirty="0">
                <a:latin typeface="Arial"/>
                <a:cs typeface="Arial"/>
              </a:rPr>
              <a:t>an </a:t>
            </a:r>
            <a:r>
              <a:rPr sz="1800" spc="-10" dirty="0">
                <a:latin typeface="Arial"/>
                <a:cs typeface="Arial"/>
              </a:rPr>
              <a:t>amplitude of </a:t>
            </a:r>
            <a:r>
              <a:rPr sz="1800" i="1" spc="-5" dirty="0">
                <a:latin typeface="Arial"/>
                <a:cs typeface="Arial"/>
              </a:rPr>
              <a:t>VmIm/2  </a:t>
            </a:r>
            <a:r>
              <a:rPr sz="1800" i="1" spc="-10" dirty="0">
                <a:latin typeface="Arial"/>
                <a:cs typeface="Arial"/>
              </a:rPr>
              <a:t>and </a:t>
            </a:r>
            <a:r>
              <a:rPr sz="1800" i="1" dirty="0">
                <a:latin typeface="Arial"/>
                <a:cs typeface="Arial"/>
              </a:rPr>
              <a:t>with a </a:t>
            </a:r>
            <a:r>
              <a:rPr sz="1800" i="1" spc="-10" dirty="0">
                <a:latin typeface="Arial"/>
                <a:cs typeface="Arial"/>
              </a:rPr>
              <a:t>frequency </a:t>
            </a:r>
            <a:r>
              <a:rPr sz="1800" i="1" spc="-5" dirty="0">
                <a:latin typeface="Arial"/>
                <a:cs typeface="Arial"/>
              </a:rPr>
              <a:t>twice </a:t>
            </a:r>
            <a:r>
              <a:rPr sz="1800" i="1" spc="-10" dirty="0">
                <a:latin typeface="Arial"/>
                <a:cs typeface="Arial"/>
              </a:rPr>
              <a:t>that of </a:t>
            </a:r>
            <a:r>
              <a:rPr sz="1800" spc="-5" dirty="0">
                <a:latin typeface="Arial"/>
                <a:cs typeface="Arial"/>
              </a:rPr>
              <a:t>the voltage or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current.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 marR="510540">
              <a:lnSpc>
                <a:spcPct val="100000"/>
              </a:lnSpc>
              <a:buChar char="•"/>
              <a:tabLst>
                <a:tab pos="15748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average value of this term is zero over </a:t>
            </a:r>
            <a:r>
              <a:rPr sz="1800" spc="-10" dirty="0">
                <a:latin typeface="Arial"/>
                <a:cs typeface="Arial"/>
              </a:rPr>
              <a:t>one cycle, </a:t>
            </a:r>
            <a:r>
              <a:rPr sz="1800" spc="-5" dirty="0">
                <a:latin typeface="Arial"/>
                <a:cs typeface="Arial"/>
              </a:rPr>
              <a:t>producing no </a:t>
            </a:r>
            <a:r>
              <a:rPr sz="1800" spc="-10" dirty="0">
                <a:latin typeface="Arial"/>
                <a:cs typeface="Arial"/>
              </a:rPr>
              <a:t>net </a:t>
            </a:r>
            <a:r>
              <a:rPr sz="1800" spc="-5" dirty="0">
                <a:latin typeface="Arial"/>
                <a:cs typeface="Arial"/>
              </a:rPr>
              <a:t>transfer of  </a:t>
            </a:r>
            <a:r>
              <a:rPr sz="1800" spc="-10" dirty="0">
                <a:latin typeface="Arial"/>
                <a:cs typeface="Arial"/>
              </a:rPr>
              <a:t>energy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any one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direction.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 marR="1245870">
              <a:lnSpc>
                <a:spcPct val="100000"/>
              </a:lnSpc>
              <a:buChar char="•"/>
              <a:tabLst>
                <a:tab pos="15748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first </a:t>
            </a:r>
            <a:r>
              <a:rPr sz="1800" spc="-10" dirty="0">
                <a:latin typeface="Arial"/>
                <a:cs typeface="Arial"/>
              </a:rPr>
              <a:t>term </a:t>
            </a:r>
            <a:r>
              <a:rPr sz="1800" spc="-5" dirty="0">
                <a:latin typeface="Arial"/>
                <a:cs typeface="Arial"/>
              </a:rPr>
              <a:t>in the </a:t>
            </a:r>
            <a:r>
              <a:rPr sz="1800" spc="-10" dirty="0">
                <a:latin typeface="Arial"/>
                <a:cs typeface="Arial"/>
              </a:rPr>
              <a:t>preceding equation has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constant </a:t>
            </a:r>
            <a:r>
              <a:rPr sz="1800" spc="-5" dirty="0">
                <a:latin typeface="Arial"/>
                <a:cs typeface="Arial"/>
              </a:rPr>
              <a:t>magnitude </a:t>
            </a:r>
            <a:r>
              <a:rPr sz="1800" dirty="0">
                <a:latin typeface="Arial"/>
                <a:cs typeface="Arial"/>
              </a:rPr>
              <a:t>(no </a:t>
            </a:r>
            <a:r>
              <a:rPr sz="1800" spc="-5" dirty="0">
                <a:latin typeface="Arial"/>
                <a:cs typeface="Arial"/>
              </a:rPr>
              <a:t>time  </a:t>
            </a:r>
            <a:r>
              <a:rPr sz="1800" spc="-10" dirty="0">
                <a:latin typeface="Arial"/>
                <a:cs typeface="Arial"/>
              </a:rPr>
              <a:t>dependence)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and therefore provides </a:t>
            </a:r>
            <a:r>
              <a:rPr sz="1800" dirty="0">
                <a:latin typeface="Arial"/>
                <a:cs typeface="Arial"/>
              </a:rPr>
              <a:t>some </a:t>
            </a:r>
            <a:r>
              <a:rPr sz="1800" spc="-10" dirty="0">
                <a:latin typeface="Arial"/>
                <a:cs typeface="Arial"/>
              </a:rPr>
              <a:t>net </a:t>
            </a:r>
            <a:r>
              <a:rPr sz="1800" spc="-5" dirty="0">
                <a:latin typeface="Arial"/>
                <a:cs typeface="Arial"/>
              </a:rPr>
              <a:t>transfer </a:t>
            </a:r>
            <a:r>
              <a:rPr sz="1800" spc="-10" dirty="0">
                <a:latin typeface="Arial"/>
                <a:cs typeface="Arial"/>
              </a:rPr>
              <a:t>of energy. </a:t>
            </a:r>
            <a:r>
              <a:rPr sz="1800" spc="-5" dirty="0">
                <a:latin typeface="Arial"/>
                <a:cs typeface="Arial"/>
              </a:rPr>
              <a:t>This term is referred to as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average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power,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5748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average </a:t>
            </a:r>
            <a:r>
              <a:rPr sz="1800" spc="-15" dirty="0">
                <a:latin typeface="Arial"/>
                <a:cs typeface="Arial"/>
              </a:rPr>
              <a:t>power, </a:t>
            </a:r>
            <a:r>
              <a:rPr sz="1800" spc="-10" dirty="0">
                <a:latin typeface="Arial"/>
                <a:cs typeface="Arial"/>
              </a:rPr>
              <a:t>or </a:t>
            </a:r>
            <a:r>
              <a:rPr sz="1800" b="1" spc="-10" dirty="0">
                <a:latin typeface="Arial"/>
                <a:cs typeface="Arial"/>
              </a:rPr>
              <a:t>real </a:t>
            </a:r>
            <a:r>
              <a:rPr sz="1800" b="1" spc="5" dirty="0">
                <a:latin typeface="Arial"/>
                <a:cs typeface="Arial"/>
              </a:rPr>
              <a:t>power </a:t>
            </a:r>
            <a:r>
              <a:rPr sz="1800" b="1" spc="-5" dirty="0">
                <a:latin typeface="Arial"/>
                <a:cs typeface="Arial"/>
              </a:rPr>
              <a:t>as it is </a:t>
            </a:r>
            <a:r>
              <a:rPr sz="1800" b="1" spc="-10" dirty="0">
                <a:latin typeface="Arial"/>
                <a:cs typeface="Arial"/>
              </a:rPr>
              <a:t>sometimes </a:t>
            </a:r>
            <a:r>
              <a:rPr sz="1800" b="1" spc="-5" dirty="0">
                <a:latin typeface="Arial"/>
                <a:cs typeface="Arial"/>
              </a:rPr>
              <a:t>called, is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5" dirty="0">
                <a:latin typeface="Arial"/>
                <a:cs typeface="Arial"/>
              </a:rPr>
              <a:t>power </a:t>
            </a:r>
            <a:r>
              <a:rPr sz="1800" b="1" spc="-10" dirty="0">
                <a:latin typeface="Arial"/>
                <a:cs typeface="Arial"/>
              </a:rPr>
              <a:t>delivered 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and dissipated </a:t>
            </a:r>
            <a:r>
              <a:rPr sz="1800" spc="-5" dirty="0">
                <a:latin typeface="Arial"/>
                <a:cs typeface="Arial"/>
              </a:rPr>
              <a:t>by 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load.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4010" y="71120"/>
            <a:ext cx="5853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 </a:t>
            </a:r>
            <a:r>
              <a:rPr spc="-5" dirty="0"/>
              <a:t>Fundamentals </a:t>
            </a:r>
            <a:r>
              <a:rPr dirty="0"/>
              <a:t>: Power in AC</a:t>
            </a:r>
            <a:r>
              <a:rPr spc="-60" dirty="0"/>
              <a:t> </a:t>
            </a:r>
            <a:r>
              <a:rPr spc="-5" dirty="0"/>
              <a:t>circuits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398399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69" y="863600"/>
            <a:ext cx="1835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400" spc="-425" dirty="0">
                <a:latin typeface="Arial"/>
                <a:cs typeface="Arial"/>
              </a:rPr>
              <a:t>•</a:t>
            </a:r>
            <a:r>
              <a:rPr sz="2700" spc="-637" baseline="-10802" dirty="0">
                <a:latin typeface="Arial"/>
                <a:cs typeface="Arial"/>
              </a:rPr>
              <a:t>•</a:t>
            </a:r>
            <a:endParaRPr sz="2700" baseline="-10802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0831" y="4204269"/>
            <a:ext cx="2718954" cy="499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9387" y="1145462"/>
            <a:ext cx="3102115" cy="597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71189" y="1044575"/>
            <a:ext cx="2140800" cy="251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4208" y="2293173"/>
            <a:ext cx="2725091" cy="12527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7010" y="71120"/>
            <a:ext cx="610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 </a:t>
            </a:r>
            <a:r>
              <a:rPr spc="-5" dirty="0"/>
              <a:t>Fundamentals </a:t>
            </a:r>
            <a:r>
              <a:rPr dirty="0"/>
              <a:t>: Power in </a:t>
            </a:r>
            <a:r>
              <a:rPr spc="-5" dirty="0"/>
              <a:t>pure</a:t>
            </a:r>
            <a:r>
              <a:rPr spc="-60" dirty="0"/>
              <a:t> </a:t>
            </a:r>
            <a:r>
              <a:rPr spc="-5" dirty="0"/>
              <a:t>resistor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982470"/>
            <a:ext cx="81324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In a </a:t>
            </a:r>
            <a:r>
              <a:rPr sz="2400" spc="-5" dirty="0">
                <a:latin typeface="Arial"/>
                <a:cs typeface="Arial"/>
              </a:rPr>
              <a:t>purely resistive circuit, since </a:t>
            </a:r>
            <a:r>
              <a:rPr sz="2400" i="1" dirty="0">
                <a:latin typeface="Arial"/>
                <a:cs typeface="Arial"/>
              </a:rPr>
              <a:t>v </a:t>
            </a:r>
            <a:r>
              <a:rPr sz="2400" i="1" spc="-10" dirty="0">
                <a:latin typeface="Arial"/>
                <a:cs typeface="Arial"/>
              </a:rPr>
              <a:t>and </a:t>
            </a:r>
            <a:r>
              <a:rPr sz="2400" i="1" dirty="0">
                <a:latin typeface="Arial"/>
                <a:cs typeface="Arial"/>
              </a:rPr>
              <a:t>i </a:t>
            </a:r>
            <a:r>
              <a:rPr sz="2400" i="1" spc="-5" dirty="0">
                <a:latin typeface="Arial"/>
                <a:cs typeface="Arial"/>
              </a:rPr>
              <a:t>are in phase </a:t>
            </a:r>
            <a:r>
              <a:rPr sz="2400" i="1" dirty="0">
                <a:latin typeface="Arial"/>
                <a:cs typeface="Arial"/>
              </a:rPr>
              <a:t>θ =</a:t>
            </a:r>
            <a:r>
              <a:rPr sz="2400" i="1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0°,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So, cos </a:t>
            </a:r>
            <a:r>
              <a:rPr sz="2400" spc="-10" dirty="0">
                <a:latin typeface="Arial"/>
                <a:cs typeface="Arial"/>
              </a:rPr>
              <a:t>0°=1,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6264" y="863081"/>
            <a:ext cx="3982591" cy="76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94989" y="1044575"/>
            <a:ext cx="2140800" cy="251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8179" y="2987039"/>
            <a:ext cx="4251960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6444" y="4361507"/>
            <a:ext cx="5033872" cy="1683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800" y="71120"/>
            <a:ext cx="8270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 </a:t>
            </a:r>
            <a:r>
              <a:rPr spc="-5" dirty="0"/>
              <a:t>Fundamentals </a:t>
            </a:r>
            <a:r>
              <a:rPr dirty="0"/>
              <a:t>: Power </a:t>
            </a:r>
            <a:r>
              <a:rPr spc="5" dirty="0"/>
              <a:t>in </a:t>
            </a:r>
            <a:r>
              <a:rPr spc="-5" dirty="0"/>
              <a:t>pure inductor and</a:t>
            </a:r>
            <a:r>
              <a:rPr spc="-40" dirty="0"/>
              <a:t> </a:t>
            </a:r>
            <a:r>
              <a:rPr spc="-5" dirty="0"/>
              <a:t>capacitor</a:t>
            </a:r>
          </a:p>
        </p:txBody>
      </p:sp>
      <p:sp>
        <p:nvSpPr>
          <p:cNvPr id="3" name="object 3"/>
          <p:cNvSpPr/>
          <p:nvPr/>
        </p:nvSpPr>
        <p:spPr>
          <a:xfrm>
            <a:off x="1376264" y="863081"/>
            <a:ext cx="3982591" cy="76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4989" y="1044575"/>
            <a:ext cx="2140800" cy="251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590" y="4499114"/>
            <a:ext cx="7735647" cy="1393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7471" y="2134564"/>
            <a:ext cx="7388273" cy="13117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3768090"/>
            <a:ext cx="811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The </a:t>
            </a:r>
            <a:r>
              <a:rPr sz="1800" b="1" i="1" spc="-10" dirty="0">
                <a:latin typeface="Arial"/>
                <a:cs typeface="Arial"/>
              </a:rPr>
              <a:t>average </a:t>
            </a:r>
            <a:r>
              <a:rPr sz="1800" b="1" i="1" spc="-5" dirty="0">
                <a:latin typeface="Arial"/>
                <a:cs typeface="Arial"/>
              </a:rPr>
              <a:t>power or power dissipated </a:t>
            </a:r>
            <a:r>
              <a:rPr sz="1800" b="1" i="1" dirty="0">
                <a:latin typeface="Arial"/>
                <a:cs typeface="Arial"/>
              </a:rPr>
              <a:t>by the </a:t>
            </a:r>
            <a:r>
              <a:rPr sz="1800" b="1" i="1" spc="-5" dirty="0">
                <a:latin typeface="Arial"/>
                <a:cs typeface="Arial"/>
              </a:rPr>
              <a:t>ideal inductor </a:t>
            </a:r>
            <a:r>
              <a:rPr sz="1800" b="1" i="1" dirty="0">
                <a:latin typeface="Arial"/>
                <a:cs typeface="Arial"/>
              </a:rPr>
              <a:t>is </a:t>
            </a:r>
            <a:r>
              <a:rPr sz="1800" b="1" i="1" spc="-5" dirty="0">
                <a:latin typeface="Arial"/>
                <a:cs typeface="Arial"/>
              </a:rPr>
              <a:t>zero</a:t>
            </a:r>
            <a:r>
              <a:rPr sz="1800" b="1" i="1" spc="4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watts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69" y="6206490"/>
            <a:ext cx="827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29425" algn="l"/>
              </a:tabLst>
            </a:pPr>
            <a:r>
              <a:rPr sz="1800" b="1" i="1" dirty="0">
                <a:latin typeface="Arial"/>
                <a:cs typeface="Arial"/>
              </a:rPr>
              <a:t>The </a:t>
            </a:r>
            <a:r>
              <a:rPr sz="1800" b="1" i="1" spc="-10" dirty="0">
                <a:latin typeface="Arial"/>
                <a:cs typeface="Arial"/>
              </a:rPr>
              <a:t>average </a:t>
            </a:r>
            <a:r>
              <a:rPr sz="1800" b="1" i="1" spc="-5" dirty="0">
                <a:latin typeface="Arial"/>
                <a:cs typeface="Arial"/>
              </a:rPr>
              <a:t>power or power dissipated by </a:t>
            </a:r>
            <a:r>
              <a:rPr sz="1800" b="1" i="1" dirty="0">
                <a:latin typeface="Arial"/>
                <a:cs typeface="Arial"/>
              </a:rPr>
              <a:t>the</a:t>
            </a:r>
            <a:r>
              <a:rPr sz="1800" b="1" i="1" spc="6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ideal</a:t>
            </a:r>
            <a:r>
              <a:rPr sz="1800" b="1" i="1" spc="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capacitor	is zero</a:t>
            </a:r>
            <a:r>
              <a:rPr sz="1800" b="1" i="1" spc="-7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watts.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4670" y="71120"/>
            <a:ext cx="2991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Power </a:t>
            </a:r>
            <a:r>
              <a:rPr sz="2400" b="1" spc="5" dirty="0">
                <a:latin typeface="Arial"/>
                <a:cs typeface="Arial"/>
              </a:rPr>
              <a:t>in </a:t>
            </a:r>
            <a:r>
              <a:rPr sz="2400" b="1" dirty="0">
                <a:latin typeface="Arial"/>
                <a:cs typeface="Arial"/>
              </a:rPr>
              <a:t>AC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circuits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6264" y="863081"/>
            <a:ext cx="3982591" cy="76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4989" y="1044575"/>
            <a:ext cx="2140800" cy="251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469" y="1710690"/>
            <a:ext cx="8275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The </a:t>
            </a:r>
            <a:r>
              <a:rPr sz="1800" b="1" i="1" spc="-10" dirty="0">
                <a:latin typeface="Arial"/>
                <a:cs typeface="Arial"/>
              </a:rPr>
              <a:t>average </a:t>
            </a:r>
            <a:r>
              <a:rPr sz="1800" b="1" i="1" spc="-5" dirty="0">
                <a:latin typeface="Arial"/>
                <a:cs typeface="Arial"/>
              </a:rPr>
              <a:t>power or power dissipated </a:t>
            </a:r>
            <a:r>
              <a:rPr sz="1800" b="1" i="1" dirty="0">
                <a:latin typeface="Arial"/>
                <a:cs typeface="Arial"/>
              </a:rPr>
              <a:t>by the </a:t>
            </a:r>
            <a:r>
              <a:rPr sz="1800" b="1" i="1" spc="-5" dirty="0">
                <a:latin typeface="Arial"/>
                <a:cs typeface="Arial"/>
              </a:rPr>
              <a:t>ideal inductor </a:t>
            </a:r>
            <a:r>
              <a:rPr sz="1800" b="1" i="1" dirty="0">
                <a:latin typeface="Arial"/>
                <a:cs typeface="Arial"/>
              </a:rPr>
              <a:t>is </a:t>
            </a:r>
            <a:r>
              <a:rPr sz="1800" b="1" i="1" spc="-5" dirty="0">
                <a:latin typeface="Arial"/>
                <a:cs typeface="Arial"/>
              </a:rPr>
              <a:t>zero</a:t>
            </a:r>
            <a:r>
              <a:rPr sz="1800" b="1" i="1" spc="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watts.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6829425" algn="l"/>
              </a:tabLst>
            </a:pPr>
            <a:r>
              <a:rPr sz="1800" b="1" i="1" dirty="0">
                <a:latin typeface="Arial"/>
                <a:cs typeface="Arial"/>
              </a:rPr>
              <a:t>The </a:t>
            </a:r>
            <a:r>
              <a:rPr sz="1800" b="1" i="1" spc="-10" dirty="0">
                <a:latin typeface="Arial"/>
                <a:cs typeface="Arial"/>
              </a:rPr>
              <a:t>average </a:t>
            </a:r>
            <a:r>
              <a:rPr sz="1800" b="1" i="1" spc="-5" dirty="0">
                <a:latin typeface="Arial"/>
                <a:cs typeface="Arial"/>
              </a:rPr>
              <a:t>power or power dissipated by </a:t>
            </a:r>
            <a:r>
              <a:rPr sz="1800" b="1" i="1" dirty="0">
                <a:latin typeface="Arial"/>
                <a:cs typeface="Arial"/>
              </a:rPr>
              <a:t>the</a:t>
            </a:r>
            <a:r>
              <a:rPr sz="1800" b="1" i="1" spc="6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ideal</a:t>
            </a:r>
            <a:r>
              <a:rPr sz="1800" b="1" i="1" spc="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capacitor	is zero</a:t>
            </a:r>
            <a:r>
              <a:rPr sz="1800" b="1" i="1" spc="-7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watts.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313" y="2661683"/>
            <a:ext cx="8560621" cy="4125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660" y="223520"/>
            <a:ext cx="5434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Power in AC </a:t>
            </a:r>
            <a:r>
              <a:rPr spc="-5" dirty="0"/>
              <a:t>circuits: Reactive</a:t>
            </a:r>
            <a:r>
              <a:rPr spc="-50" dirty="0"/>
              <a:t> </a:t>
            </a:r>
            <a:r>
              <a:rPr spc="-5" dirty="0"/>
              <a:t>Power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910590"/>
            <a:ext cx="8989060" cy="589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The power required </a:t>
            </a:r>
            <a:r>
              <a:rPr sz="2200" dirty="0">
                <a:latin typeface="Arial"/>
                <a:cs typeface="Arial"/>
              </a:rPr>
              <a:t>by a </a:t>
            </a:r>
            <a:r>
              <a:rPr sz="2200" spc="-5" dirty="0">
                <a:latin typeface="Arial"/>
                <a:cs typeface="Arial"/>
              </a:rPr>
              <a:t>reactive load in </a:t>
            </a:r>
            <a:r>
              <a:rPr sz="2200" dirty="0">
                <a:latin typeface="Arial"/>
                <a:cs typeface="Arial"/>
              </a:rPr>
              <a:t>an </a:t>
            </a:r>
            <a:r>
              <a:rPr sz="2200" spc="-5" dirty="0">
                <a:latin typeface="Arial"/>
                <a:cs typeface="Arial"/>
              </a:rPr>
              <a:t>ac circuit </a:t>
            </a:r>
            <a:r>
              <a:rPr sz="2200" dirty="0">
                <a:latin typeface="Arial"/>
                <a:cs typeface="Arial"/>
              </a:rPr>
              <a:t>is </a:t>
            </a:r>
            <a:r>
              <a:rPr sz="2200" spc="-5" dirty="0">
                <a:latin typeface="Arial"/>
                <a:cs typeface="Arial"/>
              </a:rPr>
              <a:t>called </a:t>
            </a:r>
            <a:r>
              <a:rPr sz="2200" b="1" spc="-5" dirty="0">
                <a:latin typeface="Arial"/>
                <a:cs typeface="Arial"/>
              </a:rPr>
              <a:t>reactive  </a:t>
            </a:r>
            <a:r>
              <a:rPr sz="2200" b="1" dirty="0">
                <a:latin typeface="Arial"/>
                <a:cs typeface="Arial"/>
              </a:rPr>
              <a:t>power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tabLst>
                <a:tab pos="4983480" algn="l"/>
                <a:tab pos="6381115" algn="l"/>
              </a:tabLst>
            </a:pPr>
            <a:r>
              <a:rPr sz="2400" i="1" dirty="0">
                <a:latin typeface="Arial"/>
                <a:cs typeface="Arial"/>
              </a:rPr>
              <a:t>p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10" dirty="0">
                <a:latin typeface="Arial"/>
                <a:cs typeface="Arial"/>
              </a:rPr>
              <a:t>VI </a:t>
            </a:r>
            <a:r>
              <a:rPr sz="2400" spc="-5" dirty="0">
                <a:latin typeface="Arial"/>
                <a:cs typeface="Arial"/>
              </a:rPr>
              <a:t>cos </a:t>
            </a:r>
            <a:r>
              <a:rPr sz="2400" dirty="0">
                <a:latin typeface="Symbol"/>
                <a:cs typeface="Symbol"/>
              </a:rPr>
              <a:t>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10" dirty="0">
                <a:latin typeface="Arial"/>
                <a:cs typeface="Arial"/>
              </a:rPr>
              <a:t>VI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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(cos 2</a:t>
            </a:r>
            <a:r>
              <a:rPr sz="2400" dirty="0">
                <a:latin typeface="Symbol"/>
                <a:cs typeface="Symbol"/>
              </a:rPr>
              <a:t></a:t>
            </a:r>
            <a:r>
              <a:rPr sz="2400" dirty="0">
                <a:latin typeface="Arial"/>
                <a:cs typeface="Arial"/>
              </a:rPr>
              <a:t>t)	+ </a:t>
            </a:r>
            <a:r>
              <a:rPr sz="2400" b="1" spc="-5" dirty="0">
                <a:latin typeface="Arial"/>
                <a:cs typeface="Arial"/>
              </a:rPr>
              <a:t>VI </a:t>
            </a:r>
            <a:r>
              <a:rPr sz="2400" b="1" dirty="0">
                <a:latin typeface="Arial"/>
                <a:cs typeface="Arial"/>
              </a:rPr>
              <a:t>sin </a:t>
            </a:r>
            <a:r>
              <a:rPr sz="2400" dirty="0">
                <a:latin typeface="Symbol"/>
                <a:cs typeface="Symbol"/>
              </a:rPr>
              <a:t>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(sin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dirty="0">
                <a:latin typeface="Symbol"/>
                <a:cs typeface="Symbol"/>
              </a:rPr>
              <a:t></a:t>
            </a:r>
            <a:r>
              <a:rPr sz="2400" dirty="0">
                <a:latin typeface="Arial"/>
                <a:cs typeface="Arial"/>
              </a:rPr>
              <a:t>t)</a:t>
            </a:r>
            <a:endParaRPr sz="2400">
              <a:latin typeface="Arial"/>
              <a:cs typeface="Arial"/>
            </a:endParaRPr>
          </a:p>
          <a:p>
            <a:pPr marL="12700" marR="8255">
              <a:lnSpc>
                <a:spcPct val="100000"/>
              </a:lnSpc>
              <a:spcBef>
                <a:spcPts val="950"/>
              </a:spcBef>
            </a:pPr>
            <a:r>
              <a:rPr sz="2200" spc="-5" dirty="0">
                <a:latin typeface="Arial"/>
                <a:cs typeface="Arial"/>
              </a:rPr>
              <a:t>Peak value of third term </a:t>
            </a:r>
            <a:r>
              <a:rPr sz="2200" b="1" spc="-5" dirty="0">
                <a:latin typeface="Arial"/>
                <a:cs typeface="Arial"/>
              </a:rPr>
              <a:t>VI sin </a:t>
            </a:r>
            <a:r>
              <a:rPr sz="2200" dirty="0">
                <a:latin typeface="Symbol"/>
                <a:cs typeface="Symbol"/>
              </a:rPr>
              <a:t>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produces no net transfer of energy, is  known as Reactive power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(Q).</a:t>
            </a:r>
            <a:endParaRPr sz="2200">
              <a:latin typeface="Arial"/>
              <a:cs typeface="Arial"/>
            </a:endParaRPr>
          </a:p>
          <a:p>
            <a:pPr marL="4584700">
              <a:lnSpc>
                <a:spcPct val="100000"/>
              </a:lnSpc>
              <a:spcBef>
                <a:spcPts val="360"/>
              </a:spcBef>
            </a:pPr>
            <a:r>
              <a:rPr sz="2200" b="1" dirty="0">
                <a:latin typeface="Arial"/>
                <a:cs typeface="Arial"/>
              </a:rPr>
              <a:t>Q = </a:t>
            </a:r>
            <a:r>
              <a:rPr sz="2200" b="1" spc="-5" dirty="0">
                <a:latin typeface="Arial"/>
                <a:cs typeface="Arial"/>
              </a:rPr>
              <a:t>VI </a:t>
            </a:r>
            <a:r>
              <a:rPr sz="2200" b="1" dirty="0">
                <a:latin typeface="Arial"/>
                <a:cs typeface="Arial"/>
              </a:rPr>
              <a:t>sin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dirty="0">
                <a:latin typeface="Symbol"/>
                <a:cs typeface="Symbol"/>
              </a:rPr>
              <a:t></a:t>
            </a:r>
            <a:endParaRPr sz="2200">
              <a:latin typeface="Symbol"/>
              <a:cs typeface="Symbol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200" b="1" spc="-5" dirty="0">
                <a:latin typeface="Arial"/>
                <a:cs typeface="Arial"/>
              </a:rPr>
              <a:t>Unit </a:t>
            </a:r>
            <a:r>
              <a:rPr sz="2200" b="1" dirty="0">
                <a:latin typeface="Arial"/>
                <a:cs typeface="Arial"/>
              </a:rPr>
              <a:t>of </a:t>
            </a:r>
            <a:r>
              <a:rPr sz="2200" b="1" spc="-5" dirty="0">
                <a:latin typeface="Arial"/>
                <a:cs typeface="Arial"/>
              </a:rPr>
              <a:t>reactive </a:t>
            </a:r>
            <a:r>
              <a:rPr sz="2200" b="1" dirty="0">
                <a:latin typeface="Arial"/>
                <a:cs typeface="Arial"/>
              </a:rPr>
              <a:t>power </a:t>
            </a:r>
            <a:r>
              <a:rPr sz="2200" b="1" spc="-5" dirty="0">
                <a:latin typeface="Arial"/>
                <a:cs typeface="Arial"/>
              </a:rPr>
              <a:t>is </a:t>
            </a:r>
            <a:r>
              <a:rPr sz="2200" b="1" spc="-10" dirty="0">
                <a:latin typeface="Arial"/>
                <a:cs typeface="Arial"/>
              </a:rPr>
              <a:t>VAR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(volt-ampere-reactive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87960" algn="l"/>
              </a:tabLst>
            </a:pPr>
            <a:r>
              <a:rPr sz="2200" b="1" spc="-5" dirty="0">
                <a:latin typeface="Arial"/>
                <a:cs typeface="Arial"/>
              </a:rPr>
              <a:t>No net </a:t>
            </a:r>
            <a:r>
              <a:rPr sz="2200" b="1" dirty="0">
                <a:latin typeface="Arial"/>
                <a:cs typeface="Arial"/>
              </a:rPr>
              <a:t>power </a:t>
            </a:r>
            <a:r>
              <a:rPr sz="2200" b="1" spc="-5" dirty="0">
                <a:latin typeface="Arial"/>
                <a:cs typeface="Arial"/>
              </a:rPr>
              <a:t>transfer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occurs</a:t>
            </a:r>
            <a:endParaRPr sz="2200">
              <a:latin typeface="Arial"/>
              <a:cs typeface="Arial"/>
            </a:endParaRPr>
          </a:p>
          <a:p>
            <a:pPr marL="167640" marR="145415" indent="-154940">
              <a:lnSpc>
                <a:spcPct val="100000"/>
              </a:lnSpc>
              <a:buFont typeface="Arial"/>
              <a:buChar char="•"/>
              <a:tabLst>
                <a:tab pos="187960" algn="l"/>
              </a:tabLst>
            </a:pPr>
            <a:r>
              <a:rPr sz="2200" b="1" spc="-5" dirty="0">
                <a:latin typeface="Arial"/>
                <a:cs typeface="Arial"/>
              </a:rPr>
              <a:t>During the positive half </a:t>
            </a:r>
            <a:r>
              <a:rPr sz="2200" b="1" spc="-10" dirty="0">
                <a:latin typeface="Arial"/>
                <a:cs typeface="Arial"/>
              </a:rPr>
              <a:t>cycle </a:t>
            </a:r>
            <a:r>
              <a:rPr sz="2200" b="1" spc="-5" dirty="0">
                <a:latin typeface="Arial"/>
                <a:cs typeface="Arial"/>
              </a:rPr>
              <a:t>energy </a:t>
            </a:r>
            <a:r>
              <a:rPr sz="2200" b="1" dirty="0">
                <a:latin typeface="Arial"/>
                <a:cs typeface="Arial"/>
              </a:rPr>
              <a:t>will be </a:t>
            </a:r>
            <a:r>
              <a:rPr sz="2200" b="1" spc="-5" dirty="0">
                <a:latin typeface="Arial"/>
                <a:cs typeface="Arial"/>
              </a:rPr>
              <a:t>required to supply to  the reactive element inductor or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capacitor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ts val="2635"/>
              </a:lnSpc>
              <a:buFont typeface="Arial"/>
              <a:buChar char="•"/>
              <a:tabLst>
                <a:tab pos="187960" algn="l"/>
              </a:tabLst>
            </a:pPr>
            <a:r>
              <a:rPr sz="2200" b="1" spc="-5" dirty="0">
                <a:latin typeface="Arial"/>
                <a:cs typeface="Arial"/>
              </a:rPr>
              <a:t>In the next negative half </a:t>
            </a:r>
            <a:r>
              <a:rPr sz="2200" b="1" spc="-10" dirty="0">
                <a:latin typeface="Arial"/>
                <a:cs typeface="Arial"/>
              </a:rPr>
              <a:t>cycle </a:t>
            </a:r>
            <a:r>
              <a:rPr sz="2200" b="1" dirty="0">
                <a:latin typeface="Arial"/>
                <a:cs typeface="Arial"/>
              </a:rPr>
              <a:t>power will </a:t>
            </a:r>
            <a:r>
              <a:rPr sz="2200" b="1" spc="-5" dirty="0">
                <a:latin typeface="Arial"/>
                <a:cs typeface="Arial"/>
              </a:rPr>
              <a:t>be returned back.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ts val="2635"/>
              </a:lnSpc>
              <a:buFont typeface="Arial"/>
              <a:buChar char="•"/>
              <a:tabLst>
                <a:tab pos="187960" algn="l"/>
              </a:tabLst>
            </a:pPr>
            <a:r>
              <a:rPr sz="2200" b="1" spc="-5" dirty="0">
                <a:latin typeface="Arial"/>
                <a:cs typeface="Arial"/>
              </a:rPr>
              <a:t>So, </a:t>
            </a:r>
            <a:r>
              <a:rPr sz="2200" b="1" dirty="0">
                <a:latin typeface="Arial"/>
                <a:cs typeface="Arial"/>
              </a:rPr>
              <a:t>Power will </a:t>
            </a:r>
            <a:r>
              <a:rPr sz="2200" b="1" spc="-5" dirty="0">
                <a:latin typeface="Arial"/>
                <a:cs typeface="Arial"/>
              </a:rPr>
              <a:t>not </a:t>
            </a:r>
            <a:r>
              <a:rPr sz="2200" b="1" dirty="0">
                <a:latin typeface="Arial"/>
                <a:cs typeface="Arial"/>
              </a:rPr>
              <a:t>be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dissipated</a:t>
            </a:r>
            <a:endParaRPr sz="2200">
              <a:latin typeface="Arial"/>
              <a:cs typeface="Arial"/>
            </a:endParaRPr>
          </a:p>
          <a:p>
            <a:pPr marL="167640" marR="102235" indent="-154940">
              <a:lnSpc>
                <a:spcPct val="100000"/>
              </a:lnSpc>
              <a:buFont typeface="Arial"/>
              <a:buChar char="•"/>
              <a:tabLst>
                <a:tab pos="187960" algn="l"/>
              </a:tabLst>
            </a:pPr>
            <a:r>
              <a:rPr sz="2200" b="1" spc="-5" dirty="0">
                <a:latin typeface="Arial"/>
                <a:cs typeface="Arial"/>
              </a:rPr>
              <a:t>Power </a:t>
            </a:r>
            <a:r>
              <a:rPr sz="2200" b="1" dirty="0">
                <a:latin typeface="Arial"/>
                <a:cs typeface="Arial"/>
              </a:rPr>
              <a:t>will </a:t>
            </a:r>
            <a:r>
              <a:rPr sz="2200" b="1" spc="-5" dirty="0">
                <a:latin typeface="Arial"/>
                <a:cs typeface="Arial"/>
              </a:rPr>
              <a:t>be borrowed in one half </a:t>
            </a:r>
            <a:r>
              <a:rPr sz="2200" b="1" spc="-10" dirty="0">
                <a:latin typeface="Arial"/>
                <a:cs typeface="Arial"/>
              </a:rPr>
              <a:t>cycle </a:t>
            </a:r>
            <a:r>
              <a:rPr sz="2200" b="1" spc="-5" dirty="0">
                <a:latin typeface="Arial"/>
                <a:cs typeface="Arial"/>
              </a:rPr>
              <a:t>and returned back in the  next half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cycle.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buFont typeface="Arial"/>
              <a:buChar char="•"/>
              <a:tabLst>
                <a:tab pos="187960" algn="l"/>
              </a:tabLst>
            </a:pPr>
            <a:r>
              <a:rPr sz="2200" b="1" spc="-5" dirty="0">
                <a:latin typeface="Arial"/>
                <a:cs typeface="Arial"/>
              </a:rPr>
              <a:t>So generating plant must supply this reactive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power.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buFont typeface="Arial"/>
              <a:buChar char="•"/>
              <a:tabLst>
                <a:tab pos="187960" algn="l"/>
              </a:tabLst>
            </a:pPr>
            <a:r>
              <a:rPr sz="2200" b="1" spc="-5" dirty="0">
                <a:latin typeface="Arial"/>
                <a:cs typeface="Arial"/>
              </a:rPr>
              <a:t>Reactive </a:t>
            </a:r>
            <a:r>
              <a:rPr sz="2200" b="1" dirty="0">
                <a:latin typeface="Arial"/>
                <a:cs typeface="Arial"/>
              </a:rPr>
              <a:t>power </a:t>
            </a:r>
            <a:r>
              <a:rPr sz="2200" b="1" spc="-5" dirty="0">
                <a:latin typeface="Arial"/>
                <a:cs typeface="Arial"/>
              </a:rPr>
              <a:t>is also </a:t>
            </a:r>
            <a:r>
              <a:rPr sz="2200" b="1" dirty="0">
                <a:latin typeface="Arial"/>
                <a:cs typeface="Arial"/>
              </a:rPr>
              <a:t>a </a:t>
            </a:r>
            <a:r>
              <a:rPr sz="2200" b="1" spc="-5" dirty="0">
                <a:latin typeface="Arial"/>
                <a:cs typeface="Arial"/>
              </a:rPr>
              <a:t>cost factor </a:t>
            </a:r>
            <a:r>
              <a:rPr sz="2200" spc="-5" dirty="0">
                <a:latin typeface="Arial"/>
                <a:cs typeface="Arial"/>
              </a:rPr>
              <a:t>and must be </a:t>
            </a:r>
            <a:r>
              <a:rPr sz="2200" dirty="0">
                <a:latin typeface="Arial"/>
                <a:cs typeface="Arial"/>
              </a:rPr>
              <a:t>on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consumers.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572</Words>
  <Application>Microsoft Office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AC Fundamentals</vt:lpstr>
      <vt:lpstr>AC Fundamentals : Power in AC circuits</vt:lpstr>
      <vt:lpstr>AC Fundamentals : Power in AC circuits</vt:lpstr>
      <vt:lpstr>AC Fundamentals : Power in AC circuits</vt:lpstr>
      <vt:lpstr>AC Fundamentals : Power in AC circuits</vt:lpstr>
      <vt:lpstr>AC Fundamentals : Power in pure resistor</vt:lpstr>
      <vt:lpstr>AC Fundamentals : Power in pure inductor and capacitor</vt:lpstr>
      <vt:lpstr>Slide 8</vt:lpstr>
      <vt:lpstr>Power in AC circuits: Reactive Power</vt:lpstr>
      <vt:lpstr>Power in AC circuits: Apparent Power</vt:lpstr>
      <vt:lpstr>Power in AC circuits: Power Factor</vt:lpstr>
      <vt:lpstr>Power in AC circuits: Power Factor</vt:lpstr>
      <vt:lpstr>Power in AC circuits: Power Factor</vt:lpstr>
      <vt:lpstr>Power in AC circuits: Power Factor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Fundamentals</dc:title>
  <dc:creator>Satish</dc:creator>
  <cp:lastModifiedBy>Satish</cp:lastModifiedBy>
  <cp:revision>1</cp:revision>
  <dcterms:created xsi:type="dcterms:W3CDTF">2020-07-06T08:37:34Z</dcterms:created>
  <dcterms:modified xsi:type="dcterms:W3CDTF">2020-07-06T08:38:49Z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2016-12-01T00:00:00Z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2020-07-06T00:00:00Z</vt:filetime>
  </property>
</Properties>
</file>