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87602" y="87630"/>
            <a:ext cx="6771640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3121" y="2214448"/>
            <a:ext cx="5937757" cy="124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9633" y="1578686"/>
            <a:ext cx="8504732" cy="17329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3954" y="1354859"/>
            <a:ext cx="6173470" cy="11597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1905" algn="ctr">
              <a:lnSpc>
                <a:spcPts val="4420"/>
              </a:lnSpc>
              <a:spcBef>
                <a:spcPts val="1065"/>
              </a:spcBef>
            </a:pPr>
            <a:r>
              <a:rPr sz="4600" b="1" u="heavy" spc="-5" smtClean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SINGLE </a:t>
            </a:r>
            <a:r>
              <a:rPr sz="4600" b="1" u="heavy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PHASE AC </a:t>
            </a:r>
            <a:r>
              <a:rPr sz="4600" b="1" spc="-5" dirty="0">
                <a:latin typeface="Book Antiqua"/>
                <a:cs typeface="Book Antiqua"/>
              </a:rPr>
              <a:t> </a:t>
            </a:r>
            <a:r>
              <a:rPr sz="4600" b="1" u="heavy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CIRCUITS</a:t>
            </a:r>
            <a:r>
              <a:rPr sz="4600" b="1" u="heavy" spc="-6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sz="4600" b="1" u="heavy" spc="-5" dirty="0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ANALYSIS</a:t>
            </a:r>
            <a:endParaRPr sz="4600">
              <a:latin typeface="Book Antiqua"/>
              <a:cs typeface="Book Antiq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00755" y="2785872"/>
            <a:ext cx="3572255" cy="2500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8834" y="1835657"/>
            <a:ext cx="10598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Book Antiqua"/>
                <a:cs typeface="Book Antiqua"/>
              </a:rPr>
              <a:t>Also</a:t>
            </a:r>
            <a:r>
              <a:rPr sz="3200" spc="-80" dirty="0">
                <a:latin typeface="Book Antiqua"/>
                <a:cs typeface="Book Antiqua"/>
              </a:rPr>
              <a:t> </a:t>
            </a:r>
            <a:r>
              <a:rPr sz="3200" dirty="0">
                <a:latin typeface="Book Antiqua"/>
                <a:cs typeface="Book Antiqua"/>
              </a:rPr>
              <a:t>,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56990" y="864183"/>
            <a:ext cx="1828164" cy="1485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ook Antiqua"/>
                <a:cs typeface="Book Antiqua"/>
              </a:rPr>
              <a:t>X</a:t>
            </a:r>
            <a:r>
              <a:rPr sz="3150" spc="15" baseline="-21164" dirty="0">
                <a:latin typeface="Book Antiqua"/>
                <a:cs typeface="Book Antiqua"/>
              </a:rPr>
              <a:t>L </a:t>
            </a:r>
            <a:r>
              <a:rPr sz="3200" dirty="0">
                <a:latin typeface="Book Antiqua"/>
                <a:cs typeface="Book Antiqua"/>
              </a:rPr>
              <a:t>=</a:t>
            </a:r>
            <a:r>
              <a:rPr sz="3200" spc="-300" dirty="0">
                <a:latin typeface="Book Antiqua"/>
                <a:cs typeface="Book Antiqua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ω</a:t>
            </a:r>
            <a:r>
              <a:rPr sz="3200" dirty="0">
                <a:latin typeface="Book Antiqua"/>
                <a:cs typeface="Book Antiqua"/>
              </a:rPr>
              <a:t>L</a:t>
            </a:r>
            <a:endParaRPr sz="3200">
              <a:latin typeface="Book Antiqua"/>
              <a:cs typeface="Book Antiqua"/>
            </a:endParaRPr>
          </a:p>
          <a:p>
            <a:pPr marL="156210" marR="30480" indent="390525">
              <a:lnSpc>
                <a:spcPts val="3800"/>
              </a:lnSpc>
              <a:spcBef>
                <a:spcPts val="165"/>
              </a:spcBef>
            </a:pPr>
            <a:r>
              <a:rPr sz="3200" dirty="0">
                <a:latin typeface="Book Antiqua"/>
                <a:cs typeface="Book Antiqua"/>
              </a:rPr>
              <a:t>= 2</a:t>
            </a:r>
            <a:r>
              <a:rPr sz="3200" spc="-100" dirty="0">
                <a:latin typeface="Book Antiqua"/>
                <a:cs typeface="Book Antiqua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π</a:t>
            </a:r>
            <a:r>
              <a:rPr sz="3200" dirty="0">
                <a:latin typeface="Book Antiqua"/>
                <a:cs typeface="Book Antiqua"/>
              </a:rPr>
              <a:t>fL  V = </a:t>
            </a:r>
            <a:r>
              <a:rPr sz="3200" spc="10" dirty="0">
                <a:latin typeface="Book Antiqua"/>
                <a:cs typeface="Book Antiqua"/>
              </a:rPr>
              <a:t>X</a:t>
            </a:r>
            <a:r>
              <a:rPr sz="3150" spc="15" baseline="-21164" dirty="0">
                <a:latin typeface="Book Antiqua"/>
                <a:cs typeface="Book Antiqua"/>
              </a:rPr>
              <a:t>L</a:t>
            </a:r>
            <a:r>
              <a:rPr sz="3150" spc="322" baseline="-21164" dirty="0">
                <a:latin typeface="Book Antiqua"/>
                <a:cs typeface="Book Antiqua"/>
              </a:rPr>
              <a:t> </a:t>
            </a:r>
            <a:r>
              <a:rPr sz="3200" dirty="0">
                <a:latin typeface="Book Antiqua"/>
                <a:cs typeface="Book Antiqua"/>
              </a:rPr>
              <a:t>I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0742" y="2811272"/>
            <a:ext cx="747522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Book Antiqua"/>
                <a:cs typeface="Book Antiqua"/>
              </a:rPr>
              <a:t>The voltage </a:t>
            </a:r>
            <a:r>
              <a:rPr sz="3200" spc="-5" dirty="0">
                <a:latin typeface="Book Antiqua"/>
                <a:cs typeface="Book Antiqua"/>
              </a:rPr>
              <a:t>drop </a:t>
            </a:r>
            <a:r>
              <a:rPr sz="3200" dirty="0">
                <a:latin typeface="Book Antiqua"/>
                <a:cs typeface="Book Antiqua"/>
              </a:rPr>
              <a:t>across </a:t>
            </a:r>
            <a:r>
              <a:rPr sz="3200" spc="-5" dirty="0">
                <a:latin typeface="Book Antiqua"/>
                <a:cs typeface="Book Antiqua"/>
              </a:rPr>
              <a:t>the inductance </a:t>
            </a:r>
            <a:r>
              <a:rPr sz="3200" dirty="0">
                <a:latin typeface="Book Antiqua"/>
                <a:cs typeface="Book Antiqua"/>
              </a:rPr>
              <a:t>L  </a:t>
            </a:r>
            <a:r>
              <a:rPr sz="3200" spc="-5" dirty="0">
                <a:latin typeface="Book Antiqua"/>
                <a:cs typeface="Book Antiqua"/>
              </a:rPr>
              <a:t>is </a:t>
            </a:r>
            <a:r>
              <a:rPr sz="3200" dirty="0">
                <a:latin typeface="Book Antiqua"/>
                <a:cs typeface="Book Antiqua"/>
              </a:rPr>
              <a:t>called </a:t>
            </a:r>
            <a:r>
              <a:rPr sz="3200" spc="-5" dirty="0">
                <a:latin typeface="Book Antiqua"/>
                <a:cs typeface="Book Antiqua"/>
              </a:rPr>
              <a:t>the inductive </a:t>
            </a:r>
            <a:r>
              <a:rPr sz="3200" dirty="0">
                <a:latin typeface="Book Antiqua"/>
                <a:cs typeface="Book Antiqua"/>
              </a:rPr>
              <a:t>voltage drop . It </a:t>
            </a:r>
            <a:r>
              <a:rPr sz="3200" spc="-5" dirty="0">
                <a:latin typeface="Book Antiqua"/>
                <a:cs typeface="Book Antiqua"/>
              </a:rPr>
              <a:t>is  </a:t>
            </a:r>
            <a:r>
              <a:rPr sz="3200" dirty="0">
                <a:latin typeface="Book Antiqua"/>
                <a:cs typeface="Book Antiqua"/>
              </a:rPr>
              <a:t>denoted </a:t>
            </a:r>
            <a:r>
              <a:rPr sz="3200" spc="-5" dirty="0">
                <a:latin typeface="Book Antiqua"/>
                <a:cs typeface="Book Antiqua"/>
              </a:rPr>
              <a:t>by </a:t>
            </a:r>
            <a:r>
              <a:rPr sz="3200" spc="10" dirty="0">
                <a:latin typeface="Book Antiqua"/>
                <a:cs typeface="Book Antiqua"/>
              </a:rPr>
              <a:t>V</a:t>
            </a:r>
            <a:r>
              <a:rPr sz="3150" spc="15" baseline="-21164" dirty="0">
                <a:latin typeface="Book Antiqua"/>
                <a:cs typeface="Book Antiqua"/>
              </a:rPr>
              <a:t>L</a:t>
            </a:r>
            <a:r>
              <a:rPr sz="3150" spc="-22" baseline="-21164" dirty="0">
                <a:latin typeface="Book Antiqua"/>
                <a:cs typeface="Book Antiqua"/>
              </a:rPr>
              <a:t> </a:t>
            </a:r>
            <a:r>
              <a:rPr sz="3200" dirty="0">
                <a:latin typeface="Book Antiqua"/>
                <a:cs typeface="Book Antiqua"/>
              </a:rPr>
              <a:t>.</a:t>
            </a:r>
            <a:endParaRPr sz="3200">
              <a:latin typeface="Book Antiqua"/>
              <a:cs typeface="Book Antiqua"/>
            </a:endParaRPr>
          </a:p>
          <a:p>
            <a:pPr marL="3188335" marR="2660015">
              <a:lnSpc>
                <a:spcPct val="100000"/>
              </a:lnSpc>
              <a:tabLst>
                <a:tab pos="3784600" algn="l"/>
                <a:tab pos="3817620" algn="l"/>
              </a:tabLst>
            </a:pPr>
            <a:r>
              <a:rPr sz="3200" spc="10" dirty="0">
                <a:latin typeface="Book Antiqua"/>
                <a:cs typeface="Book Antiqua"/>
              </a:rPr>
              <a:t>V</a:t>
            </a:r>
            <a:r>
              <a:rPr sz="3150" spc="15" baseline="-21164" dirty="0">
                <a:latin typeface="Book Antiqua"/>
                <a:cs typeface="Book Antiqua"/>
              </a:rPr>
              <a:t>L		</a:t>
            </a:r>
            <a:r>
              <a:rPr sz="3200" dirty="0">
                <a:latin typeface="Book Antiqua"/>
                <a:cs typeface="Book Antiqua"/>
              </a:rPr>
              <a:t>= V  </a:t>
            </a:r>
            <a:r>
              <a:rPr sz="3200" spc="10" dirty="0">
                <a:latin typeface="Book Antiqua"/>
                <a:cs typeface="Book Antiqua"/>
              </a:rPr>
              <a:t>V</a:t>
            </a:r>
            <a:r>
              <a:rPr sz="3150" spc="15" baseline="-21164" dirty="0">
                <a:latin typeface="Book Antiqua"/>
                <a:cs typeface="Book Antiqua"/>
              </a:rPr>
              <a:t>L	</a:t>
            </a:r>
            <a:r>
              <a:rPr sz="3200" dirty="0">
                <a:latin typeface="Book Antiqua"/>
                <a:cs typeface="Book Antiqua"/>
              </a:rPr>
              <a:t>= </a:t>
            </a:r>
            <a:r>
              <a:rPr sz="3200" spc="5" dirty="0">
                <a:latin typeface="Book Antiqua"/>
                <a:cs typeface="Book Antiqua"/>
              </a:rPr>
              <a:t>X</a:t>
            </a:r>
            <a:r>
              <a:rPr sz="3150" spc="7" baseline="-21164" dirty="0">
                <a:latin typeface="Book Antiqua"/>
                <a:cs typeface="Book Antiqua"/>
              </a:rPr>
              <a:t>L</a:t>
            </a:r>
            <a:r>
              <a:rPr sz="3150" spc="254" baseline="-21164" dirty="0">
                <a:latin typeface="Book Antiqua"/>
                <a:cs typeface="Book Antiqua"/>
              </a:rPr>
              <a:t> </a:t>
            </a:r>
            <a:r>
              <a:rPr sz="3200" dirty="0">
                <a:latin typeface="Book Antiqua"/>
                <a:cs typeface="Book Antiqua"/>
              </a:rPr>
              <a:t>I</a:t>
            </a:r>
            <a:endParaRPr sz="32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3025" y="306450"/>
            <a:ext cx="69145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01394" algn="l"/>
              </a:tabLst>
            </a:pPr>
            <a:r>
              <a:rPr sz="4000" spc="-5" dirty="0"/>
              <a:t>1.3	</a:t>
            </a:r>
            <a:r>
              <a:rPr sz="4000" b="1" spc="-5" dirty="0">
                <a:latin typeface="Arial"/>
                <a:cs typeface="Arial"/>
              </a:rPr>
              <a:t>Purely Capacitive</a:t>
            </a:r>
            <a:r>
              <a:rPr sz="4000" b="1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circuit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9188" y="1511630"/>
            <a:ext cx="8265159" cy="264223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93700" marR="55880" indent="-343535" algn="just">
              <a:lnSpc>
                <a:spcPct val="80000"/>
              </a:lnSpc>
              <a:spcBef>
                <a:spcPts val="730"/>
              </a:spcBef>
              <a:buFont typeface="Arial"/>
              <a:buChar char="•"/>
              <a:tabLst>
                <a:tab pos="394335" algn="l"/>
              </a:tabLst>
            </a:pPr>
            <a:r>
              <a:rPr sz="2600" dirty="0">
                <a:latin typeface="Book Antiqua"/>
                <a:cs typeface="Book Antiqua"/>
              </a:rPr>
              <a:t>Consider a </a:t>
            </a:r>
            <a:r>
              <a:rPr sz="2600" spc="-5" dirty="0">
                <a:latin typeface="Book Antiqua"/>
                <a:cs typeface="Book Antiqua"/>
              </a:rPr>
              <a:t>purely </a:t>
            </a:r>
            <a:r>
              <a:rPr sz="2600" dirty="0">
                <a:latin typeface="Book Antiqua"/>
                <a:cs typeface="Book Antiqua"/>
              </a:rPr>
              <a:t>capacitive </a:t>
            </a:r>
            <a:r>
              <a:rPr sz="2600" spc="-5" dirty="0">
                <a:latin typeface="Book Antiqua"/>
                <a:cs typeface="Book Antiqua"/>
              </a:rPr>
              <a:t>circuit containing only </a:t>
            </a:r>
            <a:r>
              <a:rPr sz="2600" dirty="0">
                <a:latin typeface="Book Antiqua"/>
                <a:cs typeface="Book Antiqua"/>
              </a:rPr>
              <a:t>a  capacitor C </a:t>
            </a:r>
            <a:r>
              <a:rPr sz="2600" spc="-5" dirty="0">
                <a:latin typeface="Book Antiqua"/>
                <a:cs typeface="Book Antiqua"/>
              </a:rPr>
              <a:t>connected to </a:t>
            </a:r>
            <a:r>
              <a:rPr sz="2600" dirty="0">
                <a:latin typeface="Book Antiqua"/>
                <a:cs typeface="Book Antiqua"/>
              </a:rPr>
              <a:t>an a.c. </a:t>
            </a:r>
            <a:r>
              <a:rPr sz="2600" spc="-5" dirty="0">
                <a:latin typeface="Book Antiqua"/>
                <a:cs typeface="Book Antiqua"/>
              </a:rPr>
              <a:t>Supply </a:t>
            </a:r>
            <a:r>
              <a:rPr sz="2600" dirty="0">
                <a:latin typeface="Book Antiqua"/>
                <a:cs typeface="Book Antiqua"/>
              </a:rPr>
              <a:t>voltage </a:t>
            </a:r>
            <a:r>
              <a:rPr sz="2600" spc="-5" dirty="0">
                <a:latin typeface="Book Antiqua"/>
                <a:cs typeface="Book Antiqua"/>
              </a:rPr>
              <a:t>given  by</a:t>
            </a:r>
            <a:endParaRPr sz="2600">
              <a:latin typeface="Book Antiqua"/>
              <a:cs typeface="Book Antiqua"/>
            </a:endParaRPr>
          </a:p>
          <a:p>
            <a:pPr marL="4025900" indent="-3975735">
              <a:lnSpc>
                <a:spcPct val="100000"/>
              </a:lnSpc>
              <a:buFont typeface="Arial"/>
              <a:buChar char="•"/>
              <a:tabLst>
                <a:tab pos="4025900" algn="l"/>
                <a:tab pos="4026535" algn="l"/>
              </a:tabLst>
            </a:pPr>
            <a:r>
              <a:rPr sz="2600" dirty="0">
                <a:latin typeface="Book Antiqua"/>
                <a:cs typeface="Book Antiqua"/>
              </a:rPr>
              <a:t>v= </a:t>
            </a:r>
            <a:r>
              <a:rPr sz="2600" spc="5" dirty="0">
                <a:latin typeface="Book Antiqua"/>
                <a:cs typeface="Book Antiqua"/>
              </a:rPr>
              <a:t>V</a:t>
            </a:r>
            <a:r>
              <a:rPr sz="2550" spc="7" baseline="-21241" dirty="0">
                <a:latin typeface="Book Antiqua"/>
                <a:cs typeface="Book Antiqua"/>
              </a:rPr>
              <a:t>m</a:t>
            </a:r>
            <a:r>
              <a:rPr sz="2600" spc="5" dirty="0">
                <a:latin typeface="Book Antiqua"/>
                <a:cs typeface="Book Antiqua"/>
              </a:rPr>
              <a:t>sin</a:t>
            </a:r>
            <a:r>
              <a:rPr sz="2600" spc="-20" dirty="0">
                <a:latin typeface="Book Antiqua"/>
                <a:cs typeface="Book Antiqua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ω</a:t>
            </a:r>
            <a:r>
              <a:rPr sz="2600" dirty="0">
                <a:latin typeface="Book Antiqua"/>
                <a:cs typeface="Book Antiqua"/>
              </a:rPr>
              <a:t>t</a:t>
            </a:r>
            <a:endParaRPr sz="2600">
              <a:latin typeface="Book Antiqua"/>
              <a:cs typeface="Book Antiqua"/>
            </a:endParaRPr>
          </a:p>
          <a:p>
            <a:pPr marL="393700" indent="-343535">
              <a:lnSpc>
                <a:spcPct val="100000"/>
              </a:lnSpc>
              <a:buFont typeface="Arial"/>
              <a:buChar char="•"/>
              <a:tabLst>
                <a:tab pos="393700" algn="l"/>
                <a:tab pos="394335" algn="l"/>
              </a:tabLst>
            </a:pPr>
            <a:r>
              <a:rPr sz="2600" dirty="0">
                <a:latin typeface="Book Antiqua"/>
                <a:cs typeface="Book Antiqua"/>
              </a:rPr>
              <a:t>The current in </a:t>
            </a:r>
            <a:r>
              <a:rPr sz="2600" spc="-5" dirty="0">
                <a:latin typeface="Book Antiqua"/>
                <a:cs typeface="Book Antiqua"/>
              </a:rPr>
              <a:t>the circuit </a:t>
            </a:r>
            <a:r>
              <a:rPr sz="2600" dirty="0">
                <a:latin typeface="Book Antiqua"/>
                <a:cs typeface="Book Antiqua"/>
              </a:rPr>
              <a:t>at any instant</a:t>
            </a:r>
            <a:r>
              <a:rPr sz="2600" spc="-80" dirty="0">
                <a:latin typeface="Book Antiqua"/>
                <a:cs typeface="Book Antiqua"/>
              </a:rPr>
              <a:t> </a:t>
            </a:r>
            <a:r>
              <a:rPr sz="2600" spc="-5" dirty="0">
                <a:latin typeface="Book Antiqua"/>
                <a:cs typeface="Book Antiqua"/>
              </a:rPr>
              <a:t>is</a:t>
            </a:r>
            <a:endParaRPr sz="2600">
              <a:latin typeface="Book Antiqua"/>
              <a:cs typeface="Book Antiqua"/>
            </a:endParaRPr>
          </a:p>
          <a:p>
            <a:pPr marL="3448050" indent="-3397885">
              <a:lnSpc>
                <a:spcPct val="100000"/>
              </a:lnSpc>
              <a:buFont typeface="Arial"/>
              <a:buChar char="•"/>
              <a:tabLst>
                <a:tab pos="3448050" algn="l"/>
                <a:tab pos="3448685" algn="l"/>
              </a:tabLst>
            </a:pPr>
            <a:r>
              <a:rPr sz="2600" dirty="0">
                <a:latin typeface="Book Antiqua"/>
                <a:cs typeface="Book Antiqua"/>
              </a:rPr>
              <a:t>i =dq/dt</a:t>
            </a:r>
            <a:endParaRPr sz="2600">
              <a:latin typeface="Book Antiqua"/>
              <a:cs typeface="Book Antiqua"/>
            </a:endParaRPr>
          </a:p>
          <a:p>
            <a:pPr marL="50800">
              <a:lnSpc>
                <a:spcPct val="100000"/>
              </a:lnSpc>
            </a:pPr>
            <a:r>
              <a:rPr sz="2600" dirty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7288" y="4444441"/>
            <a:ext cx="14160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9469" y="3731514"/>
            <a:ext cx="4896485" cy="113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Book Antiqua"/>
                <a:cs typeface="Book Antiqua"/>
              </a:rPr>
              <a:t>i =d </a:t>
            </a:r>
            <a:r>
              <a:rPr sz="2600" spc="-5" dirty="0">
                <a:latin typeface="Book Antiqua"/>
                <a:cs typeface="Book Antiqua"/>
              </a:rPr>
              <a:t>(Cv)/dt </a:t>
            </a:r>
            <a:r>
              <a:rPr sz="2600" dirty="0">
                <a:latin typeface="Book Antiqua"/>
                <a:cs typeface="Book Antiqua"/>
              </a:rPr>
              <a:t>= C dv/dt = C</a:t>
            </a:r>
            <a:r>
              <a:rPr sz="2600" spc="-90" dirty="0">
                <a:latin typeface="Book Antiqua"/>
                <a:cs typeface="Book Antiqua"/>
              </a:rPr>
              <a:t> </a:t>
            </a:r>
            <a:r>
              <a:rPr sz="2600" spc="5" dirty="0">
                <a:latin typeface="Book Antiqua"/>
                <a:cs typeface="Book Antiqua"/>
              </a:rPr>
              <a:t>d(V</a:t>
            </a:r>
            <a:r>
              <a:rPr sz="2550" spc="7" baseline="-21241" dirty="0">
                <a:latin typeface="Book Antiqua"/>
                <a:cs typeface="Book Antiqua"/>
              </a:rPr>
              <a:t>m</a:t>
            </a:r>
            <a:endParaRPr sz="2550" baseline="-21241">
              <a:latin typeface="Book Antiqua"/>
              <a:cs typeface="Book Antiqua"/>
            </a:endParaRPr>
          </a:p>
          <a:p>
            <a:pPr marL="203835">
              <a:lnSpc>
                <a:spcPct val="100000"/>
              </a:lnSpc>
              <a:spcBef>
                <a:spcPts val="2500"/>
              </a:spcBef>
            </a:pPr>
            <a:r>
              <a:rPr sz="2600" dirty="0">
                <a:latin typeface="Book Antiqua"/>
                <a:cs typeface="Book Antiqua"/>
              </a:rPr>
              <a:t>= </a:t>
            </a:r>
            <a:r>
              <a:rPr sz="2600" spc="5" dirty="0">
                <a:latin typeface="Times New Roman"/>
                <a:cs typeface="Times New Roman"/>
              </a:rPr>
              <a:t>ω</a:t>
            </a:r>
            <a:r>
              <a:rPr sz="2600" spc="5" dirty="0">
                <a:latin typeface="Book Antiqua"/>
                <a:cs typeface="Book Antiqua"/>
              </a:rPr>
              <a:t>CV</a:t>
            </a:r>
            <a:r>
              <a:rPr sz="2550" spc="7" baseline="-21241" dirty="0">
                <a:latin typeface="Book Antiqua"/>
                <a:cs typeface="Book Antiqua"/>
              </a:rPr>
              <a:t>m </a:t>
            </a:r>
            <a:r>
              <a:rPr sz="2600" spc="-5" dirty="0">
                <a:latin typeface="Book Antiqua"/>
                <a:cs typeface="Book Antiqua"/>
              </a:rPr>
              <a:t>cos </a:t>
            </a:r>
            <a:r>
              <a:rPr sz="2600" dirty="0">
                <a:latin typeface="Times New Roman"/>
                <a:cs typeface="Times New Roman"/>
              </a:rPr>
              <a:t>ω</a:t>
            </a:r>
            <a:r>
              <a:rPr sz="2600" dirty="0">
                <a:latin typeface="Book Antiqua"/>
                <a:cs typeface="Book Antiqua"/>
              </a:rPr>
              <a:t>t =</a:t>
            </a:r>
            <a:r>
              <a:rPr sz="2600" spc="-265" dirty="0">
                <a:latin typeface="Book Antiqua"/>
                <a:cs typeface="Book Antiqua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ω</a:t>
            </a:r>
            <a:r>
              <a:rPr sz="2600" spc="5" dirty="0">
                <a:latin typeface="Book Antiqua"/>
                <a:cs typeface="Book Antiqua"/>
              </a:rPr>
              <a:t>CV</a:t>
            </a:r>
            <a:r>
              <a:rPr sz="2550" spc="7" baseline="-21241" dirty="0">
                <a:latin typeface="Book Antiqua"/>
                <a:cs typeface="Book Antiqua"/>
              </a:rPr>
              <a:t>m</a:t>
            </a:r>
            <a:endParaRPr sz="2550" baseline="-21241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5093" y="4048505"/>
            <a:ext cx="1692275" cy="1136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Book Antiqua"/>
                <a:cs typeface="Book Antiqua"/>
              </a:rPr>
              <a:t>sin</a:t>
            </a:r>
            <a:r>
              <a:rPr sz="2600" spc="-5" dirty="0">
                <a:latin typeface="Times New Roman"/>
                <a:cs typeface="Times New Roman"/>
              </a:rPr>
              <a:t>ω</a:t>
            </a:r>
            <a:r>
              <a:rPr sz="2600" spc="-5" dirty="0">
                <a:latin typeface="Book Antiqua"/>
                <a:cs typeface="Book Antiqua"/>
              </a:rPr>
              <a:t>t)/dt</a:t>
            </a:r>
            <a:endParaRPr sz="2600">
              <a:latin typeface="Book Antiqua"/>
              <a:cs typeface="Book Antiqua"/>
            </a:endParaRPr>
          </a:p>
          <a:p>
            <a:pPr marL="38100">
              <a:lnSpc>
                <a:spcPct val="100000"/>
              </a:lnSpc>
              <a:spcBef>
                <a:spcPts val="2500"/>
              </a:spcBef>
            </a:pPr>
            <a:r>
              <a:rPr sz="2600" dirty="0">
                <a:latin typeface="Book Antiqua"/>
                <a:cs typeface="Book Antiqua"/>
              </a:rPr>
              <a:t>sin(</a:t>
            </a:r>
            <a:r>
              <a:rPr sz="2600" dirty="0">
                <a:latin typeface="Times New Roman"/>
                <a:cs typeface="Times New Roman"/>
              </a:rPr>
              <a:t>ω</a:t>
            </a:r>
            <a:r>
              <a:rPr sz="2600" dirty="0">
                <a:latin typeface="Book Antiqua"/>
                <a:cs typeface="Book Antiqua"/>
              </a:rPr>
              <a:t>t+90</a:t>
            </a:r>
            <a:r>
              <a:rPr sz="2550" baseline="26143" dirty="0">
                <a:latin typeface="Book Antiqua"/>
                <a:cs typeface="Book Antiqua"/>
              </a:rPr>
              <a:t>0</a:t>
            </a:r>
            <a:r>
              <a:rPr sz="2600" dirty="0">
                <a:latin typeface="Book Antiqua"/>
                <a:cs typeface="Book Antiqua"/>
              </a:rPr>
              <a:t>)</a:t>
            </a:r>
            <a:endParaRPr sz="26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37280" y="5158232"/>
            <a:ext cx="15538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23290" algn="l"/>
              </a:tabLst>
            </a:pPr>
            <a:r>
              <a:rPr sz="2600" dirty="0">
                <a:latin typeface="Times New Roman"/>
                <a:cs typeface="Times New Roman"/>
              </a:rPr>
              <a:t>ω</a:t>
            </a:r>
            <a:r>
              <a:rPr sz="2600" dirty="0">
                <a:latin typeface="Book Antiqua"/>
                <a:cs typeface="Book Antiqua"/>
              </a:rPr>
              <a:t>CV	</a:t>
            </a:r>
            <a:r>
              <a:rPr sz="2550" spc="22" baseline="26143" dirty="0">
                <a:latin typeface="Book Antiqua"/>
                <a:cs typeface="Book Antiqua"/>
              </a:rPr>
              <a:t>^ </a:t>
            </a:r>
            <a:r>
              <a:rPr sz="2600" dirty="0">
                <a:latin typeface="Book Antiqua"/>
                <a:cs typeface="Book Antiqua"/>
              </a:rPr>
              <a:t>=</a:t>
            </a:r>
            <a:r>
              <a:rPr sz="2600" spc="-105" dirty="0">
                <a:latin typeface="Book Antiqua"/>
                <a:cs typeface="Book Antiqua"/>
              </a:rPr>
              <a:t> </a:t>
            </a:r>
            <a:r>
              <a:rPr sz="2600" dirty="0">
                <a:latin typeface="Book Antiqua"/>
                <a:cs typeface="Book Antiqua"/>
              </a:rPr>
              <a:t>I</a:t>
            </a:r>
            <a:endParaRPr sz="26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4577" y="5350255"/>
            <a:ext cx="991869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84860" algn="l"/>
              </a:tabLst>
            </a:pPr>
            <a:r>
              <a:rPr sz="1700" spc="20" dirty="0">
                <a:latin typeface="Book Antiqua"/>
                <a:cs typeface="Book Antiqua"/>
              </a:rPr>
              <a:t>m	m</a:t>
            </a:r>
            <a:endParaRPr sz="17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7288" y="5158232"/>
            <a:ext cx="141605" cy="81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latin typeface="Arial"/>
                <a:cs typeface="Arial"/>
              </a:rPr>
              <a:t>•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02328" y="5554472"/>
            <a:ext cx="250444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Book Antiqua"/>
                <a:cs typeface="Book Antiqua"/>
              </a:rPr>
              <a:t>i = </a:t>
            </a:r>
            <a:r>
              <a:rPr sz="2600" spc="10" dirty="0">
                <a:latin typeface="Book Antiqua"/>
                <a:cs typeface="Book Antiqua"/>
              </a:rPr>
              <a:t>I</a:t>
            </a:r>
            <a:r>
              <a:rPr sz="2550" spc="15" baseline="-21241" dirty="0">
                <a:latin typeface="Book Antiqua"/>
                <a:cs typeface="Book Antiqua"/>
              </a:rPr>
              <a:t>m</a:t>
            </a:r>
            <a:r>
              <a:rPr sz="2550" spc="232" baseline="-21241" dirty="0">
                <a:latin typeface="Book Antiqua"/>
                <a:cs typeface="Book Antiqua"/>
              </a:rPr>
              <a:t> </a:t>
            </a:r>
            <a:r>
              <a:rPr sz="2600" dirty="0">
                <a:latin typeface="Book Antiqua"/>
                <a:cs typeface="Book Antiqua"/>
              </a:rPr>
              <a:t>sin(</a:t>
            </a:r>
            <a:r>
              <a:rPr sz="2600" dirty="0">
                <a:latin typeface="Times New Roman"/>
                <a:cs typeface="Times New Roman"/>
              </a:rPr>
              <a:t>ω</a:t>
            </a:r>
            <a:r>
              <a:rPr sz="2600" dirty="0">
                <a:latin typeface="Book Antiqua"/>
                <a:cs typeface="Book Antiqua"/>
              </a:rPr>
              <a:t>t+90</a:t>
            </a:r>
            <a:r>
              <a:rPr sz="2550" baseline="26143" dirty="0">
                <a:latin typeface="Book Antiqua"/>
                <a:cs typeface="Book Antiqua"/>
              </a:rPr>
              <a:t>0)</a:t>
            </a:r>
            <a:endParaRPr sz="2550" baseline="26143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73011" y="2429255"/>
            <a:ext cx="2286000" cy="1499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86500" y="5215128"/>
            <a:ext cx="2142744" cy="14996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42744" y="999744"/>
            <a:ext cx="6358255" cy="1905"/>
          </a:xfrm>
          <a:custGeom>
            <a:avLst/>
            <a:gdLst/>
            <a:ahLst/>
            <a:cxnLst/>
            <a:rect l="l" t="t" r="r" b="b"/>
            <a:pathLst>
              <a:path w="6358255" h="1905">
                <a:moveTo>
                  <a:pt x="0" y="0"/>
                </a:moveTo>
                <a:lnTo>
                  <a:pt x="6358001" y="1650"/>
                </a:lnTo>
              </a:path>
            </a:pathLst>
          </a:custGeom>
          <a:ln w="9144">
            <a:solidFill>
              <a:srgbClr val="7BD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808" y="221056"/>
            <a:ext cx="8627745" cy="3436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465" marR="30480" indent="1270" algn="ctr">
              <a:lnSpc>
                <a:spcPct val="100000"/>
              </a:lnSpc>
              <a:spcBef>
                <a:spcPts val="105"/>
              </a:spcBef>
              <a:tabLst>
                <a:tab pos="5312410" algn="l"/>
                <a:tab pos="6826884" algn="l"/>
              </a:tabLst>
            </a:pPr>
            <a:r>
              <a:rPr sz="3200" dirty="0">
                <a:latin typeface="Book Antiqua"/>
                <a:cs typeface="Book Antiqua"/>
              </a:rPr>
              <a:t>Comparison shows </a:t>
            </a:r>
            <a:r>
              <a:rPr sz="3200" spc="-5" dirty="0">
                <a:latin typeface="Book Antiqua"/>
                <a:cs typeface="Book Antiqua"/>
              </a:rPr>
              <a:t>that the phase </a:t>
            </a:r>
            <a:r>
              <a:rPr sz="3200" dirty="0">
                <a:latin typeface="Book Antiqua"/>
                <a:cs typeface="Book Antiqua"/>
              </a:rPr>
              <a:t>difference </a:t>
            </a:r>
            <a:r>
              <a:rPr sz="3200" dirty="0">
                <a:latin typeface="Times New Roman"/>
                <a:cs typeface="Times New Roman"/>
              </a:rPr>
              <a:t>Φ  </a:t>
            </a:r>
            <a:r>
              <a:rPr sz="3200" dirty="0">
                <a:latin typeface="Book Antiqua"/>
                <a:cs typeface="Book Antiqua"/>
              </a:rPr>
              <a:t>between </a:t>
            </a:r>
            <a:r>
              <a:rPr sz="3200" spc="-5" dirty="0">
                <a:latin typeface="Book Antiqua"/>
                <a:cs typeface="Book Antiqua"/>
              </a:rPr>
              <a:t>the </a:t>
            </a:r>
            <a:r>
              <a:rPr sz="3200" dirty="0">
                <a:latin typeface="Book Antiqua"/>
                <a:cs typeface="Book Antiqua"/>
              </a:rPr>
              <a:t>voltage</a:t>
            </a:r>
            <a:r>
              <a:rPr sz="3200" spc="30" dirty="0">
                <a:latin typeface="Book Antiqua"/>
                <a:cs typeface="Book Antiqua"/>
              </a:rPr>
              <a:t> </a:t>
            </a:r>
            <a:r>
              <a:rPr sz="3200" dirty="0">
                <a:latin typeface="Book Antiqua"/>
                <a:cs typeface="Book Antiqua"/>
              </a:rPr>
              <a:t>and</a:t>
            </a:r>
            <a:r>
              <a:rPr sz="3200" spc="-20" dirty="0">
                <a:latin typeface="Book Antiqua"/>
                <a:cs typeface="Book Antiqua"/>
              </a:rPr>
              <a:t> </a:t>
            </a:r>
            <a:r>
              <a:rPr sz="3200" spc="-5" dirty="0">
                <a:latin typeface="Book Antiqua"/>
                <a:cs typeface="Book Antiqua"/>
              </a:rPr>
              <a:t>the	</a:t>
            </a:r>
            <a:r>
              <a:rPr sz="3200" dirty="0">
                <a:latin typeface="Book Antiqua"/>
                <a:cs typeface="Book Antiqua"/>
              </a:rPr>
              <a:t>current	</a:t>
            </a:r>
            <a:r>
              <a:rPr sz="3200" spc="-5" dirty="0">
                <a:latin typeface="Book Antiqua"/>
                <a:cs typeface="Book Antiqua"/>
              </a:rPr>
              <a:t>is </a:t>
            </a:r>
            <a:r>
              <a:rPr sz="3200" spc="15" dirty="0">
                <a:latin typeface="Book Antiqua"/>
                <a:cs typeface="Book Antiqua"/>
              </a:rPr>
              <a:t>90</a:t>
            </a:r>
            <a:r>
              <a:rPr sz="3150" spc="22" baseline="25132" dirty="0">
                <a:latin typeface="Book Antiqua"/>
                <a:cs typeface="Book Antiqua"/>
              </a:rPr>
              <a:t>0. </a:t>
            </a:r>
            <a:r>
              <a:rPr sz="3200" spc="-5" dirty="0">
                <a:latin typeface="Book Antiqua"/>
                <a:cs typeface="Book Antiqua"/>
              </a:rPr>
              <a:t>if </a:t>
            </a:r>
            <a:r>
              <a:rPr sz="3200" dirty="0">
                <a:latin typeface="Times New Roman"/>
                <a:cs typeface="Times New Roman"/>
              </a:rPr>
              <a:t>Φ  </a:t>
            </a:r>
            <a:r>
              <a:rPr sz="3200" spc="-5" dirty="0">
                <a:latin typeface="Book Antiqua"/>
                <a:cs typeface="Book Antiqua"/>
              </a:rPr>
              <a:t>is </a:t>
            </a:r>
            <a:r>
              <a:rPr sz="3200" dirty="0">
                <a:latin typeface="Book Antiqua"/>
                <a:cs typeface="Book Antiqua"/>
              </a:rPr>
              <a:t>measured </a:t>
            </a:r>
            <a:r>
              <a:rPr sz="3200" spc="-5" dirty="0">
                <a:latin typeface="Book Antiqua"/>
                <a:cs typeface="Book Antiqua"/>
              </a:rPr>
              <a:t>from the </a:t>
            </a:r>
            <a:r>
              <a:rPr sz="3200" dirty="0">
                <a:latin typeface="Book Antiqua"/>
                <a:cs typeface="Book Antiqua"/>
              </a:rPr>
              <a:t>voltage </a:t>
            </a:r>
            <a:r>
              <a:rPr sz="3200" spc="-5" dirty="0">
                <a:latin typeface="Book Antiqua"/>
                <a:cs typeface="Book Antiqua"/>
              </a:rPr>
              <a:t>phasor </a:t>
            </a:r>
            <a:r>
              <a:rPr sz="3200" dirty="0">
                <a:latin typeface="Times New Roman"/>
                <a:cs typeface="Times New Roman"/>
              </a:rPr>
              <a:t>Φ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=</a:t>
            </a:r>
            <a:endParaRPr sz="3200">
              <a:latin typeface="Book Antiqua"/>
              <a:cs typeface="Book Antiqua"/>
            </a:endParaRPr>
          </a:p>
          <a:p>
            <a:pPr marL="6985" algn="ctr">
              <a:lnSpc>
                <a:spcPts val="3804"/>
              </a:lnSpc>
            </a:pPr>
            <a:r>
              <a:rPr sz="3200" spc="5" dirty="0">
                <a:latin typeface="Book Antiqua"/>
                <a:cs typeface="Book Antiqua"/>
              </a:rPr>
              <a:t>+90</a:t>
            </a:r>
            <a:r>
              <a:rPr sz="3150" spc="7" baseline="25132" dirty="0">
                <a:latin typeface="Book Antiqua"/>
                <a:cs typeface="Book Antiqua"/>
              </a:rPr>
              <a:t>0</a:t>
            </a:r>
            <a:r>
              <a:rPr sz="3200" spc="5" dirty="0">
                <a:latin typeface="Book Antiqua"/>
                <a:cs typeface="Book Antiqua"/>
              </a:rPr>
              <a:t>.Hence </a:t>
            </a:r>
            <a:r>
              <a:rPr sz="3200" dirty="0">
                <a:latin typeface="Book Antiqua"/>
                <a:cs typeface="Book Antiqua"/>
              </a:rPr>
              <a:t>in </a:t>
            </a:r>
            <a:r>
              <a:rPr sz="3200" spc="-5" dirty="0">
                <a:latin typeface="Book Antiqua"/>
                <a:cs typeface="Book Antiqua"/>
              </a:rPr>
              <a:t>purely </a:t>
            </a:r>
            <a:r>
              <a:rPr sz="3200" dirty="0">
                <a:latin typeface="Book Antiqua"/>
                <a:cs typeface="Book Antiqua"/>
              </a:rPr>
              <a:t>capacitive circuit</a:t>
            </a:r>
            <a:r>
              <a:rPr sz="3200" spc="-35" dirty="0">
                <a:latin typeface="Book Antiqua"/>
                <a:cs typeface="Book Antiqua"/>
              </a:rPr>
              <a:t> </a:t>
            </a:r>
            <a:r>
              <a:rPr sz="3200" dirty="0">
                <a:latin typeface="Book Antiqua"/>
                <a:cs typeface="Book Antiqua"/>
              </a:rPr>
              <a:t>current</a:t>
            </a:r>
            <a:endParaRPr sz="3200">
              <a:latin typeface="Book Antiqua"/>
              <a:cs typeface="Book Antiqua"/>
            </a:endParaRPr>
          </a:p>
          <a:p>
            <a:pPr marL="351790" marR="342900" algn="ctr">
              <a:lnSpc>
                <a:spcPct val="100000"/>
              </a:lnSpc>
            </a:pPr>
            <a:r>
              <a:rPr sz="3200" dirty="0">
                <a:latin typeface="Book Antiqua"/>
                <a:cs typeface="Book Antiqua"/>
              </a:rPr>
              <a:t>leads </a:t>
            </a:r>
            <a:r>
              <a:rPr sz="3200" spc="-5" dirty="0">
                <a:latin typeface="Book Antiqua"/>
                <a:cs typeface="Book Antiqua"/>
              </a:rPr>
              <a:t>the </a:t>
            </a:r>
            <a:r>
              <a:rPr sz="3200" dirty="0">
                <a:latin typeface="Book Antiqua"/>
                <a:cs typeface="Book Antiqua"/>
              </a:rPr>
              <a:t>voltage </a:t>
            </a:r>
            <a:r>
              <a:rPr sz="3200" spc="-5" dirty="0">
                <a:latin typeface="Book Antiqua"/>
                <a:cs typeface="Book Antiqua"/>
              </a:rPr>
              <a:t>by </a:t>
            </a:r>
            <a:r>
              <a:rPr sz="3200" spc="5" dirty="0">
                <a:latin typeface="Book Antiqua"/>
                <a:cs typeface="Book Antiqua"/>
              </a:rPr>
              <a:t>90</a:t>
            </a:r>
            <a:r>
              <a:rPr sz="3150" spc="7" baseline="25132" dirty="0">
                <a:latin typeface="Book Antiqua"/>
                <a:cs typeface="Book Antiqua"/>
              </a:rPr>
              <a:t>0</a:t>
            </a:r>
            <a:r>
              <a:rPr sz="3200" spc="5" dirty="0">
                <a:latin typeface="Book Antiqua"/>
                <a:cs typeface="Book Antiqua"/>
              </a:rPr>
              <a:t>.The </a:t>
            </a:r>
            <a:r>
              <a:rPr sz="3200" dirty="0">
                <a:latin typeface="Book Antiqua"/>
                <a:cs typeface="Book Antiqua"/>
              </a:rPr>
              <a:t>waveforms</a:t>
            </a:r>
            <a:r>
              <a:rPr sz="3200" spc="-65" dirty="0">
                <a:latin typeface="Book Antiqua"/>
                <a:cs typeface="Book Antiqua"/>
              </a:rPr>
              <a:t> </a:t>
            </a:r>
            <a:r>
              <a:rPr sz="3200" dirty="0">
                <a:latin typeface="Book Antiqua"/>
                <a:cs typeface="Book Antiqua"/>
              </a:rPr>
              <a:t>and  </a:t>
            </a:r>
            <a:r>
              <a:rPr sz="3200" spc="-5" dirty="0">
                <a:latin typeface="Book Antiqua"/>
                <a:cs typeface="Book Antiqua"/>
              </a:rPr>
              <a:t>phasor </a:t>
            </a:r>
            <a:r>
              <a:rPr sz="3200" dirty="0">
                <a:latin typeface="Book Antiqua"/>
                <a:cs typeface="Book Antiqua"/>
              </a:rPr>
              <a:t>diagram </a:t>
            </a:r>
            <a:r>
              <a:rPr sz="3200" spc="-5" dirty="0">
                <a:latin typeface="Book Antiqua"/>
                <a:cs typeface="Book Antiqua"/>
              </a:rPr>
              <a:t>respectively for </a:t>
            </a:r>
            <a:r>
              <a:rPr sz="3200" dirty="0">
                <a:latin typeface="Book Antiqua"/>
                <a:cs typeface="Book Antiqua"/>
              </a:rPr>
              <a:t>a circuit  containing capacitance</a:t>
            </a:r>
            <a:r>
              <a:rPr sz="3200" spc="-35" dirty="0">
                <a:latin typeface="Book Antiqua"/>
                <a:cs typeface="Book Antiqua"/>
              </a:rPr>
              <a:t> </a:t>
            </a:r>
            <a:r>
              <a:rPr sz="3200" dirty="0">
                <a:latin typeface="Book Antiqua"/>
                <a:cs typeface="Book Antiqua"/>
              </a:rPr>
              <a:t>alone.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00883" y="3928871"/>
            <a:ext cx="3713988" cy="2500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6489" y="0"/>
            <a:ext cx="256349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Arial"/>
                <a:cs typeface="Arial"/>
              </a:rPr>
              <a:t>Ca</a:t>
            </a:r>
            <a:r>
              <a:rPr sz="4000" b="1" spc="-25" dirty="0">
                <a:latin typeface="Arial"/>
                <a:cs typeface="Arial"/>
              </a:rPr>
              <a:t>p</a:t>
            </a:r>
            <a:r>
              <a:rPr sz="4000" b="1" spc="-5" dirty="0">
                <a:latin typeface="Arial"/>
                <a:cs typeface="Arial"/>
              </a:rPr>
              <a:t>acitive  Reacta</a:t>
            </a:r>
            <a:r>
              <a:rPr sz="4000" b="1" spc="-25" dirty="0">
                <a:latin typeface="Arial"/>
                <a:cs typeface="Arial"/>
              </a:rPr>
              <a:t>n</a:t>
            </a:r>
            <a:r>
              <a:rPr sz="4000" b="1" spc="-5" dirty="0">
                <a:latin typeface="Arial"/>
                <a:cs typeface="Arial"/>
              </a:rPr>
              <a:t>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8916" y="1098549"/>
            <a:ext cx="12318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8754" y="1098549"/>
            <a:ext cx="21196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ω</a:t>
            </a:r>
            <a:r>
              <a:rPr sz="2200" spc="-5" dirty="0">
                <a:latin typeface="Book Antiqua"/>
                <a:cs typeface="Book Antiqua"/>
              </a:rPr>
              <a:t>C( √2V)=</a:t>
            </a:r>
            <a:r>
              <a:rPr sz="2200" spc="30" dirty="0">
                <a:latin typeface="Book Antiqua"/>
                <a:cs typeface="Book Antiqua"/>
              </a:rPr>
              <a:t> </a:t>
            </a:r>
            <a:r>
              <a:rPr sz="2200" spc="-5" dirty="0">
                <a:latin typeface="Book Antiqua"/>
                <a:cs typeface="Book Antiqua"/>
              </a:rPr>
              <a:t>√2I</a:t>
            </a:r>
            <a:endParaRPr sz="2200">
              <a:latin typeface="Book Antiqua"/>
              <a:cs typeface="Book Antiqua"/>
            </a:endParaRPr>
          </a:p>
          <a:p>
            <a:pPr marL="782320">
              <a:lnSpc>
                <a:spcPct val="100000"/>
              </a:lnSpc>
            </a:pPr>
            <a:r>
              <a:rPr sz="2200" spc="-10" dirty="0">
                <a:latin typeface="Book Antiqua"/>
                <a:cs typeface="Book Antiqua"/>
              </a:rPr>
              <a:t>V/I=</a:t>
            </a:r>
            <a:r>
              <a:rPr sz="2200" dirty="0">
                <a:latin typeface="Book Antiqua"/>
                <a:cs typeface="Book Antiqua"/>
              </a:rPr>
              <a:t>1/</a:t>
            </a:r>
            <a:r>
              <a:rPr sz="2200" spc="-15" dirty="0">
                <a:latin typeface="Times New Roman"/>
                <a:cs typeface="Times New Roman"/>
              </a:rPr>
              <a:t>ω</a:t>
            </a:r>
            <a:r>
              <a:rPr sz="2200" spc="-5" dirty="0">
                <a:latin typeface="Book Antiqua"/>
                <a:cs typeface="Book Antiqua"/>
              </a:rPr>
              <a:t>C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6216" y="2104085"/>
            <a:ext cx="8480425" cy="116586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68300" marR="17780" indent="-342900">
              <a:lnSpc>
                <a:spcPct val="80000"/>
              </a:lnSpc>
              <a:spcBef>
                <a:spcPts val="625"/>
              </a:spcBef>
              <a:buFont typeface="Arial"/>
              <a:buChar char="•"/>
              <a:tabLst>
                <a:tab pos="786765" algn="l"/>
                <a:tab pos="787400" algn="l"/>
              </a:tabLst>
            </a:pPr>
            <a:r>
              <a:rPr dirty="0"/>
              <a:t>	</a:t>
            </a:r>
            <a:r>
              <a:rPr sz="2200" spc="-5" dirty="0">
                <a:latin typeface="Book Antiqua"/>
                <a:cs typeface="Book Antiqua"/>
              </a:rPr>
              <a:t>The ratio of r.m.s. Voltage to r.m.s. Current in a </a:t>
            </a:r>
            <a:r>
              <a:rPr sz="2200" spc="-10" dirty="0">
                <a:latin typeface="Book Antiqua"/>
                <a:cs typeface="Book Antiqua"/>
              </a:rPr>
              <a:t>purely  </a:t>
            </a:r>
            <a:r>
              <a:rPr sz="2200" spc="-5" dirty="0">
                <a:latin typeface="Book Antiqua"/>
                <a:cs typeface="Book Antiqua"/>
              </a:rPr>
              <a:t>capacitive </a:t>
            </a:r>
            <a:r>
              <a:rPr sz="2200" spc="-10" dirty="0">
                <a:latin typeface="Book Antiqua"/>
                <a:cs typeface="Book Antiqua"/>
              </a:rPr>
              <a:t>circuit </a:t>
            </a:r>
            <a:r>
              <a:rPr sz="2200" spc="-5" dirty="0">
                <a:latin typeface="Book Antiqua"/>
                <a:cs typeface="Book Antiqua"/>
              </a:rPr>
              <a:t>is called the capacitive reactance. It is defined as  the opposition offered by a </a:t>
            </a:r>
            <a:r>
              <a:rPr sz="2200" spc="-10" dirty="0">
                <a:latin typeface="Book Antiqua"/>
                <a:cs typeface="Book Antiqua"/>
              </a:rPr>
              <a:t>purely </a:t>
            </a:r>
            <a:r>
              <a:rPr sz="2200" spc="-5" dirty="0">
                <a:latin typeface="Book Antiqua"/>
                <a:cs typeface="Book Antiqua"/>
              </a:rPr>
              <a:t>capacitive </a:t>
            </a:r>
            <a:r>
              <a:rPr sz="2200" spc="-10" dirty="0">
                <a:latin typeface="Book Antiqua"/>
                <a:cs typeface="Book Antiqua"/>
              </a:rPr>
              <a:t>circuit </a:t>
            </a:r>
            <a:r>
              <a:rPr sz="2200" spc="-5" dirty="0">
                <a:latin typeface="Book Antiqua"/>
                <a:cs typeface="Book Antiqua"/>
              </a:rPr>
              <a:t>to </a:t>
            </a:r>
            <a:r>
              <a:rPr sz="2200" spc="-10" dirty="0">
                <a:latin typeface="Book Antiqua"/>
                <a:cs typeface="Book Antiqua"/>
              </a:rPr>
              <a:t>the </a:t>
            </a:r>
            <a:r>
              <a:rPr sz="2200" spc="-5" dirty="0">
                <a:latin typeface="Book Antiqua"/>
                <a:cs typeface="Book Antiqua"/>
              </a:rPr>
              <a:t>flow of  sinusoidal current. The capacitive reactance is denoted by </a:t>
            </a:r>
            <a:r>
              <a:rPr sz="2200" dirty="0">
                <a:latin typeface="Book Antiqua"/>
                <a:cs typeface="Book Antiqua"/>
              </a:rPr>
              <a:t>X</a:t>
            </a:r>
            <a:r>
              <a:rPr sz="2175" baseline="-21072" dirty="0">
                <a:latin typeface="Book Antiqua"/>
                <a:cs typeface="Book Antiqua"/>
              </a:rPr>
              <a:t>c</a:t>
            </a:r>
            <a:r>
              <a:rPr sz="2175" spc="352" baseline="-21072" dirty="0">
                <a:latin typeface="Book Antiqua"/>
                <a:cs typeface="Book Antiqua"/>
              </a:rPr>
              <a:t> </a:t>
            </a:r>
            <a:r>
              <a:rPr sz="2200" spc="-5" dirty="0">
                <a:latin typeface="Book Antiqua"/>
                <a:cs typeface="Book Antiqua"/>
              </a:rPr>
              <a:t>and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916" y="5346903"/>
            <a:ext cx="12318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Arial"/>
                <a:cs typeface="Arial"/>
              </a:rPr>
              <a:t>•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3516" y="3177667"/>
            <a:ext cx="8213090" cy="2865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Book Antiqua"/>
                <a:cs typeface="Book Antiqua"/>
              </a:rPr>
              <a:t>is measured in ohms.</a:t>
            </a:r>
            <a:endParaRPr sz="2200">
              <a:latin typeface="Book Antiqua"/>
              <a:cs typeface="Book Antiqua"/>
            </a:endParaRPr>
          </a:p>
          <a:p>
            <a:pPr marL="1917064" indent="-1879600">
              <a:lnSpc>
                <a:spcPct val="100000"/>
              </a:lnSpc>
              <a:buFont typeface="Arial"/>
              <a:buChar char="•"/>
              <a:tabLst>
                <a:tab pos="1917064" algn="l"/>
                <a:tab pos="1917700" algn="l"/>
              </a:tabLst>
            </a:pPr>
            <a:r>
              <a:rPr sz="2200" spc="-5" dirty="0">
                <a:latin typeface="Book Antiqua"/>
                <a:cs typeface="Book Antiqua"/>
              </a:rPr>
              <a:t>Xc= 1/</a:t>
            </a:r>
            <a:r>
              <a:rPr sz="2200" spc="-5" dirty="0">
                <a:latin typeface="Times New Roman"/>
                <a:cs typeface="Times New Roman"/>
              </a:rPr>
              <a:t>ω</a:t>
            </a:r>
            <a:r>
              <a:rPr sz="2200" spc="-5" dirty="0">
                <a:latin typeface="Book Antiqua"/>
                <a:cs typeface="Book Antiqua"/>
              </a:rPr>
              <a:t>C=</a:t>
            </a:r>
            <a:r>
              <a:rPr sz="2200" spc="20" dirty="0">
                <a:latin typeface="Book Antiqua"/>
                <a:cs typeface="Book Antiqua"/>
              </a:rPr>
              <a:t> </a:t>
            </a:r>
            <a:r>
              <a:rPr sz="2200" spc="-5" dirty="0">
                <a:latin typeface="Book Antiqua"/>
                <a:cs typeface="Book Antiqua"/>
              </a:rPr>
              <a:t>1/2</a:t>
            </a:r>
            <a:r>
              <a:rPr sz="2200" spc="-5" dirty="0">
                <a:latin typeface="Times New Roman"/>
                <a:cs typeface="Times New Roman"/>
              </a:rPr>
              <a:t>π</a:t>
            </a:r>
            <a:r>
              <a:rPr sz="2200" spc="-5" dirty="0">
                <a:latin typeface="Book Antiqua"/>
                <a:cs typeface="Book Antiqua"/>
              </a:rPr>
              <a:t>fC</a:t>
            </a:r>
            <a:endParaRPr sz="2200">
              <a:latin typeface="Book Antiqua"/>
              <a:cs typeface="Book Antiqua"/>
            </a:endParaRPr>
          </a:p>
          <a:p>
            <a:pPr marL="2755265" indent="-2717800">
              <a:lnSpc>
                <a:spcPct val="100000"/>
              </a:lnSpc>
              <a:buFont typeface="Arial"/>
              <a:buChar char="•"/>
              <a:tabLst>
                <a:tab pos="2755265" algn="l"/>
                <a:tab pos="2755900" algn="l"/>
              </a:tabLst>
            </a:pPr>
            <a:r>
              <a:rPr sz="2200" spc="-10" dirty="0">
                <a:latin typeface="Book Antiqua"/>
                <a:cs typeface="Book Antiqua"/>
              </a:rPr>
              <a:t>V/I=</a:t>
            </a:r>
            <a:r>
              <a:rPr sz="2200" spc="10" dirty="0">
                <a:latin typeface="Book Antiqua"/>
                <a:cs typeface="Book Antiqua"/>
              </a:rPr>
              <a:t> </a:t>
            </a:r>
            <a:r>
              <a:rPr sz="2200" spc="-5" dirty="0">
                <a:latin typeface="Book Antiqua"/>
                <a:cs typeface="Book Antiqua"/>
              </a:rPr>
              <a:t>X</a:t>
            </a:r>
            <a:endParaRPr sz="2200">
              <a:latin typeface="Book Antiqua"/>
              <a:cs typeface="Book Antiqua"/>
            </a:endParaRPr>
          </a:p>
          <a:p>
            <a:pPr marL="2965450" indent="-2927985">
              <a:lnSpc>
                <a:spcPct val="100000"/>
              </a:lnSpc>
              <a:buFont typeface="Arial"/>
              <a:buChar char="•"/>
              <a:tabLst>
                <a:tab pos="2965450" algn="l"/>
                <a:tab pos="2966085" algn="l"/>
              </a:tabLst>
            </a:pPr>
            <a:r>
              <a:rPr sz="2200" spc="-10" dirty="0">
                <a:latin typeface="Book Antiqua"/>
                <a:cs typeface="Book Antiqua"/>
              </a:rPr>
              <a:t>V=</a:t>
            </a:r>
            <a:r>
              <a:rPr sz="2200" spc="-5" dirty="0">
                <a:latin typeface="Book Antiqua"/>
                <a:cs typeface="Book Antiqua"/>
              </a:rPr>
              <a:t> X</a:t>
            </a:r>
            <a:r>
              <a:rPr sz="2175" spc="-7" baseline="-21072" dirty="0">
                <a:latin typeface="Book Antiqua"/>
                <a:cs typeface="Book Antiqua"/>
              </a:rPr>
              <a:t>c</a:t>
            </a:r>
            <a:r>
              <a:rPr sz="2200" spc="-5" dirty="0">
                <a:latin typeface="Book Antiqua"/>
                <a:cs typeface="Book Antiqua"/>
              </a:rPr>
              <a:t>I</a:t>
            </a:r>
            <a:endParaRPr sz="2200">
              <a:latin typeface="Book Antiqua"/>
              <a:cs typeface="Book Antiqua"/>
            </a:endParaRPr>
          </a:p>
          <a:p>
            <a:pPr marL="381000" marR="43180" indent="-342900">
              <a:lnSpc>
                <a:spcPts val="2110"/>
              </a:lnSpc>
              <a:spcBef>
                <a:spcPts val="227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200" spc="-5" dirty="0">
                <a:latin typeface="Book Antiqua"/>
                <a:cs typeface="Book Antiqua"/>
              </a:rPr>
              <a:t>The </a:t>
            </a:r>
            <a:r>
              <a:rPr sz="2200" spc="-10" dirty="0">
                <a:latin typeface="Book Antiqua"/>
                <a:cs typeface="Book Antiqua"/>
              </a:rPr>
              <a:t>part </a:t>
            </a:r>
            <a:r>
              <a:rPr sz="2200" spc="-5" dirty="0">
                <a:latin typeface="Book Antiqua"/>
                <a:cs typeface="Book Antiqua"/>
              </a:rPr>
              <a:t>of the supply which charges the capacitor is known as  the capacititve voltage</a:t>
            </a:r>
            <a:r>
              <a:rPr sz="2200" spc="-45" dirty="0">
                <a:latin typeface="Book Antiqua"/>
                <a:cs typeface="Book Antiqua"/>
              </a:rPr>
              <a:t> </a:t>
            </a:r>
            <a:r>
              <a:rPr sz="2200" spc="-5" dirty="0">
                <a:latin typeface="Book Antiqua"/>
                <a:cs typeface="Book Antiqua"/>
              </a:rPr>
              <a:t>drop.</a:t>
            </a:r>
            <a:endParaRPr sz="2200">
              <a:latin typeface="Book Antiqua"/>
              <a:cs typeface="Book Antiqua"/>
            </a:endParaRPr>
          </a:p>
          <a:p>
            <a:pPr marL="2825750">
              <a:lnSpc>
                <a:spcPct val="100000"/>
              </a:lnSpc>
              <a:spcBef>
                <a:spcPts val="25"/>
              </a:spcBef>
            </a:pPr>
            <a:r>
              <a:rPr sz="2200" spc="-5" dirty="0">
                <a:latin typeface="Book Antiqua"/>
                <a:cs typeface="Book Antiqua"/>
              </a:rPr>
              <a:t>V</a:t>
            </a:r>
            <a:r>
              <a:rPr sz="2175" spc="-7" baseline="-21072" dirty="0">
                <a:latin typeface="Book Antiqua"/>
                <a:cs typeface="Book Antiqua"/>
              </a:rPr>
              <a:t>c</a:t>
            </a:r>
            <a:r>
              <a:rPr sz="2200" spc="-5" dirty="0">
                <a:latin typeface="Book Antiqua"/>
                <a:cs typeface="Book Antiqua"/>
              </a:rPr>
              <a:t>=</a:t>
            </a:r>
            <a:r>
              <a:rPr sz="2200" spc="5" dirty="0">
                <a:latin typeface="Book Antiqua"/>
                <a:cs typeface="Book Antiqua"/>
              </a:rPr>
              <a:t> </a:t>
            </a:r>
            <a:r>
              <a:rPr sz="2200" spc="-5" dirty="0">
                <a:latin typeface="Book Antiqua"/>
                <a:cs typeface="Book Antiqua"/>
              </a:rPr>
              <a:t>V</a:t>
            </a:r>
            <a:endParaRPr sz="2200">
              <a:latin typeface="Book Antiqua"/>
              <a:cs typeface="Book Antiqua"/>
            </a:endParaRPr>
          </a:p>
          <a:p>
            <a:pPr marL="2825750">
              <a:lnSpc>
                <a:spcPct val="100000"/>
              </a:lnSpc>
            </a:pPr>
            <a:r>
              <a:rPr sz="2200" spc="-5" dirty="0">
                <a:latin typeface="Book Antiqua"/>
                <a:cs typeface="Book Antiqua"/>
              </a:rPr>
              <a:t>V</a:t>
            </a:r>
            <a:r>
              <a:rPr sz="2175" spc="-7" baseline="-21072" dirty="0">
                <a:latin typeface="Book Antiqua"/>
                <a:cs typeface="Book Antiqua"/>
              </a:rPr>
              <a:t>c</a:t>
            </a:r>
            <a:r>
              <a:rPr sz="2200" spc="-5" dirty="0">
                <a:latin typeface="Book Antiqua"/>
                <a:cs typeface="Book Antiqua"/>
              </a:rPr>
              <a:t>=</a:t>
            </a:r>
            <a:r>
              <a:rPr sz="2200" spc="10" dirty="0">
                <a:latin typeface="Book Antiqua"/>
                <a:cs typeface="Book Antiqua"/>
              </a:rPr>
              <a:t> </a:t>
            </a:r>
            <a:r>
              <a:rPr sz="2200" spc="-5" dirty="0">
                <a:latin typeface="Book Antiqua"/>
                <a:cs typeface="Book Antiqua"/>
              </a:rPr>
              <a:t>X</a:t>
            </a:r>
            <a:r>
              <a:rPr sz="2175" spc="-7" baseline="-21072" dirty="0">
                <a:latin typeface="Book Antiqua"/>
                <a:cs typeface="Book Antiqua"/>
              </a:rPr>
              <a:t>c</a:t>
            </a:r>
            <a:r>
              <a:rPr sz="2200" spc="-5" dirty="0">
                <a:latin typeface="Book Antiqua"/>
                <a:cs typeface="Book Antiqua"/>
              </a:rPr>
              <a:t>I</a:t>
            </a:r>
            <a:endParaRPr sz="22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1426" y="204292"/>
            <a:ext cx="5408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43000" algn="l"/>
              </a:tabLst>
            </a:pPr>
            <a:r>
              <a:rPr sz="4000" spc="-5" dirty="0"/>
              <a:t>1.4	</a:t>
            </a:r>
            <a:r>
              <a:rPr sz="4000" b="1" spc="-5" dirty="0">
                <a:latin typeface="Arial"/>
                <a:cs typeface="Arial"/>
              </a:rPr>
              <a:t>Series R-L</a:t>
            </a:r>
            <a:r>
              <a:rPr sz="4000" b="1" spc="-11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Circuit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314" y="1154938"/>
            <a:ext cx="8349615" cy="448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092835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67665" algn="l"/>
                <a:tab pos="368300" algn="l"/>
                <a:tab pos="6046470" algn="l"/>
              </a:tabLst>
            </a:pPr>
            <a:r>
              <a:rPr sz="2400" spc="-5" dirty="0">
                <a:latin typeface="Book Antiqua"/>
                <a:cs typeface="Book Antiqua"/>
              </a:rPr>
              <a:t>Consider </a:t>
            </a:r>
            <a:r>
              <a:rPr sz="2400" dirty="0">
                <a:latin typeface="Book Antiqua"/>
                <a:cs typeface="Book Antiqua"/>
              </a:rPr>
              <a:t>a circuit </a:t>
            </a:r>
            <a:r>
              <a:rPr sz="2400" spc="-5" dirty="0">
                <a:latin typeface="Book Antiqua"/>
                <a:cs typeface="Book Antiqua"/>
              </a:rPr>
              <a:t>containing</a:t>
            </a:r>
            <a:r>
              <a:rPr sz="2400" spc="65" dirty="0">
                <a:latin typeface="Book Antiqua"/>
                <a:cs typeface="Book Antiqua"/>
              </a:rPr>
              <a:t> </a:t>
            </a:r>
            <a:r>
              <a:rPr sz="2400" dirty="0">
                <a:latin typeface="Book Antiqua"/>
                <a:cs typeface="Book Antiqua"/>
              </a:rPr>
              <a:t>a</a:t>
            </a:r>
            <a:r>
              <a:rPr sz="2400" spc="5" dirty="0">
                <a:latin typeface="Book Antiqua"/>
                <a:cs typeface="Book Antiqua"/>
              </a:rPr>
              <a:t> </a:t>
            </a:r>
            <a:r>
              <a:rPr sz="2400" spc="-5" dirty="0">
                <a:latin typeface="Book Antiqua"/>
                <a:cs typeface="Book Antiqua"/>
              </a:rPr>
              <a:t>resistance	</a:t>
            </a:r>
            <a:r>
              <a:rPr sz="2400" dirty="0">
                <a:latin typeface="Book Antiqua"/>
                <a:cs typeface="Book Antiqua"/>
              </a:rPr>
              <a:t>R and</a:t>
            </a:r>
            <a:r>
              <a:rPr sz="2400" spc="-105" dirty="0">
                <a:latin typeface="Book Antiqua"/>
                <a:cs typeface="Book Antiqua"/>
              </a:rPr>
              <a:t> </a:t>
            </a:r>
            <a:r>
              <a:rPr sz="2400" dirty="0">
                <a:latin typeface="Book Antiqua"/>
                <a:cs typeface="Book Antiqua"/>
              </a:rPr>
              <a:t>an  </a:t>
            </a:r>
            <a:r>
              <a:rPr sz="2400" spc="-5" dirty="0">
                <a:latin typeface="Book Antiqua"/>
                <a:cs typeface="Book Antiqua"/>
              </a:rPr>
              <a:t>inductance </a:t>
            </a:r>
            <a:r>
              <a:rPr sz="2400" dirty="0">
                <a:latin typeface="Book Antiqua"/>
                <a:cs typeface="Book Antiqua"/>
              </a:rPr>
              <a:t>L in</a:t>
            </a:r>
            <a:r>
              <a:rPr sz="2400" spc="10" dirty="0">
                <a:latin typeface="Book Antiqua"/>
                <a:cs typeface="Book Antiqua"/>
              </a:rPr>
              <a:t> </a:t>
            </a:r>
            <a:r>
              <a:rPr sz="2400" dirty="0">
                <a:latin typeface="Book Antiqua"/>
                <a:cs typeface="Book Antiqua"/>
              </a:rPr>
              <a:t>series</a:t>
            </a:r>
            <a:endParaRPr sz="2400">
              <a:latin typeface="Book Antiqua"/>
              <a:cs typeface="Book Antiqua"/>
            </a:endParaRPr>
          </a:p>
          <a:p>
            <a:pPr marL="1587500" indent="-15627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1587500" algn="l"/>
                <a:tab pos="1588135" algn="l"/>
              </a:tabLst>
            </a:pPr>
            <a:r>
              <a:rPr sz="2400" dirty="0">
                <a:latin typeface="Book Antiqua"/>
                <a:cs typeface="Book Antiqua"/>
              </a:rPr>
              <a:t>Let V = </a:t>
            </a:r>
            <a:r>
              <a:rPr sz="2400" spc="-5" dirty="0">
                <a:latin typeface="Book Antiqua"/>
                <a:cs typeface="Book Antiqua"/>
              </a:rPr>
              <a:t>supply</a:t>
            </a:r>
            <a:r>
              <a:rPr sz="2400" spc="-20" dirty="0">
                <a:latin typeface="Book Antiqua"/>
                <a:cs typeface="Book Antiqua"/>
              </a:rPr>
              <a:t> </a:t>
            </a:r>
            <a:r>
              <a:rPr sz="2400" spc="-5" dirty="0">
                <a:latin typeface="Book Antiqua"/>
                <a:cs typeface="Book Antiqua"/>
              </a:rPr>
              <a:t>voltage</a:t>
            </a:r>
            <a:endParaRPr sz="2400">
              <a:latin typeface="Book Antiqua"/>
              <a:cs typeface="Book Antiqua"/>
            </a:endParaRPr>
          </a:p>
          <a:p>
            <a:pPr marL="2197100" indent="-2172335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2197100" algn="l"/>
                <a:tab pos="2197735" algn="l"/>
              </a:tabLst>
            </a:pPr>
            <a:r>
              <a:rPr sz="2400" dirty="0">
                <a:latin typeface="Book Antiqua"/>
                <a:cs typeface="Book Antiqua"/>
              </a:rPr>
              <a:t>I = circuit </a:t>
            </a:r>
            <a:r>
              <a:rPr sz="2400" spc="-5" dirty="0">
                <a:latin typeface="Book Antiqua"/>
                <a:cs typeface="Book Antiqua"/>
              </a:rPr>
              <a:t>current</a:t>
            </a:r>
            <a:endParaRPr sz="2400">
              <a:latin typeface="Book Antiqua"/>
              <a:cs typeface="Book Antiqua"/>
            </a:endParaRPr>
          </a:p>
          <a:p>
            <a:pPr marL="2044700" indent="-20199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2044700" algn="l"/>
                <a:tab pos="2045335" algn="l"/>
                <a:tab pos="2529205" algn="l"/>
              </a:tabLst>
            </a:pPr>
            <a:r>
              <a:rPr sz="2400" spc="-10" dirty="0">
                <a:latin typeface="Book Antiqua"/>
                <a:cs typeface="Book Antiqua"/>
              </a:rPr>
              <a:t>V</a:t>
            </a:r>
            <a:r>
              <a:rPr sz="2400" spc="-15" baseline="-20833" dirty="0">
                <a:latin typeface="Book Antiqua"/>
                <a:cs typeface="Book Antiqua"/>
              </a:rPr>
              <a:t>R	</a:t>
            </a:r>
            <a:r>
              <a:rPr sz="2400" dirty="0">
                <a:latin typeface="Book Antiqua"/>
                <a:cs typeface="Book Antiqua"/>
              </a:rPr>
              <a:t>= </a:t>
            </a:r>
            <a:r>
              <a:rPr sz="2400" spc="-5" dirty="0">
                <a:latin typeface="Book Antiqua"/>
                <a:cs typeface="Book Antiqua"/>
              </a:rPr>
              <a:t>voltage </a:t>
            </a:r>
            <a:r>
              <a:rPr sz="2400" dirty="0">
                <a:latin typeface="Book Antiqua"/>
                <a:cs typeface="Book Antiqua"/>
              </a:rPr>
              <a:t>drop across R =</a:t>
            </a:r>
            <a:r>
              <a:rPr sz="2400" spc="-35" dirty="0">
                <a:latin typeface="Book Antiqua"/>
                <a:cs typeface="Book Antiqua"/>
              </a:rPr>
              <a:t> </a:t>
            </a:r>
            <a:r>
              <a:rPr sz="2400" dirty="0">
                <a:latin typeface="Book Antiqua"/>
                <a:cs typeface="Book Antiqua"/>
              </a:rPr>
              <a:t>RI</a:t>
            </a:r>
            <a:endParaRPr sz="2400">
              <a:latin typeface="Book Antiqua"/>
              <a:cs typeface="Book Antiqua"/>
            </a:endParaRPr>
          </a:p>
          <a:p>
            <a:pPr marL="2044700" indent="-2019935">
              <a:lnSpc>
                <a:spcPct val="100000"/>
              </a:lnSpc>
              <a:spcBef>
                <a:spcPts val="590"/>
              </a:spcBef>
              <a:buFont typeface="Arial"/>
              <a:buChar char="•"/>
              <a:tabLst>
                <a:tab pos="2044700" algn="l"/>
                <a:tab pos="2045335" algn="l"/>
              </a:tabLst>
            </a:pPr>
            <a:r>
              <a:rPr sz="2400" spc="-10" dirty="0">
                <a:latin typeface="Book Antiqua"/>
                <a:cs typeface="Book Antiqua"/>
              </a:rPr>
              <a:t>V</a:t>
            </a:r>
            <a:r>
              <a:rPr sz="2400" spc="-15" baseline="-20833" dirty="0">
                <a:latin typeface="Book Antiqua"/>
                <a:cs typeface="Book Antiqua"/>
              </a:rPr>
              <a:t>L </a:t>
            </a:r>
            <a:r>
              <a:rPr sz="2400" dirty="0">
                <a:latin typeface="Book Antiqua"/>
                <a:cs typeface="Book Antiqua"/>
              </a:rPr>
              <a:t>= </a:t>
            </a:r>
            <a:r>
              <a:rPr sz="2400" spc="-5" dirty="0">
                <a:latin typeface="Book Antiqua"/>
                <a:cs typeface="Book Antiqua"/>
              </a:rPr>
              <a:t>voltage </a:t>
            </a:r>
            <a:r>
              <a:rPr sz="2400" dirty="0">
                <a:latin typeface="Book Antiqua"/>
                <a:cs typeface="Book Antiqua"/>
              </a:rPr>
              <a:t>drop across L = </a:t>
            </a:r>
            <a:r>
              <a:rPr sz="2400" spc="-5" dirty="0">
                <a:latin typeface="Book Antiqua"/>
                <a:cs typeface="Book Antiqua"/>
              </a:rPr>
              <a:t>X</a:t>
            </a:r>
            <a:r>
              <a:rPr sz="2400" spc="-7" baseline="-20833" dirty="0">
                <a:latin typeface="Book Antiqua"/>
                <a:cs typeface="Book Antiqua"/>
              </a:rPr>
              <a:t>L</a:t>
            </a:r>
            <a:r>
              <a:rPr sz="2400" spc="-5" dirty="0">
                <a:latin typeface="Book Antiqua"/>
                <a:cs typeface="Book Antiqua"/>
              </a:rPr>
              <a:t>I=</a:t>
            </a:r>
            <a:r>
              <a:rPr sz="2400" spc="-210" dirty="0">
                <a:latin typeface="Book Antiqua"/>
                <a:cs typeface="Book Antiqua"/>
              </a:rPr>
              <a:t> </a:t>
            </a:r>
            <a:r>
              <a:rPr sz="2400" dirty="0">
                <a:latin typeface="Book Antiqua"/>
                <a:cs typeface="Book Antiqua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π</a:t>
            </a:r>
            <a:r>
              <a:rPr sz="2400" dirty="0">
                <a:latin typeface="Book Antiqua"/>
                <a:cs typeface="Book Antiqua"/>
              </a:rPr>
              <a:t>fLI</a:t>
            </a:r>
            <a:endParaRPr sz="2400">
              <a:latin typeface="Book Antiqua"/>
              <a:cs typeface="Book Antiqua"/>
            </a:endParaRPr>
          </a:p>
          <a:p>
            <a:pPr marL="2120900" indent="-209613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2120900" algn="l"/>
                <a:tab pos="2121535" algn="l"/>
              </a:tabLst>
            </a:pPr>
            <a:r>
              <a:rPr sz="2400" spc="-5" dirty="0">
                <a:latin typeface="Times New Roman"/>
                <a:cs typeface="Times New Roman"/>
              </a:rPr>
              <a:t>Φ</a:t>
            </a:r>
            <a:r>
              <a:rPr sz="2400" spc="-7" baseline="-20833" dirty="0">
                <a:latin typeface="Book Antiqua"/>
                <a:cs typeface="Book Antiqua"/>
              </a:rPr>
              <a:t>L </a:t>
            </a:r>
            <a:r>
              <a:rPr sz="2400" dirty="0">
                <a:latin typeface="Book Antiqua"/>
                <a:cs typeface="Book Antiqua"/>
              </a:rPr>
              <a:t>= </a:t>
            </a:r>
            <a:r>
              <a:rPr sz="2400" spc="-5" dirty="0">
                <a:latin typeface="Book Antiqua"/>
                <a:cs typeface="Book Antiqua"/>
              </a:rPr>
              <a:t>phase </a:t>
            </a:r>
            <a:r>
              <a:rPr sz="2400" dirty="0">
                <a:latin typeface="Book Antiqua"/>
                <a:cs typeface="Book Antiqua"/>
              </a:rPr>
              <a:t>angle between I and</a:t>
            </a:r>
            <a:r>
              <a:rPr sz="2400" spc="-195" dirty="0">
                <a:latin typeface="Book Antiqua"/>
                <a:cs typeface="Book Antiqua"/>
              </a:rPr>
              <a:t> </a:t>
            </a:r>
            <a:r>
              <a:rPr sz="2400" dirty="0">
                <a:latin typeface="Book Antiqua"/>
                <a:cs typeface="Book Antiqua"/>
              </a:rPr>
              <a:t>V</a:t>
            </a:r>
            <a:endParaRPr sz="2400">
              <a:latin typeface="Book Antiqua"/>
              <a:cs typeface="Book Antiqua"/>
            </a:endParaRPr>
          </a:p>
          <a:p>
            <a:pPr marL="368300" marR="17780" indent="-34290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367665" algn="l"/>
                <a:tab pos="368300" algn="l"/>
                <a:tab pos="5273040" algn="l"/>
              </a:tabLst>
            </a:pPr>
            <a:r>
              <a:rPr sz="2400" spc="-5" dirty="0">
                <a:latin typeface="Book Antiqua"/>
                <a:cs typeface="Book Antiqua"/>
              </a:rPr>
              <a:t>Since </a:t>
            </a:r>
            <a:r>
              <a:rPr sz="2400" dirty="0">
                <a:latin typeface="Book Antiqua"/>
                <a:cs typeface="Book Antiqua"/>
              </a:rPr>
              <a:t>I </a:t>
            </a:r>
            <a:r>
              <a:rPr sz="2400" spc="-5" dirty="0">
                <a:latin typeface="Book Antiqua"/>
                <a:cs typeface="Book Antiqua"/>
              </a:rPr>
              <a:t>is </a:t>
            </a:r>
            <a:r>
              <a:rPr sz="2400" dirty="0">
                <a:latin typeface="Book Antiqua"/>
                <a:cs typeface="Book Antiqua"/>
              </a:rPr>
              <a:t>common </a:t>
            </a:r>
            <a:r>
              <a:rPr sz="2400" spc="-5" dirty="0">
                <a:latin typeface="Book Antiqua"/>
                <a:cs typeface="Book Antiqua"/>
              </a:rPr>
              <a:t>to</a:t>
            </a:r>
            <a:r>
              <a:rPr sz="2400" spc="45" dirty="0">
                <a:latin typeface="Book Antiqua"/>
                <a:cs typeface="Book Antiqua"/>
              </a:rPr>
              <a:t> </a:t>
            </a:r>
            <a:r>
              <a:rPr sz="2400" spc="-5" dirty="0">
                <a:latin typeface="Book Antiqua"/>
                <a:cs typeface="Book Antiqua"/>
              </a:rPr>
              <a:t>both</a:t>
            </a:r>
            <a:r>
              <a:rPr sz="2400" spc="5" dirty="0">
                <a:latin typeface="Book Antiqua"/>
                <a:cs typeface="Book Antiqua"/>
              </a:rPr>
              <a:t> </a:t>
            </a:r>
            <a:r>
              <a:rPr sz="2400" dirty="0">
                <a:latin typeface="Book Antiqua"/>
                <a:cs typeface="Book Antiqua"/>
              </a:rPr>
              <a:t>elements	R and </a:t>
            </a:r>
            <a:r>
              <a:rPr sz="2400" spc="-5" dirty="0">
                <a:latin typeface="Book Antiqua"/>
                <a:cs typeface="Book Antiqua"/>
              </a:rPr>
              <a:t>L,this is used </a:t>
            </a:r>
            <a:r>
              <a:rPr sz="2400" dirty="0">
                <a:latin typeface="Book Antiqua"/>
                <a:cs typeface="Book Antiqua"/>
              </a:rPr>
              <a:t>as  reference </a:t>
            </a:r>
            <a:r>
              <a:rPr sz="2400" spc="-5" dirty="0">
                <a:latin typeface="Book Antiqua"/>
                <a:cs typeface="Book Antiqua"/>
              </a:rPr>
              <a:t>phasor. </a:t>
            </a:r>
            <a:r>
              <a:rPr sz="2400" dirty="0">
                <a:latin typeface="Book Antiqua"/>
                <a:cs typeface="Book Antiqua"/>
              </a:rPr>
              <a:t>The </a:t>
            </a:r>
            <a:r>
              <a:rPr sz="2400" spc="-5" dirty="0">
                <a:latin typeface="Book Antiqua"/>
                <a:cs typeface="Book Antiqua"/>
              </a:rPr>
              <a:t>voltage V</a:t>
            </a:r>
            <a:r>
              <a:rPr sz="2400" spc="-7" baseline="-20833" dirty="0">
                <a:latin typeface="Book Antiqua"/>
                <a:cs typeface="Book Antiqua"/>
              </a:rPr>
              <a:t>R </a:t>
            </a:r>
            <a:r>
              <a:rPr sz="2400" spc="-5" dirty="0">
                <a:latin typeface="Book Antiqua"/>
                <a:cs typeface="Book Antiqua"/>
              </a:rPr>
              <a:t>is </a:t>
            </a:r>
            <a:r>
              <a:rPr sz="2400" dirty="0">
                <a:latin typeface="Book Antiqua"/>
                <a:cs typeface="Book Antiqua"/>
              </a:rPr>
              <a:t>in </a:t>
            </a:r>
            <a:r>
              <a:rPr sz="2400" spc="-5" dirty="0">
                <a:latin typeface="Book Antiqua"/>
                <a:cs typeface="Book Antiqua"/>
              </a:rPr>
              <a:t>phase </a:t>
            </a:r>
            <a:r>
              <a:rPr sz="2400" dirty="0">
                <a:latin typeface="Book Antiqua"/>
                <a:cs typeface="Book Antiqua"/>
              </a:rPr>
              <a:t>with I </a:t>
            </a:r>
            <a:r>
              <a:rPr sz="2400" spc="-5" dirty="0">
                <a:latin typeface="Book Antiqua"/>
                <a:cs typeface="Book Antiqua"/>
              </a:rPr>
              <a:t>and V</a:t>
            </a:r>
            <a:r>
              <a:rPr sz="2400" spc="-7" baseline="-20833" dirty="0">
                <a:latin typeface="Book Antiqua"/>
                <a:cs typeface="Book Antiqua"/>
              </a:rPr>
              <a:t>L </a:t>
            </a:r>
            <a:r>
              <a:rPr sz="1600" spc="-5" dirty="0">
                <a:latin typeface="Book Antiqua"/>
                <a:cs typeface="Book Antiqua"/>
              </a:rPr>
              <a:t> </a:t>
            </a:r>
            <a:r>
              <a:rPr sz="2400" spc="-5" dirty="0">
                <a:latin typeface="Book Antiqua"/>
                <a:cs typeface="Book Antiqua"/>
              </a:rPr>
              <a:t>leads by </a:t>
            </a:r>
            <a:r>
              <a:rPr sz="2400" dirty="0">
                <a:latin typeface="Book Antiqua"/>
                <a:cs typeface="Book Antiqua"/>
              </a:rPr>
              <a:t>90</a:t>
            </a:r>
            <a:r>
              <a:rPr sz="2400" baseline="24305" dirty="0">
                <a:latin typeface="Book Antiqua"/>
                <a:cs typeface="Book Antiqua"/>
              </a:rPr>
              <a:t>0 </a:t>
            </a:r>
            <a:r>
              <a:rPr sz="2400" dirty="0">
                <a:latin typeface="Book Antiqua"/>
                <a:cs typeface="Book Antiqua"/>
              </a:rPr>
              <a:t>. The </a:t>
            </a:r>
            <a:r>
              <a:rPr sz="2400" spc="-5" dirty="0">
                <a:latin typeface="Book Antiqua"/>
                <a:cs typeface="Book Antiqua"/>
              </a:rPr>
              <a:t>voltage </a:t>
            </a:r>
            <a:r>
              <a:rPr sz="2400" dirty="0">
                <a:latin typeface="Book Antiqua"/>
                <a:cs typeface="Book Antiqua"/>
              </a:rPr>
              <a:t>V </a:t>
            </a:r>
            <a:r>
              <a:rPr sz="2400" spc="-5" dirty="0">
                <a:latin typeface="Book Antiqua"/>
                <a:cs typeface="Book Antiqua"/>
              </a:rPr>
              <a:t>is the phasor </a:t>
            </a:r>
            <a:r>
              <a:rPr sz="2400" dirty="0">
                <a:latin typeface="Book Antiqua"/>
                <a:cs typeface="Book Antiqua"/>
              </a:rPr>
              <a:t>sum </a:t>
            </a:r>
            <a:r>
              <a:rPr sz="2400" spc="-5" dirty="0">
                <a:latin typeface="Book Antiqua"/>
                <a:cs typeface="Book Antiqua"/>
              </a:rPr>
              <a:t>of </a:t>
            </a:r>
            <a:r>
              <a:rPr sz="2400" dirty="0">
                <a:latin typeface="Book Antiqua"/>
                <a:cs typeface="Book Antiqua"/>
              </a:rPr>
              <a:t>V</a:t>
            </a:r>
            <a:r>
              <a:rPr sz="2400" baseline="-20833" dirty="0">
                <a:latin typeface="Book Antiqua"/>
                <a:cs typeface="Book Antiqua"/>
              </a:rPr>
              <a:t>R </a:t>
            </a:r>
            <a:r>
              <a:rPr sz="2400" spc="-5" dirty="0">
                <a:latin typeface="Book Antiqua"/>
                <a:cs typeface="Book Antiqua"/>
              </a:rPr>
              <a:t>and V</a:t>
            </a:r>
            <a:r>
              <a:rPr sz="2400" spc="-7" baseline="-20833" dirty="0">
                <a:latin typeface="Book Antiqua"/>
                <a:cs typeface="Book Antiqua"/>
              </a:rPr>
              <a:t>L </a:t>
            </a:r>
            <a:r>
              <a:rPr sz="1600" spc="-5" dirty="0">
                <a:latin typeface="Book Antiqua"/>
                <a:cs typeface="Book Antiqua"/>
              </a:rPr>
              <a:t> </a:t>
            </a:r>
            <a:r>
              <a:rPr sz="2400" spc="-5" dirty="0">
                <a:latin typeface="Book Antiqua"/>
                <a:cs typeface="Book Antiqua"/>
              </a:rPr>
              <a:t>that is the phasor</a:t>
            </a:r>
            <a:r>
              <a:rPr sz="2400" spc="30" dirty="0">
                <a:latin typeface="Book Antiqua"/>
                <a:cs typeface="Book Antiqua"/>
              </a:rPr>
              <a:t> </a:t>
            </a:r>
            <a:r>
              <a:rPr sz="2400" spc="-5" dirty="0">
                <a:latin typeface="Book Antiqua"/>
                <a:cs typeface="Book Antiqua"/>
              </a:rPr>
              <a:t>diagram: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3628" y="1642872"/>
            <a:ext cx="2747772" cy="12146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00755" y="5286755"/>
            <a:ext cx="2499360" cy="1356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27988" y="999744"/>
            <a:ext cx="6215380" cy="1905"/>
          </a:xfrm>
          <a:custGeom>
            <a:avLst/>
            <a:gdLst/>
            <a:ahLst/>
            <a:cxnLst/>
            <a:rect l="l" t="t" r="r" b="b"/>
            <a:pathLst>
              <a:path w="6215380" h="1905">
                <a:moveTo>
                  <a:pt x="0" y="0"/>
                </a:moveTo>
                <a:lnTo>
                  <a:pt x="6215126" y="1650"/>
                </a:lnTo>
              </a:path>
            </a:pathLst>
          </a:custGeom>
          <a:ln w="9144">
            <a:solidFill>
              <a:srgbClr val="7BD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491" y="140284"/>
            <a:ext cx="8515985" cy="203835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31800" marR="276225" indent="-342900">
              <a:lnSpc>
                <a:spcPts val="2880"/>
              </a:lnSpc>
              <a:spcBef>
                <a:spcPts val="795"/>
              </a:spcBef>
              <a:buFont typeface="Arial"/>
              <a:buChar char="•"/>
              <a:tabLst>
                <a:tab pos="431165" algn="l"/>
                <a:tab pos="431800" algn="l"/>
                <a:tab pos="4961255" algn="l"/>
              </a:tabLst>
            </a:pPr>
            <a:r>
              <a:rPr sz="3000" dirty="0">
                <a:latin typeface="Book Antiqua"/>
                <a:cs typeface="Book Antiqua"/>
              </a:rPr>
              <a:t>The </a:t>
            </a:r>
            <a:r>
              <a:rPr sz="3000" spc="-5" dirty="0">
                <a:latin typeface="Book Antiqua"/>
                <a:cs typeface="Book Antiqua"/>
              </a:rPr>
              <a:t>triangle having</a:t>
            </a:r>
            <a:r>
              <a:rPr sz="3000" spc="10" dirty="0">
                <a:latin typeface="Book Antiqua"/>
                <a:cs typeface="Book Antiqua"/>
              </a:rPr>
              <a:t> </a:t>
            </a:r>
            <a:r>
              <a:rPr sz="3000" spc="5" dirty="0">
                <a:latin typeface="Book Antiqua"/>
                <a:cs typeface="Book Antiqua"/>
              </a:rPr>
              <a:t>V</a:t>
            </a:r>
            <a:r>
              <a:rPr sz="3000" spc="7" baseline="-20833" dirty="0">
                <a:latin typeface="Book Antiqua"/>
                <a:cs typeface="Book Antiqua"/>
              </a:rPr>
              <a:t>R</a:t>
            </a:r>
            <a:r>
              <a:rPr sz="3000" spc="5" dirty="0">
                <a:latin typeface="Book Antiqua"/>
                <a:cs typeface="Book Antiqua"/>
              </a:rPr>
              <a:t>,V</a:t>
            </a:r>
            <a:r>
              <a:rPr sz="3000" spc="7" baseline="-20833" dirty="0">
                <a:latin typeface="Book Antiqua"/>
                <a:cs typeface="Book Antiqua"/>
              </a:rPr>
              <a:t>L	</a:t>
            </a:r>
            <a:r>
              <a:rPr sz="3000" dirty="0">
                <a:latin typeface="Book Antiqua"/>
                <a:cs typeface="Book Antiqua"/>
              </a:rPr>
              <a:t>and V as </a:t>
            </a:r>
            <a:r>
              <a:rPr sz="3000" spc="-5" dirty="0">
                <a:latin typeface="Book Antiqua"/>
                <a:cs typeface="Book Antiqua"/>
              </a:rPr>
              <a:t>its </a:t>
            </a:r>
            <a:r>
              <a:rPr sz="3000" dirty="0">
                <a:latin typeface="Book Antiqua"/>
                <a:cs typeface="Book Antiqua"/>
              </a:rPr>
              <a:t>sides</a:t>
            </a:r>
            <a:r>
              <a:rPr sz="3000" spc="-75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is  called </a:t>
            </a:r>
            <a:r>
              <a:rPr sz="3000" spc="-5" dirty="0">
                <a:latin typeface="Book Antiqua"/>
                <a:cs typeface="Book Antiqua"/>
              </a:rPr>
              <a:t>voltage triangle for </a:t>
            </a:r>
            <a:r>
              <a:rPr sz="3000" dirty="0">
                <a:latin typeface="Book Antiqua"/>
                <a:cs typeface="Book Antiqua"/>
              </a:rPr>
              <a:t>a series </a:t>
            </a:r>
            <a:r>
              <a:rPr sz="3000" spc="5" dirty="0">
                <a:latin typeface="Book Antiqua"/>
                <a:cs typeface="Book Antiqua"/>
              </a:rPr>
              <a:t>R-L</a:t>
            </a:r>
            <a:r>
              <a:rPr sz="3000" spc="30" dirty="0">
                <a:latin typeface="Book Antiqua"/>
                <a:cs typeface="Book Antiqua"/>
              </a:rPr>
              <a:t> </a:t>
            </a:r>
            <a:r>
              <a:rPr sz="3000" spc="-5" dirty="0">
                <a:latin typeface="Book Antiqua"/>
                <a:cs typeface="Book Antiqua"/>
              </a:rPr>
              <a:t>circuit:</a:t>
            </a:r>
            <a:endParaRPr sz="3000">
              <a:latin typeface="Book Antiqua"/>
              <a:cs typeface="Book Antiqua"/>
            </a:endParaRPr>
          </a:p>
          <a:p>
            <a:pPr marL="431800" marR="68580" indent="-342900">
              <a:lnSpc>
                <a:spcPts val="2880"/>
              </a:lnSpc>
              <a:spcBef>
                <a:spcPts val="725"/>
              </a:spcBef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sz="3000" dirty="0">
                <a:latin typeface="Book Antiqua"/>
                <a:cs typeface="Book Antiqua"/>
              </a:rPr>
              <a:t>The </a:t>
            </a:r>
            <a:r>
              <a:rPr sz="3000" spc="-5" dirty="0">
                <a:latin typeface="Book Antiqua"/>
                <a:cs typeface="Book Antiqua"/>
              </a:rPr>
              <a:t>phase </a:t>
            </a:r>
            <a:r>
              <a:rPr sz="3000" dirty="0">
                <a:latin typeface="Book Antiqua"/>
                <a:cs typeface="Book Antiqua"/>
              </a:rPr>
              <a:t>angle </a:t>
            </a:r>
            <a:r>
              <a:rPr sz="3000" dirty="0">
                <a:latin typeface="Times New Roman"/>
                <a:cs typeface="Times New Roman"/>
              </a:rPr>
              <a:t>Φ</a:t>
            </a:r>
            <a:r>
              <a:rPr sz="3000" baseline="-20833" dirty="0">
                <a:latin typeface="Book Antiqua"/>
                <a:cs typeface="Book Antiqua"/>
              </a:rPr>
              <a:t>L </a:t>
            </a:r>
            <a:r>
              <a:rPr sz="3000" spc="-5" dirty="0">
                <a:latin typeface="Book Antiqua"/>
                <a:cs typeface="Book Antiqua"/>
              </a:rPr>
              <a:t>between the </a:t>
            </a:r>
            <a:r>
              <a:rPr sz="3000" dirty="0">
                <a:latin typeface="Book Antiqua"/>
                <a:cs typeface="Book Antiqua"/>
              </a:rPr>
              <a:t>supply voltage  V and </a:t>
            </a:r>
            <a:r>
              <a:rPr sz="3000" spc="-5" dirty="0">
                <a:latin typeface="Book Antiqua"/>
                <a:cs typeface="Book Antiqua"/>
              </a:rPr>
              <a:t>the </a:t>
            </a:r>
            <a:r>
              <a:rPr sz="3000" dirty="0">
                <a:latin typeface="Book Antiqua"/>
                <a:cs typeface="Book Antiqua"/>
              </a:rPr>
              <a:t>circuit current I </a:t>
            </a:r>
            <a:r>
              <a:rPr sz="3000" spc="-5" dirty="0">
                <a:latin typeface="Book Antiqua"/>
                <a:cs typeface="Book Antiqua"/>
              </a:rPr>
              <a:t>is </a:t>
            </a:r>
            <a:r>
              <a:rPr sz="3000" dirty="0">
                <a:latin typeface="Book Antiqua"/>
                <a:cs typeface="Book Antiqua"/>
              </a:rPr>
              <a:t>the angle </a:t>
            </a:r>
            <a:r>
              <a:rPr sz="3000" spc="-5" dirty="0">
                <a:latin typeface="Book Antiqua"/>
                <a:cs typeface="Book Antiqua"/>
              </a:rPr>
              <a:t>between  </a:t>
            </a:r>
            <a:r>
              <a:rPr sz="3000" dirty="0">
                <a:latin typeface="Book Antiqua"/>
                <a:cs typeface="Book Antiqua"/>
              </a:rPr>
              <a:t>the </a:t>
            </a:r>
            <a:r>
              <a:rPr sz="3000" spc="-5" dirty="0">
                <a:latin typeface="Book Antiqua"/>
                <a:cs typeface="Book Antiqua"/>
              </a:rPr>
              <a:t>hypotenuse </a:t>
            </a:r>
            <a:r>
              <a:rPr sz="3000" dirty="0">
                <a:latin typeface="Book Antiqua"/>
                <a:cs typeface="Book Antiqua"/>
              </a:rPr>
              <a:t>and </a:t>
            </a:r>
            <a:r>
              <a:rPr sz="3000" spc="-5" dirty="0">
                <a:latin typeface="Book Antiqua"/>
                <a:cs typeface="Book Antiqua"/>
              </a:rPr>
              <a:t>the </a:t>
            </a:r>
            <a:r>
              <a:rPr sz="3000" dirty="0">
                <a:latin typeface="Book Antiqua"/>
                <a:cs typeface="Book Antiqua"/>
              </a:rPr>
              <a:t>side </a:t>
            </a:r>
            <a:r>
              <a:rPr sz="3000" spc="10" dirty="0">
                <a:latin typeface="Book Antiqua"/>
                <a:cs typeface="Book Antiqua"/>
              </a:rPr>
              <a:t>V</a:t>
            </a:r>
            <a:r>
              <a:rPr sz="3000" spc="15" baseline="-20833" dirty="0">
                <a:latin typeface="Book Antiqua"/>
                <a:cs typeface="Book Antiqua"/>
              </a:rPr>
              <a:t>R </a:t>
            </a:r>
            <a:r>
              <a:rPr sz="3000" dirty="0">
                <a:latin typeface="Book Antiqua"/>
                <a:cs typeface="Book Antiqua"/>
              </a:rPr>
              <a:t>.It </a:t>
            </a:r>
            <a:r>
              <a:rPr sz="3000" spc="-5" dirty="0">
                <a:latin typeface="Book Antiqua"/>
                <a:cs typeface="Book Antiqua"/>
              </a:rPr>
              <a:t>is </a:t>
            </a:r>
            <a:r>
              <a:rPr sz="3000" dirty="0">
                <a:latin typeface="Book Antiqua"/>
                <a:cs typeface="Book Antiqua"/>
              </a:rPr>
              <a:t>seen</a:t>
            </a:r>
            <a:r>
              <a:rPr sz="3000" spc="-325" dirty="0">
                <a:latin typeface="Book Antiqua"/>
                <a:cs typeface="Book Antiqua"/>
              </a:rPr>
              <a:t> </a:t>
            </a:r>
            <a:r>
              <a:rPr sz="3000" spc="-5" dirty="0">
                <a:latin typeface="Book Antiqua"/>
                <a:cs typeface="Book Antiqua"/>
              </a:rPr>
              <a:t>that</a:t>
            </a:r>
            <a:endParaRPr sz="30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9191" y="2061464"/>
            <a:ext cx="7919720" cy="26777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8100" marR="30480">
              <a:lnSpc>
                <a:spcPct val="80000"/>
              </a:lnSpc>
              <a:spcBef>
                <a:spcPts val="820"/>
              </a:spcBef>
            </a:pPr>
            <a:r>
              <a:rPr sz="3000" dirty="0">
                <a:latin typeface="Book Antiqua"/>
                <a:cs typeface="Book Antiqua"/>
              </a:rPr>
              <a:t>the current I </a:t>
            </a:r>
            <a:r>
              <a:rPr sz="3000" spc="-5" dirty="0">
                <a:latin typeface="Book Antiqua"/>
                <a:cs typeface="Book Antiqua"/>
              </a:rPr>
              <a:t>is </a:t>
            </a:r>
            <a:r>
              <a:rPr sz="3000" dirty="0">
                <a:latin typeface="Book Antiqua"/>
                <a:cs typeface="Book Antiqua"/>
              </a:rPr>
              <a:t>lagging </a:t>
            </a:r>
            <a:r>
              <a:rPr sz="3000" spc="-5" dirty="0">
                <a:latin typeface="Book Antiqua"/>
                <a:cs typeface="Book Antiqua"/>
              </a:rPr>
              <a:t>behind the voltage </a:t>
            </a:r>
            <a:r>
              <a:rPr sz="3000" dirty="0">
                <a:latin typeface="Book Antiqua"/>
                <a:cs typeface="Book Antiqua"/>
              </a:rPr>
              <a:t>V </a:t>
            </a:r>
            <a:r>
              <a:rPr sz="3000" spc="-5" dirty="0">
                <a:latin typeface="Book Antiqua"/>
                <a:cs typeface="Book Antiqua"/>
              </a:rPr>
              <a:t>in  </a:t>
            </a:r>
            <a:r>
              <a:rPr sz="3000" dirty="0">
                <a:latin typeface="Book Antiqua"/>
                <a:cs typeface="Book Antiqua"/>
              </a:rPr>
              <a:t>an </a:t>
            </a:r>
            <a:r>
              <a:rPr sz="3000" spc="-5" dirty="0">
                <a:latin typeface="Book Antiqua"/>
                <a:cs typeface="Book Antiqua"/>
              </a:rPr>
              <a:t>R-L</a:t>
            </a:r>
            <a:r>
              <a:rPr sz="3000" spc="5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circuit.</a:t>
            </a:r>
            <a:endParaRPr sz="3000">
              <a:latin typeface="Book Antiqua"/>
              <a:cs typeface="Book Antiqua"/>
            </a:endParaRPr>
          </a:p>
          <a:p>
            <a:pPr marL="2610485">
              <a:lnSpc>
                <a:spcPct val="100000"/>
              </a:lnSpc>
              <a:tabLst>
                <a:tab pos="4163695" algn="l"/>
              </a:tabLst>
            </a:pPr>
            <a:r>
              <a:rPr sz="3000" dirty="0">
                <a:latin typeface="Book Antiqua"/>
                <a:cs typeface="Book Antiqua"/>
              </a:rPr>
              <a:t>V</a:t>
            </a:r>
            <a:r>
              <a:rPr sz="3000" baseline="25000" dirty="0">
                <a:latin typeface="Book Antiqua"/>
                <a:cs typeface="Book Antiqua"/>
              </a:rPr>
              <a:t>2</a:t>
            </a:r>
            <a:r>
              <a:rPr sz="3000" spc="352" baseline="25000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=</a:t>
            </a:r>
            <a:r>
              <a:rPr sz="3000" spc="-5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V</a:t>
            </a:r>
            <a:r>
              <a:rPr sz="3000" baseline="25000" dirty="0">
                <a:latin typeface="Book Antiqua"/>
                <a:cs typeface="Book Antiqua"/>
              </a:rPr>
              <a:t>2</a:t>
            </a:r>
            <a:r>
              <a:rPr sz="3000" baseline="-20833" dirty="0">
                <a:latin typeface="Book Antiqua"/>
                <a:cs typeface="Book Antiqua"/>
              </a:rPr>
              <a:t>R	</a:t>
            </a:r>
            <a:r>
              <a:rPr sz="3000" dirty="0">
                <a:latin typeface="Book Antiqua"/>
                <a:cs typeface="Book Antiqua"/>
              </a:rPr>
              <a:t>+</a:t>
            </a:r>
            <a:r>
              <a:rPr sz="3000" spc="-15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V</a:t>
            </a:r>
            <a:r>
              <a:rPr sz="3000" baseline="25000" dirty="0">
                <a:latin typeface="Book Antiqua"/>
                <a:cs typeface="Book Antiqua"/>
              </a:rPr>
              <a:t>2</a:t>
            </a:r>
            <a:r>
              <a:rPr sz="3000" baseline="-20833" dirty="0">
                <a:latin typeface="Book Antiqua"/>
                <a:cs typeface="Book Antiqua"/>
              </a:rPr>
              <a:t>L</a:t>
            </a:r>
            <a:endParaRPr sz="3000" baseline="-20833">
              <a:latin typeface="Book Antiqua"/>
              <a:cs typeface="Book Antiqua"/>
            </a:endParaRPr>
          </a:p>
          <a:p>
            <a:pPr marL="2197735" marR="2238375" indent="952500">
              <a:lnSpc>
                <a:spcPct val="100000"/>
              </a:lnSpc>
              <a:tabLst>
                <a:tab pos="3275329" algn="l"/>
              </a:tabLst>
            </a:pPr>
            <a:r>
              <a:rPr sz="3000" dirty="0">
                <a:latin typeface="Book Antiqua"/>
                <a:cs typeface="Book Antiqua"/>
              </a:rPr>
              <a:t>= </a:t>
            </a:r>
            <a:r>
              <a:rPr sz="3000" spc="-5" dirty="0">
                <a:latin typeface="Book Antiqua"/>
                <a:cs typeface="Book Antiqua"/>
              </a:rPr>
              <a:t>(RI)</a:t>
            </a:r>
            <a:r>
              <a:rPr sz="3000" spc="-7" baseline="25000" dirty="0">
                <a:latin typeface="Book Antiqua"/>
                <a:cs typeface="Book Antiqua"/>
              </a:rPr>
              <a:t>2 </a:t>
            </a:r>
            <a:r>
              <a:rPr sz="3000" dirty="0">
                <a:latin typeface="Book Antiqua"/>
                <a:cs typeface="Book Antiqua"/>
              </a:rPr>
              <a:t>+ </a:t>
            </a:r>
            <a:r>
              <a:rPr sz="3000" spc="-5" dirty="0">
                <a:latin typeface="Book Antiqua"/>
                <a:cs typeface="Book Antiqua"/>
              </a:rPr>
              <a:t>(X</a:t>
            </a:r>
            <a:r>
              <a:rPr sz="3000" spc="-7" baseline="-20833" dirty="0">
                <a:latin typeface="Book Antiqua"/>
                <a:cs typeface="Book Antiqua"/>
              </a:rPr>
              <a:t>L </a:t>
            </a:r>
            <a:r>
              <a:rPr sz="3000" spc="-5" dirty="0">
                <a:latin typeface="Book Antiqua"/>
                <a:cs typeface="Book Antiqua"/>
              </a:rPr>
              <a:t>I)</a:t>
            </a:r>
            <a:r>
              <a:rPr sz="3000" spc="-7" baseline="25000" dirty="0">
                <a:latin typeface="Book Antiqua"/>
                <a:cs typeface="Book Antiqua"/>
              </a:rPr>
              <a:t>2  </a:t>
            </a:r>
            <a:r>
              <a:rPr sz="3000" spc="-5" dirty="0">
                <a:latin typeface="Book Antiqua"/>
                <a:cs typeface="Book Antiqua"/>
              </a:rPr>
              <a:t>V</a:t>
            </a:r>
            <a:r>
              <a:rPr sz="3000" spc="-7" baseline="25000" dirty="0">
                <a:latin typeface="Book Antiqua"/>
                <a:cs typeface="Book Antiqua"/>
              </a:rPr>
              <a:t>2</a:t>
            </a:r>
            <a:r>
              <a:rPr sz="3000" spc="-5" dirty="0">
                <a:latin typeface="Book Antiqua"/>
                <a:cs typeface="Book Antiqua"/>
              </a:rPr>
              <a:t>/I</a:t>
            </a:r>
            <a:r>
              <a:rPr sz="3000" spc="-7" baseline="25000" dirty="0">
                <a:latin typeface="Book Antiqua"/>
                <a:cs typeface="Book Antiqua"/>
              </a:rPr>
              <a:t>2	</a:t>
            </a:r>
            <a:r>
              <a:rPr sz="3000" dirty="0">
                <a:latin typeface="Book Antiqua"/>
                <a:cs typeface="Book Antiqua"/>
              </a:rPr>
              <a:t>= R</a:t>
            </a:r>
            <a:r>
              <a:rPr sz="3000" baseline="25000" dirty="0">
                <a:latin typeface="Book Antiqua"/>
                <a:cs typeface="Book Antiqua"/>
              </a:rPr>
              <a:t>2 </a:t>
            </a:r>
            <a:r>
              <a:rPr sz="3000" dirty="0">
                <a:latin typeface="Book Antiqua"/>
                <a:cs typeface="Book Antiqua"/>
              </a:rPr>
              <a:t>+</a:t>
            </a:r>
            <a:r>
              <a:rPr sz="3000" spc="-290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X</a:t>
            </a:r>
            <a:r>
              <a:rPr sz="3000" baseline="25000" dirty="0">
                <a:latin typeface="Book Antiqua"/>
                <a:cs typeface="Book Antiqua"/>
              </a:rPr>
              <a:t>2</a:t>
            </a:r>
            <a:r>
              <a:rPr sz="3000" baseline="-20833" dirty="0">
                <a:latin typeface="Book Antiqua"/>
                <a:cs typeface="Book Antiqua"/>
              </a:rPr>
              <a:t>L</a:t>
            </a:r>
            <a:endParaRPr sz="3000" baseline="-20833">
              <a:latin typeface="Book Antiqua"/>
              <a:cs typeface="Book Antiqua"/>
            </a:endParaRPr>
          </a:p>
          <a:p>
            <a:pPr marL="2482850">
              <a:lnSpc>
                <a:spcPct val="100000"/>
              </a:lnSpc>
              <a:tabLst>
                <a:tab pos="3305810" algn="l"/>
                <a:tab pos="4865370" algn="l"/>
              </a:tabLst>
            </a:pPr>
            <a:r>
              <a:rPr sz="3000" spc="-5" dirty="0">
                <a:latin typeface="Book Antiqua"/>
                <a:cs typeface="Book Antiqua"/>
              </a:rPr>
              <a:t>V/I	</a:t>
            </a:r>
            <a:r>
              <a:rPr sz="3000" dirty="0">
                <a:latin typeface="Book Antiqua"/>
                <a:cs typeface="Book Antiqua"/>
              </a:rPr>
              <a:t>= </a:t>
            </a:r>
            <a:r>
              <a:rPr sz="3000" spc="-5" dirty="0">
                <a:latin typeface="Book Antiqua"/>
                <a:cs typeface="Book Antiqua"/>
              </a:rPr>
              <a:t>√(R</a:t>
            </a:r>
            <a:r>
              <a:rPr sz="3000" spc="-7" baseline="25000" dirty="0">
                <a:latin typeface="Book Antiqua"/>
                <a:cs typeface="Book Antiqua"/>
              </a:rPr>
              <a:t>2</a:t>
            </a:r>
            <a:r>
              <a:rPr sz="3000" spc="397" baseline="25000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+	X</a:t>
            </a:r>
            <a:r>
              <a:rPr sz="3000" baseline="25000" dirty="0">
                <a:latin typeface="Book Antiqua"/>
                <a:cs typeface="Book Antiqua"/>
              </a:rPr>
              <a:t>2</a:t>
            </a:r>
            <a:r>
              <a:rPr sz="3000" baseline="-20833" dirty="0">
                <a:latin typeface="Book Antiqua"/>
                <a:cs typeface="Book Antiqua"/>
              </a:rPr>
              <a:t>L</a:t>
            </a:r>
            <a:r>
              <a:rPr sz="3000" dirty="0">
                <a:latin typeface="Book Antiqua"/>
                <a:cs typeface="Book Antiqua"/>
              </a:rPr>
              <a:t>)</a:t>
            </a:r>
            <a:endParaRPr sz="30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691" y="2884423"/>
            <a:ext cx="159385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391" y="5628233"/>
            <a:ext cx="1339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291" y="4713173"/>
            <a:ext cx="861441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839" algn="ctr">
              <a:lnSpc>
                <a:spcPct val="100000"/>
              </a:lnSpc>
              <a:spcBef>
                <a:spcPts val="100"/>
              </a:spcBef>
              <a:tabLst>
                <a:tab pos="812165" algn="l"/>
              </a:tabLst>
            </a:pPr>
            <a:r>
              <a:rPr sz="3000" dirty="0">
                <a:latin typeface="Book Antiqua"/>
                <a:cs typeface="Book Antiqua"/>
              </a:rPr>
              <a:t>Z</a:t>
            </a:r>
            <a:r>
              <a:rPr sz="3000" baseline="-20833" dirty="0">
                <a:latin typeface="Book Antiqua"/>
                <a:cs typeface="Book Antiqua"/>
              </a:rPr>
              <a:t>L	</a:t>
            </a:r>
            <a:r>
              <a:rPr sz="3000" dirty="0">
                <a:latin typeface="Book Antiqua"/>
                <a:cs typeface="Book Antiqua"/>
              </a:rPr>
              <a:t>= </a:t>
            </a:r>
            <a:r>
              <a:rPr sz="3000" spc="-5" dirty="0">
                <a:latin typeface="Book Antiqua"/>
                <a:cs typeface="Book Antiqua"/>
              </a:rPr>
              <a:t>√(R</a:t>
            </a:r>
            <a:r>
              <a:rPr sz="3000" spc="-7" baseline="25000" dirty="0">
                <a:latin typeface="Book Antiqua"/>
                <a:cs typeface="Book Antiqua"/>
              </a:rPr>
              <a:t>2  </a:t>
            </a:r>
            <a:r>
              <a:rPr sz="3000" dirty="0">
                <a:latin typeface="Book Antiqua"/>
                <a:cs typeface="Book Antiqua"/>
              </a:rPr>
              <a:t>+</a:t>
            </a:r>
            <a:r>
              <a:rPr sz="3000" spc="-270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X</a:t>
            </a:r>
            <a:r>
              <a:rPr sz="3000" baseline="25000" dirty="0">
                <a:latin typeface="Book Antiqua"/>
                <a:cs typeface="Book Antiqua"/>
              </a:rPr>
              <a:t>2</a:t>
            </a:r>
            <a:r>
              <a:rPr sz="3000" baseline="-20833" dirty="0">
                <a:latin typeface="Book Antiqua"/>
                <a:cs typeface="Book Antiqua"/>
              </a:rPr>
              <a:t>L</a:t>
            </a:r>
            <a:r>
              <a:rPr sz="3000" dirty="0">
                <a:latin typeface="Book Antiqua"/>
                <a:cs typeface="Book Antiqua"/>
              </a:rPr>
              <a:t>)</a:t>
            </a:r>
            <a:endParaRPr sz="3000">
              <a:latin typeface="Book Antiqua"/>
              <a:cs typeface="Book Antiqua"/>
            </a:endParaRPr>
          </a:p>
          <a:p>
            <a:pPr marL="380365" marR="43180" indent="-3803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80365" algn="l"/>
                <a:tab pos="381000" algn="l"/>
                <a:tab pos="1012825" algn="l"/>
                <a:tab pos="5574665" algn="l"/>
              </a:tabLst>
            </a:pPr>
            <a:r>
              <a:rPr sz="3000" dirty="0">
                <a:latin typeface="Book Antiqua"/>
                <a:cs typeface="Book Antiqua"/>
              </a:rPr>
              <a:t>Z</a:t>
            </a:r>
            <a:r>
              <a:rPr sz="3000" baseline="-20833" dirty="0">
                <a:latin typeface="Book Antiqua"/>
                <a:cs typeface="Book Antiqua"/>
              </a:rPr>
              <a:t>L	</a:t>
            </a:r>
            <a:r>
              <a:rPr sz="3000" spc="-5" dirty="0">
                <a:latin typeface="Book Antiqua"/>
                <a:cs typeface="Book Antiqua"/>
              </a:rPr>
              <a:t>is </a:t>
            </a:r>
            <a:r>
              <a:rPr sz="3000" dirty="0">
                <a:latin typeface="Book Antiqua"/>
                <a:cs typeface="Book Antiqua"/>
              </a:rPr>
              <a:t>called the impedance</a:t>
            </a:r>
            <a:r>
              <a:rPr sz="3000" spc="10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of	a </a:t>
            </a:r>
            <a:r>
              <a:rPr sz="3000" spc="-5" dirty="0">
                <a:latin typeface="Book Antiqua"/>
                <a:cs typeface="Book Antiqua"/>
              </a:rPr>
              <a:t>series </a:t>
            </a:r>
            <a:r>
              <a:rPr sz="3000" dirty="0">
                <a:latin typeface="Book Antiqua"/>
                <a:cs typeface="Book Antiqua"/>
              </a:rPr>
              <a:t>R-l</a:t>
            </a:r>
            <a:r>
              <a:rPr sz="3000" spc="-55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circuit  Z</a:t>
            </a:r>
            <a:r>
              <a:rPr sz="3000" baseline="-20833" dirty="0">
                <a:latin typeface="Book Antiqua"/>
                <a:cs typeface="Book Antiqua"/>
              </a:rPr>
              <a:t>L </a:t>
            </a:r>
            <a:r>
              <a:rPr sz="3000" dirty="0">
                <a:latin typeface="Book Antiqua"/>
                <a:cs typeface="Book Antiqua"/>
              </a:rPr>
              <a:t>=</a:t>
            </a:r>
            <a:r>
              <a:rPr sz="3000" spc="-280" dirty="0">
                <a:latin typeface="Book Antiqua"/>
                <a:cs typeface="Book Antiqua"/>
              </a:rPr>
              <a:t> </a:t>
            </a:r>
            <a:r>
              <a:rPr sz="3000" spc="-5" dirty="0">
                <a:latin typeface="Book Antiqua"/>
                <a:cs typeface="Book Antiqua"/>
              </a:rPr>
              <a:t>V/I</a:t>
            </a:r>
            <a:endParaRPr sz="3000">
              <a:latin typeface="Book Antiqua"/>
              <a:cs typeface="Book Antiqua"/>
            </a:endParaRPr>
          </a:p>
          <a:p>
            <a:pPr marL="3619500">
              <a:lnSpc>
                <a:spcPct val="100000"/>
              </a:lnSpc>
              <a:tabLst>
                <a:tab pos="4410075" algn="l"/>
              </a:tabLst>
            </a:pPr>
            <a:r>
              <a:rPr sz="3000" dirty="0">
                <a:latin typeface="Book Antiqua"/>
                <a:cs typeface="Book Antiqua"/>
              </a:rPr>
              <a:t>V</a:t>
            </a:r>
            <a:r>
              <a:rPr sz="3000" spc="-5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=	Z</a:t>
            </a:r>
            <a:r>
              <a:rPr sz="3000" baseline="-20833" dirty="0">
                <a:latin typeface="Book Antiqua"/>
                <a:cs typeface="Book Antiqua"/>
              </a:rPr>
              <a:t>L</a:t>
            </a:r>
            <a:r>
              <a:rPr sz="3000" spc="352" baseline="-20833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I</a:t>
            </a:r>
            <a:endParaRPr sz="30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457" y="42798"/>
            <a:ext cx="849566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22625" marR="5080" indent="-3210560">
              <a:lnSpc>
                <a:spcPct val="100000"/>
              </a:lnSpc>
              <a:spcBef>
                <a:spcPts val="95"/>
              </a:spcBef>
              <a:tabLst>
                <a:tab pos="6279515" algn="l"/>
              </a:tabLst>
            </a:pPr>
            <a:r>
              <a:rPr sz="4000" b="1" i="1" spc="-5" dirty="0">
                <a:latin typeface="Arial"/>
                <a:cs typeface="Arial"/>
              </a:rPr>
              <a:t>Impedance </a:t>
            </a:r>
            <a:r>
              <a:rPr sz="4000" b="1" spc="-30" dirty="0">
                <a:latin typeface="Arial"/>
                <a:cs typeface="Arial"/>
              </a:rPr>
              <a:t>Triangle</a:t>
            </a:r>
            <a:r>
              <a:rPr sz="4000" b="1" spc="55" dirty="0">
                <a:latin typeface="Arial"/>
                <a:cs typeface="Arial"/>
              </a:rPr>
              <a:t> </a:t>
            </a:r>
            <a:r>
              <a:rPr sz="4000" b="1" i="1" spc="-5" dirty="0">
                <a:latin typeface="Arial"/>
                <a:cs typeface="Arial"/>
              </a:rPr>
              <a:t>for</a:t>
            </a:r>
            <a:r>
              <a:rPr sz="4000" b="1" i="1" dirty="0">
                <a:latin typeface="Arial"/>
                <a:cs typeface="Arial"/>
              </a:rPr>
              <a:t> </a:t>
            </a:r>
            <a:r>
              <a:rPr sz="4000" b="1" i="1" spc="-5" dirty="0">
                <a:latin typeface="Arial"/>
                <a:cs typeface="Arial"/>
              </a:rPr>
              <a:t>a	Series</a:t>
            </a:r>
            <a:r>
              <a:rPr sz="4000" b="1" i="1" spc="-70" dirty="0">
                <a:latin typeface="Arial"/>
                <a:cs typeface="Arial"/>
              </a:rPr>
              <a:t> </a:t>
            </a:r>
            <a:r>
              <a:rPr sz="4000" b="1" i="1" dirty="0">
                <a:latin typeface="Arial"/>
                <a:cs typeface="Arial"/>
              </a:rPr>
              <a:t>R-  </a:t>
            </a:r>
            <a:r>
              <a:rPr sz="4000" b="1" i="1" spc="-5" dirty="0">
                <a:latin typeface="Arial"/>
                <a:cs typeface="Arial"/>
              </a:rPr>
              <a:t>L</a:t>
            </a:r>
            <a:r>
              <a:rPr sz="4000" b="1" i="1" spc="-85" dirty="0">
                <a:latin typeface="Arial"/>
                <a:cs typeface="Arial"/>
              </a:rPr>
              <a:t> </a:t>
            </a:r>
            <a:r>
              <a:rPr sz="4000" b="1" i="1" spc="-5" dirty="0">
                <a:latin typeface="Arial"/>
                <a:cs typeface="Arial"/>
              </a:rPr>
              <a:t>Circuit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5965" y="1747773"/>
            <a:ext cx="8288020" cy="254063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Book Antiqua"/>
                <a:cs typeface="Book Antiqua"/>
              </a:rPr>
              <a:t>If the </a:t>
            </a:r>
            <a:r>
              <a:rPr sz="3000" spc="-5" dirty="0">
                <a:latin typeface="Book Antiqua"/>
                <a:cs typeface="Book Antiqua"/>
              </a:rPr>
              <a:t>length </a:t>
            </a:r>
            <a:r>
              <a:rPr sz="3000" dirty="0">
                <a:latin typeface="Book Antiqua"/>
                <a:cs typeface="Book Antiqua"/>
              </a:rPr>
              <a:t>of each side of the </a:t>
            </a:r>
            <a:r>
              <a:rPr sz="3000" spc="-5" dirty="0">
                <a:latin typeface="Book Antiqua"/>
                <a:cs typeface="Book Antiqua"/>
              </a:rPr>
              <a:t>voltage triangle  is </a:t>
            </a:r>
            <a:r>
              <a:rPr sz="3000" dirty="0">
                <a:latin typeface="Book Antiqua"/>
                <a:cs typeface="Book Antiqua"/>
              </a:rPr>
              <a:t>divided </a:t>
            </a:r>
            <a:r>
              <a:rPr sz="3000" spc="-5" dirty="0">
                <a:latin typeface="Book Antiqua"/>
                <a:cs typeface="Book Antiqua"/>
              </a:rPr>
              <a:t>by </a:t>
            </a:r>
            <a:r>
              <a:rPr sz="3000" dirty="0">
                <a:latin typeface="Book Antiqua"/>
                <a:cs typeface="Book Antiqua"/>
              </a:rPr>
              <a:t>current I , </a:t>
            </a:r>
            <a:r>
              <a:rPr sz="3000" spc="-5" dirty="0">
                <a:latin typeface="Book Antiqua"/>
                <a:cs typeface="Book Antiqua"/>
              </a:rPr>
              <a:t>the </a:t>
            </a:r>
            <a:r>
              <a:rPr sz="3000" dirty="0">
                <a:latin typeface="Book Antiqua"/>
                <a:cs typeface="Book Antiqua"/>
              </a:rPr>
              <a:t>impedance </a:t>
            </a:r>
            <a:r>
              <a:rPr sz="3000" spc="-5" dirty="0">
                <a:latin typeface="Book Antiqua"/>
                <a:cs typeface="Book Antiqua"/>
              </a:rPr>
              <a:t>triangle  is </a:t>
            </a:r>
            <a:r>
              <a:rPr sz="3000" dirty="0">
                <a:latin typeface="Book Antiqua"/>
                <a:cs typeface="Book Antiqua"/>
              </a:rPr>
              <a:t>obtained . </a:t>
            </a:r>
            <a:r>
              <a:rPr sz="3000" spc="-10" dirty="0">
                <a:latin typeface="Book Antiqua"/>
                <a:cs typeface="Book Antiqua"/>
              </a:rPr>
              <a:t>The </a:t>
            </a:r>
            <a:r>
              <a:rPr sz="3000" spc="-5" dirty="0">
                <a:latin typeface="Book Antiqua"/>
                <a:cs typeface="Book Antiqua"/>
              </a:rPr>
              <a:t>impedance </a:t>
            </a:r>
            <a:r>
              <a:rPr sz="3000" dirty="0">
                <a:latin typeface="Book Antiqua"/>
                <a:cs typeface="Book Antiqua"/>
              </a:rPr>
              <a:t>triangle </a:t>
            </a:r>
            <a:r>
              <a:rPr sz="3000" spc="-5" dirty="0">
                <a:latin typeface="Book Antiqua"/>
                <a:cs typeface="Book Antiqua"/>
              </a:rPr>
              <a:t>for </a:t>
            </a:r>
            <a:r>
              <a:rPr sz="3000" dirty="0">
                <a:latin typeface="Book Antiqua"/>
                <a:cs typeface="Book Antiqua"/>
              </a:rPr>
              <a:t>a  series </a:t>
            </a:r>
            <a:r>
              <a:rPr sz="3000" spc="-5" dirty="0">
                <a:latin typeface="Book Antiqua"/>
                <a:cs typeface="Book Antiqua"/>
              </a:rPr>
              <a:t>R-L </a:t>
            </a:r>
            <a:r>
              <a:rPr sz="3000" dirty="0">
                <a:latin typeface="Book Antiqua"/>
                <a:cs typeface="Book Antiqua"/>
              </a:rPr>
              <a:t>circuit </a:t>
            </a:r>
            <a:r>
              <a:rPr sz="3000" spc="-5" dirty="0">
                <a:latin typeface="Book Antiqua"/>
                <a:cs typeface="Book Antiqua"/>
              </a:rPr>
              <a:t>is given. </a:t>
            </a:r>
            <a:r>
              <a:rPr sz="3000" dirty="0">
                <a:latin typeface="Book Antiqua"/>
                <a:cs typeface="Book Antiqua"/>
              </a:rPr>
              <a:t>The </a:t>
            </a:r>
            <a:r>
              <a:rPr sz="3000" spc="-10" dirty="0">
                <a:latin typeface="Book Antiqua"/>
                <a:cs typeface="Book Antiqua"/>
              </a:rPr>
              <a:t>following  </a:t>
            </a:r>
            <a:r>
              <a:rPr sz="3000" spc="-5" dirty="0">
                <a:latin typeface="Book Antiqua"/>
                <a:cs typeface="Book Antiqua"/>
              </a:rPr>
              <a:t>results </a:t>
            </a:r>
            <a:r>
              <a:rPr sz="3000" dirty="0">
                <a:latin typeface="Book Antiqua"/>
                <a:cs typeface="Book Antiqua"/>
              </a:rPr>
              <a:t>may </a:t>
            </a:r>
            <a:r>
              <a:rPr sz="3000" spc="-5" dirty="0">
                <a:latin typeface="Book Antiqua"/>
                <a:cs typeface="Book Antiqua"/>
              </a:rPr>
              <a:t>be </a:t>
            </a:r>
            <a:r>
              <a:rPr sz="3000" dirty="0">
                <a:latin typeface="Book Antiqua"/>
                <a:cs typeface="Book Antiqua"/>
              </a:rPr>
              <a:t>found from an impedance  </a:t>
            </a:r>
            <a:r>
              <a:rPr sz="3000" spc="-5" dirty="0">
                <a:latin typeface="Book Antiqua"/>
                <a:cs typeface="Book Antiqua"/>
              </a:rPr>
              <a:t>triangle for </a:t>
            </a:r>
            <a:r>
              <a:rPr sz="3000" dirty="0">
                <a:latin typeface="Book Antiqua"/>
                <a:cs typeface="Book Antiqua"/>
              </a:rPr>
              <a:t>a series R-L</a:t>
            </a:r>
            <a:r>
              <a:rPr sz="3000" spc="15" dirty="0">
                <a:latin typeface="Book Antiqua"/>
                <a:cs typeface="Book Antiqua"/>
              </a:rPr>
              <a:t> </a:t>
            </a:r>
            <a:r>
              <a:rPr sz="3000" spc="-5" dirty="0">
                <a:latin typeface="Book Antiqua"/>
                <a:cs typeface="Book Antiqua"/>
              </a:rPr>
              <a:t>circuit:</a:t>
            </a:r>
            <a:endParaRPr sz="30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965" y="4260694"/>
            <a:ext cx="159385" cy="20415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23236" y="4260694"/>
            <a:ext cx="3441065" cy="204152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673100">
              <a:lnSpc>
                <a:spcPct val="100000"/>
              </a:lnSpc>
              <a:spcBef>
                <a:spcPts val="475"/>
              </a:spcBef>
              <a:tabLst>
                <a:tab pos="1599565" algn="l"/>
              </a:tabLst>
            </a:pPr>
            <a:r>
              <a:rPr sz="3000" dirty="0">
                <a:latin typeface="Book Antiqua"/>
                <a:cs typeface="Book Antiqua"/>
              </a:rPr>
              <a:t>Z</a:t>
            </a:r>
            <a:r>
              <a:rPr sz="3000" baseline="-20833" dirty="0">
                <a:latin typeface="Book Antiqua"/>
                <a:cs typeface="Book Antiqua"/>
              </a:rPr>
              <a:t>L</a:t>
            </a:r>
            <a:r>
              <a:rPr sz="3000" spc="359" baseline="-20833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=	</a:t>
            </a:r>
            <a:r>
              <a:rPr sz="3000" spc="-5" dirty="0">
                <a:latin typeface="Book Antiqua"/>
                <a:cs typeface="Book Antiqua"/>
              </a:rPr>
              <a:t>√(R</a:t>
            </a:r>
            <a:r>
              <a:rPr sz="3000" spc="-7" baseline="25000" dirty="0">
                <a:latin typeface="Book Antiqua"/>
                <a:cs typeface="Book Antiqua"/>
              </a:rPr>
              <a:t>2 </a:t>
            </a:r>
            <a:r>
              <a:rPr sz="3000" dirty="0">
                <a:latin typeface="Book Antiqua"/>
                <a:cs typeface="Book Antiqua"/>
              </a:rPr>
              <a:t>+</a:t>
            </a:r>
            <a:r>
              <a:rPr sz="3000" spc="-315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X</a:t>
            </a:r>
            <a:r>
              <a:rPr sz="3000" baseline="25000" dirty="0">
                <a:latin typeface="Book Antiqua"/>
                <a:cs typeface="Book Antiqua"/>
              </a:rPr>
              <a:t>2</a:t>
            </a:r>
            <a:r>
              <a:rPr sz="3000" baseline="-20833" dirty="0">
                <a:latin typeface="Book Antiqua"/>
                <a:cs typeface="Book Antiqua"/>
              </a:rPr>
              <a:t>L</a:t>
            </a:r>
            <a:r>
              <a:rPr sz="3000" dirty="0">
                <a:latin typeface="Book Antiqua"/>
                <a:cs typeface="Book Antiqua"/>
              </a:rPr>
              <a:t>)</a:t>
            </a:r>
            <a:endParaRPr sz="3000">
              <a:latin typeface="Book Antiqua"/>
              <a:cs typeface="Book Antiqua"/>
            </a:endParaRPr>
          </a:p>
          <a:p>
            <a:pPr marL="673100" marR="398145" indent="126364">
              <a:lnSpc>
                <a:spcPct val="110000"/>
              </a:lnSpc>
              <a:spcBef>
                <a:spcPts val="15"/>
              </a:spcBef>
              <a:tabLst>
                <a:tab pos="1598930" algn="l"/>
              </a:tabLst>
            </a:pPr>
            <a:r>
              <a:rPr sz="3000" dirty="0">
                <a:latin typeface="Book Antiqua"/>
                <a:cs typeface="Book Antiqua"/>
              </a:rPr>
              <a:t>R = </a:t>
            </a:r>
            <a:r>
              <a:rPr sz="3000" spc="-5" dirty="0">
                <a:latin typeface="Book Antiqua"/>
                <a:cs typeface="Book Antiqua"/>
              </a:rPr>
              <a:t>Z</a:t>
            </a:r>
            <a:r>
              <a:rPr sz="3000" spc="-7" baseline="-20833" dirty="0">
                <a:latin typeface="Book Antiqua"/>
                <a:cs typeface="Book Antiqua"/>
              </a:rPr>
              <a:t>L</a:t>
            </a:r>
            <a:r>
              <a:rPr sz="3000" spc="-5" dirty="0">
                <a:latin typeface="Book Antiqua"/>
                <a:cs typeface="Book Antiqua"/>
              </a:rPr>
              <a:t>cos</a:t>
            </a:r>
            <a:r>
              <a:rPr sz="3000" spc="-5" dirty="0">
                <a:latin typeface="Times New Roman"/>
                <a:cs typeface="Times New Roman"/>
              </a:rPr>
              <a:t>Φ</a:t>
            </a:r>
            <a:r>
              <a:rPr sz="3000" spc="-7" baseline="-20833" dirty="0">
                <a:latin typeface="Book Antiqua"/>
                <a:cs typeface="Book Antiqua"/>
              </a:rPr>
              <a:t>L  </a:t>
            </a:r>
            <a:r>
              <a:rPr sz="3000" dirty="0">
                <a:latin typeface="Book Antiqua"/>
                <a:cs typeface="Book Antiqua"/>
              </a:rPr>
              <a:t>X</a:t>
            </a:r>
            <a:r>
              <a:rPr sz="3000" baseline="-20833" dirty="0">
                <a:latin typeface="Book Antiqua"/>
                <a:cs typeface="Book Antiqua"/>
              </a:rPr>
              <a:t>L</a:t>
            </a:r>
            <a:r>
              <a:rPr sz="3000" spc="359" baseline="-20833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=	</a:t>
            </a:r>
            <a:r>
              <a:rPr sz="3000" spc="-5" dirty="0">
                <a:latin typeface="Book Antiqua"/>
                <a:cs typeface="Book Antiqua"/>
              </a:rPr>
              <a:t>Z</a:t>
            </a:r>
            <a:r>
              <a:rPr sz="3000" spc="-7" baseline="-20833" dirty="0">
                <a:latin typeface="Book Antiqua"/>
                <a:cs typeface="Book Antiqua"/>
              </a:rPr>
              <a:t>L</a:t>
            </a:r>
            <a:r>
              <a:rPr sz="3000" spc="254" baseline="-20833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sin</a:t>
            </a:r>
            <a:r>
              <a:rPr sz="3000" dirty="0">
                <a:latin typeface="Times New Roman"/>
                <a:cs typeface="Times New Roman"/>
              </a:rPr>
              <a:t>Φ</a:t>
            </a:r>
            <a:r>
              <a:rPr sz="3000" baseline="-20833" dirty="0">
                <a:latin typeface="Book Antiqua"/>
                <a:cs typeface="Book Antiqua"/>
              </a:rPr>
              <a:t>L</a:t>
            </a:r>
            <a:endParaRPr sz="3000" baseline="-20833">
              <a:latin typeface="Book Antiqua"/>
              <a:cs typeface="Book Antiqua"/>
            </a:endParaRPr>
          </a:p>
          <a:p>
            <a:pPr marL="38100">
              <a:lnSpc>
                <a:spcPct val="100000"/>
              </a:lnSpc>
              <a:spcBef>
                <a:spcPts val="360"/>
              </a:spcBef>
              <a:tabLst>
                <a:tab pos="1555750" algn="l"/>
              </a:tabLst>
            </a:pPr>
            <a:r>
              <a:rPr sz="3000" dirty="0">
                <a:latin typeface="Book Antiqua"/>
                <a:cs typeface="Book Antiqua"/>
              </a:rPr>
              <a:t>tan</a:t>
            </a:r>
            <a:r>
              <a:rPr sz="3000" dirty="0">
                <a:latin typeface="Times New Roman"/>
                <a:cs typeface="Times New Roman"/>
              </a:rPr>
              <a:t>Φ</a:t>
            </a:r>
            <a:r>
              <a:rPr sz="3000" baseline="-20833" dirty="0">
                <a:latin typeface="Book Antiqua"/>
                <a:cs typeface="Book Antiqua"/>
              </a:rPr>
              <a:t>L</a:t>
            </a:r>
            <a:r>
              <a:rPr sz="3000" spc="-37" baseline="-20833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=	X</a:t>
            </a:r>
            <a:r>
              <a:rPr sz="3000" baseline="-20833" dirty="0">
                <a:latin typeface="Book Antiqua"/>
                <a:cs typeface="Book Antiqua"/>
              </a:rPr>
              <a:t>L</a:t>
            </a:r>
            <a:r>
              <a:rPr sz="3000" spc="345" baseline="-20833" dirty="0">
                <a:latin typeface="Book Antiqua"/>
                <a:cs typeface="Book Antiqua"/>
              </a:rPr>
              <a:t> </a:t>
            </a:r>
            <a:r>
              <a:rPr sz="3000" spc="-10" dirty="0">
                <a:latin typeface="Book Antiqua"/>
                <a:cs typeface="Book Antiqua"/>
              </a:rPr>
              <a:t>/R</a:t>
            </a:r>
            <a:endParaRPr sz="3000">
              <a:latin typeface="Book Antiqua"/>
              <a:cs typeface="Book Antiqu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00115" y="4143755"/>
            <a:ext cx="3137916" cy="2371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3127" y="714755"/>
            <a:ext cx="7572375" cy="1905"/>
          </a:xfrm>
          <a:custGeom>
            <a:avLst/>
            <a:gdLst/>
            <a:ahLst/>
            <a:cxnLst/>
            <a:rect l="l" t="t" r="r" b="b"/>
            <a:pathLst>
              <a:path w="7572375" h="1904">
                <a:moveTo>
                  <a:pt x="0" y="0"/>
                </a:moveTo>
                <a:lnTo>
                  <a:pt x="7572375" y="1651"/>
                </a:lnTo>
              </a:path>
            </a:pathLst>
          </a:custGeom>
          <a:ln w="9144">
            <a:solidFill>
              <a:srgbClr val="7BD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85615" y="1214627"/>
            <a:ext cx="1357630" cy="71755"/>
          </a:xfrm>
          <a:custGeom>
            <a:avLst/>
            <a:gdLst/>
            <a:ahLst/>
            <a:cxnLst/>
            <a:rect l="l" t="t" r="r" b="b"/>
            <a:pathLst>
              <a:path w="1357629" h="71755">
                <a:moveTo>
                  <a:pt x="0" y="0"/>
                </a:moveTo>
                <a:lnTo>
                  <a:pt x="1357376" y="71500"/>
                </a:lnTo>
              </a:path>
            </a:pathLst>
          </a:custGeom>
          <a:ln w="9143">
            <a:solidFill>
              <a:srgbClr val="7BD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962" y="0"/>
            <a:ext cx="3723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43000" algn="l"/>
              </a:tabLst>
            </a:pPr>
            <a:r>
              <a:rPr sz="4000" spc="-5" dirty="0"/>
              <a:t>1.5	</a:t>
            </a:r>
            <a:r>
              <a:rPr sz="4000" b="1" spc="-5" dirty="0">
                <a:latin typeface="Arial"/>
                <a:cs typeface="Arial"/>
              </a:rPr>
              <a:t>Series</a:t>
            </a:r>
            <a:r>
              <a:rPr sz="4000" b="1" spc="-7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R-C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9514" y="330530"/>
            <a:ext cx="8624570" cy="6140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80440">
              <a:lnSpc>
                <a:spcPts val="4585"/>
              </a:lnSpc>
              <a:spcBef>
                <a:spcPts val="95"/>
              </a:spcBef>
              <a:tabLst>
                <a:tab pos="1465580" algn="l"/>
                <a:tab pos="4561205" algn="l"/>
              </a:tabLst>
            </a:pPr>
            <a:r>
              <a:rPr sz="4000" b="1" strike="sngStrike" spc="-5" dirty="0">
                <a:latin typeface="Arial"/>
                <a:cs typeface="Arial"/>
              </a:rPr>
              <a:t> 	Circuit	</a:t>
            </a:r>
            <a:endParaRPr sz="4000">
              <a:latin typeface="Arial"/>
              <a:cs typeface="Arial"/>
            </a:endParaRPr>
          </a:p>
          <a:p>
            <a:pPr marL="419100" marR="981075" indent="-342900">
              <a:lnSpc>
                <a:spcPts val="3460"/>
              </a:lnSpc>
              <a:spcBef>
                <a:spcPts val="215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3200" dirty="0">
                <a:latin typeface="Book Antiqua"/>
                <a:cs typeface="Book Antiqua"/>
              </a:rPr>
              <a:t>A circuit containing a </a:t>
            </a:r>
            <a:r>
              <a:rPr sz="3200" spc="-5" dirty="0">
                <a:latin typeface="Book Antiqua"/>
                <a:cs typeface="Book Antiqua"/>
              </a:rPr>
              <a:t>resistance </a:t>
            </a:r>
            <a:r>
              <a:rPr sz="3200" dirty="0">
                <a:latin typeface="Book Antiqua"/>
                <a:cs typeface="Book Antiqua"/>
              </a:rPr>
              <a:t>R and a  capacitance C </a:t>
            </a:r>
            <a:r>
              <a:rPr sz="3200" spc="-5" dirty="0">
                <a:latin typeface="Book Antiqua"/>
                <a:cs typeface="Book Antiqua"/>
              </a:rPr>
              <a:t>in</a:t>
            </a:r>
            <a:r>
              <a:rPr sz="3200" spc="-20" dirty="0">
                <a:latin typeface="Book Antiqua"/>
                <a:cs typeface="Book Antiqua"/>
              </a:rPr>
              <a:t> </a:t>
            </a:r>
            <a:r>
              <a:rPr sz="3200" dirty="0">
                <a:latin typeface="Book Antiqua"/>
                <a:cs typeface="Book Antiqua"/>
              </a:rPr>
              <a:t>series</a:t>
            </a:r>
            <a:endParaRPr sz="3200">
              <a:latin typeface="Book Antiqua"/>
              <a:cs typeface="Book Antiqua"/>
            </a:endParaRPr>
          </a:p>
          <a:p>
            <a:pPr marL="723900" indent="-648335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723900" algn="l"/>
                <a:tab pos="724535" algn="l"/>
              </a:tabLst>
            </a:pPr>
            <a:r>
              <a:rPr sz="3200" dirty="0">
                <a:latin typeface="Book Antiqua"/>
                <a:cs typeface="Book Antiqua"/>
              </a:rPr>
              <a:t>Let V = </a:t>
            </a:r>
            <a:r>
              <a:rPr sz="3200" spc="-10" dirty="0">
                <a:latin typeface="Book Antiqua"/>
                <a:cs typeface="Book Antiqua"/>
              </a:rPr>
              <a:t>supply</a:t>
            </a:r>
            <a:r>
              <a:rPr sz="3200" spc="-40" dirty="0">
                <a:latin typeface="Book Antiqua"/>
                <a:cs typeface="Book Antiqua"/>
              </a:rPr>
              <a:t> </a:t>
            </a:r>
            <a:r>
              <a:rPr sz="3200" dirty="0">
                <a:latin typeface="Book Antiqua"/>
                <a:cs typeface="Book Antiqua"/>
              </a:rPr>
              <a:t>voltage</a:t>
            </a:r>
            <a:endParaRPr sz="3200">
              <a:latin typeface="Book Antiqua"/>
              <a:cs typeface="Book Antiqua"/>
            </a:endParaRPr>
          </a:p>
          <a:p>
            <a:pPr marL="1435735" indent="-136017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1435735" algn="l"/>
                <a:tab pos="1436370" algn="l"/>
                <a:tab pos="1776095" algn="l"/>
              </a:tabLst>
            </a:pPr>
            <a:r>
              <a:rPr sz="3200" dirty="0">
                <a:latin typeface="Book Antiqua"/>
                <a:cs typeface="Book Antiqua"/>
              </a:rPr>
              <a:t>I	= circuit</a:t>
            </a:r>
            <a:r>
              <a:rPr sz="3200" spc="-25" dirty="0">
                <a:latin typeface="Book Antiqua"/>
                <a:cs typeface="Book Antiqua"/>
              </a:rPr>
              <a:t> </a:t>
            </a:r>
            <a:r>
              <a:rPr sz="3200" spc="-5" dirty="0">
                <a:latin typeface="Book Antiqua"/>
                <a:cs typeface="Book Antiqua"/>
              </a:rPr>
              <a:t>current</a:t>
            </a:r>
            <a:endParaRPr sz="3200">
              <a:latin typeface="Book Antiqua"/>
              <a:cs typeface="Book Antiqua"/>
            </a:endParaRPr>
          </a:p>
          <a:p>
            <a:pPr marL="1231265" indent="-11557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1231265" algn="l"/>
                <a:tab pos="1231900" algn="l"/>
              </a:tabLst>
            </a:pPr>
            <a:r>
              <a:rPr sz="3200" spc="10" dirty="0">
                <a:latin typeface="Book Antiqua"/>
                <a:cs typeface="Book Antiqua"/>
              </a:rPr>
              <a:t>V</a:t>
            </a:r>
            <a:r>
              <a:rPr sz="3150" spc="15" baseline="-21164" dirty="0">
                <a:latin typeface="Book Antiqua"/>
                <a:cs typeface="Book Antiqua"/>
              </a:rPr>
              <a:t>R </a:t>
            </a:r>
            <a:r>
              <a:rPr sz="3200" dirty="0">
                <a:latin typeface="Book Antiqua"/>
                <a:cs typeface="Book Antiqua"/>
              </a:rPr>
              <a:t>= </a:t>
            </a:r>
            <a:r>
              <a:rPr sz="3200" spc="-5" dirty="0">
                <a:latin typeface="Book Antiqua"/>
                <a:cs typeface="Book Antiqua"/>
              </a:rPr>
              <a:t>voltage drop </a:t>
            </a:r>
            <a:r>
              <a:rPr sz="3200" dirty="0">
                <a:latin typeface="Book Antiqua"/>
                <a:cs typeface="Book Antiqua"/>
              </a:rPr>
              <a:t>across R =</a:t>
            </a:r>
            <a:r>
              <a:rPr sz="3200" spc="-300" dirty="0">
                <a:latin typeface="Book Antiqua"/>
                <a:cs typeface="Book Antiqua"/>
              </a:rPr>
              <a:t> </a:t>
            </a:r>
            <a:r>
              <a:rPr sz="3200" dirty="0">
                <a:latin typeface="Book Antiqua"/>
                <a:cs typeface="Book Antiqua"/>
              </a:rPr>
              <a:t>RI</a:t>
            </a:r>
            <a:endParaRPr sz="3200">
              <a:latin typeface="Book Antiqua"/>
              <a:cs typeface="Book Antiqua"/>
            </a:endParaRPr>
          </a:p>
          <a:p>
            <a:pPr marL="419100" marR="1242060" indent="-342900">
              <a:lnSpc>
                <a:spcPts val="3479"/>
              </a:lnSpc>
              <a:spcBef>
                <a:spcPts val="800"/>
              </a:spcBef>
              <a:buFont typeface="Arial"/>
              <a:buChar char="•"/>
              <a:tabLst>
                <a:tab pos="1231265" algn="l"/>
                <a:tab pos="1231900" algn="l"/>
              </a:tabLst>
            </a:pPr>
            <a:r>
              <a:rPr dirty="0"/>
              <a:t>	</a:t>
            </a:r>
            <a:r>
              <a:rPr sz="3200" spc="15" dirty="0">
                <a:latin typeface="Book Antiqua"/>
                <a:cs typeface="Book Antiqua"/>
              </a:rPr>
              <a:t>V</a:t>
            </a:r>
            <a:r>
              <a:rPr sz="3150" spc="22" baseline="-21164" dirty="0">
                <a:latin typeface="Book Antiqua"/>
                <a:cs typeface="Book Antiqua"/>
              </a:rPr>
              <a:t>C </a:t>
            </a:r>
            <a:r>
              <a:rPr sz="3200" dirty="0">
                <a:latin typeface="Book Antiqua"/>
                <a:cs typeface="Book Antiqua"/>
              </a:rPr>
              <a:t>= voltage drop across C </a:t>
            </a:r>
            <a:r>
              <a:rPr sz="3200" spc="5" dirty="0">
                <a:latin typeface="Book Antiqua"/>
                <a:cs typeface="Book Antiqua"/>
              </a:rPr>
              <a:t>=X</a:t>
            </a:r>
            <a:r>
              <a:rPr sz="3150" spc="7" baseline="-21164" dirty="0">
                <a:latin typeface="Book Antiqua"/>
                <a:cs typeface="Book Antiqua"/>
              </a:rPr>
              <a:t>C</a:t>
            </a:r>
            <a:r>
              <a:rPr sz="3200" spc="5" dirty="0">
                <a:latin typeface="Book Antiqua"/>
                <a:cs typeface="Book Antiqua"/>
              </a:rPr>
              <a:t>I </a:t>
            </a:r>
            <a:r>
              <a:rPr sz="3200" dirty="0">
                <a:latin typeface="Book Antiqua"/>
                <a:cs typeface="Book Antiqua"/>
              </a:rPr>
              <a:t>=  I/2</a:t>
            </a:r>
            <a:r>
              <a:rPr sz="3200" dirty="0">
                <a:latin typeface="Times New Roman"/>
                <a:cs typeface="Times New Roman"/>
              </a:rPr>
              <a:t>π</a:t>
            </a:r>
            <a:r>
              <a:rPr sz="3200" dirty="0">
                <a:latin typeface="Book Antiqua"/>
                <a:cs typeface="Book Antiqua"/>
              </a:rPr>
              <a:t>fC</a:t>
            </a:r>
            <a:endParaRPr sz="3200">
              <a:latin typeface="Book Antiqua"/>
              <a:cs typeface="Book Antiqua"/>
            </a:endParaRPr>
          </a:p>
          <a:p>
            <a:pPr marL="1231265" indent="-1155700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1231265" algn="l"/>
                <a:tab pos="1231900" algn="l"/>
              </a:tabLst>
            </a:pPr>
            <a:r>
              <a:rPr sz="3200" spc="10" dirty="0">
                <a:latin typeface="Times New Roman"/>
                <a:cs typeface="Times New Roman"/>
              </a:rPr>
              <a:t>Φ</a:t>
            </a:r>
            <a:r>
              <a:rPr sz="3150" spc="15" baseline="-21164" dirty="0">
                <a:latin typeface="Book Antiqua"/>
                <a:cs typeface="Book Antiqua"/>
              </a:rPr>
              <a:t>C </a:t>
            </a:r>
            <a:r>
              <a:rPr sz="3200" dirty="0">
                <a:latin typeface="Book Antiqua"/>
                <a:cs typeface="Book Antiqua"/>
              </a:rPr>
              <a:t>= </a:t>
            </a:r>
            <a:r>
              <a:rPr sz="3200" spc="-5" dirty="0">
                <a:latin typeface="Book Antiqua"/>
                <a:cs typeface="Book Antiqua"/>
              </a:rPr>
              <a:t>phase </a:t>
            </a:r>
            <a:r>
              <a:rPr sz="3200" dirty="0">
                <a:latin typeface="Book Antiqua"/>
                <a:cs typeface="Book Antiqua"/>
              </a:rPr>
              <a:t>angle between I and</a:t>
            </a:r>
            <a:r>
              <a:rPr sz="3200" spc="-40" dirty="0">
                <a:latin typeface="Book Antiqua"/>
                <a:cs typeface="Book Antiqua"/>
              </a:rPr>
              <a:t> </a:t>
            </a:r>
            <a:r>
              <a:rPr sz="3200" dirty="0">
                <a:latin typeface="Book Antiqua"/>
                <a:cs typeface="Book Antiqua"/>
              </a:rPr>
              <a:t>V</a:t>
            </a:r>
            <a:endParaRPr sz="3200">
              <a:latin typeface="Book Antiqua"/>
              <a:cs typeface="Book Antiqua"/>
            </a:endParaRPr>
          </a:p>
          <a:p>
            <a:pPr marL="419100" marR="68580" indent="-342900">
              <a:lnSpc>
                <a:spcPts val="3460"/>
              </a:lnSpc>
              <a:spcBef>
                <a:spcPts val="795"/>
              </a:spcBef>
              <a:buFont typeface="Arial"/>
              <a:buChar char="•"/>
              <a:tabLst>
                <a:tab pos="418465" algn="l"/>
                <a:tab pos="419100" algn="l"/>
                <a:tab pos="3276600" algn="l"/>
              </a:tabLst>
            </a:pPr>
            <a:r>
              <a:rPr sz="3200" dirty="0">
                <a:latin typeface="Book Antiqua"/>
                <a:cs typeface="Book Antiqua"/>
              </a:rPr>
              <a:t>The</a:t>
            </a:r>
            <a:r>
              <a:rPr sz="3200" spc="10" dirty="0">
                <a:latin typeface="Book Antiqua"/>
                <a:cs typeface="Book Antiqua"/>
              </a:rPr>
              <a:t> </a:t>
            </a:r>
            <a:r>
              <a:rPr sz="3200" dirty="0">
                <a:latin typeface="Book Antiqua"/>
                <a:cs typeface="Book Antiqua"/>
              </a:rPr>
              <a:t>voltage</a:t>
            </a:r>
            <a:r>
              <a:rPr sz="3200" spc="10" dirty="0">
                <a:latin typeface="Book Antiqua"/>
                <a:cs typeface="Book Antiqua"/>
              </a:rPr>
              <a:t> </a:t>
            </a:r>
            <a:r>
              <a:rPr sz="3200" spc="5" dirty="0">
                <a:latin typeface="Book Antiqua"/>
                <a:cs typeface="Book Antiqua"/>
              </a:rPr>
              <a:t>V</a:t>
            </a:r>
            <a:r>
              <a:rPr sz="3150" spc="7" baseline="-21164" dirty="0">
                <a:latin typeface="Book Antiqua"/>
                <a:cs typeface="Book Antiqua"/>
              </a:rPr>
              <a:t>R	</a:t>
            </a:r>
            <a:r>
              <a:rPr sz="3200" spc="-5" dirty="0">
                <a:latin typeface="Book Antiqua"/>
                <a:cs typeface="Book Antiqua"/>
              </a:rPr>
              <a:t>is </a:t>
            </a:r>
            <a:r>
              <a:rPr sz="3200" dirty="0">
                <a:latin typeface="Book Antiqua"/>
                <a:cs typeface="Book Antiqua"/>
              </a:rPr>
              <a:t>in </a:t>
            </a:r>
            <a:r>
              <a:rPr sz="3200" spc="-5" dirty="0">
                <a:latin typeface="Book Antiqua"/>
                <a:cs typeface="Book Antiqua"/>
              </a:rPr>
              <a:t>phase </a:t>
            </a:r>
            <a:r>
              <a:rPr sz="3200" dirty="0">
                <a:latin typeface="Book Antiqua"/>
                <a:cs typeface="Book Antiqua"/>
              </a:rPr>
              <a:t>with I and </a:t>
            </a:r>
            <a:r>
              <a:rPr sz="3200" spc="15" dirty="0">
                <a:latin typeface="Book Antiqua"/>
                <a:cs typeface="Book Antiqua"/>
              </a:rPr>
              <a:t>V</a:t>
            </a:r>
            <a:r>
              <a:rPr sz="3150" spc="22" baseline="-21164" dirty="0">
                <a:latin typeface="Book Antiqua"/>
                <a:cs typeface="Book Antiqua"/>
              </a:rPr>
              <a:t>C </a:t>
            </a:r>
            <a:r>
              <a:rPr sz="3200" spc="-5" dirty="0">
                <a:latin typeface="Book Antiqua"/>
                <a:cs typeface="Book Antiqua"/>
              </a:rPr>
              <a:t>lags  </a:t>
            </a:r>
            <a:r>
              <a:rPr sz="3200" dirty="0">
                <a:latin typeface="Book Antiqua"/>
                <a:cs typeface="Book Antiqua"/>
              </a:rPr>
              <a:t>I </a:t>
            </a:r>
            <a:r>
              <a:rPr sz="3200" spc="-5" dirty="0">
                <a:latin typeface="Book Antiqua"/>
                <a:cs typeface="Book Antiqua"/>
              </a:rPr>
              <a:t>by </a:t>
            </a:r>
            <a:r>
              <a:rPr sz="3200" spc="10" dirty="0">
                <a:latin typeface="Book Antiqua"/>
                <a:cs typeface="Book Antiqua"/>
              </a:rPr>
              <a:t>90</a:t>
            </a:r>
            <a:r>
              <a:rPr sz="3150" spc="15" baseline="25132" dirty="0">
                <a:latin typeface="Book Antiqua"/>
                <a:cs typeface="Book Antiqua"/>
              </a:rPr>
              <a:t>0 </a:t>
            </a:r>
            <a:r>
              <a:rPr sz="3200" dirty="0">
                <a:latin typeface="Book Antiqua"/>
                <a:cs typeface="Book Antiqua"/>
              </a:rPr>
              <a:t>.The voltage sum</a:t>
            </a:r>
            <a:r>
              <a:rPr sz="3200" spc="-320" dirty="0">
                <a:latin typeface="Book Antiqua"/>
                <a:cs typeface="Book Antiqua"/>
              </a:rPr>
              <a:t> </a:t>
            </a:r>
            <a:r>
              <a:rPr sz="3200" spc="-5" dirty="0">
                <a:latin typeface="Book Antiqua"/>
                <a:cs typeface="Book Antiqua"/>
              </a:rPr>
              <a:t>is:</a:t>
            </a:r>
            <a:endParaRPr sz="3200">
              <a:latin typeface="Book Antiqua"/>
              <a:cs typeface="Book Antiqua"/>
            </a:endParaRPr>
          </a:p>
          <a:p>
            <a:pPr marL="2857500" indent="-2781935">
              <a:lnSpc>
                <a:spcPct val="100000"/>
              </a:lnSpc>
              <a:spcBef>
                <a:spcPts val="330"/>
              </a:spcBef>
              <a:buFont typeface="Arial"/>
              <a:buChar char="•"/>
              <a:tabLst>
                <a:tab pos="2857500" algn="l"/>
                <a:tab pos="2858135" algn="l"/>
              </a:tabLst>
            </a:pPr>
            <a:r>
              <a:rPr sz="3200" dirty="0">
                <a:latin typeface="Book Antiqua"/>
                <a:cs typeface="Book Antiqua"/>
              </a:rPr>
              <a:t>V = </a:t>
            </a:r>
            <a:r>
              <a:rPr sz="3200" spc="10" dirty="0">
                <a:latin typeface="Book Antiqua"/>
                <a:cs typeface="Book Antiqua"/>
              </a:rPr>
              <a:t>V</a:t>
            </a:r>
            <a:r>
              <a:rPr sz="3150" spc="15" baseline="-21164" dirty="0">
                <a:latin typeface="Book Antiqua"/>
                <a:cs typeface="Book Antiqua"/>
              </a:rPr>
              <a:t>R </a:t>
            </a:r>
            <a:r>
              <a:rPr sz="3200" dirty="0">
                <a:latin typeface="Book Antiqua"/>
                <a:cs typeface="Book Antiqua"/>
              </a:rPr>
              <a:t>+</a:t>
            </a:r>
            <a:r>
              <a:rPr sz="3200" spc="-20" dirty="0">
                <a:latin typeface="Book Antiqua"/>
                <a:cs typeface="Book Antiqua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V</a:t>
            </a:r>
            <a:r>
              <a:rPr sz="3150" spc="15" baseline="-21164" dirty="0">
                <a:latin typeface="Book Antiqua"/>
                <a:cs typeface="Book Antiqua"/>
              </a:rPr>
              <a:t>C</a:t>
            </a:r>
            <a:endParaRPr sz="3150" baseline="-21164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86884" y="1642872"/>
            <a:ext cx="2286000" cy="1350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8971" y="318643"/>
            <a:ext cx="23679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Book Antiqua"/>
                <a:cs typeface="Book Antiqua"/>
              </a:rPr>
              <a:t>The phasor</a:t>
            </a:r>
            <a:r>
              <a:rPr sz="2000" spc="-65" dirty="0">
                <a:latin typeface="Book Antiqua"/>
                <a:cs typeface="Book Antiqua"/>
              </a:rPr>
              <a:t> </a:t>
            </a:r>
            <a:r>
              <a:rPr sz="2000" dirty="0">
                <a:latin typeface="Book Antiqua"/>
                <a:cs typeface="Book Antiqua"/>
              </a:rPr>
              <a:t>diagram: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079" y="2147392"/>
            <a:ext cx="8221980" cy="3867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160"/>
              </a:lnSpc>
              <a:spcBef>
                <a:spcPts val="105"/>
              </a:spcBef>
            </a:pPr>
            <a:r>
              <a:rPr sz="2000" dirty="0">
                <a:latin typeface="Book Antiqua"/>
                <a:cs typeface="Book Antiqua"/>
              </a:rPr>
              <a:t>The </a:t>
            </a:r>
            <a:r>
              <a:rPr sz="2000" spc="-5" dirty="0">
                <a:latin typeface="Book Antiqua"/>
                <a:cs typeface="Book Antiqua"/>
              </a:rPr>
              <a:t>triangle having </a:t>
            </a:r>
            <a:r>
              <a:rPr sz="2000" spc="15" dirty="0">
                <a:latin typeface="Book Antiqua"/>
                <a:cs typeface="Book Antiqua"/>
              </a:rPr>
              <a:t>V</a:t>
            </a:r>
            <a:r>
              <a:rPr sz="1950" spc="22" baseline="-21367" dirty="0">
                <a:latin typeface="Book Antiqua"/>
                <a:cs typeface="Book Antiqua"/>
              </a:rPr>
              <a:t>R </a:t>
            </a:r>
            <a:r>
              <a:rPr sz="2000" dirty="0">
                <a:latin typeface="Book Antiqua"/>
                <a:cs typeface="Book Antiqua"/>
              </a:rPr>
              <a:t>, </a:t>
            </a:r>
            <a:r>
              <a:rPr sz="2000" spc="5" dirty="0">
                <a:latin typeface="Book Antiqua"/>
                <a:cs typeface="Book Antiqua"/>
              </a:rPr>
              <a:t>V</a:t>
            </a:r>
            <a:r>
              <a:rPr sz="1950" spc="7" baseline="-21367" dirty="0">
                <a:latin typeface="Book Antiqua"/>
                <a:cs typeface="Book Antiqua"/>
              </a:rPr>
              <a:t>c </a:t>
            </a:r>
            <a:r>
              <a:rPr sz="2000" dirty="0">
                <a:latin typeface="Book Antiqua"/>
                <a:cs typeface="Book Antiqua"/>
              </a:rPr>
              <a:t>and V as </a:t>
            </a:r>
            <a:r>
              <a:rPr sz="2000" spc="-5" dirty="0">
                <a:latin typeface="Book Antiqua"/>
                <a:cs typeface="Book Antiqua"/>
              </a:rPr>
              <a:t>its </a:t>
            </a:r>
            <a:r>
              <a:rPr sz="2000" dirty="0">
                <a:latin typeface="Book Antiqua"/>
                <a:cs typeface="Book Antiqua"/>
              </a:rPr>
              <a:t>side </a:t>
            </a:r>
            <a:r>
              <a:rPr sz="2000" spc="-5" dirty="0">
                <a:latin typeface="Book Antiqua"/>
                <a:cs typeface="Book Antiqua"/>
              </a:rPr>
              <a:t>is </a:t>
            </a:r>
            <a:r>
              <a:rPr sz="2000" dirty="0">
                <a:latin typeface="Book Antiqua"/>
                <a:cs typeface="Book Antiqua"/>
              </a:rPr>
              <a:t>called </a:t>
            </a:r>
            <a:r>
              <a:rPr sz="2000" spc="-5" dirty="0">
                <a:latin typeface="Book Antiqua"/>
                <a:cs typeface="Book Antiqua"/>
              </a:rPr>
              <a:t>voltage </a:t>
            </a:r>
            <a:r>
              <a:rPr sz="2000" dirty="0">
                <a:latin typeface="Book Antiqua"/>
                <a:cs typeface="Book Antiqua"/>
              </a:rPr>
              <a:t>triangle</a:t>
            </a:r>
            <a:r>
              <a:rPr sz="2000" spc="-45" dirty="0">
                <a:latin typeface="Book Antiqua"/>
                <a:cs typeface="Book Antiqua"/>
              </a:rPr>
              <a:t> </a:t>
            </a:r>
            <a:r>
              <a:rPr sz="2000" dirty="0">
                <a:latin typeface="Book Antiqua"/>
                <a:cs typeface="Book Antiqua"/>
              </a:rPr>
              <a:t>for</a:t>
            </a:r>
            <a:endParaRPr sz="2000">
              <a:latin typeface="Book Antiqua"/>
              <a:cs typeface="Book Antiqua"/>
            </a:endParaRPr>
          </a:p>
          <a:p>
            <a:pPr marL="1905" algn="ctr">
              <a:lnSpc>
                <a:spcPts val="2160"/>
              </a:lnSpc>
            </a:pPr>
            <a:r>
              <a:rPr sz="2000" dirty="0">
                <a:latin typeface="Book Antiqua"/>
                <a:cs typeface="Book Antiqua"/>
              </a:rPr>
              <a:t>a series R-C</a:t>
            </a:r>
            <a:r>
              <a:rPr sz="2000" spc="-35" dirty="0">
                <a:latin typeface="Book Antiqua"/>
                <a:cs typeface="Book Antiqua"/>
              </a:rPr>
              <a:t> </a:t>
            </a:r>
            <a:r>
              <a:rPr sz="2000" dirty="0">
                <a:latin typeface="Book Antiqua"/>
                <a:cs typeface="Book Antiqua"/>
              </a:rPr>
              <a:t>circuit.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Book Antiqua"/>
              <a:cs typeface="Book Antiqua"/>
            </a:endParaRPr>
          </a:p>
          <a:p>
            <a:pPr marL="62865" marR="55244" algn="ctr">
              <a:lnSpc>
                <a:spcPct val="80000"/>
              </a:lnSpc>
              <a:tabLst>
                <a:tab pos="1337310" algn="l"/>
              </a:tabLst>
            </a:pPr>
            <a:r>
              <a:rPr sz="2000" spc="-5" dirty="0">
                <a:latin typeface="Book Antiqua"/>
                <a:cs typeface="Book Antiqua"/>
              </a:rPr>
              <a:t>The</a:t>
            </a:r>
            <a:r>
              <a:rPr sz="2000" spc="5" dirty="0">
                <a:latin typeface="Book Antiqua"/>
                <a:cs typeface="Book Antiqua"/>
              </a:rPr>
              <a:t> </a:t>
            </a:r>
            <a:r>
              <a:rPr sz="2000" spc="-5" dirty="0">
                <a:latin typeface="Book Antiqua"/>
                <a:cs typeface="Book Antiqua"/>
              </a:rPr>
              <a:t>phase	</a:t>
            </a:r>
            <a:r>
              <a:rPr sz="2000" dirty="0">
                <a:latin typeface="Book Antiqua"/>
                <a:cs typeface="Book Antiqua"/>
              </a:rPr>
              <a:t>angle </a:t>
            </a:r>
            <a:r>
              <a:rPr sz="2000" spc="10" dirty="0">
                <a:latin typeface="Times New Roman"/>
                <a:cs typeface="Times New Roman"/>
              </a:rPr>
              <a:t>Φ</a:t>
            </a:r>
            <a:r>
              <a:rPr sz="1950" spc="15" baseline="-21367" dirty="0">
                <a:latin typeface="Book Antiqua"/>
                <a:cs typeface="Book Antiqua"/>
              </a:rPr>
              <a:t>C </a:t>
            </a:r>
            <a:r>
              <a:rPr sz="2000" spc="-5" dirty="0">
                <a:latin typeface="Book Antiqua"/>
                <a:cs typeface="Book Antiqua"/>
              </a:rPr>
              <a:t>between the supply </a:t>
            </a:r>
            <a:r>
              <a:rPr sz="2000" dirty="0">
                <a:latin typeface="Book Antiqua"/>
                <a:cs typeface="Book Antiqua"/>
              </a:rPr>
              <a:t>voltage and </a:t>
            </a:r>
            <a:r>
              <a:rPr sz="2000" spc="-5" dirty="0">
                <a:latin typeface="Book Antiqua"/>
                <a:cs typeface="Book Antiqua"/>
              </a:rPr>
              <a:t>the </a:t>
            </a:r>
            <a:r>
              <a:rPr sz="2000" dirty="0">
                <a:latin typeface="Book Antiqua"/>
                <a:cs typeface="Book Antiqua"/>
              </a:rPr>
              <a:t>circuit current  is </a:t>
            </a:r>
            <a:r>
              <a:rPr sz="2000" spc="-5" dirty="0">
                <a:latin typeface="Book Antiqua"/>
                <a:cs typeface="Book Antiqua"/>
              </a:rPr>
              <a:t>the </a:t>
            </a:r>
            <a:r>
              <a:rPr sz="2000" dirty="0">
                <a:latin typeface="Book Antiqua"/>
                <a:cs typeface="Book Antiqua"/>
              </a:rPr>
              <a:t>angle </a:t>
            </a:r>
            <a:r>
              <a:rPr sz="2000" spc="-5" dirty="0">
                <a:latin typeface="Book Antiqua"/>
                <a:cs typeface="Book Antiqua"/>
              </a:rPr>
              <a:t>between the hypotenuse </a:t>
            </a:r>
            <a:r>
              <a:rPr sz="2000" dirty="0">
                <a:latin typeface="Book Antiqua"/>
                <a:cs typeface="Book Antiqua"/>
              </a:rPr>
              <a:t>and </a:t>
            </a:r>
            <a:r>
              <a:rPr sz="2000" spc="-5" dirty="0">
                <a:latin typeface="Book Antiqua"/>
                <a:cs typeface="Book Antiqua"/>
              </a:rPr>
              <a:t>the </a:t>
            </a:r>
            <a:r>
              <a:rPr sz="2000" dirty="0">
                <a:latin typeface="Book Antiqua"/>
                <a:cs typeface="Book Antiqua"/>
              </a:rPr>
              <a:t>side </a:t>
            </a:r>
            <a:r>
              <a:rPr sz="2000" spc="20" dirty="0">
                <a:latin typeface="Book Antiqua"/>
                <a:cs typeface="Book Antiqua"/>
              </a:rPr>
              <a:t>V</a:t>
            </a:r>
            <a:r>
              <a:rPr sz="1950" spc="30" baseline="-21367" dirty="0">
                <a:latin typeface="Book Antiqua"/>
                <a:cs typeface="Book Antiqua"/>
              </a:rPr>
              <a:t>R </a:t>
            </a:r>
            <a:r>
              <a:rPr sz="2000" dirty="0">
                <a:latin typeface="Book Antiqua"/>
                <a:cs typeface="Book Antiqua"/>
              </a:rPr>
              <a:t>. </a:t>
            </a:r>
            <a:r>
              <a:rPr sz="2000" spc="-5" dirty="0">
                <a:latin typeface="Book Antiqua"/>
                <a:cs typeface="Book Antiqua"/>
              </a:rPr>
              <a:t>It is observed</a:t>
            </a:r>
            <a:r>
              <a:rPr sz="2000" spc="-170" dirty="0">
                <a:latin typeface="Book Antiqua"/>
                <a:cs typeface="Book Antiqua"/>
              </a:rPr>
              <a:t> </a:t>
            </a:r>
            <a:r>
              <a:rPr sz="2000" dirty="0">
                <a:latin typeface="Book Antiqua"/>
                <a:cs typeface="Book Antiqua"/>
              </a:rPr>
              <a:t>:</a:t>
            </a:r>
            <a:endParaRPr sz="2000">
              <a:latin typeface="Book Antiqua"/>
              <a:cs typeface="Book Antiqua"/>
            </a:endParaRPr>
          </a:p>
          <a:p>
            <a:pPr marL="3343275">
              <a:lnSpc>
                <a:spcPct val="100000"/>
              </a:lnSpc>
            </a:pPr>
            <a:r>
              <a:rPr sz="2000" spc="5" dirty="0">
                <a:latin typeface="Book Antiqua"/>
                <a:cs typeface="Book Antiqua"/>
              </a:rPr>
              <a:t>V</a:t>
            </a:r>
            <a:r>
              <a:rPr sz="1950" spc="7" baseline="25641" dirty="0">
                <a:latin typeface="Book Antiqua"/>
                <a:cs typeface="Book Antiqua"/>
              </a:rPr>
              <a:t>2 </a:t>
            </a:r>
            <a:r>
              <a:rPr sz="2000" dirty="0">
                <a:latin typeface="Book Antiqua"/>
                <a:cs typeface="Book Antiqua"/>
              </a:rPr>
              <a:t>= </a:t>
            </a:r>
            <a:r>
              <a:rPr sz="2000" spc="15" dirty="0">
                <a:latin typeface="Book Antiqua"/>
                <a:cs typeface="Book Antiqua"/>
              </a:rPr>
              <a:t>V</a:t>
            </a:r>
            <a:r>
              <a:rPr sz="1950" spc="22" baseline="25641" dirty="0">
                <a:latin typeface="Book Antiqua"/>
                <a:cs typeface="Book Antiqua"/>
              </a:rPr>
              <a:t>2</a:t>
            </a:r>
            <a:r>
              <a:rPr sz="1950" spc="22" baseline="-21367" dirty="0">
                <a:latin typeface="Book Antiqua"/>
                <a:cs typeface="Book Antiqua"/>
              </a:rPr>
              <a:t>R </a:t>
            </a:r>
            <a:r>
              <a:rPr sz="2000" dirty="0">
                <a:latin typeface="Book Antiqua"/>
                <a:cs typeface="Book Antiqua"/>
              </a:rPr>
              <a:t>+</a:t>
            </a:r>
            <a:r>
              <a:rPr sz="2000" spc="290" dirty="0">
                <a:latin typeface="Book Antiqua"/>
                <a:cs typeface="Book Antiqua"/>
              </a:rPr>
              <a:t> </a:t>
            </a:r>
            <a:r>
              <a:rPr sz="2000" spc="10" dirty="0">
                <a:latin typeface="Book Antiqua"/>
                <a:cs typeface="Book Antiqua"/>
              </a:rPr>
              <a:t>V</a:t>
            </a:r>
            <a:r>
              <a:rPr sz="1950" spc="15" baseline="25641" dirty="0">
                <a:latin typeface="Book Antiqua"/>
                <a:cs typeface="Book Antiqua"/>
              </a:rPr>
              <a:t>2</a:t>
            </a:r>
            <a:r>
              <a:rPr sz="1950" spc="15" baseline="-21367" dirty="0">
                <a:latin typeface="Book Antiqua"/>
                <a:cs typeface="Book Antiqua"/>
              </a:rPr>
              <a:t>c</a:t>
            </a:r>
            <a:endParaRPr sz="1950" baseline="-21367">
              <a:latin typeface="Book Antiqua"/>
              <a:cs typeface="Book Antiqua"/>
            </a:endParaRPr>
          </a:p>
          <a:p>
            <a:pPr marL="3924300" marR="2238375" indent="396240">
              <a:lnSpc>
                <a:spcPct val="100000"/>
              </a:lnSpc>
              <a:tabLst>
                <a:tab pos="5514340" algn="l"/>
              </a:tabLst>
            </a:pPr>
            <a:r>
              <a:rPr sz="2000" dirty="0">
                <a:latin typeface="Book Antiqua"/>
                <a:cs typeface="Book Antiqua"/>
              </a:rPr>
              <a:t>= </a:t>
            </a:r>
            <a:r>
              <a:rPr sz="2000" spc="5" dirty="0">
                <a:latin typeface="Book Antiqua"/>
                <a:cs typeface="Book Antiqua"/>
              </a:rPr>
              <a:t>(RI)</a:t>
            </a:r>
            <a:r>
              <a:rPr sz="1950" spc="7" baseline="25641" dirty="0">
                <a:latin typeface="Book Antiqua"/>
                <a:cs typeface="Book Antiqua"/>
              </a:rPr>
              <a:t>2 </a:t>
            </a:r>
            <a:r>
              <a:rPr sz="2000" dirty="0">
                <a:latin typeface="Book Antiqua"/>
                <a:cs typeface="Book Antiqua"/>
              </a:rPr>
              <a:t>+ (X</a:t>
            </a:r>
            <a:r>
              <a:rPr sz="1950" baseline="-21367" dirty="0">
                <a:latin typeface="Book Antiqua"/>
                <a:cs typeface="Book Antiqua"/>
              </a:rPr>
              <a:t>c </a:t>
            </a:r>
            <a:r>
              <a:rPr sz="2000" spc="5" dirty="0">
                <a:latin typeface="Book Antiqua"/>
                <a:cs typeface="Book Antiqua"/>
              </a:rPr>
              <a:t>I)</a:t>
            </a:r>
            <a:r>
              <a:rPr sz="1950" spc="7" baseline="25641" dirty="0">
                <a:latin typeface="Book Antiqua"/>
                <a:cs typeface="Book Antiqua"/>
              </a:rPr>
              <a:t>2  </a:t>
            </a:r>
            <a:r>
              <a:rPr sz="2000" spc="5" dirty="0">
                <a:latin typeface="Book Antiqua"/>
                <a:cs typeface="Book Antiqua"/>
              </a:rPr>
              <a:t>V</a:t>
            </a:r>
            <a:r>
              <a:rPr sz="1950" spc="7" baseline="25641" dirty="0">
                <a:latin typeface="Book Antiqua"/>
                <a:cs typeface="Book Antiqua"/>
              </a:rPr>
              <a:t>2</a:t>
            </a:r>
            <a:r>
              <a:rPr sz="2000" spc="5" dirty="0">
                <a:latin typeface="Book Antiqua"/>
                <a:cs typeface="Book Antiqua"/>
              </a:rPr>
              <a:t>/I</a:t>
            </a:r>
            <a:r>
              <a:rPr sz="1950" spc="7" baseline="25641" dirty="0">
                <a:latin typeface="Book Antiqua"/>
                <a:cs typeface="Book Antiqua"/>
              </a:rPr>
              <a:t>2</a:t>
            </a:r>
            <a:r>
              <a:rPr sz="1950" spc="502" baseline="25641" dirty="0">
                <a:latin typeface="Book Antiqua"/>
                <a:cs typeface="Book Antiqua"/>
              </a:rPr>
              <a:t> </a:t>
            </a:r>
            <a:r>
              <a:rPr sz="2000" dirty="0">
                <a:latin typeface="Book Antiqua"/>
                <a:cs typeface="Book Antiqua"/>
              </a:rPr>
              <a:t>= </a:t>
            </a:r>
            <a:r>
              <a:rPr sz="2000" spc="10" dirty="0">
                <a:latin typeface="Book Antiqua"/>
                <a:cs typeface="Book Antiqua"/>
              </a:rPr>
              <a:t>R</a:t>
            </a:r>
            <a:r>
              <a:rPr sz="1950" spc="15" baseline="25641" dirty="0">
                <a:latin typeface="Book Antiqua"/>
                <a:cs typeface="Book Antiqua"/>
              </a:rPr>
              <a:t>2 </a:t>
            </a:r>
            <a:r>
              <a:rPr sz="2000" dirty="0">
                <a:latin typeface="Book Antiqua"/>
                <a:cs typeface="Book Antiqua"/>
              </a:rPr>
              <a:t>+ </a:t>
            </a:r>
            <a:r>
              <a:rPr sz="2000" spc="10" dirty="0">
                <a:latin typeface="Book Antiqua"/>
                <a:cs typeface="Book Antiqua"/>
              </a:rPr>
              <a:t>X</a:t>
            </a:r>
            <a:r>
              <a:rPr sz="1950" spc="15" baseline="25641" dirty="0">
                <a:latin typeface="Book Antiqua"/>
                <a:cs typeface="Book Antiqua"/>
              </a:rPr>
              <a:t>2</a:t>
            </a:r>
            <a:r>
              <a:rPr sz="1950" spc="15" baseline="-21367" dirty="0">
                <a:latin typeface="Book Antiqua"/>
                <a:cs typeface="Book Antiqua"/>
              </a:rPr>
              <a:t>c  </a:t>
            </a:r>
            <a:r>
              <a:rPr sz="2000" spc="-5" dirty="0">
                <a:latin typeface="Book Antiqua"/>
                <a:cs typeface="Book Antiqua"/>
              </a:rPr>
              <a:t>V/I  </a:t>
            </a:r>
            <a:r>
              <a:rPr sz="2000" dirty="0">
                <a:latin typeface="Book Antiqua"/>
                <a:cs typeface="Book Antiqua"/>
              </a:rPr>
              <a:t>=</a:t>
            </a:r>
            <a:r>
              <a:rPr sz="2000" spc="15" dirty="0">
                <a:latin typeface="Book Antiqua"/>
                <a:cs typeface="Book Antiqua"/>
              </a:rPr>
              <a:t> </a:t>
            </a:r>
            <a:r>
              <a:rPr sz="2000" spc="5" dirty="0">
                <a:latin typeface="Book Antiqua"/>
                <a:cs typeface="Book Antiqua"/>
              </a:rPr>
              <a:t>√(R</a:t>
            </a:r>
            <a:r>
              <a:rPr sz="1950" spc="7" baseline="25641" dirty="0">
                <a:latin typeface="Book Antiqua"/>
                <a:cs typeface="Book Antiqua"/>
              </a:rPr>
              <a:t>2</a:t>
            </a:r>
            <a:r>
              <a:rPr sz="1950" spc="225" baseline="25641" dirty="0">
                <a:latin typeface="Book Antiqua"/>
                <a:cs typeface="Book Antiqua"/>
              </a:rPr>
              <a:t> </a:t>
            </a:r>
            <a:r>
              <a:rPr sz="2000" dirty="0">
                <a:latin typeface="Book Antiqua"/>
                <a:cs typeface="Book Antiqua"/>
              </a:rPr>
              <a:t>+	</a:t>
            </a:r>
            <a:r>
              <a:rPr sz="2000" spc="5" dirty="0">
                <a:latin typeface="Book Antiqua"/>
                <a:cs typeface="Book Antiqua"/>
              </a:rPr>
              <a:t>X</a:t>
            </a:r>
            <a:r>
              <a:rPr sz="1950" spc="7" baseline="25641" dirty="0">
                <a:latin typeface="Book Antiqua"/>
                <a:cs typeface="Book Antiqua"/>
              </a:rPr>
              <a:t>2</a:t>
            </a:r>
            <a:r>
              <a:rPr sz="1950" spc="7" baseline="-21367" dirty="0">
                <a:latin typeface="Book Antiqua"/>
                <a:cs typeface="Book Antiqua"/>
              </a:rPr>
              <a:t>c</a:t>
            </a:r>
            <a:r>
              <a:rPr sz="2000" spc="5" dirty="0">
                <a:latin typeface="Book Antiqua"/>
                <a:cs typeface="Book Antiqua"/>
              </a:rPr>
              <a:t>)</a:t>
            </a:r>
            <a:endParaRPr sz="2000">
              <a:latin typeface="Book Antiqua"/>
              <a:cs typeface="Book Antiqua"/>
            </a:endParaRPr>
          </a:p>
          <a:p>
            <a:pPr marL="1713864" algn="ctr">
              <a:lnSpc>
                <a:spcPct val="100000"/>
              </a:lnSpc>
              <a:spcBef>
                <a:spcPts val="5"/>
              </a:spcBef>
              <a:tabLst>
                <a:tab pos="2085975" algn="l"/>
              </a:tabLst>
            </a:pPr>
            <a:r>
              <a:rPr sz="2000" spc="5" dirty="0">
                <a:latin typeface="Book Antiqua"/>
                <a:cs typeface="Book Antiqua"/>
              </a:rPr>
              <a:t>Z</a:t>
            </a:r>
            <a:r>
              <a:rPr sz="1950" spc="7" baseline="-21367" dirty="0">
                <a:latin typeface="Book Antiqua"/>
                <a:cs typeface="Book Antiqua"/>
              </a:rPr>
              <a:t>c	</a:t>
            </a:r>
            <a:r>
              <a:rPr sz="2000" dirty="0">
                <a:latin typeface="Book Antiqua"/>
                <a:cs typeface="Book Antiqua"/>
              </a:rPr>
              <a:t>= </a:t>
            </a:r>
            <a:r>
              <a:rPr sz="2000" spc="5" dirty="0">
                <a:latin typeface="Book Antiqua"/>
                <a:cs typeface="Book Antiqua"/>
              </a:rPr>
              <a:t>√(R</a:t>
            </a:r>
            <a:r>
              <a:rPr sz="1950" spc="7" baseline="25641" dirty="0">
                <a:latin typeface="Book Antiqua"/>
                <a:cs typeface="Book Antiqua"/>
              </a:rPr>
              <a:t>2  </a:t>
            </a:r>
            <a:r>
              <a:rPr sz="2000" dirty="0">
                <a:latin typeface="Book Antiqua"/>
                <a:cs typeface="Book Antiqua"/>
              </a:rPr>
              <a:t>+</a:t>
            </a:r>
            <a:r>
              <a:rPr sz="2000" spc="-280" dirty="0">
                <a:latin typeface="Book Antiqua"/>
                <a:cs typeface="Book Antiqua"/>
              </a:rPr>
              <a:t> </a:t>
            </a:r>
            <a:r>
              <a:rPr sz="2000" spc="5" dirty="0">
                <a:latin typeface="Book Antiqua"/>
                <a:cs typeface="Book Antiqua"/>
              </a:rPr>
              <a:t>X</a:t>
            </a:r>
            <a:r>
              <a:rPr sz="1950" spc="7" baseline="25641" dirty="0">
                <a:latin typeface="Book Antiqua"/>
                <a:cs typeface="Book Antiqua"/>
              </a:rPr>
              <a:t>2</a:t>
            </a:r>
            <a:r>
              <a:rPr sz="1950" spc="7" baseline="-21367" dirty="0">
                <a:latin typeface="Book Antiqua"/>
                <a:cs typeface="Book Antiqua"/>
              </a:rPr>
              <a:t>c</a:t>
            </a:r>
            <a:r>
              <a:rPr sz="2000" spc="5" dirty="0">
                <a:latin typeface="Book Antiqua"/>
                <a:cs typeface="Book Antiqua"/>
              </a:rPr>
              <a:t>)</a:t>
            </a:r>
            <a:endParaRPr sz="2000">
              <a:latin typeface="Book Antiqua"/>
              <a:cs typeface="Book Antiqua"/>
            </a:endParaRPr>
          </a:p>
          <a:p>
            <a:pPr marL="2540" algn="ctr">
              <a:lnSpc>
                <a:spcPct val="100000"/>
              </a:lnSpc>
              <a:tabLst>
                <a:tab pos="395605" algn="l"/>
              </a:tabLst>
            </a:pPr>
            <a:r>
              <a:rPr sz="2000" spc="5" dirty="0">
                <a:latin typeface="Book Antiqua"/>
                <a:cs typeface="Book Antiqua"/>
              </a:rPr>
              <a:t>Z</a:t>
            </a:r>
            <a:r>
              <a:rPr sz="1950" spc="7" baseline="-21367" dirty="0">
                <a:latin typeface="Book Antiqua"/>
                <a:cs typeface="Book Antiqua"/>
              </a:rPr>
              <a:t>c	</a:t>
            </a:r>
            <a:r>
              <a:rPr sz="2000" dirty="0">
                <a:latin typeface="Book Antiqua"/>
                <a:cs typeface="Book Antiqua"/>
              </a:rPr>
              <a:t>is called </a:t>
            </a:r>
            <a:r>
              <a:rPr sz="2000" spc="-5" dirty="0">
                <a:latin typeface="Book Antiqua"/>
                <a:cs typeface="Book Antiqua"/>
              </a:rPr>
              <a:t>the </a:t>
            </a:r>
            <a:r>
              <a:rPr sz="2000" dirty="0">
                <a:latin typeface="Book Antiqua"/>
                <a:cs typeface="Book Antiqua"/>
              </a:rPr>
              <a:t>impedance of a series </a:t>
            </a:r>
            <a:r>
              <a:rPr sz="2000" spc="-15" dirty="0">
                <a:latin typeface="Book Antiqua"/>
                <a:cs typeface="Book Antiqua"/>
              </a:rPr>
              <a:t>R-C</a:t>
            </a:r>
            <a:r>
              <a:rPr sz="2000" spc="-25" dirty="0">
                <a:latin typeface="Book Antiqua"/>
                <a:cs typeface="Book Antiqua"/>
              </a:rPr>
              <a:t> </a:t>
            </a:r>
            <a:r>
              <a:rPr sz="2000" dirty="0">
                <a:latin typeface="Book Antiqua"/>
                <a:cs typeface="Book Antiqua"/>
              </a:rPr>
              <a:t>circuit</a:t>
            </a:r>
            <a:endParaRPr sz="2000">
              <a:latin typeface="Book Antiqua"/>
              <a:cs typeface="Book Antiqua"/>
            </a:endParaRPr>
          </a:p>
          <a:p>
            <a:pPr marL="4684395">
              <a:lnSpc>
                <a:spcPct val="100000"/>
              </a:lnSpc>
            </a:pPr>
            <a:r>
              <a:rPr sz="2000" dirty="0">
                <a:latin typeface="Book Antiqua"/>
                <a:cs typeface="Book Antiqua"/>
              </a:rPr>
              <a:t>Z</a:t>
            </a:r>
            <a:r>
              <a:rPr sz="1950" baseline="-21367" dirty="0">
                <a:latin typeface="Book Antiqua"/>
                <a:cs typeface="Book Antiqua"/>
              </a:rPr>
              <a:t>c  </a:t>
            </a:r>
            <a:r>
              <a:rPr sz="2000" dirty="0">
                <a:latin typeface="Book Antiqua"/>
                <a:cs typeface="Book Antiqua"/>
              </a:rPr>
              <a:t>=</a:t>
            </a:r>
            <a:r>
              <a:rPr sz="2000" spc="-229" dirty="0">
                <a:latin typeface="Book Antiqua"/>
                <a:cs typeface="Book Antiqua"/>
              </a:rPr>
              <a:t> </a:t>
            </a:r>
            <a:r>
              <a:rPr sz="2000" spc="-5" dirty="0">
                <a:latin typeface="Book Antiqua"/>
                <a:cs typeface="Book Antiqua"/>
              </a:rPr>
              <a:t>V/I</a:t>
            </a:r>
            <a:endParaRPr sz="2000">
              <a:latin typeface="Book Antiqua"/>
              <a:cs typeface="Book Antiqua"/>
            </a:endParaRPr>
          </a:p>
          <a:p>
            <a:pPr marL="4730115">
              <a:lnSpc>
                <a:spcPct val="100000"/>
              </a:lnSpc>
              <a:tabLst>
                <a:tab pos="5259070" algn="l"/>
              </a:tabLst>
            </a:pPr>
            <a:r>
              <a:rPr sz="2000" dirty="0">
                <a:latin typeface="Book Antiqua"/>
                <a:cs typeface="Book Antiqua"/>
              </a:rPr>
              <a:t>V =	</a:t>
            </a:r>
            <a:r>
              <a:rPr sz="2000" spc="5" dirty="0">
                <a:latin typeface="Book Antiqua"/>
                <a:cs typeface="Book Antiqua"/>
              </a:rPr>
              <a:t>Z</a:t>
            </a:r>
            <a:r>
              <a:rPr sz="1950" spc="7" baseline="-21367" dirty="0">
                <a:latin typeface="Book Antiqua"/>
                <a:cs typeface="Book Antiqua"/>
              </a:rPr>
              <a:t>c</a:t>
            </a:r>
            <a:r>
              <a:rPr sz="1950" spc="120" baseline="-21367" dirty="0">
                <a:latin typeface="Book Antiqua"/>
                <a:cs typeface="Book Antiqua"/>
              </a:rPr>
              <a:t> </a:t>
            </a:r>
            <a:r>
              <a:rPr sz="2000" dirty="0">
                <a:latin typeface="Book Antiqua"/>
                <a:cs typeface="Book Antiqua"/>
              </a:rPr>
              <a:t>I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28871" y="714755"/>
            <a:ext cx="1767839" cy="1284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829" y="7111"/>
            <a:ext cx="8495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77610" algn="l"/>
              </a:tabLst>
            </a:pPr>
            <a:r>
              <a:rPr sz="4000" b="1" spc="-5" dirty="0">
                <a:latin typeface="Arial"/>
                <a:cs typeface="Arial"/>
              </a:rPr>
              <a:t>Impedance </a:t>
            </a:r>
            <a:r>
              <a:rPr sz="4000" b="1" spc="-30" dirty="0">
                <a:latin typeface="Arial"/>
                <a:cs typeface="Arial"/>
              </a:rPr>
              <a:t>Triangle</a:t>
            </a:r>
            <a:r>
              <a:rPr sz="4000" b="1" spc="4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for</a:t>
            </a:r>
            <a:r>
              <a:rPr sz="4000" b="1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a	Series</a:t>
            </a:r>
            <a:r>
              <a:rPr sz="4000" b="1" spc="-60" dirty="0">
                <a:latin typeface="Arial"/>
                <a:cs typeface="Arial"/>
              </a:rPr>
              <a:t> </a:t>
            </a:r>
            <a:r>
              <a:rPr sz="4000" b="1" spc="5" dirty="0">
                <a:latin typeface="Arial"/>
                <a:cs typeface="Arial"/>
              </a:rPr>
              <a:t>R-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676" y="359671"/>
            <a:ext cx="8523605" cy="6370955"/>
          </a:xfrm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R="419100" algn="ctr">
              <a:lnSpc>
                <a:spcPct val="100000"/>
              </a:lnSpc>
              <a:spcBef>
                <a:spcPts val="2120"/>
              </a:spcBef>
            </a:pPr>
            <a:r>
              <a:rPr sz="4000" b="1" spc="-5" dirty="0">
                <a:latin typeface="Arial"/>
                <a:cs typeface="Arial"/>
              </a:rPr>
              <a:t>C</a:t>
            </a:r>
            <a:r>
              <a:rPr sz="4000" b="1" u="sng" spc="-10" dirty="0">
                <a:uFill>
                  <a:solidFill>
                    <a:srgbClr val="7BD036"/>
                  </a:solidFill>
                </a:uFill>
                <a:latin typeface="Arial"/>
                <a:cs typeface="Arial"/>
              </a:rPr>
              <a:t> </a:t>
            </a:r>
            <a:r>
              <a:rPr sz="4000" b="1" u="sng" spc="-5" dirty="0">
                <a:uFill>
                  <a:solidFill>
                    <a:srgbClr val="7BD036"/>
                  </a:solidFill>
                </a:uFill>
                <a:latin typeface="Arial"/>
                <a:cs typeface="Arial"/>
              </a:rPr>
              <a:t>Circui</a:t>
            </a:r>
            <a:r>
              <a:rPr sz="4000" b="1" spc="-5" dirty="0">
                <a:latin typeface="Arial"/>
                <a:cs typeface="Arial"/>
              </a:rPr>
              <a:t>t</a:t>
            </a:r>
            <a:endParaRPr sz="4000">
              <a:latin typeface="Arial"/>
              <a:cs typeface="Arial"/>
            </a:endParaRPr>
          </a:p>
          <a:p>
            <a:pPr marL="38100" marR="30480" indent="-2540" algn="ctr">
              <a:lnSpc>
                <a:spcPct val="100000"/>
              </a:lnSpc>
              <a:spcBef>
                <a:spcPts val="1625"/>
              </a:spcBef>
            </a:pPr>
            <a:r>
              <a:rPr sz="3200" dirty="0">
                <a:latin typeface="Book Antiqua"/>
                <a:cs typeface="Book Antiqua"/>
              </a:rPr>
              <a:t>If </a:t>
            </a:r>
            <a:r>
              <a:rPr sz="3200" spc="-5" dirty="0">
                <a:latin typeface="Book Antiqua"/>
                <a:cs typeface="Book Antiqua"/>
              </a:rPr>
              <a:t>the length </a:t>
            </a:r>
            <a:r>
              <a:rPr sz="3200" dirty="0">
                <a:latin typeface="Book Antiqua"/>
                <a:cs typeface="Book Antiqua"/>
              </a:rPr>
              <a:t>of each </a:t>
            </a:r>
            <a:r>
              <a:rPr sz="3200" spc="-5" dirty="0">
                <a:latin typeface="Book Antiqua"/>
                <a:cs typeface="Book Antiqua"/>
              </a:rPr>
              <a:t>side </a:t>
            </a:r>
            <a:r>
              <a:rPr sz="3200" dirty="0">
                <a:latin typeface="Book Antiqua"/>
                <a:cs typeface="Book Antiqua"/>
              </a:rPr>
              <a:t>of </a:t>
            </a:r>
            <a:r>
              <a:rPr sz="3200" spc="-5" dirty="0">
                <a:latin typeface="Book Antiqua"/>
                <a:cs typeface="Book Antiqua"/>
              </a:rPr>
              <a:t>the </a:t>
            </a:r>
            <a:r>
              <a:rPr sz="3200" dirty="0">
                <a:latin typeface="Book Antiqua"/>
                <a:cs typeface="Book Antiqua"/>
              </a:rPr>
              <a:t>voltage </a:t>
            </a:r>
            <a:r>
              <a:rPr sz="3200" spc="-5" dirty="0">
                <a:latin typeface="Book Antiqua"/>
                <a:cs typeface="Book Antiqua"/>
              </a:rPr>
              <a:t>triangle  is </a:t>
            </a:r>
            <a:r>
              <a:rPr sz="3200" dirty="0">
                <a:latin typeface="Book Antiqua"/>
                <a:cs typeface="Book Antiqua"/>
              </a:rPr>
              <a:t>divided </a:t>
            </a:r>
            <a:r>
              <a:rPr sz="3200" spc="-5" dirty="0">
                <a:latin typeface="Book Antiqua"/>
                <a:cs typeface="Book Antiqua"/>
              </a:rPr>
              <a:t>by </a:t>
            </a:r>
            <a:r>
              <a:rPr sz="3200" dirty="0">
                <a:latin typeface="Book Antiqua"/>
                <a:cs typeface="Book Antiqua"/>
              </a:rPr>
              <a:t>current I , </a:t>
            </a:r>
            <a:r>
              <a:rPr sz="3200" spc="-5" dirty="0">
                <a:latin typeface="Book Antiqua"/>
                <a:cs typeface="Book Antiqua"/>
              </a:rPr>
              <a:t>the impedance triangle  is obtained </a:t>
            </a:r>
            <a:r>
              <a:rPr sz="3200" dirty="0">
                <a:latin typeface="Book Antiqua"/>
                <a:cs typeface="Book Antiqua"/>
              </a:rPr>
              <a:t>. </a:t>
            </a:r>
            <a:r>
              <a:rPr sz="3200" spc="-5" dirty="0">
                <a:latin typeface="Book Antiqua"/>
                <a:cs typeface="Book Antiqua"/>
              </a:rPr>
              <a:t>The impedance triangle </a:t>
            </a:r>
            <a:r>
              <a:rPr sz="3200" dirty="0">
                <a:latin typeface="Book Antiqua"/>
                <a:cs typeface="Book Antiqua"/>
              </a:rPr>
              <a:t>for a  series </a:t>
            </a:r>
            <a:r>
              <a:rPr sz="3200" spc="-5" dirty="0">
                <a:latin typeface="Book Antiqua"/>
                <a:cs typeface="Book Antiqua"/>
              </a:rPr>
              <a:t>R-C </a:t>
            </a:r>
            <a:r>
              <a:rPr sz="3200" dirty="0">
                <a:latin typeface="Book Antiqua"/>
                <a:cs typeface="Book Antiqua"/>
              </a:rPr>
              <a:t>circuit </a:t>
            </a:r>
            <a:r>
              <a:rPr sz="3200" spc="-5" dirty="0">
                <a:latin typeface="Book Antiqua"/>
                <a:cs typeface="Book Antiqua"/>
              </a:rPr>
              <a:t>is given. </a:t>
            </a:r>
            <a:r>
              <a:rPr sz="3200" dirty="0">
                <a:latin typeface="Book Antiqua"/>
                <a:cs typeface="Book Antiqua"/>
              </a:rPr>
              <a:t>The following  </a:t>
            </a:r>
            <a:r>
              <a:rPr sz="3200" spc="-5" dirty="0">
                <a:latin typeface="Book Antiqua"/>
                <a:cs typeface="Book Antiqua"/>
              </a:rPr>
              <a:t>results </a:t>
            </a:r>
            <a:r>
              <a:rPr sz="3200" spc="5" dirty="0">
                <a:latin typeface="Book Antiqua"/>
                <a:cs typeface="Book Antiqua"/>
              </a:rPr>
              <a:t>may </a:t>
            </a:r>
            <a:r>
              <a:rPr sz="3200" spc="-5" dirty="0">
                <a:latin typeface="Book Antiqua"/>
                <a:cs typeface="Book Antiqua"/>
              </a:rPr>
              <a:t>be </a:t>
            </a:r>
            <a:r>
              <a:rPr sz="3200" dirty="0">
                <a:latin typeface="Book Antiqua"/>
                <a:cs typeface="Book Antiqua"/>
              </a:rPr>
              <a:t>found </a:t>
            </a:r>
            <a:r>
              <a:rPr sz="3200" spc="-5" dirty="0">
                <a:latin typeface="Book Antiqua"/>
                <a:cs typeface="Book Antiqua"/>
              </a:rPr>
              <a:t>from </a:t>
            </a:r>
            <a:r>
              <a:rPr sz="3200" dirty="0">
                <a:latin typeface="Book Antiqua"/>
                <a:cs typeface="Book Antiqua"/>
              </a:rPr>
              <a:t>an </a:t>
            </a:r>
            <a:r>
              <a:rPr sz="3200" spc="-5" dirty="0">
                <a:latin typeface="Book Antiqua"/>
                <a:cs typeface="Book Antiqua"/>
              </a:rPr>
              <a:t>impedance  triangle for </a:t>
            </a:r>
            <a:r>
              <a:rPr sz="3200" dirty="0">
                <a:latin typeface="Book Antiqua"/>
                <a:cs typeface="Book Antiqua"/>
              </a:rPr>
              <a:t>a series R-C circuit:</a:t>
            </a:r>
            <a:endParaRPr sz="3200">
              <a:latin typeface="Book Antiqua"/>
              <a:cs typeface="Book Antiqua"/>
            </a:endParaRPr>
          </a:p>
          <a:p>
            <a:pPr marL="4050665">
              <a:lnSpc>
                <a:spcPts val="2865"/>
              </a:lnSpc>
              <a:spcBef>
                <a:spcPts val="770"/>
              </a:spcBef>
              <a:tabLst>
                <a:tab pos="5066665" algn="l"/>
                <a:tab pos="6878320" algn="l"/>
              </a:tabLst>
            </a:pPr>
            <a:r>
              <a:rPr sz="3200" spc="10" dirty="0">
                <a:latin typeface="Book Antiqua"/>
                <a:cs typeface="Book Antiqua"/>
              </a:rPr>
              <a:t>Z</a:t>
            </a:r>
            <a:r>
              <a:rPr sz="3150" spc="15" baseline="-21164" dirty="0">
                <a:latin typeface="Book Antiqua"/>
                <a:cs typeface="Book Antiqua"/>
              </a:rPr>
              <a:t>C</a:t>
            </a:r>
            <a:r>
              <a:rPr sz="3150" spc="412" baseline="-21164" dirty="0">
                <a:latin typeface="Book Antiqua"/>
                <a:cs typeface="Book Antiqua"/>
              </a:rPr>
              <a:t> </a:t>
            </a:r>
            <a:r>
              <a:rPr sz="3200" dirty="0">
                <a:latin typeface="Book Antiqua"/>
                <a:cs typeface="Book Antiqua"/>
              </a:rPr>
              <a:t>=	</a:t>
            </a:r>
            <a:r>
              <a:rPr sz="3200" spc="5" dirty="0">
                <a:latin typeface="Book Antiqua"/>
                <a:cs typeface="Book Antiqua"/>
              </a:rPr>
              <a:t>√(R</a:t>
            </a:r>
            <a:r>
              <a:rPr sz="3150" spc="7" baseline="25132" dirty="0">
                <a:latin typeface="Book Antiqua"/>
                <a:cs typeface="Book Antiqua"/>
              </a:rPr>
              <a:t>2</a:t>
            </a:r>
            <a:r>
              <a:rPr sz="3150" spc="382" baseline="25132" dirty="0">
                <a:latin typeface="Book Antiqua"/>
                <a:cs typeface="Book Antiqua"/>
              </a:rPr>
              <a:t> </a:t>
            </a:r>
            <a:r>
              <a:rPr sz="3200" dirty="0">
                <a:latin typeface="Book Antiqua"/>
                <a:cs typeface="Book Antiqua"/>
              </a:rPr>
              <a:t>+ </a:t>
            </a:r>
            <a:r>
              <a:rPr sz="3200" spc="5" dirty="0">
                <a:latin typeface="Book Antiqua"/>
                <a:cs typeface="Book Antiqua"/>
              </a:rPr>
              <a:t>X</a:t>
            </a:r>
            <a:r>
              <a:rPr sz="3150" spc="7" baseline="25132" dirty="0">
                <a:latin typeface="Book Antiqua"/>
                <a:cs typeface="Book Antiqua"/>
              </a:rPr>
              <a:t>2	</a:t>
            </a:r>
            <a:r>
              <a:rPr sz="3200" dirty="0">
                <a:latin typeface="Book Antiqua"/>
                <a:cs typeface="Book Antiqua"/>
              </a:rPr>
              <a:t>)</a:t>
            </a:r>
            <a:endParaRPr sz="3200">
              <a:latin typeface="Book Antiqua"/>
              <a:cs typeface="Book Antiqua"/>
            </a:endParaRPr>
          </a:p>
          <a:p>
            <a:pPr marR="1636395" algn="r">
              <a:lnSpc>
                <a:spcPts val="1545"/>
              </a:lnSpc>
            </a:pPr>
            <a:r>
              <a:rPr sz="2100" spc="25" dirty="0">
                <a:latin typeface="Book Antiqua"/>
                <a:cs typeface="Book Antiqua"/>
              </a:rPr>
              <a:t>C</a:t>
            </a:r>
            <a:endParaRPr sz="2100">
              <a:latin typeface="Book Antiqua"/>
              <a:cs typeface="Book Antiqua"/>
            </a:endParaRPr>
          </a:p>
          <a:p>
            <a:pPr marL="4246245">
              <a:lnSpc>
                <a:spcPct val="100000"/>
              </a:lnSpc>
              <a:spcBef>
                <a:spcPts val="234"/>
              </a:spcBef>
            </a:pPr>
            <a:r>
              <a:rPr sz="3200" dirty="0">
                <a:latin typeface="Book Antiqua"/>
                <a:cs typeface="Book Antiqua"/>
              </a:rPr>
              <a:t>R =</a:t>
            </a:r>
            <a:r>
              <a:rPr sz="3200" spc="-20" dirty="0">
                <a:latin typeface="Book Antiqua"/>
                <a:cs typeface="Book Antiqua"/>
              </a:rPr>
              <a:t> </a:t>
            </a:r>
            <a:r>
              <a:rPr sz="3200" spc="5" dirty="0">
                <a:latin typeface="Book Antiqua"/>
                <a:cs typeface="Book Antiqua"/>
              </a:rPr>
              <a:t>Z</a:t>
            </a:r>
            <a:r>
              <a:rPr sz="3150" spc="7" baseline="-21164" dirty="0">
                <a:latin typeface="Book Antiqua"/>
                <a:cs typeface="Book Antiqua"/>
              </a:rPr>
              <a:t>C</a:t>
            </a:r>
            <a:r>
              <a:rPr sz="3200" spc="5" dirty="0">
                <a:latin typeface="Book Antiqua"/>
                <a:cs typeface="Book Antiqua"/>
              </a:rPr>
              <a:t>cos</a:t>
            </a:r>
            <a:r>
              <a:rPr sz="3200" spc="5" dirty="0">
                <a:latin typeface="Times New Roman"/>
                <a:cs typeface="Times New Roman"/>
              </a:rPr>
              <a:t>Φ</a:t>
            </a:r>
            <a:r>
              <a:rPr sz="3150" spc="7" baseline="-21164" dirty="0">
                <a:latin typeface="Book Antiqua"/>
                <a:cs typeface="Book Antiqua"/>
              </a:rPr>
              <a:t>C</a:t>
            </a:r>
            <a:endParaRPr sz="3150" baseline="-21164">
              <a:latin typeface="Book Antiqua"/>
              <a:cs typeface="Book Antiqua"/>
            </a:endParaRPr>
          </a:p>
          <a:p>
            <a:pPr marL="3374390" marR="1861820" indent="680720">
              <a:lnSpc>
                <a:spcPts val="4610"/>
              </a:lnSpc>
              <a:spcBef>
                <a:spcPts val="280"/>
              </a:spcBef>
              <a:tabLst>
                <a:tab pos="5021580" algn="l"/>
                <a:tab pos="5071110" algn="l"/>
              </a:tabLst>
            </a:pPr>
            <a:r>
              <a:rPr sz="3200" spc="10" dirty="0">
                <a:latin typeface="Book Antiqua"/>
                <a:cs typeface="Book Antiqua"/>
              </a:rPr>
              <a:t>X</a:t>
            </a:r>
            <a:r>
              <a:rPr sz="3150" spc="15" baseline="-21164" dirty="0">
                <a:latin typeface="Book Antiqua"/>
                <a:cs typeface="Book Antiqua"/>
              </a:rPr>
              <a:t>C</a:t>
            </a:r>
            <a:r>
              <a:rPr sz="3150" spc="405" baseline="-21164" dirty="0">
                <a:latin typeface="Book Antiqua"/>
                <a:cs typeface="Book Antiqua"/>
              </a:rPr>
              <a:t> </a:t>
            </a:r>
            <a:r>
              <a:rPr sz="3200" dirty="0">
                <a:latin typeface="Book Antiqua"/>
                <a:cs typeface="Book Antiqua"/>
              </a:rPr>
              <a:t>=		</a:t>
            </a:r>
            <a:r>
              <a:rPr sz="3200" spc="10" dirty="0">
                <a:latin typeface="Book Antiqua"/>
                <a:cs typeface="Book Antiqua"/>
              </a:rPr>
              <a:t>Z</a:t>
            </a:r>
            <a:r>
              <a:rPr sz="3150" spc="15" baseline="-21164" dirty="0">
                <a:latin typeface="Book Antiqua"/>
                <a:cs typeface="Book Antiqua"/>
              </a:rPr>
              <a:t>C </a:t>
            </a:r>
            <a:r>
              <a:rPr sz="3200" spc="5" dirty="0">
                <a:latin typeface="Book Antiqua"/>
                <a:cs typeface="Book Antiqua"/>
              </a:rPr>
              <a:t>sin</a:t>
            </a:r>
            <a:r>
              <a:rPr sz="3200" spc="5" dirty="0">
                <a:latin typeface="Times New Roman"/>
                <a:cs typeface="Times New Roman"/>
              </a:rPr>
              <a:t>Φ</a:t>
            </a:r>
            <a:r>
              <a:rPr sz="3150" spc="7" baseline="-21164" dirty="0">
                <a:latin typeface="Book Antiqua"/>
                <a:cs typeface="Book Antiqua"/>
              </a:rPr>
              <a:t>C  </a:t>
            </a:r>
            <a:r>
              <a:rPr sz="3200" dirty="0">
                <a:latin typeface="Book Antiqua"/>
                <a:cs typeface="Book Antiqua"/>
              </a:rPr>
              <a:t>tan</a:t>
            </a:r>
            <a:r>
              <a:rPr sz="3200" dirty="0">
                <a:latin typeface="Times New Roman"/>
                <a:cs typeface="Times New Roman"/>
              </a:rPr>
              <a:t>Φ</a:t>
            </a:r>
            <a:r>
              <a:rPr sz="3150" baseline="-21164" dirty="0">
                <a:latin typeface="Book Antiqua"/>
                <a:cs typeface="Book Antiqua"/>
              </a:rPr>
              <a:t>C</a:t>
            </a:r>
            <a:r>
              <a:rPr sz="3150" spc="22" baseline="-21164" dirty="0">
                <a:latin typeface="Book Antiqua"/>
                <a:cs typeface="Book Antiqua"/>
              </a:rPr>
              <a:t> </a:t>
            </a:r>
            <a:r>
              <a:rPr sz="3200" dirty="0">
                <a:latin typeface="Book Antiqua"/>
                <a:cs typeface="Book Antiqua"/>
              </a:rPr>
              <a:t>=	</a:t>
            </a:r>
            <a:r>
              <a:rPr sz="3200" spc="10" dirty="0">
                <a:latin typeface="Book Antiqua"/>
                <a:cs typeface="Book Antiqua"/>
              </a:rPr>
              <a:t>X</a:t>
            </a:r>
            <a:r>
              <a:rPr sz="3150" spc="15" baseline="-21164" dirty="0">
                <a:latin typeface="Book Antiqua"/>
                <a:cs typeface="Book Antiqua"/>
              </a:rPr>
              <a:t>C</a:t>
            </a:r>
            <a:r>
              <a:rPr sz="3150" spc="390" baseline="-21164" dirty="0">
                <a:latin typeface="Book Antiqua"/>
                <a:cs typeface="Book Antiqua"/>
              </a:rPr>
              <a:t> </a:t>
            </a:r>
            <a:r>
              <a:rPr sz="3200" dirty="0">
                <a:latin typeface="Book Antiqua"/>
                <a:cs typeface="Book Antiqua"/>
              </a:rPr>
              <a:t>/R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9872" y="4072128"/>
            <a:ext cx="3118104" cy="2639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4755" y="571500"/>
            <a:ext cx="7501255" cy="1905"/>
          </a:xfrm>
          <a:custGeom>
            <a:avLst/>
            <a:gdLst/>
            <a:ahLst/>
            <a:cxnLst/>
            <a:rect l="l" t="t" r="r" b="b"/>
            <a:pathLst>
              <a:path w="7501255" h="1904">
                <a:moveTo>
                  <a:pt x="0" y="0"/>
                </a:moveTo>
                <a:lnTo>
                  <a:pt x="7501001" y="1650"/>
                </a:lnTo>
              </a:path>
            </a:pathLst>
          </a:custGeom>
          <a:ln w="9144">
            <a:solidFill>
              <a:srgbClr val="7BD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6958" y="355219"/>
            <a:ext cx="3378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CONTENTS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814576" y="1343406"/>
            <a:ext cx="6515734" cy="49637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594485">
              <a:lnSpc>
                <a:spcPct val="100000"/>
              </a:lnSpc>
              <a:spcBef>
                <a:spcPts val="820"/>
              </a:spcBef>
              <a:tabLst>
                <a:tab pos="2109470" algn="l"/>
              </a:tabLst>
            </a:pPr>
            <a:r>
              <a:rPr sz="3000" dirty="0">
                <a:latin typeface="Book Antiqua"/>
                <a:cs typeface="Book Antiqua"/>
              </a:rPr>
              <a:t>1.	AC</a:t>
            </a:r>
            <a:r>
              <a:rPr sz="3000" spc="-15" dirty="0">
                <a:latin typeface="Book Antiqua"/>
                <a:cs typeface="Book Antiqua"/>
              </a:rPr>
              <a:t> </a:t>
            </a:r>
            <a:r>
              <a:rPr sz="3000" spc="-5" dirty="0">
                <a:latin typeface="Book Antiqua"/>
                <a:cs typeface="Book Antiqua"/>
              </a:rPr>
              <a:t>CIRCUIT</a:t>
            </a:r>
            <a:endParaRPr sz="3000">
              <a:latin typeface="Book Antiqua"/>
              <a:cs typeface="Book Antiqua"/>
            </a:endParaRPr>
          </a:p>
          <a:p>
            <a:pPr marL="948690" lvl="1" indent="-85788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948690" algn="l"/>
                <a:tab pos="949325" algn="l"/>
              </a:tabLst>
            </a:pPr>
            <a:r>
              <a:rPr sz="3000" dirty="0">
                <a:latin typeface="Book Antiqua"/>
                <a:cs typeface="Book Antiqua"/>
              </a:rPr>
              <a:t>PURELY </a:t>
            </a:r>
            <a:r>
              <a:rPr sz="3000" spc="-5" dirty="0">
                <a:latin typeface="Book Antiqua"/>
                <a:cs typeface="Book Antiqua"/>
              </a:rPr>
              <a:t>RESISTIVE CICUIT</a:t>
            </a:r>
            <a:endParaRPr sz="3000">
              <a:latin typeface="Book Antiqua"/>
              <a:cs typeface="Book Antiqua"/>
            </a:endParaRPr>
          </a:p>
          <a:p>
            <a:pPr marL="914400" lvl="1" indent="-858519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914400" algn="l"/>
                <a:tab pos="915035" algn="l"/>
              </a:tabLst>
            </a:pPr>
            <a:r>
              <a:rPr sz="3000" spc="-5" dirty="0">
                <a:latin typeface="Book Antiqua"/>
                <a:cs typeface="Book Antiqua"/>
              </a:rPr>
              <a:t>PURELY INDUCTIVE</a:t>
            </a:r>
            <a:r>
              <a:rPr sz="3000" spc="5" dirty="0">
                <a:latin typeface="Book Antiqua"/>
                <a:cs typeface="Book Antiqua"/>
              </a:rPr>
              <a:t> </a:t>
            </a:r>
            <a:r>
              <a:rPr sz="3000" spc="-5" dirty="0">
                <a:latin typeface="Book Antiqua"/>
                <a:cs typeface="Book Antiqua"/>
              </a:rPr>
              <a:t>CIRCUIT</a:t>
            </a:r>
            <a:endParaRPr sz="3000">
              <a:latin typeface="Book Antiqua"/>
              <a:cs typeface="Book Antiqua"/>
            </a:endParaRPr>
          </a:p>
          <a:p>
            <a:pPr marL="869950" lvl="1" indent="-85725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869315" algn="l"/>
                <a:tab pos="869950" algn="l"/>
              </a:tabLst>
            </a:pPr>
            <a:r>
              <a:rPr sz="3000" dirty="0">
                <a:latin typeface="Book Antiqua"/>
                <a:cs typeface="Book Antiqua"/>
              </a:rPr>
              <a:t>PURELY </a:t>
            </a:r>
            <a:r>
              <a:rPr sz="3000" spc="-5" dirty="0">
                <a:latin typeface="Book Antiqua"/>
                <a:cs typeface="Book Antiqua"/>
              </a:rPr>
              <a:t>CAPACITIVE</a:t>
            </a:r>
            <a:r>
              <a:rPr sz="3000" spc="-35" dirty="0">
                <a:latin typeface="Book Antiqua"/>
                <a:cs typeface="Book Antiqua"/>
              </a:rPr>
              <a:t> </a:t>
            </a:r>
            <a:r>
              <a:rPr sz="3000" spc="-5" dirty="0">
                <a:latin typeface="Book Antiqua"/>
                <a:cs typeface="Book Antiqua"/>
              </a:rPr>
              <a:t>CIRCUIT</a:t>
            </a:r>
            <a:endParaRPr sz="3000">
              <a:latin typeface="Book Antiqua"/>
              <a:cs typeface="Book Antiqu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Book Antiqua"/>
              <a:buAutoNum type="arabicPeriod"/>
            </a:pPr>
            <a:endParaRPr sz="4050">
              <a:latin typeface="Book Antiqua"/>
              <a:cs typeface="Book Antiqua"/>
            </a:endParaRPr>
          </a:p>
          <a:p>
            <a:pPr marL="609600">
              <a:lnSpc>
                <a:spcPct val="100000"/>
              </a:lnSpc>
            </a:pPr>
            <a:r>
              <a:rPr sz="3000" spc="160" dirty="0">
                <a:uFill>
                  <a:solidFill>
                    <a:srgbClr val="7BD036"/>
                  </a:solidFill>
                </a:uFill>
                <a:latin typeface="Arial Black"/>
                <a:cs typeface="Arial Black"/>
              </a:rPr>
              <a:t> </a:t>
            </a:r>
            <a:r>
              <a:rPr sz="3000" spc="-30" dirty="0">
                <a:uFill>
                  <a:solidFill>
                    <a:srgbClr val="7BD036"/>
                  </a:solidFill>
                </a:uFill>
                <a:latin typeface="Arial Black"/>
                <a:cs typeface="Arial Black"/>
              </a:rPr>
              <a:t>AC </a:t>
            </a:r>
            <a:r>
              <a:rPr sz="3000" spc="-5" dirty="0">
                <a:uFill>
                  <a:solidFill>
                    <a:srgbClr val="7BD036"/>
                  </a:solidFill>
                </a:uFill>
                <a:latin typeface="Arial Black"/>
                <a:cs typeface="Arial Black"/>
              </a:rPr>
              <a:t>SERIES </a:t>
            </a:r>
            <a:r>
              <a:rPr sz="3000" spc="-15" dirty="0">
                <a:uFill>
                  <a:solidFill>
                    <a:srgbClr val="7BD036"/>
                  </a:solidFill>
                </a:uFill>
                <a:latin typeface="Arial Black"/>
                <a:cs typeface="Arial Black"/>
              </a:rPr>
              <a:t>CIRCUITS</a:t>
            </a:r>
            <a:endParaRPr sz="3000">
              <a:latin typeface="Arial Black"/>
              <a:cs typeface="Arial Black"/>
            </a:endParaRPr>
          </a:p>
          <a:p>
            <a:pPr marL="1536700" lvl="1" indent="-762000">
              <a:lnSpc>
                <a:spcPct val="100000"/>
              </a:lnSpc>
              <a:spcBef>
                <a:spcPts val="700"/>
              </a:spcBef>
              <a:buAutoNum type="arabicPeriod" startAt="4"/>
              <a:tabLst>
                <a:tab pos="1536065" algn="l"/>
                <a:tab pos="1536700" algn="l"/>
              </a:tabLst>
            </a:pPr>
            <a:r>
              <a:rPr sz="3000" dirty="0">
                <a:latin typeface="Book Antiqua"/>
                <a:cs typeface="Book Antiqua"/>
              </a:rPr>
              <a:t>SERIES </a:t>
            </a:r>
            <a:r>
              <a:rPr sz="3000" spc="-5" dirty="0">
                <a:latin typeface="Book Antiqua"/>
                <a:cs typeface="Book Antiqua"/>
              </a:rPr>
              <a:t>R-L</a:t>
            </a:r>
            <a:r>
              <a:rPr sz="3000" spc="-80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CIRCUIT</a:t>
            </a:r>
            <a:endParaRPr sz="3000">
              <a:latin typeface="Book Antiqua"/>
              <a:cs typeface="Book Antiqua"/>
            </a:endParaRPr>
          </a:p>
          <a:p>
            <a:pPr marL="1518285" lvl="1" indent="-762635">
              <a:lnSpc>
                <a:spcPct val="100000"/>
              </a:lnSpc>
              <a:spcBef>
                <a:spcPts val="720"/>
              </a:spcBef>
              <a:buAutoNum type="arabicPeriod" startAt="4"/>
              <a:tabLst>
                <a:tab pos="1518285" algn="l"/>
                <a:tab pos="1518920" algn="l"/>
              </a:tabLst>
            </a:pPr>
            <a:r>
              <a:rPr sz="3000" dirty="0">
                <a:latin typeface="Book Antiqua"/>
                <a:cs typeface="Book Antiqua"/>
              </a:rPr>
              <a:t>SERIES </a:t>
            </a:r>
            <a:r>
              <a:rPr sz="3000" spc="-5" dirty="0">
                <a:latin typeface="Book Antiqua"/>
                <a:cs typeface="Book Antiqua"/>
              </a:rPr>
              <a:t>R-C</a:t>
            </a:r>
            <a:r>
              <a:rPr sz="3000" spc="-85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CIRCUIT</a:t>
            </a:r>
            <a:endParaRPr sz="3000">
              <a:latin typeface="Book Antiqua"/>
              <a:cs typeface="Book Antiqua"/>
            </a:endParaRPr>
          </a:p>
          <a:p>
            <a:pPr marL="1432560" lvl="1" indent="-668020">
              <a:lnSpc>
                <a:spcPct val="100000"/>
              </a:lnSpc>
              <a:spcBef>
                <a:spcPts val="720"/>
              </a:spcBef>
              <a:buAutoNum type="arabicPeriod" startAt="4"/>
              <a:tabLst>
                <a:tab pos="1432560" algn="l"/>
                <a:tab pos="1433195" algn="l"/>
              </a:tabLst>
            </a:pPr>
            <a:r>
              <a:rPr sz="3000" dirty="0">
                <a:latin typeface="Book Antiqua"/>
                <a:cs typeface="Book Antiqua"/>
              </a:rPr>
              <a:t>SERIES R-L-C</a:t>
            </a:r>
            <a:r>
              <a:rPr sz="3000" spc="-20" dirty="0">
                <a:latin typeface="Book Antiqua"/>
                <a:cs typeface="Book Antiqua"/>
              </a:rPr>
              <a:t> </a:t>
            </a:r>
            <a:r>
              <a:rPr sz="3000" spc="-5" dirty="0">
                <a:latin typeface="Book Antiqua"/>
                <a:cs typeface="Book Antiqua"/>
              </a:rPr>
              <a:t>CIRCUIT</a:t>
            </a:r>
            <a:endParaRPr sz="30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4988" y="1286255"/>
            <a:ext cx="8644255" cy="1905"/>
          </a:xfrm>
          <a:custGeom>
            <a:avLst/>
            <a:gdLst/>
            <a:ahLst/>
            <a:cxnLst/>
            <a:rect l="l" t="t" r="r" b="b"/>
            <a:pathLst>
              <a:path w="8644255" h="1905">
                <a:moveTo>
                  <a:pt x="0" y="0"/>
                </a:moveTo>
                <a:lnTo>
                  <a:pt x="8644001" y="1651"/>
                </a:lnTo>
              </a:path>
            </a:pathLst>
          </a:custGeom>
          <a:ln w="9144">
            <a:solidFill>
              <a:srgbClr val="7BD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27" y="168910"/>
            <a:ext cx="5530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43635" algn="l"/>
              </a:tabLst>
            </a:pPr>
            <a:r>
              <a:rPr sz="4000" spc="-5" dirty="0"/>
              <a:t>1.6	</a:t>
            </a:r>
            <a:r>
              <a:rPr sz="4000" b="1" spc="-5" dirty="0">
                <a:latin typeface="Arial"/>
                <a:cs typeface="Arial"/>
              </a:rPr>
              <a:t>S</a:t>
            </a:r>
            <a:r>
              <a:rPr sz="4000" b="1" u="sng" spc="-5" dirty="0">
                <a:uFill>
                  <a:solidFill>
                    <a:srgbClr val="7BD036"/>
                  </a:solidFill>
                </a:uFill>
                <a:latin typeface="Arial"/>
                <a:cs typeface="Arial"/>
              </a:rPr>
              <a:t>eries RLC</a:t>
            </a:r>
            <a:r>
              <a:rPr sz="4000" b="1" u="sng" spc="-45" dirty="0">
                <a:uFill>
                  <a:solidFill>
                    <a:srgbClr val="7BD036"/>
                  </a:solidFill>
                </a:uFill>
                <a:latin typeface="Arial"/>
                <a:cs typeface="Arial"/>
              </a:rPr>
              <a:t> </a:t>
            </a:r>
            <a:r>
              <a:rPr sz="4000" b="1" u="sng" spc="-5" dirty="0">
                <a:uFill>
                  <a:solidFill>
                    <a:srgbClr val="7BD036"/>
                  </a:solidFill>
                </a:uFill>
                <a:latin typeface="Arial"/>
                <a:cs typeface="Arial"/>
              </a:rPr>
              <a:t>circui</a:t>
            </a:r>
            <a:r>
              <a:rPr sz="4000" b="1" spc="-5" dirty="0">
                <a:latin typeface="Arial"/>
                <a:cs typeface="Arial"/>
              </a:rPr>
              <a:t>t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1423" y="1007491"/>
            <a:ext cx="8484870" cy="3780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17780" algn="ct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Book Antiqua"/>
                <a:cs typeface="Book Antiqua"/>
              </a:rPr>
              <a:t>A circuit having R, l and C in series is called a general  </a:t>
            </a:r>
            <a:r>
              <a:rPr sz="2800" dirty="0">
                <a:latin typeface="Book Antiqua"/>
                <a:cs typeface="Book Antiqua"/>
              </a:rPr>
              <a:t>series </a:t>
            </a:r>
            <a:r>
              <a:rPr sz="2800" spc="-5" dirty="0">
                <a:latin typeface="Book Antiqua"/>
                <a:cs typeface="Book Antiqua"/>
              </a:rPr>
              <a:t>circuit current is used as reference phasor </a:t>
            </a:r>
            <a:r>
              <a:rPr sz="2800" spc="-10" dirty="0">
                <a:latin typeface="Book Antiqua"/>
                <a:cs typeface="Book Antiqua"/>
              </a:rPr>
              <a:t>in  </a:t>
            </a:r>
            <a:r>
              <a:rPr sz="2800" spc="-5" dirty="0">
                <a:latin typeface="Book Antiqua"/>
                <a:cs typeface="Book Antiqua"/>
              </a:rPr>
              <a:t>series </a:t>
            </a:r>
            <a:r>
              <a:rPr sz="2800" spc="-10" dirty="0">
                <a:latin typeface="Book Antiqua"/>
                <a:cs typeface="Book Antiqua"/>
              </a:rPr>
              <a:t>circuit </a:t>
            </a:r>
            <a:r>
              <a:rPr sz="2800" spc="-5" dirty="0">
                <a:latin typeface="Book Antiqua"/>
                <a:cs typeface="Book Antiqua"/>
              </a:rPr>
              <a:t>since it is common to all </a:t>
            </a:r>
            <a:r>
              <a:rPr sz="2800" spc="-10" dirty="0">
                <a:latin typeface="Book Antiqua"/>
                <a:cs typeface="Book Antiqua"/>
              </a:rPr>
              <a:t>the </a:t>
            </a:r>
            <a:r>
              <a:rPr sz="2800" spc="-5" dirty="0">
                <a:latin typeface="Book Antiqua"/>
                <a:cs typeface="Book Antiqua"/>
              </a:rPr>
              <a:t>elements of  circuit. There are four</a:t>
            </a:r>
            <a:r>
              <a:rPr sz="2800" spc="-30" dirty="0">
                <a:latin typeface="Book Antiqua"/>
                <a:cs typeface="Book Antiqua"/>
              </a:rPr>
              <a:t> </a:t>
            </a:r>
            <a:r>
              <a:rPr sz="2800" spc="-5" dirty="0">
                <a:latin typeface="Book Antiqua"/>
                <a:cs typeface="Book Antiqua"/>
              </a:rPr>
              <a:t>voltages</a:t>
            </a:r>
            <a:endParaRPr sz="2800">
              <a:latin typeface="Book Antiqua"/>
              <a:cs typeface="Book Antiqua"/>
            </a:endParaRPr>
          </a:p>
          <a:p>
            <a:pPr marL="2765425" marR="2753995" indent="55880" algn="just">
              <a:lnSpc>
                <a:spcPct val="120000"/>
              </a:lnSpc>
            </a:pPr>
            <a:r>
              <a:rPr sz="2800" dirty="0">
                <a:latin typeface="Book Antiqua"/>
                <a:cs typeface="Book Antiqua"/>
              </a:rPr>
              <a:t>V</a:t>
            </a:r>
            <a:r>
              <a:rPr sz="2775" baseline="-21021" dirty="0">
                <a:latin typeface="Book Antiqua"/>
                <a:cs typeface="Book Antiqua"/>
              </a:rPr>
              <a:t>R </a:t>
            </a:r>
            <a:r>
              <a:rPr sz="2800" spc="-5" dirty="0">
                <a:latin typeface="Book Antiqua"/>
                <a:cs typeface="Book Antiqua"/>
              </a:rPr>
              <a:t>in phase with I  </a:t>
            </a:r>
            <a:r>
              <a:rPr sz="2800" dirty="0">
                <a:latin typeface="Book Antiqua"/>
                <a:cs typeface="Book Antiqua"/>
              </a:rPr>
              <a:t>V</a:t>
            </a:r>
            <a:r>
              <a:rPr sz="2775" baseline="-21021" dirty="0">
                <a:latin typeface="Book Antiqua"/>
                <a:cs typeface="Book Antiqua"/>
              </a:rPr>
              <a:t>L </a:t>
            </a:r>
            <a:r>
              <a:rPr sz="2800" spc="-5" dirty="0">
                <a:latin typeface="Book Antiqua"/>
                <a:cs typeface="Book Antiqua"/>
              </a:rPr>
              <a:t>leading I by </a:t>
            </a:r>
            <a:r>
              <a:rPr sz="2800" dirty="0">
                <a:latin typeface="Book Antiqua"/>
                <a:cs typeface="Book Antiqua"/>
              </a:rPr>
              <a:t>90</a:t>
            </a:r>
            <a:r>
              <a:rPr sz="2775" baseline="25525" dirty="0">
                <a:latin typeface="Book Antiqua"/>
                <a:cs typeface="Book Antiqua"/>
              </a:rPr>
              <a:t>0  </a:t>
            </a:r>
            <a:r>
              <a:rPr sz="2800" dirty="0">
                <a:latin typeface="Book Antiqua"/>
                <a:cs typeface="Book Antiqua"/>
              </a:rPr>
              <a:t>V</a:t>
            </a:r>
            <a:r>
              <a:rPr sz="2775" baseline="-21021" dirty="0">
                <a:latin typeface="Book Antiqua"/>
                <a:cs typeface="Book Antiqua"/>
              </a:rPr>
              <a:t>C </a:t>
            </a:r>
            <a:r>
              <a:rPr sz="2800" dirty="0">
                <a:latin typeface="Book Antiqua"/>
                <a:cs typeface="Book Antiqua"/>
              </a:rPr>
              <a:t>lagging </a:t>
            </a:r>
            <a:r>
              <a:rPr sz="2800" spc="-5" dirty="0">
                <a:latin typeface="Book Antiqua"/>
                <a:cs typeface="Book Antiqua"/>
              </a:rPr>
              <a:t>I by</a:t>
            </a:r>
            <a:r>
              <a:rPr sz="2800" spc="-285" dirty="0">
                <a:latin typeface="Book Antiqua"/>
                <a:cs typeface="Book Antiqua"/>
              </a:rPr>
              <a:t> </a:t>
            </a:r>
            <a:r>
              <a:rPr sz="2800" dirty="0">
                <a:latin typeface="Book Antiqua"/>
                <a:cs typeface="Book Antiqua"/>
              </a:rPr>
              <a:t>90</a:t>
            </a:r>
            <a:r>
              <a:rPr sz="2775" baseline="25525" dirty="0">
                <a:latin typeface="Book Antiqua"/>
                <a:cs typeface="Book Antiqua"/>
              </a:rPr>
              <a:t>0</a:t>
            </a:r>
            <a:endParaRPr sz="2775" baseline="25525">
              <a:latin typeface="Book Antiqua"/>
              <a:cs typeface="Book Antiqua"/>
            </a:endParaRPr>
          </a:p>
          <a:p>
            <a:pPr marL="3175" algn="ctr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Book Antiqua"/>
                <a:cs typeface="Book Antiqua"/>
              </a:rPr>
              <a:t>Total voltage V = </a:t>
            </a:r>
            <a:r>
              <a:rPr sz="2800" spc="5" dirty="0">
                <a:latin typeface="Book Antiqua"/>
                <a:cs typeface="Book Antiqua"/>
              </a:rPr>
              <a:t>V</a:t>
            </a:r>
            <a:r>
              <a:rPr sz="2775" spc="7" baseline="-21021" dirty="0">
                <a:latin typeface="Book Antiqua"/>
                <a:cs typeface="Book Antiqua"/>
              </a:rPr>
              <a:t>R </a:t>
            </a:r>
            <a:r>
              <a:rPr sz="2800" spc="-5" dirty="0">
                <a:latin typeface="Book Antiqua"/>
                <a:cs typeface="Book Antiqua"/>
              </a:rPr>
              <a:t>+ </a:t>
            </a:r>
            <a:r>
              <a:rPr sz="2800" spc="5" dirty="0">
                <a:latin typeface="Book Antiqua"/>
                <a:cs typeface="Book Antiqua"/>
              </a:rPr>
              <a:t>V</a:t>
            </a:r>
            <a:r>
              <a:rPr sz="2775" spc="7" baseline="-21021" dirty="0">
                <a:latin typeface="Book Antiqua"/>
                <a:cs typeface="Book Antiqua"/>
              </a:rPr>
              <a:t>L </a:t>
            </a:r>
            <a:r>
              <a:rPr sz="2800" spc="-5" dirty="0">
                <a:latin typeface="Book Antiqua"/>
                <a:cs typeface="Book Antiqua"/>
              </a:rPr>
              <a:t>+</a:t>
            </a:r>
            <a:r>
              <a:rPr sz="2800" spc="-229" dirty="0">
                <a:latin typeface="Book Antiqua"/>
                <a:cs typeface="Book Antiqua"/>
              </a:rPr>
              <a:t> </a:t>
            </a:r>
            <a:r>
              <a:rPr sz="2800" spc="5" dirty="0">
                <a:latin typeface="Book Antiqua"/>
                <a:cs typeface="Book Antiqua"/>
              </a:rPr>
              <a:t>V</a:t>
            </a:r>
            <a:r>
              <a:rPr sz="2775" spc="7" baseline="-21021" dirty="0">
                <a:latin typeface="Book Antiqua"/>
                <a:cs typeface="Book Antiqua"/>
              </a:rPr>
              <a:t>C</a:t>
            </a:r>
            <a:endParaRPr sz="2775" baseline="-21021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42488" y="5000244"/>
            <a:ext cx="3500627" cy="164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7082" y="216484"/>
            <a:ext cx="29908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Book Antiqua"/>
                <a:cs typeface="Book Antiqua"/>
              </a:rPr>
              <a:t>Phasor</a:t>
            </a:r>
            <a:r>
              <a:rPr sz="3200" spc="-70" dirty="0">
                <a:latin typeface="Book Antiqua"/>
                <a:cs typeface="Book Antiqua"/>
              </a:rPr>
              <a:t> </a:t>
            </a:r>
            <a:r>
              <a:rPr sz="3200" dirty="0">
                <a:latin typeface="Book Antiqua"/>
                <a:cs typeface="Book Antiqua"/>
              </a:rPr>
              <a:t>diagram: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0636" y="3143199"/>
            <a:ext cx="8404225" cy="1587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7985" marR="381000" algn="ctr">
              <a:lnSpc>
                <a:spcPct val="100000"/>
              </a:lnSpc>
              <a:spcBef>
                <a:spcPts val="105"/>
              </a:spcBef>
              <a:tabLst>
                <a:tab pos="2393950" algn="l"/>
              </a:tabLst>
            </a:pPr>
            <a:r>
              <a:rPr sz="3200" spc="10" dirty="0">
                <a:latin typeface="Book Antiqua"/>
                <a:cs typeface="Book Antiqua"/>
              </a:rPr>
              <a:t>V</a:t>
            </a:r>
            <a:r>
              <a:rPr sz="3150" spc="15" baseline="-21164" dirty="0">
                <a:latin typeface="Book Antiqua"/>
                <a:cs typeface="Book Antiqua"/>
              </a:rPr>
              <a:t>L</a:t>
            </a:r>
            <a:r>
              <a:rPr sz="3150" spc="405" baseline="-21164" dirty="0">
                <a:latin typeface="Book Antiqua"/>
                <a:cs typeface="Book Antiqua"/>
              </a:rPr>
              <a:t> </a:t>
            </a:r>
            <a:r>
              <a:rPr sz="3200" dirty="0">
                <a:latin typeface="Book Antiqua"/>
                <a:cs typeface="Book Antiqua"/>
              </a:rPr>
              <a:t>and</a:t>
            </a:r>
            <a:r>
              <a:rPr sz="3200" spc="-20" dirty="0">
                <a:latin typeface="Book Antiqua"/>
                <a:cs typeface="Book Antiqua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V</a:t>
            </a:r>
            <a:r>
              <a:rPr sz="3150" spc="22" baseline="-21164" dirty="0">
                <a:latin typeface="Book Antiqua"/>
                <a:cs typeface="Book Antiqua"/>
              </a:rPr>
              <a:t>C	</a:t>
            </a:r>
            <a:r>
              <a:rPr sz="3200" dirty="0">
                <a:latin typeface="Book Antiqua"/>
                <a:cs typeface="Book Antiqua"/>
              </a:rPr>
              <a:t>are in </a:t>
            </a:r>
            <a:r>
              <a:rPr sz="3200" spc="-5" dirty="0">
                <a:latin typeface="Book Antiqua"/>
                <a:cs typeface="Book Antiqua"/>
              </a:rPr>
              <a:t>opp. Directions </a:t>
            </a:r>
            <a:r>
              <a:rPr sz="3200" dirty="0">
                <a:latin typeface="Book Antiqua"/>
                <a:cs typeface="Book Antiqua"/>
              </a:rPr>
              <a:t>and </a:t>
            </a:r>
            <a:r>
              <a:rPr sz="3200" spc="-5" dirty="0">
                <a:latin typeface="Book Antiqua"/>
                <a:cs typeface="Book Antiqua"/>
              </a:rPr>
              <a:t>their  resultant is their </a:t>
            </a:r>
            <a:r>
              <a:rPr sz="3200" dirty="0">
                <a:latin typeface="Book Antiqua"/>
                <a:cs typeface="Book Antiqua"/>
              </a:rPr>
              <a:t>arithmetic</a:t>
            </a:r>
            <a:r>
              <a:rPr sz="3200" spc="40" dirty="0">
                <a:latin typeface="Book Antiqua"/>
                <a:cs typeface="Book Antiqua"/>
              </a:rPr>
              <a:t> </a:t>
            </a:r>
            <a:r>
              <a:rPr sz="3200" dirty="0">
                <a:latin typeface="Book Antiqua"/>
                <a:cs typeface="Book Antiqua"/>
              </a:rPr>
              <a:t>differnce</a:t>
            </a:r>
            <a:endParaRPr sz="320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Book Antiqua"/>
                <a:cs typeface="Book Antiqua"/>
              </a:rPr>
              <a:t>There are 3 </a:t>
            </a:r>
            <a:r>
              <a:rPr sz="3200" spc="-5" dirty="0">
                <a:latin typeface="Book Antiqua"/>
                <a:cs typeface="Book Antiqua"/>
              </a:rPr>
              <a:t>possible </a:t>
            </a:r>
            <a:r>
              <a:rPr sz="3200" dirty="0">
                <a:latin typeface="Book Antiqua"/>
                <a:cs typeface="Book Antiqua"/>
              </a:rPr>
              <a:t>cases </a:t>
            </a:r>
            <a:r>
              <a:rPr sz="3200" spc="-5" dirty="0">
                <a:latin typeface="Book Antiqua"/>
                <a:cs typeface="Book Antiqua"/>
              </a:rPr>
              <a:t>in </a:t>
            </a:r>
            <a:r>
              <a:rPr sz="3200" dirty="0">
                <a:latin typeface="Book Antiqua"/>
                <a:cs typeface="Book Antiqua"/>
              </a:rPr>
              <a:t>series RLC</a:t>
            </a:r>
            <a:r>
              <a:rPr sz="3200" spc="20" dirty="0">
                <a:latin typeface="Book Antiqua"/>
                <a:cs typeface="Book Antiqua"/>
              </a:rPr>
              <a:t> </a:t>
            </a:r>
            <a:r>
              <a:rPr sz="3200" dirty="0">
                <a:latin typeface="Book Antiqua"/>
                <a:cs typeface="Book Antiqua"/>
              </a:rPr>
              <a:t>circuit</a:t>
            </a:r>
            <a:endParaRPr sz="3200">
              <a:latin typeface="Book Antiqua"/>
              <a:cs typeface="Book Antiqu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91104" y="4845482"/>
          <a:ext cx="4162423" cy="1723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1565"/>
                <a:gridCol w="1003299"/>
                <a:gridCol w="1139189"/>
                <a:gridCol w="928370"/>
              </a:tblGrid>
              <a:tr h="569687">
                <a:tc>
                  <a:txBody>
                    <a:bodyPr/>
                    <a:lstStyle/>
                    <a:p>
                      <a:pPr marL="31750">
                        <a:lnSpc>
                          <a:spcPts val="3600"/>
                        </a:lnSpc>
                        <a:tabLst>
                          <a:tab pos="546735" algn="l"/>
                        </a:tabLst>
                      </a:pPr>
                      <a:r>
                        <a:rPr sz="3200" dirty="0">
                          <a:latin typeface="Book Antiqua"/>
                          <a:cs typeface="Book Antiqua"/>
                        </a:rPr>
                        <a:t>a.	</a:t>
                      </a:r>
                      <a:r>
                        <a:rPr sz="3200" spc="10" dirty="0">
                          <a:latin typeface="Book Antiqua"/>
                          <a:cs typeface="Book Antiqua"/>
                        </a:rPr>
                        <a:t>V</a:t>
                      </a:r>
                      <a:r>
                        <a:rPr sz="3150" spc="15" baseline="-21164" dirty="0">
                          <a:latin typeface="Book Antiqua"/>
                          <a:cs typeface="Book Antiqua"/>
                        </a:rPr>
                        <a:t>L</a:t>
                      </a:r>
                      <a:endParaRPr sz="3150" baseline="-21164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00"/>
                        </a:lnSpc>
                      </a:pPr>
                      <a:r>
                        <a:rPr sz="3200" dirty="0">
                          <a:latin typeface="Book Antiqua"/>
                          <a:cs typeface="Book Antiqua"/>
                        </a:rPr>
                        <a:t>&gt;</a:t>
                      </a:r>
                      <a:r>
                        <a:rPr sz="3200" spc="-5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3200" spc="10" dirty="0">
                          <a:latin typeface="Book Antiqua"/>
                          <a:cs typeface="Book Antiqua"/>
                        </a:rPr>
                        <a:t>V</a:t>
                      </a:r>
                      <a:r>
                        <a:rPr sz="3150" spc="15" baseline="-21164" dirty="0">
                          <a:latin typeface="Book Antiqua"/>
                          <a:cs typeface="Book Antiqua"/>
                        </a:rPr>
                        <a:t>C</a:t>
                      </a:r>
                      <a:endParaRPr sz="3150" baseline="-21164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00"/>
                        </a:lnSpc>
                      </a:pPr>
                      <a:r>
                        <a:rPr sz="3200" dirty="0">
                          <a:latin typeface="Book Antiqua"/>
                          <a:cs typeface="Book Antiqua"/>
                        </a:rPr>
                        <a:t>i.e;</a:t>
                      </a:r>
                      <a:r>
                        <a:rPr sz="3200" spc="-5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3200" dirty="0">
                          <a:latin typeface="Book Antiqua"/>
                          <a:cs typeface="Book Antiqua"/>
                        </a:rPr>
                        <a:t>X</a:t>
                      </a:r>
                      <a:r>
                        <a:rPr sz="3150" baseline="-21164" dirty="0">
                          <a:latin typeface="Book Antiqua"/>
                          <a:cs typeface="Book Antiqua"/>
                        </a:rPr>
                        <a:t>l</a:t>
                      </a:r>
                      <a:endParaRPr sz="3150" baseline="-21164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3600"/>
                        </a:lnSpc>
                      </a:pPr>
                      <a:r>
                        <a:rPr sz="3200" dirty="0">
                          <a:latin typeface="Book Antiqua"/>
                          <a:cs typeface="Book Antiqua"/>
                        </a:rPr>
                        <a:t>&gt;</a:t>
                      </a:r>
                      <a:r>
                        <a:rPr sz="3200" spc="-7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3200" spc="5" dirty="0">
                          <a:latin typeface="Book Antiqua"/>
                          <a:cs typeface="Book Antiqua"/>
                        </a:rPr>
                        <a:t>X</a:t>
                      </a:r>
                      <a:r>
                        <a:rPr sz="3150" spc="7" baseline="-21164" dirty="0">
                          <a:latin typeface="Book Antiqua"/>
                          <a:cs typeface="Book Antiqua"/>
                        </a:rPr>
                        <a:t>C</a:t>
                      </a:r>
                      <a:endParaRPr sz="3150" baseline="-21164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</a:tr>
              <a:tr h="585203">
                <a:tc>
                  <a:txBody>
                    <a:bodyPr/>
                    <a:lstStyle/>
                    <a:p>
                      <a:pPr marL="31750">
                        <a:lnSpc>
                          <a:spcPts val="3725"/>
                        </a:lnSpc>
                        <a:tabLst>
                          <a:tab pos="546735" algn="l"/>
                        </a:tabLst>
                      </a:pPr>
                      <a:r>
                        <a:rPr sz="3200" dirty="0">
                          <a:latin typeface="Book Antiqua"/>
                          <a:cs typeface="Book Antiqua"/>
                        </a:rPr>
                        <a:t>b.	</a:t>
                      </a:r>
                      <a:r>
                        <a:rPr sz="3200" spc="10" dirty="0">
                          <a:latin typeface="Book Antiqua"/>
                          <a:cs typeface="Book Antiqua"/>
                        </a:rPr>
                        <a:t>V</a:t>
                      </a:r>
                      <a:r>
                        <a:rPr sz="3150" spc="15" baseline="-21164" dirty="0">
                          <a:latin typeface="Book Antiqua"/>
                          <a:cs typeface="Book Antiqua"/>
                        </a:rPr>
                        <a:t>L</a:t>
                      </a:r>
                      <a:endParaRPr sz="3150" baseline="-21164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25"/>
                        </a:lnSpc>
                      </a:pPr>
                      <a:r>
                        <a:rPr sz="3200" dirty="0">
                          <a:latin typeface="Book Antiqua"/>
                          <a:cs typeface="Book Antiqua"/>
                        </a:rPr>
                        <a:t>&lt;</a:t>
                      </a:r>
                      <a:r>
                        <a:rPr sz="3200" spc="-5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3200" spc="10" dirty="0">
                          <a:latin typeface="Book Antiqua"/>
                          <a:cs typeface="Book Antiqua"/>
                        </a:rPr>
                        <a:t>V</a:t>
                      </a:r>
                      <a:r>
                        <a:rPr sz="3150" spc="15" baseline="-21164" dirty="0">
                          <a:latin typeface="Book Antiqua"/>
                          <a:cs typeface="Book Antiqua"/>
                        </a:rPr>
                        <a:t>C</a:t>
                      </a:r>
                      <a:endParaRPr sz="3150" baseline="-21164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25"/>
                        </a:lnSpc>
                      </a:pPr>
                      <a:r>
                        <a:rPr sz="3200" dirty="0">
                          <a:latin typeface="Book Antiqua"/>
                          <a:cs typeface="Book Antiqua"/>
                        </a:rPr>
                        <a:t>i.e;</a:t>
                      </a:r>
                      <a:r>
                        <a:rPr sz="3200" spc="-5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3200" dirty="0">
                          <a:latin typeface="Book Antiqua"/>
                          <a:cs typeface="Book Antiqua"/>
                        </a:rPr>
                        <a:t>X</a:t>
                      </a:r>
                      <a:r>
                        <a:rPr sz="3150" baseline="-21164" dirty="0">
                          <a:latin typeface="Book Antiqua"/>
                          <a:cs typeface="Book Antiqua"/>
                        </a:rPr>
                        <a:t>l</a:t>
                      </a:r>
                      <a:endParaRPr sz="3150" baseline="-21164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3725"/>
                        </a:lnSpc>
                      </a:pPr>
                      <a:r>
                        <a:rPr sz="3200" dirty="0">
                          <a:latin typeface="Book Antiqua"/>
                          <a:cs typeface="Book Antiqua"/>
                        </a:rPr>
                        <a:t>&lt;</a:t>
                      </a:r>
                      <a:r>
                        <a:rPr sz="3200" spc="-7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3200" spc="5" dirty="0">
                          <a:latin typeface="Book Antiqua"/>
                          <a:cs typeface="Book Antiqua"/>
                        </a:rPr>
                        <a:t>X</a:t>
                      </a:r>
                      <a:r>
                        <a:rPr sz="3150" spc="7" baseline="-21164" dirty="0">
                          <a:latin typeface="Book Antiqua"/>
                          <a:cs typeface="Book Antiqua"/>
                        </a:rPr>
                        <a:t>C</a:t>
                      </a:r>
                      <a:endParaRPr sz="3150" baseline="-21164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</a:tr>
              <a:tr h="569037">
                <a:tc>
                  <a:txBody>
                    <a:bodyPr/>
                    <a:lstStyle/>
                    <a:p>
                      <a:pPr marL="31750">
                        <a:lnSpc>
                          <a:spcPts val="3725"/>
                        </a:lnSpc>
                        <a:tabLst>
                          <a:tab pos="546735" algn="l"/>
                        </a:tabLst>
                      </a:pPr>
                      <a:r>
                        <a:rPr sz="3200" dirty="0">
                          <a:latin typeface="Book Antiqua"/>
                          <a:cs typeface="Book Antiqua"/>
                        </a:rPr>
                        <a:t>c.	</a:t>
                      </a:r>
                      <a:r>
                        <a:rPr sz="3200" spc="10" dirty="0">
                          <a:latin typeface="Book Antiqua"/>
                          <a:cs typeface="Book Antiqua"/>
                        </a:rPr>
                        <a:t>V</a:t>
                      </a:r>
                      <a:r>
                        <a:rPr sz="3150" spc="15" baseline="-21164" dirty="0">
                          <a:latin typeface="Book Antiqua"/>
                          <a:cs typeface="Book Antiqua"/>
                        </a:rPr>
                        <a:t>L</a:t>
                      </a:r>
                      <a:endParaRPr sz="3150" baseline="-21164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25"/>
                        </a:lnSpc>
                      </a:pPr>
                      <a:r>
                        <a:rPr sz="3200" dirty="0">
                          <a:latin typeface="Book Antiqua"/>
                          <a:cs typeface="Book Antiqua"/>
                        </a:rPr>
                        <a:t>=</a:t>
                      </a:r>
                      <a:r>
                        <a:rPr sz="3200" spc="-55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3200" spc="10" dirty="0">
                          <a:latin typeface="Book Antiqua"/>
                          <a:cs typeface="Book Antiqua"/>
                        </a:rPr>
                        <a:t>V</a:t>
                      </a:r>
                      <a:r>
                        <a:rPr sz="3150" spc="15" baseline="-21164" dirty="0">
                          <a:latin typeface="Book Antiqua"/>
                          <a:cs typeface="Book Antiqua"/>
                        </a:rPr>
                        <a:t>C</a:t>
                      </a:r>
                      <a:endParaRPr sz="3150" baseline="-21164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25"/>
                        </a:lnSpc>
                      </a:pPr>
                      <a:r>
                        <a:rPr sz="3200" dirty="0">
                          <a:latin typeface="Book Antiqua"/>
                          <a:cs typeface="Book Antiqua"/>
                        </a:rPr>
                        <a:t>i.e;</a:t>
                      </a:r>
                      <a:r>
                        <a:rPr sz="3200" spc="-5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3200" dirty="0">
                          <a:latin typeface="Book Antiqua"/>
                          <a:cs typeface="Book Antiqua"/>
                        </a:rPr>
                        <a:t>X</a:t>
                      </a:r>
                      <a:r>
                        <a:rPr sz="3150" baseline="-21164" dirty="0">
                          <a:latin typeface="Book Antiqua"/>
                          <a:cs typeface="Book Antiqua"/>
                        </a:rPr>
                        <a:t>l</a:t>
                      </a:r>
                      <a:endParaRPr sz="3150" baseline="-21164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3725"/>
                        </a:lnSpc>
                      </a:pPr>
                      <a:r>
                        <a:rPr sz="3200" dirty="0">
                          <a:latin typeface="Book Antiqua"/>
                          <a:cs typeface="Book Antiqua"/>
                        </a:rPr>
                        <a:t>=</a:t>
                      </a:r>
                      <a:r>
                        <a:rPr sz="3200" spc="-70" dirty="0">
                          <a:latin typeface="Book Antiqua"/>
                          <a:cs typeface="Book Antiqua"/>
                        </a:rPr>
                        <a:t> </a:t>
                      </a:r>
                      <a:r>
                        <a:rPr sz="3200" spc="5" dirty="0">
                          <a:latin typeface="Book Antiqua"/>
                          <a:cs typeface="Book Antiqua"/>
                        </a:rPr>
                        <a:t>X</a:t>
                      </a:r>
                      <a:r>
                        <a:rPr sz="3150" spc="7" baseline="-21164" dirty="0">
                          <a:latin typeface="Book Antiqua"/>
                          <a:cs typeface="Book Antiqua"/>
                        </a:rPr>
                        <a:t>C</a:t>
                      </a:r>
                      <a:endParaRPr sz="3150" baseline="-21164">
                        <a:latin typeface="Book Antiqua"/>
                        <a:cs typeface="Book Antiqua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714244" y="786383"/>
            <a:ext cx="4000500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191" y="69341"/>
            <a:ext cx="8333740" cy="167195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19100" marR="629920" indent="-342900">
              <a:lnSpc>
                <a:spcPts val="2880"/>
              </a:lnSpc>
              <a:spcBef>
                <a:spcPts val="795"/>
              </a:spcBef>
              <a:buFont typeface="Arial"/>
              <a:buChar char="•"/>
              <a:tabLst>
                <a:tab pos="418465" algn="l"/>
                <a:tab pos="419100" algn="l"/>
                <a:tab pos="2091055" algn="l"/>
                <a:tab pos="3007995" algn="l"/>
              </a:tabLst>
            </a:pPr>
            <a:r>
              <a:rPr sz="3000" dirty="0">
                <a:latin typeface="Book Antiqua"/>
                <a:cs typeface="Book Antiqua"/>
              </a:rPr>
              <a:t>When</a:t>
            </a:r>
            <a:r>
              <a:rPr sz="3000" spc="-5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X</a:t>
            </a:r>
            <a:r>
              <a:rPr sz="3000" baseline="-20833" dirty="0">
                <a:latin typeface="Book Antiqua"/>
                <a:cs typeface="Book Antiqua"/>
              </a:rPr>
              <a:t>L	</a:t>
            </a:r>
            <a:r>
              <a:rPr sz="3000" dirty="0">
                <a:latin typeface="Book Antiqua"/>
                <a:cs typeface="Book Antiqua"/>
              </a:rPr>
              <a:t>&gt;</a:t>
            </a:r>
            <a:r>
              <a:rPr sz="3000" spc="-10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X</a:t>
            </a:r>
            <a:r>
              <a:rPr sz="3000" baseline="-20833" dirty="0">
                <a:latin typeface="Book Antiqua"/>
                <a:cs typeface="Book Antiqua"/>
              </a:rPr>
              <a:t>C	</a:t>
            </a:r>
            <a:r>
              <a:rPr sz="3000" dirty="0">
                <a:latin typeface="Book Antiqua"/>
                <a:cs typeface="Book Antiqua"/>
              </a:rPr>
              <a:t>the circuit </a:t>
            </a:r>
            <a:r>
              <a:rPr sz="3000" spc="-5" dirty="0">
                <a:latin typeface="Book Antiqua"/>
                <a:cs typeface="Book Antiqua"/>
              </a:rPr>
              <a:t>is</a:t>
            </a:r>
            <a:r>
              <a:rPr sz="3000" spc="-105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predominantly  </a:t>
            </a:r>
            <a:r>
              <a:rPr sz="3000" spc="-5" dirty="0">
                <a:latin typeface="Book Antiqua"/>
                <a:cs typeface="Book Antiqua"/>
              </a:rPr>
              <a:t>inductive</a:t>
            </a:r>
            <a:r>
              <a:rPr sz="3000" spc="-10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.</a:t>
            </a:r>
            <a:endParaRPr sz="3000">
              <a:latin typeface="Book Antiqua"/>
              <a:cs typeface="Book Antiqua"/>
            </a:endParaRPr>
          </a:p>
          <a:p>
            <a:pPr marL="419100" marR="17780" indent="-342900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418465" algn="l"/>
                <a:tab pos="419100" algn="l"/>
              </a:tabLst>
            </a:pPr>
            <a:r>
              <a:rPr sz="3000" b="1" dirty="0">
                <a:solidFill>
                  <a:srgbClr val="003366"/>
                </a:solidFill>
                <a:latin typeface="Book Antiqua"/>
                <a:cs typeface="Book Antiqua"/>
              </a:rPr>
              <a:t># </a:t>
            </a:r>
            <a:r>
              <a:rPr sz="3000" b="1" spc="-5" dirty="0">
                <a:solidFill>
                  <a:srgbClr val="003366"/>
                </a:solidFill>
                <a:latin typeface="Book Antiqua"/>
                <a:cs typeface="Book Antiqua"/>
              </a:rPr>
              <a:t>Inductive </a:t>
            </a:r>
            <a:r>
              <a:rPr sz="3000" b="1" dirty="0">
                <a:solidFill>
                  <a:srgbClr val="003366"/>
                </a:solidFill>
                <a:latin typeface="Book Antiqua"/>
                <a:cs typeface="Book Antiqua"/>
              </a:rPr>
              <a:t>circuits cause the current ‘</a:t>
            </a:r>
            <a:r>
              <a:rPr sz="3000" b="1" dirty="0">
                <a:solidFill>
                  <a:srgbClr val="FF0000"/>
                </a:solidFill>
                <a:latin typeface="Book Antiqua"/>
                <a:cs typeface="Book Antiqua"/>
              </a:rPr>
              <a:t>lag</a:t>
            </a:r>
            <a:r>
              <a:rPr sz="3000" b="1" dirty="0">
                <a:solidFill>
                  <a:srgbClr val="003366"/>
                </a:solidFill>
                <a:latin typeface="Book Antiqua"/>
                <a:cs typeface="Book Antiqua"/>
              </a:rPr>
              <a:t>’ the  </a:t>
            </a:r>
            <a:r>
              <a:rPr sz="3000" b="1" spc="-5" dirty="0">
                <a:solidFill>
                  <a:srgbClr val="003366"/>
                </a:solidFill>
                <a:latin typeface="Book Antiqua"/>
                <a:cs typeface="Book Antiqua"/>
              </a:rPr>
              <a:t>voltage.</a:t>
            </a:r>
            <a:endParaRPr sz="3000">
              <a:latin typeface="Book Antiqu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1691" y="2172411"/>
            <a:ext cx="15938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0507" y="2172411"/>
            <a:ext cx="37852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  <a:tabLst>
                <a:tab pos="2560320" algn="l"/>
                <a:tab pos="2613660" algn="l"/>
              </a:tabLst>
            </a:pPr>
            <a:r>
              <a:rPr sz="3000" spc="-5" dirty="0">
                <a:latin typeface="Book Antiqua"/>
                <a:cs typeface="Book Antiqua"/>
              </a:rPr>
              <a:t>V=I </a:t>
            </a:r>
            <a:r>
              <a:rPr sz="3000" dirty="0">
                <a:latin typeface="Book Antiqua"/>
                <a:cs typeface="Book Antiqua"/>
              </a:rPr>
              <a:t>√[R</a:t>
            </a:r>
            <a:r>
              <a:rPr sz="3000" baseline="25000" dirty="0">
                <a:latin typeface="Book Antiqua"/>
                <a:cs typeface="Book Antiqua"/>
              </a:rPr>
              <a:t>2  </a:t>
            </a:r>
            <a:r>
              <a:rPr sz="3000" dirty="0">
                <a:latin typeface="Book Antiqua"/>
                <a:cs typeface="Book Antiqua"/>
              </a:rPr>
              <a:t>+</a:t>
            </a:r>
            <a:r>
              <a:rPr sz="3000" spc="-260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(</a:t>
            </a:r>
            <a:r>
              <a:rPr sz="3000" spc="-10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X</a:t>
            </a:r>
            <a:r>
              <a:rPr sz="3000" baseline="-20833" dirty="0">
                <a:latin typeface="Book Antiqua"/>
                <a:cs typeface="Book Antiqua"/>
              </a:rPr>
              <a:t>l		</a:t>
            </a:r>
            <a:r>
              <a:rPr sz="3000" dirty="0">
                <a:latin typeface="Book Antiqua"/>
                <a:cs typeface="Book Antiqua"/>
              </a:rPr>
              <a:t>- X</a:t>
            </a:r>
            <a:r>
              <a:rPr sz="3000" baseline="-20833" dirty="0">
                <a:latin typeface="Book Antiqua"/>
                <a:cs typeface="Book Antiqua"/>
              </a:rPr>
              <a:t>C </a:t>
            </a:r>
            <a:r>
              <a:rPr sz="3000" dirty="0">
                <a:latin typeface="Book Antiqua"/>
                <a:cs typeface="Book Antiqua"/>
              </a:rPr>
              <a:t>)</a:t>
            </a:r>
            <a:r>
              <a:rPr sz="3000" baseline="25000" dirty="0">
                <a:latin typeface="Book Antiqua"/>
                <a:cs typeface="Book Antiqua"/>
              </a:rPr>
              <a:t>2</a:t>
            </a:r>
            <a:r>
              <a:rPr sz="3000" dirty="0">
                <a:latin typeface="Book Antiqua"/>
                <a:cs typeface="Book Antiqua"/>
              </a:rPr>
              <a:t>]  Z = </a:t>
            </a:r>
            <a:r>
              <a:rPr sz="3000" spc="-5" dirty="0">
                <a:latin typeface="Book Antiqua"/>
                <a:cs typeface="Book Antiqua"/>
              </a:rPr>
              <a:t>√[R</a:t>
            </a:r>
            <a:r>
              <a:rPr sz="3000" spc="-7" baseline="25000" dirty="0">
                <a:latin typeface="Book Antiqua"/>
                <a:cs typeface="Book Antiqua"/>
              </a:rPr>
              <a:t>2  </a:t>
            </a:r>
            <a:r>
              <a:rPr sz="3000" dirty="0">
                <a:latin typeface="Book Antiqua"/>
                <a:cs typeface="Book Antiqua"/>
              </a:rPr>
              <a:t>+</a:t>
            </a:r>
            <a:r>
              <a:rPr sz="3000" spc="-250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( X</a:t>
            </a:r>
            <a:r>
              <a:rPr sz="3000" baseline="-20833" dirty="0">
                <a:latin typeface="Book Antiqua"/>
                <a:cs typeface="Book Antiqua"/>
              </a:rPr>
              <a:t>l	</a:t>
            </a:r>
            <a:r>
              <a:rPr sz="3000" dirty="0">
                <a:latin typeface="Book Antiqua"/>
                <a:cs typeface="Book Antiqua"/>
              </a:rPr>
              <a:t>- X</a:t>
            </a:r>
            <a:r>
              <a:rPr sz="3000" baseline="-20833" dirty="0">
                <a:latin typeface="Book Antiqua"/>
                <a:cs typeface="Book Antiqua"/>
              </a:rPr>
              <a:t>C</a:t>
            </a:r>
            <a:r>
              <a:rPr sz="3000" spc="240" baseline="-20833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)</a:t>
            </a:r>
            <a:r>
              <a:rPr sz="3000" baseline="25000" dirty="0">
                <a:latin typeface="Book Antiqua"/>
                <a:cs typeface="Book Antiqua"/>
              </a:rPr>
              <a:t>2</a:t>
            </a:r>
            <a:r>
              <a:rPr sz="3000" dirty="0">
                <a:latin typeface="Book Antiqua"/>
                <a:cs typeface="Book Antiqua"/>
              </a:rPr>
              <a:t>]</a:t>
            </a:r>
            <a:endParaRPr sz="30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591" y="3544570"/>
            <a:ext cx="8474075" cy="167195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93700" marR="867410" indent="-342900">
              <a:lnSpc>
                <a:spcPct val="80000"/>
              </a:lnSpc>
              <a:spcBef>
                <a:spcPts val="820"/>
              </a:spcBef>
              <a:buFont typeface="Arial"/>
              <a:buChar char="•"/>
              <a:tabLst>
                <a:tab pos="393065" algn="l"/>
                <a:tab pos="393700" algn="l"/>
                <a:tab pos="5104130" algn="l"/>
              </a:tabLst>
            </a:pPr>
            <a:r>
              <a:rPr sz="3000" dirty="0">
                <a:latin typeface="Book Antiqua"/>
                <a:cs typeface="Book Antiqua"/>
              </a:rPr>
              <a:t>Wh</a:t>
            </a:r>
            <a:r>
              <a:rPr sz="3000" spc="5" dirty="0">
                <a:latin typeface="Book Antiqua"/>
                <a:cs typeface="Book Antiqua"/>
              </a:rPr>
              <a:t>e</a:t>
            </a:r>
            <a:r>
              <a:rPr sz="3000" dirty="0">
                <a:latin typeface="Book Antiqua"/>
                <a:cs typeface="Book Antiqua"/>
              </a:rPr>
              <a:t>n</a:t>
            </a:r>
            <a:r>
              <a:rPr sz="3000" spc="-5" dirty="0">
                <a:latin typeface="Book Antiqua"/>
                <a:cs typeface="Book Antiqua"/>
              </a:rPr>
              <a:t> </a:t>
            </a:r>
            <a:r>
              <a:rPr sz="3000" spc="5" dirty="0">
                <a:latin typeface="Book Antiqua"/>
                <a:cs typeface="Book Antiqua"/>
              </a:rPr>
              <a:t>X</a:t>
            </a:r>
            <a:r>
              <a:rPr sz="3000" baseline="-20833" dirty="0">
                <a:latin typeface="Book Antiqua"/>
                <a:cs typeface="Book Antiqua"/>
              </a:rPr>
              <a:t>L</a:t>
            </a:r>
            <a:r>
              <a:rPr sz="3000" spc="359" baseline="-20833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&lt; X</a:t>
            </a:r>
            <a:r>
              <a:rPr sz="3000" baseline="-20833" dirty="0">
                <a:latin typeface="Book Antiqua"/>
                <a:cs typeface="Book Antiqua"/>
              </a:rPr>
              <a:t>C</a:t>
            </a:r>
            <a:r>
              <a:rPr sz="3000" spc="352" baseline="-20833" dirty="0">
                <a:latin typeface="Book Antiqua"/>
                <a:cs typeface="Book Antiqua"/>
              </a:rPr>
              <a:t> </a:t>
            </a:r>
            <a:r>
              <a:rPr sz="3000" spc="-5" dirty="0">
                <a:latin typeface="Book Antiqua"/>
                <a:cs typeface="Book Antiqua"/>
              </a:rPr>
              <a:t>t</a:t>
            </a:r>
            <a:r>
              <a:rPr sz="3000" spc="5" dirty="0">
                <a:latin typeface="Book Antiqua"/>
                <a:cs typeface="Book Antiqua"/>
              </a:rPr>
              <a:t>h</a:t>
            </a:r>
            <a:r>
              <a:rPr sz="3000" dirty="0">
                <a:latin typeface="Book Antiqua"/>
                <a:cs typeface="Book Antiqua"/>
              </a:rPr>
              <a:t>e</a:t>
            </a:r>
            <a:r>
              <a:rPr sz="3000" spc="-15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circu</a:t>
            </a:r>
            <a:r>
              <a:rPr sz="3000" spc="5" dirty="0">
                <a:latin typeface="Book Antiqua"/>
                <a:cs typeface="Book Antiqua"/>
              </a:rPr>
              <a:t>i</a:t>
            </a:r>
            <a:r>
              <a:rPr sz="3000" dirty="0">
                <a:latin typeface="Book Antiqua"/>
                <a:cs typeface="Book Antiqua"/>
              </a:rPr>
              <a:t>t</a:t>
            </a:r>
            <a:r>
              <a:rPr sz="3000" spc="5" dirty="0">
                <a:latin typeface="Book Antiqua"/>
                <a:cs typeface="Book Antiqua"/>
              </a:rPr>
              <a:t> </a:t>
            </a:r>
            <a:r>
              <a:rPr sz="3000" spc="-5" dirty="0">
                <a:latin typeface="Book Antiqua"/>
                <a:cs typeface="Book Antiqua"/>
              </a:rPr>
              <a:t>i</a:t>
            </a:r>
            <a:r>
              <a:rPr sz="3000" dirty="0">
                <a:latin typeface="Book Antiqua"/>
                <a:cs typeface="Book Antiqua"/>
              </a:rPr>
              <a:t>s	</a:t>
            </a:r>
            <a:r>
              <a:rPr sz="3000" spc="-5" dirty="0">
                <a:latin typeface="Book Antiqua"/>
                <a:cs typeface="Book Antiqua"/>
              </a:rPr>
              <a:t>predomi</a:t>
            </a:r>
            <a:r>
              <a:rPr sz="3000" spc="10" dirty="0">
                <a:latin typeface="Book Antiqua"/>
                <a:cs typeface="Book Antiqua"/>
              </a:rPr>
              <a:t>n</a:t>
            </a:r>
            <a:r>
              <a:rPr sz="3000" dirty="0">
                <a:latin typeface="Book Antiqua"/>
                <a:cs typeface="Book Antiqua"/>
              </a:rPr>
              <a:t>at</a:t>
            </a:r>
            <a:r>
              <a:rPr sz="3000" spc="5" dirty="0">
                <a:latin typeface="Book Antiqua"/>
                <a:cs typeface="Book Antiqua"/>
              </a:rPr>
              <a:t>e</a:t>
            </a:r>
            <a:r>
              <a:rPr sz="3000" spc="-5" dirty="0">
                <a:latin typeface="Book Antiqua"/>
                <a:cs typeface="Book Antiqua"/>
              </a:rPr>
              <a:t>ly  </a:t>
            </a:r>
            <a:r>
              <a:rPr sz="3000" dirty="0">
                <a:latin typeface="Book Antiqua"/>
                <a:cs typeface="Book Antiqua"/>
              </a:rPr>
              <a:t>capacitive.</a:t>
            </a:r>
            <a:endParaRPr sz="3000">
              <a:latin typeface="Book Antiqua"/>
              <a:cs typeface="Book Antiqua"/>
            </a:endParaRPr>
          </a:p>
          <a:p>
            <a:pPr marL="393700" marR="17780" indent="-342900">
              <a:lnSpc>
                <a:spcPts val="2880"/>
              </a:lnSpc>
              <a:spcBef>
                <a:spcPts val="695"/>
              </a:spcBef>
              <a:buFont typeface="Arial"/>
              <a:buChar char="•"/>
              <a:tabLst>
                <a:tab pos="393065" algn="l"/>
                <a:tab pos="393700" algn="l"/>
              </a:tabLst>
            </a:pPr>
            <a:r>
              <a:rPr sz="3000" b="1" dirty="0">
                <a:solidFill>
                  <a:srgbClr val="FF0000"/>
                </a:solidFill>
                <a:latin typeface="Book Antiqua"/>
                <a:cs typeface="Book Antiqua"/>
              </a:rPr>
              <a:t># </a:t>
            </a:r>
            <a:r>
              <a:rPr sz="3000" b="1" spc="-5" dirty="0">
                <a:solidFill>
                  <a:srgbClr val="FF0000"/>
                </a:solidFill>
                <a:latin typeface="Book Antiqua"/>
                <a:cs typeface="Book Antiqua"/>
              </a:rPr>
              <a:t>Capacitive </a:t>
            </a:r>
            <a:r>
              <a:rPr sz="3000" b="1" dirty="0">
                <a:solidFill>
                  <a:srgbClr val="003366"/>
                </a:solidFill>
                <a:latin typeface="Book Antiqua"/>
                <a:cs typeface="Book Antiqua"/>
              </a:rPr>
              <a:t>circuits cause the current to </a:t>
            </a:r>
            <a:r>
              <a:rPr sz="3000" b="1" spc="-5" dirty="0">
                <a:solidFill>
                  <a:srgbClr val="003366"/>
                </a:solidFill>
                <a:latin typeface="Book Antiqua"/>
                <a:cs typeface="Book Antiqua"/>
              </a:rPr>
              <a:t>‘</a:t>
            </a:r>
            <a:r>
              <a:rPr sz="3000" b="1" spc="-5" dirty="0">
                <a:solidFill>
                  <a:srgbClr val="FF0000"/>
                </a:solidFill>
                <a:latin typeface="Book Antiqua"/>
                <a:cs typeface="Book Antiqua"/>
              </a:rPr>
              <a:t>lead</a:t>
            </a:r>
            <a:r>
              <a:rPr sz="3000" b="1" spc="-5" dirty="0">
                <a:solidFill>
                  <a:srgbClr val="003366"/>
                </a:solidFill>
                <a:latin typeface="Book Antiqua"/>
                <a:cs typeface="Book Antiqua"/>
              </a:rPr>
              <a:t>’  </a:t>
            </a:r>
            <a:r>
              <a:rPr sz="3000" b="1" dirty="0">
                <a:solidFill>
                  <a:srgbClr val="003366"/>
                </a:solidFill>
                <a:latin typeface="Book Antiqua"/>
                <a:cs typeface="Book Antiqua"/>
              </a:rPr>
              <a:t>the</a:t>
            </a:r>
            <a:r>
              <a:rPr sz="3000" b="1" spc="-5" dirty="0">
                <a:solidFill>
                  <a:srgbClr val="003366"/>
                </a:solidFill>
                <a:latin typeface="Book Antiqua"/>
                <a:cs typeface="Book Antiqua"/>
              </a:rPr>
              <a:t> voltage.</a:t>
            </a:r>
            <a:endParaRPr sz="30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691" y="5648350"/>
            <a:ext cx="1593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0507" y="5648350"/>
            <a:ext cx="39408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284480">
              <a:lnSpc>
                <a:spcPct val="100000"/>
              </a:lnSpc>
              <a:spcBef>
                <a:spcPts val="100"/>
              </a:spcBef>
              <a:tabLst>
                <a:tab pos="2630170" algn="l"/>
              </a:tabLst>
            </a:pPr>
            <a:r>
              <a:rPr sz="3000" spc="-5" dirty="0">
                <a:latin typeface="Book Antiqua"/>
                <a:cs typeface="Book Antiqua"/>
              </a:rPr>
              <a:t>V=I √[R</a:t>
            </a:r>
            <a:r>
              <a:rPr sz="3000" spc="-7" baseline="25000" dirty="0">
                <a:latin typeface="Book Antiqua"/>
                <a:cs typeface="Book Antiqua"/>
              </a:rPr>
              <a:t>2 </a:t>
            </a:r>
            <a:r>
              <a:rPr sz="3000" dirty="0">
                <a:latin typeface="Book Antiqua"/>
                <a:cs typeface="Book Antiqua"/>
              </a:rPr>
              <a:t>+ ( X</a:t>
            </a:r>
            <a:r>
              <a:rPr sz="3000" baseline="-20833" dirty="0">
                <a:latin typeface="Book Antiqua"/>
                <a:cs typeface="Book Antiqua"/>
              </a:rPr>
              <a:t>c </a:t>
            </a:r>
            <a:r>
              <a:rPr sz="3000" dirty="0">
                <a:latin typeface="Book Antiqua"/>
                <a:cs typeface="Book Antiqua"/>
              </a:rPr>
              <a:t>- X</a:t>
            </a:r>
            <a:r>
              <a:rPr sz="3000" baseline="-20833" dirty="0">
                <a:latin typeface="Book Antiqua"/>
                <a:cs typeface="Book Antiqua"/>
              </a:rPr>
              <a:t>l </a:t>
            </a:r>
            <a:r>
              <a:rPr sz="3000" dirty="0">
                <a:latin typeface="Book Antiqua"/>
                <a:cs typeface="Book Antiqua"/>
              </a:rPr>
              <a:t>)</a:t>
            </a:r>
            <a:r>
              <a:rPr sz="3000" baseline="25000" dirty="0">
                <a:latin typeface="Book Antiqua"/>
                <a:cs typeface="Book Antiqua"/>
              </a:rPr>
              <a:t>2</a:t>
            </a:r>
            <a:r>
              <a:rPr sz="3000" dirty="0">
                <a:latin typeface="Book Antiqua"/>
                <a:cs typeface="Book Antiqua"/>
              </a:rPr>
              <a:t>]  Z = </a:t>
            </a:r>
            <a:r>
              <a:rPr sz="3000" spc="-5" dirty="0">
                <a:latin typeface="Book Antiqua"/>
                <a:cs typeface="Book Antiqua"/>
              </a:rPr>
              <a:t>√[R</a:t>
            </a:r>
            <a:r>
              <a:rPr sz="3000" spc="-7" baseline="25000" dirty="0">
                <a:latin typeface="Book Antiqua"/>
                <a:cs typeface="Book Antiqua"/>
              </a:rPr>
              <a:t>2  </a:t>
            </a:r>
            <a:r>
              <a:rPr sz="3000" dirty="0">
                <a:latin typeface="Book Antiqua"/>
                <a:cs typeface="Book Antiqua"/>
              </a:rPr>
              <a:t>+</a:t>
            </a:r>
            <a:r>
              <a:rPr sz="3000" spc="-250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( X</a:t>
            </a:r>
            <a:r>
              <a:rPr sz="3000" baseline="-20833" dirty="0">
                <a:latin typeface="Book Antiqua"/>
                <a:cs typeface="Book Antiqua"/>
              </a:rPr>
              <a:t>c	</a:t>
            </a:r>
            <a:r>
              <a:rPr sz="3000" dirty="0">
                <a:latin typeface="Book Antiqua"/>
                <a:cs typeface="Book Antiqua"/>
              </a:rPr>
              <a:t>- X</a:t>
            </a:r>
            <a:r>
              <a:rPr sz="3000" baseline="-20833" dirty="0">
                <a:latin typeface="Book Antiqua"/>
                <a:cs typeface="Book Antiqua"/>
              </a:rPr>
              <a:t>L</a:t>
            </a:r>
            <a:r>
              <a:rPr sz="3000" spc="292" baseline="-20833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)</a:t>
            </a:r>
            <a:r>
              <a:rPr sz="3000" baseline="25000" dirty="0">
                <a:latin typeface="Book Antiqua"/>
                <a:cs typeface="Book Antiqua"/>
              </a:rPr>
              <a:t>2</a:t>
            </a:r>
            <a:r>
              <a:rPr sz="3000" dirty="0">
                <a:latin typeface="Book Antiqua"/>
                <a:cs typeface="Book Antiqua"/>
              </a:rPr>
              <a:t>]</a:t>
            </a:r>
            <a:endParaRPr sz="30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79" y="168910"/>
            <a:ext cx="78479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Impedance </a:t>
            </a:r>
            <a:r>
              <a:rPr sz="4000" spc="-25" dirty="0"/>
              <a:t>Triangle </a:t>
            </a:r>
            <a:r>
              <a:rPr sz="4000" spc="-5" dirty="0"/>
              <a:t>for RLC</a:t>
            </a:r>
            <a:r>
              <a:rPr sz="4000" spc="15" dirty="0"/>
              <a:t> </a:t>
            </a:r>
            <a:r>
              <a:rPr sz="4000" spc="-5" dirty="0"/>
              <a:t>circuit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54888" y="1145794"/>
            <a:ext cx="850265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Book Antiqua"/>
                <a:cs typeface="Book Antiqua"/>
              </a:rPr>
              <a:t>If </a:t>
            </a:r>
            <a:r>
              <a:rPr sz="3200" spc="-5" dirty="0">
                <a:latin typeface="Book Antiqua"/>
                <a:cs typeface="Book Antiqua"/>
              </a:rPr>
              <a:t>the length </a:t>
            </a:r>
            <a:r>
              <a:rPr sz="3200" dirty="0">
                <a:latin typeface="Book Antiqua"/>
                <a:cs typeface="Book Antiqua"/>
              </a:rPr>
              <a:t>of each </a:t>
            </a:r>
            <a:r>
              <a:rPr sz="3200" spc="-5" dirty="0">
                <a:latin typeface="Book Antiqua"/>
                <a:cs typeface="Book Antiqua"/>
              </a:rPr>
              <a:t>side </a:t>
            </a:r>
            <a:r>
              <a:rPr sz="3200" dirty="0">
                <a:latin typeface="Book Antiqua"/>
                <a:cs typeface="Book Antiqua"/>
              </a:rPr>
              <a:t>of a voltage </a:t>
            </a:r>
            <a:r>
              <a:rPr sz="3200" spc="-5" dirty="0">
                <a:latin typeface="Book Antiqua"/>
                <a:cs typeface="Book Antiqua"/>
              </a:rPr>
              <a:t>triangle is  </a:t>
            </a:r>
            <a:r>
              <a:rPr sz="3200" dirty="0">
                <a:latin typeface="Book Antiqua"/>
                <a:cs typeface="Book Antiqua"/>
              </a:rPr>
              <a:t>divided by current I, </a:t>
            </a:r>
            <a:r>
              <a:rPr sz="3200" spc="-5" dirty="0">
                <a:latin typeface="Book Antiqua"/>
                <a:cs typeface="Book Antiqua"/>
              </a:rPr>
              <a:t>the </a:t>
            </a:r>
            <a:r>
              <a:rPr sz="3200" dirty="0">
                <a:latin typeface="Book Antiqua"/>
                <a:cs typeface="Book Antiqua"/>
              </a:rPr>
              <a:t>impedance </a:t>
            </a:r>
            <a:r>
              <a:rPr sz="3200" spc="-5" dirty="0">
                <a:latin typeface="Book Antiqua"/>
                <a:cs typeface="Book Antiqua"/>
              </a:rPr>
              <a:t>triangle is  </a:t>
            </a:r>
            <a:r>
              <a:rPr sz="3200" dirty="0">
                <a:latin typeface="Book Antiqua"/>
                <a:cs typeface="Book Antiqua"/>
              </a:rPr>
              <a:t>obtained. The </a:t>
            </a:r>
            <a:r>
              <a:rPr sz="3200" spc="-5" dirty="0">
                <a:latin typeface="Book Antiqua"/>
                <a:cs typeface="Book Antiqua"/>
              </a:rPr>
              <a:t>impedence triangle </a:t>
            </a:r>
            <a:r>
              <a:rPr sz="3200" dirty="0">
                <a:latin typeface="Book Antiqua"/>
                <a:cs typeface="Book Antiqua"/>
              </a:rPr>
              <a:t>for series  RLC circuit</a:t>
            </a:r>
            <a:r>
              <a:rPr sz="3200" spc="-5" dirty="0">
                <a:latin typeface="Book Antiqua"/>
                <a:cs typeface="Book Antiqua"/>
              </a:rPr>
              <a:t> </a:t>
            </a:r>
            <a:r>
              <a:rPr sz="3200" dirty="0">
                <a:latin typeface="Book Antiqua"/>
                <a:cs typeface="Book Antiqua"/>
              </a:rPr>
              <a:t>: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6488" y="3285744"/>
            <a:ext cx="3429000" cy="2820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58511" y="3285744"/>
            <a:ext cx="3928872" cy="27858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6192" y="483234"/>
            <a:ext cx="45319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61365" algn="l"/>
              </a:tabLst>
            </a:pPr>
            <a:r>
              <a:rPr sz="4400" spc="-5" dirty="0"/>
              <a:t>2</a:t>
            </a:r>
            <a:r>
              <a:rPr sz="4400" dirty="0"/>
              <a:t>.	</a:t>
            </a:r>
            <a:r>
              <a:rPr sz="4400" b="1" u="sng" spc="225" dirty="0">
                <a:uFill>
                  <a:solidFill>
                    <a:srgbClr val="7BD036"/>
                  </a:solidFill>
                </a:uFill>
                <a:latin typeface="Arial"/>
                <a:cs typeface="Arial"/>
              </a:rPr>
              <a:t> </a:t>
            </a:r>
            <a:r>
              <a:rPr sz="4400" b="1" u="sng" dirty="0">
                <a:uFill>
                  <a:solidFill>
                    <a:srgbClr val="7BD036"/>
                  </a:solidFill>
                </a:uFill>
                <a:latin typeface="Arial"/>
                <a:cs typeface="Arial"/>
              </a:rPr>
              <a:t>RESONANC</a:t>
            </a:r>
            <a:r>
              <a:rPr sz="4400" b="1" dirty="0"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8916" y="1437513"/>
            <a:ext cx="8058150" cy="479996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745"/>
              </a:spcBef>
              <a:buFont typeface="Arial"/>
              <a:buChar char="•"/>
              <a:tabLst>
                <a:tab pos="355600" algn="l"/>
              </a:tabLst>
            </a:pPr>
            <a:r>
              <a:rPr sz="2700" dirty="0">
                <a:latin typeface="Book Antiqua"/>
                <a:cs typeface="Book Antiqua"/>
              </a:rPr>
              <a:t>Resonance </a:t>
            </a:r>
            <a:r>
              <a:rPr sz="2700" spc="-5" dirty="0">
                <a:latin typeface="Book Antiqua"/>
                <a:cs typeface="Book Antiqua"/>
              </a:rPr>
              <a:t>is </a:t>
            </a:r>
            <a:r>
              <a:rPr sz="2700" dirty="0">
                <a:latin typeface="Book Antiqua"/>
                <a:cs typeface="Book Antiqua"/>
              </a:rPr>
              <a:t>a </a:t>
            </a:r>
            <a:r>
              <a:rPr sz="2700" spc="-5" dirty="0">
                <a:latin typeface="Book Antiqua"/>
                <a:cs typeface="Book Antiqua"/>
              </a:rPr>
              <a:t>condition </a:t>
            </a:r>
            <a:r>
              <a:rPr sz="2700" dirty="0">
                <a:latin typeface="Book Antiqua"/>
                <a:cs typeface="Book Antiqua"/>
              </a:rPr>
              <a:t>in an RLC circuit </a:t>
            </a:r>
            <a:r>
              <a:rPr sz="2700" spc="-10" dirty="0">
                <a:latin typeface="Book Antiqua"/>
                <a:cs typeface="Book Antiqua"/>
              </a:rPr>
              <a:t>in  </a:t>
            </a:r>
            <a:r>
              <a:rPr sz="2700" dirty="0">
                <a:latin typeface="Book Antiqua"/>
                <a:cs typeface="Book Antiqua"/>
              </a:rPr>
              <a:t>which </a:t>
            </a:r>
            <a:r>
              <a:rPr sz="2700" spc="-5" dirty="0">
                <a:latin typeface="Book Antiqua"/>
                <a:cs typeface="Book Antiqua"/>
              </a:rPr>
              <a:t>the capacitive </a:t>
            </a:r>
            <a:r>
              <a:rPr sz="2700" dirty="0">
                <a:latin typeface="Book Antiqua"/>
                <a:cs typeface="Book Antiqua"/>
              </a:rPr>
              <a:t>and </a:t>
            </a:r>
            <a:r>
              <a:rPr sz="2700" spc="-5" dirty="0">
                <a:latin typeface="Book Antiqua"/>
                <a:cs typeface="Book Antiqua"/>
              </a:rPr>
              <a:t>inductive reactance </a:t>
            </a:r>
            <a:r>
              <a:rPr sz="2700" spc="-10" dirty="0">
                <a:latin typeface="Book Antiqua"/>
                <a:cs typeface="Book Antiqua"/>
              </a:rPr>
              <a:t>are  </a:t>
            </a:r>
            <a:r>
              <a:rPr sz="2700" spc="-5" dirty="0">
                <a:latin typeface="Book Antiqua"/>
                <a:cs typeface="Book Antiqua"/>
              </a:rPr>
              <a:t>equal in magnitude, thereby resulting in </a:t>
            </a:r>
            <a:r>
              <a:rPr sz="2700" dirty="0">
                <a:latin typeface="Book Antiqua"/>
                <a:cs typeface="Book Antiqua"/>
              </a:rPr>
              <a:t>a </a:t>
            </a:r>
            <a:r>
              <a:rPr sz="2700" spc="-5" dirty="0">
                <a:latin typeface="Book Antiqua"/>
                <a:cs typeface="Book Antiqua"/>
              </a:rPr>
              <a:t>purely  </a:t>
            </a:r>
            <a:r>
              <a:rPr sz="2700" spc="-10" dirty="0">
                <a:latin typeface="Book Antiqua"/>
                <a:cs typeface="Book Antiqua"/>
              </a:rPr>
              <a:t>resistive</a:t>
            </a:r>
            <a:r>
              <a:rPr sz="2700" spc="5" dirty="0">
                <a:latin typeface="Book Antiqua"/>
                <a:cs typeface="Book Antiqua"/>
              </a:rPr>
              <a:t> </a:t>
            </a:r>
            <a:r>
              <a:rPr sz="2700" dirty="0">
                <a:latin typeface="Book Antiqua"/>
                <a:cs typeface="Book Antiqua"/>
              </a:rPr>
              <a:t>impedance.</a:t>
            </a:r>
            <a:endParaRPr sz="2700">
              <a:latin typeface="Book Antiqua"/>
              <a:cs typeface="Book Antiqua"/>
            </a:endParaRPr>
          </a:p>
          <a:p>
            <a:pPr marL="355600" marR="1271905" indent="-342900">
              <a:lnSpc>
                <a:spcPct val="80000"/>
              </a:lnSpc>
              <a:spcBef>
                <a:spcPts val="6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Book Antiqua"/>
                <a:cs typeface="Book Antiqua"/>
              </a:rPr>
              <a:t>At </a:t>
            </a:r>
            <a:r>
              <a:rPr sz="2700" spc="-5" dirty="0">
                <a:latin typeface="Book Antiqua"/>
                <a:cs typeface="Book Antiqua"/>
              </a:rPr>
              <a:t>resonance, the impedance consists </a:t>
            </a:r>
            <a:r>
              <a:rPr sz="2700" dirty="0">
                <a:latin typeface="Book Antiqua"/>
                <a:cs typeface="Book Antiqua"/>
              </a:rPr>
              <a:t>only  </a:t>
            </a:r>
            <a:r>
              <a:rPr sz="2700" spc="-10" dirty="0">
                <a:latin typeface="Book Antiqua"/>
                <a:cs typeface="Book Antiqua"/>
              </a:rPr>
              <a:t>resistive </a:t>
            </a:r>
            <a:r>
              <a:rPr sz="2700" dirty="0">
                <a:latin typeface="Book Antiqua"/>
                <a:cs typeface="Book Antiqua"/>
              </a:rPr>
              <a:t>component</a:t>
            </a:r>
            <a:r>
              <a:rPr sz="2700" spc="5" dirty="0">
                <a:latin typeface="Book Antiqua"/>
                <a:cs typeface="Book Antiqua"/>
              </a:rPr>
              <a:t> </a:t>
            </a:r>
            <a:r>
              <a:rPr sz="2700" spc="-10" dirty="0">
                <a:latin typeface="Book Antiqua"/>
                <a:cs typeface="Book Antiqua"/>
              </a:rPr>
              <a:t>R.</a:t>
            </a:r>
            <a:endParaRPr sz="2700">
              <a:latin typeface="Book Antiqua"/>
              <a:cs typeface="Book Antiqua"/>
            </a:endParaRPr>
          </a:p>
          <a:p>
            <a:pPr marL="355600" marR="454025" indent="-342900">
              <a:lnSpc>
                <a:spcPts val="2590"/>
              </a:lnSpc>
              <a:spcBef>
                <a:spcPts val="6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Book Antiqua"/>
                <a:cs typeface="Book Antiqua"/>
              </a:rPr>
              <a:t>The value of current </a:t>
            </a:r>
            <a:r>
              <a:rPr sz="2700" spc="-5" dirty="0">
                <a:latin typeface="Book Antiqua"/>
                <a:cs typeface="Book Antiqua"/>
              </a:rPr>
              <a:t>will be </a:t>
            </a:r>
            <a:r>
              <a:rPr sz="2700" dirty="0">
                <a:latin typeface="Book Antiqua"/>
                <a:cs typeface="Book Antiqua"/>
              </a:rPr>
              <a:t>maximum </a:t>
            </a:r>
            <a:r>
              <a:rPr sz="2700" spc="-5" dirty="0">
                <a:latin typeface="Book Antiqua"/>
                <a:cs typeface="Book Antiqua"/>
              </a:rPr>
              <a:t>since</a:t>
            </a:r>
            <a:r>
              <a:rPr sz="2700" spc="-105" dirty="0">
                <a:latin typeface="Book Antiqua"/>
                <a:cs typeface="Book Antiqua"/>
              </a:rPr>
              <a:t> </a:t>
            </a:r>
            <a:r>
              <a:rPr sz="2700" spc="-5" dirty="0">
                <a:latin typeface="Book Antiqua"/>
                <a:cs typeface="Book Antiqua"/>
              </a:rPr>
              <a:t>the  total impedance </a:t>
            </a:r>
            <a:r>
              <a:rPr sz="2700" dirty="0">
                <a:latin typeface="Book Antiqua"/>
                <a:cs typeface="Book Antiqua"/>
              </a:rPr>
              <a:t>is</a:t>
            </a:r>
            <a:r>
              <a:rPr sz="2700" spc="-10" dirty="0">
                <a:latin typeface="Book Antiqua"/>
                <a:cs typeface="Book Antiqua"/>
              </a:rPr>
              <a:t> </a:t>
            </a:r>
            <a:r>
              <a:rPr sz="2700" dirty="0">
                <a:latin typeface="Book Antiqua"/>
                <a:cs typeface="Book Antiqua"/>
              </a:rPr>
              <a:t>minimum.</a:t>
            </a:r>
            <a:endParaRPr sz="2700">
              <a:latin typeface="Book Antiqua"/>
              <a:cs typeface="Book Antiqua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Book Antiqua"/>
                <a:cs typeface="Book Antiqua"/>
              </a:rPr>
              <a:t>The </a:t>
            </a:r>
            <a:r>
              <a:rPr sz="2700" spc="-5" dirty="0">
                <a:latin typeface="Book Antiqua"/>
                <a:cs typeface="Book Antiqua"/>
              </a:rPr>
              <a:t>voltage </a:t>
            </a:r>
            <a:r>
              <a:rPr sz="2700" dirty="0">
                <a:latin typeface="Book Antiqua"/>
                <a:cs typeface="Book Antiqua"/>
              </a:rPr>
              <a:t>and current are </a:t>
            </a:r>
            <a:r>
              <a:rPr sz="2700" spc="-5" dirty="0">
                <a:latin typeface="Book Antiqua"/>
                <a:cs typeface="Book Antiqua"/>
              </a:rPr>
              <a:t>in</a:t>
            </a:r>
            <a:r>
              <a:rPr sz="2700" spc="-75" dirty="0">
                <a:latin typeface="Book Antiqua"/>
                <a:cs typeface="Book Antiqua"/>
              </a:rPr>
              <a:t> </a:t>
            </a:r>
            <a:r>
              <a:rPr sz="2700" spc="-5" dirty="0">
                <a:latin typeface="Book Antiqua"/>
                <a:cs typeface="Book Antiqua"/>
              </a:rPr>
              <a:t>phase.</a:t>
            </a:r>
            <a:endParaRPr sz="2700">
              <a:latin typeface="Book Antiqua"/>
              <a:cs typeface="Book Antiqua"/>
            </a:endParaRPr>
          </a:p>
          <a:p>
            <a:pPr marL="355600" marR="599440" indent="-342900">
              <a:lnSpc>
                <a:spcPct val="80000"/>
              </a:lnSpc>
              <a:spcBef>
                <a:spcPts val="6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Book Antiqua"/>
                <a:cs typeface="Book Antiqua"/>
              </a:rPr>
              <a:t>Maximum </a:t>
            </a:r>
            <a:r>
              <a:rPr sz="2700" spc="-5" dirty="0">
                <a:latin typeface="Book Antiqua"/>
                <a:cs typeface="Book Antiqua"/>
              </a:rPr>
              <a:t>power </a:t>
            </a:r>
            <a:r>
              <a:rPr sz="2700" dirty="0">
                <a:latin typeface="Book Antiqua"/>
                <a:cs typeface="Book Antiqua"/>
              </a:rPr>
              <a:t>occurs at </a:t>
            </a:r>
            <a:r>
              <a:rPr sz="2700" spc="-5" dirty="0">
                <a:latin typeface="Book Antiqua"/>
                <a:cs typeface="Book Antiqua"/>
              </a:rPr>
              <a:t>resonance since the  power </a:t>
            </a:r>
            <a:r>
              <a:rPr sz="2700" dirty="0">
                <a:latin typeface="Book Antiqua"/>
                <a:cs typeface="Book Antiqua"/>
              </a:rPr>
              <a:t>factor is</a:t>
            </a:r>
            <a:r>
              <a:rPr sz="2700" spc="-30" dirty="0">
                <a:latin typeface="Book Antiqua"/>
                <a:cs typeface="Book Antiqua"/>
              </a:rPr>
              <a:t> </a:t>
            </a:r>
            <a:r>
              <a:rPr sz="2700" spc="-5" dirty="0">
                <a:latin typeface="Book Antiqua"/>
                <a:cs typeface="Book Antiqua"/>
              </a:rPr>
              <a:t>unity</a:t>
            </a:r>
            <a:endParaRPr sz="2700">
              <a:latin typeface="Book Antiqua"/>
              <a:cs typeface="Book Antiqua"/>
            </a:endParaRPr>
          </a:p>
          <a:p>
            <a:pPr marL="355600" marR="814705" indent="-342900">
              <a:lnSpc>
                <a:spcPts val="2590"/>
              </a:lnSpc>
              <a:spcBef>
                <a:spcPts val="6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Book Antiqua"/>
                <a:cs typeface="Book Antiqua"/>
              </a:rPr>
              <a:t>Resonance circuits are </a:t>
            </a:r>
            <a:r>
              <a:rPr sz="2700" spc="-5" dirty="0">
                <a:latin typeface="Book Antiqua"/>
                <a:cs typeface="Book Antiqua"/>
              </a:rPr>
              <a:t>useful </a:t>
            </a:r>
            <a:r>
              <a:rPr sz="2700" dirty="0">
                <a:latin typeface="Book Antiqua"/>
                <a:cs typeface="Book Antiqua"/>
              </a:rPr>
              <a:t>for</a:t>
            </a:r>
            <a:r>
              <a:rPr sz="2700" spc="-85" dirty="0">
                <a:latin typeface="Book Antiqua"/>
                <a:cs typeface="Book Antiqua"/>
              </a:rPr>
              <a:t> </a:t>
            </a:r>
            <a:r>
              <a:rPr sz="2700" spc="-5" dirty="0">
                <a:latin typeface="Book Antiqua"/>
                <a:cs typeface="Book Antiqua"/>
              </a:rPr>
              <a:t>constructing  filters </a:t>
            </a:r>
            <a:r>
              <a:rPr sz="2700" dirty="0">
                <a:latin typeface="Book Antiqua"/>
                <a:cs typeface="Book Antiqua"/>
              </a:rPr>
              <a:t>and </a:t>
            </a:r>
            <a:r>
              <a:rPr sz="2700" spc="-5" dirty="0">
                <a:latin typeface="Book Antiqua"/>
                <a:cs typeface="Book Antiqua"/>
              </a:rPr>
              <a:t>used in </a:t>
            </a:r>
            <a:r>
              <a:rPr sz="2700" dirty="0">
                <a:latin typeface="Book Antiqua"/>
                <a:cs typeface="Book Antiqua"/>
              </a:rPr>
              <a:t>many</a:t>
            </a:r>
            <a:r>
              <a:rPr sz="2700" spc="-15" dirty="0">
                <a:latin typeface="Book Antiqua"/>
                <a:cs typeface="Book Antiqua"/>
              </a:rPr>
              <a:t> </a:t>
            </a:r>
            <a:r>
              <a:rPr sz="2700" spc="-5" dirty="0">
                <a:latin typeface="Book Antiqua"/>
                <a:cs typeface="Book Antiqua"/>
              </a:rPr>
              <a:t>application.</a:t>
            </a:r>
            <a:endParaRPr sz="27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1570" y="515238"/>
            <a:ext cx="7278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2.1</a:t>
            </a:r>
            <a:r>
              <a:rPr sz="4000" u="sng" spc="1100" dirty="0">
                <a:uFill>
                  <a:solidFill>
                    <a:srgbClr val="7BD036"/>
                  </a:solidFill>
                </a:uFill>
              </a:rPr>
              <a:t> </a:t>
            </a:r>
            <a:r>
              <a:rPr sz="4000" b="1" u="sng" spc="-5" dirty="0">
                <a:uFill>
                  <a:solidFill>
                    <a:srgbClr val="7BD036"/>
                  </a:solidFill>
                </a:uFill>
                <a:latin typeface="Arial"/>
                <a:cs typeface="Arial"/>
              </a:rPr>
              <a:t>Series </a:t>
            </a:r>
            <a:r>
              <a:rPr sz="4000" b="1" u="sng" spc="-10" dirty="0">
                <a:uFill>
                  <a:solidFill>
                    <a:srgbClr val="7BD036"/>
                  </a:solidFill>
                </a:uFill>
                <a:latin typeface="Arial"/>
                <a:cs typeface="Arial"/>
              </a:rPr>
              <a:t>Resonance</a:t>
            </a:r>
            <a:r>
              <a:rPr sz="4000" b="1" u="sng" spc="45" dirty="0">
                <a:uFill>
                  <a:solidFill>
                    <a:srgbClr val="7BD036"/>
                  </a:solidFill>
                </a:uFill>
                <a:latin typeface="Arial"/>
                <a:cs typeface="Arial"/>
              </a:rPr>
              <a:t> </a:t>
            </a:r>
            <a:r>
              <a:rPr sz="4000" b="1" u="sng" spc="-5" dirty="0">
                <a:uFill>
                  <a:solidFill>
                    <a:srgbClr val="7BD036"/>
                  </a:solidFill>
                </a:uFill>
                <a:latin typeface="Arial"/>
                <a:cs typeface="Arial"/>
              </a:rPr>
              <a:t>Circ</a:t>
            </a:r>
            <a:r>
              <a:rPr sz="4000" b="1" spc="-5" dirty="0">
                <a:latin typeface="Arial"/>
                <a:cs typeface="Arial"/>
              </a:rPr>
              <a:t>uit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2362200"/>
            <a:ext cx="8153400" cy="3526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4404" y="221361"/>
            <a:ext cx="725043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2580" marR="5080" indent="-2850515">
              <a:lnSpc>
                <a:spcPct val="100000"/>
              </a:lnSpc>
              <a:spcBef>
                <a:spcPts val="95"/>
              </a:spcBef>
              <a:tabLst>
                <a:tab pos="1143000" algn="l"/>
              </a:tabLst>
            </a:pPr>
            <a:r>
              <a:rPr sz="4000" spc="-5" dirty="0"/>
              <a:t>2.2	</a:t>
            </a:r>
            <a:r>
              <a:rPr sz="4000" b="1" spc="-5" dirty="0">
                <a:latin typeface="Arial"/>
                <a:cs typeface="Arial"/>
              </a:rPr>
              <a:t>Resonance in series</a:t>
            </a:r>
            <a:r>
              <a:rPr sz="4000" b="1" spc="-35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RLC  circuit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20356" y="5814471"/>
            <a:ext cx="534035" cy="0"/>
          </a:xfrm>
          <a:custGeom>
            <a:avLst/>
            <a:gdLst/>
            <a:ahLst/>
            <a:cxnLst/>
            <a:rect l="l" t="t" r="r" b="b"/>
            <a:pathLst>
              <a:path w="534035">
                <a:moveTo>
                  <a:pt x="0" y="0"/>
                </a:moveTo>
                <a:lnTo>
                  <a:pt x="534038" y="0"/>
                </a:lnTo>
              </a:path>
            </a:pathLst>
          </a:custGeom>
          <a:ln w="10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02271" y="5814471"/>
            <a:ext cx="336550" cy="0"/>
          </a:xfrm>
          <a:custGeom>
            <a:avLst/>
            <a:gdLst/>
            <a:ahLst/>
            <a:cxnLst/>
            <a:rect l="l" t="t" r="r" b="b"/>
            <a:pathLst>
              <a:path w="336550">
                <a:moveTo>
                  <a:pt x="0" y="0"/>
                </a:moveTo>
                <a:lnTo>
                  <a:pt x="336078" y="0"/>
                </a:lnTo>
              </a:path>
            </a:pathLst>
          </a:custGeom>
          <a:ln w="108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81991" y="5955195"/>
            <a:ext cx="353695" cy="2070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45" dirty="0">
                <a:latin typeface="Times New Roman"/>
                <a:cs typeface="Times New Roman"/>
              </a:rPr>
              <a:t>T</a:t>
            </a:r>
            <a:r>
              <a:rPr sz="1150" spc="25" dirty="0">
                <a:latin typeface="Times New Roman"/>
                <a:cs typeface="Times New Roman"/>
              </a:rPr>
              <a:t>o</a:t>
            </a:r>
            <a:r>
              <a:rPr sz="1150" spc="-25" dirty="0">
                <a:latin typeface="Times New Roman"/>
                <a:cs typeface="Times New Roman"/>
              </a:rPr>
              <a:t>t</a:t>
            </a:r>
            <a:r>
              <a:rPr sz="1150" spc="80" dirty="0">
                <a:latin typeface="Times New Roman"/>
                <a:cs typeface="Times New Roman"/>
              </a:rPr>
              <a:t>a</a:t>
            </a:r>
            <a:r>
              <a:rPr sz="1150" spc="10" dirty="0">
                <a:latin typeface="Times New Roman"/>
                <a:cs typeface="Times New Roman"/>
              </a:rPr>
              <a:t>l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8687" y="5473677"/>
            <a:ext cx="1031240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701675" algn="l"/>
              </a:tabLst>
            </a:pPr>
            <a:r>
              <a:rPr sz="1850" spc="-55" dirty="0">
                <a:latin typeface="Times New Roman"/>
                <a:cs typeface="Times New Roman"/>
              </a:rPr>
              <a:t>V</a:t>
            </a:r>
            <a:r>
              <a:rPr sz="1725" spc="-82" baseline="-21739" dirty="0">
                <a:latin typeface="Times New Roman"/>
                <a:cs typeface="Times New Roman"/>
              </a:rPr>
              <a:t>s	</a:t>
            </a:r>
            <a:r>
              <a:rPr sz="1850" spc="-25" dirty="0">
                <a:latin typeface="Times New Roman"/>
                <a:cs typeface="Times New Roman"/>
              </a:rPr>
              <a:t>V</a:t>
            </a:r>
            <a:r>
              <a:rPr sz="1725" spc="-37" baseline="-21739" dirty="0">
                <a:latin typeface="Times New Roman"/>
                <a:cs typeface="Times New Roman"/>
              </a:rPr>
              <a:t>m</a:t>
            </a:r>
            <a:endParaRPr sz="1725" baseline="-2173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91689" y="5623990"/>
            <a:ext cx="1593850" cy="3098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1123315" algn="l"/>
                <a:tab pos="1395095" algn="l"/>
              </a:tabLst>
            </a:pPr>
            <a:r>
              <a:rPr sz="1850" spc="70" dirty="0">
                <a:latin typeface="Times New Roman"/>
                <a:cs typeface="Times New Roman"/>
              </a:rPr>
              <a:t>I</a:t>
            </a:r>
            <a:r>
              <a:rPr sz="1725" spc="104" baseline="-21739" dirty="0">
                <a:latin typeface="Times New Roman"/>
                <a:cs typeface="Times New Roman"/>
              </a:rPr>
              <a:t>m</a:t>
            </a:r>
            <a:r>
              <a:rPr sz="1725" spc="509" baseline="-21739" dirty="0">
                <a:latin typeface="Times New Roman"/>
                <a:cs typeface="Times New Roman"/>
              </a:rPr>
              <a:t> </a:t>
            </a:r>
            <a:r>
              <a:rPr sz="1850" spc="20" dirty="0">
                <a:latin typeface="Symbol"/>
                <a:cs typeface="Symbol"/>
              </a:rPr>
              <a:t></a:t>
            </a:r>
            <a:r>
              <a:rPr sz="1850" spc="140" dirty="0">
                <a:latin typeface="Times New Roman"/>
                <a:cs typeface="Times New Roman"/>
              </a:rPr>
              <a:t> </a:t>
            </a:r>
            <a:r>
              <a:rPr sz="2775" spc="30" baseline="-43543" dirty="0">
                <a:latin typeface="Times New Roman"/>
                <a:cs typeface="Times New Roman"/>
              </a:rPr>
              <a:t>Z	</a:t>
            </a:r>
            <a:r>
              <a:rPr sz="1850" spc="20" dirty="0">
                <a:latin typeface="Symbol"/>
                <a:cs typeface="Symbol"/>
              </a:rPr>
              <a:t></a:t>
            </a:r>
            <a:r>
              <a:rPr sz="1850" spc="20" dirty="0">
                <a:latin typeface="Times New Roman"/>
                <a:cs typeface="Times New Roman"/>
              </a:rPr>
              <a:t>	</a:t>
            </a:r>
            <a:r>
              <a:rPr sz="2775" spc="37" baseline="-43543" dirty="0">
                <a:latin typeface="Times New Roman"/>
                <a:cs typeface="Times New Roman"/>
              </a:rPr>
              <a:t>R</a:t>
            </a:r>
            <a:endParaRPr sz="2775" baseline="-4354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540" y="5041468"/>
            <a:ext cx="2456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Book Antiqua"/>
                <a:cs typeface="Book Antiqua"/>
              </a:rPr>
              <a:t>The </a:t>
            </a:r>
            <a:r>
              <a:rPr sz="2400" dirty="0">
                <a:latin typeface="Book Antiqua"/>
                <a:cs typeface="Book Antiqua"/>
              </a:rPr>
              <a:t>impedance</a:t>
            </a:r>
            <a:r>
              <a:rPr sz="2400" spc="-220" dirty="0">
                <a:latin typeface="Book Antiqua"/>
                <a:cs typeface="Book Antiqua"/>
              </a:rPr>
              <a:t> </a:t>
            </a:r>
            <a:r>
              <a:rPr sz="1800" spc="-5" dirty="0">
                <a:latin typeface="Book Antiqua"/>
                <a:cs typeface="Book Antiqua"/>
              </a:rPr>
              <a:t>now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5412435"/>
            <a:ext cx="971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Book Antiqua"/>
                <a:cs typeface="Book Antiqua"/>
              </a:rPr>
              <a:t>reduce</a:t>
            </a:r>
            <a:r>
              <a:rPr sz="1800" spc="-70" dirty="0">
                <a:latin typeface="Book Antiqua"/>
                <a:cs typeface="Book Antiqua"/>
              </a:rPr>
              <a:t> </a:t>
            </a:r>
            <a:r>
              <a:rPr sz="1800" spc="-5" dirty="0">
                <a:latin typeface="Book Antiqua"/>
                <a:cs typeface="Book Antiqua"/>
              </a:rPr>
              <a:t>to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481" y="5653999"/>
            <a:ext cx="113728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150" spc="89" baseline="14550" dirty="0">
                <a:latin typeface="Times New Roman"/>
                <a:cs typeface="Times New Roman"/>
              </a:rPr>
              <a:t>Z</a:t>
            </a:r>
            <a:r>
              <a:rPr sz="1350" spc="60" dirty="0">
                <a:latin typeface="Times New Roman"/>
                <a:cs typeface="Times New Roman"/>
              </a:rPr>
              <a:t>Total </a:t>
            </a:r>
            <a:r>
              <a:rPr sz="3150" spc="142" baseline="14550" dirty="0">
                <a:latin typeface="Symbol"/>
                <a:cs typeface="Symbol"/>
              </a:rPr>
              <a:t></a:t>
            </a:r>
            <a:r>
              <a:rPr sz="3150" spc="-487" baseline="14550" dirty="0">
                <a:latin typeface="Times New Roman"/>
                <a:cs typeface="Times New Roman"/>
              </a:rPr>
              <a:t> </a:t>
            </a:r>
            <a:r>
              <a:rPr sz="3150" spc="172" baseline="14550" dirty="0">
                <a:latin typeface="Times New Roman"/>
                <a:cs typeface="Times New Roman"/>
              </a:rPr>
              <a:t>R</a:t>
            </a:r>
            <a:endParaRPr sz="3150" baseline="145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9242" y="2078812"/>
            <a:ext cx="3481070" cy="2538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Book Antiqua"/>
                <a:cs typeface="Book Antiqua"/>
              </a:rPr>
              <a:t>Total </a:t>
            </a:r>
            <a:r>
              <a:rPr sz="1800" spc="-5" dirty="0">
                <a:latin typeface="Book Antiqua"/>
                <a:cs typeface="Book Antiqua"/>
              </a:rPr>
              <a:t>impedance </a:t>
            </a:r>
            <a:r>
              <a:rPr sz="1800" dirty="0">
                <a:latin typeface="Book Antiqua"/>
                <a:cs typeface="Book Antiqua"/>
              </a:rPr>
              <a:t>of </a:t>
            </a:r>
            <a:r>
              <a:rPr sz="2800" dirty="0">
                <a:latin typeface="Book Antiqua"/>
                <a:cs typeface="Book Antiqua"/>
              </a:rPr>
              <a:t>series</a:t>
            </a:r>
            <a:r>
              <a:rPr sz="2800" spc="-325" dirty="0">
                <a:latin typeface="Book Antiqua"/>
                <a:cs typeface="Book Antiqua"/>
              </a:rPr>
              <a:t> </a:t>
            </a:r>
            <a:r>
              <a:rPr sz="1800" dirty="0">
                <a:latin typeface="Book Antiqua"/>
                <a:cs typeface="Book Antiqua"/>
              </a:rPr>
              <a:t>RLC</a:t>
            </a:r>
            <a:endParaRPr sz="1800">
              <a:latin typeface="Book Antiqua"/>
              <a:cs typeface="Book Antiqua"/>
            </a:endParaRPr>
          </a:p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z="1800" dirty="0">
                <a:latin typeface="Book Antiqua"/>
                <a:cs typeface="Book Antiqua"/>
              </a:rPr>
              <a:t>Circuit is</a:t>
            </a:r>
            <a:endParaRPr sz="1800">
              <a:latin typeface="Book Antiqua"/>
              <a:cs typeface="Book Antiqua"/>
            </a:endParaRPr>
          </a:p>
          <a:p>
            <a:pPr marL="278130">
              <a:lnSpc>
                <a:spcPct val="100000"/>
              </a:lnSpc>
              <a:spcBef>
                <a:spcPts val="425"/>
              </a:spcBef>
            </a:pPr>
            <a:r>
              <a:rPr sz="2150" spc="30" dirty="0">
                <a:latin typeface="Times New Roman"/>
                <a:cs typeface="Times New Roman"/>
              </a:rPr>
              <a:t>Z</a:t>
            </a:r>
            <a:r>
              <a:rPr sz="1875" spc="44" baseline="-24444" dirty="0">
                <a:latin typeface="Times New Roman"/>
                <a:cs typeface="Times New Roman"/>
              </a:rPr>
              <a:t>Total </a:t>
            </a:r>
            <a:r>
              <a:rPr sz="2150" spc="15" dirty="0">
                <a:latin typeface="Symbol"/>
                <a:cs typeface="Symbol"/>
              </a:rPr>
              <a:t>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spc="20" dirty="0">
                <a:latin typeface="Times New Roman"/>
                <a:cs typeface="Times New Roman"/>
              </a:rPr>
              <a:t>R </a:t>
            </a:r>
            <a:r>
              <a:rPr sz="2150" spc="15" dirty="0">
                <a:latin typeface="Symbol"/>
                <a:cs typeface="Symbol"/>
              </a:rPr>
              <a:t></a:t>
            </a:r>
            <a:r>
              <a:rPr sz="2150" spc="15" dirty="0">
                <a:latin typeface="Times New Roman"/>
                <a:cs typeface="Times New Roman"/>
              </a:rPr>
              <a:t> </a:t>
            </a:r>
            <a:r>
              <a:rPr sz="2150" spc="-50" dirty="0">
                <a:latin typeface="Times New Roman"/>
                <a:cs typeface="Times New Roman"/>
              </a:rPr>
              <a:t>jX </a:t>
            </a:r>
            <a:r>
              <a:rPr sz="1875" spc="15" baseline="-24444" dirty="0">
                <a:latin typeface="Times New Roman"/>
                <a:cs typeface="Times New Roman"/>
              </a:rPr>
              <a:t>L </a:t>
            </a:r>
            <a:r>
              <a:rPr sz="2150" spc="10" dirty="0">
                <a:latin typeface="Times New Roman"/>
                <a:cs typeface="Times New Roman"/>
              </a:rPr>
              <a:t>- </a:t>
            </a:r>
            <a:r>
              <a:rPr sz="2150" spc="-50" dirty="0">
                <a:latin typeface="Times New Roman"/>
                <a:cs typeface="Times New Roman"/>
              </a:rPr>
              <a:t>jX</a:t>
            </a:r>
            <a:r>
              <a:rPr sz="2150" spc="-385" dirty="0">
                <a:latin typeface="Times New Roman"/>
                <a:cs typeface="Times New Roman"/>
              </a:rPr>
              <a:t> </a:t>
            </a:r>
            <a:r>
              <a:rPr sz="1875" spc="22" baseline="-24444" dirty="0">
                <a:latin typeface="Times New Roman"/>
                <a:cs typeface="Times New Roman"/>
              </a:rPr>
              <a:t>C</a:t>
            </a:r>
            <a:endParaRPr sz="1875" baseline="-24444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  <a:spcBef>
                <a:spcPts val="1405"/>
              </a:spcBef>
            </a:pPr>
            <a:r>
              <a:rPr sz="2200" spc="40" dirty="0">
                <a:latin typeface="Times New Roman"/>
                <a:cs typeface="Times New Roman"/>
              </a:rPr>
              <a:t>Z</a:t>
            </a:r>
            <a:r>
              <a:rPr sz="2100" spc="60" baseline="-21825" dirty="0">
                <a:latin typeface="Times New Roman"/>
                <a:cs typeface="Times New Roman"/>
              </a:rPr>
              <a:t>Total </a:t>
            </a:r>
            <a:r>
              <a:rPr sz="2200" spc="75" dirty="0">
                <a:latin typeface="Symbol"/>
                <a:cs typeface="Symbol"/>
              </a:rPr>
              <a:t>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Times New Roman"/>
                <a:cs typeface="Times New Roman"/>
              </a:rPr>
              <a:t>R </a:t>
            </a:r>
            <a:r>
              <a:rPr sz="2200" spc="75" dirty="0">
                <a:latin typeface="Symbol"/>
                <a:cs typeface="Symbol"/>
              </a:rPr>
              <a:t>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60" dirty="0">
                <a:latin typeface="Times New Roman"/>
                <a:cs typeface="Times New Roman"/>
              </a:rPr>
              <a:t>j(X</a:t>
            </a:r>
            <a:r>
              <a:rPr sz="2100" spc="89" baseline="-21825" dirty="0">
                <a:latin typeface="Times New Roman"/>
                <a:cs typeface="Times New Roman"/>
              </a:rPr>
              <a:t>L </a:t>
            </a:r>
            <a:r>
              <a:rPr sz="2200" spc="45" dirty="0">
                <a:latin typeface="Times New Roman"/>
                <a:cs typeface="Times New Roman"/>
              </a:rPr>
              <a:t>-</a:t>
            </a:r>
            <a:r>
              <a:rPr sz="2200" spc="-385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Times New Roman"/>
                <a:cs typeface="Times New Roman"/>
              </a:rPr>
              <a:t>X</a:t>
            </a:r>
            <a:r>
              <a:rPr sz="2100" spc="165" baseline="-21825" dirty="0">
                <a:latin typeface="Times New Roman"/>
                <a:cs typeface="Times New Roman"/>
              </a:rPr>
              <a:t>C </a:t>
            </a:r>
            <a:r>
              <a:rPr sz="2200" spc="45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L="132715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Book Antiqua"/>
                <a:cs typeface="Book Antiqua"/>
              </a:rPr>
              <a:t>At</a:t>
            </a:r>
            <a:r>
              <a:rPr sz="1800" spc="-10" dirty="0">
                <a:latin typeface="Book Antiqua"/>
                <a:cs typeface="Book Antiqua"/>
              </a:rPr>
              <a:t> </a:t>
            </a:r>
            <a:r>
              <a:rPr sz="2400" spc="-5" dirty="0">
                <a:latin typeface="Book Antiqua"/>
                <a:cs typeface="Book Antiqua"/>
              </a:rPr>
              <a:t>resonance</a:t>
            </a:r>
            <a:endParaRPr sz="2400">
              <a:latin typeface="Book Antiqua"/>
              <a:cs typeface="Book Antiqua"/>
            </a:endParaRPr>
          </a:p>
          <a:p>
            <a:pPr marL="474345">
              <a:lnSpc>
                <a:spcPct val="100000"/>
              </a:lnSpc>
              <a:spcBef>
                <a:spcPts val="530"/>
              </a:spcBef>
            </a:pPr>
            <a:r>
              <a:rPr sz="2200" spc="235" dirty="0">
                <a:latin typeface="Times New Roman"/>
                <a:cs typeface="Times New Roman"/>
              </a:rPr>
              <a:t>X</a:t>
            </a:r>
            <a:r>
              <a:rPr sz="2100" spc="352" baseline="-21825" dirty="0">
                <a:latin typeface="Times New Roman"/>
                <a:cs typeface="Times New Roman"/>
              </a:rPr>
              <a:t>L </a:t>
            </a:r>
            <a:r>
              <a:rPr sz="2200" spc="190" dirty="0">
                <a:latin typeface="Symbol"/>
                <a:cs typeface="Symbol"/>
              </a:rPr>
              <a:t>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229" dirty="0">
                <a:latin typeface="Times New Roman"/>
                <a:cs typeface="Times New Roman"/>
              </a:rPr>
              <a:t>X</a:t>
            </a:r>
            <a:r>
              <a:rPr sz="2100" spc="345" baseline="-21825" dirty="0">
                <a:latin typeface="Times New Roman"/>
                <a:cs typeface="Times New Roman"/>
              </a:rPr>
              <a:t>C</a:t>
            </a:r>
            <a:endParaRPr sz="2100" baseline="-2182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22775" y="5041468"/>
            <a:ext cx="2766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Book Antiqua"/>
                <a:cs typeface="Book Antiqua"/>
              </a:rPr>
              <a:t>The </a:t>
            </a:r>
            <a:r>
              <a:rPr sz="2400" dirty="0">
                <a:latin typeface="Book Antiqua"/>
                <a:cs typeface="Book Antiqua"/>
              </a:rPr>
              <a:t>current </a:t>
            </a:r>
            <a:r>
              <a:rPr sz="1800" dirty="0">
                <a:latin typeface="Book Antiqua"/>
                <a:cs typeface="Book Antiqua"/>
              </a:rPr>
              <a:t>at</a:t>
            </a:r>
            <a:r>
              <a:rPr sz="1800" spc="-195" dirty="0">
                <a:latin typeface="Book Antiqua"/>
                <a:cs typeface="Book Antiqua"/>
              </a:rPr>
              <a:t> </a:t>
            </a:r>
            <a:r>
              <a:rPr sz="1800" spc="-5" dirty="0">
                <a:latin typeface="Book Antiqua"/>
                <a:cs typeface="Book Antiqua"/>
              </a:rPr>
              <a:t>resonance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642872" y="1714500"/>
            <a:ext cx="7143750" cy="1905"/>
          </a:xfrm>
          <a:custGeom>
            <a:avLst/>
            <a:gdLst/>
            <a:ahLst/>
            <a:cxnLst/>
            <a:rect l="l" t="t" r="r" b="b"/>
            <a:pathLst>
              <a:path w="7143750" h="1905">
                <a:moveTo>
                  <a:pt x="0" y="0"/>
                </a:moveTo>
                <a:lnTo>
                  <a:pt x="7143750" y="1650"/>
                </a:lnTo>
              </a:path>
            </a:pathLst>
          </a:custGeom>
          <a:ln w="9144">
            <a:solidFill>
              <a:srgbClr val="7BD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980" y="483234"/>
            <a:ext cx="64008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57300" algn="l"/>
              </a:tabLst>
            </a:pPr>
            <a:r>
              <a:rPr sz="4400" dirty="0"/>
              <a:t>2.3	</a:t>
            </a:r>
            <a:r>
              <a:rPr sz="4400" b="1" dirty="0">
                <a:latin typeface="Arial"/>
                <a:cs typeface="Arial"/>
              </a:rPr>
              <a:t>P</a:t>
            </a:r>
            <a:r>
              <a:rPr sz="4400" b="1" u="sng" dirty="0">
                <a:uFill>
                  <a:solidFill>
                    <a:srgbClr val="7BD036"/>
                  </a:solidFill>
                </a:uFill>
                <a:latin typeface="Arial"/>
                <a:cs typeface="Arial"/>
              </a:rPr>
              <a:t>arallel</a:t>
            </a:r>
            <a:r>
              <a:rPr sz="4400" b="1" u="sng" spc="-65" dirty="0">
                <a:uFill>
                  <a:solidFill>
                    <a:srgbClr val="7BD036"/>
                  </a:solidFill>
                </a:uFill>
                <a:latin typeface="Arial"/>
                <a:cs typeface="Arial"/>
              </a:rPr>
              <a:t> </a:t>
            </a:r>
            <a:r>
              <a:rPr sz="4400" b="1" u="sng" dirty="0">
                <a:uFill>
                  <a:solidFill>
                    <a:srgbClr val="7BD036"/>
                  </a:solidFill>
                </a:uFill>
                <a:latin typeface="Arial"/>
                <a:cs typeface="Arial"/>
              </a:rPr>
              <a:t>Resonanc</a:t>
            </a:r>
            <a:r>
              <a:rPr sz="4400" b="1" dirty="0"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43000" y="2286000"/>
            <a:ext cx="6553200" cy="3215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944" y="464566"/>
            <a:ext cx="751141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1206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Book Antiqua"/>
                <a:cs typeface="Book Antiqua"/>
              </a:rPr>
              <a:t>At resonance, currents </a:t>
            </a:r>
            <a:r>
              <a:rPr sz="2800" spc="5" dirty="0">
                <a:latin typeface="Book Antiqua"/>
                <a:cs typeface="Book Antiqua"/>
              </a:rPr>
              <a:t>I</a:t>
            </a:r>
            <a:r>
              <a:rPr sz="2775" spc="7" baseline="-21021" dirty="0">
                <a:latin typeface="Book Antiqua"/>
                <a:cs typeface="Book Antiqua"/>
              </a:rPr>
              <a:t>L </a:t>
            </a:r>
            <a:r>
              <a:rPr sz="2800" dirty="0">
                <a:latin typeface="Book Antiqua"/>
                <a:cs typeface="Book Antiqua"/>
              </a:rPr>
              <a:t>and </a:t>
            </a:r>
            <a:r>
              <a:rPr sz="2800" spc="5" dirty="0">
                <a:latin typeface="Book Antiqua"/>
                <a:cs typeface="Book Antiqua"/>
              </a:rPr>
              <a:t>I</a:t>
            </a:r>
            <a:r>
              <a:rPr sz="2775" spc="7" baseline="-21021" dirty="0">
                <a:latin typeface="Book Antiqua"/>
                <a:cs typeface="Book Antiqua"/>
              </a:rPr>
              <a:t>C </a:t>
            </a:r>
            <a:r>
              <a:rPr sz="2800" spc="-5" dirty="0">
                <a:latin typeface="Book Antiqua"/>
                <a:cs typeface="Book Antiqua"/>
              </a:rPr>
              <a:t>are equal and  cancelling giving a net reactive current equal </a:t>
            </a:r>
            <a:r>
              <a:rPr sz="2800" spc="-10" dirty="0">
                <a:latin typeface="Book Antiqua"/>
                <a:cs typeface="Book Antiqua"/>
              </a:rPr>
              <a:t>to  </a:t>
            </a:r>
            <a:r>
              <a:rPr sz="2800" spc="-5" dirty="0">
                <a:latin typeface="Book Antiqua"/>
                <a:cs typeface="Book Antiqua"/>
              </a:rPr>
              <a:t>zero. Then at resonance </a:t>
            </a:r>
            <a:r>
              <a:rPr sz="2800" spc="-10" dirty="0">
                <a:latin typeface="Book Antiqua"/>
                <a:cs typeface="Book Antiqua"/>
              </a:rPr>
              <a:t>the </a:t>
            </a:r>
            <a:r>
              <a:rPr sz="2800" spc="-5" dirty="0">
                <a:latin typeface="Book Antiqua"/>
                <a:cs typeface="Book Antiqua"/>
              </a:rPr>
              <a:t>above equation  </a:t>
            </a:r>
            <a:r>
              <a:rPr sz="2800" spc="-10" dirty="0">
                <a:latin typeface="Book Antiqua"/>
                <a:cs typeface="Book Antiqua"/>
              </a:rPr>
              <a:t>becomes.</a:t>
            </a:r>
            <a:endParaRPr sz="2800">
              <a:latin typeface="Book Antiqua"/>
              <a:cs typeface="Book Antiq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24200" y="3352800"/>
            <a:ext cx="2895600" cy="678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358851"/>
            <a:ext cx="7651115" cy="17462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0800" marR="5080" indent="-38100">
              <a:lnSpc>
                <a:spcPct val="101099"/>
              </a:lnSpc>
              <a:spcBef>
                <a:spcPts val="60"/>
              </a:spcBef>
            </a:pPr>
            <a:r>
              <a:rPr sz="2800" spc="-5" dirty="0">
                <a:latin typeface="Book Antiqua"/>
                <a:cs typeface="Book Antiqua"/>
              </a:rPr>
              <a:t>We </a:t>
            </a:r>
            <a:r>
              <a:rPr sz="2800" dirty="0">
                <a:latin typeface="Book Antiqua"/>
                <a:cs typeface="Book Antiqua"/>
              </a:rPr>
              <a:t>remember </a:t>
            </a:r>
            <a:r>
              <a:rPr sz="2800" spc="-5" dirty="0">
                <a:latin typeface="Book Antiqua"/>
                <a:cs typeface="Book Antiqua"/>
              </a:rPr>
              <a:t>that the total current flowing </a:t>
            </a:r>
            <a:r>
              <a:rPr sz="2800" dirty="0">
                <a:latin typeface="Book Antiqua"/>
                <a:cs typeface="Book Antiqua"/>
              </a:rPr>
              <a:t>in </a:t>
            </a:r>
            <a:r>
              <a:rPr sz="2800" spc="-5" dirty="0">
                <a:latin typeface="Book Antiqua"/>
                <a:cs typeface="Book Antiqua"/>
              </a:rPr>
              <a:t>a  parallel RLC circuit </a:t>
            </a:r>
            <a:r>
              <a:rPr sz="2800" dirty="0">
                <a:latin typeface="Book Antiqua"/>
                <a:cs typeface="Book Antiqua"/>
              </a:rPr>
              <a:t>is </a:t>
            </a:r>
            <a:r>
              <a:rPr sz="2800" spc="-5" dirty="0">
                <a:latin typeface="Book Antiqua"/>
                <a:cs typeface="Book Antiqua"/>
              </a:rPr>
              <a:t>equal to </a:t>
            </a:r>
            <a:r>
              <a:rPr sz="2800" spc="-10" dirty="0">
                <a:latin typeface="Book Antiqua"/>
                <a:cs typeface="Book Antiqua"/>
              </a:rPr>
              <a:t>the </a:t>
            </a:r>
            <a:r>
              <a:rPr sz="2800" spc="-5" dirty="0">
                <a:latin typeface="Book Antiqua"/>
                <a:cs typeface="Book Antiqua"/>
              </a:rPr>
              <a:t>vector </a:t>
            </a:r>
            <a:r>
              <a:rPr sz="2800" dirty="0">
                <a:latin typeface="Book Antiqua"/>
                <a:cs typeface="Book Antiqua"/>
              </a:rPr>
              <a:t>sum </a:t>
            </a:r>
            <a:r>
              <a:rPr sz="2800" spc="-5" dirty="0">
                <a:latin typeface="Book Antiqua"/>
                <a:cs typeface="Book Antiqua"/>
              </a:rPr>
              <a:t>of  the </a:t>
            </a:r>
            <a:r>
              <a:rPr sz="2800" dirty="0">
                <a:latin typeface="Book Antiqua"/>
                <a:cs typeface="Book Antiqua"/>
              </a:rPr>
              <a:t>individual </a:t>
            </a:r>
            <a:r>
              <a:rPr sz="2800" spc="-5" dirty="0">
                <a:latin typeface="Book Antiqua"/>
                <a:cs typeface="Book Antiqua"/>
              </a:rPr>
              <a:t>branch currents and </a:t>
            </a:r>
            <a:r>
              <a:rPr sz="2800" dirty="0">
                <a:latin typeface="Book Antiqua"/>
                <a:cs typeface="Book Antiqua"/>
              </a:rPr>
              <a:t>for </a:t>
            </a:r>
            <a:r>
              <a:rPr sz="2800" spc="-5" dirty="0">
                <a:latin typeface="Book Antiqua"/>
                <a:cs typeface="Book Antiqua"/>
              </a:rPr>
              <a:t>a </a:t>
            </a:r>
            <a:r>
              <a:rPr sz="2800" dirty="0">
                <a:latin typeface="Book Antiqua"/>
                <a:cs typeface="Book Antiqua"/>
              </a:rPr>
              <a:t>given  </a:t>
            </a:r>
            <a:r>
              <a:rPr sz="2800" spc="-5" dirty="0">
                <a:latin typeface="Book Antiqua"/>
                <a:cs typeface="Book Antiqua"/>
              </a:rPr>
              <a:t>frequency is </a:t>
            </a:r>
            <a:r>
              <a:rPr sz="2800" dirty="0">
                <a:latin typeface="Book Antiqua"/>
                <a:cs typeface="Book Antiqua"/>
              </a:rPr>
              <a:t>calculated</a:t>
            </a:r>
            <a:r>
              <a:rPr sz="2800" spc="-30" dirty="0">
                <a:latin typeface="Book Antiqua"/>
                <a:cs typeface="Book Antiqua"/>
              </a:rPr>
              <a:t> </a:t>
            </a:r>
            <a:r>
              <a:rPr sz="2800" dirty="0">
                <a:latin typeface="Book Antiqua"/>
                <a:cs typeface="Book Antiqua"/>
              </a:rPr>
              <a:t>as:</a:t>
            </a:r>
            <a:endParaRPr sz="2800">
              <a:latin typeface="Book Antiqua"/>
              <a:cs typeface="Book Antiq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57627" y="2438400"/>
            <a:ext cx="4419600" cy="3831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7483" y="483234"/>
            <a:ext cx="78212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36165" algn="l"/>
                <a:tab pos="7807959" algn="l"/>
              </a:tabLst>
            </a:pPr>
            <a:r>
              <a:rPr sz="4400" dirty="0">
                <a:uFill>
                  <a:solidFill>
                    <a:srgbClr val="7BD036"/>
                  </a:solidFill>
                </a:uFill>
              </a:rPr>
              <a:t> 	CONTENTS	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21691" y="1128204"/>
            <a:ext cx="159385" cy="222123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3000" dirty="0">
                <a:latin typeface="Arial"/>
                <a:cs typeface="Arial"/>
              </a:rPr>
              <a:t>•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1895" y="1128204"/>
            <a:ext cx="5755005" cy="222123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825"/>
              </a:spcBef>
              <a:tabLst>
                <a:tab pos="584835" algn="l"/>
              </a:tabLst>
            </a:pPr>
            <a:r>
              <a:rPr sz="3000" dirty="0">
                <a:latin typeface="Book Antiqua"/>
                <a:cs typeface="Book Antiqua"/>
              </a:rPr>
              <a:t>2.	RESONANCE</a:t>
            </a:r>
            <a:endParaRPr sz="3000">
              <a:latin typeface="Book Antiqua"/>
              <a:cs typeface="Book Antiqua"/>
            </a:endParaRPr>
          </a:p>
          <a:p>
            <a:pPr marL="679450" lvl="1" indent="-66675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678815" algn="l"/>
                <a:tab pos="679450" algn="l"/>
              </a:tabLst>
            </a:pPr>
            <a:r>
              <a:rPr sz="3000" dirty="0">
                <a:latin typeface="Book Antiqua"/>
                <a:cs typeface="Book Antiqua"/>
              </a:rPr>
              <a:t>RESONANCE IN</a:t>
            </a:r>
            <a:r>
              <a:rPr sz="3000" spc="-20" dirty="0">
                <a:latin typeface="Book Antiqua"/>
                <a:cs typeface="Book Antiqua"/>
              </a:rPr>
              <a:t> </a:t>
            </a:r>
            <a:r>
              <a:rPr sz="3000" spc="-5" dirty="0">
                <a:latin typeface="Book Antiqua"/>
                <a:cs typeface="Book Antiqua"/>
              </a:rPr>
              <a:t>SERIES</a:t>
            </a:r>
            <a:endParaRPr sz="3000">
              <a:latin typeface="Book Antiqua"/>
              <a:cs typeface="Book Antiqua"/>
            </a:endParaRPr>
          </a:p>
          <a:p>
            <a:pPr marL="679450" lvl="1" indent="-66675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678815" algn="l"/>
                <a:tab pos="679450" algn="l"/>
              </a:tabLst>
            </a:pPr>
            <a:r>
              <a:rPr sz="3000" dirty="0">
                <a:latin typeface="Book Antiqua"/>
                <a:cs typeface="Book Antiqua"/>
              </a:rPr>
              <a:t>RESONANCE IN</a:t>
            </a:r>
            <a:r>
              <a:rPr sz="3000" spc="-70" dirty="0">
                <a:latin typeface="Book Antiqua"/>
                <a:cs typeface="Book Antiqua"/>
              </a:rPr>
              <a:t> </a:t>
            </a:r>
            <a:r>
              <a:rPr sz="3000" spc="-5" dirty="0">
                <a:latin typeface="Book Antiqua"/>
                <a:cs typeface="Book Antiqua"/>
              </a:rPr>
              <a:t>PARALLEL</a:t>
            </a:r>
            <a:endParaRPr sz="3000">
              <a:latin typeface="Book Antiqua"/>
              <a:cs typeface="Book Antiqua"/>
            </a:endParaRPr>
          </a:p>
          <a:p>
            <a:pPr marL="679450" lvl="1" indent="-66738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679450" algn="l"/>
                <a:tab pos="680085" algn="l"/>
              </a:tabLst>
            </a:pPr>
            <a:r>
              <a:rPr sz="3000" dirty="0">
                <a:latin typeface="Book Antiqua"/>
                <a:cs typeface="Book Antiqua"/>
              </a:rPr>
              <a:t>RESONANCE</a:t>
            </a:r>
            <a:r>
              <a:rPr sz="3000" spc="-40" dirty="0">
                <a:latin typeface="Book Antiqua"/>
                <a:cs typeface="Book Antiqua"/>
              </a:rPr>
              <a:t> </a:t>
            </a:r>
            <a:r>
              <a:rPr sz="3000" spc="-5" dirty="0">
                <a:latin typeface="Book Antiqua"/>
                <a:cs typeface="Book Antiqua"/>
              </a:rPr>
              <a:t>FREQUENCY</a:t>
            </a:r>
            <a:endParaRPr sz="30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7612" y="3964051"/>
            <a:ext cx="867854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Book Antiqua"/>
                <a:cs typeface="Book Antiqua"/>
              </a:rPr>
              <a:t>VARIATION OF DIFF. QUANTITIES</a:t>
            </a:r>
            <a:r>
              <a:rPr sz="3000" spc="10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WITH</a:t>
            </a:r>
            <a:endParaRPr sz="30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tabLst>
                <a:tab pos="379095" algn="l"/>
                <a:tab pos="8665210" algn="l"/>
              </a:tabLst>
            </a:pPr>
            <a:r>
              <a:rPr sz="3000" dirty="0">
                <a:uFill>
                  <a:solidFill>
                    <a:srgbClr val="7BD036"/>
                  </a:solidFill>
                </a:uFill>
                <a:latin typeface="Book Antiqua"/>
                <a:cs typeface="Book Antiqua"/>
              </a:rPr>
              <a:t> 	</a:t>
            </a:r>
            <a:r>
              <a:rPr sz="3000" spc="-5" dirty="0">
                <a:uFill>
                  <a:solidFill>
                    <a:srgbClr val="7BD036"/>
                  </a:solidFill>
                </a:uFill>
                <a:latin typeface="Book Antiqua"/>
                <a:cs typeface="Book Antiqua"/>
              </a:rPr>
              <a:t>FREQUENCY	</a:t>
            </a:r>
            <a:endParaRPr sz="3000">
              <a:latin typeface="Book Antiqua"/>
              <a:cs typeface="Book Antiqua"/>
            </a:endParaRPr>
          </a:p>
          <a:p>
            <a:pPr marL="3561715" lvl="1" indent="-572135">
              <a:lnSpc>
                <a:spcPct val="100000"/>
              </a:lnSpc>
              <a:spcBef>
                <a:spcPts val="720"/>
              </a:spcBef>
              <a:buAutoNum type="arabicPeriod" startAt="5"/>
              <a:tabLst>
                <a:tab pos="3562350" algn="l"/>
              </a:tabLst>
            </a:pPr>
            <a:r>
              <a:rPr sz="3000" spc="-5" dirty="0">
                <a:latin typeface="Book Antiqua"/>
                <a:cs typeface="Book Antiqua"/>
              </a:rPr>
              <a:t>INDUCTIVE</a:t>
            </a:r>
            <a:r>
              <a:rPr sz="3000" spc="-10" dirty="0">
                <a:latin typeface="Book Antiqua"/>
                <a:cs typeface="Book Antiqua"/>
              </a:rPr>
              <a:t> </a:t>
            </a:r>
            <a:r>
              <a:rPr sz="3000" spc="-5" dirty="0">
                <a:latin typeface="Book Antiqua"/>
                <a:cs typeface="Book Antiqua"/>
              </a:rPr>
              <a:t>REACTANCE</a:t>
            </a:r>
            <a:endParaRPr sz="3000">
              <a:latin typeface="Book Antiqua"/>
              <a:cs typeface="Book Antiqua"/>
            </a:endParaRPr>
          </a:p>
          <a:p>
            <a:pPr marL="3561715" lvl="1" indent="-572135">
              <a:lnSpc>
                <a:spcPct val="100000"/>
              </a:lnSpc>
              <a:spcBef>
                <a:spcPts val="720"/>
              </a:spcBef>
              <a:buAutoNum type="arabicPeriod" startAt="5"/>
              <a:tabLst>
                <a:tab pos="3562350" algn="l"/>
              </a:tabLst>
            </a:pPr>
            <a:r>
              <a:rPr sz="3000" spc="-5" dirty="0">
                <a:latin typeface="Book Antiqua"/>
                <a:cs typeface="Book Antiqua"/>
              </a:rPr>
              <a:t>CAPACITIVE</a:t>
            </a:r>
            <a:r>
              <a:rPr sz="3000" spc="5" dirty="0">
                <a:latin typeface="Book Antiqua"/>
                <a:cs typeface="Book Antiqua"/>
              </a:rPr>
              <a:t> </a:t>
            </a:r>
            <a:r>
              <a:rPr sz="3000" spc="-5" dirty="0">
                <a:latin typeface="Book Antiqua"/>
                <a:cs typeface="Book Antiqua"/>
              </a:rPr>
              <a:t>REACTANCE</a:t>
            </a:r>
            <a:endParaRPr sz="3000">
              <a:latin typeface="Book Antiqua"/>
              <a:cs typeface="Book Antiqua"/>
            </a:endParaRPr>
          </a:p>
          <a:p>
            <a:pPr marL="3656965" lvl="1" indent="-667385">
              <a:lnSpc>
                <a:spcPct val="100000"/>
              </a:lnSpc>
              <a:spcBef>
                <a:spcPts val="725"/>
              </a:spcBef>
              <a:buAutoNum type="arabicPeriod" startAt="5"/>
              <a:tabLst>
                <a:tab pos="3656965" algn="l"/>
                <a:tab pos="3657600" algn="l"/>
              </a:tabLst>
            </a:pPr>
            <a:r>
              <a:rPr sz="3000" dirty="0">
                <a:latin typeface="Book Antiqua"/>
                <a:cs typeface="Book Antiqua"/>
              </a:rPr>
              <a:t>CURRENT</a:t>
            </a:r>
            <a:endParaRPr sz="300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997" y="581990"/>
            <a:ext cx="70821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02360" algn="l"/>
              </a:tabLst>
            </a:pPr>
            <a:r>
              <a:rPr sz="4400" spc="-5" dirty="0"/>
              <a:t>2.4	</a:t>
            </a:r>
            <a:r>
              <a:rPr sz="4400" b="1" dirty="0">
                <a:latin typeface="Arial"/>
                <a:cs typeface="Arial"/>
              </a:rPr>
              <a:t>Resonance</a:t>
            </a:r>
            <a:r>
              <a:rPr sz="4400" b="1" spc="-7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Frequency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2133091"/>
            <a:ext cx="6528434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Book Antiqua"/>
                <a:cs typeface="Book Antiqua"/>
              </a:rPr>
              <a:t>Resonance </a:t>
            </a:r>
            <a:r>
              <a:rPr sz="2400" dirty="0">
                <a:latin typeface="Book Antiqua"/>
                <a:cs typeface="Book Antiqua"/>
              </a:rPr>
              <a:t>frequency </a:t>
            </a:r>
            <a:r>
              <a:rPr sz="2400" spc="-5" dirty="0">
                <a:latin typeface="Book Antiqua"/>
                <a:cs typeface="Book Antiqua"/>
              </a:rPr>
              <a:t>is the frequency </a:t>
            </a:r>
            <a:r>
              <a:rPr sz="2400" dirty="0">
                <a:latin typeface="Book Antiqua"/>
                <a:cs typeface="Book Antiqua"/>
              </a:rPr>
              <a:t>where </a:t>
            </a:r>
            <a:r>
              <a:rPr sz="2400" spc="-5" dirty="0">
                <a:latin typeface="Book Antiqua"/>
                <a:cs typeface="Book Antiqua"/>
              </a:rPr>
              <a:t>the  condition </a:t>
            </a:r>
            <a:r>
              <a:rPr sz="2400" dirty="0">
                <a:latin typeface="Book Antiqua"/>
                <a:cs typeface="Book Antiqua"/>
              </a:rPr>
              <a:t>of </a:t>
            </a:r>
            <a:r>
              <a:rPr sz="2400" spc="-5" dirty="0">
                <a:latin typeface="Book Antiqua"/>
                <a:cs typeface="Book Antiqua"/>
              </a:rPr>
              <a:t>resonance</a:t>
            </a:r>
            <a:r>
              <a:rPr sz="2400" spc="15" dirty="0">
                <a:latin typeface="Book Antiqua"/>
                <a:cs typeface="Book Antiqua"/>
              </a:rPr>
              <a:t> </a:t>
            </a:r>
            <a:r>
              <a:rPr sz="2400" dirty="0">
                <a:latin typeface="Book Antiqua"/>
                <a:cs typeface="Book Antiqua"/>
              </a:rPr>
              <a:t>occur.</a:t>
            </a:r>
            <a:endParaRPr sz="2400">
              <a:latin typeface="Book Antiqua"/>
              <a:cs typeface="Book Antiqua"/>
            </a:endParaRPr>
          </a:p>
          <a:p>
            <a:pPr marL="12700" marR="2099945">
              <a:lnSpc>
                <a:spcPct val="150000"/>
              </a:lnSpc>
            </a:pPr>
            <a:r>
              <a:rPr sz="2400" dirty="0">
                <a:latin typeface="Book Antiqua"/>
                <a:cs typeface="Book Antiqua"/>
              </a:rPr>
              <a:t>Also </a:t>
            </a:r>
            <a:r>
              <a:rPr sz="2400" spc="-5" dirty="0">
                <a:latin typeface="Book Antiqua"/>
                <a:cs typeface="Book Antiqua"/>
              </a:rPr>
              <a:t>known </a:t>
            </a:r>
            <a:r>
              <a:rPr sz="2400" dirty="0">
                <a:latin typeface="Book Antiqua"/>
                <a:cs typeface="Book Antiqua"/>
              </a:rPr>
              <a:t>as center </a:t>
            </a:r>
            <a:r>
              <a:rPr sz="2400" spc="-5" dirty="0">
                <a:latin typeface="Book Antiqua"/>
                <a:cs typeface="Book Antiqua"/>
              </a:rPr>
              <a:t>frequency.  Resonance </a:t>
            </a:r>
            <a:r>
              <a:rPr sz="2400" dirty="0">
                <a:latin typeface="Book Antiqua"/>
                <a:cs typeface="Book Antiqua"/>
              </a:rPr>
              <a:t>frequency</a:t>
            </a:r>
            <a:endParaRPr sz="2400">
              <a:latin typeface="Book Antiqua"/>
              <a:cs typeface="Book Antiqu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41518" y="4653292"/>
            <a:ext cx="629920" cy="358140"/>
            <a:chOff x="3941518" y="4653292"/>
            <a:chExt cx="629920" cy="358140"/>
          </a:xfrm>
        </p:grpSpPr>
        <p:sp>
          <p:nvSpPr>
            <p:cNvPr id="5" name="object 5"/>
            <p:cNvSpPr/>
            <p:nvPr/>
          </p:nvSpPr>
          <p:spPr>
            <a:xfrm>
              <a:off x="3972293" y="4893627"/>
              <a:ext cx="37465" cy="21590"/>
            </a:xfrm>
            <a:custGeom>
              <a:avLst/>
              <a:gdLst/>
              <a:ahLst/>
              <a:cxnLst/>
              <a:rect l="l" t="t" r="r" b="b"/>
              <a:pathLst>
                <a:path w="37464" h="21589">
                  <a:moveTo>
                    <a:pt x="0" y="21415"/>
                  </a:moveTo>
                  <a:lnTo>
                    <a:pt x="37419" y="0"/>
                  </a:lnTo>
                </a:path>
              </a:pathLst>
            </a:custGeom>
            <a:ln w="119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09712" y="4899577"/>
              <a:ext cx="55244" cy="99695"/>
            </a:xfrm>
            <a:custGeom>
              <a:avLst/>
              <a:gdLst/>
              <a:ahLst/>
              <a:cxnLst/>
              <a:rect l="l" t="t" r="r" b="b"/>
              <a:pathLst>
                <a:path w="55245" h="99695">
                  <a:moveTo>
                    <a:pt x="0" y="0"/>
                  </a:moveTo>
                  <a:lnTo>
                    <a:pt x="54903" y="99343"/>
                  </a:lnTo>
                </a:path>
              </a:pathLst>
            </a:custGeom>
            <a:ln w="246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41518" y="4659241"/>
              <a:ext cx="629920" cy="339725"/>
            </a:xfrm>
            <a:custGeom>
              <a:avLst/>
              <a:gdLst/>
              <a:ahLst/>
              <a:cxnLst/>
              <a:rect l="l" t="t" r="r" b="b"/>
              <a:pathLst>
                <a:path w="629920" h="339725">
                  <a:moveTo>
                    <a:pt x="129129" y="339679"/>
                  </a:moveTo>
                  <a:lnTo>
                    <a:pt x="201540" y="42839"/>
                  </a:lnTo>
                </a:path>
                <a:path w="629920" h="339725">
                  <a:moveTo>
                    <a:pt x="201540" y="42839"/>
                  </a:moveTo>
                  <a:lnTo>
                    <a:pt x="604596" y="42839"/>
                  </a:lnTo>
                </a:path>
                <a:path w="629920" h="339725">
                  <a:moveTo>
                    <a:pt x="0" y="0"/>
                  </a:moveTo>
                  <a:lnTo>
                    <a:pt x="629338" y="0"/>
                  </a:lnTo>
                </a:path>
              </a:pathLst>
            </a:custGeom>
            <a:ln w="119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08817" y="4425839"/>
            <a:ext cx="600075" cy="378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300" spc="-80" dirty="0">
                <a:latin typeface="Times New Roman"/>
                <a:cs typeface="Times New Roman"/>
              </a:rPr>
              <a:t>r</a:t>
            </a:r>
            <a:r>
              <a:rPr sz="2300" spc="5" dirty="0">
                <a:latin typeface="Times New Roman"/>
                <a:cs typeface="Times New Roman"/>
              </a:rPr>
              <a:t>a</a:t>
            </a:r>
            <a:r>
              <a:rPr sz="2300" spc="55" dirty="0">
                <a:latin typeface="Times New Roman"/>
                <a:cs typeface="Times New Roman"/>
              </a:rPr>
              <a:t>d</a:t>
            </a:r>
            <a:r>
              <a:rPr sz="2300" spc="35" dirty="0">
                <a:latin typeface="Times New Roman"/>
                <a:cs typeface="Times New Roman"/>
              </a:rPr>
              <a:t>/</a:t>
            </a:r>
            <a:r>
              <a:rPr sz="2300" spc="15" dirty="0">
                <a:latin typeface="Times New Roman"/>
                <a:cs typeface="Times New Roman"/>
              </a:rPr>
              <a:t>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9044" y="4675683"/>
            <a:ext cx="365125" cy="378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300" spc="-200" dirty="0">
                <a:latin typeface="Times New Roman"/>
                <a:cs typeface="Times New Roman"/>
              </a:rPr>
              <a:t>LC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69568" y="4240820"/>
            <a:ext cx="174625" cy="378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300" spc="20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6456" y="4622157"/>
            <a:ext cx="11239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5" dirty="0">
                <a:latin typeface="Times New Roman"/>
                <a:cs typeface="Times New Roman"/>
              </a:rPr>
              <a:t>o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03722" y="4425839"/>
            <a:ext cx="579120" cy="3784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401955" algn="l"/>
              </a:tabLst>
            </a:pPr>
            <a:r>
              <a:rPr sz="2300" spc="30" dirty="0">
                <a:latin typeface="Times New Roman"/>
                <a:cs typeface="Times New Roman"/>
              </a:rPr>
              <a:t>ω	</a:t>
            </a:r>
            <a:r>
              <a:rPr sz="2300" spc="25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06020" y="5643595"/>
            <a:ext cx="983615" cy="358775"/>
            <a:chOff x="3906020" y="5643595"/>
            <a:chExt cx="983615" cy="358775"/>
          </a:xfrm>
        </p:grpSpPr>
        <p:sp>
          <p:nvSpPr>
            <p:cNvPr id="14" name="object 14"/>
            <p:cNvSpPr/>
            <p:nvPr/>
          </p:nvSpPr>
          <p:spPr>
            <a:xfrm>
              <a:off x="4285979" y="5884227"/>
              <a:ext cx="38735" cy="21590"/>
            </a:xfrm>
            <a:custGeom>
              <a:avLst/>
              <a:gdLst/>
              <a:ahLst/>
              <a:cxnLst/>
              <a:rect l="l" t="t" r="r" b="b"/>
              <a:pathLst>
                <a:path w="38735" h="21589">
                  <a:moveTo>
                    <a:pt x="0" y="21415"/>
                  </a:moveTo>
                  <a:lnTo>
                    <a:pt x="38420" y="0"/>
                  </a:lnTo>
                </a:path>
              </a:pathLst>
            </a:custGeom>
            <a:ln w="125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324400" y="5890177"/>
              <a:ext cx="55244" cy="99695"/>
            </a:xfrm>
            <a:custGeom>
              <a:avLst/>
              <a:gdLst/>
              <a:ahLst/>
              <a:cxnLst/>
              <a:rect l="l" t="t" r="r" b="b"/>
              <a:pathLst>
                <a:path w="55245" h="99695">
                  <a:moveTo>
                    <a:pt x="0" y="0"/>
                  </a:moveTo>
                  <a:lnTo>
                    <a:pt x="54617" y="99343"/>
                  </a:lnTo>
                </a:path>
              </a:pathLst>
            </a:custGeom>
            <a:ln w="24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06020" y="5649841"/>
              <a:ext cx="983615" cy="339725"/>
            </a:xfrm>
            <a:custGeom>
              <a:avLst/>
              <a:gdLst/>
              <a:ahLst/>
              <a:cxnLst/>
              <a:rect l="l" t="t" r="r" b="b"/>
              <a:pathLst>
                <a:path w="983614" h="339725">
                  <a:moveTo>
                    <a:pt x="479608" y="339679"/>
                  </a:moveTo>
                  <a:lnTo>
                    <a:pt x="552228" y="42839"/>
                  </a:lnTo>
                </a:path>
                <a:path w="983614" h="339725">
                  <a:moveTo>
                    <a:pt x="552228" y="42839"/>
                  </a:moveTo>
                  <a:lnTo>
                    <a:pt x="958581" y="42839"/>
                  </a:lnTo>
                </a:path>
                <a:path w="983614" h="339725">
                  <a:moveTo>
                    <a:pt x="0" y="0"/>
                  </a:moveTo>
                  <a:lnTo>
                    <a:pt x="983194" y="0"/>
                  </a:lnTo>
                </a:path>
              </a:pathLst>
            </a:custGeom>
            <a:ln w="125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43913" y="5231420"/>
            <a:ext cx="1951355" cy="8166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55575" algn="ctr">
              <a:lnSpc>
                <a:spcPts val="2110"/>
              </a:lnSpc>
              <a:spcBef>
                <a:spcPts val="115"/>
              </a:spcBef>
            </a:pPr>
            <a:r>
              <a:rPr sz="2300" spc="15" dirty="0">
                <a:latin typeface="Times New Roman"/>
                <a:cs typeface="Times New Roman"/>
              </a:rPr>
              <a:t>1</a:t>
            </a:r>
            <a:endParaRPr sz="2300">
              <a:latin typeface="Times New Roman"/>
              <a:cs typeface="Times New Roman"/>
            </a:endParaRPr>
          </a:p>
          <a:p>
            <a:pPr algn="ctr">
              <a:lnSpc>
                <a:spcPts val="1635"/>
              </a:lnSpc>
              <a:tabLst>
                <a:tab pos="1558290" algn="l"/>
              </a:tabLst>
            </a:pPr>
            <a:r>
              <a:rPr sz="2300" i="1" spc="70" dirty="0">
                <a:latin typeface="Times New Roman"/>
                <a:cs typeface="Times New Roman"/>
              </a:rPr>
              <a:t>f</a:t>
            </a:r>
            <a:r>
              <a:rPr sz="2025" i="1" spc="104" baseline="-24691" dirty="0">
                <a:latin typeface="Times New Roman"/>
                <a:cs typeface="Times New Roman"/>
              </a:rPr>
              <a:t>o</a:t>
            </a:r>
            <a:r>
              <a:rPr sz="2025" i="1" spc="690" baseline="-24691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Symbol"/>
                <a:cs typeface="Symbol"/>
              </a:rPr>
              <a:t></a:t>
            </a:r>
            <a:r>
              <a:rPr sz="2300" spc="15" dirty="0">
                <a:latin typeface="Times New Roman"/>
                <a:cs typeface="Times New Roman"/>
              </a:rPr>
              <a:t>	</a:t>
            </a:r>
            <a:r>
              <a:rPr sz="2300" spc="-120" dirty="0">
                <a:latin typeface="Times New Roman"/>
                <a:cs typeface="Times New Roman"/>
              </a:rPr>
              <a:t>Hz</a:t>
            </a:r>
            <a:endParaRPr sz="2300">
              <a:latin typeface="Times New Roman"/>
              <a:cs typeface="Times New Roman"/>
            </a:endParaRPr>
          </a:p>
          <a:p>
            <a:pPr marL="88265" algn="ctr">
              <a:lnSpc>
                <a:spcPts val="2470"/>
              </a:lnSpc>
              <a:tabLst>
                <a:tab pos="638810" algn="l"/>
              </a:tabLst>
            </a:pPr>
            <a:r>
              <a:rPr sz="2300" spc="-80" dirty="0">
                <a:latin typeface="Times New Roman"/>
                <a:cs typeface="Times New Roman"/>
              </a:rPr>
              <a:t>2</a:t>
            </a:r>
            <a:r>
              <a:rPr sz="2450" i="1" spc="-80" dirty="0">
                <a:latin typeface="Symbol"/>
                <a:cs typeface="Symbol"/>
              </a:rPr>
              <a:t></a:t>
            </a:r>
            <a:r>
              <a:rPr sz="2450" spc="-80" dirty="0">
                <a:latin typeface="Times New Roman"/>
                <a:cs typeface="Times New Roman"/>
              </a:rPr>
              <a:t>	</a:t>
            </a:r>
            <a:r>
              <a:rPr sz="2300" spc="-200" dirty="0">
                <a:latin typeface="Times New Roman"/>
                <a:cs typeface="Times New Roman"/>
              </a:rPr>
              <a:t>LC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00755" y="1286255"/>
            <a:ext cx="5072380" cy="71755"/>
          </a:xfrm>
          <a:custGeom>
            <a:avLst/>
            <a:gdLst/>
            <a:ahLst/>
            <a:cxnLst/>
            <a:rect l="l" t="t" r="r" b="b"/>
            <a:pathLst>
              <a:path w="5072380" h="71755">
                <a:moveTo>
                  <a:pt x="0" y="0"/>
                </a:moveTo>
                <a:lnTo>
                  <a:pt x="5072126" y="71501"/>
                </a:lnTo>
              </a:path>
            </a:pathLst>
          </a:custGeom>
          <a:ln w="9143">
            <a:solidFill>
              <a:srgbClr val="7BD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417" y="3123641"/>
            <a:ext cx="8663940" cy="1368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08660">
              <a:lnSpc>
                <a:spcPct val="100000"/>
              </a:lnSpc>
              <a:spcBef>
                <a:spcPts val="105"/>
              </a:spcBef>
            </a:pPr>
            <a:r>
              <a:rPr sz="4400" b="1" spc="-75" dirty="0">
                <a:latin typeface="Arial"/>
                <a:cs typeface="Arial"/>
              </a:rPr>
              <a:t>VARIATION </a:t>
            </a:r>
            <a:r>
              <a:rPr sz="4400" b="1" dirty="0">
                <a:latin typeface="Arial"/>
                <a:cs typeface="Arial"/>
              </a:rPr>
              <a:t>OF DIFFERENT  QUANTITIES WITH</a:t>
            </a:r>
            <a:r>
              <a:rPr sz="4400" b="1" spc="-6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FREQUENCY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01725" algn="l"/>
              </a:tabLst>
            </a:pPr>
            <a:r>
              <a:rPr b="0" spc="-5" dirty="0">
                <a:latin typeface="Arial"/>
                <a:cs typeface="Arial"/>
              </a:rPr>
              <a:t>2.5	</a:t>
            </a:r>
            <a:r>
              <a:rPr spc="-25" dirty="0"/>
              <a:t>Variation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inductive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724" y="758189"/>
            <a:ext cx="8700135" cy="2748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755" algn="ctr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Arial"/>
                <a:cs typeface="Arial"/>
              </a:rPr>
              <a:t>reactan</a:t>
            </a:r>
            <a:r>
              <a:rPr sz="4400" b="1" u="sng" dirty="0">
                <a:uFill>
                  <a:solidFill>
                    <a:srgbClr val="7BD036"/>
                  </a:solidFill>
                </a:uFill>
                <a:latin typeface="Arial"/>
                <a:cs typeface="Arial"/>
              </a:rPr>
              <a:t>ce with</a:t>
            </a:r>
            <a:r>
              <a:rPr sz="4400" b="1" u="sng" spc="-20" dirty="0">
                <a:uFill>
                  <a:solidFill>
                    <a:srgbClr val="7BD036"/>
                  </a:solidFill>
                </a:uFill>
                <a:latin typeface="Arial"/>
                <a:cs typeface="Arial"/>
              </a:rPr>
              <a:t> </a:t>
            </a:r>
            <a:r>
              <a:rPr sz="4400" b="1" u="sng" dirty="0">
                <a:uFill>
                  <a:solidFill>
                    <a:srgbClr val="7BD036"/>
                  </a:solidFill>
                </a:uFill>
                <a:latin typeface="Arial"/>
                <a:cs typeface="Arial"/>
              </a:rPr>
              <a:t>frequ</a:t>
            </a:r>
            <a:r>
              <a:rPr sz="4400" b="1" dirty="0">
                <a:latin typeface="Arial"/>
                <a:cs typeface="Arial"/>
              </a:rPr>
              <a:t>ency</a:t>
            </a:r>
            <a:endParaRPr sz="4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>
              <a:latin typeface="Arial"/>
              <a:cs typeface="Arial"/>
            </a:endParaRPr>
          </a:p>
          <a:p>
            <a:pPr marL="50800" marR="43180" indent="2540" algn="ctr">
              <a:lnSpc>
                <a:spcPct val="100000"/>
              </a:lnSpc>
            </a:pPr>
            <a:r>
              <a:rPr sz="3200" dirty="0">
                <a:latin typeface="Book Antiqua"/>
                <a:cs typeface="Book Antiqua"/>
              </a:rPr>
              <a:t>The </a:t>
            </a:r>
            <a:r>
              <a:rPr sz="3200" spc="-5" dirty="0">
                <a:latin typeface="Book Antiqua"/>
                <a:cs typeface="Book Antiqua"/>
              </a:rPr>
              <a:t>inductive reactance </a:t>
            </a:r>
            <a:r>
              <a:rPr sz="3200" spc="15" dirty="0">
                <a:latin typeface="Book Antiqua"/>
                <a:cs typeface="Book Antiqua"/>
              </a:rPr>
              <a:t>X</a:t>
            </a:r>
            <a:r>
              <a:rPr sz="3150" spc="22" baseline="-21164" dirty="0">
                <a:latin typeface="Book Antiqua"/>
                <a:cs typeface="Book Antiqua"/>
              </a:rPr>
              <a:t>L </a:t>
            </a:r>
            <a:r>
              <a:rPr sz="3200" dirty="0">
                <a:latin typeface="Book Antiqua"/>
                <a:cs typeface="Book Antiqua"/>
              </a:rPr>
              <a:t>=2∏fL </a:t>
            </a:r>
            <a:r>
              <a:rPr sz="3200" spc="-5" dirty="0">
                <a:latin typeface="Book Antiqua"/>
                <a:cs typeface="Book Antiqua"/>
              </a:rPr>
              <a:t>is </a:t>
            </a:r>
            <a:r>
              <a:rPr sz="3200" dirty="0">
                <a:latin typeface="Book Antiqua"/>
                <a:cs typeface="Book Antiqua"/>
              </a:rPr>
              <a:t>directly  </a:t>
            </a:r>
            <a:r>
              <a:rPr sz="3200" spc="-5" dirty="0">
                <a:latin typeface="Book Antiqua"/>
                <a:cs typeface="Book Antiqua"/>
              </a:rPr>
              <a:t>proportional </a:t>
            </a:r>
            <a:r>
              <a:rPr sz="3200" dirty="0">
                <a:latin typeface="Book Antiqua"/>
                <a:cs typeface="Book Antiqua"/>
              </a:rPr>
              <a:t>to </a:t>
            </a:r>
            <a:r>
              <a:rPr sz="3200" spc="-5" dirty="0">
                <a:latin typeface="Book Antiqua"/>
                <a:cs typeface="Book Antiqua"/>
              </a:rPr>
              <a:t>the </a:t>
            </a:r>
            <a:r>
              <a:rPr sz="3200" dirty="0">
                <a:latin typeface="Book Antiqua"/>
                <a:cs typeface="Book Antiqua"/>
              </a:rPr>
              <a:t>frequency f .Hence </a:t>
            </a:r>
            <a:r>
              <a:rPr sz="3200" spc="-5" dirty="0">
                <a:latin typeface="Book Antiqua"/>
                <a:cs typeface="Book Antiqua"/>
              </a:rPr>
              <a:t>its graph  is </a:t>
            </a:r>
            <a:r>
              <a:rPr sz="3200" dirty="0">
                <a:latin typeface="Book Antiqua"/>
                <a:cs typeface="Book Antiqua"/>
              </a:rPr>
              <a:t>a </a:t>
            </a:r>
            <a:r>
              <a:rPr sz="3200" spc="-5" dirty="0">
                <a:latin typeface="Book Antiqua"/>
                <a:cs typeface="Book Antiqua"/>
              </a:rPr>
              <a:t>straight </a:t>
            </a:r>
            <a:r>
              <a:rPr sz="3200" dirty="0">
                <a:latin typeface="Book Antiqua"/>
                <a:cs typeface="Book Antiqua"/>
              </a:rPr>
              <a:t>line </a:t>
            </a:r>
            <a:r>
              <a:rPr sz="3200" spc="-5" dirty="0">
                <a:latin typeface="Book Antiqua"/>
                <a:cs typeface="Book Antiqua"/>
              </a:rPr>
              <a:t>through the</a:t>
            </a:r>
            <a:r>
              <a:rPr sz="3200" spc="5" dirty="0">
                <a:latin typeface="Book Antiqua"/>
                <a:cs typeface="Book Antiqua"/>
              </a:rPr>
              <a:t> </a:t>
            </a:r>
            <a:r>
              <a:rPr sz="3200" dirty="0">
                <a:latin typeface="Book Antiqua"/>
                <a:cs typeface="Book Antiqua"/>
              </a:rPr>
              <a:t>origin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6127" y="3715511"/>
            <a:ext cx="5358383" cy="28468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7883" y="714755"/>
            <a:ext cx="7429500" cy="1905"/>
          </a:xfrm>
          <a:custGeom>
            <a:avLst/>
            <a:gdLst/>
            <a:ahLst/>
            <a:cxnLst/>
            <a:rect l="l" t="t" r="r" b="b"/>
            <a:pathLst>
              <a:path w="7429500" h="1904">
                <a:moveTo>
                  <a:pt x="0" y="0"/>
                </a:moveTo>
                <a:lnTo>
                  <a:pt x="7429500" y="1651"/>
                </a:lnTo>
              </a:path>
            </a:pathLst>
          </a:custGeom>
          <a:ln w="9144">
            <a:solidFill>
              <a:srgbClr val="7BD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4910" y="51257"/>
            <a:ext cx="7174230" cy="1368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0504" marR="5080" indent="-218440">
              <a:lnSpc>
                <a:spcPct val="100000"/>
              </a:lnSpc>
              <a:spcBef>
                <a:spcPts val="105"/>
              </a:spcBef>
              <a:tabLst>
                <a:tab pos="1257300" algn="l"/>
              </a:tabLst>
            </a:pPr>
            <a:r>
              <a:rPr sz="4400" dirty="0"/>
              <a:t>2.6	</a:t>
            </a:r>
            <a:r>
              <a:rPr sz="4400" b="1" spc="-25" dirty="0">
                <a:latin typeface="Arial"/>
                <a:cs typeface="Arial"/>
              </a:rPr>
              <a:t>Variation </a:t>
            </a:r>
            <a:r>
              <a:rPr sz="4400" b="1" spc="-10" dirty="0">
                <a:latin typeface="Arial"/>
                <a:cs typeface="Arial"/>
              </a:rPr>
              <a:t>of</a:t>
            </a:r>
            <a:r>
              <a:rPr sz="4400" b="1" spc="-7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capacitive  reactance with</a:t>
            </a:r>
            <a:r>
              <a:rPr sz="4400" b="1" spc="-50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frequency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465" y="1721561"/>
            <a:ext cx="8906510" cy="19729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4765" marR="17780" indent="635" algn="ctr">
              <a:lnSpc>
                <a:spcPct val="99700"/>
              </a:lnSpc>
              <a:spcBef>
                <a:spcPts val="114"/>
              </a:spcBef>
            </a:pPr>
            <a:r>
              <a:rPr sz="3200" dirty="0">
                <a:latin typeface="Book Antiqua"/>
                <a:cs typeface="Book Antiqua"/>
              </a:rPr>
              <a:t>The capacitive reactance </a:t>
            </a:r>
            <a:r>
              <a:rPr sz="3200" spc="15" dirty="0">
                <a:latin typeface="Book Antiqua"/>
                <a:cs typeface="Book Antiqua"/>
              </a:rPr>
              <a:t>X</a:t>
            </a:r>
            <a:r>
              <a:rPr sz="3150" spc="22" baseline="-21164" dirty="0">
                <a:latin typeface="Book Antiqua"/>
                <a:cs typeface="Book Antiqua"/>
              </a:rPr>
              <a:t>C </a:t>
            </a:r>
            <a:r>
              <a:rPr sz="3200" dirty="0">
                <a:latin typeface="Book Antiqua"/>
                <a:cs typeface="Book Antiqua"/>
              </a:rPr>
              <a:t>=1/2</a:t>
            </a:r>
            <a:r>
              <a:rPr sz="3200" dirty="0">
                <a:latin typeface="Times New Roman"/>
                <a:cs typeface="Times New Roman"/>
              </a:rPr>
              <a:t>π</a:t>
            </a:r>
            <a:r>
              <a:rPr sz="3200" dirty="0">
                <a:latin typeface="Book Antiqua"/>
                <a:cs typeface="Book Antiqua"/>
              </a:rPr>
              <a:t>fC </a:t>
            </a:r>
            <a:r>
              <a:rPr sz="3200" spc="-5" dirty="0">
                <a:latin typeface="Book Antiqua"/>
                <a:cs typeface="Book Antiqua"/>
              </a:rPr>
              <a:t>is inversely  </a:t>
            </a:r>
            <a:r>
              <a:rPr sz="3200" dirty="0">
                <a:latin typeface="Book Antiqua"/>
                <a:cs typeface="Book Antiqua"/>
              </a:rPr>
              <a:t>proportional </a:t>
            </a:r>
            <a:r>
              <a:rPr sz="3200" spc="-5" dirty="0">
                <a:latin typeface="Book Antiqua"/>
                <a:cs typeface="Book Antiqua"/>
              </a:rPr>
              <a:t>to the frequency </a:t>
            </a:r>
            <a:r>
              <a:rPr sz="3200" dirty="0">
                <a:latin typeface="Book Antiqua"/>
                <a:cs typeface="Book Antiqua"/>
              </a:rPr>
              <a:t>. </a:t>
            </a:r>
            <a:r>
              <a:rPr sz="3200" spc="-5" dirty="0">
                <a:latin typeface="Book Antiqua"/>
                <a:cs typeface="Book Antiqua"/>
              </a:rPr>
              <a:t>Hence its graph is  </a:t>
            </a:r>
            <a:r>
              <a:rPr sz="3200" dirty="0">
                <a:latin typeface="Book Antiqua"/>
                <a:cs typeface="Book Antiqua"/>
              </a:rPr>
              <a:t>a </a:t>
            </a:r>
            <a:r>
              <a:rPr sz="3200" spc="-5" dirty="0">
                <a:latin typeface="Book Antiqua"/>
                <a:cs typeface="Book Antiqua"/>
              </a:rPr>
              <a:t>rectangular hyperbola </a:t>
            </a:r>
            <a:r>
              <a:rPr sz="3200" spc="15" dirty="0">
                <a:latin typeface="Book Antiqua"/>
                <a:cs typeface="Book Antiqua"/>
              </a:rPr>
              <a:t>X</a:t>
            </a:r>
            <a:r>
              <a:rPr sz="3150" spc="22" baseline="-21164" dirty="0">
                <a:latin typeface="Book Antiqua"/>
                <a:cs typeface="Book Antiqua"/>
              </a:rPr>
              <a:t>L </a:t>
            </a:r>
            <a:r>
              <a:rPr sz="3200" dirty="0">
                <a:latin typeface="Book Antiqua"/>
                <a:cs typeface="Book Antiqua"/>
              </a:rPr>
              <a:t>versus f and </a:t>
            </a:r>
            <a:r>
              <a:rPr sz="3200" spc="5" dirty="0">
                <a:latin typeface="Book Antiqua"/>
                <a:cs typeface="Book Antiqua"/>
              </a:rPr>
              <a:t>X</a:t>
            </a:r>
            <a:r>
              <a:rPr sz="3150" spc="7" baseline="-21164" dirty="0">
                <a:latin typeface="Book Antiqua"/>
                <a:cs typeface="Book Antiqua"/>
              </a:rPr>
              <a:t>C  </a:t>
            </a:r>
            <a:r>
              <a:rPr sz="3200" dirty="0">
                <a:latin typeface="Book Antiqua"/>
                <a:cs typeface="Book Antiqua"/>
              </a:rPr>
              <a:t>versus f curves cut at a point where</a:t>
            </a:r>
            <a:r>
              <a:rPr sz="3200" spc="-25" dirty="0">
                <a:latin typeface="Book Antiqua"/>
                <a:cs typeface="Book Antiqua"/>
              </a:rPr>
              <a:t> </a:t>
            </a:r>
            <a:r>
              <a:rPr sz="3200" spc="5" dirty="0">
                <a:latin typeface="Book Antiqua"/>
                <a:cs typeface="Book Antiqua"/>
              </a:rPr>
              <a:t>f=f</a:t>
            </a:r>
            <a:r>
              <a:rPr sz="3150" spc="7" baseline="-21164" dirty="0">
                <a:latin typeface="Book Antiqua"/>
                <a:cs typeface="Book Antiqua"/>
              </a:rPr>
              <a:t>0</a:t>
            </a:r>
            <a:endParaRPr sz="3150" baseline="-21164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14372" y="3928871"/>
            <a:ext cx="4215384" cy="2714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27988" y="714755"/>
            <a:ext cx="7358380" cy="1905"/>
          </a:xfrm>
          <a:custGeom>
            <a:avLst/>
            <a:gdLst/>
            <a:ahLst/>
            <a:cxnLst/>
            <a:rect l="l" t="t" r="r" b="b"/>
            <a:pathLst>
              <a:path w="7358380" h="1904">
                <a:moveTo>
                  <a:pt x="0" y="0"/>
                </a:moveTo>
                <a:lnTo>
                  <a:pt x="7358126" y="1651"/>
                </a:lnTo>
              </a:path>
            </a:pathLst>
          </a:custGeom>
          <a:ln w="9144">
            <a:solidFill>
              <a:srgbClr val="7BD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7500" y="1357883"/>
            <a:ext cx="3500754" cy="71755"/>
          </a:xfrm>
          <a:custGeom>
            <a:avLst/>
            <a:gdLst/>
            <a:ahLst/>
            <a:cxnLst/>
            <a:rect l="l" t="t" r="r" b="b"/>
            <a:pathLst>
              <a:path w="3500754" h="71755">
                <a:moveTo>
                  <a:pt x="0" y="0"/>
                </a:moveTo>
                <a:lnTo>
                  <a:pt x="3500501" y="71500"/>
                </a:lnTo>
              </a:path>
            </a:pathLst>
          </a:custGeom>
          <a:ln w="9144">
            <a:solidFill>
              <a:srgbClr val="7BD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525" y="51257"/>
            <a:ext cx="7668259" cy="1368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98725" marR="5080" indent="-2486660">
              <a:lnSpc>
                <a:spcPct val="100000"/>
              </a:lnSpc>
              <a:spcBef>
                <a:spcPts val="105"/>
              </a:spcBef>
              <a:tabLst>
                <a:tab pos="1257935" algn="l"/>
              </a:tabLst>
            </a:pPr>
            <a:r>
              <a:rPr sz="4400" dirty="0"/>
              <a:t>2.7	</a:t>
            </a:r>
            <a:r>
              <a:rPr sz="4400" b="1" spc="-25" dirty="0">
                <a:latin typeface="Arial"/>
                <a:cs typeface="Arial"/>
              </a:rPr>
              <a:t>Variation </a:t>
            </a:r>
            <a:r>
              <a:rPr sz="4400" b="1" spc="-10" dirty="0">
                <a:latin typeface="Arial"/>
                <a:cs typeface="Arial"/>
              </a:rPr>
              <a:t>of </a:t>
            </a:r>
            <a:r>
              <a:rPr sz="4400" b="1" dirty="0">
                <a:latin typeface="Arial"/>
                <a:cs typeface="Arial"/>
              </a:rPr>
              <a:t>current</a:t>
            </a:r>
            <a:r>
              <a:rPr sz="4400" b="1" spc="-55" dirty="0">
                <a:latin typeface="Arial"/>
                <a:cs typeface="Arial"/>
              </a:rPr>
              <a:t> </a:t>
            </a:r>
            <a:r>
              <a:rPr sz="4400" b="1" spc="-5" dirty="0">
                <a:latin typeface="Arial"/>
                <a:cs typeface="Arial"/>
              </a:rPr>
              <a:t>with  </a:t>
            </a:r>
            <a:r>
              <a:rPr sz="4400" b="1" dirty="0">
                <a:latin typeface="Arial"/>
                <a:cs typeface="Arial"/>
              </a:rPr>
              <a:t>frequency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" marR="17780" indent="635" algn="ctr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 current </a:t>
            </a:r>
            <a:r>
              <a:rPr dirty="0"/>
              <a:t>versus </a:t>
            </a:r>
            <a:r>
              <a:rPr spc="-5" dirty="0"/>
              <a:t>frequency is known as resonance  curve or response curve . </a:t>
            </a:r>
            <a:r>
              <a:rPr dirty="0"/>
              <a:t>The </a:t>
            </a:r>
            <a:r>
              <a:rPr spc="-5" dirty="0"/>
              <a:t>current has a</a:t>
            </a:r>
            <a:r>
              <a:rPr spc="-55" dirty="0"/>
              <a:t> </a:t>
            </a:r>
            <a:r>
              <a:rPr spc="-5" dirty="0"/>
              <a:t>maximum  value at resonance given by </a:t>
            </a:r>
            <a:r>
              <a:rPr spc="15" dirty="0"/>
              <a:t>I</a:t>
            </a:r>
            <a:r>
              <a:rPr sz="2775" spc="22" baseline="-21021" dirty="0"/>
              <a:t>0 </a:t>
            </a:r>
            <a:r>
              <a:rPr sz="2800" spc="-5" dirty="0"/>
              <a:t>= </a:t>
            </a:r>
            <a:r>
              <a:rPr sz="2800" spc="-10" dirty="0"/>
              <a:t>V/R. </a:t>
            </a:r>
            <a:r>
              <a:rPr sz="2800" spc="-5" dirty="0"/>
              <a:t>The value of I  decreases on either sides of the</a:t>
            </a:r>
            <a:r>
              <a:rPr sz="2800" spc="-25" dirty="0"/>
              <a:t> </a:t>
            </a:r>
            <a:r>
              <a:rPr sz="2800" spc="-5" dirty="0"/>
              <a:t>resonance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2286000" y="3429000"/>
            <a:ext cx="4572000" cy="3072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7755" y="714755"/>
            <a:ext cx="5786755" cy="1905"/>
          </a:xfrm>
          <a:custGeom>
            <a:avLst/>
            <a:gdLst/>
            <a:ahLst/>
            <a:cxnLst/>
            <a:rect l="l" t="t" r="r" b="b"/>
            <a:pathLst>
              <a:path w="5786755" h="1904">
                <a:moveTo>
                  <a:pt x="0" y="0"/>
                </a:moveTo>
                <a:lnTo>
                  <a:pt x="5786501" y="1651"/>
                </a:lnTo>
              </a:path>
            </a:pathLst>
          </a:custGeom>
          <a:ln w="9144">
            <a:solidFill>
              <a:srgbClr val="7BD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0755" y="1357883"/>
            <a:ext cx="2357755" cy="71755"/>
          </a:xfrm>
          <a:custGeom>
            <a:avLst/>
            <a:gdLst/>
            <a:ahLst/>
            <a:cxnLst/>
            <a:rect l="l" t="t" r="r" b="b"/>
            <a:pathLst>
              <a:path w="2357754" h="71755">
                <a:moveTo>
                  <a:pt x="0" y="0"/>
                </a:moveTo>
                <a:lnTo>
                  <a:pt x="2357501" y="71500"/>
                </a:lnTo>
              </a:path>
            </a:pathLst>
          </a:custGeom>
          <a:ln w="9143">
            <a:solidFill>
              <a:srgbClr val="7BD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THANK</a:t>
            </a:r>
            <a:r>
              <a:rPr spc="-225" dirty="0"/>
              <a:t> </a:t>
            </a:r>
            <a:r>
              <a:rPr dirty="0"/>
              <a:t>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870" y="515238"/>
            <a:ext cx="2983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i="1" spc="-5" dirty="0">
                <a:latin typeface="Arial"/>
                <a:cs typeface="Arial"/>
              </a:rPr>
              <a:t>Introdu</a:t>
            </a:r>
            <a:r>
              <a:rPr sz="4000" b="1" i="1" spc="-20" dirty="0">
                <a:latin typeface="Arial"/>
                <a:cs typeface="Arial"/>
              </a:rPr>
              <a:t>c</a:t>
            </a:r>
            <a:r>
              <a:rPr sz="4000" b="1" i="1" spc="-5" dirty="0">
                <a:latin typeface="Arial"/>
                <a:cs typeface="Arial"/>
              </a:rPr>
              <a:t>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0427" y="1510855"/>
            <a:ext cx="7953375" cy="432498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3000" b="1" i="1" spc="-5" dirty="0">
                <a:latin typeface="Book Antiqua"/>
                <a:cs typeface="Book Antiqua"/>
              </a:rPr>
              <a:t>AC</a:t>
            </a:r>
            <a:r>
              <a:rPr sz="3000" b="1" i="1" spc="-10" dirty="0">
                <a:latin typeface="Book Antiqua"/>
                <a:cs typeface="Book Antiqua"/>
              </a:rPr>
              <a:t> </a:t>
            </a:r>
            <a:r>
              <a:rPr sz="3000" b="1" i="1" spc="-5" dirty="0">
                <a:latin typeface="Book Antiqua"/>
                <a:cs typeface="Book Antiqua"/>
              </a:rPr>
              <a:t>CIRCUIT</a:t>
            </a:r>
            <a:r>
              <a:rPr sz="3000" i="1" spc="-5" dirty="0">
                <a:latin typeface="Book Antiqua"/>
                <a:cs typeface="Book Antiqua"/>
              </a:rPr>
              <a:t>:</a:t>
            </a:r>
            <a:endParaRPr sz="3000">
              <a:latin typeface="Book Antiqua"/>
              <a:cs typeface="Book Antiqua"/>
            </a:endParaRPr>
          </a:p>
          <a:p>
            <a:pPr marL="260985" marR="5080" indent="-58419">
              <a:lnSpc>
                <a:spcPct val="100000"/>
              </a:lnSpc>
              <a:spcBef>
                <a:spcPts val="720"/>
              </a:spcBef>
              <a:tabLst>
                <a:tab pos="5693410" algn="l"/>
              </a:tabLst>
            </a:pPr>
            <a:r>
              <a:rPr sz="3000" i="1" dirty="0">
                <a:latin typeface="Book Antiqua"/>
                <a:cs typeface="Book Antiqua"/>
              </a:rPr>
              <a:t>Circuits in which </a:t>
            </a:r>
            <a:r>
              <a:rPr sz="3000" i="1" spc="-5" dirty="0">
                <a:latin typeface="Book Antiqua"/>
                <a:cs typeface="Book Antiqua"/>
              </a:rPr>
              <a:t>currents </a:t>
            </a:r>
            <a:r>
              <a:rPr sz="3000" i="1" dirty="0">
                <a:latin typeface="Book Antiqua"/>
                <a:cs typeface="Book Antiqua"/>
              </a:rPr>
              <a:t>and </a:t>
            </a:r>
            <a:r>
              <a:rPr sz="3000" i="1" spc="-5" dirty="0">
                <a:latin typeface="Book Antiqua"/>
                <a:cs typeface="Book Antiqua"/>
              </a:rPr>
              <a:t>voltages </a:t>
            </a:r>
            <a:r>
              <a:rPr sz="3000" i="1" dirty="0">
                <a:latin typeface="Book Antiqua"/>
                <a:cs typeface="Book Antiqua"/>
              </a:rPr>
              <a:t>vary  </a:t>
            </a:r>
            <a:r>
              <a:rPr sz="3000" i="1" spc="-5" dirty="0">
                <a:latin typeface="Book Antiqua"/>
                <a:cs typeface="Book Antiqua"/>
              </a:rPr>
              <a:t>sinusoidally </a:t>
            </a:r>
            <a:r>
              <a:rPr sz="3000" i="1" dirty="0">
                <a:latin typeface="Book Antiqua"/>
                <a:cs typeface="Book Antiqua"/>
              </a:rPr>
              <a:t>i,e vary </a:t>
            </a:r>
            <a:r>
              <a:rPr sz="3000" i="1" spc="-5" dirty="0">
                <a:latin typeface="Book Antiqua"/>
                <a:cs typeface="Book Antiqua"/>
              </a:rPr>
              <a:t>with time </a:t>
            </a:r>
            <a:r>
              <a:rPr sz="3000" i="1" dirty="0">
                <a:latin typeface="Book Antiqua"/>
                <a:cs typeface="Book Antiqua"/>
              </a:rPr>
              <a:t>are </a:t>
            </a:r>
            <a:r>
              <a:rPr sz="3000" i="1" spc="-10" dirty="0">
                <a:latin typeface="Book Antiqua"/>
                <a:cs typeface="Book Antiqua"/>
              </a:rPr>
              <a:t>called  </a:t>
            </a:r>
            <a:r>
              <a:rPr sz="3000" i="1" spc="-5" dirty="0">
                <a:latin typeface="Book Antiqua"/>
                <a:cs typeface="Book Antiqua"/>
              </a:rPr>
              <a:t>alternating current </a:t>
            </a:r>
            <a:r>
              <a:rPr sz="3000" i="1" dirty="0">
                <a:latin typeface="Book Antiqua"/>
                <a:cs typeface="Book Antiqua"/>
              </a:rPr>
              <a:t>or</a:t>
            </a:r>
            <a:r>
              <a:rPr sz="3000" i="1" spc="50" dirty="0">
                <a:latin typeface="Book Antiqua"/>
                <a:cs typeface="Book Antiqua"/>
              </a:rPr>
              <a:t> </a:t>
            </a:r>
            <a:r>
              <a:rPr sz="3000" i="1" spc="5" dirty="0">
                <a:latin typeface="Book Antiqua"/>
                <a:cs typeface="Book Antiqua"/>
              </a:rPr>
              <a:t>a.c</a:t>
            </a:r>
            <a:r>
              <a:rPr sz="3000" i="1" spc="15" dirty="0">
                <a:latin typeface="Book Antiqua"/>
                <a:cs typeface="Book Antiqua"/>
              </a:rPr>
              <a:t> </a:t>
            </a:r>
            <a:r>
              <a:rPr sz="3000" i="1" spc="-5" dirty="0">
                <a:latin typeface="Book Antiqua"/>
                <a:cs typeface="Book Antiqua"/>
              </a:rPr>
              <a:t>circuits.	All </a:t>
            </a:r>
            <a:r>
              <a:rPr sz="3000" i="1" dirty="0">
                <a:latin typeface="Book Antiqua"/>
                <a:cs typeface="Book Antiqua"/>
              </a:rPr>
              <a:t>a.c</a:t>
            </a:r>
            <a:r>
              <a:rPr sz="3000" i="1" spc="-125" dirty="0">
                <a:latin typeface="Book Antiqua"/>
                <a:cs typeface="Book Antiqua"/>
              </a:rPr>
              <a:t> </a:t>
            </a:r>
            <a:r>
              <a:rPr sz="3000" i="1" spc="-5" dirty="0">
                <a:latin typeface="Book Antiqua"/>
                <a:cs typeface="Book Antiqua"/>
              </a:rPr>
              <a:t>circuits  </a:t>
            </a:r>
            <a:r>
              <a:rPr sz="3000" i="1" dirty="0">
                <a:latin typeface="Book Antiqua"/>
                <a:cs typeface="Book Antiqua"/>
              </a:rPr>
              <a:t>are made up of </a:t>
            </a:r>
            <a:r>
              <a:rPr sz="3000" i="1" spc="-5" dirty="0">
                <a:latin typeface="Book Antiqua"/>
                <a:cs typeface="Book Antiqua"/>
              </a:rPr>
              <a:t>combination </a:t>
            </a:r>
            <a:r>
              <a:rPr sz="3000" i="1" dirty="0">
                <a:latin typeface="Book Antiqua"/>
                <a:cs typeface="Book Antiqua"/>
              </a:rPr>
              <a:t>of </a:t>
            </a:r>
            <a:r>
              <a:rPr sz="3000" i="1" spc="-5" dirty="0">
                <a:latin typeface="Book Antiqua"/>
                <a:cs typeface="Book Antiqua"/>
              </a:rPr>
              <a:t>resistance </a:t>
            </a:r>
            <a:r>
              <a:rPr sz="3000" i="1" dirty="0">
                <a:latin typeface="Book Antiqua"/>
                <a:cs typeface="Book Antiqua"/>
              </a:rPr>
              <a:t>R ,  inductance L and capacitance C. The </a:t>
            </a:r>
            <a:r>
              <a:rPr sz="3000" i="1" spc="-5" dirty="0">
                <a:latin typeface="Book Antiqua"/>
                <a:cs typeface="Book Antiqua"/>
              </a:rPr>
              <a:t>circuit  elements </a:t>
            </a:r>
            <a:r>
              <a:rPr sz="3000" i="1" dirty="0">
                <a:latin typeface="Book Antiqua"/>
                <a:cs typeface="Book Antiqua"/>
              </a:rPr>
              <a:t>R,L and C are </a:t>
            </a:r>
            <a:r>
              <a:rPr sz="3000" i="1" spc="-5" dirty="0">
                <a:latin typeface="Book Antiqua"/>
                <a:cs typeface="Book Antiqua"/>
              </a:rPr>
              <a:t>called circuit </a:t>
            </a:r>
            <a:r>
              <a:rPr sz="3000" i="1" dirty="0">
                <a:latin typeface="Book Antiqua"/>
                <a:cs typeface="Book Antiqua"/>
              </a:rPr>
              <a:t>parameters .  To </a:t>
            </a:r>
            <a:r>
              <a:rPr sz="3000" i="1" spc="-5" dirty="0">
                <a:latin typeface="Book Antiqua"/>
                <a:cs typeface="Book Antiqua"/>
              </a:rPr>
              <a:t>study </a:t>
            </a:r>
            <a:r>
              <a:rPr sz="3000" i="1" dirty="0">
                <a:latin typeface="Book Antiqua"/>
                <a:cs typeface="Book Antiqua"/>
              </a:rPr>
              <a:t>a general a.c circuit it is </a:t>
            </a:r>
            <a:r>
              <a:rPr sz="3000" i="1" spc="-5" dirty="0">
                <a:latin typeface="Book Antiqua"/>
                <a:cs typeface="Book Antiqua"/>
              </a:rPr>
              <a:t>necessary </a:t>
            </a:r>
            <a:r>
              <a:rPr sz="3000" i="1" dirty="0">
                <a:latin typeface="Book Antiqua"/>
                <a:cs typeface="Book Antiqua"/>
              </a:rPr>
              <a:t>to  </a:t>
            </a:r>
            <a:r>
              <a:rPr sz="3000" i="1" spc="-5" dirty="0">
                <a:latin typeface="Book Antiqua"/>
                <a:cs typeface="Book Antiqua"/>
              </a:rPr>
              <a:t>consider </a:t>
            </a:r>
            <a:r>
              <a:rPr sz="3000" i="1" dirty="0">
                <a:latin typeface="Book Antiqua"/>
                <a:cs typeface="Book Antiqua"/>
              </a:rPr>
              <a:t>the </a:t>
            </a:r>
            <a:r>
              <a:rPr sz="3000" i="1" spc="-5" dirty="0">
                <a:latin typeface="Book Antiqua"/>
                <a:cs typeface="Book Antiqua"/>
              </a:rPr>
              <a:t>effect </a:t>
            </a:r>
            <a:r>
              <a:rPr sz="3000" i="1" dirty="0">
                <a:latin typeface="Book Antiqua"/>
                <a:cs typeface="Book Antiqua"/>
              </a:rPr>
              <a:t>of </a:t>
            </a:r>
            <a:r>
              <a:rPr sz="3000" i="1" spc="-5" dirty="0">
                <a:latin typeface="Book Antiqua"/>
                <a:cs typeface="Book Antiqua"/>
              </a:rPr>
              <a:t>each</a:t>
            </a:r>
            <a:r>
              <a:rPr sz="3000" i="1" spc="30" dirty="0">
                <a:latin typeface="Book Antiqua"/>
                <a:cs typeface="Book Antiqua"/>
              </a:rPr>
              <a:t> </a:t>
            </a:r>
            <a:r>
              <a:rPr sz="3000" i="1" spc="-5" dirty="0">
                <a:latin typeface="Book Antiqua"/>
                <a:cs typeface="Book Antiqua"/>
              </a:rPr>
              <a:t>seperately.</a:t>
            </a:r>
            <a:endParaRPr sz="30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8244" y="2142744"/>
            <a:ext cx="2357755" cy="1905"/>
          </a:xfrm>
          <a:custGeom>
            <a:avLst/>
            <a:gdLst/>
            <a:ahLst/>
            <a:cxnLst/>
            <a:rect l="l" t="t" r="r" b="b"/>
            <a:pathLst>
              <a:path w="2357755" h="1905">
                <a:moveTo>
                  <a:pt x="0" y="0"/>
                </a:moveTo>
                <a:lnTo>
                  <a:pt x="2357501" y="1650"/>
                </a:lnTo>
              </a:path>
            </a:pathLst>
          </a:custGeom>
          <a:ln w="9143">
            <a:solidFill>
              <a:srgbClr val="7BD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698" y="244220"/>
            <a:ext cx="75171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1.1 </a:t>
            </a:r>
            <a:r>
              <a:rPr sz="4400" b="1" dirty="0">
                <a:latin typeface="Arial"/>
                <a:cs typeface="Arial"/>
              </a:rPr>
              <a:t>Purely Resistive</a:t>
            </a:r>
            <a:r>
              <a:rPr sz="4400" b="1" spc="-45" dirty="0">
                <a:latin typeface="Arial"/>
                <a:cs typeface="Arial"/>
              </a:rPr>
              <a:t> </a:t>
            </a:r>
            <a:r>
              <a:rPr sz="4400" b="1" dirty="0">
                <a:latin typeface="Arial"/>
                <a:cs typeface="Arial"/>
              </a:rPr>
              <a:t>Circuits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39" y="1561845"/>
            <a:ext cx="612902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000" spc="-5" dirty="0">
                <a:latin typeface="Book Antiqua"/>
                <a:cs typeface="Book Antiqua"/>
              </a:rPr>
              <a:t>Figure </a:t>
            </a:r>
            <a:r>
              <a:rPr sz="2000" dirty="0">
                <a:latin typeface="Book Antiqua"/>
                <a:cs typeface="Book Antiqua"/>
              </a:rPr>
              <a:t>shows a circuit </a:t>
            </a:r>
            <a:r>
              <a:rPr sz="2000" spc="-5" dirty="0">
                <a:latin typeface="Book Antiqua"/>
                <a:cs typeface="Book Antiqua"/>
              </a:rPr>
              <a:t>containing </a:t>
            </a:r>
            <a:r>
              <a:rPr sz="2000" dirty="0">
                <a:latin typeface="Book Antiqua"/>
                <a:cs typeface="Book Antiqua"/>
              </a:rPr>
              <a:t>only resistance</a:t>
            </a:r>
            <a:r>
              <a:rPr sz="2000" spc="-85" dirty="0">
                <a:latin typeface="Book Antiqua"/>
                <a:cs typeface="Book Antiqua"/>
              </a:rPr>
              <a:t> </a:t>
            </a:r>
            <a:r>
              <a:rPr sz="2000" dirty="0">
                <a:latin typeface="Book Antiqua"/>
                <a:cs typeface="Book Antiqua"/>
              </a:rPr>
              <a:t>R</a:t>
            </a:r>
            <a:endParaRPr sz="2000">
              <a:latin typeface="Book Antiqua"/>
              <a:cs typeface="Book Antiqua"/>
            </a:endParaRPr>
          </a:p>
          <a:p>
            <a:pPr marL="381000" indent="-342900">
              <a:lnSpc>
                <a:spcPct val="100000"/>
              </a:lnSpc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000" dirty="0">
                <a:latin typeface="Book Antiqua"/>
                <a:cs typeface="Book Antiqua"/>
              </a:rPr>
              <a:t>v = </a:t>
            </a:r>
            <a:r>
              <a:rPr sz="2000" spc="20" dirty="0">
                <a:latin typeface="Book Antiqua"/>
                <a:cs typeface="Book Antiqua"/>
              </a:rPr>
              <a:t>V</a:t>
            </a:r>
            <a:r>
              <a:rPr sz="1950" spc="30" baseline="-21367" dirty="0">
                <a:latin typeface="Book Antiqua"/>
                <a:cs typeface="Book Antiqua"/>
              </a:rPr>
              <a:t>m </a:t>
            </a:r>
            <a:r>
              <a:rPr sz="2000" dirty="0">
                <a:latin typeface="Book Antiqua"/>
                <a:cs typeface="Book Antiqua"/>
              </a:rPr>
              <a:t>sin</a:t>
            </a:r>
            <a:r>
              <a:rPr sz="2000" spc="-220" dirty="0">
                <a:latin typeface="Book Antiqua"/>
                <a:cs typeface="Book Antiqua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ω</a:t>
            </a:r>
            <a:r>
              <a:rPr sz="2000" dirty="0">
                <a:latin typeface="Book Antiqua"/>
                <a:cs typeface="Book Antiqua"/>
              </a:rPr>
              <a:t>t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40" y="3573602"/>
            <a:ext cx="9032875" cy="2785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6400" indent="-342900">
              <a:lnSpc>
                <a:spcPts val="2390"/>
              </a:lnSpc>
              <a:spcBef>
                <a:spcPts val="10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000" dirty="0">
                <a:latin typeface="Book Antiqua"/>
                <a:cs typeface="Book Antiqua"/>
              </a:rPr>
              <a:t>By </a:t>
            </a:r>
            <a:r>
              <a:rPr sz="2000" spc="-5" dirty="0">
                <a:latin typeface="Book Antiqua"/>
                <a:cs typeface="Book Antiqua"/>
              </a:rPr>
              <a:t>Ohm’s </a:t>
            </a:r>
            <a:r>
              <a:rPr sz="2000" dirty="0">
                <a:latin typeface="Book Antiqua"/>
                <a:cs typeface="Book Antiqua"/>
              </a:rPr>
              <a:t>law, </a:t>
            </a:r>
            <a:r>
              <a:rPr sz="2000" spc="-5" dirty="0">
                <a:latin typeface="Book Antiqua"/>
                <a:cs typeface="Book Antiqua"/>
              </a:rPr>
              <a:t>the </a:t>
            </a:r>
            <a:r>
              <a:rPr sz="2000" dirty="0">
                <a:latin typeface="Book Antiqua"/>
                <a:cs typeface="Book Antiqua"/>
              </a:rPr>
              <a:t>instantaneous current in </a:t>
            </a:r>
            <a:r>
              <a:rPr sz="2000" spc="-5" dirty="0">
                <a:latin typeface="Book Antiqua"/>
                <a:cs typeface="Book Antiqua"/>
              </a:rPr>
              <a:t>the </a:t>
            </a:r>
            <a:r>
              <a:rPr sz="2000" dirty="0">
                <a:latin typeface="Book Antiqua"/>
                <a:cs typeface="Book Antiqua"/>
              </a:rPr>
              <a:t>circuit will</a:t>
            </a:r>
            <a:r>
              <a:rPr sz="2000" spc="-110" dirty="0">
                <a:latin typeface="Book Antiqua"/>
                <a:cs typeface="Book Antiqua"/>
              </a:rPr>
              <a:t> </a:t>
            </a:r>
            <a:r>
              <a:rPr sz="2000" spc="-5" dirty="0">
                <a:latin typeface="Book Antiqua"/>
                <a:cs typeface="Book Antiqua"/>
              </a:rPr>
              <a:t>be</a:t>
            </a:r>
            <a:endParaRPr sz="2000">
              <a:latin typeface="Book Antiqua"/>
              <a:cs typeface="Book Antiqua"/>
            </a:endParaRPr>
          </a:p>
          <a:p>
            <a:pPr marL="406400" indent="-342900">
              <a:lnSpc>
                <a:spcPts val="2985"/>
              </a:lnSpc>
              <a:buFont typeface="Arial"/>
              <a:buChar char="•"/>
              <a:tabLst>
                <a:tab pos="405765" algn="l"/>
                <a:tab pos="406400" algn="l"/>
                <a:tab pos="2018664" algn="l"/>
              </a:tabLst>
            </a:pPr>
            <a:r>
              <a:rPr sz="2000" dirty="0">
                <a:latin typeface="Book Antiqua"/>
                <a:cs typeface="Book Antiqua"/>
              </a:rPr>
              <a:t>i</a:t>
            </a:r>
            <a:r>
              <a:rPr sz="2000" spc="10" dirty="0">
                <a:latin typeface="Book Antiqua"/>
                <a:cs typeface="Book Antiqua"/>
              </a:rPr>
              <a:t> </a:t>
            </a:r>
            <a:r>
              <a:rPr sz="2000" spc="-5" dirty="0">
                <a:latin typeface="Book Antiqua"/>
                <a:cs typeface="Book Antiqua"/>
              </a:rPr>
              <a:t>=v/R </a:t>
            </a:r>
            <a:r>
              <a:rPr sz="2000" spc="10" dirty="0">
                <a:latin typeface="Book Antiqua"/>
                <a:cs typeface="Book Antiqua"/>
              </a:rPr>
              <a:t> </a:t>
            </a:r>
            <a:r>
              <a:rPr sz="2000" dirty="0">
                <a:latin typeface="Book Antiqua"/>
                <a:cs typeface="Book Antiqua"/>
              </a:rPr>
              <a:t>=</a:t>
            </a:r>
            <a:r>
              <a:rPr sz="2500" dirty="0">
                <a:latin typeface="Book Antiqua"/>
                <a:cs typeface="Book Antiqua"/>
              </a:rPr>
              <a:t>V</a:t>
            </a:r>
            <a:r>
              <a:rPr sz="2475" baseline="-20202" dirty="0">
                <a:latin typeface="Book Antiqua"/>
                <a:cs typeface="Book Antiqua"/>
              </a:rPr>
              <a:t>m	</a:t>
            </a:r>
            <a:r>
              <a:rPr sz="2500" spc="-5" dirty="0">
                <a:latin typeface="Book Antiqua"/>
                <a:cs typeface="Book Antiqua"/>
              </a:rPr>
              <a:t>sin</a:t>
            </a:r>
            <a:r>
              <a:rPr sz="2500" spc="-5" dirty="0">
                <a:latin typeface="Times New Roman"/>
                <a:cs typeface="Times New Roman"/>
              </a:rPr>
              <a:t>ω</a:t>
            </a:r>
            <a:r>
              <a:rPr sz="2500" spc="-5" dirty="0">
                <a:latin typeface="Book Antiqua"/>
                <a:cs typeface="Book Antiqua"/>
              </a:rPr>
              <a:t>t /</a:t>
            </a:r>
            <a:r>
              <a:rPr sz="2500" spc="10" dirty="0">
                <a:latin typeface="Book Antiqua"/>
                <a:cs typeface="Book Antiqua"/>
              </a:rPr>
              <a:t> </a:t>
            </a:r>
            <a:r>
              <a:rPr sz="2500" spc="-5" dirty="0">
                <a:latin typeface="Book Antiqua"/>
                <a:cs typeface="Book Antiqua"/>
              </a:rPr>
              <a:t>R</a:t>
            </a:r>
            <a:endParaRPr sz="2500">
              <a:latin typeface="Book Antiqua"/>
              <a:cs typeface="Book Antiqua"/>
            </a:endParaRPr>
          </a:p>
          <a:p>
            <a:pPr marL="406400" indent="-342900">
              <a:lnSpc>
                <a:spcPts val="3354"/>
              </a:lnSpc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800" spc="5" dirty="0">
                <a:latin typeface="Book Antiqua"/>
                <a:cs typeface="Book Antiqua"/>
              </a:rPr>
              <a:t>V</a:t>
            </a:r>
            <a:r>
              <a:rPr sz="2775" spc="7" baseline="-21021" dirty="0">
                <a:latin typeface="Book Antiqua"/>
                <a:cs typeface="Book Antiqua"/>
              </a:rPr>
              <a:t>m</a:t>
            </a:r>
            <a:r>
              <a:rPr sz="2775" spc="7" baseline="25525" dirty="0">
                <a:latin typeface="Book Antiqua"/>
                <a:cs typeface="Book Antiqua"/>
              </a:rPr>
              <a:t>^</a:t>
            </a:r>
            <a:r>
              <a:rPr sz="2800" spc="5" dirty="0">
                <a:latin typeface="Book Antiqua"/>
                <a:cs typeface="Book Antiqua"/>
              </a:rPr>
              <a:t>/ </a:t>
            </a:r>
            <a:r>
              <a:rPr sz="2800" spc="-5" dirty="0">
                <a:latin typeface="Book Antiqua"/>
                <a:cs typeface="Book Antiqua"/>
              </a:rPr>
              <a:t>R = </a:t>
            </a:r>
            <a:r>
              <a:rPr sz="2500" dirty="0">
                <a:latin typeface="Book Antiqua"/>
                <a:cs typeface="Book Antiqua"/>
              </a:rPr>
              <a:t>I</a:t>
            </a:r>
            <a:r>
              <a:rPr sz="2475" baseline="-20202" dirty="0">
                <a:latin typeface="Book Antiqua"/>
                <a:cs typeface="Book Antiqua"/>
              </a:rPr>
              <a:t>m</a:t>
            </a:r>
            <a:endParaRPr sz="2475" baseline="-20202">
              <a:latin typeface="Book Antiqua"/>
              <a:cs typeface="Book Antiqua"/>
            </a:endParaRPr>
          </a:p>
          <a:p>
            <a:pPr marL="406400" indent="-342900">
              <a:lnSpc>
                <a:spcPct val="100000"/>
              </a:lnSpc>
              <a:spcBef>
                <a:spcPts val="30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000" spc="5" dirty="0">
                <a:latin typeface="Book Antiqua"/>
                <a:cs typeface="Book Antiqua"/>
              </a:rPr>
              <a:t>i=I</a:t>
            </a:r>
            <a:r>
              <a:rPr sz="1950" spc="7" baseline="-21367" dirty="0">
                <a:latin typeface="Book Antiqua"/>
                <a:cs typeface="Book Antiqua"/>
              </a:rPr>
              <a:t>m</a:t>
            </a:r>
            <a:r>
              <a:rPr sz="1950" spc="254" baseline="-21367" dirty="0">
                <a:latin typeface="Book Antiqua"/>
                <a:cs typeface="Book Antiqua"/>
              </a:rPr>
              <a:t> </a:t>
            </a:r>
            <a:r>
              <a:rPr sz="2000" dirty="0">
                <a:latin typeface="Book Antiqua"/>
                <a:cs typeface="Book Antiqua"/>
              </a:rPr>
              <a:t>sin</a:t>
            </a:r>
            <a:r>
              <a:rPr sz="2000" dirty="0">
                <a:latin typeface="Times New Roman"/>
                <a:cs typeface="Times New Roman"/>
              </a:rPr>
              <a:t>ω</a:t>
            </a:r>
            <a:r>
              <a:rPr sz="2000" dirty="0">
                <a:latin typeface="Book Antiqua"/>
                <a:cs typeface="Book Antiqua"/>
              </a:rPr>
              <a:t>t</a:t>
            </a:r>
            <a:endParaRPr sz="2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•"/>
            </a:pPr>
            <a:endParaRPr sz="2300">
              <a:latin typeface="Book Antiqua"/>
              <a:cs typeface="Book Antiqua"/>
            </a:endParaRPr>
          </a:p>
          <a:p>
            <a:pPr marL="406400" marR="17780" indent="-342900">
              <a:lnSpc>
                <a:spcPct val="80000"/>
              </a:lnSpc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2000" dirty="0">
                <a:latin typeface="Book Antiqua"/>
                <a:cs typeface="Book Antiqua"/>
              </a:rPr>
              <a:t>Comparison of voltage equation and </a:t>
            </a:r>
            <a:r>
              <a:rPr sz="2000" spc="-5" dirty="0">
                <a:latin typeface="Book Antiqua"/>
                <a:cs typeface="Book Antiqua"/>
              </a:rPr>
              <a:t>current </a:t>
            </a:r>
            <a:r>
              <a:rPr sz="2000" dirty="0">
                <a:latin typeface="Book Antiqua"/>
                <a:cs typeface="Book Antiqua"/>
              </a:rPr>
              <a:t>shows </a:t>
            </a:r>
            <a:r>
              <a:rPr sz="2000" spc="-5" dirty="0">
                <a:latin typeface="Book Antiqua"/>
                <a:cs typeface="Book Antiqua"/>
              </a:rPr>
              <a:t>that the phase </a:t>
            </a:r>
            <a:r>
              <a:rPr sz="2000" dirty="0">
                <a:latin typeface="Book Antiqua"/>
                <a:cs typeface="Book Antiqua"/>
              </a:rPr>
              <a:t>difference  are </a:t>
            </a:r>
            <a:r>
              <a:rPr sz="2000" spc="-5" dirty="0">
                <a:latin typeface="Book Antiqua"/>
                <a:cs typeface="Book Antiqua"/>
              </a:rPr>
              <a:t>in </a:t>
            </a:r>
            <a:r>
              <a:rPr sz="2000" dirty="0">
                <a:latin typeface="Book Antiqua"/>
                <a:cs typeface="Book Antiqua"/>
              </a:rPr>
              <a:t>phase difference </a:t>
            </a:r>
            <a:r>
              <a:rPr sz="2000" spc="-5" dirty="0">
                <a:latin typeface="Book Antiqua"/>
                <a:cs typeface="Book Antiqua"/>
              </a:rPr>
              <a:t>between </a:t>
            </a:r>
            <a:r>
              <a:rPr sz="2000" dirty="0">
                <a:latin typeface="Book Antiqua"/>
                <a:cs typeface="Book Antiqua"/>
              </a:rPr>
              <a:t>voltage and </a:t>
            </a:r>
            <a:r>
              <a:rPr sz="2000" spc="-5" dirty="0">
                <a:latin typeface="Book Antiqua"/>
                <a:cs typeface="Book Antiqua"/>
              </a:rPr>
              <a:t>current </a:t>
            </a:r>
            <a:r>
              <a:rPr sz="2000" dirty="0">
                <a:latin typeface="Book Antiqua"/>
                <a:cs typeface="Book Antiqua"/>
              </a:rPr>
              <a:t>is zero . </a:t>
            </a:r>
            <a:r>
              <a:rPr sz="2000" spc="-5" dirty="0">
                <a:latin typeface="Book Antiqua"/>
                <a:cs typeface="Book Antiqua"/>
              </a:rPr>
              <a:t>Hence </a:t>
            </a:r>
            <a:r>
              <a:rPr sz="2000" dirty="0">
                <a:latin typeface="Book Antiqua"/>
                <a:cs typeface="Book Antiqua"/>
              </a:rPr>
              <a:t>, </a:t>
            </a:r>
            <a:r>
              <a:rPr sz="2000" spc="-5" dirty="0">
                <a:latin typeface="Book Antiqua"/>
                <a:cs typeface="Book Antiqua"/>
              </a:rPr>
              <a:t>in </a:t>
            </a:r>
            <a:r>
              <a:rPr sz="2000" dirty="0">
                <a:latin typeface="Book Antiqua"/>
                <a:cs typeface="Book Antiqua"/>
              </a:rPr>
              <a:t>a  circuit with resistance only </a:t>
            </a:r>
            <a:r>
              <a:rPr sz="2000" spc="-5" dirty="0">
                <a:latin typeface="Book Antiqua"/>
                <a:cs typeface="Book Antiqua"/>
              </a:rPr>
              <a:t>the </a:t>
            </a:r>
            <a:r>
              <a:rPr sz="2000" dirty="0">
                <a:latin typeface="Book Antiqua"/>
                <a:cs typeface="Book Antiqua"/>
              </a:rPr>
              <a:t>voltage and </a:t>
            </a:r>
            <a:r>
              <a:rPr sz="2000" spc="-5" dirty="0">
                <a:latin typeface="Book Antiqua"/>
                <a:cs typeface="Book Antiqua"/>
              </a:rPr>
              <a:t>current </a:t>
            </a:r>
            <a:r>
              <a:rPr sz="2000" dirty="0">
                <a:latin typeface="Book Antiqua"/>
                <a:cs typeface="Book Antiqua"/>
              </a:rPr>
              <a:t>are </a:t>
            </a:r>
            <a:r>
              <a:rPr sz="2000" spc="-5" dirty="0">
                <a:latin typeface="Book Antiqua"/>
                <a:cs typeface="Book Antiqua"/>
              </a:rPr>
              <a:t>in </a:t>
            </a:r>
            <a:r>
              <a:rPr sz="2000" dirty="0">
                <a:latin typeface="Book Antiqua"/>
                <a:cs typeface="Book Antiqua"/>
              </a:rPr>
              <a:t>phase with each  </a:t>
            </a:r>
            <a:r>
              <a:rPr sz="2000" spc="-5" dirty="0">
                <a:latin typeface="Book Antiqua"/>
                <a:cs typeface="Book Antiqua"/>
              </a:rPr>
              <a:t>other</a:t>
            </a:r>
            <a:r>
              <a:rPr sz="2000" spc="-15" dirty="0">
                <a:latin typeface="Book Antiqua"/>
                <a:cs typeface="Book Antiqua"/>
              </a:rPr>
              <a:t> </a:t>
            </a:r>
            <a:r>
              <a:rPr sz="2000" dirty="0">
                <a:latin typeface="Book Antiqua"/>
                <a:cs typeface="Book Antiqua"/>
              </a:rPr>
              <a:t>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457200"/>
            <a:ext cx="105155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99488" y="2071116"/>
            <a:ext cx="2429256" cy="1429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8615" y="1999488"/>
            <a:ext cx="1751076" cy="1292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9744" y="1143000"/>
            <a:ext cx="7501255" cy="1905"/>
          </a:xfrm>
          <a:custGeom>
            <a:avLst/>
            <a:gdLst/>
            <a:ahLst/>
            <a:cxnLst/>
            <a:rect l="l" t="t" r="r" b="b"/>
            <a:pathLst>
              <a:path w="7501255" h="1905">
                <a:moveTo>
                  <a:pt x="0" y="0"/>
                </a:moveTo>
                <a:lnTo>
                  <a:pt x="7501001" y="1650"/>
                </a:lnTo>
              </a:path>
            </a:pathLst>
          </a:custGeom>
          <a:ln w="9144">
            <a:solidFill>
              <a:srgbClr val="7BD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257" y="0"/>
            <a:ext cx="8931275" cy="642747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50800" marR="43180" indent="3810" algn="ctr">
              <a:lnSpc>
                <a:spcPct val="80000"/>
              </a:lnSpc>
              <a:spcBef>
                <a:spcPts val="819"/>
              </a:spcBef>
            </a:pPr>
            <a:r>
              <a:rPr sz="3000" dirty="0">
                <a:latin typeface="Book Antiqua"/>
                <a:cs typeface="Book Antiqua"/>
              </a:rPr>
              <a:t>The </a:t>
            </a:r>
            <a:r>
              <a:rPr sz="3000" spc="-5" dirty="0">
                <a:latin typeface="Book Antiqua"/>
                <a:cs typeface="Book Antiqua"/>
              </a:rPr>
              <a:t>waveform </a:t>
            </a:r>
            <a:r>
              <a:rPr sz="3000" dirty="0">
                <a:latin typeface="Book Antiqua"/>
                <a:cs typeface="Book Antiqua"/>
              </a:rPr>
              <a:t>and phase diagram </a:t>
            </a:r>
            <a:r>
              <a:rPr sz="3000" spc="-5" dirty="0">
                <a:latin typeface="Book Antiqua"/>
                <a:cs typeface="Book Antiqua"/>
              </a:rPr>
              <a:t>respectively of  </a:t>
            </a:r>
            <a:r>
              <a:rPr sz="3000" dirty="0">
                <a:latin typeface="Book Antiqua"/>
                <a:cs typeface="Book Antiqua"/>
              </a:rPr>
              <a:t>the </a:t>
            </a:r>
            <a:r>
              <a:rPr sz="3000" spc="-5" dirty="0">
                <a:latin typeface="Book Antiqua"/>
                <a:cs typeface="Book Antiqua"/>
              </a:rPr>
              <a:t>voltage </a:t>
            </a:r>
            <a:r>
              <a:rPr sz="3000" dirty="0">
                <a:latin typeface="Book Antiqua"/>
                <a:cs typeface="Book Antiqua"/>
              </a:rPr>
              <a:t>and current </a:t>
            </a:r>
            <a:r>
              <a:rPr sz="3000" spc="-5" dirty="0">
                <a:latin typeface="Book Antiqua"/>
                <a:cs typeface="Book Antiqua"/>
              </a:rPr>
              <a:t>in </a:t>
            </a:r>
            <a:r>
              <a:rPr sz="3000" dirty="0">
                <a:latin typeface="Book Antiqua"/>
                <a:cs typeface="Book Antiqua"/>
              </a:rPr>
              <a:t>a circuit containing </a:t>
            </a:r>
            <a:r>
              <a:rPr sz="3000" spc="-10" dirty="0">
                <a:latin typeface="Book Antiqua"/>
                <a:cs typeface="Book Antiqua"/>
              </a:rPr>
              <a:t>only </a:t>
            </a:r>
            <a:r>
              <a:rPr sz="3000" dirty="0">
                <a:latin typeface="Book Antiqua"/>
                <a:cs typeface="Book Antiqua"/>
              </a:rPr>
              <a:t>a  </a:t>
            </a:r>
            <a:r>
              <a:rPr sz="3000" spc="-5" dirty="0">
                <a:latin typeface="Book Antiqua"/>
                <a:cs typeface="Book Antiqua"/>
              </a:rPr>
              <a:t>resistance </a:t>
            </a:r>
            <a:r>
              <a:rPr sz="3000" dirty="0">
                <a:latin typeface="Book Antiqua"/>
                <a:cs typeface="Book Antiqua"/>
              </a:rPr>
              <a:t>.</a:t>
            </a:r>
            <a:endParaRPr sz="300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  <a:tabLst>
                <a:tab pos="4259580" algn="l"/>
                <a:tab pos="4946015" algn="l"/>
              </a:tabLst>
            </a:pPr>
            <a:r>
              <a:rPr sz="3000" dirty="0">
                <a:latin typeface="Book Antiqua"/>
                <a:cs typeface="Book Antiqua"/>
              </a:rPr>
              <a:t>Since maximum</a:t>
            </a:r>
            <a:r>
              <a:rPr sz="3000" spc="5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value</a:t>
            </a:r>
            <a:r>
              <a:rPr sz="3000" spc="5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=	√2	* </a:t>
            </a:r>
            <a:r>
              <a:rPr sz="3000" spc="-5" dirty="0">
                <a:latin typeface="Book Antiqua"/>
                <a:cs typeface="Book Antiqua"/>
              </a:rPr>
              <a:t>r.m.s.</a:t>
            </a:r>
            <a:r>
              <a:rPr sz="3000" spc="-35" dirty="0">
                <a:latin typeface="Book Antiqua"/>
                <a:cs typeface="Book Antiqua"/>
              </a:rPr>
              <a:t> </a:t>
            </a:r>
            <a:r>
              <a:rPr sz="3000" spc="-5" dirty="0">
                <a:latin typeface="Book Antiqua"/>
                <a:cs typeface="Book Antiqua"/>
              </a:rPr>
              <a:t>Value</a:t>
            </a:r>
            <a:endParaRPr sz="3000">
              <a:latin typeface="Book Antiqua"/>
              <a:cs typeface="Book Antiqua"/>
            </a:endParaRPr>
          </a:p>
          <a:p>
            <a:pPr marL="4064000">
              <a:lnSpc>
                <a:spcPct val="100000"/>
              </a:lnSpc>
              <a:tabLst>
                <a:tab pos="4574540" algn="l"/>
              </a:tabLst>
            </a:pPr>
            <a:r>
              <a:rPr sz="3000" dirty="0">
                <a:latin typeface="Book Antiqua"/>
                <a:cs typeface="Book Antiqua"/>
              </a:rPr>
              <a:t>I</a:t>
            </a:r>
            <a:r>
              <a:rPr sz="3000" baseline="-20833" dirty="0">
                <a:latin typeface="Book Antiqua"/>
                <a:cs typeface="Book Antiqua"/>
              </a:rPr>
              <a:t>m	</a:t>
            </a:r>
            <a:r>
              <a:rPr sz="3000" dirty="0">
                <a:latin typeface="Book Antiqua"/>
                <a:cs typeface="Book Antiqua"/>
              </a:rPr>
              <a:t>= √2 I: V</a:t>
            </a:r>
            <a:r>
              <a:rPr sz="3000" baseline="-20833" dirty="0">
                <a:latin typeface="Book Antiqua"/>
                <a:cs typeface="Book Antiqua"/>
              </a:rPr>
              <a:t>m </a:t>
            </a:r>
            <a:r>
              <a:rPr sz="3000" dirty="0">
                <a:latin typeface="Book Antiqua"/>
                <a:cs typeface="Book Antiqua"/>
              </a:rPr>
              <a:t>= √2</a:t>
            </a:r>
            <a:r>
              <a:rPr sz="3000" spc="-310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V</a:t>
            </a:r>
            <a:endParaRPr sz="3000">
              <a:latin typeface="Book Antiqua"/>
              <a:cs typeface="Book Antiqua"/>
            </a:endParaRPr>
          </a:p>
          <a:p>
            <a:pPr marL="5241925" marR="1545590" indent="-161925">
              <a:lnSpc>
                <a:spcPct val="100000"/>
              </a:lnSpc>
            </a:pPr>
            <a:r>
              <a:rPr sz="3000" dirty="0">
                <a:latin typeface="Book Antiqua"/>
                <a:cs typeface="Book Antiqua"/>
              </a:rPr>
              <a:t>√2 V/R = √2</a:t>
            </a:r>
            <a:r>
              <a:rPr sz="3000" spc="-135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I  V =</a:t>
            </a:r>
            <a:r>
              <a:rPr sz="3000" spc="-40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RI</a:t>
            </a:r>
            <a:endParaRPr sz="300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</a:pPr>
            <a:r>
              <a:rPr sz="3000" spc="-5" dirty="0">
                <a:latin typeface="Book Antiqua"/>
                <a:cs typeface="Book Antiqua"/>
              </a:rPr>
              <a:t>Above </a:t>
            </a:r>
            <a:r>
              <a:rPr sz="3000" dirty="0">
                <a:latin typeface="Book Antiqua"/>
                <a:cs typeface="Book Antiqua"/>
              </a:rPr>
              <a:t>eq=n </a:t>
            </a:r>
            <a:r>
              <a:rPr sz="3000" spc="-5" dirty="0">
                <a:latin typeface="Book Antiqua"/>
                <a:cs typeface="Book Antiqua"/>
              </a:rPr>
              <a:t>represents </a:t>
            </a:r>
            <a:r>
              <a:rPr sz="3000" dirty="0">
                <a:latin typeface="Book Antiqua"/>
                <a:cs typeface="Book Antiqua"/>
              </a:rPr>
              <a:t>ohm’s</a:t>
            </a:r>
            <a:r>
              <a:rPr sz="3000" spc="20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law</a:t>
            </a:r>
            <a:endParaRPr sz="3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50">
              <a:latin typeface="Book Antiqua"/>
              <a:cs typeface="Book Antiqua"/>
            </a:endParaRPr>
          </a:p>
          <a:p>
            <a:pPr marL="207645" marR="200660" algn="ctr">
              <a:lnSpc>
                <a:spcPts val="2880"/>
              </a:lnSpc>
              <a:tabLst>
                <a:tab pos="2740660" algn="l"/>
              </a:tabLst>
            </a:pPr>
            <a:r>
              <a:rPr sz="3000" dirty="0">
                <a:latin typeface="Book Antiqua"/>
                <a:cs typeface="Book Antiqua"/>
              </a:rPr>
              <a:t>It </a:t>
            </a:r>
            <a:r>
              <a:rPr sz="3000" spc="-5" dirty="0">
                <a:latin typeface="Book Antiqua"/>
                <a:cs typeface="Book Antiqua"/>
              </a:rPr>
              <a:t>is </a:t>
            </a:r>
            <a:r>
              <a:rPr sz="3000" dirty="0">
                <a:latin typeface="Book Antiqua"/>
                <a:cs typeface="Book Antiqua"/>
              </a:rPr>
              <a:t>noted that applied voltage </a:t>
            </a:r>
            <a:r>
              <a:rPr sz="3000" spc="-5" dirty="0">
                <a:latin typeface="Book Antiqua"/>
                <a:cs typeface="Book Antiqua"/>
              </a:rPr>
              <a:t>is </a:t>
            </a:r>
            <a:r>
              <a:rPr sz="3000" dirty="0">
                <a:latin typeface="Book Antiqua"/>
                <a:cs typeface="Book Antiqua"/>
              </a:rPr>
              <a:t>counter</a:t>
            </a:r>
            <a:r>
              <a:rPr sz="3000" spc="-100" dirty="0">
                <a:latin typeface="Book Antiqua"/>
                <a:cs typeface="Book Antiqua"/>
              </a:rPr>
              <a:t> </a:t>
            </a:r>
            <a:r>
              <a:rPr sz="3000" spc="-5" dirty="0">
                <a:latin typeface="Book Antiqua"/>
                <a:cs typeface="Book Antiqua"/>
              </a:rPr>
              <a:t>balanced  by </a:t>
            </a:r>
            <a:r>
              <a:rPr sz="3000" dirty="0">
                <a:latin typeface="Book Antiqua"/>
                <a:cs typeface="Book Antiqua"/>
              </a:rPr>
              <a:t>the voltage drop across the resistance R . </a:t>
            </a:r>
            <a:r>
              <a:rPr sz="3000" spc="-5" dirty="0">
                <a:latin typeface="Book Antiqua"/>
                <a:cs typeface="Book Antiqua"/>
              </a:rPr>
              <a:t>This  </a:t>
            </a:r>
            <a:r>
              <a:rPr sz="3000" dirty="0">
                <a:latin typeface="Book Antiqua"/>
                <a:cs typeface="Book Antiqua"/>
              </a:rPr>
              <a:t>voltage drop </a:t>
            </a:r>
            <a:r>
              <a:rPr sz="3000" spc="-5" dirty="0">
                <a:latin typeface="Book Antiqua"/>
                <a:cs typeface="Book Antiqua"/>
              </a:rPr>
              <a:t>is </a:t>
            </a:r>
            <a:r>
              <a:rPr sz="3000" dirty="0">
                <a:latin typeface="Book Antiqua"/>
                <a:cs typeface="Book Antiqua"/>
              </a:rPr>
              <a:t>called resistive voltage drop and  denoted</a:t>
            </a:r>
            <a:r>
              <a:rPr sz="3000" spc="10" dirty="0">
                <a:latin typeface="Book Antiqua"/>
                <a:cs typeface="Book Antiqua"/>
              </a:rPr>
              <a:t> </a:t>
            </a:r>
            <a:r>
              <a:rPr sz="3000" spc="-10" dirty="0">
                <a:latin typeface="Book Antiqua"/>
                <a:cs typeface="Book Antiqua"/>
              </a:rPr>
              <a:t>by</a:t>
            </a:r>
            <a:r>
              <a:rPr sz="3000" dirty="0">
                <a:latin typeface="Book Antiqua"/>
                <a:cs typeface="Book Antiqua"/>
              </a:rPr>
              <a:t> </a:t>
            </a:r>
            <a:r>
              <a:rPr sz="3000" spc="-5" dirty="0">
                <a:latin typeface="Book Antiqua"/>
                <a:cs typeface="Book Antiqua"/>
              </a:rPr>
              <a:t>V</a:t>
            </a:r>
            <a:r>
              <a:rPr sz="3000" spc="-7" baseline="-20833" dirty="0">
                <a:latin typeface="Book Antiqua"/>
                <a:cs typeface="Book Antiqua"/>
              </a:rPr>
              <a:t>r	</a:t>
            </a:r>
            <a:r>
              <a:rPr sz="3000" dirty="0">
                <a:latin typeface="Book Antiqua"/>
                <a:cs typeface="Book Antiqua"/>
              </a:rPr>
              <a:t>.</a:t>
            </a:r>
            <a:endParaRPr sz="3000">
              <a:latin typeface="Book Antiqua"/>
              <a:cs typeface="Book Antiqua"/>
            </a:endParaRPr>
          </a:p>
          <a:p>
            <a:pPr marL="5671820" marR="2040255" indent="53340">
              <a:lnSpc>
                <a:spcPct val="100000"/>
              </a:lnSpc>
              <a:spcBef>
                <a:spcPts val="30"/>
              </a:spcBef>
            </a:pPr>
            <a:r>
              <a:rPr sz="3000" dirty="0">
                <a:latin typeface="Book Antiqua"/>
                <a:cs typeface="Book Antiqua"/>
              </a:rPr>
              <a:t>V</a:t>
            </a:r>
            <a:r>
              <a:rPr sz="3000" baseline="-20833" dirty="0">
                <a:latin typeface="Book Antiqua"/>
                <a:cs typeface="Book Antiqua"/>
              </a:rPr>
              <a:t>r </a:t>
            </a:r>
            <a:r>
              <a:rPr sz="3000" dirty="0">
                <a:latin typeface="Book Antiqua"/>
                <a:cs typeface="Book Antiqua"/>
              </a:rPr>
              <a:t>= V  V</a:t>
            </a:r>
            <a:r>
              <a:rPr sz="3000" baseline="-20833" dirty="0">
                <a:latin typeface="Book Antiqua"/>
                <a:cs typeface="Book Antiqua"/>
              </a:rPr>
              <a:t>r </a:t>
            </a:r>
            <a:r>
              <a:rPr sz="3000" dirty="0">
                <a:latin typeface="Book Antiqua"/>
                <a:cs typeface="Book Antiqua"/>
              </a:rPr>
              <a:t>=</a:t>
            </a:r>
            <a:r>
              <a:rPr sz="3000" spc="-114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IR</a:t>
            </a:r>
            <a:endParaRPr sz="3000">
              <a:latin typeface="Book Antiqua"/>
              <a:cs typeface="Book Antiq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3127" y="1571244"/>
            <a:ext cx="3194304" cy="1501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0383" y="350977"/>
            <a:ext cx="74777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464425" algn="l"/>
              </a:tabLst>
            </a:pPr>
            <a:r>
              <a:rPr sz="4400" b="1" i="1" dirty="0">
                <a:latin typeface="Arial"/>
                <a:cs typeface="Arial"/>
              </a:rPr>
              <a:t>1.</a:t>
            </a:r>
            <a:r>
              <a:rPr sz="4400" b="1" i="1" u="sng" dirty="0">
                <a:uFill>
                  <a:solidFill>
                    <a:srgbClr val="7BD036"/>
                  </a:solidFill>
                </a:uFill>
                <a:latin typeface="Arial"/>
                <a:cs typeface="Arial"/>
              </a:rPr>
              <a:t>2 Purely Inductive</a:t>
            </a:r>
            <a:r>
              <a:rPr sz="4400" b="1" i="1" u="sng" spc="-65" dirty="0">
                <a:uFill>
                  <a:solidFill>
                    <a:srgbClr val="7BD036"/>
                  </a:solidFill>
                </a:uFill>
                <a:latin typeface="Arial"/>
                <a:cs typeface="Arial"/>
              </a:rPr>
              <a:t> </a:t>
            </a:r>
            <a:r>
              <a:rPr sz="4400" b="1" i="1" u="sng" dirty="0">
                <a:uFill>
                  <a:solidFill>
                    <a:srgbClr val="7BD036"/>
                  </a:solidFill>
                </a:uFill>
                <a:latin typeface="Arial"/>
                <a:cs typeface="Arial"/>
              </a:rPr>
              <a:t>Circuit	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540" y="1615186"/>
            <a:ext cx="804799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000" dirty="0">
                <a:latin typeface="Book Antiqua"/>
                <a:cs typeface="Book Antiqua"/>
              </a:rPr>
              <a:t>Consider a purely inductive circuit containing only an inductance</a:t>
            </a:r>
            <a:r>
              <a:rPr sz="2000" spc="-105" dirty="0">
                <a:latin typeface="Book Antiqua"/>
                <a:cs typeface="Book Antiqua"/>
              </a:rPr>
              <a:t> </a:t>
            </a:r>
            <a:r>
              <a:rPr sz="2000" dirty="0">
                <a:latin typeface="Book Antiqua"/>
                <a:cs typeface="Book Antiqua"/>
              </a:rPr>
              <a:t>L</a:t>
            </a:r>
            <a:endParaRPr sz="2000">
              <a:latin typeface="Book Antiqua"/>
              <a:cs typeface="Book Antiqua"/>
            </a:endParaRPr>
          </a:p>
          <a:p>
            <a:pPr marL="381000">
              <a:lnSpc>
                <a:spcPct val="100000"/>
              </a:lnSpc>
            </a:pPr>
            <a:r>
              <a:rPr sz="2000" dirty="0">
                <a:latin typeface="Book Antiqua"/>
                <a:cs typeface="Book Antiqua"/>
              </a:rPr>
              <a:t>. Let </a:t>
            </a:r>
            <a:r>
              <a:rPr sz="2000" spc="-5" dirty="0">
                <a:latin typeface="Book Antiqua"/>
                <a:cs typeface="Book Antiqua"/>
              </a:rPr>
              <a:t>the </a:t>
            </a:r>
            <a:r>
              <a:rPr sz="2000" dirty="0">
                <a:latin typeface="Book Antiqua"/>
                <a:cs typeface="Book Antiqua"/>
              </a:rPr>
              <a:t>current taken by </a:t>
            </a:r>
            <a:r>
              <a:rPr sz="2000" spc="-5" dirty="0">
                <a:latin typeface="Book Antiqua"/>
                <a:cs typeface="Book Antiqua"/>
              </a:rPr>
              <a:t>the </a:t>
            </a:r>
            <a:r>
              <a:rPr sz="2000" dirty="0">
                <a:latin typeface="Book Antiqua"/>
                <a:cs typeface="Book Antiqua"/>
              </a:rPr>
              <a:t>circuit</a:t>
            </a:r>
            <a:r>
              <a:rPr sz="2000" spc="-60" dirty="0">
                <a:latin typeface="Book Antiqua"/>
                <a:cs typeface="Book Antiqua"/>
              </a:rPr>
              <a:t> </a:t>
            </a:r>
            <a:r>
              <a:rPr sz="2000" spc="-5" dirty="0">
                <a:latin typeface="Book Antiqua"/>
                <a:cs typeface="Book Antiqua"/>
              </a:rPr>
              <a:t>be</a:t>
            </a:r>
            <a:endParaRPr sz="2000">
              <a:latin typeface="Book Antiqua"/>
              <a:cs typeface="Book Antiqua"/>
            </a:endParaRPr>
          </a:p>
          <a:p>
            <a:pPr marL="2781935">
              <a:lnSpc>
                <a:spcPct val="100000"/>
              </a:lnSpc>
              <a:spcBef>
                <a:spcPts val="495"/>
              </a:spcBef>
            </a:pPr>
            <a:r>
              <a:rPr sz="2000" dirty="0">
                <a:latin typeface="Book Antiqua"/>
                <a:cs typeface="Book Antiqua"/>
              </a:rPr>
              <a:t>I =</a:t>
            </a:r>
            <a:r>
              <a:rPr sz="2000" spc="-5" dirty="0">
                <a:latin typeface="Book Antiqua"/>
                <a:cs typeface="Book Antiqua"/>
              </a:rPr>
              <a:t> </a:t>
            </a:r>
            <a:r>
              <a:rPr sz="2000" dirty="0">
                <a:latin typeface="Book Antiqua"/>
                <a:cs typeface="Book Antiqua"/>
              </a:rPr>
              <a:t>I</a:t>
            </a:r>
            <a:r>
              <a:rPr sz="1950" baseline="-21367" dirty="0">
                <a:latin typeface="Book Antiqua"/>
                <a:cs typeface="Book Antiqua"/>
              </a:rPr>
              <a:t>m</a:t>
            </a:r>
            <a:r>
              <a:rPr sz="2000" dirty="0">
                <a:latin typeface="Book Antiqua"/>
                <a:cs typeface="Book Antiqua"/>
              </a:rPr>
              <a:t>sin</a:t>
            </a:r>
            <a:r>
              <a:rPr sz="2000" dirty="0">
                <a:latin typeface="Times New Roman"/>
                <a:cs typeface="Times New Roman"/>
              </a:rPr>
              <a:t>ω</a:t>
            </a:r>
            <a:r>
              <a:rPr sz="2000" dirty="0">
                <a:latin typeface="Book Antiqua"/>
                <a:cs typeface="Book Antiqua"/>
              </a:rPr>
              <a:t>t</a:t>
            </a:r>
            <a:endParaRPr sz="2000">
              <a:latin typeface="Book Antiqua"/>
              <a:cs typeface="Book Antiqua"/>
            </a:endParaRPr>
          </a:p>
          <a:p>
            <a:pPr marL="337820" marR="2674620" indent="-45720">
              <a:lnSpc>
                <a:spcPts val="2880"/>
              </a:lnSpc>
              <a:spcBef>
                <a:spcPts val="160"/>
              </a:spcBef>
            </a:pPr>
            <a:r>
              <a:rPr sz="2000" spc="-5" dirty="0">
                <a:latin typeface="Book Antiqua"/>
                <a:cs typeface="Book Antiqua"/>
              </a:rPr>
              <a:t>This </a:t>
            </a:r>
            <a:r>
              <a:rPr sz="2000" dirty="0">
                <a:latin typeface="Book Antiqua"/>
                <a:cs typeface="Book Antiqua"/>
              </a:rPr>
              <a:t>current </a:t>
            </a:r>
            <a:r>
              <a:rPr sz="2000" spc="-5" dirty="0">
                <a:latin typeface="Book Antiqua"/>
                <a:cs typeface="Book Antiqua"/>
              </a:rPr>
              <a:t>produces </a:t>
            </a:r>
            <a:r>
              <a:rPr sz="2000" dirty="0">
                <a:latin typeface="Book Antiqua"/>
                <a:cs typeface="Book Antiqua"/>
              </a:rPr>
              <a:t>a self </a:t>
            </a:r>
            <a:r>
              <a:rPr sz="2000" spc="-5" dirty="0">
                <a:latin typeface="Book Antiqua"/>
                <a:cs typeface="Book Antiqua"/>
              </a:rPr>
              <a:t>induced </a:t>
            </a:r>
            <a:r>
              <a:rPr sz="2000" dirty="0">
                <a:latin typeface="Book Antiqua"/>
                <a:cs typeface="Book Antiqua"/>
              </a:rPr>
              <a:t>e.m.f. </a:t>
            </a:r>
            <a:r>
              <a:rPr sz="2000" spc="10" dirty="0">
                <a:latin typeface="Book Antiqua"/>
                <a:cs typeface="Book Antiqua"/>
              </a:rPr>
              <a:t>e</a:t>
            </a:r>
            <a:r>
              <a:rPr sz="1950" spc="15" baseline="-21367" dirty="0">
                <a:latin typeface="Book Antiqua"/>
                <a:cs typeface="Book Antiqua"/>
              </a:rPr>
              <a:t>L  </a:t>
            </a:r>
            <a:r>
              <a:rPr sz="2000" dirty="0">
                <a:latin typeface="Book Antiqua"/>
                <a:cs typeface="Book Antiqua"/>
              </a:rPr>
              <a:t>in </a:t>
            </a:r>
            <a:r>
              <a:rPr sz="2000" spc="-5" dirty="0">
                <a:latin typeface="Book Antiqua"/>
                <a:cs typeface="Book Antiqua"/>
              </a:rPr>
              <a:t>the </a:t>
            </a:r>
            <a:r>
              <a:rPr sz="2000" dirty="0">
                <a:latin typeface="Book Antiqua"/>
                <a:cs typeface="Book Antiqua"/>
              </a:rPr>
              <a:t>circuit given</a:t>
            </a:r>
            <a:r>
              <a:rPr sz="2000" spc="-35" dirty="0">
                <a:latin typeface="Book Antiqua"/>
                <a:cs typeface="Book Antiqua"/>
              </a:rPr>
              <a:t> </a:t>
            </a:r>
            <a:r>
              <a:rPr sz="2000" spc="-5" dirty="0">
                <a:latin typeface="Book Antiqua"/>
                <a:cs typeface="Book Antiqua"/>
              </a:rPr>
              <a:t>by</a:t>
            </a:r>
            <a:endParaRPr sz="2000">
              <a:latin typeface="Book Antiqua"/>
              <a:cs typeface="Book Antiqua"/>
            </a:endParaRPr>
          </a:p>
          <a:p>
            <a:pPr marL="2007235">
              <a:lnSpc>
                <a:spcPct val="100000"/>
              </a:lnSpc>
              <a:spcBef>
                <a:spcPts val="305"/>
              </a:spcBef>
            </a:pPr>
            <a:r>
              <a:rPr sz="2000" spc="5" dirty="0">
                <a:latin typeface="Book Antiqua"/>
                <a:cs typeface="Book Antiqua"/>
              </a:rPr>
              <a:t>e</a:t>
            </a:r>
            <a:r>
              <a:rPr sz="1950" spc="7" baseline="-21367" dirty="0">
                <a:latin typeface="Book Antiqua"/>
                <a:cs typeface="Book Antiqua"/>
              </a:rPr>
              <a:t>L</a:t>
            </a:r>
            <a:r>
              <a:rPr sz="2000" spc="5" dirty="0">
                <a:latin typeface="Book Antiqua"/>
                <a:cs typeface="Book Antiqua"/>
              </a:rPr>
              <a:t>= -L</a:t>
            </a:r>
            <a:r>
              <a:rPr sz="2000" spc="-35" dirty="0">
                <a:latin typeface="Book Antiqua"/>
                <a:cs typeface="Book Antiqua"/>
              </a:rPr>
              <a:t> </a:t>
            </a:r>
            <a:r>
              <a:rPr sz="2000" spc="-5" dirty="0">
                <a:latin typeface="Book Antiqua"/>
                <a:cs typeface="Book Antiqua"/>
              </a:rPr>
              <a:t>di/dt</a:t>
            </a:r>
            <a:endParaRPr sz="2000">
              <a:latin typeface="Book Antiqua"/>
              <a:cs typeface="Book Antiqua"/>
            </a:endParaRPr>
          </a:p>
          <a:p>
            <a:pPr marL="381000" marR="538480" indent="-26034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Book Antiqua"/>
                <a:cs typeface="Book Antiqua"/>
              </a:rPr>
              <a:t>At any instant </a:t>
            </a:r>
            <a:r>
              <a:rPr sz="2000" spc="-5" dirty="0">
                <a:latin typeface="Book Antiqua"/>
                <a:cs typeface="Book Antiqua"/>
              </a:rPr>
              <a:t>two </a:t>
            </a:r>
            <a:r>
              <a:rPr sz="2000" dirty="0">
                <a:latin typeface="Book Antiqua"/>
                <a:cs typeface="Book Antiqua"/>
              </a:rPr>
              <a:t>voltages are </a:t>
            </a:r>
            <a:r>
              <a:rPr sz="2000" spc="-5" dirty="0">
                <a:latin typeface="Book Antiqua"/>
                <a:cs typeface="Book Antiqua"/>
              </a:rPr>
              <a:t>present </a:t>
            </a:r>
            <a:r>
              <a:rPr sz="2000" dirty="0">
                <a:latin typeface="Book Antiqua"/>
                <a:cs typeface="Book Antiqua"/>
              </a:rPr>
              <a:t>in </a:t>
            </a:r>
            <a:r>
              <a:rPr sz="2000" spc="-5" dirty="0">
                <a:latin typeface="Book Antiqua"/>
                <a:cs typeface="Book Antiqua"/>
              </a:rPr>
              <a:t>the </a:t>
            </a:r>
            <a:r>
              <a:rPr sz="2000" dirty="0">
                <a:latin typeface="Book Antiqua"/>
                <a:cs typeface="Book Antiqua"/>
              </a:rPr>
              <a:t>circuit , one is </a:t>
            </a:r>
            <a:r>
              <a:rPr sz="2000" spc="-5" dirty="0">
                <a:latin typeface="Book Antiqua"/>
                <a:cs typeface="Book Antiqua"/>
              </a:rPr>
              <a:t>the  </a:t>
            </a:r>
            <a:r>
              <a:rPr sz="2000" dirty="0">
                <a:latin typeface="Book Antiqua"/>
                <a:cs typeface="Book Antiqua"/>
              </a:rPr>
              <a:t>applied voltage </a:t>
            </a:r>
            <a:r>
              <a:rPr sz="2000" spc="10" dirty="0">
                <a:latin typeface="Book Antiqua"/>
                <a:cs typeface="Book Antiqua"/>
              </a:rPr>
              <a:t>e</a:t>
            </a:r>
            <a:r>
              <a:rPr sz="1950" spc="15" baseline="-21367" dirty="0">
                <a:latin typeface="Book Antiqua"/>
                <a:cs typeface="Book Antiqua"/>
              </a:rPr>
              <a:t>L </a:t>
            </a:r>
            <a:r>
              <a:rPr sz="2000" dirty="0">
                <a:latin typeface="Book Antiqua"/>
                <a:cs typeface="Book Antiqua"/>
              </a:rPr>
              <a:t>. By</a:t>
            </a:r>
            <a:r>
              <a:rPr sz="2000" spc="-50" dirty="0">
                <a:latin typeface="Book Antiqua"/>
                <a:cs typeface="Book Antiqua"/>
              </a:rPr>
              <a:t> </a:t>
            </a:r>
            <a:r>
              <a:rPr sz="2000" dirty="0">
                <a:latin typeface="Book Antiqua"/>
                <a:cs typeface="Book Antiqua"/>
              </a:rPr>
              <a:t>KVL</a:t>
            </a:r>
            <a:endParaRPr sz="2000">
              <a:latin typeface="Book Antiqua"/>
              <a:cs typeface="Book Antiqua"/>
            </a:endParaRPr>
          </a:p>
          <a:p>
            <a:pPr marL="990600">
              <a:lnSpc>
                <a:spcPct val="100000"/>
              </a:lnSpc>
              <a:spcBef>
                <a:spcPts val="490"/>
              </a:spcBef>
            </a:pPr>
            <a:r>
              <a:rPr sz="2000" dirty="0">
                <a:latin typeface="Book Antiqua"/>
                <a:cs typeface="Book Antiqua"/>
              </a:rPr>
              <a:t>v = - </a:t>
            </a:r>
            <a:r>
              <a:rPr sz="2000" spc="10" dirty="0">
                <a:latin typeface="Book Antiqua"/>
                <a:cs typeface="Book Antiqua"/>
              </a:rPr>
              <a:t>e</a:t>
            </a:r>
            <a:r>
              <a:rPr sz="1950" spc="15" baseline="-21367" dirty="0">
                <a:latin typeface="Book Antiqua"/>
                <a:cs typeface="Book Antiqua"/>
              </a:rPr>
              <a:t>L </a:t>
            </a:r>
            <a:r>
              <a:rPr sz="2000" dirty="0">
                <a:latin typeface="Book Antiqua"/>
                <a:cs typeface="Book Antiqua"/>
              </a:rPr>
              <a:t>= L di/dt = L </a:t>
            </a:r>
            <a:r>
              <a:rPr sz="2000" spc="5" dirty="0">
                <a:latin typeface="Book Antiqua"/>
                <a:cs typeface="Book Antiqua"/>
              </a:rPr>
              <a:t>d(I</a:t>
            </a:r>
            <a:r>
              <a:rPr sz="1950" spc="7" baseline="-21367" dirty="0">
                <a:latin typeface="Book Antiqua"/>
                <a:cs typeface="Book Antiqua"/>
              </a:rPr>
              <a:t>m</a:t>
            </a:r>
            <a:r>
              <a:rPr sz="2000" spc="5" dirty="0">
                <a:latin typeface="Book Antiqua"/>
                <a:cs typeface="Book Antiqua"/>
              </a:rPr>
              <a:t>sin</a:t>
            </a:r>
            <a:r>
              <a:rPr sz="2000" spc="-60" dirty="0">
                <a:latin typeface="Book Antiqua"/>
                <a:cs typeface="Book Antiqua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ω</a:t>
            </a:r>
            <a:r>
              <a:rPr sz="2000" spc="-5" dirty="0">
                <a:latin typeface="Book Antiqua"/>
                <a:cs typeface="Book Antiqua"/>
              </a:rPr>
              <a:t>t)/dt</a:t>
            </a:r>
            <a:endParaRPr sz="2000">
              <a:latin typeface="Book Antiqua"/>
              <a:cs typeface="Book Antiqua"/>
            </a:endParaRPr>
          </a:p>
          <a:p>
            <a:pPr marL="1181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Book Antiqua"/>
                <a:cs typeface="Book Antiqua"/>
              </a:rPr>
              <a:t>= </a:t>
            </a:r>
            <a:r>
              <a:rPr sz="2000" dirty="0">
                <a:latin typeface="Times New Roman"/>
                <a:cs typeface="Times New Roman"/>
              </a:rPr>
              <a:t>ω</a:t>
            </a:r>
            <a:r>
              <a:rPr sz="2000" dirty="0">
                <a:latin typeface="Book Antiqua"/>
                <a:cs typeface="Book Antiqua"/>
              </a:rPr>
              <a:t>LI</a:t>
            </a:r>
            <a:r>
              <a:rPr sz="1950" baseline="-21367" dirty="0">
                <a:latin typeface="Book Antiqua"/>
                <a:cs typeface="Book Antiqua"/>
              </a:rPr>
              <a:t>m</a:t>
            </a:r>
            <a:r>
              <a:rPr sz="2000" dirty="0">
                <a:latin typeface="Book Antiqua"/>
                <a:cs typeface="Book Antiqua"/>
              </a:rPr>
              <a:t>cos</a:t>
            </a:r>
            <a:r>
              <a:rPr sz="2000" dirty="0">
                <a:latin typeface="Times New Roman"/>
                <a:cs typeface="Times New Roman"/>
              </a:rPr>
              <a:t>ω</a:t>
            </a:r>
            <a:r>
              <a:rPr sz="2000" dirty="0">
                <a:latin typeface="Book Antiqua"/>
                <a:cs typeface="Book Antiqua"/>
              </a:rPr>
              <a:t>t = </a:t>
            </a:r>
            <a:r>
              <a:rPr sz="2000" dirty="0">
                <a:latin typeface="Times New Roman"/>
                <a:cs typeface="Times New Roman"/>
              </a:rPr>
              <a:t>ω</a:t>
            </a:r>
            <a:r>
              <a:rPr sz="2000" dirty="0">
                <a:latin typeface="Book Antiqua"/>
                <a:cs typeface="Book Antiqua"/>
              </a:rPr>
              <a:t>LI</a:t>
            </a:r>
            <a:r>
              <a:rPr sz="1950" baseline="-21367" dirty="0">
                <a:latin typeface="Book Antiqua"/>
                <a:cs typeface="Book Antiqua"/>
              </a:rPr>
              <a:t>m</a:t>
            </a:r>
            <a:r>
              <a:rPr sz="2000" dirty="0">
                <a:latin typeface="Book Antiqua"/>
                <a:cs typeface="Book Antiqua"/>
              </a:rPr>
              <a:t>sin(</a:t>
            </a:r>
            <a:r>
              <a:rPr sz="2000" dirty="0">
                <a:latin typeface="Times New Roman"/>
                <a:cs typeface="Times New Roman"/>
              </a:rPr>
              <a:t>ω</a:t>
            </a:r>
            <a:r>
              <a:rPr sz="2000" dirty="0">
                <a:latin typeface="Book Antiqua"/>
                <a:cs typeface="Book Antiqua"/>
              </a:rPr>
              <a:t>t+</a:t>
            </a:r>
            <a:r>
              <a:rPr sz="2000" spc="-65" dirty="0">
                <a:latin typeface="Book Antiqua"/>
                <a:cs typeface="Book Antiqua"/>
              </a:rPr>
              <a:t> </a:t>
            </a:r>
            <a:r>
              <a:rPr sz="2000" spc="5" dirty="0">
                <a:latin typeface="Book Antiqua"/>
                <a:cs typeface="Book Antiqua"/>
              </a:rPr>
              <a:t>90</a:t>
            </a:r>
            <a:r>
              <a:rPr sz="1950" spc="7" baseline="25641" dirty="0">
                <a:latin typeface="Book Antiqua"/>
                <a:cs typeface="Book Antiqua"/>
              </a:rPr>
              <a:t>0</a:t>
            </a:r>
            <a:r>
              <a:rPr sz="2000" spc="5" dirty="0">
                <a:latin typeface="Book Antiqua"/>
                <a:cs typeface="Book Antiqua"/>
              </a:rPr>
              <a:t>)</a:t>
            </a:r>
            <a:endParaRPr sz="2000">
              <a:latin typeface="Book Antiqua"/>
              <a:cs typeface="Book Antiqua"/>
            </a:endParaRPr>
          </a:p>
          <a:p>
            <a:pPr marL="292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Book Antiqua"/>
                <a:cs typeface="Book Antiqua"/>
              </a:rPr>
              <a:t>If </a:t>
            </a:r>
            <a:r>
              <a:rPr sz="2000" spc="5" dirty="0">
                <a:latin typeface="Times New Roman"/>
                <a:cs typeface="Times New Roman"/>
              </a:rPr>
              <a:t>ω</a:t>
            </a:r>
            <a:r>
              <a:rPr sz="2000" spc="5" dirty="0">
                <a:latin typeface="Book Antiqua"/>
                <a:cs typeface="Book Antiqua"/>
              </a:rPr>
              <a:t>LI</a:t>
            </a:r>
            <a:r>
              <a:rPr sz="1950" spc="7" baseline="-21367" dirty="0">
                <a:latin typeface="Book Antiqua"/>
                <a:cs typeface="Book Antiqua"/>
              </a:rPr>
              <a:t>m </a:t>
            </a:r>
            <a:r>
              <a:rPr sz="2000" dirty="0">
                <a:latin typeface="Book Antiqua"/>
                <a:cs typeface="Book Antiqua"/>
              </a:rPr>
              <a:t>=</a:t>
            </a:r>
            <a:r>
              <a:rPr sz="2000" spc="-180" dirty="0">
                <a:latin typeface="Book Antiqua"/>
                <a:cs typeface="Book Antiqua"/>
              </a:rPr>
              <a:t> </a:t>
            </a:r>
            <a:r>
              <a:rPr sz="2000" spc="15" dirty="0">
                <a:latin typeface="Book Antiqua"/>
                <a:cs typeface="Book Antiqua"/>
              </a:rPr>
              <a:t>V</a:t>
            </a:r>
            <a:r>
              <a:rPr sz="1950" spc="22" baseline="-21367" dirty="0">
                <a:latin typeface="Book Antiqua"/>
                <a:cs typeface="Book Antiqua"/>
              </a:rPr>
              <a:t>m</a:t>
            </a:r>
            <a:endParaRPr sz="1950" baseline="-21367">
              <a:latin typeface="Book Antiqua"/>
              <a:cs typeface="Book Antiqua"/>
            </a:endParaRPr>
          </a:p>
          <a:p>
            <a:pPr marL="94932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Book Antiqua"/>
                <a:cs typeface="Book Antiqua"/>
              </a:rPr>
              <a:t>v = </a:t>
            </a:r>
            <a:r>
              <a:rPr sz="2000" spc="15" dirty="0">
                <a:latin typeface="Book Antiqua"/>
                <a:cs typeface="Book Antiqua"/>
              </a:rPr>
              <a:t>V</a:t>
            </a:r>
            <a:r>
              <a:rPr sz="1950" spc="22" baseline="-21367" dirty="0">
                <a:latin typeface="Book Antiqua"/>
                <a:cs typeface="Book Antiqua"/>
              </a:rPr>
              <a:t>m </a:t>
            </a:r>
            <a:r>
              <a:rPr sz="2000" dirty="0">
                <a:latin typeface="Book Antiqua"/>
                <a:cs typeface="Book Antiqua"/>
              </a:rPr>
              <a:t>sin(</a:t>
            </a:r>
            <a:r>
              <a:rPr sz="2000" dirty="0">
                <a:latin typeface="Times New Roman"/>
                <a:cs typeface="Times New Roman"/>
              </a:rPr>
              <a:t>ω</a:t>
            </a:r>
            <a:r>
              <a:rPr sz="2000" dirty="0">
                <a:latin typeface="Book Antiqua"/>
                <a:cs typeface="Book Antiqua"/>
              </a:rPr>
              <a:t>t+</a:t>
            </a:r>
            <a:r>
              <a:rPr sz="2000" spc="-220" dirty="0">
                <a:latin typeface="Book Antiqua"/>
                <a:cs typeface="Book Antiqua"/>
              </a:rPr>
              <a:t> </a:t>
            </a:r>
            <a:r>
              <a:rPr sz="2000" spc="5" dirty="0">
                <a:latin typeface="Book Antiqua"/>
                <a:cs typeface="Book Antiqua"/>
              </a:rPr>
              <a:t>90</a:t>
            </a:r>
            <a:r>
              <a:rPr sz="1950" spc="7" baseline="25641" dirty="0">
                <a:latin typeface="Book Antiqua"/>
                <a:cs typeface="Book Antiqua"/>
              </a:rPr>
              <a:t>0</a:t>
            </a:r>
            <a:r>
              <a:rPr sz="2000" spc="5" dirty="0">
                <a:latin typeface="Book Antiqua"/>
                <a:cs typeface="Book Antiqua"/>
              </a:rPr>
              <a:t>)</a:t>
            </a:r>
            <a:endParaRPr sz="2000">
              <a:latin typeface="Book Antiqua"/>
              <a:cs typeface="Book Antiqua"/>
            </a:endParaRPr>
          </a:p>
          <a:p>
            <a:pPr marL="381000" marR="277495" indent="-26034">
              <a:lnSpc>
                <a:spcPct val="100000"/>
              </a:lnSpc>
              <a:spcBef>
                <a:spcPts val="470"/>
              </a:spcBef>
            </a:pPr>
            <a:r>
              <a:rPr sz="2000" dirty="0">
                <a:latin typeface="Book Antiqua"/>
                <a:cs typeface="Book Antiqua"/>
              </a:rPr>
              <a:t>Comparison shows </a:t>
            </a:r>
            <a:r>
              <a:rPr sz="2000" spc="-5" dirty="0">
                <a:latin typeface="Book Antiqua"/>
                <a:cs typeface="Book Antiqua"/>
              </a:rPr>
              <a:t>that the </a:t>
            </a:r>
            <a:r>
              <a:rPr sz="2000" dirty="0">
                <a:latin typeface="Book Antiqua"/>
                <a:cs typeface="Book Antiqua"/>
              </a:rPr>
              <a:t>phase difference </a:t>
            </a:r>
            <a:r>
              <a:rPr sz="2000" spc="-5" dirty="0">
                <a:latin typeface="Book Antiqua"/>
                <a:cs typeface="Book Antiqua"/>
              </a:rPr>
              <a:t>between </a:t>
            </a:r>
            <a:r>
              <a:rPr sz="2000" dirty="0">
                <a:latin typeface="Book Antiqua"/>
                <a:cs typeface="Book Antiqua"/>
              </a:rPr>
              <a:t>voltage and  current is 90</a:t>
            </a:r>
            <a:r>
              <a:rPr sz="2000" spc="-40" dirty="0">
                <a:latin typeface="Book Antiqua"/>
                <a:cs typeface="Book Antiqua"/>
              </a:rPr>
              <a:t> </a:t>
            </a:r>
            <a:r>
              <a:rPr sz="2000" dirty="0">
                <a:latin typeface="Book Antiqua"/>
                <a:cs typeface="Book Antiqua"/>
              </a:rPr>
              <a:t>.</a:t>
            </a:r>
            <a:endParaRPr sz="20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00115" y="2071116"/>
            <a:ext cx="1572767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44511" y="2071116"/>
            <a:ext cx="1427988" cy="12146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214" y="364058"/>
            <a:ext cx="8373109" cy="529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6400" indent="-342900">
              <a:lnSpc>
                <a:spcPts val="3825"/>
              </a:lnSpc>
              <a:spcBef>
                <a:spcPts val="105"/>
              </a:spcBef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3200" dirty="0">
                <a:latin typeface="Book Antiqua"/>
                <a:cs typeface="Book Antiqua"/>
              </a:rPr>
              <a:t>If </a:t>
            </a:r>
            <a:r>
              <a:rPr sz="3200" dirty="0">
                <a:latin typeface="Times New Roman"/>
                <a:cs typeface="Times New Roman"/>
              </a:rPr>
              <a:t>Φ </a:t>
            </a:r>
            <a:r>
              <a:rPr sz="3200" spc="-5" dirty="0">
                <a:latin typeface="Book Antiqua"/>
                <a:cs typeface="Book Antiqua"/>
              </a:rPr>
              <a:t>is </a:t>
            </a:r>
            <a:r>
              <a:rPr sz="3200" dirty="0">
                <a:latin typeface="Book Antiqua"/>
                <a:cs typeface="Book Antiqua"/>
              </a:rPr>
              <a:t>measured </a:t>
            </a:r>
            <a:r>
              <a:rPr sz="3200" spc="-5" dirty="0">
                <a:latin typeface="Book Antiqua"/>
                <a:cs typeface="Book Antiqua"/>
              </a:rPr>
              <a:t>from the </a:t>
            </a:r>
            <a:r>
              <a:rPr sz="3200" dirty="0">
                <a:latin typeface="Book Antiqua"/>
                <a:cs typeface="Book Antiqua"/>
              </a:rPr>
              <a:t>current </a:t>
            </a:r>
            <a:r>
              <a:rPr sz="3200" spc="-5" dirty="0">
                <a:latin typeface="Book Antiqua"/>
                <a:cs typeface="Book Antiqua"/>
              </a:rPr>
              <a:t>phase </a:t>
            </a:r>
            <a:r>
              <a:rPr sz="3200" dirty="0">
                <a:latin typeface="Times New Roman"/>
                <a:cs typeface="Times New Roman"/>
              </a:rPr>
              <a:t>Φ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=</a:t>
            </a:r>
            <a:endParaRPr sz="3200">
              <a:latin typeface="Book Antiqua"/>
              <a:cs typeface="Book Antiqua"/>
            </a:endParaRPr>
          </a:p>
          <a:p>
            <a:pPr marL="406400">
              <a:lnSpc>
                <a:spcPts val="3825"/>
              </a:lnSpc>
            </a:pPr>
            <a:r>
              <a:rPr sz="3200" spc="5" dirty="0">
                <a:latin typeface="Book Antiqua"/>
                <a:cs typeface="Book Antiqua"/>
              </a:rPr>
              <a:t>+90</a:t>
            </a:r>
            <a:r>
              <a:rPr sz="3150" spc="7" baseline="25132" dirty="0">
                <a:latin typeface="Book Antiqua"/>
                <a:cs typeface="Book Antiqua"/>
              </a:rPr>
              <a:t>0</a:t>
            </a:r>
            <a:r>
              <a:rPr sz="3150" spc="352" baseline="25132" dirty="0">
                <a:latin typeface="Book Antiqua"/>
                <a:cs typeface="Book Antiqua"/>
              </a:rPr>
              <a:t> </a:t>
            </a:r>
            <a:r>
              <a:rPr sz="3200" dirty="0">
                <a:latin typeface="Book Antiqua"/>
                <a:cs typeface="Book Antiqua"/>
              </a:rPr>
              <a:t>.</a:t>
            </a:r>
            <a:endParaRPr sz="32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300">
              <a:latin typeface="Book Antiqua"/>
              <a:cs typeface="Book Antiqua"/>
            </a:endParaRPr>
          </a:p>
          <a:p>
            <a:pPr marL="406400" marR="740410" indent="-342900">
              <a:lnSpc>
                <a:spcPct val="100000"/>
              </a:lnSpc>
              <a:buFont typeface="Arial"/>
              <a:buChar char="•"/>
              <a:tabLst>
                <a:tab pos="405765" algn="l"/>
                <a:tab pos="406400" algn="l"/>
                <a:tab pos="1755139" algn="l"/>
              </a:tabLst>
            </a:pPr>
            <a:r>
              <a:rPr sz="3200" spc="-5" dirty="0">
                <a:latin typeface="Book Antiqua"/>
                <a:cs typeface="Book Antiqua"/>
              </a:rPr>
              <a:t>Hence	</a:t>
            </a:r>
            <a:r>
              <a:rPr sz="3200" dirty="0">
                <a:latin typeface="Book Antiqua"/>
                <a:cs typeface="Book Antiqua"/>
              </a:rPr>
              <a:t>, in a </a:t>
            </a:r>
            <a:r>
              <a:rPr sz="3200" spc="-5" dirty="0">
                <a:latin typeface="Book Antiqua"/>
                <a:cs typeface="Book Antiqua"/>
              </a:rPr>
              <a:t>purely inductive </a:t>
            </a:r>
            <a:r>
              <a:rPr sz="3200" dirty="0">
                <a:latin typeface="Book Antiqua"/>
                <a:cs typeface="Book Antiqua"/>
              </a:rPr>
              <a:t>circuit </a:t>
            </a:r>
            <a:r>
              <a:rPr sz="3200" spc="-5" dirty="0">
                <a:latin typeface="Book Antiqua"/>
                <a:cs typeface="Book Antiqua"/>
              </a:rPr>
              <a:t>the  </a:t>
            </a:r>
            <a:r>
              <a:rPr sz="3200" dirty="0">
                <a:latin typeface="Book Antiqua"/>
                <a:cs typeface="Book Antiqua"/>
              </a:rPr>
              <a:t>voltage leads </a:t>
            </a:r>
            <a:r>
              <a:rPr sz="3200" spc="-5" dirty="0">
                <a:latin typeface="Book Antiqua"/>
                <a:cs typeface="Book Antiqua"/>
              </a:rPr>
              <a:t>the </a:t>
            </a:r>
            <a:r>
              <a:rPr sz="3200" dirty="0">
                <a:latin typeface="Book Antiqua"/>
                <a:cs typeface="Book Antiqua"/>
              </a:rPr>
              <a:t>current </a:t>
            </a:r>
            <a:r>
              <a:rPr sz="3200" spc="-5" dirty="0">
                <a:latin typeface="Book Antiqua"/>
                <a:cs typeface="Book Antiqua"/>
              </a:rPr>
              <a:t>by </a:t>
            </a:r>
            <a:r>
              <a:rPr sz="3200" spc="15" dirty="0">
                <a:latin typeface="Book Antiqua"/>
                <a:cs typeface="Book Antiqua"/>
              </a:rPr>
              <a:t>90</a:t>
            </a:r>
            <a:r>
              <a:rPr sz="3150" spc="22" baseline="25132" dirty="0">
                <a:latin typeface="Book Antiqua"/>
                <a:cs typeface="Book Antiqua"/>
              </a:rPr>
              <a:t>0 </a:t>
            </a:r>
            <a:r>
              <a:rPr sz="3200" dirty="0">
                <a:latin typeface="Book Antiqua"/>
                <a:cs typeface="Book Antiqua"/>
              </a:rPr>
              <a:t>or </a:t>
            </a:r>
            <a:r>
              <a:rPr sz="3200" spc="-5" dirty="0">
                <a:latin typeface="Book Antiqua"/>
                <a:cs typeface="Book Antiqua"/>
              </a:rPr>
              <a:t>the  </a:t>
            </a:r>
            <a:r>
              <a:rPr sz="3200" dirty="0">
                <a:latin typeface="Book Antiqua"/>
                <a:cs typeface="Book Antiqua"/>
              </a:rPr>
              <a:t>current lags </a:t>
            </a:r>
            <a:r>
              <a:rPr sz="3200" spc="-5" dirty="0">
                <a:latin typeface="Book Antiqua"/>
                <a:cs typeface="Book Antiqua"/>
              </a:rPr>
              <a:t>by</a:t>
            </a:r>
            <a:r>
              <a:rPr sz="3200" spc="-40" dirty="0">
                <a:latin typeface="Book Antiqua"/>
                <a:cs typeface="Book Antiqua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90</a:t>
            </a:r>
            <a:r>
              <a:rPr sz="3150" spc="15" baseline="25132" dirty="0">
                <a:latin typeface="Book Antiqua"/>
                <a:cs typeface="Book Antiqua"/>
              </a:rPr>
              <a:t>0</a:t>
            </a:r>
            <a:r>
              <a:rPr sz="3200" spc="10" dirty="0">
                <a:latin typeface="Book Antiqua"/>
                <a:cs typeface="Book Antiqua"/>
              </a:rPr>
              <a:t>.</a:t>
            </a:r>
            <a:endParaRPr sz="32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300">
              <a:latin typeface="Book Antiqua"/>
              <a:cs typeface="Book Antiqua"/>
            </a:endParaRPr>
          </a:p>
          <a:p>
            <a:pPr marL="406400" marR="1030605" indent="-342900">
              <a:lnSpc>
                <a:spcPct val="100000"/>
              </a:lnSpc>
              <a:buFont typeface="Arial"/>
              <a:buChar char="•"/>
              <a:tabLst>
                <a:tab pos="405765" algn="l"/>
                <a:tab pos="406400" algn="l"/>
              </a:tabLst>
            </a:pPr>
            <a:r>
              <a:rPr sz="3200" dirty="0">
                <a:latin typeface="Book Antiqua"/>
                <a:cs typeface="Book Antiqua"/>
              </a:rPr>
              <a:t>The waveform and </a:t>
            </a:r>
            <a:r>
              <a:rPr sz="3200" spc="-5" dirty="0">
                <a:latin typeface="Book Antiqua"/>
                <a:cs typeface="Book Antiqua"/>
              </a:rPr>
              <a:t>phasor </a:t>
            </a:r>
            <a:r>
              <a:rPr sz="3200" dirty="0">
                <a:latin typeface="Book Antiqua"/>
                <a:cs typeface="Book Antiqua"/>
              </a:rPr>
              <a:t>diagram  </a:t>
            </a:r>
            <a:r>
              <a:rPr sz="3200" spc="-5" dirty="0">
                <a:latin typeface="Book Antiqua"/>
                <a:cs typeface="Book Antiqua"/>
              </a:rPr>
              <a:t>respectively </a:t>
            </a:r>
            <a:r>
              <a:rPr sz="3200" dirty="0">
                <a:latin typeface="Book Antiqua"/>
                <a:cs typeface="Book Antiqua"/>
              </a:rPr>
              <a:t>of </a:t>
            </a:r>
            <a:r>
              <a:rPr sz="3200" spc="-5" dirty="0">
                <a:latin typeface="Book Antiqua"/>
                <a:cs typeface="Book Antiqua"/>
              </a:rPr>
              <a:t>the </a:t>
            </a:r>
            <a:r>
              <a:rPr sz="3200" dirty="0">
                <a:latin typeface="Book Antiqua"/>
                <a:cs typeface="Book Antiqua"/>
              </a:rPr>
              <a:t>voltage and current  containing only on </a:t>
            </a:r>
            <a:r>
              <a:rPr sz="3200" spc="-5" dirty="0">
                <a:latin typeface="Book Antiqua"/>
                <a:cs typeface="Book Antiqua"/>
              </a:rPr>
              <a:t>inductance</a:t>
            </a:r>
            <a:r>
              <a:rPr sz="3200" spc="-45" dirty="0">
                <a:latin typeface="Book Antiqua"/>
                <a:cs typeface="Book Antiqua"/>
              </a:rPr>
              <a:t> </a:t>
            </a:r>
            <a:r>
              <a:rPr sz="3200" dirty="0">
                <a:latin typeface="Book Antiqua"/>
                <a:cs typeface="Book Antiqua"/>
              </a:rPr>
              <a:t>.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57371" y="5215128"/>
            <a:ext cx="2869692" cy="1499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7290" y="306450"/>
            <a:ext cx="4931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Arial"/>
                <a:cs typeface="Arial"/>
              </a:rPr>
              <a:t>Inductive</a:t>
            </a:r>
            <a:r>
              <a:rPr sz="4000" b="1" spc="-70" dirty="0">
                <a:latin typeface="Arial"/>
                <a:cs typeface="Arial"/>
              </a:rPr>
              <a:t> </a:t>
            </a:r>
            <a:r>
              <a:rPr sz="4000" b="1" spc="-5" dirty="0">
                <a:latin typeface="Arial"/>
                <a:cs typeface="Arial"/>
              </a:rPr>
              <a:t>Reactance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1888" y="977010"/>
            <a:ext cx="8416290" cy="4875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1300">
              <a:lnSpc>
                <a:spcPct val="100000"/>
              </a:lnSpc>
              <a:spcBef>
                <a:spcPts val="100"/>
              </a:spcBef>
              <a:tabLst>
                <a:tab pos="3806190" algn="l"/>
                <a:tab pos="5042535" algn="l"/>
              </a:tabLst>
            </a:pPr>
            <a:r>
              <a:rPr sz="2600" dirty="0">
                <a:latin typeface="Times New Roman"/>
                <a:cs typeface="Times New Roman"/>
              </a:rPr>
              <a:t>ω</a:t>
            </a:r>
            <a:r>
              <a:rPr sz="2600" dirty="0">
                <a:latin typeface="Book Antiqua"/>
                <a:cs typeface="Book Antiqua"/>
              </a:rPr>
              <a:t>L(	I</a:t>
            </a:r>
            <a:r>
              <a:rPr sz="2600" spc="-10" dirty="0">
                <a:latin typeface="Book Antiqua"/>
                <a:cs typeface="Book Antiqua"/>
              </a:rPr>
              <a:t> </a:t>
            </a:r>
            <a:r>
              <a:rPr sz="3600" spc="-5" dirty="0">
                <a:latin typeface="Book Antiqua"/>
                <a:cs typeface="Book Antiqua"/>
              </a:rPr>
              <a:t>I</a:t>
            </a:r>
            <a:r>
              <a:rPr sz="2600" spc="-5" dirty="0">
                <a:latin typeface="Book Antiqua"/>
                <a:cs typeface="Book Antiqua"/>
              </a:rPr>
              <a:t>)</a:t>
            </a:r>
            <a:r>
              <a:rPr sz="2600" dirty="0">
                <a:latin typeface="Book Antiqua"/>
                <a:cs typeface="Book Antiqua"/>
              </a:rPr>
              <a:t> =	V</a:t>
            </a:r>
            <a:endParaRPr sz="2600">
              <a:latin typeface="Book Antiqua"/>
              <a:cs typeface="Book Antiqua"/>
            </a:endParaRPr>
          </a:p>
          <a:p>
            <a:pPr marL="2781300">
              <a:lnSpc>
                <a:spcPct val="100000"/>
              </a:lnSpc>
              <a:spcBef>
                <a:spcPts val="25"/>
              </a:spcBef>
            </a:pPr>
            <a:r>
              <a:rPr sz="3000" dirty="0">
                <a:latin typeface="Times New Roman"/>
                <a:cs typeface="Times New Roman"/>
              </a:rPr>
              <a:t>ω</a:t>
            </a:r>
            <a:r>
              <a:rPr sz="3000" dirty="0">
                <a:latin typeface="Book Antiqua"/>
                <a:cs typeface="Book Antiqua"/>
              </a:rPr>
              <a:t>L =</a:t>
            </a:r>
            <a:r>
              <a:rPr sz="3000" spc="-15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V/I</a:t>
            </a:r>
            <a:endParaRPr sz="3000">
              <a:latin typeface="Book Antiqua"/>
              <a:cs typeface="Book Antiqua"/>
            </a:endParaRPr>
          </a:p>
          <a:p>
            <a:pPr marL="381000" marR="55880" indent="-343535">
              <a:lnSpc>
                <a:spcPct val="80000"/>
              </a:lnSpc>
              <a:spcBef>
                <a:spcPts val="720"/>
              </a:spcBef>
            </a:pPr>
            <a:r>
              <a:rPr sz="3000" dirty="0">
                <a:latin typeface="Book Antiqua"/>
                <a:cs typeface="Book Antiqua"/>
              </a:rPr>
              <a:t>The </a:t>
            </a:r>
            <a:r>
              <a:rPr sz="3000" spc="-5" dirty="0">
                <a:latin typeface="Book Antiqua"/>
                <a:cs typeface="Book Antiqua"/>
              </a:rPr>
              <a:t>quantity </a:t>
            </a:r>
            <a:r>
              <a:rPr sz="3000" dirty="0">
                <a:latin typeface="Times New Roman"/>
                <a:cs typeface="Times New Roman"/>
              </a:rPr>
              <a:t>ω</a:t>
            </a:r>
            <a:r>
              <a:rPr sz="3000" dirty="0">
                <a:latin typeface="Book Antiqua"/>
                <a:cs typeface="Book Antiqua"/>
              </a:rPr>
              <a:t>L </a:t>
            </a:r>
            <a:r>
              <a:rPr sz="3000" spc="-5" dirty="0">
                <a:latin typeface="Book Antiqua"/>
                <a:cs typeface="Book Antiqua"/>
              </a:rPr>
              <a:t>is </a:t>
            </a:r>
            <a:r>
              <a:rPr sz="3000" dirty="0">
                <a:latin typeface="Book Antiqua"/>
                <a:cs typeface="Book Antiqua"/>
              </a:rPr>
              <a:t>the </a:t>
            </a:r>
            <a:r>
              <a:rPr sz="3000" spc="-5" dirty="0">
                <a:latin typeface="Book Antiqua"/>
                <a:cs typeface="Book Antiqua"/>
              </a:rPr>
              <a:t>ratio </a:t>
            </a:r>
            <a:r>
              <a:rPr sz="3000" dirty="0">
                <a:latin typeface="Book Antiqua"/>
                <a:cs typeface="Book Antiqua"/>
              </a:rPr>
              <a:t>of the r.m.s. </a:t>
            </a:r>
            <a:r>
              <a:rPr sz="3000" spc="-5" dirty="0">
                <a:latin typeface="Book Antiqua"/>
                <a:cs typeface="Book Antiqua"/>
              </a:rPr>
              <a:t>voltage  to r.m.s. </a:t>
            </a:r>
            <a:r>
              <a:rPr sz="3000" dirty="0">
                <a:latin typeface="Book Antiqua"/>
                <a:cs typeface="Book Antiqua"/>
              </a:rPr>
              <a:t>current </a:t>
            </a:r>
            <a:r>
              <a:rPr sz="3000" spc="-5" dirty="0">
                <a:latin typeface="Book Antiqua"/>
                <a:cs typeface="Book Antiqua"/>
              </a:rPr>
              <a:t>in purely </a:t>
            </a:r>
            <a:r>
              <a:rPr sz="3000" dirty="0">
                <a:latin typeface="Book Antiqua"/>
                <a:cs typeface="Book Antiqua"/>
              </a:rPr>
              <a:t>inductive circuit . </a:t>
            </a:r>
            <a:r>
              <a:rPr sz="3000" spc="-10" dirty="0">
                <a:latin typeface="Book Antiqua"/>
                <a:cs typeface="Book Antiqua"/>
              </a:rPr>
              <a:t>It  </a:t>
            </a:r>
            <a:r>
              <a:rPr sz="3000" spc="-5" dirty="0">
                <a:latin typeface="Book Antiqua"/>
                <a:cs typeface="Book Antiqua"/>
              </a:rPr>
              <a:t>is </a:t>
            </a:r>
            <a:r>
              <a:rPr sz="3000" dirty="0">
                <a:latin typeface="Book Antiqua"/>
                <a:cs typeface="Book Antiqua"/>
              </a:rPr>
              <a:t>called </a:t>
            </a:r>
            <a:r>
              <a:rPr sz="3000" spc="-5" dirty="0">
                <a:latin typeface="Book Antiqua"/>
                <a:cs typeface="Book Antiqua"/>
              </a:rPr>
              <a:t>the </a:t>
            </a:r>
            <a:r>
              <a:rPr sz="3000" dirty="0">
                <a:latin typeface="Book Antiqua"/>
                <a:cs typeface="Book Antiqua"/>
              </a:rPr>
              <a:t>inductive </a:t>
            </a:r>
            <a:r>
              <a:rPr sz="3000" spc="-5" dirty="0">
                <a:latin typeface="Book Antiqua"/>
                <a:cs typeface="Book Antiqua"/>
              </a:rPr>
              <a:t>reactance </a:t>
            </a:r>
            <a:r>
              <a:rPr sz="3000" dirty="0">
                <a:latin typeface="Book Antiqua"/>
                <a:cs typeface="Book Antiqua"/>
              </a:rPr>
              <a:t>of the circuit  and </a:t>
            </a:r>
            <a:r>
              <a:rPr sz="3000" spc="-5" dirty="0">
                <a:latin typeface="Book Antiqua"/>
                <a:cs typeface="Book Antiqua"/>
              </a:rPr>
              <a:t>is denoted by </a:t>
            </a:r>
            <a:r>
              <a:rPr sz="3000" dirty="0">
                <a:latin typeface="Book Antiqua"/>
                <a:cs typeface="Book Antiqua"/>
              </a:rPr>
              <a:t>the symbol </a:t>
            </a:r>
            <a:r>
              <a:rPr sz="3000" spc="5" dirty="0">
                <a:latin typeface="Book Antiqua"/>
                <a:cs typeface="Book Antiqua"/>
              </a:rPr>
              <a:t>X</a:t>
            </a:r>
            <a:r>
              <a:rPr sz="3000" spc="7" baseline="-20833" dirty="0">
                <a:latin typeface="Book Antiqua"/>
                <a:cs typeface="Book Antiqua"/>
              </a:rPr>
              <a:t>L </a:t>
            </a:r>
            <a:r>
              <a:rPr sz="3000" dirty="0">
                <a:latin typeface="Book Antiqua"/>
                <a:cs typeface="Book Antiqua"/>
              </a:rPr>
              <a:t>. Since it </a:t>
            </a:r>
            <a:r>
              <a:rPr sz="3000" spc="-5" dirty="0">
                <a:latin typeface="Book Antiqua"/>
                <a:cs typeface="Book Antiqua"/>
              </a:rPr>
              <a:t>is </a:t>
            </a:r>
            <a:r>
              <a:rPr sz="3000" dirty="0">
                <a:latin typeface="Book Antiqua"/>
                <a:cs typeface="Book Antiqua"/>
              </a:rPr>
              <a:t>the  </a:t>
            </a:r>
            <a:r>
              <a:rPr sz="3000" spc="-5" dirty="0">
                <a:latin typeface="Book Antiqua"/>
                <a:cs typeface="Book Antiqua"/>
              </a:rPr>
              <a:t>ratio </a:t>
            </a:r>
            <a:r>
              <a:rPr sz="3000" dirty="0">
                <a:latin typeface="Book Antiqua"/>
                <a:cs typeface="Book Antiqua"/>
              </a:rPr>
              <a:t>of voltage and current it </a:t>
            </a:r>
            <a:r>
              <a:rPr sz="3000" spc="-5" dirty="0">
                <a:latin typeface="Book Antiqua"/>
                <a:cs typeface="Book Antiqua"/>
              </a:rPr>
              <a:t>is </a:t>
            </a:r>
            <a:r>
              <a:rPr sz="3000" dirty="0">
                <a:latin typeface="Book Antiqua"/>
                <a:cs typeface="Book Antiqua"/>
              </a:rPr>
              <a:t>measured </a:t>
            </a:r>
            <a:r>
              <a:rPr sz="3000" spc="-5" dirty="0">
                <a:latin typeface="Book Antiqua"/>
                <a:cs typeface="Book Antiqua"/>
              </a:rPr>
              <a:t>in  </a:t>
            </a:r>
            <a:r>
              <a:rPr sz="3000" dirty="0">
                <a:latin typeface="Book Antiqua"/>
                <a:cs typeface="Book Antiqua"/>
              </a:rPr>
              <a:t>ohms</a:t>
            </a:r>
            <a:r>
              <a:rPr sz="3000" spc="-5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.</a:t>
            </a:r>
            <a:endParaRPr sz="3000">
              <a:latin typeface="Book Antiqua"/>
              <a:cs typeface="Book Antiqu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850">
              <a:latin typeface="Book Antiqua"/>
              <a:cs typeface="Book Antiqua"/>
            </a:endParaRPr>
          </a:p>
          <a:p>
            <a:pPr marL="381000" marR="342265">
              <a:lnSpc>
                <a:spcPct val="80000"/>
              </a:lnSpc>
            </a:pPr>
            <a:r>
              <a:rPr sz="3000" dirty="0">
                <a:latin typeface="Book Antiqua"/>
                <a:cs typeface="Book Antiqua"/>
              </a:rPr>
              <a:t>The </a:t>
            </a:r>
            <a:r>
              <a:rPr sz="3000" spc="-5" dirty="0">
                <a:latin typeface="Book Antiqua"/>
                <a:cs typeface="Book Antiqua"/>
              </a:rPr>
              <a:t>opposition </a:t>
            </a:r>
            <a:r>
              <a:rPr sz="3000" dirty="0">
                <a:latin typeface="Book Antiqua"/>
                <a:cs typeface="Book Antiqua"/>
              </a:rPr>
              <a:t>of inductance </a:t>
            </a:r>
            <a:r>
              <a:rPr sz="3000" spc="-5" dirty="0">
                <a:latin typeface="Book Antiqua"/>
                <a:cs typeface="Book Antiqua"/>
              </a:rPr>
              <a:t>to the </a:t>
            </a:r>
            <a:r>
              <a:rPr sz="3000" dirty="0">
                <a:latin typeface="Book Antiqua"/>
                <a:cs typeface="Book Antiqua"/>
              </a:rPr>
              <a:t>flow of  alternating current </a:t>
            </a:r>
            <a:r>
              <a:rPr sz="3000" spc="-5" dirty="0">
                <a:latin typeface="Book Antiqua"/>
                <a:cs typeface="Book Antiqua"/>
              </a:rPr>
              <a:t>is </a:t>
            </a:r>
            <a:r>
              <a:rPr sz="3000" dirty="0">
                <a:latin typeface="Book Antiqua"/>
                <a:cs typeface="Book Antiqua"/>
              </a:rPr>
              <a:t>defined as </a:t>
            </a:r>
            <a:r>
              <a:rPr sz="3000" spc="-5" dirty="0">
                <a:latin typeface="Book Antiqua"/>
                <a:cs typeface="Book Antiqua"/>
              </a:rPr>
              <a:t>the</a:t>
            </a:r>
            <a:r>
              <a:rPr sz="3000" spc="-80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inductive  </a:t>
            </a:r>
            <a:r>
              <a:rPr sz="3000" spc="-5" dirty="0">
                <a:latin typeface="Book Antiqua"/>
                <a:cs typeface="Book Antiqua"/>
              </a:rPr>
              <a:t>reatance </a:t>
            </a:r>
            <a:r>
              <a:rPr sz="3000" dirty="0">
                <a:latin typeface="Book Antiqua"/>
                <a:cs typeface="Book Antiqua"/>
              </a:rPr>
              <a:t>X</a:t>
            </a:r>
            <a:r>
              <a:rPr sz="3000" baseline="-20833" dirty="0">
                <a:latin typeface="Book Antiqua"/>
                <a:cs typeface="Book Antiqua"/>
              </a:rPr>
              <a:t>L</a:t>
            </a:r>
            <a:r>
              <a:rPr sz="3000" spc="352" baseline="-20833" dirty="0">
                <a:latin typeface="Book Antiqua"/>
                <a:cs typeface="Book Antiqua"/>
              </a:rPr>
              <a:t> </a:t>
            </a:r>
            <a:r>
              <a:rPr sz="3000" dirty="0">
                <a:latin typeface="Book Antiqua"/>
                <a:cs typeface="Book Antiqua"/>
              </a:rPr>
              <a:t>.</a:t>
            </a:r>
            <a:endParaRPr sz="3000">
              <a:latin typeface="Book Antiqua"/>
              <a:cs typeface="Book Antiqu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85615" y="1143000"/>
            <a:ext cx="429767" cy="496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15255" y="1143000"/>
            <a:ext cx="356615" cy="4130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1093</Words>
  <Application>Microsoft Office PowerPoint</Application>
  <PresentationFormat>On-screen Show (4:3)</PresentationFormat>
  <Paragraphs>246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SINGLE PHASE AC  CIRCUITS ANALYSIS</vt:lpstr>
      <vt:lpstr>CONTENTS</vt:lpstr>
      <vt:lpstr>  CONTENTS </vt:lpstr>
      <vt:lpstr>Introduction</vt:lpstr>
      <vt:lpstr>1.1 Purely Resistive Circuits</vt:lpstr>
      <vt:lpstr>Slide 6</vt:lpstr>
      <vt:lpstr>1.2 Purely Inductive Circuit </vt:lpstr>
      <vt:lpstr>Slide 8</vt:lpstr>
      <vt:lpstr>Inductive Reactance</vt:lpstr>
      <vt:lpstr>Slide 10</vt:lpstr>
      <vt:lpstr>1.3 Purely Capacitive circuit</vt:lpstr>
      <vt:lpstr>Slide 12</vt:lpstr>
      <vt:lpstr>Capacitive  Reactance</vt:lpstr>
      <vt:lpstr>1.4 Series R-L Circuit</vt:lpstr>
      <vt:lpstr>Slide 15</vt:lpstr>
      <vt:lpstr>Impedance Triangle for a Series R-  L Circuit</vt:lpstr>
      <vt:lpstr>1.5 Series R-C</vt:lpstr>
      <vt:lpstr>The phasor diagram:</vt:lpstr>
      <vt:lpstr>Impedance Triangle for a Series R-</vt:lpstr>
      <vt:lpstr>1.6 Series RLC circuit</vt:lpstr>
      <vt:lpstr>Phasor diagram:</vt:lpstr>
      <vt:lpstr>Slide 22</vt:lpstr>
      <vt:lpstr>Impedance Triangle for RLC circuit</vt:lpstr>
      <vt:lpstr>2.  RESONANCE</vt:lpstr>
      <vt:lpstr>2.1 Series Resonance Circuit</vt:lpstr>
      <vt:lpstr>2.2 Resonance in series RLC  circuit</vt:lpstr>
      <vt:lpstr>2.3 Parallel Resonance</vt:lpstr>
      <vt:lpstr>At resonance, currents IL and IC are equal and  cancelling giving a net reactive current equal to  zero. Then at resonance the above equation  becomes.</vt:lpstr>
      <vt:lpstr>We remember that the total current flowing in a  parallel RLC circuit is equal to the vector sum of  the individual branch currents and for a given  frequency is calculated as:</vt:lpstr>
      <vt:lpstr>2.4 Resonance Frequency</vt:lpstr>
      <vt:lpstr>VARIATION OF DIFFERENT  QUANTITIES WITH FREQUENCY</vt:lpstr>
      <vt:lpstr>2.5 Variation of inductive</vt:lpstr>
      <vt:lpstr>2.6 Variation of capacitive  reactance with frequency</vt:lpstr>
      <vt:lpstr>2.7 Variation of current with  frequency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 ON SINGLE PHASE AC  CIRCUITS ANALYSIS</dc:title>
  <dc:creator>Satish</dc:creator>
  <cp:lastModifiedBy>Satish</cp:lastModifiedBy>
  <cp:revision>2</cp:revision>
  <dcterms:created xsi:type="dcterms:W3CDTF">2020-07-06T08:44:53Z</dcterms:created>
  <dcterms:modified xsi:type="dcterms:W3CDTF">2020-07-06T08:48:45Z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2020-07-06T00:00:00Z</vt:filetime>
  </property>
</Properties>
</file>