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4"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E63E31-705C-474F-A1C8-1F11057C8CAE}" type="datetimeFigureOut">
              <a:rPr lang="en-US" smtClean="0"/>
              <a:pPr/>
              <a:t>27-Apr-20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8921FB-55A8-4462-B5DB-470A1585DC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8921FB-55A8-4462-B5DB-470A1585DC11}"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08921FB-55A8-4462-B5DB-470A1585DC11}"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Self inductance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 A voltage is induced in coil when there is a time rate of change of current through it. The inductance parameter L is defined in terms of the voltage across it and the time rate of change of current through it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Where 	v(t) is the voltage across the coil</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(t) is the current through the coil and</a:t>
            </a:r>
          </a:p>
          <a:p>
            <a:pPr>
              <a:buNone/>
            </a:pPr>
            <a:r>
              <a:rPr lang="en-US" dirty="0" smtClean="0">
                <a:latin typeface="Times New Roman" pitchFamily="18" charset="0"/>
                <a:cs typeface="Times New Roman" pitchFamily="18" charset="0"/>
              </a:rPr>
              <a:t>			L  is the inductance of the coil</a:t>
            </a:r>
          </a:p>
          <a:p>
            <a:endParaRPr lang="en-US"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3810000" y="3429000"/>
          <a:ext cx="1574800" cy="1168400"/>
        </p:xfrm>
        <a:graphic>
          <a:graphicData uri="http://schemas.openxmlformats.org/presentationml/2006/ole">
            <p:oleObj spid="_x0000_s1026" name="Equation" r:id="rId3" imgW="787320" imgH="583920" progId="Equation.DSMT4">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Mutual inductance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3000" dirty="0" smtClean="0">
                <a:latin typeface="Times New Roman" pitchFamily="18" charset="0"/>
                <a:cs typeface="Times New Roman" pitchFamily="18" charset="0"/>
              </a:rPr>
              <a:t>Mutual inductance is property associated with two or more coils or inductors which are in close proximity and the presence of common magnetic flux which links the coil</a:t>
            </a:r>
          </a:p>
          <a:p>
            <a:pPr algn="just"/>
            <a:r>
              <a:rPr lang="en-US" sz="3000" dirty="0" smtClean="0">
                <a:latin typeface="Times New Roman" pitchFamily="18" charset="0"/>
                <a:cs typeface="Times New Roman" pitchFamily="18" charset="0"/>
              </a:rPr>
              <a:t> A transformer is such a device whose operation is based on mutual inductance</a:t>
            </a:r>
            <a:endParaRPr lang="en-US" sz="3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1066800"/>
          </a:xfrm>
        </p:spPr>
        <p:txBody>
          <a:bodyPr>
            <a:normAutofit/>
          </a:bodyPr>
          <a:lstStyle/>
          <a:p>
            <a:r>
              <a:rPr lang="en-US" sz="3000" dirty="0" smtClean="0">
                <a:latin typeface="Times New Roman" pitchFamily="18" charset="0"/>
                <a:cs typeface="Times New Roman" pitchFamily="18" charset="0"/>
              </a:rPr>
              <a:t>Let us consider two. coils, L</a:t>
            </a:r>
            <a:r>
              <a:rPr lang="en-US" sz="3000" baseline="-25000" dirty="0" smtClean="0">
                <a:latin typeface="Times New Roman" pitchFamily="18" charset="0"/>
                <a:cs typeface="Times New Roman" pitchFamily="18" charset="0"/>
              </a:rPr>
              <a:t>1</a:t>
            </a:r>
            <a:r>
              <a:rPr lang="en-US" sz="3000" dirty="0" smtClean="0">
                <a:latin typeface="Times New Roman" pitchFamily="18" charset="0"/>
                <a:cs typeface="Times New Roman" pitchFamily="18" charset="0"/>
              </a:rPr>
              <a:t> and L</a:t>
            </a:r>
            <a:r>
              <a:rPr lang="en-US" sz="3000" baseline="-25000" dirty="0" smtClean="0">
                <a:latin typeface="Times New Roman" pitchFamily="18" charset="0"/>
                <a:cs typeface="Times New Roman" pitchFamily="18" charset="0"/>
              </a:rPr>
              <a:t>2 </a:t>
            </a:r>
            <a:r>
              <a:rPr lang="en-US" sz="3000" dirty="0" smtClean="0">
                <a:latin typeface="Times New Roman" pitchFamily="18" charset="0"/>
                <a:cs typeface="Times New Roman" pitchFamily="18" charset="0"/>
              </a:rPr>
              <a:t> as shown in Fig. </a:t>
            </a:r>
          </a:p>
          <a:p>
            <a:endParaRPr lang="en-US" sz="3000" dirty="0" smtClean="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srcRect/>
          <a:stretch>
            <a:fillRect/>
          </a:stretch>
        </p:blipFill>
        <p:spPr bwMode="auto">
          <a:xfrm>
            <a:off x="1981200" y="914400"/>
            <a:ext cx="3733800" cy="2967297"/>
          </a:xfrm>
          <a:prstGeom prst="rect">
            <a:avLst/>
          </a:prstGeom>
          <a:noFill/>
          <a:ln w="9525">
            <a:noFill/>
            <a:miter lim="800000"/>
            <a:headEnd/>
            <a:tailEnd/>
          </a:ln>
          <a:effectLst/>
        </p:spPr>
      </p:pic>
      <p:sp>
        <p:nvSpPr>
          <p:cNvPr id="5" name="Rectangle 4"/>
          <p:cNvSpPr/>
          <p:nvPr/>
        </p:nvSpPr>
        <p:spPr>
          <a:xfrm>
            <a:off x="304800" y="4267200"/>
            <a:ext cx="8305800" cy="2400657"/>
          </a:xfrm>
          <a:prstGeom prst="rect">
            <a:avLst/>
          </a:prstGeom>
        </p:spPr>
        <p:txBody>
          <a:bodyPr wrap="square">
            <a:spAutoFit/>
          </a:bodyPr>
          <a:lstStyle/>
          <a:p>
            <a:pPr algn="just"/>
            <a:r>
              <a:rPr lang="en-US" sz="3000" dirty="0" smtClean="0">
                <a:latin typeface="Times New Roman" pitchFamily="18" charset="0"/>
                <a:cs typeface="Times New Roman" pitchFamily="18" charset="0"/>
              </a:rPr>
              <a:t>which are sufficiently close together, so that the flux produced by i</a:t>
            </a:r>
            <a:r>
              <a:rPr lang="en-US" sz="3000" baseline="-25000" dirty="0" smtClean="0">
                <a:latin typeface="Times New Roman" pitchFamily="18" charset="0"/>
                <a:cs typeface="Times New Roman" pitchFamily="18" charset="0"/>
              </a:rPr>
              <a:t>1</a:t>
            </a:r>
            <a:r>
              <a:rPr lang="en-US" sz="3000" dirty="0" smtClean="0">
                <a:latin typeface="Times New Roman" pitchFamily="18" charset="0"/>
                <a:cs typeface="Times New Roman" pitchFamily="18" charset="0"/>
              </a:rPr>
              <a:t> in  coil L</a:t>
            </a:r>
            <a:r>
              <a:rPr lang="en-US" sz="3000" baseline="-25000" dirty="0" smtClean="0">
                <a:latin typeface="Times New Roman" pitchFamily="18" charset="0"/>
                <a:cs typeface="Times New Roman" pitchFamily="18" charset="0"/>
              </a:rPr>
              <a:t>1</a:t>
            </a:r>
            <a:r>
              <a:rPr lang="en-US" sz="3000" dirty="0" smtClean="0">
                <a:latin typeface="Times New Roman" pitchFamily="18" charset="0"/>
                <a:cs typeface="Times New Roman" pitchFamily="18" charset="0"/>
              </a:rPr>
              <a:t> also link coil L</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 We assume that the coils do not move with respect to one another and the medium in which  the flux is established has a constant permeability</a:t>
            </a:r>
            <a:endParaRPr lang="en-US" sz="3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1066800"/>
          </a:xfrm>
        </p:spPr>
        <p:txBody>
          <a:bodyPr>
            <a:normAutofit/>
          </a:bodyPr>
          <a:lstStyle/>
          <a:p>
            <a:r>
              <a:rPr lang="en-US" sz="2400" dirty="0" smtClean="0">
                <a:latin typeface="Times New Roman" pitchFamily="18" charset="0"/>
                <a:cs typeface="Times New Roman" pitchFamily="18" charset="0"/>
              </a:rPr>
              <a:t>The two coils may be also arranged on a common magnetic core, as shown in Fig </a:t>
            </a:r>
            <a:endParaRPr lang="en-US" sz="2400" dirty="0">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3"/>
          <a:srcRect/>
          <a:stretch>
            <a:fillRect/>
          </a:stretch>
        </p:blipFill>
        <p:spPr bwMode="auto">
          <a:xfrm>
            <a:off x="685800" y="1066800"/>
            <a:ext cx="6843274" cy="3581400"/>
          </a:xfrm>
          <a:prstGeom prst="rect">
            <a:avLst/>
          </a:prstGeom>
          <a:noFill/>
          <a:ln w="9525">
            <a:noFill/>
            <a:miter lim="800000"/>
            <a:headEnd/>
            <a:tailEnd/>
          </a:ln>
          <a:effectLst/>
        </p:spPr>
      </p:pic>
      <p:sp>
        <p:nvSpPr>
          <p:cNvPr id="6" name="Content Placeholder 2"/>
          <p:cNvSpPr txBox="1">
            <a:spLocks/>
          </p:cNvSpPr>
          <p:nvPr/>
        </p:nvSpPr>
        <p:spPr>
          <a:xfrm>
            <a:off x="457200" y="4800600"/>
            <a:ext cx="8229600" cy="2057400"/>
          </a:xfrm>
          <a:prstGeom prst="rect">
            <a:avLst/>
          </a:prstGeom>
        </p:spPr>
        <p:txBody>
          <a:bodyPr vert="horz" lIns="91440" tIns="45720" rIns="91440" bIns="45720" rtlCol="0">
            <a:normAutofit/>
          </a:bodyPr>
          <a:lstStyle/>
          <a:p>
            <a:pPr algn="just"/>
            <a:r>
              <a:rPr lang="en-US" sz="2400" dirty="0" smtClean="0">
                <a:latin typeface="Times New Roman" pitchFamily="18" charset="0"/>
                <a:cs typeface="Times New Roman" pitchFamily="18" charset="0"/>
              </a:rPr>
              <a:t>The two coils are said to be magnetically coupled, but act as a separate circuits. It is possible to relate the voltage induced in one coil to the time rate of change of current in the other coil. </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324600"/>
          </a:xfrm>
        </p:spPr>
        <p:txBody>
          <a:bodyPr>
            <a:normAutofit fontScale="92500" lnSpcReduction="10000"/>
          </a:bodyPr>
          <a:lstStyle/>
          <a:p>
            <a:pPr algn="just"/>
            <a:r>
              <a:rPr lang="en-US" dirty="0" smtClean="0">
                <a:latin typeface="Times New Roman" pitchFamily="18" charset="0"/>
                <a:cs typeface="Times New Roman" pitchFamily="18" charset="0"/>
              </a:rPr>
              <a:t>When a voltage 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applied across L</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 current  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will start flowing in this coil, and produce a flux . </a:t>
            </a:r>
          </a:p>
          <a:p>
            <a:pPr algn="just"/>
            <a:r>
              <a:rPr lang="en-US" dirty="0" smtClean="0">
                <a:latin typeface="Times New Roman" pitchFamily="18" charset="0"/>
                <a:cs typeface="Times New Roman" pitchFamily="18" charset="0"/>
              </a:rPr>
              <a:t>This flux also links coil L</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.if 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were to change with respect to time, the flux would also change with respect to time. </a:t>
            </a:r>
          </a:p>
          <a:p>
            <a:pPr algn="just"/>
            <a:r>
              <a:rPr lang="en-US" dirty="0" smtClean="0">
                <a:latin typeface="Times New Roman" pitchFamily="18" charset="0"/>
                <a:cs typeface="Times New Roman" pitchFamily="18" charset="0"/>
              </a:rPr>
              <a:t>The time varying flux surrounding the second coil, L</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induces an </a:t>
            </a:r>
            <a:r>
              <a:rPr lang="en-US" dirty="0" err="1" smtClean="0">
                <a:latin typeface="Times New Roman" pitchFamily="18" charset="0"/>
                <a:cs typeface="Times New Roman" pitchFamily="18" charset="0"/>
              </a:rPr>
              <a:t>emf</a:t>
            </a:r>
            <a:r>
              <a:rPr lang="en-US" dirty="0" smtClean="0">
                <a:latin typeface="Times New Roman" pitchFamily="18" charset="0"/>
                <a:cs typeface="Times New Roman" pitchFamily="18" charset="0"/>
              </a:rPr>
              <a:t>, or voltage, across the terminals of L</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this voltage is proportional to the time rate of change of current Flowing through the first coil L</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The two coils, or circuit, is said to be inductively coupled,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248400"/>
          </a:xfrm>
        </p:spPr>
        <p:txBody>
          <a:bodyPr>
            <a:normAutofit/>
          </a:bodyPr>
          <a:lstStyle/>
          <a:p>
            <a:pPr algn="just"/>
            <a:r>
              <a:rPr lang="en-US" sz="3000" dirty="0" smtClean="0">
                <a:latin typeface="Times New Roman" pitchFamily="18" charset="0"/>
                <a:cs typeface="Times New Roman" pitchFamily="18" charset="0"/>
              </a:rPr>
              <a:t>because of this property they are called </a:t>
            </a:r>
            <a:r>
              <a:rPr lang="en-US" sz="3000" u="sng" dirty="0" smtClean="0">
                <a:latin typeface="Times New Roman" pitchFamily="18" charset="0"/>
                <a:cs typeface="Times New Roman" pitchFamily="18" charset="0"/>
              </a:rPr>
              <a:t>coupled elements or coupled circuits</a:t>
            </a:r>
            <a:r>
              <a:rPr lang="en-US" sz="3000" dirty="0" smtClean="0">
                <a:latin typeface="Times New Roman" pitchFamily="18" charset="0"/>
                <a:cs typeface="Times New Roman" pitchFamily="18" charset="0"/>
              </a:rPr>
              <a:t> and the induced </a:t>
            </a:r>
            <a:r>
              <a:rPr lang="en-US" sz="3000" u="sng" dirty="0" smtClean="0">
                <a:latin typeface="Times New Roman" pitchFamily="18" charset="0"/>
                <a:cs typeface="Times New Roman" pitchFamily="18" charset="0"/>
              </a:rPr>
              <a:t>voltage or </a:t>
            </a:r>
            <a:r>
              <a:rPr lang="en-US" sz="3000" u="sng" dirty="0" err="1" smtClean="0">
                <a:latin typeface="Times New Roman" pitchFamily="18" charset="0"/>
                <a:cs typeface="Times New Roman" pitchFamily="18" charset="0"/>
              </a:rPr>
              <a:t>emf</a:t>
            </a:r>
            <a:r>
              <a:rPr lang="en-US" sz="3000" u="sng"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is called the voltage/</a:t>
            </a:r>
            <a:r>
              <a:rPr lang="en-US" sz="3000" dirty="0" err="1" smtClean="0">
                <a:latin typeface="Times New Roman" pitchFamily="18" charset="0"/>
                <a:cs typeface="Times New Roman" pitchFamily="18" charset="0"/>
              </a:rPr>
              <a:t>emf</a:t>
            </a:r>
            <a:r>
              <a:rPr lang="en-US" sz="3000" dirty="0" smtClean="0">
                <a:latin typeface="Times New Roman" pitchFamily="18" charset="0"/>
                <a:cs typeface="Times New Roman" pitchFamily="18" charset="0"/>
              </a:rPr>
              <a:t> of mutual induction and is given by</a:t>
            </a:r>
          </a:p>
          <a:p>
            <a:pPr algn="just"/>
            <a:endParaRPr lang="en-US" sz="3000" dirty="0" smtClean="0">
              <a:latin typeface="Times New Roman" pitchFamily="18" charset="0"/>
              <a:cs typeface="Times New Roman" pitchFamily="18" charset="0"/>
            </a:endParaRPr>
          </a:p>
          <a:p>
            <a:pPr algn="just"/>
            <a:endParaRPr lang="en-US" sz="3000" dirty="0" smtClean="0">
              <a:latin typeface="Times New Roman" pitchFamily="18" charset="0"/>
              <a:cs typeface="Times New Roman" pitchFamily="18" charset="0"/>
            </a:endParaRPr>
          </a:p>
          <a:p>
            <a:pPr algn="just"/>
            <a:endParaRPr lang="en-US" sz="3000" dirty="0" smtClean="0">
              <a:latin typeface="Times New Roman" pitchFamily="18" charset="0"/>
              <a:cs typeface="Times New Roman" pitchFamily="18" charset="0"/>
            </a:endParaRPr>
          </a:p>
          <a:p>
            <a:pPr algn="just"/>
            <a:r>
              <a:rPr lang="en-US" sz="3000" dirty="0" smtClean="0">
                <a:latin typeface="Times New Roman" pitchFamily="18" charset="0"/>
                <a:cs typeface="Times New Roman" pitchFamily="18" charset="0"/>
              </a:rPr>
              <a:t>Where  v</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(t)is the voltage induced in coil L</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 and M</a:t>
            </a:r>
            <a:r>
              <a:rPr lang="en-US" sz="3000" baseline="-25000" dirty="0" smtClean="0">
                <a:latin typeface="Times New Roman" pitchFamily="18" charset="0"/>
                <a:cs typeface="Times New Roman" pitchFamily="18" charset="0"/>
              </a:rPr>
              <a:t>1</a:t>
            </a:r>
            <a:r>
              <a:rPr lang="en-US" sz="3000" dirty="0" smtClean="0">
                <a:latin typeface="Times New Roman" pitchFamily="18" charset="0"/>
                <a:cs typeface="Times New Roman" pitchFamily="18" charset="0"/>
              </a:rPr>
              <a:t> is the coefficient of proportionality, and is called the coefficient of mutual inductance, or </a:t>
            </a:r>
          </a:p>
          <a:p>
            <a:pPr>
              <a:buNone/>
            </a:pPr>
            <a:r>
              <a:rPr lang="en-US" sz="3000" dirty="0" smtClean="0">
                <a:latin typeface="Times New Roman" pitchFamily="18" charset="0"/>
                <a:cs typeface="Times New Roman" pitchFamily="18" charset="0"/>
              </a:rPr>
              <a:t>	simple mutual inductance.</a:t>
            </a:r>
            <a:br>
              <a:rPr lang="en-US" sz="3000" dirty="0" smtClean="0">
                <a:latin typeface="Times New Roman" pitchFamily="18" charset="0"/>
                <a:cs typeface="Times New Roman" pitchFamily="18" charset="0"/>
              </a:rPr>
            </a:br>
            <a:endParaRPr lang="en-US" sz="3000" dirty="0">
              <a:latin typeface="Times New Roman" pitchFamily="18" charset="0"/>
              <a:cs typeface="Times New Roman" pitchFamily="18" charset="0"/>
            </a:endParaRPr>
          </a:p>
        </p:txBody>
      </p:sp>
      <p:graphicFrame>
        <p:nvGraphicFramePr>
          <p:cNvPr id="17411" name="Object 3"/>
          <p:cNvGraphicFramePr>
            <a:graphicFrameLocks noChangeAspect="1"/>
          </p:cNvGraphicFramePr>
          <p:nvPr/>
        </p:nvGraphicFramePr>
        <p:xfrm>
          <a:off x="2720975" y="2544762"/>
          <a:ext cx="2789238" cy="808038"/>
        </p:xfrm>
        <a:graphic>
          <a:graphicData uri="http://schemas.openxmlformats.org/presentationml/2006/ole">
            <p:oleObj spid="_x0000_s17411" name="Equation" r:id="rId3" imgW="1358640" imgH="393480" progId="Equation.DSMT4">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685799"/>
          </a:xfrm>
        </p:spPr>
        <p:txBody>
          <a:bodyPr>
            <a:noAutofit/>
          </a:bodyPr>
          <a:lstStyle/>
          <a:p>
            <a:r>
              <a:rPr lang="en-US" sz="3000" dirty="0" smtClean="0">
                <a:latin typeface="Times New Roman" pitchFamily="18" charset="0"/>
                <a:cs typeface="Times New Roman" pitchFamily="18" charset="0"/>
              </a:rPr>
              <a:t>If current i</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 is made to pass through coil L</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 shown in Fig</a:t>
            </a:r>
            <a:endParaRPr lang="en-US" sz="3000"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4"/>
          <a:srcRect/>
          <a:stretch>
            <a:fillRect/>
          </a:stretch>
        </p:blipFill>
        <p:spPr bwMode="auto">
          <a:xfrm>
            <a:off x="3047999" y="862012"/>
            <a:ext cx="3510477" cy="2795588"/>
          </a:xfrm>
          <a:prstGeom prst="rect">
            <a:avLst/>
          </a:prstGeom>
          <a:noFill/>
          <a:ln w="9525">
            <a:noFill/>
            <a:miter lim="800000"/>
            <a:headEnd/>
            <a:tailEnd/>
          </a:ln>
          <a:effectLst/>
        </p:spPr>
      </p:pic>
      <p:sp>
        <p:nvSpPr>
          <p:cNvPr id="5" name="Content Placeholder 2"/>
          <p:cNvSpPr txBox="1">
            <a:spLocks/>
          </p:cNvSpPr>
          <p:nvPr/>
        </p:nvSpPr>
        <p:spPr>
          <a:xfrm>
            <a:off x="533400" y="3505200"/>
            <a:ext cx="8229600" cy="12192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sz="3000" dirty="0" smtClean="0">
                <a:latin typeface="Times New Roman" pitchFamily="18" charset="0"/>
                <a:cs typeface="Times New Roman" pitchFamily="18" charset="0"/>
              </a:rPr>
              <a:t>With the coil L</a:t>
            </a:r>
            <a:r>
              <a:rPr lang="en-US" sz="3000" baseline="-25000" dirty="0" smtClean="0">
                <a:latin typeface="Times New Roman" pitchFamily="18" charset="0"/>
                <a:cs typeface="Times New Roman" pitchFamily="18" charset="0"/>
              </a:rPr>
              <a:t>1</a:t>
            </a:r>
            <a:r>
              <a:rPr lang="en-US" sz="3000" dirty="0" smtClean="0">
                <a:latin typeface="Times New Roman" pitchFamily="18" charset="0"/>
                <a:cs typeface="Times New Roman" pitchFamily="18" charset="0"/>
              </a:rPr>
              <a:t> open, a change of i</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 would cause a voltage v1 in coil L</a:t>
            </a:r>
            <a:r>
              <a:rPr lang="en-US" sz="3000" baseline="-25000" dirty="0" smtClean="0">
                <a:latin typeface="Times New Roman" pitchFamily="18" charset="0"/>
                <a:cs typeface="Times New Roman" pitchFamily="18" charset="0"/>
              </a:rPr>
              <a:t>1</a:t>
            </a:r>
            <a:r>
              <a:rPr lang="en-US" sz="3000" dirty="0" smtClean="0">
                <a:latin typeface="Times New Roman" pitchFamily="18" charset="0"/>
                <a:cs typeface="Times New Roman" pitchFamily="18" charset="0"/>
              </a:rPr>
              <a:t>, given by</a:t>
            </a:r>
            <a:endParaRPr kumimoji="0" lang="en-US" sz="3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graphicFrame>
        <p:nvGraphicFramePr>
          <p:cNvPr id="18435" name="Object 3"/>
          <p:cNvGraphicFramePr>
            <a:graphicFrameLocks noChangeAspect="1"/>
          </p:cNvGraphicFramePr>
          <p:nvPr/>
        </p:nvGraphicFramePr>
        <p:xfrm>
          <a:off x="3200400" y="4678362"/>
          <a:ext cx="2841625" cy="808038"/>
        </p:xfrm>
        <a:graphic>
          <a:graphicData uri="http://schemas.openxmlformats.org/presentationml/2006/ole">
            <p:oleObj spid="_x0000_s18435" name="Equation" r:id="rId5" imgW="1384200" imgH="393480" progId="Equation.DSMT4">
              <p:embed/>
            </p:oleObj>
          </a:graphicData>
        </a:graphic>
      </p:graphicFrame>
      <p:sp>
        <p:nvSpPr>
          <p:cNvPr id="8" name="Content Placeholder 2"/>
          <p:cNvSpPr txBox="1">
            <a:spLocks/>
          </p:cNvSpPr>
          <p:nvPr/>
        </p:nvSpPr>
        <p:spPr>
          <a:xfrm>
            <a:off x="381000" y="5410200"/>
            <a:ext cx="8229600" cy="1219200"/>
          </a:xfrm>
          <a:prstGeom prst="rect">
            <a:avLst/>
          </a:prstGeom>
        </p:spPr>
        <p:txBody>
          <a:bodyPr vert="horz" lIns="91440" tIns="45720" rIns="91440" bIns="45720" rtlCol="0">
            <a:normAutofit/>
          </a:bodyPr>
          <a:lstStyle/>
          <a:p>
            <a:pPr algn="just"/>
            <a:r>
              <a:rPr lang="en-US" sz="3000" dirty="0" smtClean="0">
                <a:latin typeface="Times New Roman" pitchFamily="18" charset="0"/>
                <a:cs typeface="Times New Roman" pitchFamily="18" charset="0"/>
              </a:rPr>
              <a:t>In the above equation, another coefficient of proportionality M</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  is involved</a:t>
            </a:r>
            <a:endParaRPr lang="en-US" sz="3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rmAutofit/>
          </a:bodyPr>
          <a:lstStyle/>
          <a:p>
            <a:pPr algn="just"/>
            <a:r>
              <a:rPr lang="en-US" sz="3000" dirty="0" smtClean="0">
                <a:latin typeface="Times New Roman" pitchFamily="18" charset="0"/>
                <a:cs typeface="Times New Roman" pitchFamily="18" charset="0"/>
              </a:rPr>
              <a:t>Though it appears that two mutual inductances are involved in determining the mutually induced voltages in the two coils, it can be shown from energy considerations that the two coefficients are equal and, therefore, need not be represented by two different letters. </a:t>
            </a:r>
          </a:p>
          <a:p>
            <a:pPr algn="just"/>
            <a:r>
              <a:rPr lang="en-US" sz="3000" dirty="0" smtClean="0">
                <a:latin typeface="Times New Roman" pitchFamily="18" charset="0"/>
                <a:cs typeface="Times New Roman" pitchFamily="18" charset="0"/>
              </a:rPr>
              <a:t>Thus M</a:t>
            </a:r>
            <a:r>
              <a:rPr lang="en-US" sz="3000" baseline="-25000" dirty="0" smtClean="0">
                <a:latin typeface="Times New Roman" pitchFamily="18" charset="0"/>
                <a:cs typeface="Times New Roman" pitchFamily="18" charset="0"/>
              </a:rPr>
              <a:t>1</a:t>
            </a:r>
            <a:r>
              <a:rPr lang="en-US" sz="3000" dirty="0" smtClean="0">
                <a:latin typeface="Times New Roman" pitchFamily="18" charset="0"/>
                <a:cs typeface="Times New Roman" pitchFamily="18" charset="0"/>
              </a:rPr>
              <a:t> = M</a:t>
            </a:r>
            <a:r>
              <a:rPr lang="en-US" sz="3000" baseline="-25000" dirty="0" smtClean="0">
                <a:latin typeface="Times New Roman" pitchFamily="18" charset="0"/>
                <a:cs typeface="Times New Roman" pitchFamily="18" charset="0"/>
              </a:rPr>
              <a:t>2</a:t>
            </a:r>
            <a:r>
              <a:rPr lang="en-US" sz="3000" dirty="0" smtClean="0">
                <a:latin typeface="Times New Roman" pitchFamily="18" charset="0"/>
                <a:cs typeface="Times New Roman" pitchFamily="18" charset="0"/>
              </a:rPr>
              <a:t>= M.</a:t>
            </a:r>
          </a:p>
          <a:p>
            <a:endParaRPr lang="en-US" sz="3000" dirty="0">
              <a:latin typeface="Times New Roman" pitchFamily="18" charset="0"/>
              <a:cs typeface="Times New Roman" pitchFamily="18" charset="0"/>
            </a:endParaRPr>
          </a:p>
        </p:txBody>
      </p:sp>
      <p:graphicFrame>
        <p:nvGraphicFramePr>
          <p:cNvPr id="22530" name="Object 2"/>
          <p:cNvGraphicFramePr>
            <a:graphicFrameLocks noChangeAspect="1"/>
          </p:cNvGraphicFramePr>
          <p:nvPr/>
        </p:nvGraphicFramePr>
        <p:xfrm>
          <a:off x="2717800" y="4294188"/>
          <a:ext cx="2738438" cy="1668462"/>
        </p:xfrm>
        <a:graphic>
          <a:graphicData uri="http://schemas.openxmlformats.org/presentationml/2006/ole">
            <p:oleObj spid="_x0000_s22530" name="Equation" r:id="rId3" imgW="1333440" imgH="812520" progId="Equation.DSMT4">
              <p:embed/>
            </p:oleObj>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470</Words>
  <Application>Microsoft Office PowerPoint</Application>
  <PresentationFormat>On-screen Show (4:3)</PresentationFormat>
  <Paragraphs>35</Paragraphs>
  <Slides>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Equation</vt:lpstr>
      <vt:lpstr>Self inductance</vt:lpstr>
      <vt:lpstr>Mutual inductance</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inductance</dc:title>
  <dc:creator>Murali Krishna Raju</dc:creator>
  <cp:lastModifiedBy>Murali Krishna Raju</cp:lastModifiedBy>
  <cp:revision>10</cp:revision>
  <dcterms:created xsi:type="dcterms:W3CDTF">2006-08-16T00:00:00Z</dcterms:created>
  <dcterms:modified xsi:type="dcterms:W3CDTF">2020-04-27T04:12:40Z</dcterms:modified>
</cp:coreProperties>
</file>