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62"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32C5A0-452A-4EDA-AFB2-224732DC9010}" type="datetimeFigureOut">
              <a:rPr lang="en-US" smtClean="0"/>
              <a:pPr/>
              <a:t>09-May-20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4A1D95-3120-4ACF-BDC1-F9D4C3A1F4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BA34EA-7978-413C-B33A-36820CBCC64A}" type="datetime1">
              <a:rPr lang="en-US" smtClean="0"/>
              <a:pPr/>
              <a:t>09-May-20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87F5E-F08F-4CEF-B6DF-06070FDF2914}" type="datetime1">
              <a:rPr lang="en-US" smtClean="0"/>
              <a:pPr/>
              <a:t>09-May-20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5F545-5CAB-4E54-BC89-5236C30E3758}" type="datetime1">
              <a:rPr lang="en-US" smtClean="0"/>
              <a:pPr/>
              <a:t>09-May-20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5221D-EF90-4454-9A3A-AC6D809ED6EA}" type="datetime1">
              <a:rPr lang="en-US" smtClean="0"/>
              <a:pPr/>
              <a:t>09-May-20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07194F-CDFE-4C6B-A159-3DA0E5276E20}" type="datetime1">
              <a:rPr lang="en-US" smtClean="0"/>
              <a:pPr/>
              <a:t>09-May-20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8BD6E0-6CE2-4A8C-8AE8-8AF9E3A6BA86}" type="datetime1">
              <a:rPr lang="en-US" smtClean="0"/>
              <a:pPr/>
              <a:t>09-May-20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1294F-2432-4249-9EC2-848F3F0D9347}" type="datetime1">
              <a:rPr lang="en-US" smtClean="0"/>
              <a:pPr/>
              <a:t>09-May-20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E0BA91-7165-47B7-9090-B6E260F12CD1}" type="datetime1">
              <a:rPr lang="en-US" smtClean="0"/>
              <a:pPr/>
              <a:t>09-May-20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0730F-922C-4DEF-B0D3-D9E93660BB2E}" type="datetime1">
              <a:rPr lang="en-US" smtClean="0"/>
              <a:pPr/>
              <a:t>09-May-20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4B3C3-BE66-486B-850A-50823CB5C77C}" type="datetime1">
              <a:rPr lang="en-US" smtClean="0"/>
              <a:pPr/>
              <a:t>09-May-20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87103-71F7-4E41-9C45-9A3630FE1F7A}" type="datetime1">
              <a:rPr lang="en-US" smtClean="0"/>
              <a:pPr/>
              <a:t>09-May-20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8C608-381B-4DB9-AAFB-06922386AE98}" type="datetime1">
              <a:rPr lang="en-US" smtClean="0"/>
              <a:pPr/>
              <a:t>09-May-20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lectrical4u.com/electrical-resistance-and-laws-of-resistance/" TargetMode="External"/><Relationship Id="rId2" Type="http://schemas.openxmlformats.org/officeDocument/2006/relationships/hyperlink" Target="https://www.electrical4u.com/voltage-or-electric-potential-differenc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electrical4u.com/what-is-flux-types-of-flu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ectrical4u.com/what-is-flux-types-of-flu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latin typeface="Times New Roman" pitchFamily="18" charset="0"/>
                <a:cs typeface="Times New Roman" pitchFamily="18" charset="0"/>
              </a:rPr>
              <a:t>Speed Control of DC </a:t>
            </a:r>
            <a:r>
              <a:rPr lang="en-US" b="1" dirty="0" smtClean="0">
                <a:latin typeface="Times New Roman" pitchFamily="18" charset="0"/>
                <a:cs typeface="Times New Roman" pitchFamily="18" charset="0"/>
              </a:rPr>
              <a:t>Motor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speed of a DC motor</a:t>
            </a:r>
            <a:r>
              <a:rPr lang="en-US" sz="2000" dirty="0" smtClean="0">
                <a:latin typeface="Times New Roman" pitchFamily="18" charset="0"/>
                <a:cs typeface="Times New Roman" pitchFamily="18" charset="0"/>
              </a:rPr>
              <a:t> (N) is equal to</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Therefore speed of the 3 types of DC motors – shunt, series and compound </a:t>
            </a:r>
            <a:r>
              <a:rPr lang="en-US" sz="2000" dirty="0" smtClean="0">
                <a:latin typeface="Times New Roman" pitchFamily="18" charset="0"/>
                <a:cs typeface="Times New Roman" pitchFamily="18" charset="0"/>
              </a:rPr>
              <a:t>can </a:t>
            </a:r>
            <a:r>
              <a:rPr lang="en-US" sz="2000" dirty="0" smtClean="0">
                <a:latin typeface="Times New Roman" pitchFamily="18" charset="0"/>
                <a:cs typeface="Times New Roman" pitchFamily="18" charset="0"/>
              </a:rPr>
              <a:t>be controlled by changing the quantities on the right-hand side of the equation above.</a:t>
            </a:r>
          </a:p>
          <a:p>
            <a:pPr algn="just"/>
            <a:r>
              <a:rPr lang="en-US" sz="2000" dirty="0" smtClean="0">
                <a:latin typeface="Times New Roman" pitchFamily="18" charset="0"/>
                <a:cs typeface="Times New Roman" pitchFamily="18" charset="0"/>
              </a:rPr>
              <a:t>Hence the speed can be varied by changing:</a:t>
            </a:r>
          </a:p>
          <a:p>
            <a:pPr marL="1257300" lvl="2" indent="-457200" algn="just">
              <a:buFont typeface="+mj-lt"/>
              <a:buAutoNum type="arabicPeriod"/>
            </a:pPr>
            <a:r>
              <a:rPr lang="en-US" sz="2000" dirty="0" smtClean="0">
                <a:latin typeface="Times New Roman" pitchFamily="18" charset="0"/>
                <a:cs typeface="Times New Roman" pitchFamily="18" charset="0"/>
              </a:rPr>
              <a:t>The terminal </a:t>
            </a:r>
            <a:r>
              <a:rPr lang="en-US" sz="2000" dirty="0" smtClean="0">
                <a:latin typeface="Times New Roman" pitchFamily="18" charset="0"/>
                <a:cs typeface="Times New Roman" pitchFamily="18" charset="0"/>
                <a:hlinkClick r:id="rId2" tooltip="Voltage or Electric Potential Difference"/>
              </a:rPr>
              <a:t>voltage</a:t>
            </a:r>
            <a:r>
              <a:rPr lang="en-US" sz="2000" dirty="0" smtClean="0">
                <a:latin typeface="Times New Roman" pitchFamily="18" charset="0"/>
                <a:cs typeface="Times New Roman" pitchFamily="18" charset="0"/>
              </a:rPr>
              <a:t> of the armature, V.</a:t>
            </a:r>
          </a:p>
          <a:p>
            <a:pPr marL="1257300" lvl="2" indent="-457200" algn="just">
              <a:buFont typeface="+mj-lt"/>
              <a:buAutoNum type="arabicPeriod"/>
            </a:pPr>
            <a:r>
              <a:rPr lang="en-US" sz="2000" dirty="0" smtClean="0">
                <a:latin typeface="Times New Roman" pitchFamily="18" charset="0"/>
                <a:cs typeface="Times New Roman" pitchFamily="18" charset="0"/>
              </a:rPr>
              <a:t>The external </a:t>
            </a:r>
            <a:r>
              <a:rPr lang="en-US" sz="2000" dirty="0" smtClean="0">
                <a:latin typeface="Times New Roman" pitchFamily="18" charset="0"/>
                <a:cs typeface="Times New Roman" pitchFamily="18" charset="0"/>
                <a:hlinkClick r:id="rId3" tooltip="Know about the electrical resistance in detail."/>
              </a:rPr>
              <a:t>resistance</a:t>
            </a:r>
            <a:r>
              <a:rPr lang="en-US" sz="2000" dirty="0" smtClean="0">
                <a:latin typeface="Times New Roman" pitchFamily="18" charset="0"/>
                <a:cs typeface="Times New Roman" pitchFamily="18" charset="0"/>
              </a:rPr>
              <a:t> in armature circuit, R</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a:t>
            </a:r>
          </a:p>
          <a:p>
            <a:pPr marL="1257300" lvl="2" indent="-457200" algn="just">
              <a:buFont typeface="+mj-lt"/>
              <a:buAutoNum type="arabicPeriod"/>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hlinkClick r:id="rId4"/>
              </a:rPr>
              <a:t>flux</a:t>
            </a:r>
            <a:r>
              <a:rPr lang="en-US" sz="2000" dirty="0" smtClean="0">
                <a:latin typeface="Times New Roman" pitchFamily="18" charset="0"/>
                <a:cs typeface="Times New Roman" pitchFamily="18" charset="0"/>
              </a:rPr>
              <a:t> per pole, φ.</a:t>
            </a:r>
          </a:p>
          <a:p>
            <a:pPr algn="just"/>
            <a:r>
              <a:rPr lang="en-US" sz="2000" dirty="0" smtClean="0">
                <a:latin typeface="Times New Roman" pitchFamily="18" charset="0"/>
                <a:cs typeface="Times New Roman" pitchFamily="18" charset="0"/>
              </a:rPr>
              <a:t>Therefore </a:t>
            </a:r>
            <a:r>
              <a:rPr lang="en-US" sz="2000" b="1" dirty="0" smtClean="0">
                <a:latin typeface="Times New Roman" pitchFamily="18" charset="0"/>
                <a:cs typeface="Times New Roman" pitchFamily="18" charset="0"/>
              </a:rPr>
              <a:t>speed control of DC motor</a:t>
            </a:r>
            <a:r>
              <a:rPr lang="en-US" sz="2000" dirty="0" smtClean="0">
                <a:latin typeface="Times New Roman" pitchFamily="18" charset="0"/>
                <a:cs typeface="Times New Roman" pitchFamily="18" charset="0"/>
              </a:rPr>
              <a:t> can be classified into:</a:t>
            </a:r>
          </a:p>
          <a:p>
            <a:pPr marL="1257300" lvl="2" indent="-457200" algn="just">
              <a:buFont typeface="+mj-lt"/>
              <a:buAutoNum type="arabicPeriod"/>
            </a:pPr>
            <a:r>
              <a:rPr lang="en-US" dirty="0" smtClean="0">
                <a:latin typeface="Times New Roman" pitchFamily="18" charset="0"/>
                <a:cs typeface="Times New Roman" pitchFamily="18" charset="0"/>
              </a:rPr>
              <a:t>Armature Control Methods</a:t>
            </a:r>
          </a:p>
          <a:p>
            <a:pPr marL="1257300" lvl="2" indent="-457200" algn="just">
              <a:buFont typeface="+mj-lt"/>
              <a:buAutoNum type="arabicPeriod"/>
            </a:pPr>
            <a:r>
              <a:rPr lang="en-US" dirty="0" smtClean="0">
                <a:latin typeface="Times New Roman" pitchFamily="18" charset="0"/>
                <a:cs typeface="Times New Roman" pitchFamily="18" charset="0"/>
              </a:rPr>
              <a:t>Field Control Methods</a:t>
            </a:r>
          </a:p>
          <a:p>
            <a:pPr algn="just"/>
            <a:endParaRPr lang="en-US" dirty="0" smtClean="0"/>
          </a:p>
          <a:p>
            <a:pPr algn="just"/>
            <a:endParaRPr lang="en-US" dirty="0" smtClean="0"/>
          </a:p>
          <a:p>
            <a:pPr algn="just"/>
            <a:endParaRPr lang="en-US" dirty="0"/>
          </a:p>
        </p:txBody>
      </p:sp>
      <p:sp>
        <p:nvSpPr>
          <p:cNvPr id="7170" name="AutoShape 2" descr="https://www.electrical4u.com/wp-content/uploads/dc-motor-speed-control-equation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5"/>
          <a:srcRect/>
          <a:stretch>
            <a:fillRect/>
          </a:stretch>
        </p:blipFill>
        <p:spPr bwMode="auto">
          <a:xfrm>
            <a:off x="2895600" y="1143000"/>
            <a:ext cx="2834640" cy="1066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Armature Controlled DC Shunt Motor</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914400"/>
            <a:ext cx="8229600" cy="2971799"/>
          </a:xfrm>
        </p:spPr>
        <p:txBody>
          <a:bodyPr>
            <a:normAutofit fontScale="62500" lnSpcReduction="20000"/>
          </a:bodyPr>
          <a:lstStyle/>
          <a:p>
            <a:pPr algn="just"/>
            <a:r>
              <a:rPr lang="en-US" dirty="0" smtClean="0">
                <a:latin typeface="Times New Roman" pitchFamily="18" charset="0"/>
                <a:cs typeface="Times New Roman" pitchFamily="18" charset="0"/>
              </a:rPr>
              <a:t>Armature controlled DC shunt motor can be performed in two ways:</a:t>
            </a:r>
          </a:p>
          <a:p>
            <a:pPr algn="just"/>
            <a:r>
              <a:rPr lang="en-US" dirty="0" smtClean="0">
                <a:latin typeface="Times New Roman" pitchFamily="18" charset="0"/>
                <a:cs typeface="Times New Roman" pitchFamily="18" charset="0"/>
              </a:rPr>
              <a:t>Armature Resistance Control</a:t>
            </a:r>
          </a:p>
          <a:p>
            <a:pPr algn="just"/>
            <a:r>
              <a:rPr lang="en-US" dirty="0" smtClean="0">
                <a:latin typeface="Times New Roman" pitchFamily="18" charset="0"/>
                <a:cs typeface="Times New Roman" pitchFamily="18" charset="0"/>
              </a:rPr>
              <a:t>Armature Voltage Control</a:t>
            </a:r>
          </a:p>
          <a:p>
            <a:pPr algn="just"/>
            <a:endParaRPr lang="en-US"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Armature Resistance Control</a:t>
            </a:r>
          </a:p>
          <a:p>
            <a:pPr algn="just"/>
            <a:r>
              <a:rPr lang="en-US" dirty="0" smtClean="0">
                <a:latin typeface="Times New Roman" pitchFamily="18" charset="0"/>
                <a:cs typeface="Times New Roman" pitchFamily="18" charset="0"/>
              </a:rPr>
              <a:t>In armature resistance control a variable resistance is added to the armature circuit. Field is directly connected across the supply so </a:t>
            </a:r>
            <a:r>
              <a:rPr lang="en-US" dirty="0" smtClean="0">
                <a:latin typeface="Times New Roman" pitchFamily="18" charset="0"/>
                <a:cs typeface="Times New Roman" pitchFamily="18" charset="0"/>
                <a:hlinkClick r:id="rId2"/>
              </a:rPr>
              <a:t>flux</a:t>
            </a:r>
            <a:r>
              <a:rPr lang="en-US" dirty="0" smtClean="0">
                <a:latin typeface="Times New Roman" pitchFamily="18" charset="0"/>
                <a:cs typeface="Times New Roman" pitchFamily="18" charset="0"/>
              </a:rPr>
              <a:t> is not changed due to variation of series resistance. This is applied for DC shunt motor. This method is used in printing press, cranes, hoists where speeds lower than rated is used for a short period only</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pic>
        <p:nvPicPr>
          <p:cNvPr id="4" name="Picture 1"/>
          <p:cNvPicPr>
            <a:picLocks noChangeAspect="1" noChangeArrowheads="1"/>
          </p:cNvPicPr>
          <p:nvPr/>
        </p:nvPicPr>
        <p:blipFill>
          <a:blip r:embed="rId3"/>
          <a:srcRect/>
          <a:stretch>
            <a:fillRect/>
          </a:stretch>
        </p:blipFill>
        <p:spPr bwMode="auto">
          <a:xfrm>
            <a:off x="5219700" y="3962400"/>
            <a:ext cx="3924300" cy="2628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2"/>
          <p:cNvSpPr txBox="1">
            <a:spLocks/>
          </p:cNvSpPr>
          <p:nvPr/>
        </p:nvSpPr>
        <p:spPr>
          <a:xfrm>
            <a:off x="-2743200" y="4595018"/>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762000" y="4267200"/>
            <a:ext cx="4191000" cy="2057400"/>
          </a:xfrm>
          <a:prstGeom prst="rect">
            <a:avLst/>
          </a:prstGeom>
        </p:spPr>
        <p:txBody>
          <a:bodyPr vert="horz" lIns="91440" tIns="45720" rIns="91440" bIns="45720" rtlCol="0">
            <a:normAutofit fontScale="5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Armature Voltage Control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This method of speed control needs a variable source of voltage separated from the source supplying the field current. This method avoids disadvantages of poor speed regulation and low efficiency of armature-resistance control methods.</a:t>
            </a:r>
            <a:endParaRPr kumimoji="0" lang="en-US" sz="32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lgn="just">
              <a:defRPr/>
            </a:pPr>
            <a:r>
              <a:rPr lang="en-US" b="1" dirty="0" smtClean="0">
                <a:latin typeface="Times New Roman" pitchFamily="18" charset="0"/>
                <a:cs typeface="Times New Roman" pitchFamily="18" charset="0"/>
              </a:rPr>
              <a:t>Advantages of Armature Controlled DC Shunt Motor</a:t>
            </a:r>
          </a:p>
          <a:p>
            <a:pPr lvl="0" algn="just">
              <a:defRPr/>
            </a:pPr>
            <a:r>
              <a:rPr lang="en-US" dirty="0" smtClean="0">
                <a:latin typeface="Times New Roman" pitchFamily="18" charset="0"/>
                <a:cs typeface="Times New Roman" pitchFamily="18" charset="0"/>
              </a:rPr>
              <a:t>Very fine speed control over whole range in both directions</a:t>
            </a:r>
          </a:p>
          <a:p>
            <a:pPr lvl="0" algn="just">
              <a:defRPr/>
            </a:pPr>
            <a:r>
              <a:rPr lang="en-US" dirty="0" smtClean="0">
                <a:latin typeface="Times New Roman" pitchFamily="18" charset="0"/>
                <a:cs typeface="Times New Roman" pitchFamily="18" charset="0"/>
              </a:rPr>
              <a:t>Uniform acceleration is obtained</a:t>
            </a:r>
          </a:p>
          <a:p>
            <a:pPr lvl="0" algn="just">
              <a:defRPr/>
            </a:pPr>
            <a:r>
              <a:rPr lang="en-US" dirty="0" smtClean="0">
                <a:latin typeface="Times New Roman" pitchFamily="18" charset="0"/>
                <a:cs typeface="Times New Roman" pitchFamily="18" charset="0"/>
              </a:rPr>
              <a:t>Good speed regulation</a:t>
            </a:r>
          </a:p>
          <a:p>
            <a:pPr lvl="0" algn="just">
              <a:defRPr/>
            </a:pPr>
            <a:r>
              <a:rPr lang="en-US" dirty="0" smtClean="0">
                <a:latin typeface="Times New Roman" pitchFamily="18" charset="0"/>
                <a:cs typeface="Times New Roman" pitchFamily="18" charset="0"/>
              </a:rPr>
              <a:t>It has regenerative braking capacity</a:t>
            </a:r>
          </a:p>
          <a:p>
            <a:pPr lvl="0" algn="just">
              <a:defRPr/>
            </a:pPr>
            <a:r>
              <a:rPr lang="en-US" b="1" dirty="0" smtClean="0">
                <a:latin typeface="Times New Roman" pitchFamily="18" charset="0"/>
                <a:cs typeface="Times New Roman" pitchFamily="18" charset="0"/>
              </a:rPr>
              <a:t>Disadvantages of Armature Controlled DC Shunt Motor</a:t>
            </a:r>
          </a:p>
          <a:p>
            <a:pPr lvl="0" algn="just">
              <a:defRPr/>
            </a:pPr>
            <a:r>
              <a:rPr lang="en-US" dirty="0" smtClean="0">
                <a:latin typeface="Times New Roman" pitchFamily="18" charset="0"/>
                <a:cs typeface="Times New Roman" pitchFamily="18" charset="0"/>
              </a:rPr>
              <a:t>Costly arrangement is needed, floor space required is more</a:t>
            </a:r>
          </a:p>
          <a:p>
            <a:pPr lvl="0" algn="just">
              <a:defRPr/>
            </a:pPr>
            <a:r>
              <a:rPr lang="en-US" dirty="0" smtClean="0">
                <a:latin typeface="Times New Roman" pitchFamily="18" charset="0"/>
                <a:cs typeface="Times New Roman" pitchFamily="18" charset="0"/>
              </a:rPr>
              <a:t>Low efficiency at light loads</a:t>
            </a:r>
          </a:p>
          <a:p>
            <a:pPr lvl="0" algn="just">
              <a:defRPr/>
            </a:pPr>
            <a:r>
              <a:rPr lang="en-US" dirty="0" smtClean="0">
                <a:latin typeface="Times New Roman" pitchFamily="18" charset="0"/>
                <a:cs typeface="Times New Roman" pitchFamily="18" charset="0"/>
              </a:rPr>
              <a:t>Drive produced more noise.</a:t>
            </a:r>
          </a:p>
          <a:p>
            <a:pPr lvl="0" algn="just">
              <a:defRPr/>
            </a:pPr>
            <a:endParaRPr lang="en-US" dirty="0" smtClean="0">
              <a:latin typeface="Times New Roman" pitchFamily="18" charset="0"/>
              <a:cs typeface="Times New Roman" pitchFamily="18" charset="0"/>
            </a:endParaRPr>
          </a:p>
          <a:p>
            <a:pPr lvl="0" algn="just">
              <a:defRPr/>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Field Controlled DC Shunt Motor</a:t>
            </a:r>
            <a:br>
              <a:rPr lang="en-US" b="1" dirty="0" smtClean="0"/>
            </a:br>
            <a:endParaRPr lang="en-US" dirty="0"/>
          </a:p>
        </p:txBody>
      </p:sp>
      <p:sp>
        <p:nvSpPr>
          <p:cNvPr id="3" name="Content Placeholder 2"/>
          <p:cNvSpPr>
            <a:spLocks noGrp="1"/>
          </p:cNvSpPr>
          <p:nvPr>
            <p:ph idx="1"/>
          </p:nvPr>
        </p:nvSpPr>
        <p:spPr>
          <a:xfrm>
            <a:off x="381000" y="1143001"/>
            <a:ext cx="8229600" cy="2286000"/>
          </a:xfrm>
        </p:spPr>
        <p:txBody>
          <a:bodyPr>
            <a:normAutofit fontScale="55000" lnSpcReduction="20000"/>
          </a:bodyPr>
          <a:lstStyle/>
          <a:p>
            <a:pPr algn="just"/>
            <a:r>
              <a:rPr lang="en-US" dirty="0" smtClean="0"/>
              <a:t>By this method a DC Shunt motor’s speed is controlled through a field rheostat.</a:t>
            </a:r>
          </a:p>
          <a:p>
            <a:pPr algn="just"/>
            <a:r>
              <a:rPr lang="en-US" b="1" dirty="0" smtClean="0"/>
              <a:t>Field Rheostat Controlled DC Shunt Motor</a:t>
            </a:r>
          </a:p>
          <a:p>
            <a:pPr algn="just"/>
            <a:r>
              <a:rPr lang="en-US" dirty="0" smtClean="0"/>
              <a:t>In this method, speed variation is accomplished by means of a variable resistance inserted in series with the shunt field. An increase in controlling resistances reduces the field current with a reduction in flux and an increase in speed. This method of speed control is independent of load on the motor. </a:t>
            </a:r>
            <a:br>
              <a:rPr lang="en-US" dirty="0" smtClean="0"/>
            </a:br>
            <a:endParaRPr lang="en-US" dirty="0" smtClean="0"/>
          </a:p>
        </p:txBody>
      </p:sp>
      <p:pic>
        <p:nvPicPr>
          <p:cNvPr id="4" name="Picture 3"/>
          <p:cNvPicPr>
            <a:picLocks noChangeAspect="1" noChangeArrowheads="1"/>
          </p:cNvPicPr>
          <p:nvPr/>
        </p:nvPicPr>
        <p:blipFill>
          <a:blip r:embed="rId2"/>
          <a:srcRect/>
          <a:stretch>
            <a:fillRect/>
          </a:stretch>
        </p:blipFill>
        <p:spPr bwMode="auto">
          <a:xfrm>
            <a:off x="4724400" y="3429000"/>
            <a:ext cx="3924300" cy="2628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Content Placeholder 2"/>
          <p:cNvSpPr txBox="1">
            <a:spLocks/>
          </p:cNvSpPr>
          <p:nvPr/>
        </p:nvSpPr>
        <p:spPr>
          <a:xfrm>
            <a:off x="457200" y="3505200"/>
            <a:ext cx="4114800" cy="3124200"/>
          </a:xfrm>
          <a:prstGeom prst="rect">
            <a:avLst/>
          </a:prstGeom>
        </p:spPr>
        <p:txBody>
          <a:bodyPr vert="horz" lIns="91440" tIns="45720" rIns="91440" bIns="45720" rtlCol="0">
            <a:normAutofit fontScale="6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Disadvantages of Field Rheostat Controlled DC Shunt Motor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Creeping speeds cannot be obtained.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Top speeds only obtained at reduced torque.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speed is maximum at minimum value of flux, which is governed by the demagnetizing effect of armature reaction on the field.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417</Words>
  <Application>Microsoft Office PowerPoint</Application>
  <PresentationFormat>On-screen Show (4:3)</PresentationFormat>
  <Paragraphs>47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Speed Control of DC Motor</vt:lpstr>
      <vt:lpstr>Slide 2</vt:lpstr>
      <vt:lpstr>Armature Controlled DC Shunt Motor </vt:lpstr>
      <vt:lpstr>Slide 4</vt:lpstr>
      <vt:lpstr>Field Controlled DC Shunt Motor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Control of DC Motor (Shunt, Series, and Compound) </dc:title>
  <dc:creator>Murali Krishna Raju</dc:creator>
  <cp:lastModifiedBy>Murali Krishna Raju</cp:lastModifiedBy>
  <cp:revision>2</cp:revision>
  <dcterms:created xsi:type="dcterms:W3CDTF">2006-08-16T00:00:00Z</dcterms:created>
  <dcterms:modified xsi:type="dcterms:W3CDTF">2020-05-09T06:53:47Z</dcterms:modified>
</cp:coreProperties>
</file>