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58" r:id="rId6"/>
    <p:sldId id="259" r:id="rId7"/>
    <p:sldId id="267"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lprocus.com/motor-winding-and-its-types/" TargetMode="External"/><Relationship Id="rId2" Type="http://schemas.openxmlformats.org/officeDocument/2006/relationships/hyperlink" Target="https://www.elprocus.com/what-is-a-potential-transformer-construction-types-its-applications/"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lprocus.com/electromagnetic-induction-and-la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electricaleasy.com/2014/03/ideal-transformer-characteristic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Principle and operation of Single Phase Transformer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229600" cy="6400800"/>
          </a:xfrm>
        </p:spPr>
        <p:txBody>
          <a:bodyPr>
            <a:normAutofit/>
          </a:bodyPr>
          <a:lstStyle/>
          <a:p>
            <a:pPr algn="just"/>
            <a:r>
              <a:rPr lang="en-US" sz="2000" dirty="0" smtClean="0">
                <a:latin typeface="Times New Roman" pitchFamily="18" charset="0"/>
                <a:cs typeface="Times New Roman" pitchFamily="18" charset="0"/>
              </a:rPr>
              <a:t>A transformer is a static device that transfers electric power in one circuit to another circuit of the same frequency.</a:t>
            </a:r>
          </a:p>
          <a:p>
            <a:pPr algn="just"/>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hlinkClick r:id="rId2"/>
              </a:rPr>
              <a:t>transformer</a:t>
            </a:r>
            <a:r>
              <a:rPr lang="en-US" sz="2000" dirty="0" smtClean="0">
                <a:latin typeface="Times New Roman" pitchFamily="18" charset="0"/>
                <a:cs typeface="Times New Roman" pitchFamily="18" charset="0"/>
              </a:rPr>
              <a:t> is a device which converts magnetic energy into electrical energy.</a:t>
            </a:r>
          </a:p>
          <a:p>
            <a:pPr algn="just"/>
            <a:r>
              <a:rPr lang="en-US" sz="2000" dirty="0" smtClean="0">
                <a:latin typeface="Times New Roman" pitchFamily="18" charset="0"/>
                <a:cs typeface="Times New Roman" pitchFamily="18" charset="0"/>
              </a:rPr>
              <a:t> It consists of primary and secondary windings. This transformer operates on the principle of mutual inductance.</a:t>
            </a:r>
          </a:p>
          <a:p>
            <a:pPr algn="just"/>
            <a:r>
              <a:rPr lang="en-US" sz="2000" dirty="0" smtClean="0">
                <a:latin typeface="Times New Roman" pitchFamily="18" charset="0"/>
                <a:cs typeface="Times New Roman" pitchFamily="18" charset="0"/>
              </a:rPr>
              <a:t>The primary </a:t>
            </a:r>
            <a:r>
              <a:rPr lang="en-US" sz="2000" dirty="0" smtClean="0">
                <a:latin typeface="Times New Roman" pitchFamily="18" charset="0"/>
                <a:cs typeface="Times New Roman" pitchFamily="18" charset="0"/>
                <a:hlinkClick r:id="rId3"/>
              </a:rPr>
              <a:t>winding</a:t>
            </a:r>
            <a:r>
              <a:rPr lang="en-US" sz="2000" dirty="0" smtClean="0">
                <a:latin typeface="Times New Roman" pitchFamily="18" charset="0"/>
                <a:cs typeface="Times New Roman" pitchFamily="18" charset="0"/>
              </a:rPr>
              <a:t> of a transformer receives power, while the secondary winding delivers power. </a:t>
            </a:r>
          </a:p>
          <a:p>
            <a:pPr algn="just"/>
            <a:r>
              <a:rPr lang="en-US" sz="2000" dirty="0" smtClean="0">
                <a:latin typeface="Times New Roman" pitchFamily="18" charset="0"/>
                <a:cs typeface="Times New Roman" pitchFamily="18" charset="0"/>
              </a:rPr>
              <a:t>A magnetic iron circuit called “core” is commonly used to wrap around these coils. Though these two coils are electrically isolated, they are magnetically linked.</a:t>
            </a:r>
          </a:p>
          <a:p>
            <a:pPr algn="just"/>
            <a:r>
              <a:rPr lang="en-US" sz="2000" dirty="0" smtClean="0">
                <a:latin typeface="Times New Roman" pitchFamily="18" charset="0"/>
                <a:cs typeface="Times New Roman" pitchFamily="18" charset="0"/>
              </a:rPr>
              <a:t>Based on how the windings are wound around the central steel laminated core, the transformer construction is divided into two types</a:t>
            </a:r>
          </a:p>
          <a:p>
            <a:pPr algn="just"/>
            <a:endParaRPr lang="en-US" sz="2000" dirty="0" smtClean="0">
              <a:latin typeface="Times New Roman" pitchFamily="18" charset="0"/>
              <a:cs typeface="Times New Roman" pitchFamily="18" charset="0"/>
            </a:endParaRPr>
          </a:p>
          <a:p>
            <a:pPr algn="just">
              <a:buNone/>
            </a:pPr>
            <a:endParaRPr lang="en-US" sz="20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srcRect/>
          <a:stretch>
            <a:fillRect/>
          </a:stretch>
        </p:blipFill>
        <p:spPr bwMode="auto">
          <a:xfrm>
            <a:off x="2971800" y="4429125"/>
            <a:ext cx="388620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a:bodyPr>
          <a:lstStyle/>
          <a:p>
            <a:pPr algn="ctr">
              <a:buNone/>
            </a:pPr>
            <a:r>
              <a:rPr lang="en-US" sz="2000" b="1" dirty="0" smtClean="0">
                <a:latin typeface="Times New Roman" pitchFamily="18" charset="0"/>
                <a:cs typeface="Times New Roman" pitchFamily="18" charset="0"/>
              </a:rPr>
              <a:t>Core-type Transformer</a:t>
            </a:r>
          </a:p>
          <a:p>
            <a:pPr algn="just"/>
            <a:r>
              <a:rPr lang="en-US" sz="2000" dirty="0" smtClean="0">
                <a:latin typeface="Times New Roman" pitchFamily="18" charset="0"/>
                <a:cs typeface="Times New Roman" pitchFamily="18" charset="0"/>
              </a:rPr>
              <a:t>In this type of construction, only half of the windings are wound cylindrically around each leg of a transformer to enhance magnetic coupling as shown in the figure below. </a:t>
            </a:r>
          </a:p>
          <a:p>
            <a:pPr algn="just"/>
            <a:r>
              <a:rPr lang="en-US" sz="2000" dirty="0" smtClean="0">
                <a:latin typeface="Times New Roman" pitchFamily="18" charset="0"/>
                <a:cs typeface="Times New Roman" pitchFamily="18" charset="0"/>
              </a:rPr>
              <a:t>This type of construction ensures that magnetic lines of force flow across both the windings simultaneously.</a:t>
            </a:r>
          </a:p>
          <a:p>
            <a:pPr algn="just"/>
            <a:r>
              <a:rPr lang="en-US" sz="2000" dirty="0" smtClean="0">
                <a:latin typeface="Times New Roman" pitchFamily="18" charset="0"/>
                <a:cs typeface="Times New Roman" pitchFamily="18" charset="0"/>
              </a:rPr>
              <a:t> The main disadvantage of the core-type transformer is the leakage flux that occurs due to the flow of a small proportion of magnetic lines of force outside the core</a:t>
            </a:r>
          </a:p>
          <a:p>
            <a:pPr algn="just"/>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250895" y="3276600"/>
            <a:ext cx="4454705"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a:bodyPr>
          <a:lstStyle/>
          <a:p>
            <a:pPr algn="ctr">
              <a:buNone/>
            </a:pPr>
            <a:r>
              <a:rPr lang="en-US" sz="2000" b="1" dirty="0" smtClean="0">
                <a:latin typeface="Times New Roman" pitchFamily="18" charset="0"/>
                <a:cs typeface="Times New Roman" pitchFamily="18" charset="0"/>
              </a:rPr>
              <a:t>Shell-type Transformer</a:t>
            </a:r>
          </a:p>
          <a:p>
            <a:pPr algn="just"/>
            <a:r>
              <a:rPr lang="en-US" sz="2000" dirty="0" smtClean="0">
                <a:latin typeface="Times New Roman" pitchFamily="18" charset="0"/>
                <a:cs typeface="Times New Roman" pitchFamily="18" charset="0"/>
              </a:rPr>
              <a:t>In this type of transformer construction, the primary and secondary windings are positioned cylindrically on the center limb resulting in twice the cross-sectional area than the outer limbs.</a:t>
            </a:r>
          </a:p>
          <a:p>
            <a:pPr algn="just"/>
            <a:r>
              <a:rPr lang="en-US" sz="2000" dirty="0" smtClean="0">
                <a:latin typeface="Times New Roman" pitchFamily="18" charset="0"/>
                <a:cs typeface="Times New Roman" pitchFamily="18" charset="0"/>
              </a:rPr>
              <a:t> There are two closed magnetic paths in this type of construction and the outer limb has the magnetic flux ɸ/2 flowing. Shell type transformer overcomes leakage flux, reduces core losses and increases efficiency</a:t>
            </a:r>
          </a:p>
          <a:p>
            <a:pPr algn="just"/>
            <a:endParaRPr lang="en-US"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905000" y="3061097"/>
            <a:ext cx="4724400" cy="38016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Principle of Single Phase Transformer</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2819400"/>
          </a:xfrm>
        </p:spPr>
        <p:txBody>
          <a:bodyPr>
            <a:normAutofit/>
          </a:bodyPr>
          <a:lstStyle/>
          <a:p>
            <a:pPr algn="just"/>
            <a:r>
              <a:rPr lang="en-US" sz="2000" dirty="0" smtClean="0">
                <a:latin typeface="Times New Roman" pitchFamily="18" charset="0"/>
                <a:cs typeface="Times New Roman" pitchFamily="18" charset="0"/>
              </a:rPr>
              <a:t>The single-phase transformer works on the principle of </a:t>
            </a:r>
            <a:r>
              <a:rPr lang="en-US" sz="2000" dirty="0" smtClean="0">
                <a:latin typeface="Times New Roman" pitchFamily="18" charset="0"/>
                <a:cs typeface="Times New Roman" pitchFamily="18" charset="0"/>
                <a:hlinkClick r:id="rId2"/>
              </a:rPr>
              <a:t>Faraday’s Law of Electromagnetic Induction</a:t>
            </a:r>
            <a:r>
              <a:rPr lang="en-US" sz="2000" dirty="0" smtClean="0">
                <a:latin typeface="Times New Roman" pitchFamily="18" charset="0"/>
                <a:cs typeface="Times New Roman" pitchFamily="18" charset="0"/>
              </a:rPr>
              <a:t>. Typically, mutual induction between primary and secondary windings is responsible for the transformer operation in an electrical transformer.</a:t>
            </a:r>
          </a:p>
          <a:p>
            <a:pPr algn="just"/>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1498600" y="2209800"/>
            <a:ext cx="61976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953000" y="3714750"/>
            <a:ext cx="4191000" cy="3143250"/>
          </a:xfrm>
          <a:prstGeom prst="rect">
            <a:avLst/>
          </a:prstGeom>
          <a:noFill/>
          <a:ln w="9525">
            <a:noFill/>
            <a:miter lim="800000"/>
            <a:headEnd/>
            <a:tailEnd/>
          </a:ln>
          <a:effectLst/>
        </p:spPr>
      </p:pic>
      <p:sp>
        <p:nvSpPr>
          <p:cNvPr id="3" name="Content Placeholder 2"/>
          <p:cNvSpPr>
            <a:spLocks noGrp="1"/>
          </p:cNvSpPr>
          <p:nvPr>
            <p:ph idx="1"/>
          </p:nvPr>
        </p:nvSpPr>
        <p:spPr>
          <a:xfrm>
            <a:off x="457200" y="152400"/>
            <a:ext cx="8229600" cy="4525963"/>
          </a:xfrm>
        </p:spPr>
        <p:txBody>
          <a:bodyPr>
            <a:noAutofit/>
          </a:bodyPr>
          <a:lstStyle/>
          <a:p>
            <a:pPr algn="just"/>
            <a:r>
              <a:rPr lang="en-US" sz="2000" b="1" dirty="0" smtClean="0">
                <a:latin typeface="Times New Roman" pitchFamily="18" charset="0"/>
                <a:cs typeface="Times New Roman" pitchFamily="18" charset="0"/>
              </a:rPr>
              <a:t>Working of Single Phase Transformer</a:t>
            </a:r>
          </a:p>
          <a:p>
            <a:pPr algn="just"/>
            <a:r>
              <a:rPr lang="en-US" sz="2000" dirty="0" smtClean="0">
                <a:latin typeface="Times New Roman" pitchFamily="18" charset="0"/>
                <a:cs typeface="Times New Roman" pitchFamily="18" charset="0"/>
              </a:rPr>
              <a:t>When the primary of a transformer is connected to an AC supply, the current flows in the coil and the magnetic field build-up.</a:t>
            </a:r>
          </a:p>
          <a:p>
            <a:pPr algn="just"/>
            <a:r>
              <a:rPr lang="en-US" sz="2000" dirty="0" smtClean="0">
                <a:latin typeface="Times New Roman" pitchFamily="18" charset="0"/>
                <a:cs typeface="Times New Roman" pitchFamily="18" charset="0"/>
              </a:rPr>
              <a:t> This condition is known as mutual inductance and the flow of current is as per the Faraday’s Law of electromagnetic induction. As the current increases from zero to its maximum value, the magnetic field strengthens and is given by </a:t>
            </a:r>
            <a:r>
              <a:rPr lang="en-US" sz="2000" dirty="0" err="1" smtClean="0">
                <a:latin typeface="Times New Roman" pitchFamily="18" charset="0"/>
                <a:cs typeface="Times New Roman" pitchFamily="18" charset="0"/>
              </a:rPr>
              <a:t>dɸ</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This electromagnet forms the magnetic lines of force and expands outward from the coil forming a path of magnetic flux.</a:t>
            </a:r>
          </a:p>
          <a:p>
            <a:pPr algn="just"/>
            <a:r>
              <a:rPr lang="en-US" sz="2000" dirty="0" smtClean="0">
                <a:latin typeface="Times New Roman" pitchFamily="18" charset="0"/>
                <a:cs typeface="Times New Roman" pitchFamily="18" charset="0"/>
              </a:rPr>
              <a:t>The turns of both windings get linked by this magnetic flux</a:t>
            </a:r>
          </a:p>
        </p:txBody>
      </p:sp>
      <p:sp>
        <p:nvSpPr>
          <p:cNvPr id="4" name="Content Placeholder 2"/>
          <p:cNvSpPr txBox="1">
            <a:spLocks/>
          </p:cNvSpPr>
          <p:nvPr/>
        </p:nvSpPr>
        <p:spPr>
          <a:xfrm>
            <a:off x="228600" y="3962400"/>
            <a:ext cx="4648200" cy="2362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strength of a magnetic field generated in the core depends on the number of turns in the winding and the amount of current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magnetic flux and current are directly proportional to each other.</a:t>
            </a:r>
            <a:endParaRPr kumimoji="0" lang="en-US"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rmAutofit fontScale="70000" lnSpcReduction="20000"/>
          </a:bodyPr>
          <a:lstStyle/>
          <a:p>
            <a:pPr>
              <a:lnSpc>
                <a:spcPct val="120000"/>
              </a:lnSpc>
              <a:spcBef>
                <a:spcPts val="0"/>
              </a:spcBef>
            </a:pPr>
            <a:r>
              <a:rPr lang="en-US" b="1" dirty="0" smtClean="0">
                <a:latin typeface="Times New Roman" pitchFamily="18" charset="0"/>
                <a:cs typeface="Times New Roman" pitchFamily="18" charset="0"/>
              </a:rPr>
              <a:t>EMF equation of the Transformer</a:t>
            </a:r>
          </a:p>
          <a:p>
            <a:pPr>
              <a:lnSpc>
                <a:spcPct val="120000"/>
              </a:lnSpc>
              <a:spcBef>
                <a:spcPts val="0"/>
              </a:spcBef>
            </a:pPr>
            <a:r>
              <a:rPr lang="en-US" dirty="0" smtClean="0">
                <a:latin typeface="Times New Roman" pitchFamily="18" charset="0"/>
                <a:cs typeface="Times New Roman" pitchFamily="18" charset="0"/>
              </a:rPr>
              <a:t>Let,	N</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Number of turns in primary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N</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Number of turns in secondary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Maximum flux in the core (in </a:t>
            </a:r>
            <a:r>
              <a:rPr lang="en-US" dirty="0" err="1" smtClean="0">
                <a:latin typeface="Times New Roman" pitchFamily="18" charset="0"/>
                <a:cs typeface="Times New Roman" pitchFamily="18" charset="0"/>
              </a:rPr>
              <a:t>Wb</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B</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x 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f </a:t>
            </a:r>
            <a:r>
              <a:rPr lang="en-US" dirty="0" smtClean="0">
                <a:latin typeface="Times New Roman" pitchFamily="18" charset="0"/>
                <a:cs typeface="Times New Roman" pitchFamily="18" charset="0"/>
              </a:rPr>
              <a:t>= frequency of the AC supply (in Hz)</a:t>
            </a:r>
          </a:p>
          <a:p>
            <a:pPr>
              <a:lnSpc>
                <a:spcPct val="120000"/>
              </a:lnSpc>
              <a:spcBef>
                <a:spcPts val="0"/>
              </a:spcBef>
            </a:pPr>
            <a:r>
              <a:rPr lang="en-US" dirty="0" smtClean="0">
                <a:latin typeface="Times New Roman" pitchFamily="18" charset="0"/>
                <a:cs typeface="Times New Roman" pitchFamily="18" charset="0"/>
              </a:rPr>
              <a:t>As, shown in the fig., the flux rises </a:t>
            </a:r>
            <a:r>
              <a:rPr lang="en-US" dirty="0" err="1" smtClean="0">
                <a:latin typeface="Times New Roman" pitchFamily="18" charset="0"/>
                <a:cs typeface="Times New Roman" pitchFamily="18" charset="0"/>
              </a:rPr>
              <a:t>sinusoidally</a:t>
            </a:r>
            <a:r>
              <a:rPr lang="en-US" dirty="0" smtClean="0">
                <a:latin typeface="Times New Roman" pitchFamily="18" charset="0"/>
                <a:cs typeface="Times New Roman" pitchFamily="18" charset="0"/>
              </a:rPr>
              <a:t> to its maximum value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from 0. It reaches to the maximum value in one quarter of the cycle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in T/4 sec (where, T is time period of the sin wave of the supply = 1/f).</a:t>
            </a:r>
            <a:br>
              <a:rPr lang="en-US" dirty="0" smtClean="0">
                <a:latin typeface="Times New Roman" pitchFamily="18" charset="0"/>
                <a:cs typeface="Times New Roman" pitchFamily="18" charset="0"/>
              </a:rPr>
            </a:br>
            <a:endParaRPr lang="en-US" baseline="-25000" dirty="0" smtClean="0">
              <a:latin typeface="Times New Roman" pitchFamily="18" charset="0"/>
              <a:cs typeface="Times New Roman" pitchFamily="18" charset="0"/>
            </a:endParaRPr>
          </a:p>
          <a:p>
            <a:pPr>
              <a:lnSpc>
                <a:spcPct val="120000"/>
              </a:lnSpc>
              <a:spcBef>
                <a:spcPts val="0"/>
              </a:spcBef>
            </a:pPr>
            <a:r>
              <a:rPr lang="en-US" dirty="0" smtClean="0">
                <a:latin typeface="Times New Roman" pitchFamily="18" charset="0"/>
                <a:cs typeface="Times New Roman" pitchFamily="18" charset="0"/>
              </a:rPr>
              <a:t>Therefore,	average </a:t>
            </a:r>
            <a:r>
              <a:rPr lang="en-US" dirty="0" smtClean="0">
                <a:latin typeface="Times New Roman" pitchFamily="18" charset="0"/>
                <a:cs typeface="Times New Roman" pitchFamily="18" charset="0"/>
              </a:rPr>
              <a:t>rate of change of flux = </a:t>
            </a:r>
            <a:r>
              <a:rPr lang="en-US" baseline="30000"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a:t>
            </a:r>
            <a:r>
              <a:rPr lang="en-US" baseline="-25000" dirty="0" smtClean="0">
                <a:latin typeface="Times New Roman" pitchFamily="18" charset="0"/>
                <a:cs typeface="Times New Roman" pitchFamily="18" charset="0"/>
              </a:rPr>
              <a:t>(T/4)</a:t>
            </a:r>
            <a:r>
              <a:rPr lang="en-US" dirty="0" smtClean="0">
                <a:latin typeface="Times New Roman" pitchFamily="18" charset="0"/>
                <a:cs typeface="Times New Roman" pitchFamily="18" charset="0"/>
              </a:rPr>
              <a:t>    = </a:t>
            </a:r>
            <a:r>
              <a:rPr lang="en-US" baseline="30000"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a:t>
            </a:r>
            <a:r>
              <a:rPr lang="en-US" baseline="-25000" dirty="0" smtClean="0">
                <a:latin typeface="Times New Roman" pitchFamily="18" charset="0"/>
                <a:cs typeface="Times New Roman" pitchFamily="18" charset="0"/>
              </a:rPr>
              <a:t>(1/4f</a:t>
            </a:r>
            <a:r>
              <a:rPr lang="en-US" baseline="-25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Therefore,	average </a:t>
            </a:r>
            <a:r>
              <a:rPr lang="en-US" dirty="0" smtClean="0">
                <a:latin typeface="Times New Roman" pitchFamily="18" charset="0"/>
                <a:cs typeface="Times New Roman" pitchFamily="18" charset="0"/>
              </a:rPr>
              <a:t>rate of change of flux = 4f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Wb</a:t>
            </a:r>
            <a:r>
              <a:rPr lang="en-US" dirty="0" smtClean="0">
                <a:latin typeface="Times New Roman" pitchFamily="18" charset="0"/>
                <a:cs typeface="Times New Roman" pitchFamily="18" charset="0"/>
              </a:rPr>
              <a:t>/s).</a:t>
            </a: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905000" y="4267200"/>
            <a:ext cx="4648200" cy="25591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Now,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 = rate of change of flux per turn</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Therefore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average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 = 4f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..........(Volts).</a:t>
            </a:r>
          </a:p>
          <a:p>
            <a:r>
              <a:rPr lang="en-US" dirty="0" smtClean="0">
                <a:latin typeface="Times New Roman" pitchFamily="18" charset="0"/>
                <a:cs typeface="Times New Roman" pitchFamily="18" charset="0"/>
              </a:rPr>
              <a:t>Now, we know,  </a:t>
            </a:r>
            <a:r>
              <a:rPr lang="en-US" dirty="0" smtClean="0">
                <a:latin typeface="Times New Roman" pitchFamily="18" charset="0"/>
                <a:cs typeface="Times New Roman" pitchFamily="18" charset="0"/>
              </a:rPr>
              <a:t>	Form </a:t>
            </a:r>
            <a:r>
              <a:rPr lang="en-US" dirty="0" smtClean="0">
                <a:latin typeface="Times New Roman" pitchFamily="18" charset="0"/>
                <a:cs typeface="Times New Roman" pitchFamily="18" charset="0"/>
              </a:rPr>
              <a:t>factor = RMS value / average value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Therefore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RMS value of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 = Form factor X average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the flux Φ varies </a:t>
            </a:r>
            <a:r>
              <a:rPr lang="en-US" dirty="0" err="1" smtClean="0">
                <a:latin typeface="Times New Roman" pitchFamily="18" charset="0"/>
                <a:cs typeface="Times New Roman" pitchFamily="18" charset="0"/>
              </a:rPr>
              <a:t>sinusoidally</a:t>
            </a:r>
            <a:r>
              <a:rPr lang="en-US" dirty="0" smtClean="0">
                <a:latin typeface="Times New Roman" pitchFamily="18" charset="0"/>
                <a:cs typeface="Times New Roman" pitchFamily="18" charset="0"/>
              </a:rPr>
              <a:t>, form factor of a sine wave is 1.11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Therefore, RMS value of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 =  1.11 x 4f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 4.44f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RMS value of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in whole primary winding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RMS value of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per turn X Number of turns in primary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4.44f N</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eq</a:t>
            </a:r>
            <a:r>
              <a:rPr lang="en-US" dirty="0" smtClean="0">
                <a:latin typeface="Times New Roman" pitchFamily="18" charset="0"/>
                <a:cs typeface="Times New Roman" pitchFamily="18" charset="0"/>
              </a:rPr>
              <a:t> 1</a:t>
            </a:r>
          </a:p>
          <a:p>
            <a:r>
              <a:rPr lang="en-US" dirty="0" smtClean="0">
                <a:latin typeface="Times New Roman" pitchFamily="18" charset="0"/>
                <a:cs typeface="Times New Roman" pitchFamily="18" charset="0"/>
              </a:rPr>
              <a:t>Similarly, RMS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in secondary winding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can be given as</a:t>
            </a:r>
          </a:p>
          <a:p>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4.44f N</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eq</a:t>
            </a:r>
            <a:r>
              <a:rPr lang="en-US" dirty="0" smtClean="0">
                <a:latin typeface="Times New Roman" pitchFamily="18" charset="0"/>
                <a:cs typeface="Times New Roman" pitchFamily="18" charset="0"/>
              </a:rPr>
              <a: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the above equations 1 and 2,</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is called the </a:t>
            </a:r>
            <a:r>
              <a:rPr lang="en-US" b="1" dirty="0" err="1" smtClean="0">
                <a:latin typeface="Times New Roman" pitchFamily="18" charset="0"/>
                <a:cs typeface="Times New Roman" pitchFamily="18" charset="0"/>
              </a:rPr>
              <a:t>emf</a:t>
            </a:r>
            <a:r>
              <a:rPr lang="en-US" b="1" dirty="0" smtClean="0">
                <a:latin typeface="Times New Roman" pitchFamily="18" charset="0"/>
                <a:cs typeface="Times New Roman" pitchFamily="18" charset="0"/>
              </a:rPr>
              <a:t> equation of transformer</a:t>
            </a:r>
            <a:r>
              <a:rPr lang="en-US" dirty="0" smtClean="0">
                <a:latin typeface="Times New Roman" pitchFamily="18" charset="0"/>
                <a:cs typeface="Times New Roman" pitchFamily="18" charset="0"/>
              </a:rPr>
              <a:t>, which shows,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 number of turns is same for both primary and secondary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an </a:t>
            </a:r>
            <a:r>
              <a:rPr lang="en-US" dirty="0" smtClean="0">
                <a:latin typeface="Times New Roman" pitchFamily="18" charset="0"/>
                <a:cs typeface="Times New Roman" pitchFamily="18" charset="0"/>
                <a:hlinkClick r:id="rId2"/>
              </a:rPr>
              <a:t>ideal transformer</a:t>
            </a:r>
            <a:r>
              <a:rPr lang="en-US" dirty="0" smtClean="0">
                <a:latin typeface="Times New Roman" pitchFamily="18" charset="0"/>
                <a:cs typeface="Times New Roman" pitchFamily="18" charset="0"/>
              </a:rPr>
              <a:t> on no load,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supply voltage of primary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terminal voltage of secondary winding</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196" name="AutoShape 4" descr="emf equation of transformer"/>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7" name="Picture 5"/>
          <p:cNvPicPr>
            <a:picLocks noChangeAspect="1" noChangeArrowheads="1"/>
          </p:cNvPicPr>
          <p:nvPr/>
        </p:nvPicPr>
        <p:blipFill>
          <a:blip r:embed="rId3"/>
          <a:srcRect/>
          <a:stretch>
            <a:fillRect/>
          </a:stretch>
        </p:blipFill>
        <p:spPr bwMode="auto">
          <a:xfrm>
            <a:off x="4038600" y="4114800"/>
            <a:ext cx="2495550" cy="77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464</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Principle and operation of Single Phase Transformer</vt:lpstr>
      <vt:lpstr>Slide 2</vt:lpstr>
      <vt:lpstr>Slide 3</vt:lpstr>
      <vt:lpstr>Slide 4</vt:lpstr>
      <vt:lpstr>Principle of Single Phase Transformer </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and operation of Single Phase Transformer</dc:title>
  <dc:creator>Murali Krishna Raju</dc:creator>
  <cp:lastModifiedBy>Murali Krishna Raju</cp:lastModifiedBy>
  <cp:revision>4</cp:revision>
  <dcterms:created xsi:type="dcterms:W3CDTF">2006-08-16T00:00:00Z</dcterms:created>
  <dcterms:modified xsi:type="dcterms:W3CDTF">2020-05-10T15:45:46Z</dcterms:modified>
</cp:coreProperties>
</file>