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71" r:id="rId6"/>
    <p:sldId id="272" r:id="rId7"/>
    <p:sldId id="273" r:id="rId8"/>
    <p:sldId id="274" r:id="rId9"/>
    <p:sldId id="263" r:id="rId10"/>
    <p:sldId id="264" r:id="rId11"/>
    <p:sldId id="265" r:id="rId12"/>
    <p:sldId id="27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E8912-2A1A-4000-B0DF-C1057686115E}" type="datetimeFigureOut">
              <a:rPr lang="en-US" smtClean="0"/>
              <a:pPr/>
              <a:t>17-May-20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1F08A-0700-41F2-93E8-8C4EDFDF19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9DE2E-0EEB-431E-B3AF-3195DF087C9B}"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1FF72-A343-4B39-B82A-86489D43B430}"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53568-1797-4AF6-A562-1CCEB08BA174}"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C36E6-EAD8-4678-94F6-341F30F48544}"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D886D-42C9-4273-9806-8ABD84E0D226}"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FA8BF-4575-4A77-9B5F-2B7E4F6001BF}"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681E47-DC5D-46CB-B506-02D22C7C4782}" type="datetime1">
              <a:rPr lang="en-US" smtClean="0"/>
              <a:pPr/>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73C53C-B10E-427C-B3BE-84AB0216B22E}" type="datetime1">
              <a:rPr lang="en-US" smtClean="0"/>
              <a:pPr/>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806C6-DCFE-4878-AF23-0D6CD9D056F2}" type="datetime1">
              <a:rPr lang="en-US" smtClean="0"/>
              <a:pPr/>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1F2A6-A58A-47A8-BCAE-F3160632E15B}"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03713-3B78-4359-93C1-F3C4D6AD8CC3}"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51C7C-348E-4894-9D73-62CA92208FFE}" type="datetime1">
              <a:rPr lang="en-US" smtClean="0"/>
              <a:pPr/>
              <a:t>17-May-20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ectrical4u.com/electric-current-and-theory-of-electricity/" TargetMode="External"/><Relationship Id="rId2" Type="http://schemas.openxmlformats.org/officeDocument/2006/relationships/hyperlink" Target="https://www.electrical4u.com/torque-equation-of-three-phase-induction-motor/"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lectrical4u.com/electrical-motor-types-classification-and-history-of-motor/" TargetMode="External"/><Relationship Id="rId2" Type="http://schemas.openxmlformats.org/officeDocument/2006/relationships/hyperlink" Target="https://www.electrical4u.com/working-principle-of-three-phase-induction-motor/" TargetMode="External"/><Relationship Id="rId1" Type="http://schemas.openxmlformats.org/officeDocument/2006/relationships/slideLayout" Target="../slideLayouts/slideLayout2.xml"/><Relationship Id="rId4" Type="http://schemas.openxmlformats.org/officeDocument/2006/relationships/hyperlink" Target="https://www.electrical4u.com/induction-motor-types-of-induction-moto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electrical4u.com/squirrel-cage-induction-mo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ectrical4u.com/hysteresis-eddy-current-iron-or-core-losses-and-copper-loss-in-transform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ical4u.com/electrical-resistance-and-laws-of-resistanc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Construction of Three Phase Induction Motor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rmAutofit/>
          </a:bodyPr>
          <a:lstStyle/>
          <a:p>
            <a:pPr algn="just"/>
            <a:r>
              <a:rPr lang="en-US" sz="2000" b="1" dirty="0" smtClean="0">
                <a:latin typeface="Times New Roman" pitchFamily="18" charset="0"/>
                <a:cs typeface="Times New Roman" pitchFamily="18" charset="0"/>
              </a:rPr>
              <a:t>Advantages of Squirrel Cage Induction Rotor</a:t>
            </a:r>
          </a:p>
          <a:p>
            <a:pPr algn="just"/>
            <a:r>
              <a:rPr lang="en-US" sz="2000" dirty="0" smtClean="0">
                <a:latin typeface="Times New Roman" pitchFamily="18" charset="0"/>
                <a:cs typeface="Times New Roman" pitchFamily="18" charset="0"/>
              </a:rPr>
              <a:t>Its construction is very simple and rugged.</a:t>
            </a:r>
          </a:p>
          <a:p>
            <a:pPr algn="just"/>
            <a:r>
              <a:rPr lang="en-US" sz="2000" dirty="0" smtClean="0">
                <a:latin typeface="Times New Roman" pitchFamily="18" charset="0"/>
                <a:cs typeface="Times New Roman" pitchFamily="18" charset="0"/>
              </a:rPr>
              <a:t>As there are no brushes and slip ring, these motors requires less maintenance.</a:t>
            </a:r>
          </a:p>
          <a:p>
            <a:pPr algn="just"/>
            <a:r>
              <a:rPr lang="en-US" sz="2000" b="1" dirty="0" smtClean="0">
                <a:latin typeface="Times New Roman" pitchFamily="18" charset="0"/>
                <a:cs typeface="Times New Roman" pitchFamily="18" charset="0"/>
              </a:rPr>
              <a:t>Applications of Squirrel Cage Induction Rotor</a:t>
            </a:r>
          </a:p>
          <a:p>
            <a:pPr algn="just"/>
            <a:r>
              <a:rPr lang="en-US" sz="2000" dirty="0" smtClean="0">
                <a:latin typeface="Times New Roman" pitchFamily="18" charset="0"/>
                <a:cs typeface="Times New Roman" pitchFamily="18" charset="0"/>
              </a:rPr>
              <a:t>We use the squirrel cage induction motors in lathes, drilling machine, fan, blower printing machines, etc</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b="1" dirty="0" smtClean="0">
                <a:latin typeface="Times New Roman" pitchFamily="18" charset="0"/>
                <a:cs typeface="Times New Roman" pitchFamily="18" charset="0"/>
              </a:rPr>
              <a:t>Slip Ring or Wound Rotor </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(Slip Ring Induction Motor)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05400"/>
          </a:xfrm>
        </p:spPr>
        <p:txBody>
          <a:bodyPr>
            <a:noAutofit/>
          </a:bodyPr>
          <a:lstStyle/>
          <a:p>
            <a:pPr algn="just"/>
            <a:r>
              <a:rPr lang="en-US" sz="2000" dirty="0" smtClean="0">
                <a:latin typeface="Times New Roman" pitchFamily="18" charset="0"/>
                <a:cs typeface="Times New Roman" pitchFamily="18" charset="0"/>
              </a:rPr>
              <a:t>In this type of three phase induction motor the rotor is wound for the same number of poles as that of the stator, but it has less number of slots and has fewer turns per phase of a heavier conductor. </a:t>
            </a:r>
          </a:p>
          <a:p>
            <a:pPr algn="just"/>
            <a:r>
              <a:rPr lang="en-US" sz="2000" dirty="0" smtClean="0">
                <a:latin typeface="Times New Roman" pitchFamily="18" charset="0"/>
                <a:cs typeface="Times New Roman" pitchFamily="18" charset="0"/>
              </a:rPr>
              <a:t>The rotor also carries star or delta winding similar to that of the stator winding.</a:t>
            </a:r>
          </a:p>
          <a:p>
            <a:pPr algn="just"/>
            <a:r>
              <a:rPr lang="en-US" sz="2000" dirty="0" smtClean="0">
                <a:latin typeface="Times New Roman" pitchFamily="18" charset="0"/>
                <a:cs typeface="Times New Roman" pitchFamily="18" charset="0"/>
              </a:rPr>
              <a:t>The rotor consists of numbers of slots and rotor winding are placed inside these slots. </a:t>
            </a:r>
          </a:p>
          <a:p>
            <a:pPr algn="just"/>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4100" name="Picture 4"/>
          <p:cNvPicPr>
            <a:picLocks noChangeAspect="1" noChangeArrowheads="1"/>
          </p:cNvPicPr>
          <p:nvPr/>
        </p:nvPicPr>
        <p:blipFill>
          <a:blip r:embed="rId2"/>
          <a:srcRect l="5859" b="10417"/>
          <a:stretch>
            <a:fillRect/>
          </a:stretch>
        </p:blipFill>
        <p:spPr bwMode="auto">
          <a:xfrm>
            <a:off x="-1" y="3276600"/>
            <a:ext cx="6690833" cy="3581400"/>
          </a:xfrm>
          <a:prstGeom prst="rect">
            <a:avLst/>
          </a:prstGeom>
          <a:noFill/>
          <a:ln w="9525">
            <a:noFill/>
            <a:miter lim="800000"/>
            <a:headEnd/>
            <a:tailEnd/>
          </a:ln>
          <a:effectLst/>
        </p:spPr>
      </p:pic>
      <p:sp>
        <p:nvSpPr>
          <p:cNvPr id="9" name="Content Placeholder 2"/>
          <p:cNvSpPr txBox="1">
            <a:spLocks/>
          </p:cNvSpPr>
          <p:nvPr/>
        </p:nvSpPr>
        <p:spPr>
          <a:xfrm>
            <a:off x="7467600" y="4038600"/>
            <a:ext cx="5486400" cy="32766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Content Placeholder 2"/>
          <p:cNvSpPr txBox="1">
            <a:spLocks/>
          </p:cNvSpPr>
          <p:nvPr/>
        </p:nvSpPr>
        <p:spPr>
          <a:xfrm>
            <a:off x="3810000" y="3124200"/>
            <a:ext cx="4876800" cy="1752600"/>
          </a:xfrm>
          <a:prstGeom prst="rect">
            <a:avLst/>
          </a:prstGeom>
        </p:spPr>
        <p:txBody>
          <a:bodyPr vert="horz" lIns="91440" tIns="45720" rIns="91440" bIns="45720" rtlCol="0">
            <a:noAutofit/>
          </a:bodyPr>
          <a:lstStyle/>
          <a:p>
            <a:pPr marL="342900" indent="-342900" algn="just">
              <a:spcBef>
                <a:spcPct val="20000"/>
              </a:spcBef>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three ends of three-phase windings are permanently connected to these slip rings</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sz="2000" dirty="0" smtClean="0">
                <a:latin typeface="Times New Roman" pitchFamily="18" charset="0"/>
                <a:cs typeface="Times New Roman" pitchFamily="18" charset="0"/>
              </a:rPr>
              <a:t>on the same shaft as that of the rotor. The three end terminals are connected together to form a star connection. </a:t>
            </a:r>
          </a:p>
          <a:p>
            <a:pPr marL="342900" lvl="0" indent="-342900" algn="just">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a:bodyPr>
          <a:lstStyle/>
          <a:p>
            <a:pPr algn="just"/>
            <a:r>
              <a:rPr lang="en-US" sz="2000" dirty="0" smtClean="0">
                <a:latin typeface="Times New Roman" pitchFamily="18" charset="0"/>
                <a:cs typeface="Times New Roman" pitchFamily="18" charset="0"/>
              </a:rPr>
              <a:t>The external resistance can be easily connected through the brushes and slip rings and hence used for speed controlling and improving the starting </a:t>
            </a:r>
            <a:r>
              <a:rPr lang="en-US" sz="2000" dirty="0" smtClean="0">
                <a:latin typeface="Times New Roman" pitchFamily="18" charset="0"/>
                <a:cs typeface="Times New Roman" pitchFamily="18" charset="0"/>
                <a:hlinkClick r:id="rId2"/>
              </a:rPr>
              <a:t>torque of three phase induction motor</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brushes are used to carry </a:t>
            </a:r>
            <a:r>
              <a:rPr lang="en-US" sz="2000" dirty="0" smtClean="0">
                <a:latin typeface="Times New Roman" pitchFamily="18" charset="0"/>
                <a:cs typeface="Times New Roman" pitchFamily="18" charset="0"/>
                <a:hlinkClick r:id="rId3" tooltip="Electric Current"/>
              </a:rPr>
              <a:t>current</a:t>
            </a:r>
            <a:r>
              <a:rPr lang="en-US" sz="2000" dirty="0" smtClean="0">
                <a:latin typeface="Times New Roman" pitchFamily="18" charset="0"/>
                <a:cs typeface="Times New Roman" pitchFamily="18" charset="0"/>
              </a:rPr>
              <a:t> to and from the rotor winding. </a:t>
            </a:r>
          </a:p>
          <a:p>
            <a:pPr algn="just"/>
            <a:r>
              <a:rPr lang="en-US" sz="2000" dirty="0" smtClean="0">
                <a:latin typeface="Times New Roman" pitchFamily="18" charset="0"/>
                <a:cs typeface="Times New Roman" pitchFamily="18" charset="0"/>
              </a:rPr>
              <a:t>These brushes are further connected to three phase star connected resistances. </a:t>
            </a:r>
          </a:p>
          <a:p>
            <a:pPr algn="just"/>
            <a:r>
              <a:rPr lang="en-US" sz="2000" dirty="0" smtClean="0">
                <a:latin typeface="Times New Roman" pitchFamily="18" charset="0"/>
                <a:cs typeface="Times New Roman" pitchFamily="18" charset="0"/>
              </a:rPr>
              <a:t>An electrical diagram of a slip ring three phase induction motor is shown below:</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2"/>
          <p:cNvPicPr>
            <a:picLocks noChangeAspect="1" noChangeArrowheads="1"/>
          </p:cNvPicPr>
          <p:nvPr/>
        </p:nvPicPr>
        <p:blipFill>
          <a:blip r:embed="rId4"/>
          <a:srcRect/>
          <a:stretch>
            <a:fillRect/>
          </a:stretch>
        </p:blipFill>
        <p:spPr bwMode="auto">
          <a:xfrm>
            <a:off x="1524000" y="3200400"/>
            <a:ext cx="6400800" cy="3505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791200"/>
          </a:xfrm>
        </p:spPr>
        <p:txBody>
          <a:bodyPr>
            <a:normAutofit/>
          </a:bodyPr>
          <a:lstStyle/>
          <a:p>
            <a:pPr algn="just"/>
            <a:r>
              <a:rPr lang="en-US" sz="2000" dirty="0" smtClean="0">
                <a:latin typeface="Times New Roman" pitchFamily="18" charset="0"/>
                <a:cs typeface="Times New Roman" pitchFamily="18" charset="0"/>
              </a:rPr>
              <a:t>At starting, the resistance is connected to the rotor circuit and is gradually cut out as the rotor pick up its speed. </a:t>
            </a:r>
          </a:p>
          <a:p>
            <a:pPr algn="just"/>
            <a:r>
              <a:rPr lang="en-US" sz="2000" dirty="0" smtClean="0">
                <a:latin typeface="Times New Roman" pitchFamily="18" charset="0"/>
                <a:cs typeface="Times New Roman" pitchFamily="18" charset="0"/>
              </a:rPr>
              <a:t>When the motor is running the slip ring are shorted by connecting a metal collar, which connects all slip ring together, and the brushes are also removed. </a:t>
            </a:r>
          </a:p>
          <a:p>
            <a:pPr algn="just"/>
            <a:r>
              <a:rPr lang="en-US" sz="2000" dirty="0" smtClean="0">
                <a:latin typeface="Times New Roman" pitchFamily="18" charset="0"/>
                <a:cs typeface="Times New Roman" pitchFamily="18" charset="0"/>
              </a:rPr>
              <a:t>This reduces the wear and tear of the brushes. </a:t>
            </a:r>
          </a:p>
          <a:p>
            <a:pPr algn="just"/>
            <a:r>
              <a:rPr lang="en-US" sz="2000" dirty="0" smtClean="0">
                <a:latin typeface="Times New Roman" pitchFamily="18" charset="0"/>
                <a:cs typeface="Times New Roman" pitchFamily="18" charset="0"/>
              </a:rPr>
              <a:t>Due to the presence of slip rings and brushes the rotor construction becomes somewhat complicated therefore it is less used as compare to squirrel cage induction motor.</a:t>
            </a:r>
          </a:p>
          <a:p>
            <a:pPr algn="just">
              <a:buNone/>
            </a:pPr>
            <a:r>
              <a:rPr lang="en-US" sz="2000" b="1" dirty="0" smtClean="0">
                <a:latin typeface="Times New Roman" pitchFamily="18" charset="0"/>
                <a:cs typeface="Times New Roman" pitchFamily="18" charset="0"/>
              </a:rPr>
              <a:t>Advantages of Slip Ring Induction Motor</a:t>
            </a:r>
          </a:p>
          <a:p>
            <a:pPr algn="just"/>
            <a:r>
              <a:rPr lang="en-US" sz="2000" dirty="0" smtClean="0">
                <a:latin typeface="Times New Roman" pitchFamily="18" charset="0"/>
                <a:cs typeface="Times New Roman" pitchFamily="18" charset="0"/>
              </a:rPr>
              <a:t>It has high starting torque and low starting current.</a:t>
            </a:r>
          </a:p>
          <a:p>
            <a:pPr algn="just"/>
            <a:r>
              <a:rPr lang="en-US" sz="2000" dirty="0" smtClean="0">
                <a:latin typeface="Times New Roman" pitchFamily="18" charset="0"/>
                <a:cs typeface="Times New Roman" pitchFamily="18" charset="0"/>
              </a:rPr>
              <a:t>Possibility of adding additional resistance to control speed.</a:t>
            </a:r>
          </a:p>
          <a:p>
            <a:pPr algn="just">
              <a:buNone/>
            </a:pPr>
            <a:r>
              <a:rPr lang="en-US" sz="2000" b="1" dirty="0" smtClean="0">
                <a:latin typeface="Times New Roman" pitchFamily="18" charset="0"/>
                <a:cs typeface="Times New Roman" pitchFamily="18" charset="0"/>
              </a:rPr>
              <a:t>Application of Slip Ring Induction Motor</a:t>
            </a:r>
          </a:p>
          <a:p>
            <a:pPr algn="just"/>
            <a:r>
              <a:rPr lang="en-US" sz="2000" dirty="0" smtClean="0">
                <a:latin typeface="Times New Roman" pitchFamily="18" charset="0"/>
                <a:cs typeface="Times New Roman" pitchFamily="18" charset="0"/>
              </a:rPr>
              <a:t>Slip ring induction motor are used where high starting torque is required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in hoists, cranes, elevator etc.</a:t>
            </a:r>
          </a:p>
          <a:p>
            <a:pPr algn="just"/>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lum bright="-20000" contrast="40000"/>
          </a:blip>
          <a:srcRect b="53003"/>
          <a:stretch>
            <a:fillRect/>
          </a:stretch>
        </p:blipFill>
        <p:spPr bwMode="auto">
          <a:xfrm>
            <a:off x="457199" y="304800"/>
            <a:ext cx="8424985" cy="586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2"/>
          <p:cNvPicPr>
            <a:picLocks noGrp="1" noChangeAspect="1" noChangeArrowheads="1"/>
          </p:cNvPicPr>
          <p:nvPr>
            <p:ph idx="1"/>
          </p:nvPr>
        </p:nvPicPr>
        <p:blipFill>
          <a:blip r:embed="rId2">
            <a:lum bright="-20000" contrast="40000"/>
          </a:blip>
          <a:srcRect t="46042"/>
          <a:stretch>
            <a:fillRect/>
          </a:stretch>
        </p:blipFill>
        <p:spPr bwMode="auto">
          <a:xfrm>
            <a:off x="414716" y="0"/>
            <a:ext cx="8576884"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hlinkClick r:id="rId2" tooltip="Working Principle of Three Phase Induction Motor"/>
              </a:rPr>
              <a:t>three phase induction motor</a:t>
            </a:r>
            <a:r>
              <a:rPr lang="en-US" sz="2000" dirty="0" smtClean="0">
                <a:latin typeface="Times New Roman" pitchFamily="18" charset="0"/>
                <a:cs typeface="Times New Roman" pitchFamily="18" charset="0"/>
              </a:rPr>
              <a:t> is the most widely used </a:t>
            </a:r>
            <a:r>
              <a:rPr lang="en-US" sz="2000" dirty="0" smtClean="0">
                <a:latin typeface="Times New Roman" pitchFamily="18" charset="0"/>
                <a:cs typeface="Times New Roman" pitchFamily="18" charset="0"/>
                <a:hlinkClick r:id="rId3" tooltip="Types Classification and History of Motor"/>
              </a:rPr>
              <a:t>electrical motor</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Almost 80% of the mechanical power used by industries is provided by </a:t>
            </a:r>
            <a:r>
              <a:rPr lang="en-US" sz="2000" b="1" dirty="0" smtClean="0">
                <a:latin typeface="Times New Roman" pitchFamily="18" charset="0"/>
                <a:cs typeface="Times New Roman" pitchFamily="18" charset="0"/>
              </a:rPr>
              <a:t>three phase induction motors</a:t>
            </a:r>
            <a:r>
              <a:rPr lang="en-US" sz="2000" dirty="0" smtClean="0">
                <a:latin typeface="Times New Roman" pitchFamily="18" charset="0"/>
                <a:cs typeface="Times New Roman" pitchFamily="18" charset="0"/>
              </a:rPr>
              <a:t> because of its simple and rugged construction, low cost, good operating characteristics, the absence of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and good speed regulation.</a:t>
            </a:r>
          </a:p>
          <a:p>
            <a:pPr algn="just"/>
            <a:r>
              <a:rPr lang="en-US" sz="2000" dirty="0" smtClean="0">
                <a:latin typeface="Times New Roman" pitchFamily="18" charset="0"/>
                <a:cs typeface="Times New Roman" pitchFamily="18" charset="0"/>
              </a:rPr>
              <a:t> In three phase induction motor, the power is transferred from stator to rotor winding through induction. </a:t>
            </a: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hlinkClick r:id="rId4" tooltip="Induction Motor"/>
              </a:rPr>
              <a:t>induction motor</a:t>
            </a:r>
            <a:r>
              <a:rPr lang="en-US" sz="2000" dirty="0" smtClean="0">
                <a:latin typeface="Times New Roman" pitchFamily="18" charset="0"/>
                <a:cs typeface="Times New Roman" pitchFamily="18" charset="0"/>
              </a:rPr>
              <a:t> is also called </a:t>
            </a:r>
            <a:r>
              <a:rPr lang="en-US" sz="2000" dirty="0" smtClean="0">
                <a:latin typeface="Times New Roman" pitchFamily="18" charset="0"/>
                <a:cs typeface="Times New Roman" pitchFamily="18" charset="0"/>
                <a:hlinkClick r:id="rId4" tooltip="Induction Motor"/>
              </a:rPr>
              <a:t>asynchronous motor</a:t>
            </a:r>
            <a:r>
              <a:rPr lang="en-US" sz="2000" dirty="0" smtClean="0">
                <a:latin typeface="Times New Roman" pitchFamily="18" charset="0"/>
                <a:cs typeface="Times New Roman" pitchFamily="18" charset="0"/>
              </a:rPr>
              <a:t> as it runs at a speed other than the synchronous speed.</a:t>
            </a:r>
          </a:p>
          <a:p>
            <a:pPr algn="just"/>
            <a:endParaRPr lang="en-US" sz="2000" b="1" dirty="0" smtClean="0">
              <a:latin typeface="Times New Roman" pitchFamily="18" charset="0"/>
              <a:cs typeface="Times New Roman" pitchFamily="18" charset="0"/>
            </a:endParaRPr>
          </a:p>
          <a:p>
            <a:pPr algn="ctr">
              <a:buNone/>
            </a:pPr>
            <a:r>
              <a:rPr lang="en-US" sz="2000" b="1" dirty="0" smtClean="0">
                <a:latin typeface="Times New Roman" pitchFamily="18" charset="0"/>
                <a:cs typeface="Times New Roman" pitchFamily="18" charset="0"/>
              </a:rPr>
              <a:t>3 Phase Induction Motor Construction</a:t>
            </a:r>
          </a:p>
          <a:p>
            <a:pPr algn="just"/>
            <a:r>
              <a:rPr lang="en-US" sz="2000" dirty="0" smtClean="0">
                <a:latin typeface="Times New Roman" pitchFamily="18" charset="0"/>
                <a:cs typeface="Times New Roman" pitchFamily="18" charset="0"/>
              </a:rPr>
              <a:t>Like any other type of electrical motor induction motor, a 3 phase induction motor is constructed from two main parts, namely </a:t>
            </a:r>
          </a:p>
          <a:p>
            <a:pPr marL="1257300" lvl="2" indent="-457200" algn="just">
              <a:buFont typeface="+mj-lt"/>
              <a:buAutoNum type="arabicPeriod"/>
            </a:pPr>
            <a:r>
              <a:rPr lang="en-US" sz="2000" b="1" dirty="0" smtClean="0">
                <a:latin typeface="Times New Roman" pitchFamily="18" charset="0"/>
                <a:cs typeface="Times New Roman" pitchFamily="18" charset="0"/>
              </a:rPr>
              <a:t>stator</a:t>
            </a:r>
          </a:p>
          <a:p>
            <a:pPr marL="1257300" lvl="2" indent="-457200" algn="just">
              <a:buFont typeface="+mj-lt"/>
              <a:buAutoNum type="arabicPeriod"/>
            </a:pPr>
            <a:r>
              <a:rPr lang="en-US" sz="2000" b="1" dirty="0" smtClean="0">
                <a:latin typeface="Times New Roman" pitchFamily="18" charset="0"/>
                <a:cs typeface="Times New Roman" pitchFamily="18" charset="0"/>
              </a:rPr>
              <a:t>rotor </a:t>
            </a:r>
          </a:p>
          <a:p>
            <a:pPr algn="just">
              <a:buNone/>
            </a:pP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19800"/>
          </a:xfrm>
        </p:spPr>
        <p:txBody>
          <a:bodyPr>
            <a:noAutofit/>
          </a:bodyPr>
          <a:lstStyle/>
          <a:p>
            <a:pPr algn="just">
              <a:buNone/>
            </a:pPr>
            <a:r>
              <a:rPr lang="en-US" sz="2000" b="1" dirty="0" smtClean="0">
                <a:latin typeface="Times New Roman" pitchFamily="18" charset="0"/>
                <a:cs typeface="Times New Roman" pitchFamily="18" charset="0"/>
              </a:rPr>
              <a:t>Stator</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As its name indicates stator is a stationary part of induction motor. </a:t>
            </a:r>
          </a:p>
          <a:p>
            <a:pPr algn="just"/>
            <a:r>
              <a:rPr lang="en-US" sz="2000" dirty="0" smtClean="0">
                <a:latin typeface="Times New Roman" pitchFamily="18" charset="0"/>
                <a:cs typeface="Times New Roman" pitchFamily="18" charset="0"/>
              </a:rPr>
              <a:t>A stator winding is placed in the stator of induction motor and the three phase supply is given to it.</a:t>
            </a:r>
          </a:p>
          <a:p>
            <a:pPr algn="just"/>
            <a:r>
              <a:rPr lang="en-US" sz="2000" dirty="0" smtClean="0">
                <a:latin typeface="Times New Roman" pitchFamily="18" charset="0"/>
                <a:cs typeface="Times New Roman" pitchFamily="18" charset="0"/>
              </a:rPr>
              <a:t>The stator of the three-phase induction motor consists of three main parts :</a:t>
            </a:r>
          </a:p>
          <a:p>
            <a:pPr marL="1200150" lvl="2" indent="-342900" algn="just">
              <a:buFont typeface="+mj-lt"/>
              <a:buAutoNum type="arabicPeriod"/>
            </a:pPr>
            <a:r>
              <a:rPr lang="en-US" sz="2000" dirty="0" smtClean="0">
                <a:latin typeface="Times New Roman" pitchFamily="18" charset="0"/>
                <a:cs typeface="Times New Roman" pitchFamily="18" charset="0"/>
              </a:rPr>
              <a:t>Stator frame,</a:t>
            </a:r>
          </a:p>
          <a:p>
            <a:pPr marL="1200150" lvl="2" indent="-342900" algn="just">
              <a:buFont typeface="+mj-lt"/>
              <a:buAutoNum type="arabicPeriod"/>
            </a:pPr>
            <a:r>
              <a:rPr lang="en-US" sz="2000" dirty="0" smtClean="0">
                <a:latin typeface="Times New Roman" pitchFamily="18" charset="0"/>
                <a:cs typeface="Times New Roman" pitchFamily="18" charset="0"/>
              </a:rPr>
              <a:t>Stator core,</a:t>
            </a:r>
          </a:p>
          <a:p>
            <a:pPr marL="1200150" lvl="2" indent="-342900" algn="just">
              <a:buFont typeface="+mj-lt"/>
              <a:buAutoNum type="arabicPeriod"/>
            </a:pPr>
            <a:r>
              <a:rPr lang="en-US" sz="2000" dirty="0" smtClean="0">
                <a:latin typeface="Times New Roman" pitchFamily="18" charset="0"/>
                <a:cs typeface="Times New Roman" pitchFamily="18" charset="0"/>
              </a:rPr>
              <a:t>Stator winding or field winding. </a:t>
            </a:r>
          </a:p>
          <a:p>
            <a:pPr algn="just">
              <a:buNone/>
            </a:pPr>
            <a:r>
              <a:rPr lang="en-US" sz="2000" b="1" dirty="0" smtClean="0">
                <a:latin typeface="Times New Roman" pitchFamily="18" charset="0"/>
                <a:cs typeface="Times New Roman" pitchFamily="18" charset="0"/>
              </a:rPr>
              <a:t>Rotor: </a:t>
            </a:r>
          </a:p>
          <a:p>
            <a:pPr algn="just"/>
            <a:r>
              <a:rPr lang="en-US" sz="2000" dirty="0" smtClean="0">
                <a:latin typeface="Times New Roman" pitchFamily="18" charset="0"/>
                <a:cs typeface="Times New Roman" pitchFamily="18" charset="0"/>
              </a:rPr>
              <a:t>The rotor is a rotating part of induction motor. </a:t>
            </a:r>
          </a:p>
          <a:p>
            <a:pPr algn="just"/>
            <a:r>
              <a:rPr lang="en-US" sz="2000" dirty="0" smtClean="0">
                <a:latin typeface="Times New Roman" pitchFamily="18" charset="0"/>
                <a:cs typeface="Times New Roman" pitchFamily="18" charset="0"/>
              </a:rPr>
              <a:t>The rotor is connected to the mechanical load through the shaft.</a:t>
            </a:r>
          </a:p>
          <a:p>
            <a:pPr algn="just"/>
            <a:r>
              <a:rPr lang="en-US" sz="2000" dirty="0" smtClean="0">
                <a:latin typeface="Times New Roman" pitchFamily="18" charset="0"/>
                <a:cs typeface="Times New Roman" pitchFamily="18" charset="0"/>
              </a:rPr>
              <a:t>The rotor of the three phase induction motor are further classified </a:t>
            </a:r>
            <a:r>
              <a:rPr lang="en-US" sz="2000" dirty="0" smtClean="0">
                <a:latin typeface="Times New Roman" pitchFamily="18" charset="0"/>
                <a:cs typeface="Times New Roman" pitchFamily="18" charset="0"/>
              </a:rPr>
              <a:t>as </a:t>
            </a:r>
            <a:r>
              <a:rPr lang="en-US" sz="2000" b="1" dirty="0" smtClean="0">
                <a:latin typeface="Times New Roman" pitchFamily="18" charset="0"/>
                <a:cs typeface="Times New Roman" pitchFamily="18" charset="0"/>
              </a:rPr>
              <a:t>Squirrel </a:t>
            </a:r>
            <a:r>
              <a:rPr lang="en-US" sz="2000" b="1" dirty="0" smtClean="0">
                <a:latin typeface="Times New Roman" pitchFamily="18" charset="0"/>
                <a:cs typeface="Times New Roman" pitchFamily="18" charset="0"/>
              </a:rPr>
              <a:t>cage </a:t>
            </a:r>
            <a:r>
              <a:rPr lang="en-US" sz="2000" b="1" dirty="0" smtClean="0">
                <a:latin typeface="Times New Roman" pitchFamily="18" charset="0"/>
                <a:cs typeface="Times New Roman" pitchFamily="18" charset="0"/>
              </a:rPr>
              <a:t>rotor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Slip </a:t>
            </a:r>
            <a:r>
              <a:rPr lang="en-US" sz="2000" b="1" dirty="0" smtClean="0">
                <a:latin typeface="Times New Roman" pitchFamily="18" charset="0"/>
                <a:cs typeface="Times New Roman" pitchFamily="18" charset="0"/>
              </a:rPr>
              <a:t>ring rotor or wound rotor </a:t>
            </a:r>
            <a:r>
              <a:rPr lang="en-US" sz="2000" dirty="0" smtClean="0">
                <a:latin typeface="Times New Roman" pitchFamily="18" charset="0"/>
                <a:cs typeface="Times New Roman" pitchFamily="18" charset="0"/>
              </a:rPr>
              <a:t>or phase wound rotor</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Depending upon the type of rotor construction used the three phase induction motor are classified as:</a:t>
            </a:r>
          </a:p>
          <a:p>
            <a:pPr marL="857250" lvl="1" indent="-457200">
              <a:buFont typeface="+mj-lt"/>
              <a:buAutoNum type="arabicPeriod"/>
            </a:pPr>
            <a:r>
              <a:rPr lang="en-US" sz="2000" dirty="0" smtClean="0">
                <a:latin typeface="Times New Roman" pitchFamily="18" charset="0"/>
                <a:cs typeface="Times New Roman" pitchFamily="18" charset="0"/>
                <a:hlinkClick r:id="rId2"/>
              </a:rPr>
              <a:t>Squirrel cage induction motor</a:t>
            </a:r>
            <a:endParaRPr lang="en-US" sz="2000" dirty="0" smtClean="0">
              <a:latin typeface="Times New Roman" pitchFamily="18" charset="0"/>
              <a:cs typeface="Times New Roman" pitchFamily="18" charset="0"/>
            </a:endParaRPr>
          </a:p>
          <a:p>
            <a:pPr marL="857250" lvl="1" indent="-457200">
              <a:buFont typeface="+mj-lt"/>
              <a:buAutoNum type="arabicPeriod"/>
            </a:pPr>
            <a:r>
              <a:rPr lang="en-US" sz="2000" dirty="0" smtClean="0">
                <a:latin typeface="Times New Roman" pitchFamily="18" charset="0"/>
                <a:cs typeface="Times New Roman" pitchFamily="18" charset="0"/>
                <a:hlinkClick r:id="rId2"/>
              </a:rPr>
              <a:t>Slip Ring or Wound Rotor Three Phase Induction Motor</a:t>
            </a:r>
            <a:br>
              <a:rPr lang="en-US" sz="2000" dirty="0" smtClean="0">
                <a:latin typeface="Times New Roman" pitchFamily="18" charset="0"/>
                <a:cs typeface="Times New Roman" pitchFamily="18" charset="0"/>
                <a:hlinkClick r:id="rId2"/>
              </a:rPr>
            </a:br>
            <a:endParaRPr lang="en-US" sz="2000" dirty="0" smtClean="0">
              <a:latin typeface="Times New Roman" pitchFamily="18" charset="0"/>
              <a:cs typeface="Times New Roman" pitchFamily="18" charset="0"/>
              <a:hlinkClick r:id="rId2"/>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381000"/>
            <a:ext cx="8229600" cy="4525963"/>
          </a:xfrm>
        </p:spPr>
        <p:txBody>
          <a:bodyPr>
            <a:normAutofit/>
          </a:bodyPr>
          <a:lstStyle/>
          <a:p>
            <a:pPr algn="just">
              <a:buNone/>
            </a:pP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other parts of a 3 phase induction motor are:</a:t>
            </a:r>
          </a:p>
          <a:p>
            <a:pPr algn="just"/>
            <a:r>
              <a:rPr lang="en-US" sz="2000" b="1" dirty="0" smtClean="0">
                <a:solidFill>
                  <a:srgbClr val="FF0000"/>
                </a:solidFill>
                <a:latin typeface="Times New Roman" pitchFamily="18" charset="0"/>
                <a:cs typeface="Times New Roman" pitchFamily="18" charset="0"/>
              </a:rPr>
              <a:t>Shaft</a:t>
            </a:r>
            <a:r>
              <a:rPr lang="en-US" sz="2000" dirty="0" smtClean="0">
                <a:latin typeface="Times New Roman" pitchFamily="18" charset="0"/>
                <a:cs typeface="Times New Roman" pitchFamily="18" charset="0"/>
              </a:rPr>
              <a:t> for transmitting the torque to the load. This shaft is made up of steel.</a:t>
            </a:r>
          </a:p>
          <a:p>
            <a:pPr algn="just"/>
            <a:r>
              <a:rPr lang="en-US" sz="2000" b="1" dirty="0" smtClean="0">
                <a:solidFill>
                  <a:srgbClr val="FF0000"/>
                </a:solidFill>
                <a:latin typeface="Times New Roman" pitchFamily="18" charset="0"/>
                <a:cs typeface="Times New Roman" pitchFamily="18" charset="0"/>
              </a:rPr>
              <a:t>Bearings</a:t>
            </a:r>
            <a:r>
              <a:rPr lang="en-US" sz="2000" dirty="0" smtClean="0">
                <a:latin typeface="Times New Roman" pitchFamily="18" charset="0"/>
                <a:cs typeface="Times New Roman" pitchFamily="18" charset="0"/>
              </a:rPr>
              <a:t> for supporting the rotating shaft.</a:t>
            </a:r>
          </a:p>
          <a:p>
            <a:pPr algn="just"/>
            <a:r>
              <a:rPr lang="en-US" sz="2000" dirty="0" smtClean="0">
                <a:latin typeface="Times New Roman" pitchFamily="18" charset="0"/>
                <a:cs typeface="Times New Roman" pitchFamily="18" charset="0"/>
              </a:rPr>
              <a:t>One of the problems with electrical motor is the production of heat during its rotation. To overcome this problem, we need a </a:t>
            </a:r>
            <a:r>
              <a:rPr lang="en-US" sz="2000" b="1" dirty="0" smtClean="0">
                <a:solidFill>
                  <a:srgbClr val="FF0000"/>
                </a:solidFill>
                <a:latin typeface="Times New Roman" pitchFamily="18" charset="0"/>
                <a:cs typeface="Times New Roman" pitchFamily="18" charset="0"/>
              </a:rPr>
              <a:t>fan for cooling.</a:t>
            </a:r>
          </a:p>
          <a:p>
            <a:pPr algn="just"/>
            <a:r>
              <a:rPr lang="en-US" sz="2000" dirty="0" smtClean="0">
                <a:latin typeface="Times New Roman" pitchFamily="18" charset="0"/>
                <a:cs typeface="Times New Roman" pitchFamily="18" charset="0"/>
              </a:rPr>
              <a:t>For receiving external electrical connection </a:t>
            </a:r>
            <a:r>
              <a:rPr lang="en-US" sz="2000" b="1" dirty="0" smtClean="0">
                <a:solidFill>
                  <a:srgbClr val="FF0000"/>
                </a:solidFill>
                <a:latin typeface="Times New Roman" pitchFamily="18" charset="0"/>
                <a:cs typeface="Times New Roman" pitchFamily="18" charset="0"/>
              </a:rPr>
              <a:t>Terminal box </a:t>
            </a:r>
            <a:r>
              <a:rPr lang="en-US" sz="2000" dirty="0" smtClean="0">
                <a:latin typeface="Times New Roman" pitchFamily="18" charset="0"/>
                <a:cs typeface="Times New Roman" pitchFamily="18" charset="0"/>
              </a:rPr>
              <a:t>is needed.</a:t>
            </a:r>
          </a:p>
          <a:p>
            <a:pPr algn="just"/>
            <a:r>
              <a:rPr lang="en-US" sz="2000" dirty="0" smtClean="0">
                <a:latin typeface="Times New Roman" pitchFamily="18" charset="0"/>
                <a:cs typeface="Times New Roman" pitchFamily="18" charset="0"/>
              </a:rPr>
              <a:t>There is a small distance between rotor and stator which usually varies from 0.4 mm to 4 mm. Such a distance is called </a:t>
            </a:r>
            <a:r>
              <a:rPr lang="en-US" sz="2000" b="1" dirty="0" smtClean="0">
                <a:solidFill>
                  <a:srgbClr val="FF0000"/>
                </a:solidFill>
                <a:latin typeface="Times New Roman" pitchFamily="18" charset="0"/>
                <a:cs typeface="Times New Roman" pitchFamily="18" charset="0"/>
              </a:rPr>
              <a:t>air gap.</a:t>
            </a:r>
          </a:p>
          <a:p>
            <a:pPr marL="1200150" lvl="2" indent="-342900" algn="just">
              <a:buNone/>
            </a:pP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normAutofit/>
          </a:bodyPr>
          <a:lstStyle/>
          <a:p>
            <a:pPr algn="just">
              <a:buNone/>
            </a:pPr>
            <a:r>
              <a:rPr lang="en-US" b="1" dirty="0" smtClean="0">
                <a:latin typeface="Times New Roman" pitchFamily="18" charset="0"/>
                <a:cs typeface="Times New Roman" pitchFamily="18" charset="0"/>
              </a:rPr>
              <a:t>Stator Frame</a:t>
            </a:r>
          </a:p>
          <a:p>
            <a:pPr algn="just"/>
            <a:r>
              <a:rPr lang="en-US" sz="2000" dirty="0" smtClean="0">
                <a:latin typeface="Times New Roman" pitchFamily="18" charset="0"/>
                <a:cs typeface="Times New Roman" pitchFamily="18" charset="0"/>
              </a:rPr>
              <a:t>It is the outer part of the </a:t>
            </a:r>
            <a:r>
              <a:rPr lang="en-US" sz="2000" b="1" dirty="0" smtClean="0">
                <a:latin typeface="Times New Roman" pitchFamily="18" charset="0"/>
                <a:cs typeface="Times New Roman" pitchFamily="18" charset="0"/>
              </a:rPr>
              <a:t>three phase induction motor</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Its main function is to support the stator core and the field winding.</a:t>
            </a:r>
          </a:p>
          <a:p>
            <a:pPr algn="just"/>
            <a:r>
              <a:rPr lang="en-US" sz="2000" dirty="0" smtClean="0">
                <a:latin typeface="Times New Roman" pitchFamily="18" charset="0"/>
                <a:cs typeface="Times New Roman" pitchFamily="18" charset="0"/>
              </a:rPr>
              <a:t> It acts as a covering, and it provides protection and mechanical strength to all the inner parts of the induction motor. </a:t>
            </a:r>
          </a:p>
          <a:p>
            <a:pPr algn="just"/>
            <a:r>
              <a:rPr lang="en-US" sz="2000" dirty="0" smtClean="0">
                <a:latin typeface="Times New Roman" pitchFamily="18" charset="0"/>
                <a:cs typeface="Times New Roman" pitchFamily="18" charset="0"/>
              </a:rPr>
              <a:t>The frame is either made up of die-cast or fabricated steel.</a:t>
            </a:r>
          </a:p>
          <a:p>
            <a:pPr algn="just"/>
            <a:r>
              <a:rPr lang="en-US" sz="2000" dirty="0" smtClean="0">
                <a:latin typeface="Times New Roman" pitchFamily="18" charset="0"/>
                <a:cs typeface="Times New Roman" pitchFamily="18" charset="0"/>
              </a:rPr>
              <a:t> The frame of three phase induction motor should be strong and rigid as the air gap length of three phase induction motor is very small.</a:t>
            </a:r>
          </a:p>
          <a:p>
            <a:pPr algn="just"/>
            <a:r>
              <a:rPr lang="en-US" sz="2000" dirty="0" smtClean="0">
                <a:latin typeface="Times New Roman" pitchFamily="18" charset="0"/>
                <a:cs typeface="Times New Roman" pitchFamily="18" charset="0"/>
              </a:rPr>
              <a:t> Otherwise, the rotor will not remain concentric with the stator, which will give rise to an unbalanced magnetic pull.</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2"/>
          <p:cNvPicPr>
            <a:picLocks noChangeAspect="1" noChangeArrowheads="1"/>
          </p:cNvPicPr>
          <p:nvPr/>
        </p:nvPicPr>
        <p:blipFill>
          <a:blip r:embed="rId2"/>
          <a:srcRect/>
          <a:stretch>
            <a:fillRect/>
          </a:stretch>
        </p:blipFill>
        <p:spPr bwMode="auto">
          <a:xfrm>
            <a:off x="3048000" y="3968087"/>
            <a:ext cx="3238500" cy="28518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rmAutofit/>
          </a:bodyPr>
          <a:lstStyle/>
          <a:p>
            <a:pPr algn="just">
              <a:buNone/>
            </a:pPr>
            <a:r>
              <a:rPr lang="en-US" b="1" dirty="0" smtClean="0">
                <a:latin typeface="Times New Roman" pitchFamily="18" charset="0"/>
                <a:cs typeface="Times New Roman" pitchFamily="18" charset="0"/>
              </a:rPr>
              <a:t>Stator Core</a:t>
            </a:r>
          </a:p>
          <a:p>
            <a:pPr algn="just"/>
            <a:r>
              <a:rPr lang="en-US" sz="2000" dirty="0" smtClean="0">
                <a:latin typeface="Times New Roman" pitchFamily="18" charset="0"/>
                <a:cs typeface="Times New Roman" pitchFamily="18" charset="0"/>
              </a:rPr>
              <a:t>The main function of the stator core is to carry the alternating flux. </a:t>
            </a:r>
          </a:p>
          <a:p>
            <a:pPr algn="just"/>
            <a:r>
              <a:rPr lang="en-US" sz="2000" dirty="0" smtClean="0">
                <a:latin typeface="Times New Roman" pitchFamily="18" charset="0"/>
                <a:cs typeface="Times New Roman" pitchFamily="18" charset="0"/>
              </a:rPr>
              <a:t>In order to reduce the </a:t>
            </a:r>
            <a:r>
              <a:rPr lang="en-US" sz="2000" dirty="0" smtClean="0">
                <a:latin typeface="Times New Roman" pitchFamily="18" charset="0"/>
                <a:cs typeface="Times New Roman" pitchFamily="18" charset="0"/>
                <a:hlinkClick r:id="rId2" tooltip="Eddy Current"/>
              </a:rPr>
              <a:t>eddy current</a:t>
            </a:r>
            <a:r>
              <a:rPr lang="en-US" sz="2000" dirty="0" smtClean="0">
                <a:latin typeface="Times New Roman" pitchFamily="18" charset="0"/>
                <a:cs typeface="Times New Roman" pitchFamily="18" charset="0"/>
              </a:rPr>
              <a:t> loss, the stator core is laminated. </a:t>
            </a:r>
          </a:p>
          <a:p>
            <a:pPr algn="just"/>
            <a:r>
              <a:rPr lang="en-US" sz="2000" dirty="0" smtClean="0">
                <a:latin typeface="Times New Roman" pitchFamily="18" charset="0"/>
                <a:cs typeface="Times New Roman" pitchFamily="18" charset="0"/>
              </a:rPr>
              <a:t>These laminated types of structure are made up of stamping which is about 0.4 to 0.5 mm thick. </a:t>
            </a:r>
          </a:p>
          <a:p>
            <a:pPr algn="just"/>
            <a:r>
              <a:rPr lang="en-US" sz="2000" dirty="0" smtClean="0">
                <a:latin typeface="Times New Roman" pitchFamily="18" charset="0"/>
                <a:cs typeface="Times New Roman" pitchFamily="18" charset="0"/>
              </a:rPr>
              <a:t>All the stamping are stamped together to form stator core, which is then housed in stator frame. </a:t>
            </a:r>
          </a:p>
          <a:p>
            <a:pPr algn="just"/>
            <a:r>
              <a:rPr lang="en-US" sz="2000" dirty="0" smtClean="0">
                <a:latin typeface="Times New Roman" pitchFamily="18" charset="0"/>
                <a:cs typeface="Times New Roman" pitchFamily="18" charset="0"/>
              </a:rPr>
              <a:t>The stamping is made up of silicon steel, which helps to reduce the </a:t>
            </a:r>
            <a:r>
              <a:rPr lang="en-US" sz="2000" dirty="0" smtClean="0">
                <a:latin typeface="Times New Roman" pitchFamily="18" charset="0"/>
                <a:cs typeface="Times New Roman" pitchFamily="18" charset="0"/>
                <a:hlinkClick r:id="rId2" tooltip="Hysteresis Losses "/>
              </a:rPr>
              <a:t>hysteresis loss</a:t>
            </a:r>
            <a:r>
              <a:rPr lang="en-US" sz="2000" dirty="0" smtClean="0">
                <a:latin typeface="Times New Roman" pitchFamily="18" charset="0"/>
                <a:cs typeface="Times New Roman" pitchFamily="18" charset="0"/>
              </a:rPr>
              <a:t> occurring in the motor.</a:t>
            </a:r>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2"/>
          <p:cNvPicPr>
            <a:picLocks noChangeAspect="1" noChangeArrowheads="1"/>
          </p:cNvPicPr>
          <p:nvPr/>
        </p:nvPicPr>
        <p:blipFill>
          <a:blip r:embed="rId3"/>
          <a:srcRect/>
          <a:stretch>
            <a:fillRect/>
          </a:stretch>
        </p:blipFill>
        <p:spPr bwMode="auto">
          <a:xfrm>
            <a:off x="2590800" y="3808014"/>
            <a:ext cx="3838575" cy="30499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srcRect/>
          <a:stretch>
            <a:fillRect/>
          </a:stretch>
        </p:blipFill>
        <p:spPr bwMode="auto">
          <a:xfrm>
            <a:off x="5638800" y="3637960"/>
            <a:ext cx="3457576" cy="3172415"/>
          </a:xfrm>
          <a:prstGeom prst="rect">
            <a:avLst/>
          </a:prstGeom>
          <a:noFill/>
          <a:ln w="9525">
            <a:noFill/>
            <a:miter lim="800000"/>
            <a:headEnd/>
            <a:tailEnd/>
          </a:ln>
          <a:effectLst/>
        </p:spPr>
      </p:pic>
      <p:sp>
        <p:nvSpPr>
          <p:cNvPr id="3" name="Content Placeholder 2"/>
          <p:cNvSpPr>
            <a:spLocks noGrp="1"/>
          </p:cNvSpPr>
          <p:nvPr>
            <p:ph idx="1"/>
          </p:nvPr>
        </p:nvSpPr>
        <p:spPr>
          <a:xfrm>
            <a:off x="533400" y="304801"/>
            <a:ext cx="8229600" cy="3962400"/>
          </a:xfrm>
        </p:spPr>
        <p:txBody>
          <a:bodyPr>
            <a:normAutofit/>
          </a:bodyPr>
          <a:lstStyle/>
          <a:p>
            <a:pPr algn="just">
              <a:buNone/>
            </a:pPr>
            <a:r>
              <a:rPr lang="en-US" sz="2800" b="1" dirty="0" smtClean="0">
                <a:latin typeface="Times New Roman" pitchFamily="18" charset="0"/>
                <a:cs typeface="Times New Roman" pitchFamily="18" charset="0"/>
              </a:rPr>
              <a:t>Stator Winding or Field Winding</a:t>
            </a:r>
          </a:p>
          <a:p>
            <a:pPr algn="just"/>
            <a:r>
              <a:rPr lang="en-US" sz="2000" dirty="0" smtClean="0">
                <a:latin typeface="Times New Roman" pitchFamily="18" charset="0"/>
                <a:cs typeface="Times New Roman" pitchFamily="18" charset="0"/>
              </a:rPr>
              <a:t>The slots on the periphery of the stator core of the three-phase induction motor carry three phase windings. </a:t>
            </a:r>
          </a:p>
          <a:p>
            <a:pPr algn="just"/>
            <a:r>
              <a:rPr lang="en-US" sz="2000" dirty="0" smtClean="0">
                <a:latin typeface="Times New Roman" pitchFamily="18" charset="0"/>
                <a:cs typeface="Times New Roman" pitchFamily="18" charset="0"/>
              </a:rPr>
              <a:t>We apply three phase ac supply to this three-phase winding.</a:t>
            </a:r>
          </a:p>
          <a:p>
            <a:pPr algn="just"/>
            <a:r>
              <a:rPr lang="en-US" sz="2000" dirty="0" smtClean="0">
                <a:latin typeface="Times New Roman" pitchFamily="18" charset="0"/>
                <a:cs typeface="Times New Roman" pitchFamily="18" charset="0"/>
              </a:rPr>
              <a:t> The three phases of the winding are connected either in star or delta depending upon which type of starting method we use.</a:t>
            </a:r>
          </a:p>
          <a:p>
            <a:pPr algn="just"/>
            <a:r>
              <a:rPr lang="en-US" sz="2000" dirty="0" smtClean="0">
                <a:latin typeface="Times New Roman" pitchFamily="18" charset="0"/>
                <a:cs typeface="Times New Roman" pitchFamily="18" charset="0"/>
              </a:rPr>
              <a:t> We start the squirrel cage motor mostly with </a:t>
            </a:r>
            <a:r>
              <a:rPr lang="en-US" sz="2000" dirty="0" smtClean="0">
                <a:solidFill>
                  <a:srgbClr val="FF0000"/>
                </a:solidFill>
                <a:latin typeface="Times New Roman" pitchFamily="18" charset="0"/>
                <a:cs typeface="Times New Roman" pitchFamily="18" charset="0"/>
              </a:rPr>
              <a:t>star-delta </a:t>
            </a:r>
            <a:r>
              <a:rPr lang="en-US" sz="2000" dirty="0" err="1" smtClean="0">
                <a:solidFill>
                  <a:srgbClr val="FF0000"/>
                </a:solidFill>
                <a:latin typeface="Times New Roman" pitchFamily="18" charset="0"/>
                <a:cs typeface="Times New Roman" pitchFamily="18" charset="0"/>
              </a:rPr>
              <a:t>stater</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hence the stator of squirrel cage motor is </a:t>
            </a:r>
            <a:r>
              <a:rPr lang="en-US" sz="2000" dirty="0" smtClean="0">
                <a:solidFill>
                  <a:srgbClr val="FF0000"/>
                </a:solidFill>
                <a:latin typeface="Times New Roman" pitchFamily="18" charset="0"/>
                <a:cs typeface="Times New Roman" pitchFamily="18" charset="0"/>
              </a:rPr>
              <a:t>delta</a:t>
            </a:r>
            <a:r>
              <a:rPr lang="en-US" sz="2000" dirty="0" smtClean="0">
                <a:latin typeface="Times New Roman" pitchFamily="18" charset="0"/>
                <a:cs typeface="Times New Roman" pitchFamily="18" charset="0"/>
              </a:rPr>
              <a:t> connected.</a:t>
            </a:r>
          </a:p>
          <a:p>
            <a:pPr algn="just"/>
            <a:r>
              <a:rPr lang="en-US" sz="2000" dirty="0" smtClean="0">
                <a:latin typeface="Times New Roman" pitchFamily="18" charset="0"/>
                <a:cs typeface="Times New Roman" pitchFamily="18" charset="0"/>
              </a:rPr>
              <a:t> We start the </a:t>
            </a:r>
            <a:r>
              <a:rPr lang="en-US" sz="2000" dirty="0" smtClean="0">
                <a:solidFill>
                  <a:srgbClr val="FF0000"/>
                </a:solidFill>
                <a:latin typeface="Times New Roman" pitchFamily="18" charset="0"/>
                <a:cs typeface="Times New Roman" pitchFamily="18" charset="0"/>
              </a:rPr>
              <a:t>slip ring</a:t>
            </a:r>
            <a:r>
              <a:rPr lang="en-US" sz="2000" dirty="0" smtClean="0">
                <a:latin typeface="Times New Roman" pitchFamily="18" charset="0"/>
                <a:cs typeface="Times New Roman" pitchFamily="18" charset="0"/>
              </a:rPr>
              <a:t> three-phase induction motor by inserting </a:t>
            </a:r>
            <a:r>
              <a:rPr lang="en-US" sz="2000" dirty="0" smtClean="0">
                <a:solidFill>
                  <a:srgbClr val="FF0000"/>
                </a:solidFill>
                <a:latin typeface="Times New Roman" pitchFamily="18" charset="0"/>
                <a:cs typeface="Times New Roman" pitchFamily="18" charset="0"/>
                <a:hlinkClick r:id="rId3" tooltip="Know about the electrical resistance in detail."/>
              </a:rPr>
              <a:t>resistances</a:t>
            </a:r>
            <a:r>
              <a:rPr lang="en-US" sz="2000" dirty="0" smtClean="0">
                <a:latin typeface="Times New Roman" pitchFamily="18" charset="0"/>
                <a:cs typeface="Times New Roman" pitchFamily="18" charset="0"/>
              </a:rPr>
              <a:t> so, the stator winding of slip ring induction motor can be connected either in </a:t>
            </a:r>
            <a:r>
              <a:rPr lang="en-US" sz="2000" dirty="0" smtClean="0">
                <a:solidFill>
                  <a:srgbClr val="FF0000"/>
                </a:solidFill>
                <a:latin typeface="Times New Roman" pitchFamily="18" charset="0"/>
                <a:cs typeface="Times New Roman" pitchFamily="18" charset="0"/>
              </a:rPr>
              <a:t>star or delta</a:t>
            </a:r>
            <a:r>
              <a:rPr lang="en-US" sz="2000" dirty="0" smtClean="0">
                <a:latin typeface="Times New Roman" pitchFamily="18" charset="0"/>
                <a:cs typeface="Times New Roman" pitchFamily="18" charset="0"/>
              </a:rPr>
              <a:t>. </a:t>
            </a:r>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2"/>
          <p:cNvSpPr txBox="1">
            <a:spLocks/>
          </p:cNvSpPr>
          <p:nvPr/>
        </p:nvSpPr>
        <p:spPr>
          <a:xfrm>
            <a:off x="533400" y="4191000"/>
            <a:ext cx="6019800" cy="22097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winding wound on the stator of three phase induction motor is also called field winding,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and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when this winding is excited by </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US" sz="2000" dirty="0" smtClean="0">
                <a:latin typeface="Times New Roman" pitchFamily="18" charset="0"/>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three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phase ac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supply it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produces </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en-US" sz="2000" dirty="0" smtClean="0">
                <a:latin typeface="Times New Roman" pitchFamily="18" charset="0"/>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rotating magnetic field.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Are a 3-phase induction motor and a squirrel cage induction motor ..."/>
          <p:cNvPicPr>
            <a:picLocks noChangeAspect="1" noChangeArrowheads="1"/>
          </p:cNvPicPr>
          <p:nvPr/>
        </p:nvPicPr>
        <p:blipFill>
          <a:blip r:embed="rId2"/>
          <a:srcRect/>
          <a:stretch>
            <a:fillRect/>
          </a:stretch>
        </p:blipFill>
        <p:spPr bwMode="auto">
          <a:xfrm>
            <a:off x="457200" y="3459822"/>
            <a:ext cx="4800600" cy="3398178"/>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4822723" y="3810001"/>
            <a:ext cx="4092677" cy="3048000"/>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1143000"/>
          </a:xfrm>
        </p:spPr>
        <p:txBody>
          <a:bodyPr>
            <a:normAutofit/>
          </a:bodyPr>
          <a:lstStyle/>
          <a:p>
            <a:r>
              <a:rPr lang="en-US" sz="3200" b="1" dirty="0" smtClean="0">
                <a:latin typeface="Times New Roman" pitchFamily="18" charset="0"/>
                <a:cs typeface="Times New Roman" pitchFamily="18" charset="0"/>
              </a:rPr>
              <a:t>Squirrel Cage Rotor</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(Squirrel Cage Induction Motor)</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000" dirty="0" smtClean="0">
                <a:latin typeface="Times New Roman" pitchFamily="18" charset="0"/>
                <a:cs typeface="Times New Roman" pitchFamily="18" charset="0"/>
              </a:rPr>
              <a:t>The rotor of the squirrel cage three phase induction motor is cylindrical and have slots on its periphery. </a:t>
            </a:r>
          </a:p>
          <a:p>
            <a:pPr algn="just"/>
            <a:r>
              <a:rPr lang="en-US" sz="2000" dirty="0" smtClean="0">
                <a:latin typeface="Times New Roman" pitchFamily="18" charset="0"/>
                <a:cs typeface="Times New Roman" pitchFamily="18" charset="0"/>
              </a:rPr>
              <a:t>The slots are not made parallel to each other but are bit skewed</a:t>
            </a:r>
          </a:p>
          <a:p>
            <a:pPr algn="just"/>
            <a:r>
              <a:rPr lang="en-US" sz="2000" dirty="0" smtClean="0">
                <a:latin typeface="Times New Roman" pitchFamily="18" charset="0"/>
                <a:cs typeface="Times New Roman" pitchFamily="18" charset="0"/>
              </a:rPr>
              <a:t>the skewing prevents magnetic locking of stator and rotor teeth and makes the working of the motor more smooth </a:t>
            </a:r>
            <a:r>
              <a:rPr lang="en-US" sz="2000" dirty="0" err="1" smtClean="0">
                <a:latin typeface="Times New Roman" pitchFamily="18" charset="0"/>
                <a:cs typeface="Times New Roman" pitchFamily="18" charset="0"/>
              </a:rPr>
              <a:t>aand</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quieter. </a:t>
            </a:r>
          </a:p>
          <a:p>
            <a:pPr algn="just"/>
            <a:r>
              <a:rPr lang="en-US" sz="2000" dirty="0" smtClean="0">
                <a:latin typeface="Times New Roman" pitchFamily="18" charset="0"/>
                <a:cs typeface="Times New Roman" pitchFamily="18" charset="0"/>
              </a:rPr>
              <a:t>The squirrel cage rotor consists of aluminum, brass or copper bars</a:t>
            </a:r>
          </a:p>
          <a:p>
            <a:pPr algn="just"/>
            <a:r>
              <a:rPr lang="en-US" sz="2000" dirty="0" smtClean="0">
                <a:latin typeface="Times New Roman" pitchFamily="18" charset="0"/>
                <a:cs typeface="Times New Roman" pitchFamily="18" charset="0"/>
              </a:rPr>
              <a:t>These bars are called rotor conductors and are placed in the slots on the periphery of the rotor.</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170" name="AutoShape 2" descr="Squirrel Cage Induction Motor: Working Principle, Construction and ..."/>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Autofit/>
          </a:bodyPr>
          <a:lstStyle/>
          <a:p>
            <a:pPr algn="just"/>
            <a:r>
              <a:rPr lang="en-US" sz="2000" dirty="0" smtClean="0">
                <a:latin typeface="Times New Roman" pitchFamily="18" charset="0"/>
                <a:cs typeface="Times New Roman" pitchFamily="18" charset="0"/>
              </a:rPr>
              <a:t>The rotor conductors are permanently shorted by the copper, or aluminum rings called the end rings.</a:t>
            </a:r>
          </a:p>
          <a:p>
            <a:pPr algn="just"/>
            <a:r>
              <a:rPr lang="en-US" sz="2000" dirty="0" smtClean="0">
                <a:latin typeface="Times New Roman" pitchFamily="18" charset="0"/>
                <a:cs typeface="Times New Roman" pitchFamily="18" charset="0"/>
              </a:rPr>
              <a:t> These rotor conductors are braced to the end ring and hence form a complete closed circuit resembling like a cage and hence got its name as squirrel cage induction motor. </a:t>
            </a:r>
          </a:p>
          <a:p>
            <a:pPr algn="just"/>
            <a:r>
              <a:rPr lang="en-US" sz="2000" dirty="0" smtClean="0">
                <a:latin typeface="Times New Roman" pitchFamily="18" charset="0"/>
                <a:cs typeface="Times New Roman" pitchFamily="18" charset="0"/>
              </a:rPr>
              <a:t>The absence of slip ring and brushes make the construction of Squirrel cage three-phase induction motor very simple and robust and hence widely used three phase induction motor. </a:t>
            </a:r>
          </a:p>
          <a:p>
            <a:pPr algn="just"/>
            <a:r>
              <a:rPr lang="en-US" sz="2000" dirty="0" smtClean="0">
                <a:latin typeface="Times New Roman" pitchFamily="18" charset="0"/>
                <a:cs typeface="Times New Roman" pitchFamily="18" charset="0"/>
              </a:rPr>
              <a:t>These motors have the advantage of adopting any number of pole pairs. </a:t>
            </a:r>
          </a:p>
          <a:p>
            <a:pPr algn="just"/>
            <a:endParaRPr lang="en-US"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3"/>
          <p:cNvPicPr>
            <a:picLocks noChangeAspect="1" noChangeArrowheads="1"/>
          </p:cNvPicPr>
          <p:nvPr/>
        </p:nvPicPr>
        <p:blipFill>
          <a:blip r:embed="rId2"/>
          <a:srcRect/>
          <a:stretch>
            <a:fillRect/>
          </a:stretch>
        </p:blipFill>
        <p:spPr bwMode="auto">
          <a:xfrm>
            <a:off x="914400" y="3387083"/>
            <a:ext cx="6076950" cy="347091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1163</Words>
  <Application>Microsoft Office PowerPoint</Application>
  <PresentationFormat>On-screen Show (4:3)</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Construction of Three Phase Induction Motor </vt:lpstr>
      <vt:lpstr>Slide 2</vt:lpstr>
      <vt:lpstr>Slide 3</vt:lpstr>
      <vt:lpstr> </vt:lpstr>
      <vt:lpstr>Slide 5</vt:lpstr>
      <vt:lpstr>Slide 6</vt:lpstr>
      <vt:lpstr>Slide 7</vt:lpstr>
      <vt:lpstr>Squirrel Cage Rotor (Squirrel Cage Induction Motor)</vt:lpstr>
      <vt:lpstr>Slide 9</vt:lpstr>
      <vt:lpstr>Slide 10</vt:lpstr>
      <vt:lpstr>Slip Ring or Wound Rotor  (Slip Ring Induction Motor)</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Three Phase Induction Motor </dc:title>
  <dc:creator>Murali Krishna Raju</dc:creator>
  <cp:lastModifiedBy>Murali Krishna Raju</cp:lastModifiedBy>
  <cp:revision>7</cp:revision>
  <dcterms:created xsi:type="dcterms:W3CDTF">2006-08-16T00:00:00Z</dcterms:created>
  <dcterms:modified xsi:type="dcterms:W3CDTF">2020-05-17T13:54:14Z</dcterms:modified>
</cp:coreProperties>
</file>