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Dot convention is used to establish the choice of correction for the induced voltage in coupled circuits.</a:t>
            </a:r>
          </a:p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Circular dot marks and/or special symbols are placed at one end of each of two coils which are mutually coupled to simply the diagrammatic presentation of the winding and its core</a:t>
            </a:r>
          </a:p>
          <a:p>
            <a:pPr algn="just"/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81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Dot convention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286000" y="4953000"/>
          <a:ext cx="4572000" cy="1219200"/>
        </p:xfrm>
        <a:graphic>
          <a:graphicData uri="http://schemas.openxmlformats.org/presentationml/2006/ole">
            <p:oleObj spid="_x0000_s24578" name="Equation" r:id="rId3" imgW="1180800" imgH="393480" progId="Equation.DSMT4">
              <p:embed/>
            </p:oleObj>
          </a:graphicData>
        </a:graphic>
      </p:graphicFrame>
      <p:pic>
        <p:nvPicPr>
          <p:cNvPr id="5" name="Picture 3" descr="C:\Users\Murali Krishna Raju\Desktop\New Doc 04-25-2020 06.31.45_6.jpg"/>
          <p:cNvPicPr>
            <a:picLocks noChangeAspect="1" noChangeArrowheads="1"/>
          </p:cNvPicPr>
          <p:nvPr/>
        </p:nvPicPr>
        <p:blipFill>
          <a:blip r:embed="rId4"/>
          <a:srcRect t="50299" r="57776" b="6728"/>
          <a:stretch>
            <a:fillRect/>
          </a:stretch>
        </p:blipFill>
        <p:spPr bwMode="auto">
          <a:xfrm>
            <a:off x="990600" y="68036"/>
            <a:ext cx="6781800" cy="49652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ph idx="1"/>
          </p:nvPr>
        </p:nvGraphicFramePr>
        <p:xfrm>
          <a:off x="2743200" y="4876800"/>
          <a:ext cx="4191000" cy="1397000"/>
        </p:xfrm>
        <a:graphic>
          <a:graphicData uri="http://schemas.openxmlformats.org/presentationml/2006/ole">
            <p:oleObj spid="_x0000_s25602" name="Equation" r:id="rId3" imgW="1180800" imgH="393480" progId="Equation.DSMT4">
              <p:embed/>
            </p:oleObj>
          </a:graphicData>
        </a:graphic>
      </p:graphicFrame>
      <p:pic>
        <p:nvPicPr>
          <p:cNvPr id="5" name="Picture 3" descr="C:\Users\Murali Krishna Raju\Desktop\New Doc 04-25-2020 06.31.45_6.jpg"/>
          <p:cNvPicPr>
            <a:picLocks noChangeAspect="1" noChangeArrowheads="1"/>
          </p:cNvPicPr>
          <p:nvPr/>
        </p:nvPicPr>
        <p:blipFill>
          <a:blip r:embed="rId4"/>
          <a:srcRect l="52277" t="50299" r="3488" b="6728"/>
          <a:stretch>
            <a:fillRect/>
          </a:stretch>
        </p:blipFill>
        <p:spPr bwMode="auto">
          <a:xfrm>
            <a:off x="1371600" y="304800"/>
            <a:ext cx="706755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8229600" cy="914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us consider fig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261" y="39624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Which shows a pair of linear, time invariant, coupled inductors with self inductances L</a:t>
            </a:r>
            <a:r>
              <a:rPr kumimoji="0" lang="en-US" sz="3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and L</a:t>
            </a:r>
            <a:r>
              <a:rPr kumimoji="0" lang="en-US" sz="3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and mutual inductance M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If these inductors from a portion of a network, currents i</a:t>
            </a:r>
            <a:r>
              <a:rPr lang="en-US" sz="34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and i</a:t>
            </a:r>
            <a:r>
              <a:rPr lang="en-US" sz="3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are shown each arbitrarily assumed entering at the dotted terminals, and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Voltages v</a:t>
            </a:r>
            <a:r>
              <a:rPr lang="en-US" sz="3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and v</a:t>
            </a:r>
            <a:r>
              <a:rPr lang="en-US" sz="3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are developed across the inductors.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26" name="Picture 2" descr="C:\Users\Murali Krishna Raju\Desktop\New Doc 04-25-2020 06.31.45_2.jpg"/>
          <p:cNvPicPr>
            <a:picLocks noChangeAspect="1" noChangeArrowheads="1"/>
          </p:cNvPicPr>
          <p:nvPr/>
        </p:nvPicPr>
        <p:blipFill>
          <a:blip r:embed="rId2"/>
          <a:srcRect b="24787"/>
          <a:stretch>
            <a:fillRect/>
          </a:stretch>
        </p:blipFill>
        <p:spPr bwMode="auto">
          <a:xfrm>
            <a:off x="2743200" y="990600"/>
            <a:ext cx="3333750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1"/>
            <a:ext cx="8229600" cy="1142999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voltage across L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is, thus composed of two parts and is given by 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Murali Krishna Raju\Desktop\New Doc 04-25-2020 06.31.45_2.jpg"/>
          <p:cNvPicPr>
            <a:picLocks noChangeAspect="1" noChangeArrowheads="1"/>
          </p:cNvPicPr>
          <p:nvPr/>
        </p:nvPicPr>
        <p:blipFill>
          <a:blip r:embed="rId3"/>
          <a:srcRect b="24787"/>
          <a:stretch>
            <a:fillRect/>
          </a:stretch>
        </p:blipFill>
        <p:spPr bwMode="auto">
          <a:xfrm>
            <a:off x="2514600" y="0"/>
            <a:ext cx="3333750" cy="2895600"/>
          </a:xfrm>
          <a:prstGeom prst="rect">
            <a:avLst/>
          </a:prstGeom>
          <a:noFill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90800" y="4038600"/>
          <a:ext cx="4038600" cy="996546"/>
        </p:xfrm>
        <a:graphic>
          <a:graphicData uri="http://schemas.openxmlformats.org/presentationml/2006/ole">
            <p:oleObj spid="_x0000_s2050" name="Equation" r:id="rId4" imgW="1612800" imgH="393480" progId="Equation.DSMT4">
              <p:embed/>
            </p:oleObj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257800"/>
            <a:ext cx="8229600" cy="1142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first term on the RHS of the above equation is the self induced voltage due to i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and second term represents the mutual induced voltage due to i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30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8229600" cy="3733799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Similarly 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Although the self induced voltages are designed with positive sign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mutually induced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voltages can be either positive or negative depending on the direction of the winding of the coil and can be decided by the presence of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placed at one end of each of the two coils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Murali Krishna Raju\Desktop\New Doc 04-25-2020 06.31.45_2.jpg"/>
          <p:cNvPicPr>
            <a:picLocks noChangeAspect="1" noChangeArrowheads="1"/>
          </p:cNvPicPr>
          <p:nvPr/>
        </p:nvPicPr>
        <p:blipFill>
          <a:blip r:embed="rId3"/>
          <a:srcRect b="24787"/>
          <a:stretch>
            <a:fillRect/>
          </a:stretch>
        </p:blipFill>
        <p:spPr bwMode="auto">
          <a:xfrm>
            <a:off x="2514600" y="0"/>
            <a:ext cx="3333750" cy="2895600"/>
          </a:xfrm>
          <a:prstGeom prst="rect">
            <a:avLst/>
          </a:prstGeom>
          <a:noFill/>
        </p:spPr>
      </p:pic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695575" y="2971800"/>
          <a:ext cx="4133850" cy="996950"/>
        </p:xfrm>
        <a:graphic>
          <a:graphicData uri="http://schemas.openxmlformats.org/presentationml/2006/ole">
            <p:oleObj spid="_x0000_s3074" name="Equation" r:id="rId4" imgW="1650960" imgH="3934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305800" cy="63246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physical basis of the dot convention can be benefited by examining Fig. Two coils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wound on a common iron core.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direction of the winding of the coil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clock-wise around the core as viewed at X, and that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anti clockwise as viewed at Y.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Let the direction of current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in the first coil be from a to b, and increasing with time.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flux produced by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in the core has direction which may be found by right hand rule, and which is downwards in the left limb of the core.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flux also increases with time in the direction shown at X</a:t>
            </a:r>
          </a:p>
        </p:txBody>
      </p:sp>
      <p:pic>
        <p:nvPicPr>
          <p:cNvPr id="19460" name="Picture 4" descr="C:\Users\Murali Krishna Raju\Desktop\New Doc 04-25-2020 06.31.45_3.jpg"/>
          <p:cNvPicPr>
            <a:picLocks noChangeAspect="1" noChangeArrowheads="1"/>
          </p:cNvPicPr>
          <p:nvPr/>
        </p:nvPicPr>
        <p:blipFill>
          <a:blip r:embed="rId2"/>
          <a:srcRect l="18868" t="3510" r="9434" b="22789"/>
          <a:stretch>
            <a:fillRect/>
          </a:stretch>
        </p:blipFill>
        <p:spPr bwMode="auto">
          <a:xfrm>
            <a:off x="2666999" y="1205163"/>
            <a:ext cx="4575629" cy="25286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62484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 suppose that the current is in the second coil is from c to d, and increasing with time,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application of the right hand rule indicates that the flux produced by Fig. in the right limb of the core.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flux also increases with time in the direction shown at Y.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assumed currents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produce flux in the core that 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additive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terminals a and c of the two coils attain similar polarities simultaneously.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two simultaneously positive terminals are identified by two dots by the side of the terminals 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C:\Users\Murali Krishna Raju\Desktop\New Doc 04-25-2020 06.31.45_3.jpg"/>
          <p:cNvPicPr>
            <a:picLocks noChangeAspect="1" noChangeArrowheads="1"/>
          </p:cNvPicPr>
          <p:nvPr/>
        </p:nvPicPr>
        <p:blipFill>
          <a:blip r:embed="rId2"/>
          <a:srcRect l="18868" t="3510" r="9434" b="22789"/>
          <a:stretch>
            <a:fillRect/>
          </a:stretch>
        </p:blipFill>
        <p:spPr bwMode="auto">
          <a:xfrm>
            <a:off x="762000" y="990600"/>
            <a:ext cx="3966028" cy="2191752"/>
          </a:xfrm>
          <a:prstGeom prst="rect">
            <a:avLst/>
          </a:prstGeom>
          <a:noFill/>
        </p:spPr>
      </p:pic>
      <p:pic>
        <p:nvPicPr>
          <p:cNvPr id="20482" name="Picture 2" descr="C:\Users\Murali Krishna Raju\Desktop\New Doc 04-25-2020 06.31.45_4.jpg"/>
          <p:cNvPicPr>
            <a:picLocks noChangeAspect="1" noChangeArrowheads="1"/>
          </p:cNvPicPr>
          <p:nvPr/>
        </p:nvPicPr>
        <p:blipFill>
          <a:blip r:embed="rId3"/>
          <a:srcRect r="13280" b="10791"/>
          <a:stretch>
            <a:fillRect/>
          </a:stretch>
        </p:blipFill>
        <p:spPr bwMode="auto">
          <a:xfrm>
            <a:off x="5410200" y="914400"/>
            <a:ext cx="2819400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1"/>
            <a:ext cx="8763000" cy="4571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the equations for voltage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the circuits shown in fig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7" name="Picture 3" descr="C:\Users\Murali Krishna Raju\Desktop\New Doc 04-25-2020 06.31.45_6.jpg"/>
          <p:cNvPicPr>
            <a:picLocks noChangeAspect="1" noChangeArrowheads="1"/>
          </p:cNvPicPr>
          <p:nvPr/>
        </p:nvPicPr>
        <p:blipFill>
          <a:blip r:embed="rId2"/>
          <a:srcRect t="50299" r="57776" b="6728"/>
          <a:stretch>
            <a:fillRect/>
          </a:stretch>
        </p:blipFill>
        <p:spPr bwMode="auto">
          <a:xfrm>
            <a:off x="304800" y="3429000"/>
            <a:ext cx="4267200" cy="3124200"/>
          </a:xfrm>
          <a:prstGeom prst="rect">
            <a:avLst/>
          </a:prstGeom>
          <a:noFill/>
        </p:spPr>
      </p:pic>
      <p:pic>
        <p:nvPicPr>
          <p:cNvPr id="6" name="Picture 3" descr="C:\Users\Murali Krishna Raju\Desktop\New Doc 04-25-2020 06.31.45_6.jpg"/>
          <p:cNvPicPr>
            <a:picLocks noChangeAspect="1" noChangeArrowheads="1"/>
          </p:cNvPicPr>
          <p:nvPr/>
        </p:nvPicPr>
        <p:blipFill>
          <a:blip r:embed="rId2"/>
          <a:srcRect l="52277" t="50299" r="3488" b="6728"/>
          <a:stretch>
            <a:fillRect/>
          </a:stretch>
        </p:blipFill>
        <p:spPr bwMode="auto">
          <a:xfrm>
            <a:off x="5105400" y="3962400"/>
            <a:ext cx="4038600" cy="2438400"/>
          </a:xfrm>
          <a:prstGeom prst="rect">
            <a:avLst/>
          </a:prstGeom>
          <a:noFill/>
        </p:spPr>
      </p:pic>
      <p:pic>
        <p:nvPicPr>
          <p:cNvPr id="7" name="Picture 3" descr="C:\Users\Murali Krishna Raju\Desktop\New Doc 04-25-2020 06.31.45_6.jpg"/>
          <p:cNvPicPr>
            <a:picLocks noChangeAspect="1" noChangeArrowheads="1"/>
          </p:cNvPicPr>
          <p:nvPr/>
        </p:nvPicPr>
        <p:blipFill>
          <a:blip r:embed="rId2"/>
          <a:srcRect t="1260" r="55814" b="55885"/>
          <a:stretch>
            <a:fillRect/>
          </a:stretch>
        </p:blipFill>
        <p:spPr bwMode="auto">
          <a:xfrm>
            <a:off x="578224" y="609600"/>
            <a:ext cx="3917576" cy="3200400"/>
          </a:xfrm>
          <a:prstGeom prst="rect">
            <a:avLst/>
          </a:prstGeom>
          <a:noFill/>
        </p:spPr>
      </p:pic>
      <p:pic>
        <p:nvPicPr>
          <p:cNvPr id="8" name="Picture 3" descr="C:\Users\Murali Krishna Raju\Desktop\New Doc 04-25-2020 06.31.45_6.jpg"/>
          <p:cNvPicPr>
            <a:picLocks noChangeAspect="1" noChangeArrowheads="1"/>
          </p:cNvPicPr>
          <p:nvPr/>
        </p:nvPicPr>
        <p:blipFill>
          <a:blip r:embed="rId2"/>
          <a:srcRect l="52326" t="1260" r="3488" b="55885"/>
          <a:stretch>
            <a:fillRect/>
          </a:stretch>
        </p:blipFill>
        <p:spPr bwMode="auto">
          <a:xfrm>
            <a:off x="4724399" y="685800"/>
            <a:ext cx="4226993" cy="304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4801"/>
            <a:ext cx="8229600" cy="6096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86000" y="4724401"/>
          <a:ext cx="4572000" cy="1219200"/>
        </p:xfrm>
        <a:graphic>
          <a:graphicData uri="http://schemas.openxmlformats.org/presentationml/2006/ole">
            <p:oleObj spid="_x0000_s22531" name="Equation" r:id="rId3" imgW="1180800" imgH="393480" progId="Equation.DSMT4">
              <p:embed/>
            </p:oleObj>
          </a:graphicData>
        </a:graphic>
      </p:graphicFrame>
      <p:pic>
        <p:nvPicPr>
          <p:cNvPr id="8" name="Picture 3" descr="C:\Users\Murali Krishna Raju\Desktop\New Doc 04-25-2020 06.31.45_6.jpg"/>
          <p:cNvPicPr>
            <a:picLocks noChangeAspect="1" noChangeArrowheads="1"/>
          </p:cNvPicPr>
          <p:nvPr/>
        </p:nvPicPr>
        <p:blipFill>
          <a:blip r:embed="rId4"/>
          <a:srcRect t="1260" r="55814" b="55885"/>
          <a:stretch>
            <a:fillRect/>
          </a:stretch>
        </p:blipFill>
        <p:spPr bwMode="auto">
          <a:xfrm>
            <a:off x="1828800" y="762000"/>
            <a:ext cx="4495800" cy="40225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286000" y="4724400"/>
          <a:ext cx="4572000" cy="1219200"/>
        </p:xfrm>
        <a:graphic>
          <a:graphicData uri="http://schemas.openxmlformats.org/presentationml/2006/ole">
            <p:oleObj spid="_x0000_s23554" name="Equation" r:id="rId3" imgW="1180800" imgH="393480" progId="Equation.DSMT4">
              <p:embed/>
            </p:oleObj>
          </a:graphicData>
        </a:graphic>
      </p:graphicFrame>
      <p:pic>
        <p:nvPicPr>
          <p:cNvPr id="7" name="Picture 3" descr="C:\Users\Murali Krishna Raju\Desktop\New Doc 04-25-2020 06.31.45_6.jpg"/>
          <p:cNvPicPr>
            <a:picLocks noChangeAspect="1" noChangeArrowheads="1"/>
          </p:cNvPicPr>
          <p:nvPr/>
        </p:nvPicPr>
        <p:blipFill>
          <a:blip r:embed="rId4"/>
          <a:srcRect l="52326" t="1260" r="3488" b="55885"/>
          <a:stretch>
            <a:fillRect/>
          </a:stretch>
        </p:blipFill>
        <p:spPr bwMode="auto">
          <a:xfrm>
            <a:off x="1371600" y="77768"/>
            <a:ext cx="6055793" cy="4366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449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 convention</dc:title>
  <dc:creator>Murali Krishna Raju</dc:creator>
  <cp:lastModifiedBy>Murali Krishna Raju</cp:lastModifiedBy>
  <cp:revision>10</cp:revision>
  <dcterms:created xsi:type="dcterms:W3CDTF">2006-08-16T00:00:00Z</dcterms:created>
  <dcterms:modified xsi:type="dcterms:W3CDTF">2020-04-27T05:34:47Z</dcterms:modified>
</cp:coreProperties>
</file>