
<file path=[Content_Types].xml><?xml version="1.0" encoding="utf-8"?>
<Types xmlns="http://schemas.openxmlformats.org/package/2006/content-types">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1" r:id="rId2"/>
    <p:sldId id="262" r:id="rId3"/>
    <p:sldId id="258" r:id="rId4"/>
    <p:sldId id="260" r:id="rId5"/>
    <p:sldId id="259"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23-May-20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23-May-20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23-May-20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23-May-20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23-May-20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23-May-20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23-May-20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23-May-20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23-May-20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23-May-20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23-May-20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23-May-20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www.electrical4u.com/induction-motor-types-of-induction-motor/"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electrical4u.com/induction-generator/" TargetMode="External"/><Relationship Id="rId2" Type="http://schemas.openxmlformats.org/officeDocument/2006/relationships/hyperlink" Target="https://www.electrical4u.com/voltage-or-electric-potential-difference/"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b="1" dirty="0" smtClean="0">
                <a:latin typeface="Times New Roman" pitchFamily="18" charset="0"/>
                <a:cs typeface="Times New Roman" pitchFamily="18" charset="0"/>
              </a:rPr>
              <a:t>Torque Slip Characteristics of Induction Motor</a:t>
            </a:r>
            <a:endParaRPr lang="en-US" sz="2800" dirty="0"/>
          </a:p>
        </p:txBody>
      </p:sp>
      <p:sp>
        <p:nvSpPr>
          <p:cNvPr id="3" name="Content Placeholder 2"/>
          <p:cNvSpPr>
            <a:spLocks noGrp="1"/>
          </p:cNvSpPr>
          <p:nvPr>
            <p:ph idx="1"/>
          </p:nvPr>
        </p:nvSpPr>
        <p:spPr/>
        <p:txBody>
          <a:bodyPr>
            <a:noAutofit/>
          </a:bodyPr>
          <a:lstStyle/>
          <a:p>
            <a:pPr algn="just"/>
            <a:r>
              <a:rPr lang="en-US" sz="2000" dirty="0" smtClean="0">
                <a:latin typeface="Times New Roman" pitchFamily="18" charset="0"/>
                <a:cs typeface="Times New Roman" pitchFamily="18" charset="0"/>
              </a:rPr>
              <a:t>The torque slip curve for an </a:t>
            </a:r>
            <a:r>
              <a:rPr lang="en-US" sz="2000" dirty="0" smtClean="0">
                <a:latin typeface="Times New Roman" pitchFamily="18" charset="0"/>
                <a:cs typeface="Times New Roman" pitchFamily="18" charset="0"/>
                <a:hlinkClick r:id="rId2"/>
              </a:rPr>
              <a:t>induction motor</a:t>
            </a:r>
            <a:r>
              <a:rPr lang="en-US" sz="2000" dirty="0" smtClean="0">
                <a:latin typeface="Times New Roman" pitchFamily="18" charset="0"/>
                <a:cs typeface="Times New Roman" pitchFamily="18" charset="0"/>
              </a:rPr>
              <a:t> gives us the information about the variation of torque with the slip. </a:t>
            </a:r>
          </a:p>
          <a:p>
            <a:pPr algn="just"/>
            <a:r>
              <a:rPr lang="en-US" sz="2000" dirty="0" smtClean="0">
                <a:latin typeface="Times New Roman" pitchFamily="18" charset="0"/>
                <a:cs typeface="Times New Roman" pitchFamily="18" charset="0"/>
              </a:rPr>
              <a:t>The slip is defined as the ratio of difference of synchronous speed and actual rotor speed to the synchronous speed of the machine.</a:t>
            </a:r>
          </a:p>
          <a:p>
            <a:pPr algn="just"/>
            <a:r>
              <a:rPr lang="en-US" sz="2000" dirty="0" smtClean="0">
                <a:latin typeface="Times New Roman" pitchFamily="18" charset="0"/>
                <a:cs typeface="Times New Roman" pitchFamily="18" charset="0"/>
              </a:rPr>
              <a:t> The variation of slip can be obtained with the variation of speed that is when speed varies the slip will also vary and the torque corresponding to that speed will also vary.</a:t>
            </a:r>
          </a:p>
          <a:p>
            <a:endParaRPr lang="en-US" sz="2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533401"/>
            <a:ext cx="8229600" cy="1524000"/>
          </a:xfrm>
        </p:spPr>
        <p:txBody>
          <a:bodyPr>
            <a:normAutofit/>
          </a:bodyPr>
          <a:lstStyle/>
          <a:p>
            <a:pPr>
              <a:buNone/>
            </a:pPr>
            <a:r>
              <a:rPr lang="en-US" sz="2000" dirty="0" smtClean="0">
                <a:latin typeface="Times New Roman" pitchFamily="18" charset="0"/>
                <a:cs typeface="Times New Roman" pitchFamily="18" charset="0"/>
              </a:rPr>
              <a:t>The torque-slip characteristic curve can be divided roughly into three regions:</a:t>
            </a:r>
          </a:p>
          <a:p>
            <a:r>
              <a:rPr lang="en-US" sz="2000" b="1" dirty="0" smtClean="0">
                <a:latin typeface="Times New Roman" pitchFamily="18" charset="0"/>
                <a:cs typeface="Times New Roman" pitchFamily="18" charset="0"/>
              </a:rPr>
              <a:t>Low slip region </a:t>
            </a:r>
            <a:r>
              <a:rPr lang="en-US" sz="2000" dirty="0" smtClean="0">
                <a:latin typeface="Times New Roman" pitchFamily="18" charset="0"/>
                <a:cs typeface="Times New Roman" pitchFamily="18" charset="0"/>
              </a:rPr>
              <a:t>(Generating  region)</a:t>
            </a:r>
          </a:p>
          <a:p>
            <a:r>
              <a:rPr lang="en-US" sz="2000" b="1" dirty="0" smtClean="0">
                <a:latin typeface="Times New Roman" pitchFamily="18" charset="0"/>
                <a:cs typeface="Times New Roman" pitchFamily="18" charset="0"/>
              </a:rPr>
              <a:t>Medium slip region </a:t>
            </a:r>
            <a:r>
              <a:rPr lang="en-US" sz="2000" dirty="0" smtClean="0">
                <a:latin typeface="Times New Roman" pitchFamily="18" charset="0"/>
                <a:cs typeface="Times New Roman" pitchFamily="18" charset="0"/>
              </a:rPr>
              <a:t>(Motoring region)</a:t>
            </a:r>
          </a:p>
          <a:p>
            <a:r>
              <a:rPr lang="en-US" sz="2000" b="1" dirty="0" smtClean="0">
                <a:latin typeface="Times New Roman" pitchFamily="18" charset="0"/>
                <a:cs typeface="Times New Roman" pitchFamily="18" charset="0"/>
              </a:rPr>
              <a:t>High slip region</a:t>
            </a:r>
            <a:r>
              <a:rPr lang="en-US" sz="2000" dirty="0" smtClean="0">
                <a:latin typeface="Times New Roman" pitchFamily="18" charset="0"/>
                <a:cs typeface="Times New Roman" pitchFamily="18" charset="0"/>
              </a:rPr>
              <a:t> (Braking region)</a:t>
            </a:r>
          </a:p>
          <a:p>
            <a:endParaRPr lang="en-US" sz="2000" dirty="0"/>
          </a:p>
        </p:txBody>
      </p:sp>
      <p:pic>
        <p:nvPicPr>
          <p:cNvPr id="4" name="Picture 2"/>
          <p:cNvPicPr>
            <a:picLocks noChangeAspect="1" noChangeArrowheads="1"/>
          </p:cNvPicPr>
          <p:nvPr/>
        </p:nvPicPr>
        <p:blipFill>
          <a:blip r:embed="rId2"/>
          <a:srcRect b="2884"/>
          <a:stretch>
            <a:fillRect/>
          </a:stretch>
        </p:blipFill>
        <p:spPr bwMode="auto">
          <a:xfrm>
            <a:off x="914400" y="2057400"/>
            <a:ext cx="7467600" cy="4724400"/>
          </a:xfrm>
          <a:prstGeom prst="rect">
            <a:avLst/>
          </a:prstGeom>
          <a:noFill/>
          <a:ln w="9525">
            <a:noFill/>
            <a:miter lim="800000"/>
            <a:headEnd/>
            <a:tailEnd/>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09800"/>
            <a:ext cx="8229600" cy="4191000"/>
          </a:xfrm>
        </p:spPr>
        <p:txBody>
          <a:bodyPr>
            <a:normAutofit/>
          </a:bodyPr>
          <a:lstStyle/>
          <a:p>
            <a:pPr>
              <a:buNone/>
            </a:pPr>
            <a:endParaRPr lang="en-US" sz="2000" dirty="0" smtClean="0">
              <a:latin typeface="Times New Roman" pitchFamily="18" charset="0"/>
              <a:cs typeface="Times New Roman" pitchFamily="18" charset="0"/>
            </a:endParaRPr>
          </a:p>
          <a:p>
            <a:pPr>
              <a:buNone/>
            </a:pPr>
            <a:r>
              <a:rPr lang="en-US" sz="2000" b="1" dirty="0" smtClean="0">
                <a:latin typeface="Times New Roman" pitchFamily="18" charset="0"/>
                <a:cs typeface="Times New Roman" pitchFamily="18" charset="0"/>
              </a:rPr>
              <a:t>Motoring Region </a:t>
            </a:r>
            <a:r>
              <a:rPr lang="en-US" sz="2000" dirty="0" smtClean="0">
                <a:latin typeface="Times New Roman" pitchFamily="18" charset="0"/>
                <a:cs typeface="Times New Roman" pitchFamily="18" charset="0"/>
              </a:rPr>
              <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In this mode of operation, supply is given to the stator sides and the motor always rotates below the synchronous speed.</a:t>
            </a:r>
          </a:p>
          <a:p>
            <a:r>
              <a:rPr lang="en-US" sz="2000" dirty="0" smtClean="0">
                <a:latin typeface="Times New Roman" pitchFamily="18" charset="0"/>
                <a:cs typeface="Times New Roman" pitchFamily="18" charset="0"/>
              </a:rPr>
              <a:t> The induction motor torque varies from zero to full load torque as the slip varies. </a:t>
            </a:r>
          </a:p>
          <a:p>
            <a:r>
              <a:rPr lang="en-US" sz="2000" dirty="0" smtClean="0">
                <a:latin typeface="Times New Roman" pitchFamily="18" charset="0"/>
                <a:cs typeface="Times New Roman" pitchFamily="18" charset="0"/>
              </a:rPr>
              <a:t>The slip varies from zero to one.</a:t>
            </a:r>
          </a:p>
          <a:p>
            <a:r>
              <a:rPr lang="en-US" sz="2000" dirty="0" smtClean="0">
                <a:latin typeface="Times New Roman" pitchFamily="18" charset="0"/>
                <a:cs typeface="Times New Roman" pitchFamily="18" charset="0"/>
              </a:rPr>
              <a:t> It is zero at no load and one at standstill. </a:t>
            </a:r>
          </a:p>
          <a:p>
            <a:r>
              <a:rPr lang="en-US" sz="2000" dirty="0" smtClean="0">
                <a:latin typeface="Times New Roman" pitchFamily="18" charset="0"/>
                <a:cs typeface="Times New Roman" pitchFamily="18" charset="0"/>
              </a:rPr>
              <a:t>From the curve it is seen that the torque is directly proportional to the slip.</a:t>
            </a:r>
          </a:p>
          <a:p>
            <a:r>
              <a:rPr lang="en-US" sz="2000" dirty="0" smtClean="0">
                <a:latin typeface="Times New Roman" pitchFamily="18" charset="0"/>
                <a:cs typeface="Times New Roman" pitchFamily="18" charset="0"/>
              </a:rPr>
              <a:t>That is, more is the slip, more will be the torque produced and vice-versa. </a:t>
            </a:r>
          </a:p>
          <a:p>
            <a:r>
              <a:rPr lang="en-US" sz="2000" dirty="0" smtClean="0">
                <a:latin typeface="Times New Roman" pitchFamily="18" charset="0"/>
                <a:cs typeface="Times New Roman" pitchFamily="18" charset="0"/>
              </a:rPr>
              <a:t>The linear relationship simplifies the calculation of motor parameter to great extent.</a:t>
            </a:r>
          </a:p>
          <a:p>
            <a:endParaRPr lang="en-US" sz="2000" dirty="0">
              <a:latin typeface="Times New Roman" pitchFamily="18" charset="0"/>
              <a:cs typeface="Times New Roman" pitchFamily="18" charset="0"/>
            </a:endParaRPr>
          </a:p>
        </p:txBody>
      </p:sp>
      <p:pic>
        <p:nvPicPr>
          <p:cNvPr id="4" name="Picture 2"/>
          <p:cNvPicPr>
            <a:picLocks noChangeAspect="1" noChangeArrowheads="1"/>
          </p:cNvPicPr>
          <p:nvPr/>
        </p:nvPicPr>
        <p:blipFill>
          <a:blip r:embed="rId2"/>
          <a:srcRect b="15228"/>
          <a:stretch>
            <a:fillRect/>
          </a:stretch>
        </p:blipFill>
        <p:spPr bwMode="auto">
          <a:xfrm>
            <a:off x="3429000" y="168322"/>
            <a:ext cx="4800600" cy="2651078"/>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228600"/>
            <a:ext cx="8229600" cy="5334000"/>
          </a:xfrm>
        </p:spPr>
        <p:txBody>
          <a:bodyPr>
            <a:noAutofit/>
          </a:bodyPr>
          <a:lstStyle/>
          <a:p>
            <a:pPr>
              <a:buNone/>
            </a:pPr>
            <a:r>
              <a:rPr lang="en-US" sz="2000" b="1" dirty="0" smtClean="0">
                <a:latin typeface="Times New Roman" pitchFamily="18" charset="0"/>
                <a:cs typeface="Times New Roman" pitchFamily="18" charset="0"/>
              </a:rPr>
              <a:t>Generating Region </a:t>
            </a:r>
          </a:p>
          <a:p>
            <a:r>
              <a:rPr lang="en-US" sz="2000" dirty="0" smtClean="0">
                <a:latin typeface="Times New Roman" pitchFamily="18" charset="0"/>
                <a:cs typeface="Times New Roman" pitchFamily="18" charset="0"/>
              </a:rPr>
              <a:t>In this mode of operation induction motor runs above the synchronous speed and it should be driven by a prime mover. </a:t>
            </a:r>
          </a:p>
          <a:p>
            <a:pPr algn="just"/>
            <a:r>
              <a:rPr lang="en-US" sz="2000" dirty="0" smtClean="0">
                <a:latin typeface="Times New Roman" pitchFamily="18" charset="0"/>
                <a:cs typeface="Times New Roman" pitchFamily="18" charset="0"/>
              </a:rPr>
              <a:t>The stator winding is connected to a three phase supply in which it supplies electrical energy. </a:t>
            </a:r>
          </a:p>
          <a:p>
            <a:pPr algn="just"/>
            <a:r>
              <a:rPr lang="en-US" sz="2000" dirty="0" smtClean="0">
                <a:latin typeface="Times New Roman" pitchFamily="18" charset="0"/>
                <a:cs typeface="Times New Roman" pitchFamily="18" charset="0"/>
              </a:rPr>
              <a:t>Actually, in this case, the torque and slip both are negative so the motor receives mechanical energy and delivers electrical energy. </a:t>
            </a:r>
          </a:p>
          <a:p>
            <a:pPr algn="just"/>
            <a:r>
              <a:rPr lang="en-US" sz="2000" dirty="0" smtClean="0">
                <a:latin typeface="Times New Roman" pitchFamily="18" charset="0"/>
                <a:cs typeface="Times New Roman" pitchFamily="18" charset="0"/>
              </a:rPr>
              <a:t>Induction motor is not much used as generator because it requires reactive power for its operation.</a:t>
            </a:r>
          </a:p>
          <a:p>
            <a:pPr algn="just"/>
            <a:r>
              <a:rPr lang="en-US" sz="2000" dirty="0" smtClean="0">
                <a:latin typeface="Times New Roman" pitchFamily="18" charset="0"/>
                <a:cs typeface="Times New Roman" pitchFamily="18" charset="0"/>
              </a:rPr>
              <a:t>That is, reactive power should be supplied from outside and if it runs below the synchronous speed by any means, it consumes electrical energy rather than giving it at the output. </a:t>
            </a:r>
          </a:p>
          <a:p>
            <a:pPr>
              <a:buNone/>
            </a:pPr>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So, as far as possible,</a:t>
            </a:r>
          </a:p>
          <a:p>
            <a:pPr>
              <a:buNone/>
            </a:pPr>
            <a:r>
              <a:rPr lang="en-US" sz="2000" dirty="0" smtClean="0">
                <a:latin typeface="Times New Roman" pitchFamily="18" charset="0"/>
                <a:cs typeface="Times New Roman" pitchFamily="18" charset="0"/>
              </a:rPr>
              <a:t>	 induction generators  are</a:t>
            </a:r>
          </a:p>
          <a:p>
            <a:pPr>
              <a:buNone/>
            </a:pPr>
            <a:r>
              <a:rPr lang="en-US" sz="2000" dirty="0" smtClean="0">
                <a:latin typeface="Times New Roman" pitchFamily="18" charset="0"/>
                <a:cs typeface="Times New Roman" pitchFamily="18" charset="0"/>
              </a:rPr>
              <a:t> 	generally avoided.</a:t>
            </a:r>
          </a:p>
          <a:p>
            <a:endParaRPr lang="en-US" sz="2000" dirty="0"/>
          </a:p>
        </p:txBody>
      </p:sp>
      <p:pic>
        <p:nvPicPr>
          <p:cNvPr id="4" name="Picture 2"/>
          <p:cNvPicPr>
            <a:picLocks noChangeAspect="1" noChangeArrowheads="1"/>
          </p:cNvPicPr>
          <p:nvPr/>
        </p:nvPicPr>
        <p:blipFill>
          <a:blip r:embed="rId2"/>
          <a:srcRect b="15228"/>
          <a:stretch>
            <a:fillRect/>
          </a:stretch>
        </p:blipFill>
        <p:spPr bwMode="auto">
          <a:xfrm>
            <a:off x="3733800" y="3946477"/>
            <a:ext cx="5410200" cy="2911523"/>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6172200"/>
          </a:xfrm>
        </p:spPr>
        <p:txBody>
          <a:bodyPr>
            <a:normAutofit fontScale="62500" lnSpcReduction="20000"/>
          </a:bodyPr>
          <a:lstStyle/>
          <a:p>
            <a:pPr>
              <a:buNone/>
            </a:pPr>
            <a:r>
              <a:rPr lang="en-US" b="1" dirty="0" smtClean="0">
                <a:latin typeface="Times New Roman" pitchFamily="18" charset="0"/>
                <a:cs typeface="Times New Roman" pitchFamily="18" charset="0"/>
              </a:rPr>
              <a:t>Braking Region </a:t>
            </a:r>
          </a:p>
          <a:p>
            <a:r>
              <a:rPr lang="en-US" dirty="0" smtClean="0">
                <a:latin typeface="Times New Roman" pitchFamily="18" charset="0"/>
                <a:cs typeface="Times New Roman" pitchFamily="18" charset="0"/>
              </a:rPr>
              <a:t>In the Braking mode, the two leads or the polarity of the supply </a:t>
            </a:r>
            <a:r>
              <a:rPr lang="en-US" dirty="0" smtClean="0">
                <a:latin typeface="Times New Roman" pitchFamily="18" charset="0"/>
                <a:cs typeface="Times New Roman" pitchFamily="18" charset="0"/>
                <a:hlinkClick r:id="rId2"/>
              </a:rPr>
              <a:t>voltage</a:t>
            </a:r>
            <a:r>
              <a:rPr lang="en-US" dirty="0" smtClean="0">
                <a:latin typeface="Times New Roman" pitchFamily="18" charset="0"/>
                <a:cs typeface="Times New Roman" pitchFamily="18" charset="0"/>
              </a:rPr>
              <a:t> is changed so that the motor starts to rotate in the reverse direction and as a result the motor stops. </a:t>
            </a:r>
          </a:p>
          <a:p>
            <a:r>
              <a:rPr lang="en-US" dirty="0" smtClean="0">
                <a:latin typeface="Times New Roman" pitchFamily="18" charset="0"/>
                <a:cs typeface="Times New Roman" pitchFamily="18" charset="0"/>
              </a:rPr>
              <a:t>This method of braking is known as plugging.</a:t>
            </a:r>
          </a:p>
          <a:p>
            <a:r>
              <a:rPr lang="en-US" dirty="0" smtClean="0">
                <a:latin typeface="Times New Roman" pitchFamily="18" charset="0"/>
                <a:cs typeface="Times New Roman" pitchFamily="18" charset="0"/>
              </a:rPr>
              <a:t> This method is used when it is required to stop the motor within a very short period of time. </a:t>
            </a:r>
          </a:p>
          <a:p>
            <a:r>
              <a:rPr lang="en-US" dirty="0" smtClean="0">
                <a:latin typeface="Times New Roman" pitchFamily="18" charset="0"/>
                <a:cs typeface="Times New Roman" pitchFamily="18" charset="0"/>
              </a:rPr>
              <a:t>The kinetic energy stored in the revolving load is dissipated as heat. Also, motor is still receiving power from the stator which is also dissipated as heat.</a:t>
            </a:r>
          </a:p>
          <a:p>
            <a:r>
              <a:rPr lang="en-US" dirty="0" smtClean="0">
                <a:latin typeface="Times New Roman" pitchFamily="18" charset="0"/>
                <a:cs typeface="Times New Roman" pitchFamily="18" charset="0"/>
              </a:rPr>
              <a:t> So as a result of which motor develops enormous heat energy. For this stator is disconnected from the supply before motor enters the braking mode.</a:t>
            </a:r>
          </a:p>
          <a:p>
            <a:r>
              <a:rPr lang="en-US" dirty="0" smtClean="0">
                <a:latin typeface="Times New Roman" pitchFamily="18" charset="0"/>
                <a:cs typeface="Times New Roman" pitchFamily="18" charset="0"/>
              </a:rPr>
              <a:t>If load which the motor drives accelerates the motor in the same direction as the motor is rotating, the speed of the motor may increase more than synchronous speed.</a:t>
            </a:r>
          </a:p>
          <a:p>
            <a:r>
              <a:rPr lang="en-US" dirty="0" smtClean="0">
                <a:latin typeface="Times New Roman" pitchFamily="18" charset="0"/>
                <a:cs typeface="Times New Roman" pitchFamily="18" charset="0"/>
              </a:rPr>
              <a:t> In this case, it acts as an </a:t>
            </a:r>
            <a:r>
              <a:rPr lang="en-US" dirty="0" smtClean="0">
                <a:latin typeface="Times New Roman" pitchFamily="18" charset="0"/>
                <a:cs typeface="Times New Roman" pitchFamily="18" charset="0"/>
                <a:hlinkClick r:id="rId3"/>
              </a:rPr>
              <a:t>induction generator</a:t>
            </a:r>
            <a:r>
              <a:rPr lang="en-US" dirty="0" smtClean="0">
                <a:latin typeface="Times New Roman" pitchFamily="18" charset="0"/>
                <a:cs typeface="Times New Roman" pitchFamily="18" charset="0"/>
              </a:rPr>
              <a:t> which supplies electrical energy to the mains which tends to slow down the motor to its synchronous speed, in this case the motor stops. </a:t>
            </a:r>
          </a:p>
          <a:p>
            <a:r>
              <a:rPr lang="en-US" dirty="0" smtClean="0">
                <a:latin typeface="Times New Roman" pitchFamily="18" charset="0"/>
                <a:cs typeface="Times New Roman" pitchFamily="18" charset="0"/>
              </a:rPr>
              <a:t>This type of breaking principle is called dynamic or regenerative breaking.</a:t>
            </a:r>
            <a:endParaRPr lang="en-US" dirty="0">
              <a:latin typeface="Times New Roman" pitchFamily="18" charset="0"/>
              <a:cs typeface="Times New Roman"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TotalTime>
  <Words>449</Words>
  <Application>Microsoft Office PowerPoint</Application>
  <PresentationFormat>On-screen Show (4:3)</PresentationFormat>
  <Paragraphs>35</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Office Theme</vt:lpstr>
      <vt:lpstr>Torque Slip Characteristics of Induction Motor</vt:lpstr>
      <vt:lpstr>Slide 2</vt:lpstr>
      <vt:lpstr>Slide 3</vt:lpstr>
      <vt:lpstr>Slide 4</vt:lpstr>
      <vt:lpstr>Slide 5</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Torque Slip Characteristics of Induction Motor </dc:title>
  <dc:creator>Murali Krishna Raju</dc:creator>
  <cp:lastModifiedBy>Murali Krishna Raju</cp:lastModifiedBy>
  <cp:revision>4</cp:revision>
  <dcterms:created xsi:type="dcterms:W3CDTF">2006-08-16T00:00:00Z</dcterms:created>
  <dcterms:modified xsi:type="dcterms:W3CDTF">2020-05-23T09:27:26Z</dcterms:modified>
</cp:coreProperties>
</file>