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1" r:id="rId6"/>
    <p:sldId id="262" r:id="rId7"/>
    <p:sldId id="263" r:id="rId8"/>
    <p:sldId id="264" r:id="rId9"/>
    <p:sldId id="265" r:id="rId10"/>
    <p:sldId id="266"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27-May-20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27-May-20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27-May-20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27-May-20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27-May-20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27-May-20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27-May-20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27-May-20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27-May-20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27-May-20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27-May-20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27-May-20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electrical4u.com/voltage-or-electric-potential-difference/" TargetMode="External"/><Relationship Id="rId2" Type="http://schemas.openxmlformats.org/officeDocument/2006/relationships/hyperlink" Target="https://www.electrical4u.com/electric-current-and-theory-of-electricity/" TargetMode="External"/><Relationship Id="rId1" Type="http://schemas.openxmlformats.org/officeDocument/2006/relationships/slideLayout" Target="../slideLayouts/slideLayout2.xml"/><Relationship Id="rId4" Type="http://schemas.openxmlformats.org/officeDocument/2006/relationships/hyperlink" Target="https://www.electrical4u.com/bipolar-junction-transistor-or-bjt-n-p-n-or-p-n-p-transistor/"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electrical4u.com/electrical-resistance-and-laws-of-resistance/"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latin typeface="Times New Roman" pitchFamily="18" charset="0"/>
                <a:cs typeface="Times New Roman" pitchFamily="18" charset="0"/>
              </a:rPr>
              <a:t>Characteristics of transistor</a:t>
            </a:r>
            <a:endParaRPr lang="en-US" dirty="0">
              <a:latin typeface="Times New Roman" pitchFamily="18" charset="0"/>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7" name="Picture 1"/>
          <p:cNvPicPr>
            <a:picLocks noChangeAspect="1" noChangeArrowheads="1"/>
          </p:cNvPicPr>
          <p:nvPr/>
        </p:nvPicPr>
        <p:blipFill>
          <a:blip r:embed="rId2"/>
          <a:srcRect/>
          <a:stretch>
            <a:fillRect/>
          </a:stretch>
        </p:blipFill>
        <p:spPr bwMode="auto">
          <a:xfrm>
            <a:off x="381000" y="304800"/>
            <a:ext cx="4152900" cy="2162175"/>
          </a:xfrm>
          <a:prstGeom prst="rect">
            <a:avLst/>
          </a:prstGeom>
          <a:noFill/>
          <a:ln w="9525">
            <a:noFill/>
            <a:miter lim="800000"/>
            <a:headEnd/>
            <a:tailEnd/>
          </a:ln>
          <a:effectLst/>
        </p:spPr>
      </p:pic>
      <p:pic>
        <p:nvPicPr>
          <p:cNvPr id="24578" name="Picture 2"/>
          <p:cNvPicPr>
            <a:picLocks noChangeAspect="1" noChangeArrowheads="1"/>
          </p:cNvPicPr>
          <p:nvPr/>
        </p:nvPicPr>
        <p:blipFill>
          <a:blip r:embed="rId3"/>
          <a:srcRect/>
          <a:stretch>
            <a:fillRect/>
          </a:stretch>
        </p:blipFill>
        <p:spPr bwMode="auto">
          <a:xfrm>
            <a:off x="4419600" y="2438400"/>
            <a:ext cx="4324350" cy="2305050"/>
          </a:xfrm>
          <a:prstGeom prst="rect">
            <a:avLst/>
          </a:prstGeom>
          <a:noFill/>
          <a:ln w="9525">
            <a:noFill/>
            <a:miter lim="800000"/>
            <a:headEnd/>
            <a:tailEnd/>
          </a:ln>
          <a:effectLst/>
        </p:spPr>
      </p:pic>
      <p:pic>
        <p:nvPicPr>
          <p:cNvPr id="24579" name="Picture 3"/>
          <p:cNvPicPr>
            <a:picLocks noChangeAspect="1" noChangeArrowheads="1"/>
          </p:cNvPicPr>
          <p:nvPr/>
        </p:nvPicPr>
        <p:blipFill>
          <a:blip r:embed="rId4"/>
          <a:srcRect/>
          <a:stretch>
            <a:fillRect/>
          </a:stretch>
        </p:blipFill>
        <p:spPr bwMode="auto">
          <a:xfrm>
            <a:off x="152400" y="4705350"/>
            <a:ext cx="4438650" cy="2152650"/>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533400"/>
            <a:ext cx="4267200" cy="6096000"/>
          </a:xfrm>
        </p:spPr>
        <p:txBody>
          <a:bodyPr>
            <a:normAutofit fontScale="70000" lnSpcReduction="20000"/>
          </a:bodyPr>
          <a:lstStyle/>
          <a:p>
            <a:pPr algn="just"/>
            <a:r>
              <a:rPr lang="en-US" dirty="0" smtClean="0">
                <a:latin typeface="Times New Roman" pitchFamily="18" charset="0"/>
                <a:cs typeface="Times New Roman" pitchFamily="18" charset="0"/>
              </a:rPr>
              <a:t>The transistor is a three terminal device and consists of three distinct layers.</a:t>
            </a:r>
          </a:p>
          <a:p>
            <a:pPr algn="just"/>
            <a:r>
              <a:rPr lang="en-US" dirty="0" smtClean="0">
                <a:latin typeface="Times New Roman" pitchFamily="18" charset="0"/>
                <a:cs typeface="Times New Roman" pitchFamily="18" charset="0"/>
              </a:rPr>
              <a:t>Two of them are doped to give one type of semiconductor and the there is the opposite type, </a:t>
            </a:r>
          </a:p>
          <a:p>
            <a:pPr algn="just"/>
            <a:r>
              <a:rPr lang="en-US" dirty="0" smtClean="0">
                <a:latin typeface="Times New Roman" pitchFamily="18" charset="0"/>
                <a:cs typeface="Times New Roman" pitchFamily="18" charset="0"/>
              </a:rPr>
              <a:t>i.e. two may be n-type and one p-type, or</a:t>
            </a:r>
          </a:p>
          <a:p>
            <a:pPr algn="just"/>
            <a:r>
              <a:rPr lang="en-US" dirty="0" smtClean="0">
                <a:latin typeface="Times New Roman" pitchFamily="18" charset="0"/>
                <a:cs typeface="Times New Roman" pitchFamily="18" charset="0"/>
              </a:rPr>
              <a:t> two may be p-type and one may be n-type.. </a:t>
            </a:r>
          </a:p>
          <a:p>
            <a:pPr algn="just"/>
            <a:r>
              <a:rPr lang="en-US" dirty="0" smtClean="0">
                <a:latin typeface="Times New Roman" pitchFamily="18" charset="0"/>
                <a:cs typeface="Times New Roman" pitchFamily="18" charset="0"/>
              </a:rPr>
              <a:t>They are arranged so that the two similar layers of the transistor sandwich the layer of the opposite type. </a:t>
            </a:r>
          </a:p>
          <a:p>
            <a:pPr algn="just"/>
            <a:r>
              <a:rPr lang="en-US" dirty="0" smtClean="0">
                <a:latin typeface="Times New Roman" pitchFamily="18" charset="0"/>
                <a:cs typeface="Times New Roman" pitchFamily="18" charset="0"/>
              </a:rPr>
              <a:t>As a result these semiconductor devices are designated as either PNP transistors or NPN transistors according to the way they are made up.</a:t>
            </a:r>
          </a:p>
          <a:p>
            <a:pPr algn="just"/>
            <a:endParaRPr lang="en-US" dirty="0">
              <a:latin typeface="Times New Roman" pitchFamily="18" charset="0"/>
              <a:cs typeface="Times New Roman" pitchFamily="18" charset="0"/>
            </a:endParaRPr>
          </a:p>
        </p:txBody>
      </p:sp>
      <p:sp>
        <p:nvSpPr>
          <p:cNvPr id="5122" name="AutoShape 2" descr="NPN Transistor Tutorial - The Bipolar NPN Transisto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5123" name="Picture 3"/>
          <p:cNvPicPr>
            <a:picLocks noChangeAspect="1" noChangeArrowheads="1"/>
          </p:cNvPicPr>
          <p:nvPr/>
        </p:nvPicPr>
        <p:blipFill>
          <a:blip r:embed="rId2">
            <a:lum bright="-20000" contrast="40000"/>
          </a:blip>
          <a:srcRect/>
          <a:stretch>
            <a:fillRect/>
          </a:stretch>
        </p:blipFill>
        <p:spPr bwMode="auto">
          <a:xfrm>
            <a:off x="4572000" y="838200"/>
            <a:ext cx="4572000" cy="5122212"/>
          </a:xfrm>
          <a:prstGeom prst="rect">
            <a:avLst/>
          </a:prstGeom>
          <a:noFill/>
          <a:ln w="9525">
            <a:noFill/>
            <a:miter lim="800000"/>
            <a:headEnd/>
            <a:tailEnd/>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Times New Roman" pitchFamily="18" charset="0"/>
                <a:cs typeface="Times New Roman" pitchFamily="18" charset="0"/>
              </a:rPr>
              <a:t>Transistor Characteristics</a:t>
            </a:r>
            <a:br>
              <a:rPr lang="en-US" b="1" dirty="0" smtClean="0">
                <a:latin typeface="Times New Roman" pitchFamily="18" charset="0"/>
                <a:cs typeface="Times New Roman" pitchFamily="18" charset="0"/>
              </a:rPr>
            </a:b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533400" y="990600"/>
            <a:ext cx="8229600" cy="4525963"/>
          </a:xfrm>
        </p:spPr>
        <p:txBody>
          <a:bodyPr>
            <a:normAutofit fontScale="70000" lnSpcReduction="20000"/>
          </a:bodyPr>
          <a:lstStyle/>
          <a:p>
            <a:pPr algn="just">
              <a:buNone/>
            </a:pPr>
            <a:r>
              <a:rPr lang="en-US" dirty="0" smtClean="0">
                <a:latin typeface="Times New Roman" pitchFamily="18" charset="0"/>
                <a:cs typeface="Times New Roman" pitchFamily="18" charset="0"/>
              </a:rPr>
              <a:t>Transistor Characteristics are the plots which represent </a:t>
            </a:r>
            <a:r>
              <a:rPr lang="en-US" dirty="0" smtClean="0">
                <a:latin typeface="Times New Roman" pitchFamily="18" charset="0"/>
                <a:cs typeface="Times New Roman" pitchFamily="18" charset="0"/>
              </a:rPr>
              <a:t>the relationships </a:t>
            </a:r>
            <a:r>
              <a:rPr lang="en-US" dirty="0" smtClean="0">
                <a:latin typeface="Times New Roman" pitchFamily="18" charset="0"/>
                <a:cs typeface="Times New Roman" pitchFamily="18" charset="0"/>
              </a:rPr>
              <a:t>between the </a:t>
            </a:r>
            <a:r>
              <a:rPr lang="en-US" dirty="0" smtClean="0">
                <a:latin typeface="Times New Roman" pitchFamily="18" charset="0"/>
                <a:cs typeface="Times New Roman" pitchFamily="18" charset="0"/>
                <a:hlinkClick r:id="rId2"/>
              </a:rPr>
              <a:t>current</a:t>
            </a:r>
            <a:r>
              <a:rPr lang="en-US" dirty="0" smtClean="0">
                <a:latin typeface="Times New Roman" pitchFamily="18" charset="0"/>
                <a:cs typeface="Times New Roman" pitchFamily="18" charset="0"/>
              </a:rPr>
              <a:t> and the </a:t>
            </a:r>
            <a:r>
              <a:rPr lang="en-US" dirty="0" smtClean="0">
                <a:latin typeface="Times New Roman" pitchFamily="18" charset="0"/>
                <a:cs typeface="Times New Roman" pitchFamily="18" charset="0"/>
                <a:hlinkClick r:id="rId3"/>
              </a:rPr>
              <a:t>voltages</a:t>
            </a:r>
            <a:r>
              <a:rPr lang="en-US" dirty="0" smtClean="0">
                <a:latin typeface="Times New Roman" pitchFamily="18" charset="0"/>
                <a:cs typeface="Times New Roman" pitchFamily="18" charset="0"/>
              </a:rPr>
              <a:t> of a </a:t>
            </a:r>
            <a:r>
              <a:rPr lang="en-US" dirty="0" smtClean="0">
                <a:latin typeface="Times New Roman" pitchFamily="18" charset="0"/>
                <a:cs typeface="Times New Roman" pitchFamily="18" charset="0"/>
                <a:hlinkClick r:id="rId4"/>
              </a:rPr>
              <a:t>transistor</a:t>
            </a:r>
            <a:r>
              <a:rPr lang="en-US" dirty="0" smtClean="0">
                <a:latin typeface="Times New Roman" pitchFamily="18" charset="0"/>
                <a:cs typeface="Times New Roman" pitchFamily="18" charset="0"/>
              </a:rPr>
              <a:t> in a particular configuration. </a:t>
            </a:r>
            <a:endParaRPr lang="en-US" dirty="0" smtClean="0">
              <a:latin typeface="Times New Roman" pitchFamily="18" charset="0"/>
              <a:cs typeface="Times New Roman" pitchFamily="18" charset="0"/>
            </a:endParaRPr>
          </a:p>
          <a:p>
            <a:pPr algn="just">
              <a:buNone/>
            </a:pPr>
            <a:r>
              <a:rPr lang="en-US" dirty="0" smtClean="0">
                <a:latin typeface="Times New Roman" pitchFamily="18" charset="0"/>
                <a:cs typeface="Times New Roman" pitchFamily="18" charset="0"/>
              </a:rPr>
              <a:t>By </a:t>
            </a:r>
            <a:r>
              <a:rPr lang="en-US" dirty="0" smtClean="0">
                <a:latin typeface="Times New Roman" pitchFamily="18" charset="0"/>
                <a:cs typeface="Times New Roman" pitchFamily="18" charset="0"/>
              </a:rPr>
              <a:t>considering the transistor configuration circuits to be analogous to two-port networks, they can be analyzed using the characteristic-curves which can be of the following </a:t>
            </a:r>
            <a:r>
              <a:rPr lang="en-US" dirty="0" smtClean="0">
                <a:latin typeface="Times New Roman" pitchFamily="18" charset="0"/>
                <a:cs typeface="Times New Roman" pitchFamily="18" charset="0"/>
              </a:rPr>
              <a:t>types</a:t>
            </a:r>
          </a:p>
          <a:p>
            <a:pPr algn="just">
              <a:buNone/>
            </a:pPr>
            <a:endParaRPr lang="en-US" dirty="0" smtClean="0">
              <a:latin typeface="Times New Roman" pitchFamily="18" charset="0"/>
              <a:cs typeface="Times New Roman" pitchFamily="18" charset="0"/>
            </a:endParaRPr>
          </a:p>
          <a:p>
            <a:pPr marL="514350" indent="-514350" algn="just">
              <a:buFont typeface="+mj-lt"/>
              <a:buAutoNum type="arabicPeriod"/>
            </a:pPr>
            <a:r>
              <a:rPr lang="en-US" b="1" dirty="0" smtClean="0">
                <a:latin typeface="Times New Roman" pitchFamily="18" charset="0"/>
                <a:cs typeface="Times New Roman" pitchFamily="18" charset="0"/>
              </a:rPr>
              <a:t>Input Characteristics: </a:t>
            </a:r>
            <a:r>
              <a:rPr lang="en-US" dirty="0" smtClean="0">
                <a:latin typeface="Times New Roman" pitchFamily="18" charset="0"/>
                <a:cs typeface="Times New Roman" pitchFamily="18" charset="0"/>
              </a:rPr>
              <a:t>These describe the changes in input current with the variation in the values of input voltage keeping the output voltage constant.</a:t>
            </a:r>
          </a:p>
          <a:p>
            <a:pPr marL="514350" indent="-514350" algn="just">
              <a:buFont typeface="+mj-lt"/>
              <a:buAutoNum type="arabicPeriod"/>
            </a:pPr>
            <a:r>
              <a:rPr lang="en-US" b="1" dirty="0" smtClean="0">
                <a:latin typeface="Times New Roman" pitchFamily="18" charset="0"/>
                <a:cs typeface="Times New Roman" pitchFamily="18" charset="0"/>
              </a:rPr>
              <a:t>Output Characteristics: </a:t>
            </a:r>
            <a:r>
              <a:rPr lang="en-US" dirty="0" smtClean="0">
                <a:latin typeface="Times New Roman" pitchFamily="18" charset="0"/>
                <a:cs typeface="Times New Roman" pitchFamily="18" charset="0"/>
              </a:rPr>
              <a:t>This is a plot of output current versus output voltage with constant input current.</a:t>
            </a:r>
          </a:p>
          <a:p>
            <a:pPr marL="514350" indent="-514350" algn="just">
              <a:buFont typeface="+mj-lt"/>
              <a:buAutoNum type="arabicPeriod"/>
            </a:pPr>
            <a:r>
              <a:rPr lang="en-US" b="1" dirty="0" smtClean="0">
                <a:latin typeface="Times New Roman" pitchFamily="18" charset="0"/>
                <a:cs typeface="Times New Roman" pitchFamily="18" charset="0"/>
              </a:rPr>
              <a:t>Current Transfer Characteristics: </a:t>
            </a:r>
            <a:r>
              <a:rPr lang="en-US" dirty="0" smtClean="0">
                <a:latin typeface="Times New Roman" pitchFamily="18" charset="0"/>
                <a:cs typeface="Times New Roman" pitchFamily="18" charset="0"/>
              </a:rPr>
              <a:t>This characteristic curve shows the variation of output current in accordance with the input current, keeping output voltage constant.</a:t>
            </a:r>
          </a:p>
          <a:p>
            <a:pPr algn="just"/>
            <a:endParaRPr lang="en-US" dirty="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400" b="1" dirty="0" smtClean="0">
                <a:latin typeface="Times New Roman" pitchFamily="18" charset="0"/>
                <a:cs typeface="Times New Roman" pitchFamily="18" charset="0"/>
              </a:rPr>
              <a:t>Common Base (CB) Configuration of Transistor</a:t>
            </a:r>
          </a:p>
          <a:p>
            <a:r>
              <a:rPr lang="en-US" sz="2400" b="1" dirty="0" smtClean="0">
                <a:latin typeface="Times New Roman" pitchFamily="18" charset="0"/>
                <a:cs typeface="Times New Roman" pitchFamily="18" charset="0"/>
              </a:rPr>
              <a:t>Common Collector (CC) Configuration of Transistor</a:t>
            </a:r>
          </a:p>
          <a:p>
            <a:r>
              <a:rPr lang="en-US" sz="2400" b="1" dirty="0" smtClean="0">
                <a:latin typeface="Times New Roman" pitchFamily="18" charset="0"/>
                <a:cs typeface="Times New Roman" pitchFamily="18" charset="0"/>
              </a:rPr>
              <a:t>Common Emitter (CE) Configuration of Transistor</a:t>
            </a:r>
          </a:p>
          <a:p>
            <a:endParaRPr lang="en-US" sz="2400" dirty="0">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4525963"/>
          </a:xfrm>
        </p:spPr>
        <p:txBody>
          <a:bodyPr>
            <a:normAutofit/>
          </a:bodyPr>
          <a:lstStyle/>
          <a:p>
            <a:pPr>
              <a:buNone/>
            </a:pPr>
            <a:r>
              <a:rPr lang="en-US" sz="2400" b="1" dirty="0" smtClean="0">
                <a:latin typeface="Times New Roman" pitchFamily="18" charset="0"/>
                <a:cs typeface="Times New Roman" pitchFamily="18" charset="0"/>
              </a:rPr>
              <a:t>Common Base (CB) Configuration of Transistor</a:t>
            </a:r>
          </a:p>
          <a:p>
            <a:r>
              <a:rPr lang="en-US" sz="2400" dirty="0" smtClean="0">
                <a:latin typeface="Times New Roman" pitchFamily="18" charset="0"/>
                <a:cs typeface="Times New Roman" pitchFamily="18" charset="0"/>
              </a:rPr>
              <a:t>In CB Configuration, the base terminal of the transistor will be common between the input and the output terminals as shown by Figure 1. This configuration offers low input impedance, high output impedance, high </a:t>
            </a:r>
            <a:r>
              <a:rPr lang="en-US" sz="2400" dirty="0" smtClean="0">
                <a:latin typeface="Times New Roman" pitchFamily="18" charset="0"/>
                <a:cs typeface="Times New Roman" pitchFamily="18" charset="0"/>
                <a:hlinkClick r:id="rId2"/>
              </a:rPr>
              <a:t>resistance</a:t>
            </a:r>
            <a:r>
              <a:rPr lang="en-US" sz="2400" dirty="0" smtClean="0">
                <a:latin typeface="Times New Roman" pitchFamily="18" charset="0"/>
                <a:cs typeface="Times New Roman" pitchFamily="18" charset="0"/>
              </a:rPr>
              <a:t> gain and high voltage gain.</a:t>
            </a:r>
          </a:p>
          <a:p>
            <a:endParaRPr lang="en-US" sz="2400" dirty="0">
              <a:latin typeface="Times New Roman" pitchFamily="18" charset="0"/>
              <a:cs typeface="Times New Roman" pitchFamily="18" charset="0"/>
            </a:endParaRPr>
          </a:p>
        </p:txBody>
      </p:sp>
      <p:pic>
        <p:nvPicPr>
          <p:cNvPr id="1025" name="Picture 1"/>
          <p:cNvPicPr>
            <a:picLocks noChangeAspect="1" noChangeArrowheads="1"/>
          </p:cNvPicPr>
          <p:nvPr/>
        </p:nvPicPr>
        <p:blipFill>
          <a:blip r:embed="rId3"/>
          <a:srcRect/>
          <a:stretch>
            <a:fillRect/>
          </a:stretch>
        </p:blipFill>
        <p:spPr bwMode="auto">
          <a:xfrm>
            <a:off x="1828800" y="3200400"/>
            <a:ext cx="5541126" cy="2524125"/>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p:cNvPicPr>
            <a:picLocks noGrp="1" noChangeAspect="1" noChangeArrowheads="1"/>
          </p:cNvPicPr>
          <p:nvPr>
            <p:ph idx="1"/>
          </p:nvPr>
        </p:nvPicPr>
        <p:blipFill>
          <a:blip r:embed="rId2"/>
          <a:srcRect/>
          <a:stretch>
            <a:fillRect/>
          </a:stretch>
        </p:blipFill>
        <p:spPr bwMode="auto">
          <a:xfrm>
            <a:off x="0" y="533400"/>
            <a:ext cx="4105275" cy="2209800"/>
          </a:xfrm>
          <a:prstGeom prst="rect">
            <a:avLst/>
          </a:prstGeom>
          <a:noFill/>
          <a:ln w="9525">
            <a:noFill/>
            <a:miter lim="800000"/>
            <a:headEnd/>
            <a:tailEnd/>
          </a:ln>
          <a:effectLst/>
        </p:spPr>
      </p:pic>
      <p:pic>
        <p:nvPicPr>
          <p:cNvPr id="19459" name="Picture 3"/>
          <p:cNvPicPr>
            <a:picLocks noChangeAspect="1" noChangeArrowheads="1"/>
          </p:cNvPicPr>
          <p:nvPr/>
        </p:nvPicPr>
        <p:blipFill>
          <a:blip r:embed="rId3"/>
          <a:srcRect/>
          <a:stretch>
            <a:fillRect/>
          </a:stretch>
        </p:blipFill>
        <p:spPr bwMode="auto">
          <a:xfrm>
            <a:off x="4838700" y="2286000"/>
            <a:ext cx="4229100" cy="2276475"/>
          </a:xfrm>
          <a:prstGeom prst="rect">
            <a:avLst/>
          </a:prstGeom>
          <a:noFill/>
          <a:ln w="9525">
            <a:noFill/>
            <a:miter lim="800000"/>
            <a:headEnd/>
            <a:tailEnd/>
          </a:ln>
          <a:effectLst/>
        </p:spPr>
      </p:pic>
      <p:pic>
        <p:nvPicPr>
          <p:cNvPr id="19460" name="Picture 4"/>
          <p:cNvPicPr>
            <a:picLocks noChangeAspect="1" noChangeArrowheads="1"/>
          </p:cNvPicPr>
          <p:nvPr/>
        </p:nvPicPr>
        <p:blipFill>
          <a:blip r:embed="rId4"/>
          <a:srcRect/>
          <a:stretch>
            <a:fillRect/>
          </a:stretch>
        </p:blipFill>
        <p:spPr bwMode="auto">
          <a:xfrm>
            <a:off x="0" y="4629150"/>
            <a:ext cx="5000625" cy="2228850"/>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381000"/>
            <a:ext cx="8229600" cy="4525963"/>
          </a:xfrm>
        </p:spPr>
        <p:txBody>
          <a:bodyPr>
            <a:normAutofit/>
          </a:bodyPr>
          <a:lstStyle/>
          <a:p>
            <a:r>
              <a:rPr lang="en-US" sz="2400" b="1" dirty="0" smtClean="0">
                <a:latin typeface="Times New Roman" pitchFamily="18" charset="0"/>
                <a:cs typeface="Times New Roman" pitchFamily="18" charset="0"/>
              </a:rPr>
              <a:t>Common Collector (CC) Configuration of Transistor</a:t>
            </a:r>
          </a:p>
          <a:p>
            <a:r>
              <a:rPr lang="en-US" sz="2400" dirty="0" smtClean="0">
                <a:latin typeface="Times New Roman" pitchFamily="18" charset="0"/>
                <a:cs typeface="Times New Roman" pitchFamily="18" charset="0"/>
              </a:rPr>
              <a:t>This transistor configuration has the collector terminal of the transistor common between the input and the output terminals (Figure 5) and is also referred to as emitter follower configuration. This offers high input impedance, low output impedance, voltage gain less than one and a large current gain.</a:t>
            </a:r>
          </a:p>
          <a:p>
            <a:endParaRPr lang="en-US" sz="2400" dirty="0">
              <a:latin typeface="Times New Roman" pitchFamily="18" charset="0"/>
              <a:cs typeface="Times New Roman" pitchFamily="18" charset="0"/>
            </a:endParaRPr>
          </a:p>
        </p:txBody>
      </p:sp>
      <p:pic>
        <p:nvPicPr>
          <p:cNvPr id="20482" name="Picture 2"/>
          <p:cNvPicPr>
            <a:picLocks noChangeAspect="1" noChangeArrowheads="1"/>
          </p:cNvPicPr>
          <p:nvPr/>
        </p:nvPicPr>
        <p:blipFill>
          <a:blip r:embed="rId2"/>
          <a:srcRect/>
          <a:stretch>
            <a:fillRect/>
          </a:stretch>
        </p:blipFill>
        <p:spPr bwMode="auto">
          <a:xfrm>
            <a:off x="1828800" y="3124200"/>
            <a:ext cx="5293669" cy="2952750"/>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7" name="Picture 3"/>
          <p:cNvPicPr>
            <a:picLocks noChangeAspect="1" noChangeArrowheads="1"/>
          </p:cNvPicPr>
          <p:nvPr/>
        </p:nvPicPr>
        <p:blipFill>
          <a:blip r:embed="rId2"/>
          <a:srcRect/>
          <a:stretch>
            <a:fillRect/>
          </a:stretch>
        </p:blipFill>
        <p:spPr bwMode="auto">
          <a:xfrm>
            <a:off x="304800" y="304800"/>
            <a:ext cx="4095750" cy="2190750"/>
          </a:xfrm>
          <a:prstGeom prst="rect">
            <a:avLst/>
          </a:prstGeom>
          <a:noFill/>
          <a:ln w="9525">
            <a:noFill/>
            <a:miter lim="800000"/>
            <a:headEnd/>
            <a:tailEnd/>
          </a:ln>
          <a:effectLst/>
        </p:spPr>
      </p:pic>
      <p:sp>
        <p:nvSpPr>
          <p:cNvPr id="21509" name="AutoShape 5" descr="Output characteristics CC configura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21510" name="Picture 6"/>
          <p:cNvPicPr>
            <a:picLocks noChangeAspect="1" noChangeArrowheads="1"/>
          </p:cNvPicPr>
          <p:nvPr/>
        </p:nvPicPr>
        <p:blipFill>
          <a:blip r:embed="rId3"/>
          <a:srcRect/>
          <a:stretch>
            <a:fillRect/>
          </a:stretch>
        </p:blipFill>
        <p:spPr bwMode="auto">
          <a:xfrm>
            <a:off x="4267200" y="2209800"/>
            <a:ext cx="4238625" cy="2276475"/>
          </a:xfrm>
          <a:prstGeom prst="rect">
            <a:avLst/>
          </a:prstGeom>
          <a:noFill/>
          <a:ln w="9525">
            <a:noFill/>
            <a:miter lim="800000"/>
            <a:headEnd/>
            <a:tailEnd/>
          </a:ln>
          <a:effectLst/>
        </p:spPr>
      </p:pic>
      <p:pic>
        <p:nvPicPr>
          <p:cNvPr id="21511" name="Picture 7"/>
          <p:cNvPicPr>
            <a:picLocks noChangeAspect="1" noChangeArrowheads="1"/>
          </p:cNvPicPr>
          <p:nvPr/>
        </p:nvPicPr>
        <p:blipFill>
          <a:blip r:embed="rId4"/>
          <a:srcRect/>
          <a:stretch>
            <a:fillRect/>
          </a:stretch>
        </p:blipFill>
        <p:spPr bwMode="auto">
          <a:xfrm>
            <a:off x="152400" y="4419600"/>
            <a:ext cx="4981575" cy="2200275"/>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533400"/>
            <a:ext cx="8229600" cy="4525963"/>
          </a:xfrm>
        </p:spPr>
        <p:txBody>
          <a:bodyPr>
            <a:normAutofit/>
          </a:bodyPr>
          <a:lstStyle/>
          <a:p>
            <a:pPr algn="just"/>
            <a:r>
              <a:rPr lang="en-US" sz="2400" b="1" dirty="0" smtClean="0">
                <a:latin typeface="Times New Roman" pitchFamily="18" charset="0"/>
                <a:cs typeface="Times New Roman" pitchFamily="18" charset="0"/>
              </a:rPr>
              <a:t>Common Emitter (CE) Configuration of Transistor</a:t>
            </a:r>
          </a:p>
          <a:p>
            <a:pPr algn="just"/>
            <a:r>
              <a:rPr lang="en-US" sz="2400" dirty="0" smtClean="0">
                <a:latin typeface="Times New Roman" pitchFamily="18" charset="0"/>
                <a:cs typeface="Times New Roman" pitchFamily="18" charset="0"/>
              </a:rPr>
              <a:t>In this configuration, the emitter terminal is common between the input and the output terminals as shown by Figure 9. This configuration offers medium input impedance, medium output impedance, medium current gain and voltage gain.</a:t>
            </a:r>
          </a:p>
          <a:p>
            <a:pPr algn="just"/>
            <a:endParaRPr lang="en-US" sz="2400" dirty="0">
              <a:latin typeface="Times New Roman" pitchFamily="18" charset="0"/>
              <a:cs typeface="Times New Roman" pitchFamily="18" charset="0"/>
            </a:endParaRPr>
          </a:p>
        </p:txBody>
      </p:sp>
      <p:pic>
        <p:nvPicPr>
          <p:cNvPr id="25601" name="Picture 1"/>
          <p:cNvPicPr>
            <a:picLocks noChangeAspect="1" noChangeArrowheads="1"/>
          </p:cNvPicPr>
          <p:nvPr/>
        </p:nvPicPr>
        <p:blipFill>
          <a:blip r:embed="rId2"/>
          <a:srcRect/>
          <a:stretch>
            <a:fillRect/>
          </a:stretch>
        </p:blipFill>
        <p:spPr bwMode="auto">
          <a:xfrm>
            <a:off x="1828800" y="3200400"/>
            <a:ext cx="5443470" cy="3019425"/>
          </a:xfrm>
          <a:prstGeom prst="rect">
            <a:avLst/>
          </a:prstGeom>
          <a:noFill/>
          <a:ln w="9525">
            <a:noFill/>
            <a:miter lim="800000"/>
            <a:headEnd/>
            <a:tailEnd/>
          </a:ln>
          <a:effec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TotalTime>
  <Words>408</Words>
  <Application>Microsoft Office PowerPoint</Application>
  <PresentationFormat>On-screen Show (4:3)</PresentationFormat>
  <Paragraphs>23</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Characteristics of transistor</vt:lpstr>
      <vt:lpstr>Slide 2</vt:lpstr>
      <vt:lpstr>Transistor Characteristics </vt:lpstr>
      <vt:lpstr>Slide 4</vt:lpstr>
      <vt:lpstr>Slide 5</vt:lpstr>
      <vt:lpstr>Slide 6</vt:lpstr>
      <vt:lpstr>Slide 7</vt:lpstr>
      <vt:lpstr>Slide 8</vt:lpstr>
      <vt:lpstr>Slide 9</vt:lpstr>
      <vt:lpstr>Slide 10</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Characteristics of transistor</dc:title>
  <dc:creator>Murali Krishna Raju</dc:creator>
  <cp:lastModifiedBy>Murali Krishna Raju</cp:lastModifiedBy>
  <cp:revision>2</cp:revision>
  <dcterms:created xsi:type="dcterms:W3CDTF">2006-08-16T00:00:00Z</dcterms:created>
  <dcterms:modified xsi:type="dcterms:W3CDTF">2020-05-27T08:35:11Z</dcterms:modified>
</cp:coreProperties>
</file>