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7" r:id="rId8"/>
    <p:sldId id="268" r:id="rId9"/>
    <p:sldId id="263" r:id="rId10"/>
    <p:sldId id="265" r:id="rId11"/>
    <p:sldId id="266"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01-Jun-20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procus.com/vi-characteristics-of-pn-junction-diod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elprocus.com/silicon-controlled-rectifier-tutorial-and-characteristic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Junction Field Effect Transistors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r>
              <a:rPr lang="en-US" sz="2000" dirty="0" smtClean="0"/>
              <a:t>For turning OFF the P-channel JFET, the negative bias voltage can be turned off or positive voltage can be applied to the gate terminal.</a:t>
            </a:r>
          </a:p>
          <a:p>
            <a:r>
              <a:rPr lang="en-US" sz="2000" dirty="0" smtClean="0"/>
              <a:t> If the gate terminal is given positive voltage, then the drain currents starts reducing (until cutoff) and thus the P-channel JFET is said to be in OFF condition.</a:t>
            </a:r>
            <a:endParaRPr lang="en-US" sz="2000" dirty="0"/>
          </a:p>
        </p:txBody>
      </p:sp>
      <p:pic>
        <p:nvPicPr>
          <p:cNvPr id="4" name="Picture 2"/>
          <p:cNvPicPr>
            <a:picLocks noChangeAspect="1" noChangeArrowheads="1"/>
          </p:cNvPicPr>
          <p:nvPr/>
        </p:nvPicPr>
        <p:blipFill>
          <a:blip r:embed="rId2"/>
          <a:srcRect/>
          <a:stretch>
            <a:fillRect/>
          </a:stretch>
        </p:blipFill>
        <p:spPr bwMode="auto">
          <a:xfrm>
            <a:off x="1066800" y="2590800"/>
            <a:ext cx="3838575" cy="3705225"/>
          </a:xfrm>
          <a:prstGeom prst="rect">
            <a:avLst/>
          </a:prstGeom>
          <a:noFill/>
          <a:ln w="9525">
            <a:noFill/>
            <a:miter lim="800000"/>
            <a:headEnd/>
            <a:tailEnd/>
          </a:ln>
          <a:effectLst/>
        </p:spPr>
      </p:pic>
      <p:pic>
        <p:nvPicPr>
          <p:cNvPr id="5" name="Picture 3" descr="C:\Users\Murali Krishna Raju\Desktop\901.png"/>
          <p:cNvPicPr>
            <a:picLocks noChangeAspect="1" noChangeArrowheads="1"/>
          </p:cNvPicPr>
          <p:nvPr/>
        </p:nvPicPr>
        <p:blipFill>
          <a:blip r:embed="rId3"/>
          <a:srcRect t="9524" r="51653"/>
          <a:stretch>
            <a:fillRect/>
          </a:stretch>
        </p:blipFill>
        <p:spPr bwMode="auto">
          <a:xfrm>
            <a:off x="5638800" y="2379866"/>
            <a:ext cx="2838450" cy="368755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P-Channel JFET Characteristics</a:t>
            </a:r>
            <a:br>
              <a:rPr lang="en-US" b="1" dirty="0" smtClean="0"/>
            </a:br>
            <a:endParaRPr lang="en-US" dirty="0"/>
          </a:p>
        </p:txBody>
      </p:sp>
      <p:sp>
        <p:nvSpPr>
          <p:cNvPr id="3" name="Content Placeholder 2"/>
          <p:cNvSpPr>
            <a:spLocks noGrp="1"/>
          </p:cNvSpPr>
          <p:nvPr>
            <p:ph idx="1"/>
          </p:nvPr>
        </p:nvSpPr>
        <p:spPr>
          <a:xfrm>
            <a:off x="533400" y="838200"/>
            <a:ext cx="8229600" cy="4525963"/>
          </a:xfrm>
        </p:spPr>
        <p:txBody>
          <a:bodyPr>
            <a:normAutofit/>
          </a:bodyPr>
          <a:lstStyle/>
          <a:p>
            <a:r>
              <a:rPr lang="en-US" sz="2000" dirty="0" smtClean="0"/>
              <a:t>The P-channel JFET characteristics or </a:t>
            </a:r>
            <a:r>
              <a:rPr lang="en-US" sz="2000" dirty="0" err="1" smtClean="0"/>
              <a:t>transconductance</a:t>
            </a:r>
            <a:r>
              <a:rPr lang="en-US" sz="2000" dirty="0" smtClean="0"/>
              <a:t> curve is shown in the figure below</a:t>
            </a:r>
          </a:p>
          <a:p>
            <a:r>
              <a:rPr lang="en-US" sz="2000" dirty="0" smtClean="0"/>
              <a:t> which is graphed between drain current and gate-source voltage.</a:t>
            </a:r>
          </a:p>
          <a:p>
            <a:r>
              <a:rPr lang="en-US" sz="2000" dirty="0" smtClean="0"/>
              <a:t> There are multiple regions in the </a:t>
            </a:r>
            <a:r>
              <a:rPr lang="en-US" sz="2000" dirty="0" err="1" smtClean="0"/>
              <a:t>transconductance</a:t>
            </a:r>
            <a:r>
              <a:rPr lang="en-US" sz="2000" dirty="0" smtClean="0"/>
              <a:t> curve and they are </a:t>
            </a:r>
            <a:r>
              <a:rPr lang="en-US" sz="2000" dirty="0" err="1" smtClean="0"/>
              <a:t>ohmic</a:t>
            </a:r>
            <a:r>
              <a:rPr lang="en-US" sz="2000" dirty="0" smtClean="0"/>
              <a:t>, saturation, cutoff, and breakdown regions.</a:t>
            </a:r>
          </a:p>
          <a:p>
            <a:endParaRPr lang="en-US" sz="2000" dirty="0"/>
          </a:p>
        </p:txBody>
      </p:sp>
      <p:pic>
        <p:nvPicPr>
          <p:cNvPr id="7170" name="Picture 2"/>
          <p:cNvPicPr>
            <a:picLocks noChangeAspect="1" noChangeArrowheads="1"/>
          </p:cNvPicPr>
          <p:nvPr/>
        </p:nvPicPr>
        <p:blipFill>
          <a:blip r:embed="rId2"/>
          <a:srcRect/>
          <a:stretch>
            <a:fillRect/>
          </a:stretch>
        </p:blipFill>
        <p:spPr bwMode="auto">
          <a:xfrm>
            <a:off x="2590800" y="2952750"/>
            <a:ext cx="3905250" cy="3905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fontScale="62500" lnSpcReduction="20000"/>
          </a:bodyPr>
          <a:lstStyle/>
          <a:p>
            <a:r>
              <a:rPr lang="en-US" b="1" dirty="0" err="1" smtClean="0"/>
              <a:t>Ohmic</a:t>
            </a:r>
            <a:r>
              <a:rPr lang="en-US" b="1" dirty="0" smtClean="0"/>
              <a:t> Region</a:t>
            </a:r>
            <a:r>
              <a:rPr lang="en-US" dirty="0" smtClean="0"/>
              <a:t/>
            </a:r>
            <a:br>
              <a:rPr lang="en-US" dirty="0" smtClean="0"/>
            </a:br>
            <a:r>
              <a:rPr lang="en-US" dirty="0" smtClean="0"/>
              <a:t>The only region in which </a:t>
            </a:r>
            <a:r>
              <a:rPr lang="en-US" dirty="0" err="1" smtClean="0"/>
              <a:t>transconductance</a:t>
            </a:r>
            <a:r>
              <a:rPr lang="en-US" dirty="0" smtClean="0"/>
              <a:t> curve shows linear response and drain current is opposed by the JFET transistor resistance is termed as </a:t>
            </a:r>
            <a:r>
              <a:rPr lang="en-US" dirty="0" err="1" smtClean="0"/>
              <a:t>Ohmic</a:t>
            </a:r>
            <a:r>
              <a:rPr lang="en-US" dirty="0" smtClean="0"/>
              <a:t> region.</a:t>
            </a:r>
          </a:p>
          <a:p>
            <a:r>
              <a:rPr lang="en-US" b="1" dirty="0" smtClean="0"/>
              <a:t>Saturation Region</a:t>
            </a:r>
            <a:r>
              <a:rPr lang="en-US" dirty="0" smtClean="0"/>
              <a:t/>
            </a:r>
            <a:br>
              <a:rPr lang="en-US" dirty="0" smtClean="0"/>
            </a:br>
            <a:r>
              <a:rPr lang="en-US" dirty="0" smtClean="0"/>
              <a:t>In the saturation region, the </a:t>
            </a:r>
            <a:r>
              <a:rPr lang="en-US" dirty="0" smtClean="0"/>
              <a:t>P-channel </a:t>
            </a:r>
            <a:r>
              <a:rPr lang="en-US" dirty="0" smtClean="0"/>
              <a:t>junction field effect transistor is in ON condition and active, as maximum current flows because of the gate-source voltage applied.</a:t>
            </a:r>
          </a:p>
          <a:p>
            <a:r>
              <a:rPr lang="en-US" b="1" dirty="0" smtClean="0"/>
              <a:t>Cutoff Region</a:t>
            </a:r>
            <a:r>
              <a:rPr lang="en-US" dirty="0" smtClean="0"/>
              <a:t/>
            </a:r>
            <a:br>
              <a:rPr lang="en-US" dirty="0" smtClean="0"/>
            </a:br>
            <a:r>
              <a:rPr lang="en-US" dirty="0" smtClean="0"/>
              <a:t>In this cutoff region, there will be no drain current flowing and thus, </a:t>
            </a:r>
            <a:r>
              <a:rPr lang="en-US" smtClean="0"/>
              <a:t>the </a:t>
            </a:r>
            <a:r>
              <a:rPr lang="en-US" smtClean="0"/>
              <a:t>P-channel </a:t>
            </a:r>
            <a:r>
              <a:rPr lang="en-US" dirty="0" smtClean="0"/>
              <a:t>JFET is in OFF condition.</a:t>
            </a:r>
          </a:p>
          <a:p>
            <a:r>
              <a:rPr lang="en-US" b="1" dirty="0" smtClean="0"/>
              <a:t>Breakdown Region</a:t>
            </a:r>
            <a:r>
              <a:rPr lang="en-US" dirty="0" smtClean="0"/>
              <a:t/>
            </a:r>
            <a:br>
              <a:rPr lang="en-US" dirty="0" smtClean="0"/>
            </a:br>
            <a:r>
              <a:rPr lang="en-US" dirty="0" smtClean="0"/>
              <a:t>If the VDD voltage applied to the drain terminal exceeds the maximum necessary voltage, then the transistor fails to resist the current and thus, the current will flow from drain terminal to source terminal. Hence, the transistor enters into the breakdown region.</a:t>
            </a:r>
            <a:endParaRPr lang="en-US" dirty="0"/>
          </a:p>
        </p:txBody>
      </p:sp>
      <p:pic>
        <p:nvPicPr>
          <p:cNvPr id="4" name="Picture 2"/>
          <p:cNvPicPr>
            <a:picLocks noChangeAspect="1" noChangeArrowheads="1"/>
          </p:cNvPicPr>
          <p:nvPr/>
        </p:nvPicPr>
        <p:blipFill>
          <a:blip r:embed="rId2"/>
          <a:srcRect/>
          <a:stretch>
            <a:fillRect/>
          </a:stretch>
        </p:blipFill>
        <p:spPr bwMode="auto">
          <a:xfrm>
            <a:off x="5791200" y="4419600"/>
            <a:ext cx="2438400" cy="2438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77000"/>
          </a:xfrm>
        </p:spPr>
        <p:txBody>
          <a:bodyPr>
            <a:noAutofit/>
          </a:bodyPr>
          <a:lstStyle/>
          <a:p>
            <a:r>
              <a:rPr lang="en-US" sz="2400" dirty="0" smtClean="0"/>
              <a:t>Field effect transistors (FETs) are usually termed as </a:t>
            </a:r>
            <a:r>
              <a:rPr lang="en-US" sz="2400" dirty="0" err="1" smtClean="0"/>
              <a:t>unipolar</a:t>
            </a:r>
            <a:r>
              <a:rPr lang="en-US" sz="2400" dirty="0" smtClean="0"/>
              <a:t> transistors because these FETs operations are involved with single-carrier type. </a:t>
            </a:r>
          </a:p>
          <a:p>
            <a:r>
              <a:rPr lang="en-US" sz="2400" dirty="0" smtClean="0"/>
              <a:t>The field effect transistors are categorized into different types such as a MOSFET, JFET, DGMOSFET, FREDFET, HIGFET, QFET, and so on.</a:t>
            </a:r>
          </a:p>
          <a:p>
            <a:r>
              <a:rPr lang="en-US" sz="2400" dirty="0" smtClean="0"/>
              <a:t>  junction field effect transistor is one type of FETs which is used as a switch that can be controlled electrically. </a:t>
            </a:r>
          </a:p>
          <a:p>
            <a:r>
              <a:rPr lang="en-US" sz="2400" dirty="0" smtClean="0"/>
              <a:t>Through the active channel, electric energy will flow from between the source terminal and drain terminal.</a:t>
            </a:r>
          </a:p>
          <a:p>
            <a:r>
              <a:rPr lang="en-US" sz="2400" dirty="0" smtClean="0"/>
              <a:t> If the gate terminal is supplied with </a:t>
            </a:r>
            <a:r>
              <a:rPr lang="en-US" sz="2400" u="sng" dirty="0" smtClean="0"/>
              <a:t>reverse bias </a:t>
            </a:r>
            <a:r>
              <a:rPr lang="en-US" sz="2400" dirty="0" smtClean="0"/>
              <a:t>voltage, then the flow of current will be completely </a:t>
            </a:r>
            <a:r>
              <a:rPr lang="en-US" sz="2400" u="sng" dirty="0" smtClean="0"/>
              <a:t>switched off </a:t>
            </a:r>
            <a:r>
              <a:rPr lang="en-US" sz="2400" dirty="0" smtClean="0"/>
              <a:t>and the channel gets strained. </a:t>
            </a:r>
          </a:p>
          <a:p>
            <a:r>
              <a:rPr lang="en-US" sz="2400" dirty="0" smtClean="0"/>
              <a:t>The junction field effect transistor is generally classified into two types based on their polarities and they are:</a:t>
            </a:r>
          </a:p>
          <a:p>
            <a:pPr marL="1314450" lvl="2" indent="-514350">
              <a:buFont typeface="+mj-lt"/>
              <a:buAutoNum type="arabicPeriod"/>
            </a:pPr>
            <a:r>
              <a:rPr lang="en-US" dirty="0" smtClean="0"/>
              <a:t>N-Channel junction field effect transistor</a:t>
            </a:r>
          </a:p>
          <a:p>
            <a:pPr marL="1314450" lvl="2" indent="-514350">
              <a:buFont typeface="+mj-lt"/>
              <a:buAutoNum type="arabicPeriod"/>
            </a:pPr>
            <a:r>
              <a:rPr lang="en-US" dirty="0" smtClean="0"/>
              <a:t>P-Channel junction field effect transistor</a:t>
            </a:r>
          </a:p>
          <a:p>
            <a:endParaRPr lang="en-US" sz="2400" dirty="0" smtClean="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N-Channel Junction Field Effect Transistor</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JFET in which electrons are primarily composed as the charge carrier is termed as N-channel JFET. Hence, if the transistor is turned on, then we can say that the current flow is primarily because of the </a:t>
            </a:r>
            <a:r>
              <a:rPr lang="en-US" sz="2400" dirty="0" smtClean="0">
                <a:hlinkClick r:id="rId2"/>
              </a:rPr>
              <a:t>movement of electrons</a:t>
            </a:r>
            <a:r>
              <a:rPr lang="en-US" sz="2400" dirty="0" smtClean="0"/>
              <a:t>.</a:t>
            </a:r>
            <a:endParaRPr lang="en-US" sz="2400" dirty="0"/>
          </a:p>
        </p:txBody>
      </p:sp>
      <p:pic>
        <p:nvPicPr>
          <p:cNvPr id="2050" name="Picture 2"/>
          <p:cNvPicPr>
            <a:picLocks noChangeAspect="1" noChangeArrowheads="1"/>
          </p:cNvPicPr>
          <p:nvPr/>
        </p:nvPicPr>
        <p:blipFill>
          <a:blip r:embed="rId3"/>
          <a:srcRect/>
          <a:stretch>
            <a:fillRect/>
          </a:stretch>
        </p:blipFill>
        <p:spPr bwMode="auto">
          <a:xfrm>
            <a:off x="152400" y="3352800"/>
            <a:ext cx="4218300" cy="3114675"/>
          </a:xfrm>
          <a:prstGeom prst="rect">
            <a:avLst/>
          </a:prstGeom>
          <a:noFill/>
          <a:ln w="9525">
            <a:noFill/>
            <a:miter lim="800000"/>
            <a:headEnd/>
            <a:tailEnd/>
          </a:ln>
          <a:effectLst/>
        </p:spPr>
      </p:pic>
      <p:pic>
        <p:nvPicPr>
          <p:cNvPr id="5" name="Picture 2"/>
          <p:cNvPicPr>
            <a:picLocks noChangeAspect="1" noChangeArrowheads="1"/>
          </p:cNvPicPr>
          <p:nvPr/>
        </p:nvPicPr>
        <p:blipFill>
          <a:blip r:embed="rId4"/>
          <a:srcRect r="50001"/>
          <a:stretch>
            <a:fillRect/>
          </a:stretch>
        </p:blipFill>
        <p:spPr bwMode="auto">
          <a:xfrm>
            <a:off x="5181600" y="3810000"/>
            <a:ext cx="2286000" cy="22288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P-Channel Junction Field Effect Transistor</a:t>
            </a:r>
            <a:br>
              <a:rPr lang="en-US" b="1" dirty="0" smtClean="0"/>
            </a:br>
            <a:endParaRPr lang="en-US" dirty="0"/>
          </a:p>
        </p:txBody>
      </p:sp>
      <p:sp>
        <p:nvSpPr>
          <p:cNvPr id="3" name="Content Placeholder 2"/>
          <p:cNvSpPr>
            <a:spLocks noGrp="1"/>
          </p:cNvSpPr>
          <p:nvPr>
            <p:ph idx="1"/>
          </p:nvPr>
        </p:nvSpPr>
        <p:spPr/>
        <p:txBody>
          <a:bodyPr>
            <a:normAutofit/>
          </a:bodyPr>
          <a:lstStyle/>
          <a:p>
            <a:r>
              <a:rPr lang="en-US" sz="2400" dirty="0" smtClean="0"/>
              <a:t>The JFET in which holes are primarily composed as the charge carrier is termed as P-channel JFET. Hence, if the transistor is turned on, then we can say that the current flow is primarily because of the holes.</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381000" y="3429000"/>
            <a:ext cx="4296329" cy="324802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48333"/>
          <a:stretch>
            <a:fillRect/>
          </a:stretch>
        </p:blipFill>
        <p:spPr bwMode="auto">
          <a:xfrm>
            <a:off x="5562600" y="3505200"/>
            <a:ext cx="2765995" cy="26098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N-Channel Operation of JFET</a:t>
            </a:r>
            <a:r>
              <a:rPr lang="en-US" dirty="0" smtClean="0"/>
              <a:t/>
            </a:r>
            <a:br>
              <a:rPr lang="en-US" dirty="0" smtClean="0"/>
            </a:br>
            <a:endParaRPr lang="en-US" dirty="0"/>
          </a:p>
        </p:txBody>
      </p:sp>
      <p:sp>
        <p:nvSpPr>
          <p:cNvPr id="3" name="Content Placeholder 2"/>
          <p:cNvSpPr>
            <a:spLocks noGrp="1"/>
          </p:cNvSpPr>
          <p:nvPr>
            <p:ph idx="1"/>
          </p:nvPr>
        </p:nvSpPr>
        <p:spPr>
          <a:xfrm>
            <a:off x="457200" y="914400"/>
            <a:ext cx="8229600" cy="4525963"/>
          </a:xfrm>
        </p:spPr>
        <p:txBody>
          <a:bodyPr>
            <a:normAutofit/>
          </a:bodyPr>
          <a:lstStyle/>
          <a:p>
            <a:r>
              <a:rPr lang="en-US" sz="2000" dirty="0" smtClean="0"/>
              <a:t>For turning ON a N-channel JFET, positive voltage of VDD has to be applied to the drain terminal of the transistor </a:t>
            </a:r>
            <a:r>
              <a:rPr lang="en-US" sz="2000" dirty="0" err="1" smtClean="0"/>
              <a:t>w.r.t</a:t>
            </a:r>
            <a:r>
              <a:rPr lang="en-US" sz="2000" dirty="0" smtClean="0"/>
              <a:t> (with respect to) source terminal</a:t>
            </a:r>
          </a:p>
          <a:p>
            <a:r>
              <a:rPr lang="en-US" sz="2000" dirty="0" smtClean="0"/>
              <a:t> such that the drain terminal must be appropriately more positive than the source terminal. </a:t>
            </a:r>
          </a:p>
          <a:p>
            <a:r>
              <a:rPr lang="en-US" sz="2000" dirty="0" smtClean="0"/>
              <a:t>Thus, current flow is allowed through the drain to source channel.</a:t>
            </a:r>
          </a:p>
          <a:p>
            <a:r>
              <a:rPr lang="en-US" sz="2000" dirty="0" smtClean="0"/>
              <a:t> If the voltage at the gate terminal, VGG is 0V, then there will be maximum current at the drain terminal and N-channel JFET is said to be in ON condition.</a:t>
            </a:r>
          </a:p>
          <a:p>
            <a:endParaRPr lang="en-US" sz="2000" dirty="0"/>
          </a:p>
        </p:txBody>
      </p:sp>
      <p:pic>
        <p:nvPicPr>
          <p:cNvPr id="4098" name="Picture 2"/>
          <p:cNvPicPr>
            <a:picLocks noChangeAspect="1" noChangeArrowheads="1"/>
          </p:cNvPicPr>
          <p:nvPr/>
        </p:nvPicPr>
        <p:blipFill>
          <a:blip r:embed="rId2"/>
          <a:srcRect/>
          <a:stretch>
            <a:fillRect/>
          </a:stretch>
        </p:blipFill>
        <p:spPr bwMode="auto">
          <a:xfrm>
            <a:off x="990600" y="3924300"/>
            <a:ext cx="3133725" cy="2933700"/>
          </a:xfrm>
          <a:prstGeom prst="rect">
            <a:avLst/>
          </a:prstGeom>
          <a:noFill/>
          <a:ln w="9525">
            <a:noFill/>
            <a:miter lim="800000"/>
            <a:headEnd/>
            <a:tailEnd/>
          </a:ln>
          <a:effectLst/>
        </p:spPr>
      </p:pic>
      <p:pic>
        <p:nvPicPr>
          <p:cNvPr id="4099" name="Picture 3" descr="C:\Users\Murali Krishna Raju\Desktop\901.png"/>
          <p:cNvPicPr>
            <a:picLocks noChangeAspect="1" noChangeArrowheads="1"/>
          </p:cNvPicPr>
          <p:nvPr/>
        </p:nvPicPr>
        <p:blipFill>
          <a:blip r:embed="rId3"/>
          <a:srcRect l="54545" t="9524" b="2381"/>
          <a:stretch>
            <a:fillRect/>
          </a:stretch>
        </p:blipFill>
        <p:spPr bwMode="auto">
          <a:xfrm>
            <a:off x="5486400" y="3525982"/>
            <a:ext cx="2476500" cy="333201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8229600" cy="4525963"/>
          </a:xfrm>
        </p:spPr>
        <p:txBody>
          <a:bodyPr>
            <a:normAutofit/>
          </a:bodyPr>
          <a:lstStyle/>
          <a:p>
            <a:r>
              <a:rPr lang="en-US" sz="2000" dirty="0" smtClean="0"/>
              <a:t>For turning off the N-channel JFET, the positive bias voltage can be turned off or a negative voltage can be applied to the gate terminal.</a:t>
            </a:r>
          </a:p>
          <a:p>
            <a:r>
              <a:rPr lang="en-US" sz="2000" dirty="0" smtClean="0"/>
              <a:t> Thus, by changing the polarity of the gate voltage the drain current can be reduced and then N-channel JFET is said to be in OFF condition.</a:t>
            </a:r>
            <a:endParaRPr lang="en-US" sz="2000" dirty="0"/>
          </a:p>
        </p:txBody>
      </p:sp>
      <p:pic>
        <p:nvPicPr>
          <p:cNvPr id="4" name="Picture 2"/>
          <p:cNvPicPr>
            <a:picLocks noChangeAspect="1" noChangeArrowheads="1"/>
          </p:cNvPicPr>
          <p:nvPr/>
        </p:nvPicPr>
        <p:blipFill>
          <a:blip r:embed="rId2"/>
          <a:srcRect/>
          <a:stretch>
            <a:fillRect/>
          </a:stretch>
        </p:blipFill>
        <p:spPr bwMode="auto">
          <a:xfrm>
            <a:off x="990600" y="2971800"/>
            <a:ext cx="3133725" cy="2933700"/>
          </a:xfrm>
          <a:prstGeom prst="rect">
            <a:avLst/>
          </a:prstGeom>
          <a:noFill/>
          <a:ln w="9525">
            <a:noFill/>
            <a:miter lim="800000"/>
            <a:headEnd/>
            <a:tailEnd/>
          </a:ln>
          <a:effectLst/>
        </p:spPr>
      </p:pic>
      <p:pic>
        <p:nvPicPr>
          <p:cNvPr id="5" name="Picture 3" descr="C:\Users\Murali Krishna Raju\Desktop\901.png"/>
          <p:cNvPicPr>
            <a:picLocks noChangeAspect="1" noChangeArrowheads="1"/>
          </p:cNvPicPr>
          <p:nvPr/>
        </p:nvPicPr>
        <p:blipFill>
          <a:blip r:embed="rId3"/>
          <a:srcRect l="54545" t="9524" b="2381"/>
          <a:stretch>
            <a:fillRect/>
          </a:stretch>
        </p:blipFill>
        <p:spPr bwMode="auto">
          <a:xfrm>
            <a:off x="5486400" y="2573482"/>
            <a:ext cx="2476500" cy="333201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r>
              <a:rPr lang="en-US" sz="2000" b="1" dirty="0" smtClean="0"/>
              <a:t>N-Channel JFET Characteristics</a:t>
            </a:r>
          </a:p>
          <a:p>
            <a:r>
              <a:rPr lang="en-US" sz="2000" dirty="0" smtClean="0"/>
              <a:t>The N-channel JFET characteristics or </a:t>
            </a:r>
            <a:r>
              <a:rPr lang="en-US" sz="2000" dirty="0" err="1" smtClean="0"/>
              <a:t>transconductance</a:t>
            </a:r>
            <a:r>
              <a:rPr lang="en-US" sz="2000" dirty="0" smtClean="0"/>
              <a:t> curve is shown in the figure below </a:t>
            </a:r>
          </a:p>
          <a:p>
            <a:r>
              <a:rPr lang="en-US" sz="2000" dirty="0" smtClean="0"/>
              <a:t>which is graphed between drain current and gate-source voltage. </a:t>
            </a:r>
          </a:p>
          <a:p>
            <a:r>
              <a:rPr lang="en-US" sz="2000" dirty="0" smtClean="0"/>
              <a:t>There are multiple regions in the </a:t>
            </a:r>
            <a:r>
              <a:rPr lang="en-US" sz="2000" dirty="0" err="1" smtClean="0"/>
              <a:t>transconductance</a:t>
            </a:r>
            <a:r>
              <a:rPr lang="en-US" sz="2000" dirty="0" smtClean="0"/>
              <a:t> curve and they are </a:t>
            </a:r>
            <a:r>
              <a:rPr lang="en-US" sz="2000" dirty="0" err="1" smtClean="0"/>
              <a:t>ohmic</a:t>
            </a:r>
            <a:r>
              <a:rPr lang="en-US" sz="2000" dirty="0" smtClean="0"/>
              <a:t>, saturation, cutoff, and breakdown regions.</a:t>
            </a:r>
          </a:p>
          <a:p>
            <a:endParaRPr lang="en-US" sz="2000" dirty="0"/>
          </a:p>
        </p:txBody>
      </p:sp>
      <p:pic>
        <p:nvPicPr>
          <p:cNvPr id="6146" name="Picture 2"/>
          <p:cNvPicPr>
            <a:picLocks noChangeAspect="1" noChangeArrowheads="1"/>
          </p:cNvPicPr>
          <p:nvPr/>
        </p:nvPicPr>
        <p:blipFill>
          <a:blip r:embed="rId2"/>
          <a:srcRect/>
          <a:stretch>
            <a:fillRect/>
          </a:stretch>
        </p:blipFill>
        <p:spPr bwMode="auto">
          <a:xfrm>
            <a:off x="2486025" y="2905125"/>
            <a:ext cx="4171950" cy="39528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rmAutofit fontScale="62500" lnSpcReduction="20000"/>
          </a:bodyPr>
          <a:lstStyle/>
          <a:p>
            <a:r>
              <a:rPr lang="en-US" b="1" dirty="0" err="1" smtClean="0"/>
              <a:t>Ohmic</a:t>
            </a:r>
            <a:r>
              <a:rPr lang="en-US" b="1" dirty="0" smtClean="0"/>
              <a:t> Region</a:t>
            </a:r>
            <a:r>
              <a:rPr lang="en-US" dirty="0" smtClean="0"/>
              <a:t/>
            </a:r>
            <a:br>
              <a:rPr lang="en-US" dirty="0" smtClean="0"/>
            </a:br>
            <a:r>
              <a:rPr lang="en-US" dirty="0" smtClean="0"/>
              <a:t>The only region in which </a:t>
            </a:r>
            <a:r>
              <a:rPr lang="en-US" dirty="0" err="1" smtClean="0"/>
              <a:t>transconductance</a:t>
            </a:r>
            <a:r>
              <a:rPr lang="en-US" dirty="0" smtClean="0"/>
              <a:t> curve shows linear response and drain current is opposed by the JFET transistor resistance is termed as </a:t>
            </a:r>
            <a:r>
              <a:rPr lang="en-US" dirty="0" err="1" smtClean="0"/>
              <a:t>Ohmic</a:t>
            </a:r>
            <a:r>
              <a:rPr lang="en-US" dirty="0" smtClean="0"/>
              <a:t> region.</a:t>
            </a:r>
          </a:p>
          <a:p>
            <a:r>
              <a:rPr lang="en-US" b="1" dirty="0" smtClean="0"/>
              <a:t>Saturation Region</a:t>
            </a:r>
            <a:r>
              <a:rPr lang="en-US" dirty="0" smtClean="0"/>
              <a:t/>
            </a:r>
            <a:br>
              <a:rPr lang="en-US" dirty="0" smtClean="0"/>
            </a:br>
            <a:r>
              <a:rPr lang="en-US" dirty="0" smtClean="0"/>
              <a:t>In the saturation region, the N-channel junction field effect transistor is in ON condition and active, as maximum current flows because of the gate-source voltage applied.</a:t>
            </a:r>
          </a:p>
          <a:p>
            <a:r>
              <a:rPr lang="en-US" b="1" dirty="0" smtClean="0"/>
              <a:t>Cutoff Region</a:t>
            </a:r>
            <a:r>
              <a:rPr lang="en-US" dirty="0" smtClean="0"/>
              <a:t/>
            </a:r>
            <a:br>
              <a:rPr lang="en-US" dirty="0" smtClean="0"/>
            </a:br>
            <a:r>
              <a:rPr lang="en-US" dirty="0" smtClean="0"/>
              <a:t>In this cutoff region, there will be no drain current flowing and thus, the N-channel JFET is in OFF condition.</a:t>
            </a:r>
          </a:p>
          <a:p>
            <a:r>
              <a:rPr lang="en-US" b="1" dirty="0" smtClean="0"/>
              <a:t>Breakdown Region</a:t>
            </a:r>
            <a:r>
              <a:rPr lang="en-US" dirty="0" smtClean="0"/>
              <a:t/>
            </a:r>
            <a:br>
              <a:rPr lang="en-US" dirty="0" smtClean="0"/>
            </a:br>
            <a:r>
              <a:rPr lang="en-US" dirty="0" smtClean="0"/>
              <a:t>If the VDD voltage applied to the drain terminal exceeds the maximum necessary voltage, then the transistor fails to resist the current and thus, the current flows from drain terminal to source terminal. Hence, the transistor enters into the breakdown region.</a:t>
            </a:r>
            <a:endParaRPr lang="en-US" dirty="0"/>
          </a:p>
        </p:txBody>
      </p:sp>
      <p:pic>
        <p:nvPicPr>
          <p:cNvPr id="4" name="Picture 2"/>
          <p:cNvPicPr>
            <a:picLocks noChangeAspect="1" noChangeArrowheads="1"/>
          </p:cNvPicPr>
          <p:nvPr/>
        </p:nvPicPr>
        <p:blipFill>
          <a:blip r:embed="rId2"/>
          <a:srcRect/>
          <a:stretch>
            <a:fillRect/>
          </a:stretch>
        </p:blipFill>
        <p:spPr bwMode="auto">
          <a:xfrm>
            <a:off x="5560810" y="4419600"/>
            <a:ext cx="2573540" cy="2438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P-Channel Operation of JFET</a:t>
            </a:r>
            <a:br>
              <a:rPr lang="en-US" b="1" dirty="0" smtClean="0"/>
            </a:br>
            <a:endParaRPr lang="en-US" dirty="0"/>
          </a:p>
        </p:txBody>
      </p:sp>
      <p:sp>
        <p:nvSpPr>
          <p:cNvPr id="3" name="Content Placeholder 2"/>
          <p:cNvSpPr>
            <a:spLocks noGrp="1"/>
          </p:cNvSpPr>
          <p:nvPr>
            <p:ph idx="1"/>
          </p:nvPr>
        </p:nvSpPr>
        <p:spPr>
          <a:xfrm>
            <a:off x="457200" y="914400"/>
            <a:ext cx="8229600" cy="2590799"/>
          </a:xfrm>
        </p:spPr>
        <p:txBody>
          <a:bodyPr>
            <a:normAutofit fontScale="62500" lnSpcReduction="20000"/>
          </a:bodyPr>
          <a:lstStyle/>
          <a:p>
            <a:r>
              <a:rPr lang="en-US" dirty="0" smtClean="0"/>
              <a:t>For turning ON P-channel JFET, negative voltage can be applied across the drain terminal of the transistor </a:t>
            </a:r>
            <a:r>
              <a:rPr lang="en-US" dirty="0" err="1" smtClean="0"/>
              <a:t>w.r.t</a:t>
            </a:r>
            <a:r>
              <a:rPr lang="en-US" dirty="0" smtClean="0"/>
              <a:t> source terminal</a:t>
            </a:r>
          </a:p>
          <a:p>
            <a:r>
              <a:rPr lang="en-US" dirty="0" smtClean="0"/>
              <a:t> such that the drain terminal must be appropriately more negative than the source terminal.</a:t>
            </a:r>
          </a:p>
          <a:p>
            <a:r>
              <a:rPr lang="en-US" dirty="0" smtClean="0"/>
              <a:t> Thus, the current flow is allowed through the drain to source channel.</a:t>
            </a:r>
          </a:p>
          <a:p>
            <a:r>
              <a:rPr lang="en-US" dirty="0" smtClean="0"/>
              <a:t> If the </a:t>
            </a:r>
            <a:r>
              <a:rPr lang="en-US" dirty="0" smtClean="0">
                <a:hlinkClick r:id="rId2"/>
              </a:rPr>
              <a:t>voltage at the gate terminal</a:t>
            </a:r>
            <a:r>
              <a:rPr lang="en-US" dirty="0" smtClean="0"/>
              <a:t>, VGG is 0V, then there will be maximum current at the drain terminal and the P-channel JFET is said to be in ON condition.</a:t>
            </a:r>
          </a:p>
          <a:p>
            <a:endParaRPr lang="en-US" dirty="0"/>
          </a:p>
        </p:txBody>
      </p:sp>
      <p:pic>
        <p:nvPicPr>
          <p:cNvPr id="5122" name="Picture 2"/>
          <p:cNvPicPr>
            <a:picLocks noChangeAspect="1" noChangeArrowheads="1"/>
          </p:cNvPicPr>
          <p:nvPr/>
        </p:nvPicPr>
        <p:blipFill>
          <a:blip r:embed="rId3"/>
          <a:srcRect/>
          <a:stretch>
            <a:fillRect/>
          </a:stretch>
        </p:blipFill>
        <p:spPr bwMode="auto">
          <a:xfrm>
            <a:off x="304800" y="3152775"/>
            <a:ext cx="3838575" cy="3705225"/>
          </a:xfrm>
          <a:prstGeom prst="rect">
            <a:avLst/>
          </a:prstGeom>
          <a:noFill/>
          <a:ln w="9525">
            <a:noFill/>
            <a:miter lim="800000"/>
            <a:headEnd/>
            <a:tailEnd/>
          </a:ln>
          <a:effectLst/>
        </p:spPr>
      </p:pic>
      <p:pic>
        <p:nvPicPr>
          <p:cNvPr id="5123" name="Picture 3" descr="C:\Users\Murali Krishna Raju\Desktop\901.png"/>
          <p:cNvPicPr>
            <a:picLocks noChangeAspect="1" noChangeArrowheads="1"/>
          </p:cNvPicPr>
          <p:nvPr/>
        </p:nvPicPr>
        <p:blipFill>
          <a:blip r:embed="rId4"/>
          <a:srcRect t="9524" r="51653"/>
          <a:stretch>
            <a:fillRect/>
          </a:stretch>
        </p:blipFill>
        <p:spPr bwMode="auto">
          <a:xfrm>
            <a:off x="4876800" y="2941841"/>
            <a:ext cx="2838450" cy="3687559"/>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Junction Field Effect Transistors</vt:lpstr>
      <vt:lpstr>Slide 2</vt:lpstr>
      <vt:lpstr>N-Channel Junction Field Effect Transistor </vt:lpstr>
      <vt:lpstr>P-Channel Junction Field Effect Transistor </vt:lpstr>
      <vt:lpstr>N-Channel Operation of JFET </vt:lpstr>
      <vt:lpstr>Slide 6</vt:lpstr>
      <vt:lpstr>Slide 7</vt:lpstr>
      <vt:lpstr>Slide 8</vt:lpstr>
      <vt:lpstr>P-Channel Operation of JFET </vt:lpstr>
      <vt:lpstr>Slide 10</vt:lpstr>
      <vt:lpstr>P-Channel JFET Characteristics </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Junction Field Effect Transistors</dc:title>
  <dc:creator>Murali Krishna Raju</dc:creator>
  <cp:lastModifiedBy>Murali Krishna Raju</cp:lastModifiedBy>
  <cp:revision>2</cp:revision>
  <dcterms:created xsi:type="dcterms:W3CDTF">2006-08-16T00:00:00Z</dcterms:created>
  <dcterms:modified xsi:type="dcterms:W3CDTF">2020-06-01T04:25:15Z</dcterms:modified>
</cp:coreProperties>
</file>