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7"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itchFamily="18" charset="0"/>
                <a:cs typeface="Times New Roman" pitchFamily="18" charset="0"/>
              </a:rPr>
              <a:t>Silicon Controlled Rectifier</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57200"/>
            <a:ext cx="8229600" cy="5562600"/>
          </a:xfrm>
        </p:spPr>
        <p:txBody>
          <a:bodyPr>
            <a:noAutofit/>
          </a:bodyPr>
          <a:lstStyle/>
          <a:p>
            <a:pPr algn="just">
              <a:buNone/>
            </a:pPr>
            <a:r>
              <a:rPr lang="en-US" sz="2000" b="1" dirty="0" smtClean="0">
                <a:latin typeface="Times New Roman" pitchFamily="18" charset="0"/>
                <a:cs typeface="Times New Roman" pitchFamily="18" charset="0"/>
              </a:rPr>
              <a:t>Summary</a:t>
            </a:r>
          </a:p>
          <a:p>
            <a:pPr algn="just"/>
            <a:r>
              <a:rPr lang="en-US" sz="2000" dirty="0" smtClean="0">
                <a:latin typeface="Times New Roman" pitchFamily="18" charset="0"/>
                <a:cs typeface="Times New Roman" pitchFamily="18" charset="0"/>
              </a:rPr>
              <a:t> The Silicon Controlled Rectifier behaves like a switch with two states that is either non-conducting or conducting.</a:t>
            </a:r>
          </a:p>
          <a:p>
            <a:pPr algn="just"/>
            <a:r>
              <a:rPr lang="en-US" sz="2000" dirty="0" smtClean="0">
                <a:latin typeface="Times New Roman" pitchFamily="18" charset="0"/>
                <a:cs typeface="Times New Roman" pitchFamily="18" charset="0"/>
              </a:rPr>
              <a:t> There are three modes in which SCR operates. Those are forward blocking, forward conduction mode and reverse blocking mode.</a:t>
            </a:r>
          </a:p>
          <a:p>
            <a:pPr algn="just"/>
            <a:r>
              <a:rPr lang="en-US" sz="2000" dirty="0" smtClean="0">
                <a:latin typeface="Times New Roman" pitchFamily="18" charset="0"/>
                <a:cs typeface="Times New Roman" pitchFamily="18" charset="0"/>
              </a:rPr>
              <a:t> There are mainly two ways to turn ON the SCR that means either by increasing the voltage across the SCR beyond the break over voltage of the SCR or by applying a small voltage to the gate. The typical value of the gate is 1.5 V, 30 </a:t>
            </a:r>
            <a:r>
              <a:rPr lang="en-US" sz="2000" dirty="0" err="1" smtClean="0">
                <a:latin typeface="Times New Roman" pitchFamily="18" charset="0"/>
                <a:cs typeface="Times New Roman" pitchFamily="18" charset="0"/>
              </a:rPr>
              <a:t>mA</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If the gate current is increased the SCR will turn ON at much reduced supply voltage.</a:t>
            </a:r>
          </a:p>
          <a:p>
            <a:pPr algn="just"/>
            <a:r>
              <a:rPr lang="en-US" sz="2000" dirty="0" smtClean="0">
                <a:latin typeface="Times New Roman" pitchFamily="18" charset="0"/>
                <a:cs typeface="Times New Roman" pitchFamily="18" charset="0"/>
              </a:rPr>
              <a:t> The SCR cannot be turned OFF through the gate so to open the SCR, applied voltage must reduced to zero.</a:t>
            </a:r>
          </a:p>
          <a:p>
            <a:pPr algn="just"/>
            <a:r>
              <a:rPr lang="en-US" sz="2000" dirty="0" smtClean="0">
                <a:latin typeface="Times New Roman" pitchFamily="18" charset="0"/>
                <a:cs typeface="Times New Roman" pitchFamily="18" charset="0"/>
              </a:rPr>
              <a:t> Silicon Controlled Rectifier can be used for both AC and DC switching applications.</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
            <a:ext cx="8229600" cy="4525963"/>
          </a:xfrm>
        </p:spPr>
        <p:txBody>
          <a:bodyPr>
            <a:normAutofit fontScale="62500" lnSpcReduction="20000"/>
          </a:bodyPr>
          <a:lstStyle/>
          <a:p>
            <a:pPr algn="just"/>
            <a:r>
              <a:rPr lang="en-US" b="1" dirty="0" smtClean="0">
                <a:latin typeface="Times New Roman" pitchFamily="18" charset="0"/>
                <a:cs typeface="Times New Roman" pitchFamily="18" charset="0"/>
              </a:rPr>
              <a:t>Introduction</a:t>
            </a:r>
          </a:p>
          <a:p>
            <a:pPr algn="just"/>
            <a:r>
              <a:rPr lang="en-US" dirty="0" smtClean="0">
                <a:latin typeface="Times New Roman" pitchFamily="18" charset="0"/>
                <a:cs typeface="Times New Roman" pitchFamily="18" charset="0"/>
              </a:rPr>
              <a:t>The Silicon Controlled Rectifier (SCR) is the most important and mostly used member of the </a:t>
            </a:r>
            <a:r>
              <a:rPr lang="en-US" dirty="0" err="1" smtClean="0">
                <a:latin typeface="Times New Roman" pitchFamily="18" charset="0"/>
                <a:cs typeface="Times New Roman" pitchFamily="18" charset="0"/>
              </a:rPr>
              <a:t>thyristor</a:t>
            </a:r>
            <a:r>
              <a:rPr lang="en-US" dirty="0" smtClean="0">
                <a:latin typeface="Times New Roman" pitchFamily="18" charset="0"/>
                <a:cs typeface="Times New Roman" pitchFamily="18" charset="0"/>
              </a:rPr>
              <a:t> family. </a:t>
            </a:r>
          </a:p>
          <a:p>
            <a:pPr algn="just"/>
            <a:r>
              <a:rPr lang="en-US" dirty="0" smtClean="0">
                <a:latin typeface="Times New Roman" pitchFamily="18" charset="0"/>
                <a:cs typeface="Times New Roman" pitchFamily="18" charset="0"/>
              </a:rPr>
              <a:t>SCR can be used for different applications like rectification, regulation of power and inversion, etc. </a:t>
            </a:r>
          </a:p>
          <a:p>
            <a:pPr algn="just"/>
            <a:r>
              <a:rPr lang="en-US" dirty="0" smtClean="0">
                <a:latin typeface="Times New Roman" pitchFamily="18" charset="0"/>
                <a:cs typeface="Times New Roman" pitchFamily="18" charset="0"/>
              </a:rPr>
              <a:t>Like a diode, SCR is a unidirectional device that allows the current in one direction and opposes in another direction.</a:t>
            </a:r>
          </a:p>
          <a:p>
            <a:pPr algn="just"/>
            <a:r>
              <a:rPr lang="en-US" dirty="0" smtClean="0">
                <a:latin typeface="Times New Roman" pitchFamily="18" charset="0"/>
                <a:cs typeface="Times New Roman" pitchFamily="18" charset="0"/>
              </a:rPr>
              <a:t>SCR is a three terminal device; anode, cathode and gate as shown in figure. </a:t>
            </a:r>
          </a:p>
          <a:p>
            <a:pPr algn="just"/>
            <a:r>
              <a:rPr lang="en-US" dirty="0" smtClean="0">
                <a:latin typeface="Times New Roman" pitchFamily="18" charset="0"/>
                <a:cs typeface="Times New Roman" pitchFamily="18" charset="0"/>
              </a:rPr>
              <a:t>SCR has built in feature to turn ON or OFF and its switching is controlled by biasing conditions and gate input terminal.</a:t>
            </a:r>
          </a:p>
          <a:p>
            <a:pPr algn="just"/>
            <a:r>
              <a:rPr lang="en-US" dirty="0" smtClean="0">
                <a:latin typeface="Times New Roman" pitchFamily="18" charset="0"/>
                <a:cs typeface="Times New Roman" pitchFamily="18" charset="0"/>
              </a:rPr>
              <a:t>This results in varying the average power delivered at the load , by varying the ON periods of the SCR. It can handle several thousands of voltages and currents. </a:t>
            </a:r>
          </a:p>
          <a:p>
            <a:pPr algn="just"/>
            <a:r>
              <a:rPr lang="en-US" dirty="0" smtClean="0">
                <a:latin typeface="Times New Roman" pitchFamily="18" charset="0"/>
                <a:cs typeface="Times New Roman" pitchFamily="18" charset="0"/>
              </a:rPr>
              <a:t>SCR symbol and its terminals are shown in figure.</a:t>
            </a:r>
          </a:p>
          <a:p>
            <a:pPr algn="just"/>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2743200" y="4438650"/>
            <a:ext cx="3352800" cy="241935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latin typeface="Times New Roman" pitchFamily="18" charset="0"/>
                <a:cs typeface="Times New Roman" pitchFamily="18" charset="0"/>
              </a:rPr>
              <a:t>Construction of Silicon Controlled Rectifier</a:t>
            </a:r>
            <a:br>
              <a:rPr lang="en-US" sz="3200" b="1"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4525963"/>
          </a:xfrm>
        </p:spPr>
        <p:txBody>
          <a:bodyPr>
            <a:normAutofit/>
          </a:bodyPr>
          <a:lstStyle/>
          <a:p>
            <a:pPr algn="just"/>
            <a:r>
              <a:rPr lang="en-US" sz="2000" dirty="0" smtClean="0">
                <a:latin typeface="Times New Roman" pitchFamily="18" charset="0"/>
                <a:cs typeface="Times New Roman" pitchFamily="18" charset="0"/>
              </a:rPr>
              <a:t>The SCR is a four layer and three terminal device. </a:t>
            </a:r>
          </a:p>
          <a:p>
            <a:pPr algn="just"/>
            <a:r>
              <a:rPr lang="en-US" sz="2000" dirty="0" smtClean="0">
                <a:latin typeface="Times New Roman" pitchFamily="18" charset="0"/>
                <a:cs typeface="Times New Roman" pitchFamily="18" charset="0"/>
              </a:rPr>
              <a:t>The four layers made of P and N layers, are arranged alternately such that they form three junctions J1, J2 and J3.</a:t>
            </a:r>
          </a:p>
          <a:p>
            <a:pPr algn="just"/>
            <a:r>
              <a:rPr lang="en-US" sz="2000" dirty="0" smtClean="0">
                <a:latin typeface="Times New Roman" pitchFamily="18" charset="0"/>
                <a:cs typeface="Times New Roman" pitchFamily="18" charset="0"/>
              </a:rPr>
              <a:t> These junctions are either alloyed or diffused based on the type of construction.</a:t>
            </a:r>
          </a:p>
          <a:p>
            <a:pPr algn="just"/>
            <a:r>
              <a:rPr lang="en-US" sz="2000" dirty="0" smtClean="0">
                <a:latin typeface="Times New Roman" pitchFamily="18" charset="0"/>
                <a:cs typeface="Times New Roman" pitchFamily="18" charset="0"/>
              </a:rPr>
              <a:t>The outer layers (P and N-layers) are heavily doped whereas middle P and N-layers are lightly doped. </a:t>
            </a:r>
          </a:p>
          <a:p>
            <a:pPr algn="just"/>
            <a:r>
              <a:rPr lang="en-US" sz="2000" dirty="0" smtClean="0">
                <a:latin typeface="Times New Roman" pitchFamily="18" charset="0"/>
                <a:cs typeface="Times New Roman" pitchFamily="18" charset="0"/>
              </a:rPr>
              <a:t>The gate terminal is taken at the middle P-layer, anode is from outer P- layer and cathode is from N- layer terminals. </a:t>
            </a:r>
          </a:p>
          <a:p>
            <a:pPr algn="just"/>
            <a:r>
              <a:rPr lang="en-US" sz="2000" dirty="0" smtClean="0">
                <a:latin typeface="Times New Roman" pitchFamily="18" charset="0"/>
                <a:cs typeface="Times New Roman" pitchFamily="18" charset="0"/>
              </a:rPr>
              <a:t>The SCR is made of silicon because compared to germanium leakage current in silicon is very small.</a:t>
            </a:r>
          </a:p>
          <a:p>
            <a:pPr algn="just"/>
            <a:endParaRPr lang="en-US" sz="20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1354630" y="4495801"/>
            <a:ext cx="6189170" cy="23622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525963"/>
          </a:xfrm>
        </p:spPr>
        <p:txBody>
          <a:bodyPr>
            <a:normAutofit/>
          </a:bodyPr>
          <a:lstStyle/>
          <a:p>
            <a:pPr algn="just">
              <a:buNone/>
            </a:pPr>
            <a:r>
              <a:rPr lang="en-US" sz="2400" b="1" dirty="0" smtClean="0">
                <a:latin typeface="Times New Roman" pitchFamily="18" charset="0"/>
                <a:cs typeface="Times New Roman" pitchFamily="18" charset="0"/>
              </a:rPr>
              <a:t>Working or Modes of Operation of SCR</a:t>
            </a:r>
          </a:p>
          <a:p>
            <a:pPr algn="just">
              <a:buNone/>
            </a:pPr>
            <a:r>
              <a:rPr lang="en-US" sz="2400" dirty="0" smtClean="0">
                <a:latin typeface="Times New Roman" pitchFamily="18" charset="0"/>
                <a:cs typeface="Times New Roman" pitchFamily="18" charset="0"/>
              </a:rPr>
              <a:t>Depending on the biasing given to the SCR, the operation of SCR is divided into three modes. They are</a:t>
            </a:r>
          </a:p>
          <a:p>
            <a:pPr algn="just"/>
            <a:r>
              <a:rPr lang="en-US" sz="2400" dirty="0" smtClean="0">
                <a:latin typeface="Times New Roman" pitchFamily="18" charset="0"/>
                <a:cs typeface="Times New Roman" pitchFamily="18" charset="0"/>
              </a:rPr>
              <a:t> Forward blocking Mode</a:t>
            </a:r>
          </a:p>
          <a:p>
            <a:pPr algn="just"/>
            <a:r>
              <a:rPr lang="en-US" sz="2400" dirty="0" smtClean="0">
                <a:latin typeface="Times New Roman" pitchFamily="18" charset="0"/>
                <a:cs typeface="Times New Roman" pitchFamily="18" charset="0"/>
              </a:rPr>
              <a:t> Forward Conduction Mode and</a:t>
            </a:r>
          </a:p>
          <a:p>
            <a:pPr algn="just"/>
            <a:r>
              <a:rPr lang="en-US" sz="2400" dirty="0" smtClean="0">
                <a:latin typeface="Times New Roman" pitchFamily="18" charset="0"/>
                <a:cs typeface="Times New Roman" pitchFamily="18" charset="0"/>
              </a:rPr>
              <a:t> Reverse Blocking Mode</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6019800"/>
          </a:xfrm>
        </p:spPr>
        <p:txBody>
          <a:bodyPr>
            <a:noAutofit/>
          </a:bodyPr>
          <a:lstStyle/>
          <a:p>
            <a:pPr algn="just">
              <a:buNone/>
            </a:pPr>
            <a:r>
              <a:rPr lang="en-US" sz="2000" b="1" dirty="0" smtClean="0">
                <a:latin typeface="Times New Roman" pitchFamily="18" charset="0"/>
                <a:cs typeface="Times New Roman" pitchFamily="18" charset="0"/>
              </a:rPr>
              <a:t>Forward Blocking Mode</a:t>
            </a:r>
          </a:p>
          <a:p>
            <a:pPr algn="just"/>
            <a:r>
              <a:rPr lang="en-US" sz="2000" dirty="0" smtClean="0">
                <a:latin typeface="Times New Roman" pitchFamily="18" charset="0"/>
                <a:cs typeface="Times New Roman" pitchFamily="18" charset="0"/>
              </a:rPr>
              <a:t>In this mode of operation, the Silicon Controlled Rectifier is connected such that the anode terminal is made positive with respect to cathode while the gate terminal kept open.</a:t>
            </a:r>
          </a:p>
          <a:p>
            <a:pPr algn="just"/>
            <a:r>
              <a:rPr lang="en-US" sz="2000" dirty="0" smtClean="0">
                <a:latin typeface="Times New Roman" pitchFamily="18" charset="0"/>
                <a:cs typeface="Times New Roman" pitchFamily="18" charset="0"/>
              </a:rPr>
              <a:t> In this state junctions J1 and J3 are forward biased and the junction J2 reverse biased.</a:t>
            </a:r>
          </a:p>
          <a:p>
            <a:pPr algn="just"/>
            <a:r>
              <a:rPr lang="en-US" sz="2000" dirty="0" smtClean="0">
                <a:latin typeface="Times New Roman" pitchFamily="18" charset="0"/>
                <a:cs typeface="Times New Roman" pitchFamily="18" charset="0"/>
              </a:rPr>
              <a:t>Due to this, a small leakage current flows through the SCR. </a:t>
            </a:r>
          </a:p>
          <a:p>
            <a:pPr algn="just"/>
            <a:r>
              <a:rPr lang="en-US" sz="2000" dirty="0" smtClean="0">
                <a:latin typeface="Times New Roman" pitchFamily="18" charset="0"/>
                <a:cs typeface="Times New Roman" pitchFamily="18" charset="0"/>
              </a:rPr>
              <a:t>Until the voltage applied across the SCR is more than the break over voltage of it, SCR offers a very high resistance to the current flow. </a:t>
            </a:r>
          </a:p>
          <a:p>
            <a:pPr algn="just"/>
            <a:r>
              <a:rPr lang="en-US" sz="2000" dirty="0" smtClean="0">
                <a:latin typeface="Times New Roman" pitchFamily="18" charset="0"/>
                <a:cs typeface="Times New Roman" pitchFamily="18" charset="0"/>
              </a:rPr>
              <a:t>Therefore, the SCR acts as a open switch in this mode by blocking forward current flowing through the SCR as shown in the VI characteristics curve of the SCR.</a:t>
            </a:r>
          </a:p>
          <a:p>
            <a:pPr algn="just"/>
            <a:endParaRPr lang="en-US" sz="20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srcRect/>
          <a:stretch>
            <a:fillRect/>
          </a:stretch>
        </p:blipFill>
        <p:spPr bwMode="auto">
          <a:xfrm>
            <a:off x="3352800" y="4178243"/>
            <a:ext cx="5105400" cy="2679757"/>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1"/>
            <a:ext cx="8229600" cy="3200400"/>
          </a:xfrm>
        </p:spPr>
        <p:txBody>
          <a:bodyPr>
            <a:noAutofit/>
          </a:bodyPr>
          <a:lstStyle/>
          <a:p>
            <a:pPr algn="just"/>
            <a:r>
              <a:rPr lang="en-US" sz="2000" b="1" dirty="0" smtClean="0">
                <a:latin typeface="Times New Roman" pitchFamily="18" charset="0"/>
                <a:cs typeface="Times New Roman" pitchFamily="18" charset="0"/>
              </a:rPr>
              <a:t>Forward Conduction Mode</a:t>
            </a:r>
          </a:p>
          <a:p>
            <a:pPr algn="just"/>
            <a:r>
              <a:rPr lang="en-US" sz="2000" dirty="0" smtClean="0">
                <a:latin typeface="Times New Roman" pitchFamily="18" charset="0"/>
                <a:cs typeface="Times New Roman" pitchFamily="18" charset="0"/>
              </a:rPr>
              <a:t>In this mode, SCR or </a:t>
            </a:r>
            <a:r>
              <a:rPr lang="en-US" sz="2000" dirty="0" err="1" smtClean="0">
                <a:latin typeface="Times New Roman" pitchFamily="18" charset="0"/>
                <a:cs typeface="Times New Roman" pitchFamily="18" charset="0"/>
              </a:rPr>
              <a:t>thyristor</a:t>
            </a:r>
            <a:r>
              <a:rPr lang="en-US" sz="2000" dirty="0" smtClean="0">
                <a:latin typeface="Times New Roman" pitchFamily="18" charset="0"/>
                <a:cs typeface="Times New Roman" pitchFamily="18" charset="0"/>
              </a:rPr>
              <a:t> comes into the conduction mode from blocking mode.</a:t>
            </a:r>
          </a:p>
          <a:p>
            <a:pPr algn="just"/>
            <a:r>
              <a:rPr lang="en-US" sz="2000" dirty="0" smtClean="0">
                <a:latin typeface="Times New Roman" pitchFamily="18" charset="0"/>
                <a:cs typeface="Times New Roman" pitchFamily="18" charset="0"/>
              </a:rPr>
              <a:t> It can be done in two ways as either by applying positive pulse to gate terminal or by increasing the forward voltage (or voltage across the anode and cathode) beyond the break over voltage of the SCR.</a:t>
            </a:r>
          </a:p>
          <a:p>
            <a:pPr algn="just"/>
            <a:r>
              <a:rPr lang="en-US" sz="2000" dirty="0" smtClean="0">
                <a:latin typeface="Times New Roman" pitchFamily="18" charset="0"/>
                <a:cs typeface="Times New Roman" pitchFamily="18" charset="0"/>
              </a:rPr>
              <a:t>Once any one of these methods is applied, the avalanche breakdown occurs at junction J2. Therefore the SCR turns into conduction mode and acts as a closed switch thereby current starts flowing through it.</a:t>
            </a:r>
          </a:p>
        </p:txBody>
      </p:sp>
      <p:pic>
        <p:nvPicPr>
          <p:cNvPr id="4" name="Picture 2"/>
          <p:cNvPicPr>
            <a:picLocks noChangeAspect="1" noChangeArrowheads="1"/>
          </p:cNvPicPr>
          <p:nvPr/>
        </p:nvPicPr>
        <p:blipFill>
          <a:blip r:embed="rId2"/>
          <a:srcRect/>
          <a:stretch>
            <a:fillRect/>
          </a:stretch>
        </p:blipFill>
        <p:spPr bwMode="auto">
          <a:xfrm>
            <a:off x="4038600" y="3657600"/>
            <a:ext cx="5105400" cy="2679757"/>
          </a:xfrm>
          <a:prstGeom prst="rect">
            <a:avLst/>
          </a:prstGeom>
          <a:noFill/>
          <a:ln w="9525">
            <a:noFill/>
            <a:miter lim="800000"/>
            <a:headEnd/>
            <a:tailEnd/>
          </a:ln>
          <a:effectLst/>
        </p:spPr>
      </p:pic>
      <p:sp>
        <p:nvSpPr>
          <p:cNvPr id="5" name="Content Placeholder 2"/>
          <p:cNvSpPr txBox="1">
            <a:spLocks/>
          </p:cNvSpPr>
          <p:nvPr/>
        </p:nvSpPr>
        <p:spPr>
          <a:xfrm>
            <a:off x="381000" y="3505200"/>
            <a:ext cx="4114800" cy="2667000"/>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Note that in the VI characteristic figure, if the gate current value is high, the minimum will be the time to come in conduction mode as Ig3 &gt; Ig2 &gt; Ig1.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In this mode, maximum current flows through the SCR and its value depends on the load resistance or impedance.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normAutofit/>
          </a:bodyPr>
          <a:lstStyle/>
          <a:p>
            <a:pPr algn="just"/>
            <a:r>
              <a:rPr lang="en-US" sz="2000" dirty="0" smtClean="0">
                <a:latin typeface="Times New Roman" pitchFamily="18" charset="0"/>
                <a:cs typeface="Times New Roman" pitchFamily="18" charset="0"/>
              </a:rPr>
              <a:t>It is also noted that if gate current is increasing, the voltage required to turn ON the SCR is less if gate biasing is preferred. </a:t>
            </a:r>
          </a:p>
          <a:p>
            <a:pPr algn="just"/>
            <a:r>
              <a:rPr lang="en-US" sz="2000" dirty="0" smtClean="0">
                <a:latin typeface="Times New Roman" pitchFamily="18" charset="0"/>
                <a:cs typeface="Times New Roman" pitchFamily="18" charset="0"/>
              </a:rPr>
              <a:t>The current at which the SCR turns into conduction mode from blocking mode is called as </a:t>
            </a:r>
            <a:r>
              <a:rPr lang="en-US" sz="2000" dirty="0" smtClean="0">
                <a:solidFill>
                  <a:srgbClr val="FF0000"/>
                </a:solidFill>
                <a:latin typeface="Times New Roman" pitchFamily="18" charset="0"/>
                <a:cs typeface="Times New Roman" pitchFamily="18" charset="0"/>
              </a:rPr>
              <a:t>latching current (IL).</a:t>
            </a:r>
          </a:p>
          <a:p>
            <a:pPr algn="just"/>
            <a:r>
              <a:rPr lang="en-US" sz="2000" dirty="0" smtClean="0">
                <a:latin typeface="Times New Roman" pitchFamily="18" charset="0"/>
                <a:cs typeface="Times New Roman" pitchFamily="18" charset="0"/>
              </a:rPr>
              <a:t>And also when the forward current reaches to level at which the SCR returns to blocking state is called as </a:t>
            </a:r>
            <a:r>
              <a:rPr lang="en-US" sz="2000" dirty="0" smtClean="0">
                <a:solidFill>
                  <a:srgbClr val="FF0000"/>
                </a:solidFill>
                <a:latin typeface="Times New Roman" pitchFamily="18" charset="0"/>
                <a:cs typeface="Times New Roman" pitchFamily="18" charset="0"/>
              </a:rPr>
              <a:t>holding current (IH). </a:t>
            </a:r>
          </a:p>
          <a:p>
            <a:pPr algn="just"/>
            <a:r>
              <a:rPr lang="en-US" sz="2000" dirty="0" smtClean="0">
                <a:latin typeface="Times New Roman" pitchFamily="18" charset="0"/>
                <a:cs typeface="Times New Roman" pitchFamily="18" charset="0"/>
              </a:rPr>
              <a:t>At this holding current level, depletion region starts to develop around junction J2.</a:t>
            </a:r>
          </a:p>
          <a:p>
            <a:pPr algn="just"/>
            <a:r>
              <a:rPr lang="en-US" sz="2000" dirty="0" smtClean="0">
                <a:latin typeface="Times New Roman" pitchFamily="18" charset="0"/>
                <a:cs typeface="Times New Roman" pitchFamily="18" charset="0"/>
              </a:rPr>
              <a:t> Hence the holding current is slightly less than the latching current.</a:t>
            </a:r>
          </a:p>
          <a:p>
            <a:pPr algn="just"/>
            <a:endParaRPr lang="en-US" sz="20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srcRect/>
          <a:stretch>
            <a:fillRect/>
          </a:stretch>
        </p:blipFill>
        <p:spPr bwMode="auto">
          <a:xfrm>
            <a:off x="1828800" y="3505200"/>
            <a:ext cx="6387663" cy="33528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04800"/>
            <a:ext cx="8229600" cy="4525963"/>
          </a:xfrm>
        </p:spPr>
        <p:txBody>
          <a:bodyPr>
            <a:noAutofit/>
          </a:bodyPr>
          <a:lstStyle/>
          <a:p>
            <a:pPr algn="just"/>
            <a:r>
              <a:rPr lang="en-US" sz="1800" b="1" dirty="0" smtClean="0">
                <a:latin typeface="Times New Roman" pitchFamily="18" charset="0"/>
                <a:cs typeface="Times New Roman" pitchFamily="18" charset="0"/>
              </a:rPr>
              <a:t>Reverse Blocking Mode</a:t>
            </a:r>
          </a:p>
          <a:p>
            <a:pPr algn="just"/>
            <a:r>
              <a:rPr lang="en-US" sz="1800" dirty="0" smtClean="0">
                <a:latin typeface="Times New Roman" pitchFamily="18" charset="0"/>
                <a:cs typeface="Times New Roman" pitchFamily="18" charset="0"/>
              </a:rPr>
              <a:t>In this mode of operation, cathode is made positive with respect to anode. Then the junctions J1 and J3 are reverse biased and J2 is forward biased. This reverse voltage drives the SCR into reverse blocking region results to flow a small leakage current through it and acts as an open switch as shown in figure.</a:t>
            </a:r>
          </a:p>
          <a:p>
            <a:pPr algn="just"/>
            <a:r>
              <a:rPr lang="en-US" sz="1800" dirty="0" smtClean="0">
                <a:latin typeface="Times New Roman" pitchFamily="18" charset="0"/>
                <a:cs typeface="Times New Roman" pitchFamily="18" charset="0"/>
              </a:rPr>
              <a:t>So, the device offers a high impedance in this mode until the voltage applied is less than the reverse breakdown voltage VBR of the SCR. If the reverse applied voltage is increased beyond the VBR, then avalanche breakdown occurs at junctions J1 and J3 which results to increase reverse current flow through the SCR.</a:t>
            </a:r>
          </a:p>
          <a:p>
            <a:pPr algn="just"/>
            <a:r>
              <a:rPr lang="en-US" sz="1800" dirty="0" smtClean="0">
                <a:latin typeface="Times New Roman" pitchFamily="18" charset="0"/>
                <a:cs typeface="Times New Roman" pitchFamily="18" charset="0"/>
              </a:rPr>
              <a:t>This reverse current causes more losses in the SCR and even to increase the heat of it. So there will be a considerable damage to the SCR when the reverse voltage applied more than VBR.</a:t>
            </a:r>
          </a:p>
          <a:p>
            <a:pPr algn="just"/>
            <a:endParaRPr lang="en-US" sz="18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srcRect/>
          <a:stretch>
            <a:fillRect/>
          </a:stretch>
        </p:blipFill>
        <p:spPr bwMode="auto">
          <a:xfrm>
            <a:off x="2590800" y="4138246"/>
            <a:ext cx="5181600" cy="271975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85800"/>
            <a:ext cx="8229600" cy="4525963"/>
          </a:xfrm>
        </p:spPr>
        <p:txBody>
          <a:bodyPr>
            <a:normAutofit/>
          </a:bodyPr>
          <a:lstStyle/>
          <a:p>
            <a:pPr algn="just">
              <a:buNone/>
            </a:pPr>
            <a:r>
              <a:rPr lang="en-US" sz="2000" b="1" dirty="0" smtClean="0">
                <a:latin typeface="Times New Roman" pitchFamily="18" charset="0"/>
                <a:cs typeface="Times New Roman" pitchFamily="18" charset="0"/>
              </a:rPr>
              <a:t>Advantages of Silicon Controlled Rectifier</a:t>
            </a:r>
          </a:p>
          <a:p>
            <a:pPr algn="just"/>
            <a:r>
              <a:rPr lang="en-US" sz="2000" dirty="0" smtClean="0">
                <a:latin typeface="Times New Roman" pitchFamily="18" charset="0"/>
                <a:cs typeface="Times New Roman" pitchFamily="18" charset="0"/>
              </a:rPr>
              <a:t>As </a:t>
            </a:r>
            <a:r>
              <a:rPr lang="en-US" sz="2000" dirty="0" smtClean="0">
                <a:latin typeface="Times New Roman" pitchFamily="18" charset="0"/>
                <a:cs typeface="Times New Roman" pitchFamily="18" charset="0"/>
              </a:rPr>
              <a:t>compared with electromechanical or mechanical switch, SCR has no moving parts. Hence, with a high efficiency it can deliver noiseless operation.</a:t>
            </a:r>
          </a:p>
          <a:p>
            <a:pPr algn="just"/>
            <a:r>
              <a:rPr lang="en-US" sz="2000" dirty="0" smtClean="0">
                <a:latin typeface="Times New Roman" pitchFamily="18" charset="0"/>
                <a:cs typeface="Times New Roman" pitchFamily="18" charset="0"/>
              </a:rPr>
              <a:t>The switching speed is very high as it can perform 1 </a:t>
            </a:r>
            <a:r>
              <a:rPr lang="en-US" sz="2000" dirty="0" err="1" smtClean="0">
                <a:latin typeface="Times New Roman" pitchFamily="18" charset="0"/>
                <a:cs typeface="Times New Roman" pitchFamily="18" charset="0"/>
              </a:rPr>
              <a:t>nano</a:t>
            </a:r>
            <a:r>
              <a:rPr lang="en-US" sz="2000" dirty="0" smtClean="0">
                <a:latin typeface="Times New Roman" pitchFamily="18" charset="0"/>
                <a:cs typeface="Times New Roman" pitchFamily="18" charset="0"/>
              </a:rPr>
              <a:t> operations per second.</a:t>
            </a:r>
          </a:p>
          <a:p>
            <a:pPr algn="just"/>
            <a:r>
              <a:rPr lang="en-US" sz="2000" dirty="0" smtClean="0">
                <a:latin typeface="Times New Roman" pitchFamily="18" charset="0"/>
                <a:cs typeface="Times New Roman" pitchFamily="18" charset="0"/>
              </a:rPr>
              <a:t>These can be operated at high voltage and current ratings with a small gate current.</a:t>
            </a:r>
          </a:p>
          <a:p>
            <a:pPr algn="just"/>
            <a:r>
              <a:rPr lang="en-US" sz="2000" dirty="0" smtClean="0">
                <a:latin typeface="Times New Roman" pitchFamily="18" charset="0"/>
                <a:cs typeface="Times New Roman" pitchFamily="18" charset="0"/>
              </a:rPr>
              <a:t>More suitable for AC operations because at every zero position of the AC cycle the SCR will automatically switch OFF.</a:t>
            </a:r>
          </a:p>
          <a:p>
            <a:pPr algn="just"/>
            <a:r>
              <a:rPr lang="en-US" sz="2000" dirty="0" smtClean="0">
                <a:latin typeface="Times New Roman" pitchFamily="18" charset="0"/>
                <a:cs typeface="Times New Roman" pitchFamily="18" charset="0"/>
              </a:rPr>
              <a:t> Small in size, hence easy to mount and trouble free service.</a:t>
            </a:r>
          </a:p>
          <a:p>
            <a:pPr algn="just"/>
            <a:endParaRPr lang="en-US" sz="20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911</Words>
  <Application>Microsoft Office PowerPoint</Application>
  <PresentationFormat>On-screen Show (4:3)</PresentationFormat>
  <Paragraphs>55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Silicon Controlled Rectifier </vt:lpstr>
      <vt:lpstr>Slide 2</vt:lpstr>
      <vt:lpstr>Construction of Silicon Controlled Rectifier </vt:lpstr>
      <vt:lpstr>Slide 4</vt:lpstr>
      <vt:lpstr>Slide 5</vt:lpstr>
      <vt:lpstr>Slide 6</vt:lpstr>
      <vt:lpstr>Slide 7</vt:lpstr>
      <vt:lpstr>Slide 8</vt:lpstr>
      <vt:lpstr>Slide 9</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Silicon Controlled Rectifier </dc:title>
  <dc:creator>EEE</dc:creator>
  <cp:lastModifiedBy>EEE</cp:lastModifiedBy>
  <cp:revision>9</cp:revision>
  <dcterms:created xsi:type="dcterms:W3CDTF">2006-08-16T00:00:00Z</dcterms:created>
  <dcterms:modified xsi:type="dcterms:W3CDTF">2020-06-05T03:29:29Z</dcterms:modified>
</cp:coreProperties>
</file>