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4" r:id="rId8"/>
    <p:sldId id="263" r:id="rId9"/>
    <p:sldId id="266" r:id="rId10"/>
    <p:sldId id="270" r:id="rId11"/>
    <p:sldId id="271" r:id="rId12"/>
    <p:sldId id="276" r:id="rId13"/>
    <p:sldId id="272"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12722-D239-42A0-AF45-EFC54413217B}" type="datetimeFigureOut">
              <a:rPr lang="en-US" smtClean="0"/>
              <a:t>30-Apr-20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5B27F-0932-4B46-A8FD-0A4E8887EF7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9A1754-ACF9-4533-AB50-E9E4B593524B}" type="datetime1">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CC6F8-5628-4C20-B186-8198FD4BAA47}" type="datetime1">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B6E87-E76C-4EDC-B7E5-F85F908C8D17}" type="datetime1">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67B98-4663-4702-9AF1-D01A7F6D4D66}" type="datetime1">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A0BF7-7A79-4308-B415-304E16A8D0ED}" type="datetime1">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8671E-7EA1-48DB-B9FF-74CBFBDB8A1A}" type="datetime1">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1C46B-18C5-4F49-BA42-68B347651CF5}" type="datetime1">
              <a:rPr lang="en-US" smtClean="0"/>
              <a:t>30-Apr-20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395A9-AA5F-445D-992A-6ED4F05462AC}" type="datetime1">
              <a:rPr lang="en-US" smtClean="0"/>
              <a:t>30-Apr-20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DB515-0681-4DCF-B4C0-48BBD0CB55F9}" type="datetime1">
              <a:rPr lang="en-US" smtClean="0"/>
              <a:t>30-Apr-20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E4614-C0B5-4561-8DA8-8E4D6ABFF96B}" type="datetime1">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C02DC4-FDAF-494B-AD49-FA5DB6DC4AA3}" type="datetime1">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BCBE0-B852-4EF7-975C-E9E5361A6BA1}" type="datetime1">
              <a:rPr lang="en-US" smtClean="0"/>
              <a:t>30-Apr-20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Inductors in Series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1828800"/>
          </a:xfrm>
        </p:spPr>
        <p:txBody>
          <a:bodyPr>
            <a:noAutofit/>
          </a:bodyPr>
          <a:lstStyle/>
          <a:p>
            <a:pPr algn="just"/>
            <a:r>
              <a:rPr lang="en-US" sz="2000" dirty="0" smtClean="0">
                <a:latin typeface="Times New Roman" pitchFamily="18" charset="0"/>
                <a:cs typeface="Times New Roman" pitchFamily="18" charset="0"/>
              </a:rPr>
              <a:t>If we pass the current through the cumulatively coupled coils (between the nodes A &amp; D) in the same direction, the voltage drop of each individual coil will affect the total inductance of the series.</a:t>
            </a:r>
          </a:p>
          <a:p>
            <a:pPr algn="just"/>
            <a:r>
              <a:rPr lang="en-US" sz="2000" dirty="0" smtClean="0">
                <a:latin typeface="Times New Roman" pitchFamily="18" charset="0"/>
                <a:cs typeface="Times New Roman" pitchFamily="18" charset="0"/>
              </a:rPr>
              <a:t>Let self inductance of the coil-1 is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self inductance of the coil-2 is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and the mutual inductance is M between coil 1 and coil2</a:t>
            </a:r>
            <a:r>
              <a:rPr lang="en-US" sz="2000" dirty="0" smtClean="0">
                <a:latin typeface="Times New Roman" pitchFamily="18" charset="0"/>
                <a:cs typeface="Times New Roman" pitchFamily="18" charset="0"/>
              </a:rPr>
              <a:t>.</a:t>
            </a:r>
          </a:p>
        </p:txBody>
      </p:sp>
      <p:pic>
        <p:nvPicPr>
          <p:cNvPr id="4" name="Picture 2"/>
          <p:cNvPicPr>
            <a:picLocks noChangeAspect="1" noChangeArrowheads="1"/>
          </p:cNvPicPr>
          <p:nvPr/>
        </p:nvPicPr>
        <p:blipFill>
          <a:blip r:embed="rId2"/>
          <a:srcRect/>
          <a:stretch>
            <a:fillRect/>
          </a:stretch>
        </p:blipFill>
        <p:spPr bwMode="auto">
          <a:xfrm>
            <a:off x="4417006" y="2057400"/>
            <a:ext cx="4726994" cy="2819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2"/>
          <p:cNvSpPr txBox="1">
            <a:spLocks/>
          </p:cNvSpPr>
          <p:nvPr/>
        </p:nvSpPr>
        <p:spPr>
          <a:xfrm>
            <a:off x="228600" y="1905000"/>
            <a:ext cx="4648200" cy="4525963"/>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Self induced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emf</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coil-1 is</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e1 =  L</a:t>
            </a:r>
            <a:r>
              <a:rPr kumimoji="0" lang="en-US" sz="2000" b="0" i="0" u="none" strike="noStrike" kern="1200" cap="none" spc="0" normalizeH="0" baseline="-25000" noProof="0" dirty="0" smtClean="0">
                <a:ln>
                  <a:noFill/>
                </a:ln>
                <a:solidFill>
                  <a:schemeClr val="tx1"/>
                </a:solidFill>
                <a:effectLst/>
                <a:uLnTx/>
                <a:uFillTx/>
                <a:latin typeface="Times New Roman" pitchFamily="18" charset="0"/>
                <a:ea typeface="+mn-ea"/>
                <a:cs typeface="Times New Roman" pitchFamily="18" charset="0"/>
              </a:rPr>
              <a:t>1</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di</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Mutual induced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emf</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coil-1 due to change of current in coil-2 is</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eM1 =  M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di</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lang="en-US" sz="2000" dirty="0" smtClean="0">
              <a:latin typeface="Times New Roman"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Similarly, Self induced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emf</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coil-2 is</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e2 = L</a:t>
            </a:r>
            <a:r>
              <a:rPr kumimoji="0" lang="en-US" sz="2000" b="0" i="0" u="none" strike="noStrike" kern="1200" cap="none" spc="0" normalizeH="0" baseline="-25000" noProof="0" dirty="0" smtClean="0">
                <a:ln>
                  <a:noFill/>
                </a:ln>
                <a:solidFill>
                  <a:schemeClr val="tx1"/>
                </a:solidFill>
                <a:effectLst/>
                <a:uLnTx/>
                <a:uFillTx/>
                <a:latin typeface="Times New Roman" pitchFamily="18" charset="0"/>
                <a:ea typeface="+mn-ea"/>
                <a:cs typeface="Times New Roman" pitchFamily="18" charset="0"/>
              </a:rPr>
              <a:t>2</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di</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Mutual induced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emf</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 coil-2 due to change of current in coil-1 is</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eM2 =  M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di</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dt</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lnSpcReduction="10000"/>
          </a:bodyPr>
          <a:lstStyle/>
          <a:p>
            <a:pPr algn="just"/>
            <a:r>
              <a:rPr lang="en-US" sz="2400" dirty="0" smtClean="0">
                <a:latin typeface="Times New Roman" pitchFamily="18" charset="0"/>
                <a:cs typeface="Times New Roman" pitchFamily="18" charset="0"/>
              </a:rPr>
              <a:t>Therefore, total induced </a:t>
            </a:r>
            <a:r>
              <a:rPr lang="en-US" sz="2400" dirty="0" err="1" smtClean="0">
                <a:latin typeface="Times New Roman" pitchFamily="18" charset="0"/>
                <a:cs typeface="Times New Roman" pitchFamily="18" charset="0"/>
              </a:rPr>
              <a:t>emf</a:t>
            </a:r>
            <a:r>
              <a:rPr lang="en-US" sz="2400" dirty="0" smtClean="0">
                <a:latin typeface="Times New Roman" pitchFamily="18" charset="0"/>
                <a:cs typeface="Times New Roman" pitchFamily="18" charset="0"/>
              </a:rPr>
              <a:t> in the series aiding circuit is given as</a:t>
            </a:r>
          </a:p>
          <a:p>
            <a:pPr algn="ctr">
              <a:buNone/>
            </a:pPr>
            <a:r>
              <a:rPr lang="en-US" sz="2400" dirty="0" smtClean="0">
                <a:latin typeface="Times New Roman" pitchFamily="18" charset="0"/>
                <a:cs typeface="Times New Roman" pitchFamily="18" charset="0"/>
              </a:rPr>
              <a:t>            e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dt+2M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endParaRPr lang="en-US"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+ 2M)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the total inductance of the circuit, the total induced </a:t>
            </a:r>
            <a:r>
              <a:rPr lang="en-US" sz="2400" dirty="0" err="1" smtClean="0">
                <a:latin typeface="Times New Roman" pitchFamily="18" charset="0"/>
                <a:cs typeface="Times New Roman" pitchFamily="18" charset="0"/>
              </a:rPr>
              <a:t>emf</a:t>
            </a:r>
            <a:r>
              <a:rPr lang="en-US" sz="2400" dirty="0" smtClean="0">
                <a:latin typeface="Times New Roman" pitchFamily="18" charset="0"/>
                <a:cs typeface="Times New Roman" pitchFamily="18" charset="0"/>
              </a:rPr>
              <a:t> will be equivalent to</a:t>
            </a:r>
          </a:p>
          <a:p>
            <a:pPr algn="ctr">
              <a:buNone/>
            </a:pPr>
            <a:r>
              <a:rPr lang="en-US" sz="2400" dirty="0" smtClean="0">
                <a:latin typeface="Times New Roman" pitchFamily="18" charset="0"/>
                <a:cs typeface="Times New Roman" pitchFamily="18" charset="0"/>
              </a:rPr>
              <a:t>e =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Substituting in the above equation, we get</a:t>
            </a:r>
          </a:p>
          <a:p>
            <a:pPr algn="ctr">
              <a:buNone/>
            </a:pP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+ 2M)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+ 2M)</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419600"/>
          </a:xfrm>
        </p:spPr>
        <p:txBody>
          <a:bodyPr>
            <a:noAutofit/>
          </a:bodyPr>
          <a:lstStyle/>
          <a:p>
            <a:pPr algn="just">
              <a:buNone/>
            </a:pPr>
            <a:r>
              <a:rPr lang="en-US" sz="2400" dirty="0" smtClean="0">
                <a:latin typeface="Times New Roman" pitchFamily="18" charset="0"/>
                <a:cs typeface="Times New Roman" pitchFamily="18" charset="0"/>
              </a:rPr>
              <a:t>Problem 2: If </a:t>
            </a:r>
            <a:r>
              <a:rPr lang="en-US" sz="2400" dirty="0" smtClean="0">
                <a:latin typeface="Times New Roman" pitchFamily="18" charset="0"/>
                <a:cs typeface="Times New Roman" pitchFamily="18" charset="0"/>
              </a:rPr>
              <a:t>two coils of inductance 70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 and 30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 are connected in series, then find the total cumulative inductance of the series connected inductors. Consider the mutual inductance of the combination of the two coils is 40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Sol:	Given </a:t>
            </a:r>
            <a:r>
              <a:rPr lang="en-US" sz="2400" dirty="0" smtClean="0">
                <a:latin typeface="Times New Roman" pitchFamily="18" charset="0"/>
                <a:cs typeface="Times New Roman" pitchFamily="18" charset="0"/>
              </a:rPr>
              <a:t>that, </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70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30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M </a:t>
            </a:r>
            <a:r>
              <a:rPr lang="en-US" sz="2400" dirty="0" smtClean="0">
                <a:latin typeface="Times New Roman" pitchFamily="18" charset="0"/>
                <a:cs typeface="Times New Roman" pitchFamily="18" charset="0"/>
              </a:rPr>
              <a:t>= 40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Applying the formula for cumulatively connected inductors</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+ 2M</a:t>
            </a:r>
          </a:p>
          <a:p>
            <a:pPr algn="just">
              <a:buNone/>
            </a:pPr>
            <a:r>
              <a:rPr lang="en-US" sz="2400" dirty="0" smtClean="0">
                <a:latin typeface="Times New Roman" pitchFamily="18" charset="0"/>
                <a:cs typeface="Times New Roman" pitchFamily="18" charset="0"/>
              </a:rPr>
              <a:t>				      =____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Differentially Coupled Inductors in Series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2590800"/>
          </a:xfrm>
        </p:spPr>
        <p:txBody>
          <a:bodyPr>
            <a:noAutofit/>
          </a:bodyPr>
          <a:lstStyle/>
          <a:p>
            <a:pPr algn="just"/>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magnetic fluxes produced by the inductors are in the opposite direction to each other, then the coils are known as “Differentially </a:t>
            </a:r>
            <a:r>
              <a:rPr lang="en-US" sz="2400" dirty="0" smtClean="0">
                <a:latin typeface="Times New Roman" pitchFamily="18" charset="0"/>
                <a:cs typeface="Times New Roman" pitchFamily="18" charset="0"/>
              </a:rPr>
              <a:t>coupled” or series </a:t>
            </a:r>
            <a:r>
              <a:rPr lang="en-US" sz="2400" dirty="0" smtClean="0">
                <a:latin typeface="Times New Roman" pitchFamily="18" charset="0"/>
                <a:cs typeface="Times New Roman" pitchFamily="18" charset="0"/>
              </a:rPr>
              <a:t>opposition </a:t>
            </a:r>
            <a:r>
              <a:rPr lang="en-US" sz="2400" dirty="0" smtClean="0">
                <a:latin typeface="Times New Roman" pitchFamily="18" charset="0"/>
                <a:cs typeface="Times New Roman" pitchFamily="18" charset="0"/>
              </a:rPr>
              <a:t>connection.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figure below shows the connection of two inductors in series opposition arrangement</a:t>
            </a:r>
          </a:p>
          <a:p>
            <a:pPr algn="just"/>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24580" name="Picture 4"/>
          <p:cNvPicPr>
            <a:picLocks noChangeAspect="1" noChangeArrowheads="1"/>
          </p:cNvPicPr>
          <p:nvPr/>
        </p:nvPicPr>
        <p:blipFill>
          <a:blip r:embed="rId2"/>
          <a:srcRect/>
          <a:stretch>
            <a:fillRect/>
          </a:stretch>
        </p:blipFill>
        <p:spPr bwMode="auto">
          <a:xfrm>
            <a:off x="1219200" y="2971800"/>
            <a:ext cx="6985740" cy="3705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Autofit/>
          </a:bodyPr>
          <a:lstStyle/>
          <a:p>
            <a:pPr algn="just"/>
            <a:r>
              <a:rPr lang="en-US" sz="2300" dirty="0" smtClean="0">
                <a:latin typeface="Times New Roman" pitchFamily="18" charset="0"/>
                <a:cs typeface="Times New Roman" pitchFamily="18" charset="0"/>
              </a:rPr>
              <a:t>In differentially coupled coils, the magnetic flux fields may produce in same direction or opposite direction. Let the self inductance of the coils are L1 and L2 and the mutual inductance is M.</a:t>
            </a:r>
          </a:p>
          <a:p>
            <a:pPr algn="just"/>
            <a:r>
              <a:rPr lang="en-US" sz="2300" dirty="0" smtClean="0">
                <a:latin typeface="Times New Roman" pitchFamily="18" charset="0"/>
                <a:cs typeface="Times New Roman" pitchFamily="18" charset="0"/>
              </a:rPr>
              <a:t>Here mutual inductance will be aided to each coil self inductance due to the circuit configuration.</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Therefore, total induced </a:t>
            </a:r>
            <a:r>
              <a:rPr lang="en-US" sz="2300" dirty="0" err="1" smtClean="0">
                <a:latin typeface="Times New Roman" pitchFamily="18" charset="0"/>
                <a:cs typeface="Times New Roman" pitchFamily="18" charset="0"/>
              </a:rPr>
              <a:t>emf</a:t>
            </a:r>
            <a:r>
              <a:rPr lang="en-US" sz="2300" dirty="0" smtClean="0">
                <a:latin typeface="Times New Roman" pitchFamily="18" charset="0"/>
                <a:cs typeface="Times New Roman" pitchFamily="18" charset="0"/>
              </a:rPr>
              <a:t> in the series opposing circuit is given as</a:t>
            </a:r>
          </a:p>
          <a:p>
            <a:pPr algn="ctr">
              <a:buNone/>
            </a:pPr>
            <a:r>
              <a:rPr lang="en-US" sz="2300" dirty="0" smtClean="0">
                <a:latin typeface="Times New Roman" pitchFamily="18" charset="0"/>
                <a:cs typeface="Times New Roman" pitchFamily="18" charset="0"/>
              </a:rPr>
              <a:t>             e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L</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r>
              <a:rPr lang="en-US" sz="2300" dirty="0" smtClean="0">
                <a:latin typeface="Times New Roman" pitchFamily="18" charset="0"/>
                <a:cs typeface="Times New Roman" pitchFamily="18" charset="0"/>
              </a:rPr>
              <a:t> + L</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2M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endParaRPr lang="en-US" sz="2300" dirty="0" smtClean="0">
              <a:latin typeface="Times New Roman" pitchFamily="18" charset="0"/>
              <a:cs typeface="Times New Roman" pitchFamily="18" charset="0"/>
            </a:endParaRPr>
          </a:p>
          <a:p>
            <a:pPr algn="just">
              <a:buNone/>
            </a:pPr>
            <a:r>
              <a:rPr lang="en-US" sz="2300" dirty="0" smtClean="0">
                <a:latin typeface="Times New Roman" pitchFamily="18" charset="0"/>
                <a:cs typeface="Times New Roman" pitchFamily="18" charset="0"/>
              </a:rPr>
              <a:t>				= (</a:t>
            </a:r>
            <a:r>
              <a:rPr lang="en-US" sz="2300" dirty="0" smtClean="0">
                <a:latin typeface="Times New Roman" pitchFamily="18" charset="0"/>
                <a:cs typeface="Times New Roman" pitchFamily="18" charset="0"/>
              </a:rPr>
              <a:t>L</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L</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 2M)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If L</a:t>
            </a:r>
            <a:r>
              <a:rPr lang="en-US" sz="2300" baseline="-25000" dirty="0" smtClean="0">
                <a:latin typeface="Times New Roman" pitchFamily="18" charset="0"/>
                <a:cs typeface="Times New Roman" pitchFamily="18" charset="0"/>
              </a:rPr>
              <a:t>T</a:t>
            </a:r>
            <a:r>
              <a:rPr lang="en-US" sz="2300" dirty="0" smtClean="0">
                <a:latin typeface="Times New Roman" pitchFamily="18" charset="0"/>
                <a:cs typeface="Times New Roman" pitchFamily="18" charset="0"/>
              </a:rPr>
              <a:t> is the total inductance of the circuit, the total induced </a:t>
            </a:r>
            <a:r>
              <a:rPr lang="en-US" sz="2300" dirty="0" err="1" smtClean="0">
                <a:latin typeface="Times New Roman" pitchFamily="18" charset="0"/>
                <a:cs typeface="Times New Roman" pitchFamily="18" charset="0"/>
              </a:rPr>
              <a:t>emf</a:t>
            </a:r>
            <a:r>
              <a:rPr lang="en-US" sz="2300" dirty="0" smtClean="0">
                <a:latin typeface="Times New Roman" pitchFamily="18" charset="0"/>
                <a:cs typeface="Times New Roman" pitchFamily="18" charset="0"/>
              </a:rPr>
              <a:t> will be equivalent </a:t>
            </a:r>
            <a:r>
              <a:rPr lang="en-US" sz="2300" dirty="0" smtClean="0">
                <a:latin typeface="Times New Roman" pitchFamily="18" charset="0"/>
                <a:cs typeface="Times New Roman" pitchFamily="18" charset="0"/>
              </a:rPr>
              <a:t>to</a:t>
            </a:r>
          </a:p>
          <a:p>
            <a:pPr algn="just">
              <a:buNone/>
            </a:pP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e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L</a:t>
            </a:r>
            <a:r>
              <a:rPr lang="en-US" sz="2300" baseline="-25000" dirty="0" smtClean="0">
                <a:latin typeface="Times New Roman" pitchFamily="18" charset="0"/>
                <a:cs typeface="Times New Roman" pitchFamily="18" charset="0"/>
              </a:rPr>
              <a:t>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dt</a:t>
            </a:r>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Substituting in the above equation, we get</a:t>
            </a:r>
          </a:p>
          <a:p>
            <a:pPr algn="ctr">
              <a:buNone/>
            </a:pPr>
            <a:r>
              <a:rPr lang="en-US" sz="2300" dirty="0" smtClean="0">
                <a:latin typeface="Times New Roman" pitchFamily="18" charset="0"/>
                <a:cs typeface="Times New Roman" pitchFamily="18" charset="0"/>
              </a:rPr>
              <a:t>L</a:t>
            </a:r>
            <a:r>
              <a:rPr lang="en-US" sz="2300" baseline="-25000" dirty="0" smtClean="0">
                <a:latin typeface="Times New Roman" pitchFamily="18" charset="0"/>
                <a:cs typeface="Times New Roman" pitchFamily="18" charset="0"/>
              </a:rPr>
              <a:t>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L</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L</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 2M) </a:t>
            </a:r>
            <a:r>
              <a:rPr lang="en-US" sz="2300" dirty="0" err="1" smtClean="0">
                <a:latin typeface="Times New Roman" pitchFamily="18" charset="0"/>
                <a:cs typeface="Times New Roman" pitchFamily="18" charset="0"/>
              </a:rPr>
              <a:t>di</a:t>
            </a:r>
            <a:r>
              <a:rPr lang="en-US" sz="2300" dirty="0" smtClean="0">
                <a:latin typeface="Times New Roman" pitchFamily="18" charset="0"/>
                <a:cs typeface="Times New Roman" pitchFamily="18" charset="0"/>
              </a:rPr>
              <a:t>/</a:t>
            </a:r>
            <a:r>
              <a:rPr lang="en-US" sz="2300" dirty="0" err="1" smtClean="0">
                <a:latin typeface="Times New Roman" pitchFamily="18" charset="0"/>
                <a:cs typeface="Times New Roman" pitchFamily="18" charset="0"/>
              </a:rPr>
              <a:t>dt</a:t>
            </a:r>
            <a:endParaRPr lang="en-US" sz="2300" dirty="0" smtClean="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Therefore, L</a:t>
            </a:r>
            <a:r>
              <a:rPr lang="en-US" sz="2300" baseline="-25000" dirty="0" smtClean="0">
                <a:latin typeface="Times New Roman" pitchFamily="18" charset="0"/>
                <a:cs typeface="Times New Roman" pitchFamily="18" charset="0"/>
              </a:rPr>
              <a:t>T </a:t>
            </a:r>
            <a:r>
              <a:rPr lang="en-US" sz="2300" dirty="0" smtClean="0">
                <a:latin typeface="Times New Roman" pitchFamily="18" charset="0"/>
                <a:cs typeface="Times New Roman" pitchFamily="18" charset="0"/>
              </a:rPr>
              <a:t>= (L</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 L</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 – 2M)</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r>
              <a:rPr lang="en-US" sz="2400" dirty="0" smtClean="0">
                <a:latin typeface="Times New Roman" pitchFamily="18" charset="0"/>
                <a:cs typeface="Times New Roman" pitchFamily="18" charset="0"/>
              </a:rPr>
              <a:t>Problem 3: If </a:t>
            </a:r>
            <a:r>
              <a:rPr lang="en-US" sz="2400" dirty="0" smtClean="0">
                <a:latin typeface="Times New Roman" pitchFamily="18" charset="0"/>
                <a:cs typeface="Times New Roman" pitchFamily="18" charset="0"/>
              </a:rPr>
              <a:t>two coils of inductance 70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 and 30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 are connected in series, then find the total differential inductance of the series connected inductors. Consider the mutual inductance of the combination of the two coils is 40 </a:t>
            </a:r>
            <a:r>
              <a:rPr lang="en-US" sz="2400" dirty="0" err="1" smtClean="0">
                <a:latin typeface="Times New Roman" pitchFamily="18" charset="0"/>
                <a:cs typeface="Times New Roman" pitchFamily="18" charset="0"/>
              </a:rPr>
              <a:t>mH</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Sol: 	Given </a:t>
            </a:r>
            <a:r>
              <a:rPr lang="en-US" sz="2400" dirty="0" smtClean="0">
                <a:latin typeface="Times New Roman" pitchFamily="18" charset="0"/>
                <a:cs typeface="Times New Roman" pitchFamily="18" charset="0"/>
              </a:rPr>
              <a:t>that, </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70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30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M </a:t>
            </a:r>
            <a:r>
              <a:rPr lang="en-US" sz="2400" dirty="0" smtClean="0">
                <a:latin typeface="Times New Roman" pitchFamily="18" charset="0"/>
                <a:cs typeface="Times New Roman" pitchFamily="18" charset="0"/>
              </a:rPr>
              <a:t>= 40 </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Applying the formula for differentially connected inductors</a:t>
            </a:r>
            <a:r>
              <a:rPr lang="en-US" sz="2400" dirty="0" smtClean="0">
                <a:latin typeface="Times New Roman" pitchFamily="18" charset="0"/>
                <a:cs typeface="Times New Roman" pitchFamily="18" charset="0"/>
              </a:rPr>
              <a:t>,</a:t>
            </a:r>
          </a:p>
          <a:p>
            <a:pPr algn="ct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LT = L1 + L2 – 2M</a:t>
            </a:r>
          </a:p>
          <a:p>
            <a:pPr>
              <a:buNone/>
            </a:pPr>
            <a:r>
              <a:rPr lang="en-US" sz="2400" dirty="0" smtClean="0">
                <a:latin typeface="Times New Roman" pitchFamily="18" charset="0"/>
                <a:cs typeface="Times New Roman" pitchFamily="18" charset="0"/>
              </a:rPr>
              <a:t>				       = _____</a:t>
            </a:r>
            <a:r>
              <a:rPr lang="en-US" sz="2400" dirty="0" err="1" smtClean="0">
                <a:latin typeface="Times New Roman" pitchFamily="18" charset="0"/>
                <a:cs typeface="Times New Roman" pitchFamily="18" charset="0"/>
              </a:rPr>
              <a:t>mH</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Summary</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4525963"/>
          </a:xfrm>
        </p:spPr>
        <p:txBody>
          <a:bodyPr>
            <a:normAutofit/>
          </a:bodyPr>
          <a:lstStyle/>
          <a:p>
            <a:r>
              <a:rPr lang="en-US" sz="2400" dirty="0" smtClean="0">
                <a:latin typeface="Times New Roman" pitchFamily="18" charset="0"/>
                <a:cs typeface="Times New Roman" pitchFamily="18" charset="0"/>
              </a:rPr>
              <a:t>The end to end connection of two or more inductors is called </a:t>
            </a:r>
            <a:r>
              <a:rPr lang="en-US" sz="2400" dirty="0" smtClean="0">
                <a:solidFill>
                  <a:srgbClr val="FF0000"/>
                </a:solidFill>
                <a:latin typeface="Times New Roman" pitchFamily="18" charset="0"/>
                <a:cs typeface="Times New Roman" pitchFamily="18" charset="0"/>
              </a:rPr>
              <a:t>“series connection of inductors”.</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a:t>
            </a:r>
            <a:r>
              <a:rPr lang="en-US" sz="2400" baseline="-25000" dirty="0" smtClean="0">
                <a:solidFill>
                  <a:srgbClr val="FF0000"/>
                </a:solidFill>
                <a:latin typeface="Times New Roman" pitchFamily="18" charset="0"/>
                <a:cs typeface="Times New Roman" pitchFamily="18" charset="0"/>
              </a:rPr>
              <a:t>T</a:t>
            </a:r>
            <a:r>
              <a:rPr lang="en-US" sz="2400" dirty="0" smtClean="0">
                <a:solidFill>
                  <a:srgbClr val="FF000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L</a:t>
            </a:r>
            <a:r>
              <a:rPr lang="en-US" sz="2400" baseline="-25000" dirty="0" smtClean="0">
                <a:solidFill>
                  <a:srgbClr val="FF0000"/>
                </a:solidFill>
                <a:latin typeface="Times New Roman" pitchFamily="18" charset="0"/>
                <a:cs typeface="Times New Roman" pitchFamily="18" charset="0"/>
              </a:rPr>
              <a:t>1</a:t>
            </a:r>
            <a:r>
              <a:rPr lang="en-US" sz="2400" dirty="0" smtClean="0">
                <a:solidFill>
                  <a:srgbClr val="FF0000"/>
                </a:solidFill>
                <a:latin typeface="Times New Roman" pitchFamily="18" charset="0"/>
                <a:cs typeface="Times New Roman" pitchFamily="18" charset="0"/>
              </a:rPr>
              <a:t> + L</a:t>
            </a:r>
            <a:r>
              <a:rPr lang="en-US" sz="2400" baseline="-25000" dirty="0" smtClean="0">
                <a:solidFill>
                  <a:srgbClr val="FF0000"/>
                </a:solidFill>
                <a:latin typeface="Times New Roman" pitchFamily="18" charset="0"/>
                <a:cs typeface="Times New Roman" pitchFamily="18" charset="0"/>
              </a:rPr>
              <a:t>2</a:t>
            </a:r>
            <a:r>
              <a:rPr lang="en-US" sz="2400" dirty="0" smtClean="0">
                <a:solidFill>
                  <a:srgbClr val="FF0000"/>
                </a:solidFill>
                <a:latin typeface="Times New Roman" pitchFamily="18" charset="0"/>
                <a:cs typeface="Times New Roman" pitchFamily="18" charset="0"/>
              </a:rPr>
              <a:t> </a:t>
            </a: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total inductance of the series connected inductors is always greater than the largest inductor in that series.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magnetic fluxes produced by the inductors are in the same direction to the flow of current through them, then the coils are known as</a:t>
            </a:r>
            <a:r>
              <a:rPr lang="en-US" sz="2400" dirty="0" smtClean="0">
                <a:solidFill>
                  <a:srgbClr val="FF0000"/>
                </a:solidFill>
                <a:latin typeface="Times New Roman" pitchFamily="18" charset="0"/>
                <a:cs typeface="Times New Roman" pitchFamily="18" charset="0"/>
              </a:rPr>
              <a:t> “Cumulatively coupled”. L</a:t>
            </a:r>
            <a:r>
              <a:rPr lang="en-US" sz="2400" baseline="-25000" dirty="0" smtClean="0">
                <a:solidFill>
                  <a:srgbClr val="FF0000"/>
                </a:solidFill>
                <a:latin typeface="Times New Roman" pitchFamily="18" charset="0"/>
                <a:cs typeface="Times New Roman" pitchFamily="18" charset="0"/>
              </a:rPr>
              <a:t>T</a:t>
            </a:r>
            <a:r>
              <a:rPr lang="en-US" sz="2400" dirty="0" smtClean="0">
                <a:solidFill>
                  <a:srgbClr val="FF0000"/>
                </a:solidFill>
                <a:latin typeface="Times New Roman" pitchFamily="18" charset="0"/>
                <a:cs typeface="Times New Roman" pitchFamily="18" charset="0"/>
              </a:rPr>
              <a:t> = L</a:t>
            </a:r>
            <a:r>
              <a:rPr lang="en-US" sz="2400" baseline="-25000" dirty="0" smtClean="0">
                <a:solidFill>
                  <a:srgbClr val="FF0000"/>
                </a:solidFill>
                <a:latin typeface="Times New Roman" pitchFamily="18" charset="0"/>
                <a:cs typeface="Times New Roman" pitchFamily="18" charset="0"/>
              </a:rPr>
              <a:t>1</a:t>
            </a:r>
            <a:r>
              <a:rPr lang="en-US" sz="2400" dirty="0" smtClean="0">
                <a:solidFill>
                  <a:srgbClr val="FF0000"/>
                </a:solidFill>
                <a:latin typeface="Times New Roman" pitchFamily="18" charset="0"/>
                <a:cs typeface="Times New Roman" pitchFamily="18" charset="0"/>
              </a:rPr>
              <a:t> + L</a:t>
            </a:r>
            <a:r>
              <a:rPr lang="en-US" sz="2400" baseline="-25000" dirty="0" smtClean="0">
                <a:solidFill>
                  <a:srgbClr val="FF0000"/>
                </a:solidFill>
                <a:latin typeface="Times New Roman" pitchFamily="18" charset="0"/>
                <a:cs typeface="Times New Roman" pitchFamily="18" charset="0"/>
              </a:rPr>
              <a:t>2</a:t>
            </a:r>
            <a:r>
              <a:rPr lang="en-US" sz="2400" dirty="0" smtClean="0">
                <a:solidFill>
                  <a:srgbClr val="FF0000"/>
                </a:solidFill>
                <a:latin typeface="Times New Roman" pitchFamily="18" charset="0"/>
                <a:cs typeface="Times New Roman" pitchFamily="18" charset="0"/>
              </a:rPr>
              <a:t> + 2M </a:t>
            </a:r>
            <a:endParaRPr lang="en-US" sz="24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magnetic fluxes produced by the inductors are in the opposite direction to each other, then the coils are known as </a:t>
            </a:r>
            <a:r>
              <a:rPr lang="en-US" sz="2400" dirty="0" smtClean="0">
                <a:solidFill>
                  <a:srgbClr val="FF0000"/>
                </a:solidFill>
                <a:latin typeface="Times New Roman" pitchFamily="18" charset="0"/>
                <a:cs typeface="Times New Roman" pitchFamily="18" charset="0"/>
              </a:rPr>
              <a:t>“Differentially coupled”. L</a:t>
            </a:r>
            <a:r>
              <a:rPr lang="en-US" sz="2400" baseline="-25000" dirty="0" smtClean="0">
                <a:solidFill>
                  <a:srgbClr val="FF0000"/>
                </a:solidFill>
                <a:latin typeface="Times New Roman" pitchFamily="18" charset="0"/>
                <a:cs typeface="Times New Roman" pitchFamily="18" charset="0"/>
              </a:rPr>
              <a:t>T</a:t>
            </a:r>
            <a:r>
              <a:rPr lang="en-US" sz="2400" dirty="0" smtClean="0">
                <a:solidFill>
                  <a:srgbClr val="FF0000"/>
                </a:solidFill>
                <a:latin typeface="Times New Roman" pitchFamily="18" charset="0"/>
                <a:cs typeface="Times New Roman" pitchFamily="18" charset="0"/>
              </a:rPr>
              <a:t> = L</a:t>
            </a:r>
            <a:r>
              <a:rPr lang="en-US" sz="2400" baseline="-25000" dirty="0" smtClean="0">
                <a:solidFill>
                  <a:srgbClr val="FF0000"/>
                </a:solidFill>
                <a:latin typeface="Times New Roman" pitchFamily="18" charset="0"/>
                <a:cs typeface="Times New Roman" pitchFamily="18" charset="0"/>
              </a:rPr>
              <a:t>1</a:t>
            </a:r>
            <a:r>
              <a:rPr lang="en-US" sz="2400" dirty="0" smtClean="0">
                <a:solidFill>
                  <a:srgbClr val="FF0000"/>
                </a:solidFill>
                <a:latin typeface="Times New Roman" pitchFamily="18" charset="0"/>
                <a:cs typeface="Times New Roman" pitchFamily="18" charset="0"/>
              </a:rPr>
              <a:t> + L</a:t>
            </a:r>
            <a:r>
              <a:rPr lang="en-US" sz="2400" baseline="-25000" dirty="0" smtClean="0">
                <a:solidFill>
                  <a:srgbClr val="FF0000"/>
                </a:solidFill>
                <a:latin typeface="Times New Roman" pitchFamily="18" charset="0"/>
                <a:cs typeface="Times New Roman" pitchFamily="18" charset="0"/>
              </a:rPr>
              <a:t>2</a:t>
            </a:r>
            <a:r>
              <a:rPr lang="en-US" sz="2400" dirty="0" smtClean="0">
                <a:solidFill>
                  <a:srgbClr val="FF0000"/>
                </a:solidFill>
                <a:latin typeface="Times New Roman" pitchFamily="18" charset="0"/>
                <a:cs typeface="Times New Roman" pitchFamily="18" charset="0"/>
              </a:rPr>
              <a:t> – 2M</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533400" y="457200"/>
            <a:ext cx="8229600" cy="4525963"/>
          </a:xfrm>
        </p:spPr>
        <p:txBody>
          <a:bodyPr>
            <a:normAutofit/>
          </a:bodyPr>
          <a:lstStyle/>
          <a:p>
            <a:pPr algn="just"/>
            <a:r>
              <a:rPr lang="en-US" sz="2400" dirty="0" smtClean="0">
                <a:latin typeface="Times New Roman" pitchFamily="18" charset="0"/>
                <a:cs typeface="Times New Roman" pitchFamily="18" charset="0"/>
              </a:rPr>
              <a:t>An </a:t>
            </a:r>
            <a:r>
              <a:rPr lang="en-US" sz="2400" dirty="0" smtClean="0">
                <a:latin typeface="Times New Roman" pitchFamily="18" charset="0"/>
                <a:cs typeface="Times New Roman" pitchFamily="18" charset="0"/>
              </a:rPr>
              <a:t>inductor is a passive element which is used in electronics circuits for temporary storage of electrical energy in the form of magnetic flux or simply magnetic field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Inductance is the property of any coil which can sets up the magnetic flux when current passes through it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Any </a:t>
            </a:r>
            <a:r>
              <a:rPr lang="en-US" sz="2400" dirty="0" smtClean="0">
                <a:latin typeface="Times New Roman" pitchFamily="18" charset="0"/>
                <a:cs typeface="Times New Roman" pitchFamily="18" charset="0"/>
              </a:rPr>
              <a:t>device which has the property of inductance can be called an inductor.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Usually </a:t>
            </a:r>
            <a:r>
              <a:rPr lang="en-US" sz="2400" dirty="0" smtClean="0">
                <a:latin typeface="Times New Roman" pitchFamily="18" charset="0"/>
                <a:cs typeface="Times New Roman" pitchFamily="18" charset="0"/>
              </a:rPr>
              <a:t>inductor is built in the form of a coil with copper material around the core of a magnetic (iron) or nonmagnetic medium (like air).</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Autofit/>
          </a:bodyPr>
          <a:lstStyle/>
          <a:p>
            <a:pPr algn="just"/>
            <a:r>
              <a:rPr lang="en-US" sz="2400" dirty="0" smtClean="0">
                <a:latin typeface="Times New Roman" pitchFamily="18" charset="0"/>
                <a:cs typeface="Times New Roman" pitchFamily="18" charset="0"/>
              </a:rPr>
              <a:t>Inductors may be connected in series or parallel configuration depends on performance required by the circuit. These combinations are used to design more complex networks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total inductance of a circuit depends on the way inductors are connected may be in either series or parallel</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addition, the way inductors are connected such that one inductance has no effect on other also varies the total inductance as compared with effect of magnetic coupling between inductors.</a:t>
            </a:r>
          </a:p>
          <a:p>
            <a:pPr algn="just"/>
            <a:r>
              <a:rPr lang="en-US" sz="2400" dirty="0" smtClean="0">
                <a:latin typeface="Times New Roman" pitchFamily="18" charset="0"/>
                <a:cs typeface="Times New Roman" pitchFamily="18" charset="0"/>
              </a:rPr>
              <a:t>Therefore, inductors are arranged on the basis of their mutual inductance or magnetic coupling in series or parallel combinations.</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Inductors Connected in Series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838200"/>
            <a:ext cx="8229600" cy="4038600"/>
          </a:xfrm>
        </p:spPr>
        <p:txBody>
          <a:bodyPr>
            <a:noAutofit/>
          </a:bodyPr>
          <a:lstStyle/>
          <a:p>
            <a:pPr algn="just"/>
            <a:r>
              <a:rPr lang="en-US" sz="2400" dirty="0" smtClean="0">
                <a:latin typeface="Times New Roman" pitchFamily="18" charset="0"/>
                <a:cs typeface="Times New Roman" pitchFamily="18" charset="0"/>
              </a:rPr>
              <a:t>Assume that inductors connected in the circuit do not have any coupling between them.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implies that there are no flux lines from one inductor linking with another, and hence there will be no mutual flux between the </a:t>
            </a:r>
            <a:r>
              <a:rPr lang="en-US" sz="2400" dirty="0" smtClean="0">
                <a:latin typeface="Times New Roman" pitchFamily="18" charset="0"/>
                <a:cs typeface="Times New Roman" pitchFamily="18" charset="0"/>
              </a:rPr>
              <a:t>coils.</a:t>
            </a: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end to end connection of two or more inductors is called “series connection of inductors”.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this connection the </a:t>
            </a:r>
            <a:r>
              <a:rPr lang="en-US" sz="2400" dirty="0" smtClean="0">
                <a:latin typeface="Times New Roman" pitchFamily="18" charset="0"/>
                <a:cs typeface="Times New Roman" pitchFamily="18" charset="0"/>
              </a:rPr>
              <a:t>effective </a:t>
            </a:r>
            <a:r>
              <a:rPr lang="en-US" sz="2400" dirty="0" smtClean="0">
                <a:latin typeface="Times New Roman" pitchFamily="18" charset="0"/>
                <a:cs typeface="Times New Roman" pitchFamily="18" charset="0"/>
              </a:rPr>
              <a:t>turns of the inductor increases. The series connection of the inductors is shown in below diagram</a:t>
            </a:r>
          </a:p>
          <a:p>
            <a:pPr lvl="1" algn="just"/>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676400" y="4972050"/>
            <a:ext cx="5400675" cy="1885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normAutofit/>
          </a:bodyPr>
          <a:lstStyle/>
          <a:p>
            <a:pPr algn="just"/>
            <a:r>
              <a:rPr lang="en-US" sz="2400" dirty="0" smtClean="0">
                <a:latin typeface="Times New Roman" pitchFamily="18" charset="0"/>
                <a:cs typeface="Times New Roman" pitchFamily="18" charset="0"/>
              </a:rPr>
              <a:t>The inductance of series connected inductors is calculated as the sum of the individual inductances of each coil since the current change through each coil is </a:t>
            </a:r>
            <a:r>
              <a:rPr lang="en-US" sz="2400" dirty="0" smtClean="0">
                <a:latin typeface="Times New Roman" pitchFamily="18" charset="0"/>
                <a:cs typeface="Times New Roman" pitchFamily="18" charset="0"/>
              </a:rPr>
              <a:t>same</a:t>
            </a:r>
          </a:p>
          <a:p>
            <a:pPr algn="just"/>
            <a:r>
              <a:rPr lang="en-US" sz="2400" dirty="0" smtClean="0">
                <a:latin typeface="Times New Roman" pitchFamily="18" charset="0"/>
                <a:cs typeface="Times New Roman" pitchFamily="18" charset="0"/>
              </a:rPr>
              <a:t>This series connection is similar to that of the resistors connected in series, except the resistors are replaced by inductors.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current </a:t>
            </a:r>
            <a:r>
              <a:rPr lang="en-US" sz="2400" dirty="0" smtClean="0">
                <a:latin typeface="Times New Roman" pitchFamily="18" charset="0"/>
                <a:cs typeface="Times New Roman" pitchFamily="18" charset="0"/>
              </a:rPr>
              <a:t>I </a:t>
            </a:r>
            <a:r>
              <a:rPr lang="en-US" sz="2400" dirty="0" smtClean="0">
                <a:latin typeface="Times New Roman" pitchFamily="18" charset="0"/>
                <a:cs typeface="Times New Roman" pitchFamily="18" charset="0"/>
              </a:rPr>
              <a:t>is flowing in the series connection and the coils are L1, L2, and so </a:t>
            </a:r>
            <a:r>
              <a:rPr lang="en-US" sz="2400" dirty="0" smtClean="0">
                <a:latin typeface="Times New Roman" pitchFamily="18" charset="0"/>
                <a:cs typeface="Times New Roman" pitchFamily="18" charset="0"/>
              </a:rPr>
              <a:t>on, the </a:t>
            </a:r>
            <a:r>
              <a:rPr lang="en-US" sz="2400" dirty="0" smtClean="0">
                <a:latin typeface="Times New Roman" pitchFamily="18" charset="0"/>
                <a:cs typeface="Times New Roman" pitchFamily="18" charset="0"/>
              </a:rPr>
              <a:t>common current in the series inductors is given by </a:t>
            </a:r>
          </a:p>
          <a:p>
            <a:pPr>
              <a:buNone/>
            </a:pPr>
            <a:r>
              <a:rPr lang="it-IT" sz="2400" dirty="0" smtClean="0">
                <a:latin typeface="Times New Roman" pitchFamily="18" charset="0"/>
                <a:cs typeface="Times New Roman" pitchFamily="18" charset="0"/>
              </a:rPr>
              <a:t>				i</a:t>
            </a:r>
            <a:r>
              <a:rPr lang="it-IT" sz="2400" baseline="-25000" dirty="0" smtClean="0">
                <a:latin typeface="Times New Roman" pitchFamily="18" charset="0"/>
                <a:cs typeface="Times New Roman" pitchFamily="18" charset="0"/>
              </a:rPr>
              <a:t>Total</a:t>
            </a:r>
            <a:r>
              <a:rPr lang="it-IT" sz="2400" dirty="0" smtClean="0">
                <a:latin typeface="Times New Roman" pitchFamily="18" charset="0"/>
                <a:cs typeface="Times New Roman" pitchFamily="18" charset="0"/>
              </a:rPr>
              <a:t> </a:t>
            </a:r>
            <a:r>
              <a:rPr lang="it-IT" sz="2400" dirty="0" smtClean="0">
                <a:latin typeface="Times New Roman" pitchFamily="18" charset="0"/>
                <a:cs typeface="Times New Roman" pitchFamily="18" charset="0"/>
              </a:rPr>
              <a:t>= i</a:t>
            </a:r>
            <a:r>
              <a:rPr lang="it-IT" sz="2400" baseline="-25000" dirty="0" smtClean="0">
                <a:latin typeface="Times New Roman" pitchFamily="18" charset="0"/>
                <a:cs typeface="Times New Roman" pitchFamily="18" charset="0"/>
              </a:rPr>
              <a:t>l1</a:t>
            </a:r>
            <a:r>
              <a:rPr lang="it-IT" sz="2400" dirty="0" smtClean="0">
                <a:latin typeface="Times New Roman" pitchFamily="18" charset="0"/>
                <a:cs typeface="Times New Roman" pitchFamily="18" charset="0"/>
              </a:rPr>
              <a:t>  i</a:t>
            </a:r>
            <a:r>
              <a:rPr lang="it-IT" sz="2400" baseline="-25000" dirty="0" smtClean="0">
                <a:latin typeface="Times New Roman" pitchFamily="18" charset="0"/>
                <a:cs typeface="Times New Roman" pitchFamily="18" charset="0"/>
              </a:rPr>
              <a:t>L2</a:t>
            </a:r>
            <a:r>
              <a:rPr lang="it-IT" sz="2400" dirty="0" smtClean="0">
                <a:latin typeface="Times New Roman" pitchFamily="18" charset="0"/>
                <a:cs typeface="Times New Roman" pitchFamily="18" charset="0"/>
              </a:rPr>
              <a:t> = i</a:t>
            </a:r>
            <a:r>
              <a:rPr lang="it-IT" sz="2400" baseline="-25000" dirty="0" smtClean="0">
                <a:latin typeface="Times New Roman" pitchFamily="18" charset="0"/>
                <a:cs typeface="Times New Roman" pitchFamily="18" charset="0"/>
              </a:rPr>
              <a:t>L3</a:t>
            </a:r>
            <a:r>
              <a:rPr lang="it-IT" sz="2400" dirty="0" smtClean="0">
                <a:latin typeface="Times New Roman" pitchFamily="18" charset="0"/>
                <a:cs typeface="Times New Roman" pitchFamily="18" charset="0"/>
              </a:rPr>
              <a:t>. . . = i</a:t>
            </a:r>
          </a:p>
          <a:p>
            <a:pPr algn="just"/>
            <a:endParaRPr lang="en-US" sz="24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905000" y="0"/>
            <a:ext cx="5400675" cy="1885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8229600" cy="6400800"/>
          </a:xfrm>
        </p:spPr>
        <p:txBody>
          <a:bodyPr>
            <a:normAutofit/>
          </a:bodyPr>
          <a:lstStyle/>
          <a:p>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individual voltage drops across each coil in this series connection are V</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and so on, the total voltage drop between the two </a:t>
            </a:r>
            <a:r>
              <a:rPr lang="en-US" sz="2400" dirty="0" smtClean="0">
                <a:latin typeface="Times New Roman" pitchFamily="18" charset="0"/>
                <a:cs typeface="Times New Roman" pitchFamily="18" charset="0"/>
              </a:rPr>
              <a:t>terminals </a:t>
            </a:r>
            <a:r>
              <a:rPr lang="en-US" sz="2400" dirty="0" smtClean="0">
                <a:latin typeface="Times New Roman" pitchFamily="18" charset="0"/>
                <a:cs typeface="Times New Roman" pitchFamily="18" charset="0"/>
              </a:rPr>
              <a:t>V</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given </a:t>
            </a:r>
            <a:r>
              <a:rPr lang="en-US" sz="2400" dirty="0" smtClean="0">
                <a:latin typeface="Times New Roman" pitchFamily="18" charset="0"/>
                <a:cs typeface="Times New Roman" pitchFamily="18" charset="0"/>
              </a:rPr>
              <a:t>by</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L1</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L2</a:t>
            </a:r>
            <a:r>
              <a:rPr lang="en-US" sz="2400" dirty="0" smtClean="0">
                <a:latin typeface="Times New Roman" pitchFamily="18" charset="0"/>
                <a:cs typeface="Times New Roman" pitchFamily="18" charset="0"/>
              </a:rPr>
              <a:t> + V</a:t>
            </a:r>
            <a:r>
              <a:rPr lang="en-US" sz="2400" baseline="-25000" dirty="0" smtClean="0">
                <a:latin typeface="Times New Roman" pitchFamily="18" charset="0"/>
                <a:cs typeface="Times New Roman" pitchFamily="18" charset="0"/>
              </a:rPr>
              <a:t>L3</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V</a:t>
            </a:r>
            <a:r>
              <a:rPr lang="en-US" sz="2400" baseline="-25000" dirty="0" err="1" smtClean="0">
                <a:latin typeface="Times New Roman" pitchFamily="18" charset="0"/>
                <a:cs typeface="Times New Roman" pitchFamily="18" charset="0"/>
              </a:rPr>
              <a:t>n</a:t>
            </a:r>
            <a:endParaRPr lang="en-US" sz="2400" baseline="-25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As we know that the voltage drop can be represented in terms of self inductance L, this implies</a:t>
            </a:r>
          </a:p>
          <a:p>
            <a:pPr>
              <a:buNone/>
            </a:pPr>
            <a:r>
              <a:rPr lang="en-US" sz="2400" dirty="0" smtClean="0">
                <a:latin typeface="Times New Roman" pitchFamily="18" charset="0"/>
                <a:cs typeface="Times New Roman" pitchFamily="18" charset="0"/>
              </a:rPr>
              <a:t>				V </a:t>
            </a:r>
            <a:r>
              <a:rPr lang="en-US" sz="2400" dirty="0" smtClean="0">
                <a:latin typeface="Times New Roman" pitchFamily="18" charset="0"/>
                <a:cs typeface="Times New Roman" pitchFamily="18" charset="0"/>
              </a:rPr>
              <a:t>= L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this can also be written as</a:t>
            </a:r>
          </a:p>
          <a:p>
            <a:pPr>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r>
              <a:rPr lang="en-US" sz="2400" dirty="0" smtClean="0">
                <a:latin typeface="Times New Roman" pitchFamily="18" charset="0"/>
                <a:cs typeface="Times New Roman" pitchFamily="18" charset="0"/>
              </a:rPr>
              <a:t> + . . . +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therefore </a:t>
            </a:r>
            <a:r>
              <a:rPr lang="en-US" sz="2400" dirty="0" smtClean="0">
                <a:latin typeface="Times New Roman" pitchFamily="18" charset="0"/>
                <a:cs typeface="Times New Roman" pitchFamily="18" charset="0"/>
              </a:rPr>
              <a:t>the total inductance is</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 +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n</a:t>
            </a:r>
            <a:endParaRPr lang="en-US" sz="2400" baseline="-25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means the total inductance of the series connection is the sum of individual inductances of all inductors.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above equation is true when there is no mutual inductance affect between the coils in this series configuration.</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pPr algn="just">
              <a:buNone/>
            </a:pPr>
            <a:r>
              <a:rPr lang="en-US" sz="2400" dirty="0" smtClean="0">
                <a:latin typeface="Times New Roman" pitchFamily="18" charset="0"/>
                <a:cs typeface="Times New Roman" pitchFamily="18" charset="0"/>
              </a:rPr>
              <a:t>Problem 1:</a:t>
            </a:r>
          </a:p>
          <a:p>
            <a:pPr algn="just"/>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a circuit has 3 inductors of 60 Henry, 30 Henry and 20 Henry connected in series, what will be the total inductance of the series?</a:t>
            </a:r>
          </a:p>
          <a:p>
            <a:pPr algn="just">
              <a:buNone/>
            </a:pPr>
            <a:r>
              <a:rPr lang="en-US" sz="2400" dirty="0" smtClean="0">
                <a:latin typeface="Times New Roman" pitchFamily="18" charset="0"/>
                <a:cs typeface="Times New Roman" pitchFamily="18" charset="0"/>
              </a:rPr>
              <a:t>Sol: We know that the formula for total inductance of series, </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 +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n</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Given </a:t>
            </a:r>
            <a:r>
              <a:rPr lang="en-US" sz="2400" dirty="0" smtClean="0">
                <a:latin typeface="Times New Roman" pitchFamily="18" charset="0"/>
                <a:cs typeface="Times New Roman" pitchFamily="18" charset="0"/>
              </a:rPr>
              <a:t>that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60 Henry</a:t>
            </a:r>
          </a:p>
          <a:p>
            <a:pPr algn="just">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30 Henry</a:t>
            </a:r>
          </a:p>
          <a:p>
            <a:pPr algn="just">
              <a:buNone/>
            </a:pPr>
            <a:r>
              <a:rPr lang="en-US" sz="2400" dirty="0" smtClean="0">
                <a:latin typeface="Times New Roman" pitchFamily="18" charset="0"/>
                <a:cs typeface="Times New Roman" pitchFamily="18" charset="0"/>
              </a:rPr>
              <a:t>				L</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20 Henry</a:t>
            </a:r>
          </a:p>
          <a:p>
            <a:pPr algn="just"/>
            <a:r>
              <a:rPr lang="en-US" sz="2400" dirty="0" smtClean="0">
                <a:latin typeface="Times New Roman" pitchFamily="18" charset="0"/>
                <a:cs typeface="Times New Roman" pitchFamily="18" charset="0"/>
              </a:rPr>
              <a:t>The total inductance, </a:t>
            </a:r>
            <a:r>
              <a:rPr lang="en-US" sz="2400" dirty="0" err="1" smtClean="0">
                <a:latin typeface="Times New Roman" pitchFamily="18" charset="0"/>
                <a:cs typeface="Times New Roman" pitchFamily="18" charset="0"/>
              </a:rPr>
              <a:t>L</a:t>
            </a:r>
            <a:r>
              <a:rPr lang="en-US" sz="2400" baseline="-25000" dirty="0" err="1" smtClean="0">
                <a:latin typeface="Times New Roman" pitchFamily="18" charset="0"/>
                <a:cs typeface="Times New Roman" pitchFamily="18" charset="0"/>
              </a:rPr>
              <a:t>Total</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L</a:t>
            </a:r>
            <a:r>
              <a:rPr lang="en-US" sz="2400" baseline="-25000" dirty="0" smtClean="0">
                <a:latin typeface="Times New Roman" pitchFamily="18" charset="0"/>
                <a:cs typeface="Times New Roman" pitchFamily="18" charset="0"/>
              </a:rPr>
              <a:t>3 </a:t>
            </a:r>
            <a:r>
              <a:rPr lang="en-US" sz="2400" dirty="0" smtClean="0">
                <a:latin typeface="Times New Roman" pitchFamily="18" charset="0"/>
                <a:cs typeface="Times New Roman" pitchFamily="18" charset="0"/>
              </a:rPr>
              <a:t>= ________ </a:t>
            </a:r>
            <a:r>
              <a:rPr lang="en-US" sz="2400" dirty="0" smtClean="0">
                <a:latin typeface="Times New Roman" pitchFamily="18" charset="0"/>
                <a:cs typeface="Times New Roman" pitchFamily="18" charset="0"/>
              </a:rPr>
              <a:t>Henry.</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Mutually Connected Inductors in Series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715000"/>
          </a:xfrm>
        </p:spPr>
        <p:txBody>
          <a:bodyPr>
            <a:normAutofit lnSpcReduction="10000"/>
          </a:bodyPr>
          <a:lstStyle/>
          <a:p>
            <a:pPr algn="just"/>
            <a:r>
              <a:rPr lang="en-US" sz="2400" dirty="0" smtClean="0">
                <a:latin typeface="Times New Roman" pitchFamily="18" charset="0"/>
                <a:cs typeface="Times New Roman" pitchFamily="18" charset="0"/>
              </a:rPr>
              <a:t>Now consider that inductors are connected such that magnetic field of one coil affects the other.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When </a:t>
            </a:r>
            <a:r>
              <a:rPr lang="en-US" sz="2400" dirty="0" smtClean="0">
                <a:latin typeface="Times New Roman" pitchFamily="18" charset="0"/>
                <a:cs typeface="Times New Roman" pitchFamily="18" charset="0"/>
              </a:rPr>
              <a:t>two or more inductors are connected in series, then the inductance of one inductor will be affected by the magnetic field produced by the other coil.</a:t>
            </a:r>
          </a:p>
          <a:p>
            <a:pPr algn="just"/>
            <a:r>
              <a:rPr lang="en-US" sz="2400" dirty="0" smtClean="0">
                <a:latin typeface="Times New Roman" pitchFamily="18" charset="0"/>
                <a:cs typeface="Times New Roman" pitchFamily="18" charset="0"/>
              </a:rPr>
              <a:t>This is called mutual inductance and the coils are called “Mutually connected inductors”.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mutual inductance may increase or decrease the total inductance of the series circuit.</a:t>
            </a:r>
          </a:p>
          <a:p>
            <a:pPr algn="just"/>
            <a:r>
              <a:rPr lang="en-US" sz="2400" dirty="0" smtClean="0">
                <a:latin typeface="Times New Roman" pitchFamily="18" charset="0"/>
                <a:cs typeface="Times New Roman" pitchFamily="18" charset="0"/>
              </a:rPr>
              <a:t>The factor that affects the mutual inductance of a series connected of inductors is the distance between the coils and their orientation</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The mutually connected inductors can coupled in two types</a:t>
            </a:r>
          </a:p>
          <a:p>
            <a:pPr algn="just">
              <a:buNone/>
            </a:pPr>
            <a:r>
              <a:rPr lang="en-US" sz="2400" dirty="0" smtClean="0">
                <a:latin typeface="Times New Roman" pitchFamily="18" charset="0"/>
                <a:cs typeface="Times New Roman" pitchFamily="18" charset="0"/>
              </a:rPr>
              <a:t>	1</a:t>
            </a:r>
            <a:r>
              <a:rPr lang="en-US" sz="2400" dirty="0" smtClean="0">
                <a:latin typeface="Times New Roman" pitchFamily="18" charset="0"/>
                <a:cs typeface="Times New Roman" pitchFamily="18" charset="0"/>
              </a:rPr>
              <a:t>) Cumulatively coupled or Series Aiding</a:t>
            </a:r>
          </a:p>
          <a:p>
            <a:pPr algn="just">
              <a:buNone/>
            </a:pPr>
            <a:r>
              <a:rPr lang="en-US" sz="2400" dirty="0" smtClean="0">
                <a:latin typeface="Times New Roman" pitchFamily="18" charset="0"/>
                <a:cs typeface="Times New Roman" pitchFamily="18" charset="0"/>
              </a:rPr>
              <a:t>	2</a:t>
            </a:r>
            <a:r>
              <a:rPr lang="en-US" sz="2400" dirty="0" smtClean="0">
                <a:latin typeface="Times New Roman" pitchFamily="18" charset="0"/>
                <a:cs typeface="Times New Roman" pitchFamily="18" charset="0"/>
              </a:rPr>
              <a:t>) Differentially coupled or Series opposing</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Cumulatively Coupled Inductors in Series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3124200"/>
          </a:xfrm>
        </p:spPr>
        <p:txBody>
          <a:bodyPr>
            <a:noAutofit/>
          </a:bodyPr>
          <a:lstStyle/>
          <a:p>
            <a:pPr algn="just"/>
            <a:r>
              <a:rPr lang="en-US" sz="2200" dirty="0" smtClean="0">
                <a:latin typeface="Times New Roman" pitchFamily="18" charset="0"/>
                <a:cs typeface="Times New Roman" pitchFamily="18" charset="0"/>
              </a:rPr>
              <a:t>the magnetic fluxes produced by the inductors are in the same direction to the flow of current through them, then the coils are known as “Cumulatively coupled”.</a:t>
            </a:r>
          </a:p>
          <a:p>
            <a:pPr algn="just"/>
            <a:r>
              <a:rPr lang="en-US" sz="2200" dirty="0" smtClean="0">
                <a:latin typeface="Times New Roman" pitchFamily="18" charset="0"/>
                <a:cs typeface="Times New Roman" pitchFamily="18" charset="0"/>
              </a:rPr>
              <a:t>In this series aiding or cumulative coupled circuit, the current enters or leaves the terminals of coils at any instant of time are in the same direction.</a:t>
            </a:r>
          </a:p>
          <a:p>
            <a:pPr algn="just"/>
            <a:r>
              <a:rPr lang="en-US" sz="2200" dirty="0" smtClean="0">
                <a:latin typeface="Times New Roman" pitchFamily="18" charset="0"/>
                <a:cs typeface="Times New Roman" pitchFamily="18" charset="0"/>
              </a:rPr>
              <a:t>The figure below shows the connection of two inductors in series aiding arrangement</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0" y="3810000"/>
            <a:ext cx="5365777" cy="3048000"/>
          </a:xfrm>
          <a:prstGeom prst="rect">
            <a:avLst/>
          </a:prstGeom>
          <a:noFill/>
          <a:ln w="9525">
            <a:noFill/>
            <a:miter lim="800000"/>
            <a:headEnd/>
            <a:tailEnd/>
          </a:ln>
          <a:effectLst/>
        </p:spPr>
      </p:pic>
      <p:sp>
        <p:nvSpPr>
          <p:cNvPr id="2053" name="AutoShape 5" descr="https://upload.wikimedia.org/wikipedia/commons/thumb/d/d0/Coil_right-hand_rule.svg/330px-Coil_right-hand_rule.svg.png"/>
          <p:cNvSpPr>
            <a:spLocks noChangeAspect="1" noChangeArrowheads="1"/>
          </p:cNvSpPr>
          <p:nvPr/>
        </p:nvSpPr>
        <p:spPr bwMode="auto">
          <a:xfrm>
            <a:off x="155575" y="-1309688"/>
            <a:ext cx="3143250" cy="27336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3"/>
          <a:srcRect/>
          <a:stretch>
            <a:fillRect/>
          </a:stretch>
        </p:blipFill>
        <p:spPr bwMode="auto">
          <a:xfrm rot="5400000">
            <a:off x="5719762" y="3881437"/>
            <a:ext cx="3200400" cy="27527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1192</Words>
  <Application>Microsoft Office PowerPoint</Application>
  <PresentationFormat>On-screen Show (4:3)</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Inductors in Series</vt:lpstr>
      <vt:lpstr> </vt:lpstr>
      <vt:lpstr>Slide 3</vt:lpstr>
      <vt:lpstr>Inductors Connected in Series </vt:lpstr>
      <vt:lpstr>Slide 5</vt:lpstr>
      <vt:lpstr>Slide 6</vt:lpstr>
      <vt:lpstr>Slide 7</vt:lpstr>
      <vt:lpstr>Mutually Connected Inductors in Series </vt:lpstr>
      <vt:lpstr>Cumulatively Coupled Inductors in Series </vt:lpstr>
      <vt:lpstr>Slide 10</vt:lpstr>
      <vt:lpstr>Slide 11</vt:lpstr>
      <vt:lpstr>Slide 12</vt:lpstr>
      <vt:lpstr>Differentially Coupled Inductors in Series </vt:lpstr>
      <vt:lpstr>Slide 14</vt:lpstr>
      <vt:lpstr>Slide 15</vt:lpstr>
      <vt:lpstr>Summary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Inductors in Series</dc:title>
  <dc:creator>Murali Krishna Raju</dc:creator>
  <cp:lastModifiedBy>Murali Krishna Raju</cp:lastModifiedBy>
  <cp:revision>20</cp:revision>
  <dcterms:created xsi:type="dcterms:W3CDTF">2006-08-16T00:00:00Z</dcterms:created>
  <dcterms:modified xsi:type="dcterms:W3CDTF">2020-04-30T04:58:41Z</dcterms:modified>
</cp:coreProperties>
</file>