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9" r:id="rId7"/>
    <p:sldId id="261" r:id="rId8"/>
    <p:sldId id="262" r:id="rId9"/>
    <p:sldId id="263" r:id="rId10"/>
    <p:sldId id="264" r:id="rId11"/>
    <p:sldId id="270"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2AC55-8C05-4834-9A4E-A7D50EE7F379}" type="datetimeFigureOut">
              <a:rPr lang="en-US" smtClean="0"/>
              <a:pPr/>
              <a:t>30-Apr-20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461DEC-1ECF-4B65-BAD1-E19F3FE4F3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50889C-0506-4A4A-AC50-E52DADBBC2F7}" type="datetime1">
              <a:rPr lang="en-US" smtClean="0"/>
              <a:pPr/>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13604-FE30-4036-B512-0531290D7383}" type="datetime1">
              <a:rPr lang="en-US" smtClean="0"/>
              <a:pPr/>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34B5F-CAEA-45CF-99BA-AD5F702DF5EE}" type="datetime1">
              <a:rPr lang="en-US" smtClean="0"/>
              <a:pPr/>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1E361-A911-46AD-B80B-3E995E11AFAC}" type="datetime1">
              <a:rPr lang="en-US" smtClean="0"/>
              <a:pPr/>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8A29F-341F-4941-BB50-434D8ED5C7BD}" type="datetime1">
              <a:rPr lang="en-US" smtClean="0"/>
              <a:pPr/>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F6183C-5D0C-4C69-BC65-C3E03306F16A}" type="datetime1">
              <a:rPr lang="en-US" smtClean="0"/>
              <a:pPr/>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EEFE02-31BA-4CD6-AD8B-64489DA3FB46}" type="datetime1">
              <a:rPr lang="en-US" smtClean="0"/>
              <a:pPr/>
              <a:t>30-Apr-20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377ED4-CBF9-46D4-A848-B2D4F96C0940}" type="datetime1">
              <a:rPr lang="en-US" smtClean="0"/>
              <a:pPr/>
              <a:t>30-Apr-20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AC58F-B5A0-423C-8261-55B4E514C133}" type="datetime1">
              <a:rPr lang="en-US" smtClean="0"/>
              <a:pPr/>
              <a:t>30-Apr-20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D137F-E0BC-456D-BCEC-41966C689C70}" type="datetime1">
              <a:rPr lang="en-US" smtClean="0"/>
              <a:pPr/>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0D187-82CB-45E1-BC2E-C89FAA5F2170}" type="datetime1">
              <a:rPr lang="en-US" smtClean="0"/>
              <a:pPr/>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0584F-8C32-4C25-8FBC-BF084BAB1BB2}" type="datetime1">
              <a:rPr lang="en-US" smtClean="0"/>
              <a:pPr/>
              <a:t>30-Apr-20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Inductors in Parallel</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a:bodyPr>
          <a:lstStyle/>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We know that</a:t>
            </a:r>
          </a:p>
          <a:p>
            <a:pPr algn="just"/>
            <a:r>
              <a:rPr lang="en-US" sz="2400" dirty="0" smtClean="0">
                <a:latin typeface="Times New Roman" pitchFamily="18" charset="0"/>
                <a:cs typeface="Times New Roman" pitchFamily="18" charset="0"/>
              </a:rPr>
              <a:t>If 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is the total inductance of the parallel inductor circuit , then voltage is given by</a:t>
            </a:r>
          </a:p>
          <a:p>
            <a:pPr algn="ctr">
              <a:buNone/>
            </a:pPr>
            <a:endParaRPr lang="en-US" sz="2400"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Substituting </a:t>
            </a:r>
            <a:r>
              <a:rPr lang="en-US" sz="2400" dirty="0" smtClean="0">
                <a:latin typeface="Times New Roman" pitchFamily="18" charset="0"/>
                <a:cs typeface="Times New Roman" pitchFamily="18" charset="0"/>
              </a:rPr>
              <a:t>equation 2 in above equation, we </a:t>
            </a:r>
            <a:r>
              <a:rPr lang="en-US" sz="2400" dirty="0" smtClean="0">
                <a:latin typeface="Times New Roman" pitchFamily="18" charset="0"/>
                <a:cs typeface="Times New Roman" pitchFamily="18" charset="0"/>
              </a:rPr>
              <a:t>get</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2050" name="Object 2"/>
          <p:cNvGraphicFramePr>
            <a:graphicFrameLocks noChangeAspect="1"/>
          </p:cNvGraphicFramePr>
          <p:nvPr/>
        </p:nvGraphicFramePr>
        <p:xfrm>
          <a:off x="2895600" y="457200"/>
          <a:ext cx="1991030" cy="685800"/>
        </p:xfrm>
        <a:graphic>
          <a:graphicData uri="http://schemas.openxmlformats.org/presentationml/2006/ole">
            <p:oleObj spid="_x0000_s2050" name="Equation" r:id="rId3" imgW="1143000" imgH="393480" progId="Equation.DSMT4">
              <p:embed/>
            </p:oleObj>
          </a:graphicData>
        </a:graphic>
      </p:graphicFrame>
      <p:graphicFrame>
        <p:nvGraphicFramePr>
          <p:cNvPr id="2051" name="Object 3"/>
          <p:cNvGraphicFramePr>
            <a:graphicFrameLocks noChangeAspect="1"/>
          </p:cNvGraphicFramePr>
          <p:nvPr/>
        </p:nvGraphicFramePr>
        <p:xfrm>
          <a:off x="3352800" y="1828800"/>
          <a:ext cx="990600" cy="614172"/>
        </p:xfrm>
        <a:graphic>
          <a:graphicData uri="http://schemas.openxmlformats.org/presentationml/2006/ole">
            <p:oleObj spid="_x0000_s2051" name="Equation" r:id="rId4" imgW="634680" imgH="393480" progId="Equation.DSMT4">
              <p:embed/>
            </p:oleObj>
          </a:graphicData>
        </a:graphic>
      </p:graphicFrame>
      <p:graphicFrame>
        <p:nvGraphicFramePr>
          <p:cNvPr id="2053" name="Object 5"/>
          <p:cNvGraphicFramePr>
            <a:graphicFrameLocks noChangeAspect="1"/>
          </p:cNvGraphicFramePr>
          <p:nvPr/>
        </p:nvGraphicFramePr>
        <p:xfrm>
          <a:off x="2895600" y="2438400"/>
          <a:ext cx="2286000" cy="655638"/>
        </p:xfrm>
        <a:graphic>
          <a:graphicData uri="http://schemas.openxmlformats.org/presentationml/2006/ole">
            <p:oleObj spid="_x0000_s2053" name="Equation" r:id="rId5" imgW="1371600" imgH="393480" progId="Equation.DSMT4">
              <p:embed/>
            </p:oleObj>
          </a:graphicData>
        </a:graphic>
      </p:graphicFrame>
      <p:graphicFrame>
        <p:nvGraphicFramePr>
          <p:cNvPr id="2054" name="Object 6"/>
          <p:cNvGraphicFramePr>
            <a:graphicFrameLocks noChangeAspect="1"/>
          </p:cNvGraphicFramePr>
          <p:nvPr/>
        </p:nvGraphicFramePr>
        <p:xfrm>
          <a:off x="1981200" y="3505200"/>
          <a:ext cx="4191000" cy="3323857"/>
        </p:xfrm>
        <a:graphic>
          <a:graphicData uri="http://schemas.openxmlformats.org/presentationml/2006/ole">
            <p:oleObj spid="_x0000_s2054" name="Equation" r:id="rId6" imgW="2209680" imgH="1752480" progId="Equation.DSMT4">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715000"/>
          </a:xfrm>
        </p:spPr>
        <p:txBody>
          <a:bodyPr/>
          <a:lstStyle/>
          <a:p>
            <a:pPr algn="just"/>
            <a:r>
              <a:rPr lang="en-US" dirty="0" smtClean="0">
                <a:latin typeface="Times New Roman" pitchFamily="18" charset="0"/>
                <a:cs typeface="Times New Roman" pitchFamily="18" charset="0"/>
              </a:rPr>
              <a:t>Equating equations 3 and 4 we </a:t>
            </a:r>
            <a:r>
              <a:rPr lang="en-US" dirty="0" smtClean="0">
                <a:latin typeface="Times New Roman" pitchFamily="18" charset="0"/>
                <a:cs typeface="Times New Roman" pitchFamily="18" charset="0"/>
              </a:rPr>
              <a:t>get</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Simplifying the above equation, results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24578" name="Object 2"/>
          <p:cNvGraphicFramePr>
            <a:graphicFrameLocks noChangeAspect="1"/>
          </p:cNvGraphicFramePr>
          <p:nvPr/>
        </p:nvGraphicFramePr>
        <p:xfrm>
          <a:off x="1447800" y="1600200"/>
          <a:ext cx="7039326" cy="1905000"/>
        </p:xfrm>
        <a:graphic>
          <a:graphicData uri="http://schemas.openxmlformats.org/presentationml/2006/ole">
            <p:oleObj spid="_x0000_s24578" name="Equation" r:id="rId3" imgW="2768400" imgH="749160" progId="Equation.DSMT4">
              <p:embed/>
            </p:oleObj>
          </a:graphicData>
        </a:graphic>
      </p:graphicFrame>
      <p:graphicFrame>
        <p:nvGraphicFramePr>
          <p:cNvPr id="6" name="Object 2"/>
          <p:cNvGraphicFramePr>
            <a:graphicFrameLocks noChangeAspect="1"/>
          </p:cNvGraphicFramePr>
          <p:nvPr/>
        </p:nvGraphicFramePr>
        <p:xfrm>
          <a:off x="2590800" y="5257800"/>
          <a:ext cx="2641600" cy="1046163"/>
        </p:xfrm>
        <a:graphic>
          <a:graphicData uri="http://schemas.openxmlformats.org/presentationml/2006/ole">
            <p:oleObj spid="_x0000_s24579" name="Equation" r:id="rId4" imgW="1155600" imgH="457200" progId="Equation.DSMT4">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867400"/>
          </a:xfrm>
        </p:spPr>
        <p:txBody>
          <a:bodyPr>
            <a:normAutofit fontScale="85000" lnSpcReduction="20000"/>
          </a:bodyPr>
          <a:lstStyle/>
          <a:p>
            <a:pPr algn="just"/>
            <a:r>
              <a:rPr lang="en-US" b="1" dirty="0" smtClean="0">
                <a:latin typeface="Times New Roman" pitchFamily="18" charset="0"/>
                <a:cs typeface="Times New Roman" pitchFamily="18" charset="0"/>
              </a:rPr>
              <a:t>problem 2:</a:t>
            </a:r>
            <a:r>
              <a:rPr lang="en-US" dirty="0" smtClean="0">
                <a:latin typeface="Times New Roman" pitchFamily="18" charset="0"/>
                <a:cs typeface="Times New Roman" pitchFamily="18" charset="0"/>
              </a:rPr>
              <a:t>If </a:t>
            </a:r>
            <a:r>
              <a:rPr lang="en-US" dirty="0" smtClean="0">
                <a:latin typeface="Times New Roman" pitchFamily="18" charset="0"/>
                <a:cs typeface="Times New Roman" pitchFamily="18" charset="0"/>
              </a:rPr>
              <a:t>the two inductors 25mH and 45mH are connected in parallel aiding, calculate the total inductance of the parallel combination. The mutual inductance is given as 20mH</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SolGiven</a:t>
            </a:r>
            <a:r>
              <a:rPr lang="en-US" dirty="0" smtClean="0">
                <a:latin typeface="Times New Roman" pitchFamily="18" charset="0"/>
                <a:cs typeface="Times New Roman" pitchFamily="18" charset="0"/>
              </a:rPr>
              <a:t> that, </a:t>
            </a:r>
            <a:r>
              <a:rPr lang="en-US" dirty="0" smtClean="0">
                <a:latin typeface="Times New Roman" pitchFamily="18" charset="0"/>
                <a:cs typeface="Times New Roman" pitchFamily="18" charset="0"/>
              </a:rPr>
              <a:t>    L</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25 </a:t>
            </a:r>
            <a:r>
              <a:rPr lang="en-US" dirty="0" err="1" smtClean="0">
                <a:latin typeface="Times New Roman" pitchFamily="18" charset="0"/>
                <a:cs typeface="Times New Roman" pitchFamily="18" charset="0"/>
              </a:rPr>
              <a:t>mH</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L</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45 </a:t>
            </a:r>
            <a:r>
              <a:rPr lang="en-US" dirty="0" err="1" smtClean="0">
                <a:latin typeface="Times New Roman" pitchFamily="18" charset="0"/>
                <a:cs typeface="Times New Roman" pitchFamily="18" charset="0"/>
              </a:rPr>
              <a:t>mH</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M </a:t>
            </a:r>
            <a:r>
              <a:rPr lang="en-US" dirty="0" smtClean="0">
                <a:latin typeface="Times New Roman" pitchFamily="18" charset="0"/>
                <a:cs typeface="Times New Roman" pitchFamily="18" charset="0"/>
              </a:rPr>
              <a:t>= 20 </a:t>
            </a:r>
            <a:r>
              <a:rPr lang="en-US" dirty="0" err="1" smtClean="0">
                <a:latin typeface="Times New Roman" pitchFamily="18" charset="0"/>
                <a:cs typeface="Times New Roman" pitchFamily="18" charset="0"/>
              </a:rPr>
              <a:t>Mh</a:t>
            </a: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 _______</a:t>
            </a:r>
            <a:r>
              <a:rPr lang="en-US" dirty="0" err="1" smtClean="0">
                <a:latin typeface="Times New Roman" pitchFamily="18" charset="0"/>
                <a:cs typeface="Times New Roman" pitchFamily="18" charset="0"/>
              </a:rPr>
              <a:t>mH</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25603" name="Object 2"/>
          <p:cNvGraphicFramePr>
            <a:graphicFrameLocks noChangeAspect="1"/>
          </p:cNvGraphicFramePr>
          <p:nvPr/>
        </p:nvGraphicFramePr>
        <p:xfrm>
          <a:off x="2438400" y="3983037"/>
          <a:ext cx="2641600" cy="1046163"/>
        </p:xfrm>
        <a:graphic>
          <a:graphicData uri="http://schemas.openxmlformats.org/presentationml/2006/ole">
            <p:oleObj spid="_x0000_s25603" name="Equation" r:id="rId3" imgW="1155600" imgH="457200" progId="Equation.DSMT4">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Parallel Opposing Inductors</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Similarly, if we consider the figure (b), in which inductors L</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&amp; L</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are connected in parallel with their magnetic fields opposing, the total inductance is given as</a:t>
            </a:r>
          </a:p>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26626" name="Object 2"/>
          <p:cNvGraphicFramePr>
            <a:graphicFrameLocks noChangeAspect="1"/>
          </p:cNvGraphicFramePr>
          <p:nvPr/>
        </p:nvGraphicFramePr>
        <p:xfrm>
          <a:off x="2514600" y="3962400"/>
          <a:ext cx="2641600" cy="1046162"/>
        </p:xfrm>
        <a:graphic>
          <a:graphicData uri="http://schemas.openxmlformats.org/presentationml/2006/ole">
            <p:oleObj spid="_x0000_s26626" name="Equation" r:id="rId3" imgW="1155600" imgH="457200" progId="Equation.DSMT4">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noAutofit/>
          </a:bodyPr>
          <a:lstStyle/>
          <a:p>
            <a:pPr algn="just"/>
            <a:r>
              <a:rPr lang="en-US" sz="2400" b="1" dirty="0" smtClean="0">
                <a:latin typeface="Times New Roman" pitchFamily="18" charset="0"/>
                <a:cs typeface="Times New Roman" pitchFamily="18" charset="0"/>
              </a:rPr>
              <a:t>Problem: </a:t>
            </a:r>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the two inductors 25mH and 45mH are connected in parallel opposing, calculate the total inductance of the parallel combination. The mutual inductance is given as 20mH</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Sol: Given that,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25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45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M </a:t>
            </a:r>
            <a:r>
              <a:rPr lang="en-US" sz="2400" dirty="0" smtClean="0">
                <a:latin typeface="Times New Roman" pitchFamily="18" charset="0"/>
                <a:cs typeface="Times New Roman" pitchFamily="18" charset="0"/>
              </a:rPr>
              <a:t>= 20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 ______</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27651" name="Object 2"/>
          <p:cNvGraphicFramePr>
            <a:graphicFrameLocks noChangeAspect="1"/>
          </p:cNvGraphicFramePr>
          <p:nvPr/>
        </p:nvGraphicFramePr>
        <p:xfrm>
          <a:off x="2438400" y="3657600"/>
          <a:ext cx="2641600" cy="1046163"/>
        </p:xfrm>
        <a:graphic>
          <a:graphicData uri="http://schemas.openxmlformats.org/presentationml/2006/ole">
            <p:oleObj spid="_x0000_s27651" name="Equation" r:id="rId3" imgW="1155600" imgH="457200" progId="Equation.DSMT4">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525963"/>
          </a:xfrm>
        </p:spPr>
        <p:txBody>
          <a:bodyPr>
            <a:noAutofit/>
          </a:bodyPr>
          <a:lstStyle/>
          <a:p>
            <a:r>
              <a:rPr lang="en-US" sz="2400" b="1" dirty="0" smtClean="0">
                <a:latin typeface="Times New Roman" pitchFamily="18" charset="0"/>
                <a:cs typeface="Times New Roman" pitchFamily="18" charset="0"/>
              </a:rPr>
              <a:t>Summary</a:t>
            </a:r>
          </a:p>
          <a:p>
            <a:r>
              <a:rPr lang="en-US" sz="2400" dirty="0" smtClean="0">
                <a:latin typeface="Times New Roman" pitchFamily="18" charset="0"/>
                <a:cs typeface="Times New Roman" pitchFamily="18" charset="0"/>
              </a:rPr>
              <a:t>Connecting the two terminals of inductor respectively to other inductor or inductors terminals, then that connection is referred as “parallel connection of inductors”.</a:t>
            </a:r>
          </a:p>
          <a:p>
            <a:r>
              <a:rPr lang="en-US" sz="2400" dirty="0" smtClean="0">
                <a:latin typeface="Times New Roman" pitchFamily="18" charset="0"/>
                <a:cs typeface="Times New Roman" pitchFamily="18" charset="0"/>
              </a:rPr>
              <a:t>When the fluxes produced by individual inductors are in the same direction, the mutual inductance will be increased; then these coils are called “Aiding” coils. Total inductance for aiding coils is 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M</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)-2M).When the fluxes produced by individual inductors are in the opposite direction of magnetic flux, the mutual inductance will be decreased; then these coils are called “opposing” coils. Total inductance for aiding coils is 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M</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)+2M)</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4525963"/>
          </a:xfrm>
        </p:spPr>
        <p:txBody>
          <a:bodyPr>
            <a:normAutofit/>
          </a:bodyPr>
          <a:lstStyle/>
          <a:p>
            <a:pPr algn="just"/>
            <a:r>
              <a:rPr lang="en-US" sz="2400" dirty="0" smtClean="0">
                <a:latin typeface="Times New Roman" pitchFamily="18" charset="0"/>
                <a:cs typeface="Times New Roman" pitchFamily="18" charset="0"/>
              </a:rPr>
              <a:t>Inductors are said to be connected in parallel when two terminals of an inductor respectively connected to each terminal of other inductors or inductor. </a:t>
            </a:r>
          </a:p>
          <a:p>
            <a:pPr algn="just"/>
            <a:r>
              <a:rPr lang="en-US" sz="2400" dirty="0" smtClean="0">
                <a:latin typeface="Times New Roman" pitchFamily="18" charset="0"/>
                <a:cs typeface="Times New Roman" pitchFamily="18" charset="0"/>
              </a:rPr>
              <a:t>Similar to the parallel connection of resistors, the total inductance in parallel connection of inductors is somewhat lesser than smallest inductance of an inductor in that connection.</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438400" y="3048000"/>
            <a:ext cx="3886200" cy="3352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2819400"/>
          </a:xfrm>
        </p:spPr>
        <p:txBody>
          <a:bodyPr>
            <a:noAutofit/>
          </a:bodyPr>
          <a:lstStyle/>
          <a:p>
            <a:pPr algn="just"/>
            <a:r>
              <a:rPr lang="en-US" sz="2400" dirty="0" smtClean="0">
                <a:latin typeface="Times New Roman" pitchFamily="18" charset="0"/>
                <a:cs typeface="Times New Roman" pitchFamily="18" charset="0"/>
              </a:rPr>
              <a:t>If the current flow through the each inductor is less than the total current,</a:t>
            </a:r>
          </a:p>
          <a:p>
            <a:pPr algn="just"/>
            <a:r>
              <a:rPr lang="en-US" sz="2400" dirty="0" smtClean="0">
                <a:latin typeface="Times New Roman" pitchFamily="18" charset="0"/>
                <a:cs typeface="Times New Roman" pitchFamily="18" charset="0"/>
              </a:rPr>
              <a:t> the magnetic field generated by each inductor is also less than that of field generated by total current through it.</a:t>
            </a:r>
          </a:p>
          <a:p>
            <a:pPr algn="just"/>
            <a:r>
              <a:rPr lang="en-US" sz="2400" dirty="0" smtClean="0">
                <a:latin typeface="Times New Roman" pitchFamily="18" charset="0"/>
                <a:cs typeface="Times New Roman" pitchFamily="18" charset="0"/>
              </a:rPr>
              <a:t>if the inductors are connected in parallel, current chooses least opposition path of inductor when current in that circuit is decreased or increased while each inductor individually opposes that change (increase or decrease of current).</a:t>
            </a:r>
          </a:p>
          <a:p>
            <a:pPr algn="just"/>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b="11912"/>
          <a:stretch>
            <a:fillRect/>
          </a:stretch>
        </p:blipFill>
        <p:spPr bwMode="auto">
          <a:xfrm>
            <a:off x="1371600" y="3429000"/>
            <a:ext cx="6553200" cy="3200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Inductors Connected in Parallel (Without Magnetic Coupling)</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838200"/>
          </a:xfrm>
        </p:spPr>
        <p:txBody>
          <a:bodyPr>
            <a:normAutofit/>
          </a:bodyPr>
          <a:lstStyle/>
          <a:p>
            <a:pPr algn="just"/>
            <a:r>
              <a:rPr lang="en-US" sz="2400" dirty="0" smtClean="0">
                <a:latin typeface="Times New Roman" pitchFamily="18" charset="0"/>
                <a:cs typeface="Times New Roman" pitchFamily="18" charset="0"/>
              </a:rPr>
              <a:t>The parallel connection of n inductors is shown in below figure.</a:t>
            </a:r>
            <a:endParaRPr lang="en-US" sz="24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2438400" y="1600200"/>
            <a:ext cx="4638675" cy="2571750"/>
          </a:xfrm>
          <a:prstGeom prst="rect">
            <a:avLst/>
          </a:prstGeom>
          <a:noFill/>
          <a:ln w="9525">
            <a:noFill/>
            <a:miter lim="800000"/>
            <a:headEnd/>
            <a:tailEnd/>
          </a:ln>
          <a:effectLst/>
        </p:spPr>
      </p:pic>
      <p:sp>
        <p:nvSpPr>
          <p:cNvPr id="5" name="Content Placeholder 2"/>
          <p:cNvSpPr txBox="1">
            <a:spLocks/>
          </p:cNvSpPr>
          <p:nvPr/>
        </p:nvSpPr>
        <p:spPr>
          <a:xfrm>
            <a:off x="457200" y="3962401"/>
            <a:ext cx="8229600" cy="26670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Consider that there is no magnetic coupling between inductors and hence the total inductance equal to the sum of reciprocals of the individual inductances.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172200"/>
          </a:xfrm>
        </p:spPr>
        <p:txBody>
          <a:bodyPr>
            <a:noAutofit/>
          </a:bodyPr>
          <a:lstStyle/>
          <a:p>
            <a:pPr algn="just"/>
            <a:r>
              <a:rPr lang="en-US" sz="2400" dirty="0" smtClean="0">
                <a:latin typeface="Times New Roman" pitchFamily="18" charset="0"/>
                <a:cs typeface="Times New Roman" pitchFamily="18" charset="0"/>
              </a:rPr>
              <a:t>We know that, in a parallel network the voltage remains constant and the current divides at each parallel inductor. </a:t>
            </a:r>
          </a:p>
          <a:p>
            <a:pPr algn="just"/>
            <a:r>
              <a:rPr lang="en-US" sz="2400" dirty="0" smtClean="0">
                <a:latin typeface="Times New Roman" pitchFamily="18" charset="0"/>
                <a:cs typeface="Times New Roman" pitchFamily="18" charset="0"/>
              </a:rPr>
              <a:t>If I</a:t>
            </a:r>
            <a:r>
              <a:rPr lang="en-US" sz="2400" baseline="-25000" dirty="0" smtClean="0">
                <a:latin typeface="Times New Roman" pitchFamily="18" charset="0"/>
                <a:cs typeface="Times New Roman" pitchFamily="18" charset="0"/>
              </a:rPr>
              <a:t>L1</a:t>
            </a:r>
            <a:r>
              <a:rPr lang="en-US" sz="2400" dirty="0" smtClean="0">
                <a:latin typeface="Times New Roman" pitchFamily="18" charset="0"/>
                <a:cs typeface="Times New Roman" pitchFamily="18" charset="0"/>
              </a:rPr>
              <a:t>, I</a:t>
            </a:r>
            <a:r>
              <a:rPr lang="en-US" sz="2400" baseline="-25000" dirty="0" smtClean="0">
                <a:latin typeface="Times New Roman" pitchFamily="18" charset="0"/>
                <a:cs typeface="Times New Roman" pitchFamily="18" charset="0"/>
              </a:rPr>
              <a:t>L2</a:t>
            </a:r>
            <a:r>
              <a:rPr lang="en-US" sz="2400" dirty="0" smtClean="0">
                <a:latin typeface="Times New Roman" pitchFamily="18" charset="0"/>
                <a:cs typeface="Times New Roman" pitchFamily="18" charset="0"/>
              </a:rPr>
              <a:t>, I</a:t>
            </a:r>
            <a:r>
              <a:rPr lang="en-US" sz="2400" baseline="-25000" dirty="0" smtClean="0">
                <a:latin typeface="Times New Roman" pitchFamily="18" charset="0"/>
                <a:cs typeface="Times New Roman" pitchFamily="18" charset="0"/>
              </a:rPr>
              <a:t>L3</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t>
            </a:r>
            <a:r>
              <a:rPr lang="en-US" sz="2400" baseline="-25000" dirty="0" err="1" smtClean="0">
                <a:latin typeface="Times New Roman" pitchFamily="18" charset="0"/>
                <a:cs typeface="Times New Roman" pitchFamily="18" charset="0"/>
              </a:rPr>
              <a:t>Ln</a:t>
            </a:r>
            <a:r>
              <a:rPr lang="en-US" sz="2400" dirty="0" smtClean="0">
                <a:latin typeface="Times New Roman" pitchFamily="18" charset="0"/>
                <a:cs typeface="Times New Roman" pitchFamily="18" charset="0"/>
              </a:rPr>
              <a:t> are the individual currents flowing in the parallel connected inductors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t>
            </a:r>
            <a:r>
              <a:rPr lang="en-US" sz="2400" baseline="-25000" dirty="0" err="1"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respectively, then the total current in the parallel inductors is given by</a:t>
            </a:r>
          </a:p>
          <a:p>
            <a:pPr algn="ctr">
              <a:buNone/>
            </a:pPr>
            <a:r>
              <a:rPr lang="en-US" sz="2400" dirty="0" err="1" smtClean="0">
                <a:latin typeface="Times New Roman" pitchFamily="18" charset="0"/>
                <a:cs typeface="Times New Roman" pitchFamily="18" charset="0"/>
              </a:rPr>
              <a:t>I</a:t>
            </a:r>
            <a:r>
              <a:rPr lang="en-US" sz="2400" baseline="-25000" dirty="0" err="1" smtClean="0">
                <a:latin typeface="Times New Roman" pitchFamily="18" charset="0"/>
                <a:cs typeface="Times New Roman" pitchFamily="18" charset="0"/>
              </a:rPr>
              <a:t>Total</a:t>
            </a:r>
            <a:r>
              <a:rPr lang="en-US" sz="2400" dirty="0" smtClean="0">
                <a:latin typeface="Times New Roman" pitchFamily="18" charset="0"/>
                <a:cs typeface="Times New Roman" pitchFamily="18" charset="0"/>
              </a:rPr>
              <a:t> = I</a:t>
            </a:r>
            <a:r>
              <a:rPr lang="en-US" sz="2400" baseline="-25000" dirty="0" smtClean="0">
                <a:latin typeface="Times New Roman" pitchFamily="18" charset="0"/>
                <a:cs typeface="Times New Roman" pitchFamily="18" charset="0"/>
              </a:rPr>
              <a:t>L1</a:t>
            </a:r>
            <a:r>
              <a:rPr lang="en-US" sz="2400" dirty="0" smtClean="0">
                <a:latin typeface="Times New Roman" pitchFamily="18" charset="0"/>
                <a:cs typeface="Times New Roman" pitchFamily="18" charset="0"/>
              </a:rPr>
              <a:t> + I</a:t>
            </a:r>
            <a:r>
              <a:rPr lang="en-US" sz="2400" baseline="-25000" dirty="0" smtClean="0">
                <a:latin typeface="Times New Roman" pitchFamily="18" charset="0"/>
                <a:cs typeface="Times New Roman" pitchFamily="18" charset="0"/>
              </a:rPr>
              <a:t>L2</a:t>
            </a:r>
            <a:r>
              <a:rPr lang="en-US" sz="2400" dirty="0" smtClean="0">
                <a:latin typeface="Times New Roman" pitchFamily="18" charset="0"/>
                <a:cs typeface="Times New Roman" pitchFamily="18" charset="0"/>
              </a:rPr>
              <a:t> + I</a:t>
            </a:r>
            <a:r>
              <a:rPr lang="en-US" sz="2400" baseline="-25000" dirty="0" smtClean="0">
                <a:latin typeface="Times New Roman" pitchFamily="18" charset="0"/>
                <a:cs typeface="Times New Roman" pitchFamily="18" charset="0"/>
              </a:rPr>
              <a:t>L3</a:t>
            </a:r>
            <a:r>
              <a:rPr lang="en-US" sz="2400" dirty="0" smtClean="0">
                <a:latin typeface="Times New Roman" pitchFamily="18" charset="0"/>
                <a:cs typeface="Times New Roman" pitchFamily="18" charset="0"/>
              </a:rPr>
              <a:t> . . . . + I</a:t>
            </a:r>
            <a:r>
              <a:rPr lang="en-US" sz="2400" baseline="-25000" dirty="0" smtClean="0">
                <a:latin typeface="Times New Roman" pitchFamily="18" charset="0"/>
                <a:cs typeface="Times New Roman" pitchFamily="18" charset="0"/>
              </a:rPr>
              <a:t>n</a:t>
            </a:r>
          </a:p>
          <a:p>
            <a:pPr algn="just"/>
            <a:r>
              <a:rPr lang="en-US" sz="2400" dirty="0" smtClean="0">
                <a:latin typeface="Times New Roman" pitchFamily="18" charset="0"/>
                <a:cs typeface="Times New Roman" pitchFamily="18" charset="0"/>
              </a:rPr>
              <a:t>If the individual voltage drops in the parallel connection are V</a:t>
            </a:r>
            <a:r>
              <a:rPr lang="en-US" sz="2400" baseline="-25000" dirty="0" smtClean="0">
                <a:latin typeface="Times New Roman" pitchFamily="18" charset="0"/>
                <a:cs typeface="Times New Roman" pitchFamily="18" charset="0"/>
              </a:rPr>
              <a:t>L1</a:t>
            </a:r>
            <a:r>
              <a:rPr lang="en-US" sz="2400" dirty="0" smtClean="0">
                <a:latin typeface="Times New Roman" pitchFamily="18" charset="0"/>
                <a:cs typeface="Times New Roman" pitchFamily="18" charset="0"/>
              </a:rPr>
              <a:t>, V</a:t>
            </a:r>
            <a:r>
              <a:rPr lang="en-US" sz="2400" baseline="-25000" dirty="0" smtClean="0">
                <a:latin typeface="Times New Roman" pitchFamily="18" charset="0"/>
                <a:cs typeface="Times New Roman" pitchFamily="18" charset="0"/>
              </a:rPr>
              <a:t>L2</a:t>
            </a:r>
            <a:r>
              <a:rPr lang="en-US" sz="2400" dirty="0" smtClean="0">
                <a:latin typeface="Times New Roman" pitchFamily="18" charset="0"/>
                <a:cs typeface="Times New Roman" pitchFamily="18" charset="0"/>
              </a:rPr>
              <a:t>, V</a:t>
            </a:r>
            <a:r>
              <a:rPr lang="en-US" sz="2400" baseline="-25000" dirty="0" smtClean="0">
                <a:latin typeface="Times New Roman" pitchFamily="18" charset="0"/>
                <a:cs typeface="Times New Roman" pitchFamily="18" charset="0"/>
              </a:rPr>
              <a:t>L3</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Ln</a:t>
            </a:r>
            <a:r>
              <a:rPr lang="en-US" sz="2400" dirty="0" smtClean="0">
                <a:latin typeface="Times New Roman" pitchFamily="18" charset="0"/>
                <a:cs typeface="Times New Roman" pitchFamily="18" charset="0"/>
              </a:rPr>
              <a:t>, then the total voltage drop between the two terminals V</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is</a:t>
            </a:r>
          </a:p>
          <a:p>
            <a:pPr algn="ctr">
              <a:buNone/>
            </a:pP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Total</a:t>
            </a:r>
            <a:r>
              <a:rPr lang="en-US" sz="2400" dirty="0" smtClean="0">
                <a:latin typeface="Times New Roman" pitchFamily="18" charset="0"/>
                <a:cs typeface="Times New Roman" pitchFamily="18" charset="0"/>
              </a:rPr>
              <a:t> = V</a:t>
            </a:r>
            <a:r>
              <a:rPr lang="en-US" sz="2400" baseline="-25000" dirty="0" smtClean="0">
                <a:latin typeface="Times New Roman" pitchFamily="18" charset="0"/>
                <a:cs typeface="Times New Roman" pitchFamily="18" charset="0"/>
              </a:rPr>
              <a:t>L1</a:t>
            </a:r>
            <a:r>
              <a:rPr lang="en-US" sz="2400" dirty="0" smtClean="0">
                <a:latin typeface="Times New Roman" pitchFamily="18" charset="0"/>
                <a:cs typeface="Times New Roman" pitchFamily="18" charset="0"/>
              </a:rPr>
              <a:t> = V</a:t>
            </a:r>
            <a:r>
              <a:rPr lang="en-US" sz="2400" baseline="-25000" dirty="0" smtClean="0">
                <a:latin typeface="Times New Roman" pitchFamily="18" charset="0"/>
                <a:cs typeface="Times New Roman" pitchFamily="18" charset="0"/>
              </a:rPr>
              <a:t>L2</a:t>
            </a:r>
            <a:r>
              <a:rPr lang="en-US" sz="2400" dirty="0" smtClean="0">
                <a:latin typeface="Times New Roman" pitchFamily="18" charset="0"/>
                <a:cs typeface="Times New Roman" pitchFamily="18" charset="0"/>
              </a:rPr>
              <a:t> = V</a:t>
            </a:r>
            <a:r>
              <a:rPr lang="en-US" sz="2400" baseline="-25000" dirty="0" smtClean="0">
                <a:latin typeface="Times New Roman" pitchFamily="18" charset="0"/>
                <a:cs typeface="Times New Roman" pitchFamily="18" charset="0"/>
              </a:rPr>
              <a:t>L3</a:t>
            </a:r>
            <a:r>
              <a:rPr lang="en-US" sz="2400" dirty="0" smtClean="0">
                <a:latin typeface="Times New Roman" pitchFamily="18" charset="0"/>
                <a:cs typeface="Times New Roman" pitchFamily="18" charset="0"/>
              </a:rPr>
              <a:t> . . . .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n</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voltage drop in terms of self inductance can be expressed as </a:t>
            </a:r>
          </a:p>
          <a:p>
            <a:pPr algn="ctr">
              <a:buNone/>
            </a:pPr>
            <a:r>
              <a:rPr lang="en-US" sz="2400" dirty="0" smtClean="0">
                <a:latin typeface="Times New Roman" pitchFamily="18" charset="0"/>
                <a:cs typeface="Times New Roman" pitchFamily="18" charset="0"/>
              </a:rPr>
              <a:t>V</a:t>
            </a:r>
            <a:r>
              <a:rPr lang="en-US" sz="2400" baseline="-25000" dirty="0" smtClean="0">
                <a:latin typeface="Times New Roman" pitchFamily="18" charset="0"/>
                <a:cs typeface="Times New Roman" pitchFamily="18" charset="0"/>
              </a:rPr>
              <a:t>T </a:t>
            </a:r>
            <a:r>
              <a:rPr lang="en-US" sz="2400" dirty="0" smtClean="0">
                <a:latin typeface="Times New Roman" pitchFamily="18" charset="0"/>
                <a:cs typeface="Times New Roman" pitchFamily="18" charset="0"/>
              </a:rPr>
              <a:t>= L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This implies total voltage drop,</a:t>
            </a: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525963"/>
          </a:xfrm>
        </p:spPr>
        <p:txBody>
          <a:bodyPr>
            <a:normAutofit fontScale="85000" lnSpcReduction="20000"/>
          </a:bodyPr>
          <a:lstStyle/>
          <a:p>
            <a:pPr>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V</a:t>
            </a:r>
            <a:r>
              <a:rPr lang="en-US" sz="2400" baseline="-25000" dirty="0" smtClean="0">
                <a:latin typeface="Times New Roman" pitchFamily="18" charset="0"/>
                <a:cs typeface="Times New Roman" pitchFamily="18" charset="0"/>
              </a:rPr>
              <a:t>T</a:t>
            </a:r>
            <a:r>
              <a:rPr lang="en-US" sz="3100" dirty="0" smtClean="0">
                <a:latin typeface="Times New Roman" pitchFamily="18" charset="0"/>
                <a:cs typeface="Times New Roman" pitchFamily="18" charset="0"/>
              </a:rPr>
              <a:t> = L</a:t>
            </a:r>
            <a:r>
              <a:rPr lang="en-US" sz="3100" baseline="-25000" dirty="0" smtClean="0">
                <a:latin typeface="Times New Roman" pitchFamily="18" charset="0"/>
                <a:cs typeface="Times New Roman" pitchFamily="18" charset="0"/>
              </a:rPr>
              <a:t>T</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di</a:t>
            </a:r>
            <a:r>
              <a:rPr lang="en-US" sz="3100" dirty="0" smtClean="0">
                <a:latin typeface="Times New Roman" pitchFamily="18" charset="0"/>
                <a:cs typeface="Times New Roman" pitchFamily="18" charset="0"/>
              </a:rPr>
              <a:t>/</a:t>
            </a:r>
            <a:r>
              <a:rPr lang="en-US" sz="3100" dirty="0" err="1" smtClean="0">
                <a:latin typeface="Times New Roman" pitchFamily="18" charset="0"/>
                <a:cs typeface="Times New Roman" pitchFamily="18" charset="0"/>
              </a:rPr>
              <a:t>dt</a:t>
            </a:r>
            <a:endParaRPr lang="en-US" sz="3100" dirty="0" smtClean="0">
              <a:latin typeface="Times New Roman" pitchFamily="18" charset="0"/>
              <a:cs typeface="Times New Roman" pitchFamily="18" charset="0"/>
            </a:endParaRPr>
          </a:p>
          <a:p>
            <a:pPr algn="ctr">
              <a:buNone/>
            </a:pPr>
            <a:r>
              <a:rPr lang="en-US" sz="3100" dirty="0" smtClean="0">
                <a:latin typeface="Times New Roman" pitchFamily="18" charset="0"/>
                <a:cs typeface="Times New Roman" pitchFamily="18" charset="0"/>
              </a:rPr>
              <a:t>     =L</a:t>
            </a:r>
            <a:r>
              <a:rPr lang="en-US" sz="3100" baseline="-25000" dirty="0" smtClean="0">
                <a:latin typeface="Times New Roman" pitchFamily="18" charset="0"/>
                <a:cs typeface="Times New Roman" pitchFamily="18" charset="0"/>
              </a:rPr>
              <a:t>T </a:t>
            </a:r>
            <a:r>
              <a:rPr lang="en-US" sz="3100" dirty="0" smtClean="0">
                <a:latin typeface="Times New Roman" pitchFamily="18" charset="0"/>
                <a:cs typeface="Times New Roman" pitchFamily="18" charset="0"/>
              </a:rPr>
              <a:t> d/</a:t>
            </a:r>
            <a:r>
              <a:rPr lang="en-US" sz="3100" dirty="0" err="1" smtClean="0">
                <a:latin typeface="Times New Roman" pitchFamily="18" charset="0"/>
                <a:cs typeface="Times New Roman" pitchFamily="18" charset="0"/>
              </a:rPr>
              <a:t>dt</a:t>
            </a:r>
            <a:r>
              <a:rPr lang="en-US" sz="3100" dirty="0" smtClean="0">
                <a:latin typeface="Times New Roman" pitchFamily="18" charset="0"/>
                <a:cs typeface="Times New Roman" pitchFamily="18" charset="0"/>
              </a:rPr>
              <a:t> (i</a:t>
            </a:r>
            <a:r>
              <a:rPr lang="en-US" sz="3100" baseline="-25000" dirty="0" smtClean="0">
                <a:latin typeface="Times New Roman" pitchFamily="18" charset="0"/>
                <a:cs typeface="Times New Roman" pitchFamily="18" charset="0"/>
              </a:rPr>
              <a:t>L1</a:t>
            </a:r>
            <a:r>
              <a:rPr lang="en-US" sz="3100" dirty="0" smtClean="0">
                <a:latin typeface="Times New Roman" pitchFamily="18" charset="0"/>
                <a:cs typeface="Times New Roman" pitchFamily="18" charset="0"/>
              </a:rPr>
              <a:t> + i</a:t>
            </a:r>
            <a:r>
              <a:rPr lang="en-US" sz="3100" baseline="-25000" dirty="0" smtClean="0">
                <a:latin typeface="Times New Roman" pitchFamily="18" charset="0"/>
                <a:cs typeface="Times New Roman" pitchFamily="18" charset="0"/>
              </a:rPr>
              <a:t>L2</a:t>
            </a:r>
            <a:r>
              <a:rPr lang="en-US" sz="3100" dirty="0" smtClean="0">
                <a:latin typeface="Times New Roman" pitchFamily="18" charset="0"/>
                <a:cs typeface="Times New Roman" pitchFamily="18" charset="0"/>
              </a:rPr>
              <a:t> + i</a:t>
            </a:r>
            <a:r>
              <a:rPr lang="en-US" sz="3100" baseline="-25000" dirty="0" smtClean="0">
                <a:latin typeface="Times New Roman" pitchFamily="18" charset="0"/>
                <a:cs typeface="Times New Roman" pitchFamily="18" charset="0"/>
              </a:rPr>
              <a:t>L3</a:t>
            </a:r>
            <a:r>
              <a:rPr lang="en-US" sz="3100" dirty="0" smtClean="0">
                <a:latin typeface="Times New Roman" pitchFamily="18" charset="0"/>
                <a:cs typeface="Times New Roman" pitchFamily="18" charset="0"/>
              </a:rPr>
              <a:t> . . . . + i</a:t>
            </a:r>
            <a:r>
              <a:rPr lang="en-US" sz="3100" baseline="-25000" dirty="0" smtClean="0">
                <a:latin typeface="Times New Roman" pitchFamily="18" charset="0"/>
                <a:cs typeface="Times New Roman" pitchFamily="18" charset="0"/>
              </a:rPr>
              <a:t>n</a:t>
            </a:r>
            <a:r>
              <a:rPr lang="en-US" sz="3100" dirty="0" smtClean="0">
                <a:latin typeface="Times New Roman" pitchFamily="18" charset="0"/>
                <a:cs typeface="Times New Roman" pitchFamily="18" charset="0"/>
              </a:rPr>
              <a:t>)</a:t>
            </a:r>
          </a:p>
          <a:p>
            <a:pPr algn="just">
              <a:buNone/>
            </a:pPr>
            <a:r>
              <a:rPr lang="en-US" sz="3100" dirty="0" smtClean="0">
                <a:latin typeface="Times New Roman" pitchFamily="18" charset="0"/>
                <a:cs typeface="Times New Roman" pitchFamily="18" charset="0"/>
              </a:rPr>
              <a:t>			  =L</a:t>
            </a:r>
            <a:r>
              <a:rPr lang="en-US" sz="3100" baseline="-25000" dirty="0" smtClean="0">
                <a:latin typeface="Times New Roman" pitchFamily="18" charset="0"/>
                <a:cs typeface="Times New Roman" pitchFamily="18" charset="0"/>
              </a:rPr>
              <a:t>T</a:t>
            </a:r>
            <a:r>
              <a:rPr lang="en-US" sz="3100" dirty="0" smtClean="0">
                <a:latin typeface="Times New Roman" pitchFamily="18" charset="0"/>
                <a:cs typeface="Times New Roman" pitchFamily="18" charset="0"/>
              </a:rPr>
              <a:t> { (di</a:t>
            </a:r>
            <a:r>
              <a:rPr lang="en-US" sz="3100" baseline="-25000" dirty="0" smtClean="0">
                <a:latin typeface="Times New Roman" pitchFamily="18" charset="0"/>
                <a:cs typeface="Times New Roman" pitchFamily="18" charset="0"/>
              </a:rPr>
              <a:t>L1</a:t>
            </a:r>
            <a:r>
              <a:rPr lang="en-US" sz="3100" dirty="0" smtClean="0">
                <a:latin typeface="Times New Roman" pitchFamily="18" charset="0"/>
                <a:cs typeface="Times New Roman" pitchFamily="18" charset="0"/>
              </a:rPr>
              <a:t>)/</a:t>
            </a:r>
            <a:r>
              <a:rPr lang="en-US" sz="3100" dirty="0" err="1" smtClean="0">
                <a:latin typeface="Times New Roman" pitchFamily="18" charset="0"/>
                <a:cs typeface="Times New Roman" pitchFamily="18" charset="0"/>
              </a:rPr>
              <a:t>dt</a:t>
            </a:r>
            <a:r>
              <a:rPr lang="en-US" sz="3100" dirty="0" smtClean="0">
                <a:latin typeface="Times New Roman" pitchFamily="18" charset="0"/>
                <a:cs typeface="Times New Roman" pitchFamily="18" charset="0"/>
              </a:rPr>
              <a:t> + (di</a:t>
            </a:r>
            <a:r>
              <a:rPr lang="en-US" sz="3100" baseline="-25000" dirty="0" smtClean="0">
                <a:latin typeface="Times New Roman" pitchFamily="18" charset="0"/>
                <a:cs typeface="Times New Roman" pitchFamily="18" charset="0"/>
              </a:rPr>
              <a:t>L2</a:t>
            </a:r>
            <a:r>
              <a:rPr lang="en-US" sz="3100" dirty="0" smtClean="0">
                <a:latin typeface="Times New Roman" pitchFamily="18" charset="0"/>
                <a:cs typeface="Times New Roman" pitchFamily="18" charset="0"/>
              </a:rPr>
              <a:t>)/</a:t>
            </a:r>
            <a:r>
              <a:rPr lang="en-US" sz="3100" dirty="0" err="1" smtClean="0">
                <a:latin typeface="Times New Roman" pitchFamily="18" charset="0"/>
                <a:cs typeface="Times New Roman" pitchFamily="18" charset="0"/>
              </a:rPr>
              <a:t>dt</a:t>
            </a:r>
            <a:r>
              <a:rPr lang="en-US" sz="3100" dirty="0" smtClean="0">
                <a:latin typeface="Times New Roman" pitchFamily="18" charset="0"/>
                <a:cs typeface="Times New Roman" pitchFamily="18" charset="0"/>
              </a:rPr>
              <a:t> + (di</a:t>
            </a:r>
            <a:r>
              <a:rPr lang="en-US" sz="3100" baseline="-25000" dirty="0" smtClean="0">
                <a:latin typeface="Times New Roman" pitchFamily="18" charset="0"/>
                <a:cs typeface="Times New Roman" pitchFamily="18" charset="0"/>
              </a:rPr>
              <a:t>L3</a:t>
            </a:r>
            <a:r>
              <a:rPr lang="en-US" sz="3100" dirty="0" smtClean="0">
                <a:latin typeface="Times New Roman" pitchFamily="18" charset="0"/>
                <a:cs typeface="Times New Roman" pitchFamily="18" charset="0"/>
              </a:rPr>
              <a:t>)/</a:t>
            </a:r>
            <a:r>
              <a:rPr lang="en-US" sz="3100" dirty="0" err="1" smtClean="0">
                <a:latin typeface="Times New Roman" pitchFamily="18" charset="0"/>
                <a:cs typeface="Times New Roman" pitchFamily="18" charset="0"/>
              </a:rPr>
              <a:t>dt</a:t>
            </a:r>
            <a:r>
              <a:rPr lang="en-US" sz="3100" dirty="0" smtClean="0">
                <a:latin typeface="Times New Roman" pitchFamily="18" charset="0"/>
                <a:cs typeface="Times New Roman" pitchFamily="18" charset="0"/>
              </a:rPr>
              <a:t> .  . .}</a:t>
            </a:r>
          </a:p>
          <a:p>
            <a:pPr algn="just"/>
            <a:r>
              <a:rPr lang="en-US" sz="3100" dirty="0" smtClean="0">
                <a:latin typeface="Times New Roman" pitchFamily="18" charset="0"/>
                <a:cs typeface="Times New Roman" pitchFamily="18" charset="0"/>
              </a:rPr>
              <a:t>Substituting V</a:t>
            </a:r>
            <a:r>
              <a:rPr lang="en-US" sz="3100" baseline="-25000" dirty="0" smtClean="0">
                <a:latin typeface="Times New Roman" pitchFamily="18" charset="0"/>
                <a:cs typeface="Times New Roman" pitchFamily="18" charset="0"/>
              </a:rPr>
              <a:t>T </a:t>
            </a:r>
            <a:r>
              <a:rPr lang="en-US" sz="3100" dirty="0" smtClean="0">
                <a:latin typeface="Times New Roman" pitchFamily="18" charset="0"/>
                <a:cs typeface="Times New Roman" pitchFamily="18" charset="0"/>
              </a:rPr>
              <a:t>/ L in place of </a:t>
            </a:r>
            <a:r>
              <a:rPr lang="en-US" sz="3100" dirty="0" err="1" smtClean="0">
                <a:latin typeface="Times New Roman" pitchFamily="18" charset="0"/>
                <a:cs typeface="Times New Roman" pitchFamily="18" charset="0"/>
              </a:rPr>
              <a:t>di</a:t>
            </a:r>
            <a:r>
              <a:rPr lang="en-US" sz="3100" dirty="0" smtClean="0">
                <a:latin typeface="Times New Roman" pitchFamily="18" charset="0"/>
                <a:cs typeface="Times New Roman" pitchFamily="18" charset="0"/>
              </a:rPr>
              <a:t>/</a:t>
            </a:r>
            <a:r>
              <a:rPr lang="en-US" sz="3100" dirty="0" err="1" smtClean="0">
                <a:latin typeface="Times New Roman" pitchFamily="18" charset="0"/>
                <a:cs typeface="Times New Roman" pitchFamily="18" charset="0"/>
              </a:rPr>
              <a:t>dt</a:t>
            </a:r>
            <a:r>
              <a:rPr lang="en-US" sz="3100" dirty="0" smtClean="0">
                <a:latin typeface="Times New Roman" pitchFamily="18" charset="0"/>
                <a:cs typeface="Times New Roman" pitchFamily="18" charset="0"/>
              </a:rPr>
              <a:t>, the above equation becomes</a:t>
            </a:r>
          </a:p>
          <a:p>
            <a:pPr algn="ctr">
              <a:buNone/>
            </a:pPr>
            <a:r>
              <a:rPr lang="en-US" sz="3100" dirty="0" smtClean="0">
                <a:latin typeface="Times New Roman" pitchFamily="18" charset="0"/>
                <a:cs typeface="Times New Roman" pitchFamily="18" charset="0"/>
              </a:rPr>
              <a:t>V</a:t>
            </a:r>
            <a:r>
              <a:rPr lang="en-US" sz="3100" baseline="-25000" dirty="0" smtClean="0">
                <a:latin typeface="Times New Roman" pitchFamily="18" charset="0"/>
                <a:cs typeface="Times New Roman" pitchFamily="18" charset="0"/>
              </a:rPr>
              <a:t>T</a:t>
            </a:r>
            <a:r>
              <a:rPr lang="en-US" sz="3100" dirty="0" smtClean="0">
                <a:latin typeface="Times New Roman" pitchFamily="18" charset="0"/>
                <a:cs typeface="Times New Roman" pitchFamily="18" charset="0"/>
              </a:rPr>
              <a:t> = L</a:t>
            </a:r>
            <a:r>
              <a:rPr lang="en-US" sz="3100" baseline="-25000" dirty="0" smtClean="0">
                <a:latin typeface="Times New Roman" pitchFamily="18" charset="0"/>
                <a:cs typeface="Times New Roman" pitchFamily="18" charset="0"/>
              </a:rPr>
              <a:t>T</a:t>
            </a:r>
            <a:r>
              <a:rPr lang="en-US" sz="3100" dirty="0" smtClean="0">
                <a:latin typeface="Times New Roman" pitchFamily="18" charset="0"/>
                <a:cs typeface="Times New Roman" pitchFamily="18" charset="0"/>
              </a:rPr>
              <a:t> (V</a:t>
            </a:r>
            <a:r>
              <a:rPr lang="en-US" sz="3100" baseline="-25000" dirty="0" smtClean="0">
                <a:latin typeface="Times New Roman" pitchFamily="18" charset="0"/>
                <a:cs typeface="Times New Roman" pitchFamily="18" charset="0"/>
              </a:rPr>
              <a:t>T </a:t>
            </a:r>
            <a:r>
              <a:rPr lang="en-US" sz="3100" dirty="0" smtClean="0">
                <a:latin typeface="Times New Roman" pitchFamily="18" charset="0"/>
                <a:cs typeface="Times New Roman" pitchFamily="18" charset="0"/>
              </a:rPr>
              <a:t>/L</a:t>
            </a:r>
            <a:r>
              <a:rPr lang="en-US" sz="3100" baseline="-25000" dirty="0" smtClean="0">
                <a:latin typeface="Times New Roman" pitchFamily="18" charset="0"/>
                <a:cs typeface="Times New Roman" pitchFamily="18" charset="0"/>
              </a:rPr>
              <a:t>1</a:t>
            </a:r>
            <a:r>
              <a:rPr lang="en-US" sz="3100" dirty="0" smtClean="0">
                <a:latin typeface="Times New Roman" pitchFamily="18" charset="0"/>
                <a:cs typeface="Times New Roman" pitchFamily="18" charset="0"/>
              </a:rPr>
              <a:t>+ V</a:t>
            </a:r>
            <a:r>
              <a:rPr lang="en-US" sz="3100" baseline="-25000" dirty="0" smtClean="0">
                <a:latin typeface="Times New Roman" pitchFamily="18" charset="0"/>
                <a:cs typeface="Times New Roman" pitchFamily="18" charset="0"/>
              </a:rPr>
              <a:t>T </a:t>
            </a:r>
            <a:r>
              <a:rPr lang="en-US" sz="3100" dirty="0" smtClean="0">
                <a:latin typeface="Times New Roman" pitchFamily="18" charset="0"/>
                <a:cs typeface="Times New Roman" pitchFamily="18" charset="0"/>
              </a:rPr>
              <a:t>/L</a:t>
            </a:r>
            <a:r>
              <a:rPr lang="en-US" sz="3100" baseline="-25000" dirty="0" smtClean="0">
                <a:latin typeface="Times New Roman" pitchFamily="18" charset="0"/>
                <a:cs typeface="Times New Roman" pitchFamily="18" charset="0"/>
              </a:rPr>
              <a:t>2</a:t>
            </a:r>
            <a:r>
              <a:rPr lang="en-US" sz="3100" dirty="0" smtClean="0">
                <a:latin typeface="Times New Roman" pitchFamily="18" charset="0"/>
                <a:cs typeface="Times New Roman" pitchFamily="18" charset="0"/>
              </a:rPr>
              <a:t> + V</a:t>
            </a:r>
            <a:r>
              <a:rPr lang="en-US" sz="3100" baseline="-25000" dirty="0" smtClean="0">
                <a:latin typeface="Times New Roman" pitchFamily="18" charset="0"/>
                <a:cs typeface="Times New Roman" pitchFamily="18" charset="0"/>
              </a:rPr>
              <a:t>T </a:t>
            </a:r>
            <a:r>
              <a:rPr lang="en-US" sz="3100" dirty="0" smtClean="0">
                <a:latin typeface="Times New Roman" pitchFamily="18" charset="0"/>
                <a:cs typeface="Times New Roman" pitchFamily="18" charset="0"/>
              </a:rPr>
              <a:t>/L3 . . . .)</a:t>
            </a:r>
          </a:p>
          <a:p>
            <a:pPr algn="just">
              <a:buNone/>
            </a:pPr>
            <a:r>
              <a:rPr lang="en-US" sz="3100" dirty="0" smtClean="0">
                <a:latin typeface="Times New Roman" pitchFamily="18" charset="0"/>
                <a:cs typeface="Times New Roman" pitchFamily="18" charset="0"/>
              </a:rPr>
              <a:t>		    1/L</a:t>
            </a:r>
            <a:r>
              <a:rPr lang="en-US" sz="3100" baseline="-25000" dirty="0" smtClean="0">
                <a:latin typeface="Times New Roman" pitchFamily="18" charset="0"/>
                <a:cs typeface="Times New Roman" pitchFamily="18" charset="0"/>
              </a:rPr>
              <a:t>T</a:t>
            </a:r>
            <a:r>
              <a:rPr lang="en-US" sz="3100" dirty="0" smtClean="0">
                <a:latin typeface="Times New Roman" pitchFamily="18" charset="0"/>
                <a:cs typeface="Times New Roman" pitchFamily="18" charset="0"/>
              </a:rPr>
              <a:t> = 1/L</a:t>
            </a:r>
            <a:r>
              <a:rPr lang="en-US" sz="3100" baseline="-25000" dirty="0" smtClean="0">
                <a:latin typeface="Times New Roman" pitchFamily="18" charset="0"/>
                <a:cs typeface="Times New Roman" pitchFamily="18" charset="0"/>
              </a:rPr>
              <a:t>1</a:t>
            </a:r>
            <a:r>
              <a:rPr lang="en-US" sz="3100" dirty="0" smtClean="0">
                <a:latin typeface="Times New Roman" pitchFamily="18" charset="0"/>
                <a:cs typeface="Times New Roman" pitchFamily="18" charset="0"/>
              </a:rPr>
              <a:t> + 1/L</a:t>
            </a:r>
            <a:r>
              <a:rPr lang="en-US" sz="3100" baseline="-25000" dirty="0" smtClean="0">
                <a:latin typeface="Times New Roman" pitchFamily="18" charset="0"/>
                <a:cs typeface="Times New Roman" pitchFamily="18" charset="0"/>
              </a:rPr>
              <a:t>2</a:t>
            </a:r>
            <a:r>
              <a:rPr lang="en-US" sz="3100" dirty="0" smtClean="0">
                <a:latin typeface="Times New Roman" pitchFamily="18" charset="0"/>
                <a:cs typeface="Times New Roman" pitchFamily="18" charset="0"/>
              </a:rPr>
              <a:t> + 1/L</a:t>
            </a:r>
            <a:r>
              <a:rPr lang="en-US" sz="3100" baseline="-25000" dirty="0" smtClean="0">
                <a:latin typeface="Times New Roman" pitchFamily="18" charset="0"/>
                <a:cs typeface="Times New Roman" pitchFamily="18" charset="0"/>
              </a:rPr>
              <a:t>3</a:t>
            </a:r>
            <a:r>
              <a:rPr lang="en-US" sz="3100" dirty="0" smtClean="0">
                <a:latin typeface="Times New Roman" pitchFamily="18" charset="0"/>
                <a:cs typeface="Times New Roman" pitchFamily="18" charset="0"/>
              </a:rPr>
              <a:t> . . . . .</a:t>
            </a:r>
          </a:p>
          <a:p>
            <a:pPr algn="just"/>
            <a:r>
              <a:rPr lang="en-US" sz="3100" dirty="0" smtClean="0">
                <a:latin typeface="Times New Roman" pitchFamily="18" charset="0"/>
                <a:cs typeface="Times New Roman" pitchFamily="18" charset="0"/>
              </a:rPr>
              <a:t>This means that the reciprocal of total inductance of the parallel connection is the sum of reciprocals of individual inductances of all inductors. The above equation is true when there is no mutual inductance is affect between the parallel connected coils.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algn="just"/>
            <a:r>
              <a:rPr lang="en-US" sz="2400" b="1" dirty="0" smtClean="0">
                <a:latin typeface="Times New Roman" pitchFamily="18" charset="0"/>
                <a:cs typeface="Times New Roman" pitchFamily="18" charset="0"/>
              </a:rPr>
              <a:t>Problem 1: </a:t>
            </a:r>
            <a:r>
              <a:rPr lang="en-US" sz="2400" dirty="0" smtClean="0">
                <a:latin typeface="Times New Roman" pitchFamily="18" charset="0"/>
                <a:cs typeface="Times New Roman" pitchFamily="18" charset="0"/>
              </a:rPr>
              <a:t>If a circuit has 2 inductors of 20 Henry and 30 Henry connected in parallel, what will be the total inductance of the parallel arrangement?</a:t>
            </a:r>
          </a:p>
          <a:p>
            <a:pPr algn="just"/>
            <a:r>
              <a:rPr lang="en-US" sz="2400" dirty="0" smtClean="0">
                <a:latin typeface="Times New Roman" pitchFamily="18" charset="0"/>
                <a:cs typeface="Times New Roman" pitchFamily="18" charset="0"/>
              </a:rPr>
              <a:t>Sol: We know that the formula for total inductance of series,</a:t>
            </a:r>
          </a:p>
          <a:p>
            <a:pPr algn="ctr">
              <a:buNone/>
            </a:pPr>
            <a:r>
              <a:rPr lang="en-US" sz="2400" dirty="0" smtClean="0">
                <a:latin typeface="Times New Roman" pitchFamily="18" charset="0"/>
                <a:cs typeface="Times New Roman" pitchFamily="18" charset="0"/>
              </a:rPr>
              <a:t> 1/L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 1/L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+ 1/L</a:t>
            </a:r>
            <a:r>
              <a:rPr lang="en-US" sz="2400" baseline="-25000" dirty="0" smtClean="0">
                <a:latin typeface="Times New Roman" pitchFamily="18" charset="0"/>
                <a:cs typeface="Times New Roman" pitchFamily="18" charset="0"/>
              </a:rPr>
              <a:t>2</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Given that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20 Henry</a:t>
            </a:r>
          </a:p>
          <a:p>
            <a:pPr algn="just">
              <a:buNone/>
            </a:pP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30 Henry</a:t>
            </a:r>
          </a:p>
          <a:p>
            <a:pPr algn="just">
              <a:buNone/>
            </a:pPr>
            <a:r>
              <a:rPr lang="en-US" sz="2400" dirty="0" smtClean="0">
                <a:latin typeface="Times New Roman" pitchFamily="18" charset="0"/>
                <a:cs typeface="Times New Roman" pitchFamily="18" charset="0"/>
              </a:rPr>
              <a:t>		The total inductance is </a:t>
            </a:r>
            <a:r>
              <a:rPr lang="en-US" sz="2400" dirty="0" err="1" smtClean="0">
                <a:latin typeface="Times New Roman" pitchFamily="18" charset="0"/>
                <a:cs typeface="Times New Roman" pitchFamily="18" charset="0"/>
              </a:rPr>
              <a:t>L</a:t>
            </a:r>
            <a:r>
              <a:rPr lang="en-US" sz="2400" baseline="-25000" dirty="0" err="1" smtClean="0">
                <a:latin typeface="Times New Roman" pitchFamily="18" charset="0"/>
                <a:cs typeface="Times New Roman" pitchFamily="18" charset="0"/>
              </a:rPr>
              <a:t>Total</a:t>
            </a:r>
            <a:r>
              <a:rPr lang="en-US" sz="2400" dirty="0" smtClean="0">
                <a:latin typeface="Times New Roman" pitchFamily="18" charset="0"/>
                <a:cs typeface="Times New Roman" pitchFamily="18" charset="0"/>
              </a:rPr>
              <a:t> = _____Henry.</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itchFamily="18" charset="0"/>
                <a:cs typeface="Times New Roman" pitchFamily="18" charset="0"/>
              </a:rPr>
              <a:t>Mutually Coupled Inductors in Parallel</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800" y="762000"/>
            <a:ext cx="8229600" cy="2286000"/>
          </a:xfrm>
        </p:spPr>
        <p:txBody>
          <a:bodyPr>
            <a:noAutofit/>
          </a:bodyPr>
          <a:lstStyle/>
          <a:p>
            <a:pPr algn="just"/>
            <a:r>
              <a:rPr lang="en-US" sz="2000" dirty="0" smtClean="0">
                <a:latin typeface="Times New Roman" pitchFamily="18" charset="0"/>
                <a:cs typeface="Times New Roman" pitchFamily="18" charset="0"/>
              </a:rPr>
              <a:t>When there exist magnetic coupling between the inductors,</a:t>
            </a:r>
          </a:p>
          <a:p>
            <a:pPr algn="just"/>
            <a:r>
              <a:rPr lang="en-US" sz="2000" dirty="0" smtClean="0">
                <a:latin typeface="Times New Roman" pitchFamily="18" charset="0"/>
                <a:cs typeface="Times New Roman" pitchFamily="18" charset="0"/>
              </a:rPr>
              <a:t>When the fluxes produced are in the same direction of magnetic flux, the mutual inductance will increase; these coils are called “Aiding” coils.</a:t>
            </a:r>
          </a:p>
          <a:p>
            <a:pPr algn="just"/>
            <a:r>
              <a:rPr lang="en-US" sz="2000" dirty="0" smtClean="0">
                <a:latin typeface="Times New Roman" pitchFamily="18" charset="0"/>
                <a:cs typeface="Times New Roman" pitchFamily="18" charset="0"/>
              </a:rPr>
              <a:t> If the flux is in opposite direction to the magnetic flux, the mutual inductance will decrease; these coils are called “Opposing” coils. </a:t>
            </a:r>
          </a:p>
          <a:p>
            <a:pPr algn="just"/>
            <a:r>
              <a:rPr lang="en-US" sz="2000" dirty="0" smtClean="0">
                <a:latin typeface="Times New Roman" pitchFamily="18" charset="0"/>
                <a:cs typeface="Times New Roman" pitchFamily="18" charset="0"/>
              </a:rPr>
              <a:t>Consider that two inductors are connected in parallel with self inductances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L</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and which are mutually coupled with mutual inductance M as shown in below figure.</a:t>
            </a:r>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752600" y="3581400"/>
            <a:ext cx="5457825" cy="27241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Parallel Aiding Inductors</a:t>
            </a:r>
            <a:br>
              <a:rPr lang="en-US" b="1" dirty="0" smtClean="0"/>
            </a:br>
            <a:endParaRPr lang="en-US" dirty="0"/>
          </a:p>
        </p:txBody>
      </p:sp>
      <p:sp>
        <p:nvSpPr>
          <p:cNvPr id="4" name="Rectangle 3"/>
          <p:cNvSpPr/>
          <p:nvPr/>
        </p:nvSpPr>
        <p:spPr>
          <a:xfrm>
            <a:off x="304800" y="457200"/>
            <a:ext cx="8610600" cy="5562600"/>
          </a:xfrm>
          <a:prstGeom prst="rect">
            <a:avLst/>
          </a:prstGeom>
        </p:spPr>
        <p:txBody>
          <a:bodyPr wrap="square">
            <a:spAutoFit/>
          </a:bodyPr>
          <a:lstStyle/>
          <a:p>
            <a:pPr algn="just"/>
            <a:r>
              <a:rPr lang="en-US" sz="2000" dirty="0" smtClean="0">
                <a:latin typeface="Times New Roman" pitchFamily="18" charset="0"/>
                <a:cs typeface="Times New Roman" pitchFamily="18" charset="0"/>
              </a:rPr>
              <a:t>Consider the figure (a), in which inductors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L</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are connected in parallel with their magnetic fields aiding. The total current through the circuit is given as</a:t>
            </a:r>
          </a:p>
          <a:p>
            <a:pPr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i</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 i</a:t>
            </a:r>
            <a:r>
              <a:rPr lang="en-US" sz="2000" baseline="-25000" dirty="0" smtClean="0">
                <a:latin typeface="Times New Roman" pitchFamily="18" charset="0"/>
                <a:cs typeface="Times New Roman" pitchFamily="18" charset="0"/>
              </a:rPr>
              <a:t>2</a:t>
            </a:r>
          </a:p>
          <a:p>
            <a:pPr algn="ctr"/>
            <a:endParaRPr lang="en-US" sz="2000" baseline="-25000" dirty="0" smtClean="0">
              <a:latin typeface="Times New Roman" pitchFamily="18" charset="0"/>
              <a:cs typeface="Times New Roman" pitchFamily="18" charset="0"/>
            </a:endParaRPr>
          </a:p>
          <a:p>
            <a:pPr algn="ctr"/>
            <a:endParaRPr lang="en-US" sz="2000" baseline="-25000" dirty="0" smtClean="0">
              <a:latin typeface="Times New Roman" pitchFamily="18" charset="0"/>
              <a:cs typeface="Times New Roman" pitchFamily="18" charset="0"/>
            </a:endParaRPr>
          </a:p>
          <a:p>
            <a:pPr algn="ctr"/>
            <a:endParaRPr lang="en-US" sz="2000" baseline="-25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voltage across parallel inductors is given as</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Sub. equation 2 in equ1, we get</a:t>
            </a:r>
          </a:p>
          <a:p>
            <a:endParaRPr lang="en-US" sz="2000" dirty="0" smtClean="0">
              <a:latin typeface="Times New Roman" pitchFamily="18" charset="0"/>
              <a:cs typeface="Times New Roman" pitchFamily="18" charset="0"/>
            </a:endParaRPr>
          </a:p>
          <a:p>
            <a:pPr>
              <a:buNone/>
            </a:pPr>
            <a:r>
              <a:rPr lang="en-US" sz="2000" dirty="0" smtClean="0">
                <a:solidFill>
                  <a:srgbClr val="00B050"/>
                </a:solidFill>
                <a:latin typeface="Times New Roman" pitchFamily="18" charset="0"/>
                <a:cs typeface="Times New Roman" pitchFamily="18" charset="0"/>
              </a:rPr>
              <a:t>	</a:t>
            </a:r>
            <a:endParaRPr lang="en-US" sz="2000" dirty="0" smtClean="0">
              <a:solidFill>
                <a:srgbClr val="FF0000"/>
              </a:solidFill>
              <a:latin typeface="Times New Roman" pitchFamily="18" charset="0"/>
              <a:cs typeface="Times New Roman" pitchFamily="18" charset="0"/>
            </a:endParaRPr>
          </a:p>
          <a:p>
            <a:pPr algn="ctr"/>
            <a:endParaRPr lang="en-US" sz="2000" baseline="-25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		</a:t>
            </a:r>
          </a:p>
          <a:p>
            <a:pPr algn="ctr"/>
            <a:endParaRPr lang="en-US" sz="2000" dirty="0" smtClean="0">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a:srcRect r="51134"/>
          <a:stretch>
            <a:fillRect/>
          </a:stretch>
        </p:blipFill>
        <p:spPr bwMode="auto">
          <a:xfrm>
            <a:off x="5562600" y="1085850"/>
            <a:ext cx="2667000" cy="2724150"/>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2057400" y="1447800"/>
          <a:ext cx="2209800" cy="646262"/>
        </p:xfrm>
        <a:graphic>
          <a:graphicData uri="http://schemas.openxmlformats.org/presentationml/2006/ole">
            <p:oleObj spid="_x0000_s1026" name="Equation" r:id="rId4" imgW="1346040" imgH="393480" progId="Equation.DSMT4">
              <p:embed/>
            </p:oleObj>
          </a:graphicData>
        </a:graphic>
      </p:graphicFrame>
      <p:graphicFrame>
        <p:nvGraphicFramePr>
          <p:cNvPr id="7" name="Object 6"/>
          <p:cNvGraphicFramePr>
            <a:graphicFrameLocks noChangeAspect="1"/>
          </p:cNvGraphicFramePr>
          <p:nvPr/>
        </p:nvGraphicFramePr>
        <p:xfrm>
          <a:off x="381000" y="2514600"/>
          <a:ext cx="4460371" cy="3886200"/>
        </p:xfrm>
        <a:graphic>
          <a:graphicData uri="http://schemas.openxmlformats.org/presentationml/2006/ole">
            <p:oleObj spid="_x0000_s1027" name="Equation" r:id="rId5" imgW="1904760" imgH="2120760" progId="Equation.DSMT4">
              <p:embed/>
            </p:oleObj>
          </a:graphicData>
        </a:graphic>
      </p:graphicFrame>
      <p:graphicFrame>
        <p:nvGraphicFramePr>
          <p:cNvPr id="1028" name="Object 4"/>
          <p:cNvGraphicFramePr>
            <a:graphicFrameLocks noChangeAspect="1"/>
          </p:cNvGraphicFramePr>
          <p:nvPr/>
        </p:nvGraphicFramePr>
        <p:xfrm>
          <a:off x="5070475" y="4495800"/>
          <a:ext cx="3914775" cy="2362200"/>
        </p:xfrm>
        <a:graphic>
          <a:graphicData uri="http://schemas.openxmlformats.org/presentationml/2006/ole">
            <p:oleObj spid="_x0000_s1028" name="Equation" r:id="rId6" imgW="1981080" imgH="1193760" progId="Equation.DSMT4">
              <p:embed/>
            </p:oleObj>
          </a:graphicData>
        </a:graphic>
      </p:graphicFrame>
      <p:sp>
        <p:nvSpPr>
          <p:cNvPr id="10" name="Slide Number Placeholder 9"/>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779</Words>
  <Application>Microsoft Office PowerPoint</Application>
  <PresentationFormat>On-screen Show (4:3)</PresentationFormat>
  <Paragraphs>115</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Office Theme</vt:lpstr>
      <vt:lpstr>Equation</vt:lpstr>
      <vt:lpstr>MathType 6.0 Equation</vt:lpstr>
      <vt:lpstr>Inductors in Parallel </vt:lpstr>
      <vt:lpstr>Slide 2</vt:lpstr>
      <vt:lpstr>Slide 3</vt:lpstr>
      <vt:lpstr>Inductors Connected in Parallel (Without Magnetic Coupling) </vt:lpstr>
      <vt:lpstr>Slide 5</vt:lpstr>
      <vt:lpstr>Slide 6</vt:lpstr>
      <vt:lpstr>Slide 7</vt:lpstr>
      <vt:lpstr>Mutually Coupled Inductors in Parallel </vt:lpstr>
      <vt:lpstr>Parallel Aiding Inductors </vt:lpstr>
      <vt:lpstr>Slide 10</vt:lpstr>
      <vt:lpstr>Slide 11</vt:lpstr>
      <vt:lpstr>Slide 12</vt:lpstr>
      <vt:lpstr>Parallel Opposing Inductors </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Inductors in Parallel </dc:title>
  <dc:creator>Murali Krishna Raju</dc:creator>
  <cp:lastModifiedBy>Murali Krishna Raju</cp:lastModifiedBy>
  <cp:revision>12</cp:revision>
  <dcterms:created xsi:type="dcterms:W3CDTF">2006-08-16T00:00:00Z</dcterms:created>
  <dcterms:modified xsi:type="dcterms:W3CDTF">2020-04-30T07:05:05Z</dcterms:modified>
</cp:coreProperties>
</file>