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4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06-May-20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06-May-20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06-May-20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06-May-20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06-May-20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06-May-20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06-May-20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06-May-20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electrical4u.com/faraday-law-of-electromagnetic-induction/" TargetMode="External"/><Relationship Id="rId7" Type="http://schemas.openxmlformats.org/officeDocument/2006/relationships/hyperlink" Target="https://www.electrical4u.com/electric-current-and-theory-of-electricity/" TargetMode="External"/><Relationship Id="rId2" Type="http://schemas.openxmlformats.org/officeDocument/2006/relationships/hyperlink" Target="https://www.electrical4u.com/power-system/" TargetMode="External"/><Relationship Id="rId1" Type="http://schemas.openxmlformats.org/officeDocument/2006/relationships/slideLayout" Target="../slideLayouts/slideLayout2.xml"/><Relationship Id="rId6" Type="http://schemas.openxmlformats.org/officeDocument/2006/relationships/hyperlink" Target="https://www.electrical4u.com/what-is-flux-types-of-flux/" TargetMode="External"/><Relationship Id="rId5" Type="http://schemas.openxmlformats.org/officeDocument/2006/relationships/hyperlink" Target="https://www.electrical4u.com/magnetic-field/" TargetMode="External"/><Relationship Id="rId4" Type="http://schemas.openxmlformats.org/officeDocument/2006/relationships/hyperlink" Target="https://www.electrical4u.com/electrical-conductor/"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electrical4u.com/what-is-flux-types-of-flux/"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electrical4u.com/electrical-resistance-and-laws-of-resistance/"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latin typeface="Times New Roman" pitchFamily="18" charset="0"/>
                <a:cs typeface="Times New Roman" pitchFamily="18" charset="0"/>
              </a:rPr>
              <a:t>Working Principle of DC Generator</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Autofit/>
          </a:bodyPr>
          <a:lstStyle/>
          <a:p>
            <a:r>
              <a:rPr lang="en-US" sz="2000" dirty="0" smtClean="0">
                <a:latin typeface="Times New Roman" pitchFamily="18" charset="0"/>
                <a:cs typeface="Times New Roman" pitchFamily="18" charset="0"/>
              </a:rPr>
              <a:t>There are two types of generators</a:t>
            </a:r>
          </a:p>
          <a:p>
            <a:pPr marL="857250" lvl="1" indent="-457200">
              <a:buFont typeface="+mj-lt"/>
              <a:buAutoNum type="arabicParenR"/>
            </a:pPr>
            <a:r>
              <a:rPr lang="en-US" sz="2000" dirty="0" smtClean="0">
                <a:latin typeface="Times New Roman" pitchFamily="18" charset="0"/>
                <a:cs typeface="Times New Roman" pitchFamily="18" charset="0"/>
              </a:rPr>
              <a:t>DC </a:t>
            </a:r>
            <a:r>
              <a:rPr lang="en-US" sz="2000" dirty="0" smtClean="0">
                <a:latin typeface="Times New Roman" pitchFamily="18" charset="0"/>
                <a:cs typeface="Times New Roman" pitchFamily="18" charset="0"/>
              </a:rPr>
              <a:t>generators and </a:t>
            </a:r>
            <a:endParaRPr lang="en-US" sz="2000" dirty="0" smtClean="0">
              <a:latin typeface="Times New Roman" pitchFamily="18" charset="0"/>
              <a:cs typeface="Times New Roman" pitchFamily="18" charset="0"/>
            </a:endParaRPr>
          </a:p>
          <a:p>
            <a:pPr marL="857250" lvl="1" indent="-457200">
              <a:buFont typeface="+mj-lt"/>
              <a:buAutoNum type="arabicParenR"/>
            </a:pPr>
            <a:r>
              <a:rPr lang="en-US" sz="2000" dirty="0" smtClean="0">
                <a:latin typeface="Times New Roman" pitchFamily="18" charset="0"/>
                <a:cs typeface="Times New Roman" pitchFamily="18" charset="0"/>
              </a:rPr>
              <a:t>AC </a:t>
            </a:r>
            <a:r>
              <a:rPr lang="en-US" sz="2000" dirty="0" smtClean="0">
                <a:latin typeface="Times New Roman" pitchFamily="18" charset="0"/>
                <a:cs typeface="Times New Roman" pitchFamily="18" charset="0"/>
              </a:rPr>
              <a:t>generators.</a:t>
            </a:r>
          </a:p>
          <a:p>
            <a:r>
              <a:rPr lang="en-US" sz="2000" dirty="0" smtClean="0">
                <a:latin typeface="Times New Roman" pitchFamily="18" charset="0"/>
                <a:cs typeface="Times New Roman" pitchFamily="18" charset="0"/>
              </a:rPr>
              <a:t> Both dc and ac generators convert mechanical power to </a:t>
            </a:r>
            <a:r>
              <a:rPr lang="en-US" sz="2000" dirty="0" smtClean="0">
                <a:latin typeface="Times New Roman" pitchFamily="18" charset="0"/>
                <a:cs typeface="Times New Roman" pitchFamily="18" charset="0"/>
                <a:hlinkClick r:id="rId2"/>
              </a:rPr>
              <a:t>electrical power</a:t>
            </a:r>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A dc generator produces direct power, while an ac generator produces alternating power</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Both of these generators produce electrical power based on the principle of </a:t>
            </a:r>
            <a:r>
              <a:rPr lang="en-US" sz="2000" dirty="0" smtClean="0">
                <a:latin typeface="Times New Roman" pitchFamily="18" charset="0"/>
                <a:cs typeface="Times New Roman" pitchFamily="18" charset="0"/>
                <a:hlinkClick r:id="rId3"/>
              </a:rPr>
              <a:t>faraday’s law of electromagnetic induction</a:t>
            </a:r>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This law states that when a </a:t>
            </a:r>
            <a:r>
              <a:rPr lang="en-US" sz="2000" dirty="0" smtClean="0">
                <a:latin typeface="Times New Roman" pitchFamily="18" charset="0"/>
                <a:cs typeface="Times New Roman" pitchFamily="18" charset="0"/>
                <a:hlinkClick r:id="rId4"/>
              </a:rPr>
              <a:t>conductor</a:t>
            </a:r>
            <a:r>
              <a:rPr lang="en-US" sz="2000" dirty="0" smtClean="0">
                <a:latin typeface="Times New Roman" pitchFamily="18" charset="0"/>
                <a:cs typeface="Times New Roman" pitchFamily="18" charset="0"/>
              </a:rPr>
              <a:t> moves in a </a:t>
            </a:r>
            <a:r>
              <a:rPr lang="en-US" sz="2000" dirty="0" smtClean="0">
                <a:latin typeface="Times New Roman" pitchFamily="18" charset="0"/>
                <a:cs typeface="Times New Roman" pitchFamily="18" charset="0"/>
                <a:hlinkClick r:id="rId5"/>
              </a:rPr>
              <a:t>magnetic field</a:t>
            </a:r>
            <a:r>
              <a:rPr lang="en-US" sz="2000" dirty="0" smtClean="0">
                <a:latin typeface="Times New Roman" pitchFamily="18" charset="0"/>
                <a:cs typeface="Times New Roman" pitchFamily="18" charset="0"/>
              </a:rPr>
              <a:t> it cuts magnetic lines of force, which induces an electromagnetic force (</a:t>
            </a:r>
            <a:r>
              <a:rPr lang="en-US" sz="2000" dirty="0" err="1" smtClean="0">
                <a:latin typeface="Times New Roman" pitchFamily="18" charset="0"/>
                <a:cs typeface="Times New Roman" pitchFamily="18" charset="0"/>
              </a:rPr>
              <a:t>emf</a:t>
            </a:r>
            <a:r>
              <a:rPr lang="en-US" sz="2000" dirty="0" smtClean="0">
                <a:latin typeface="Times New Roman" pitchFamily="18" charset="0"/>
                <a:cs typeface="Times New Roman" pitchFamily="18" charset="0"/>
              </a:rPr>
              <a:t>) in the conductor.</a:t>
            </a:r>
          </a:p>
          <a:p>
            <a:r>
              <a:rPr lang="en-US" sz="2000" dirty="0" smtClean="0">
                <a:latin typeface="Times New Roman" pitchFamily="18" charset="0"/>
                <a:cs typeface="Times New Roman" pitchFamily="18" charset="0"/>
              </a:rPr>
              <a:t> The magnitude of this induced </a:t>
            </a:r>
            <a:r>
              <a:rPr lang="en-US" sz="2000" dirty="0" err="1" smtClean="0">
                <a:latin typeface="Times New Roman" pitchFamily="18" charset="0"/>
                <a:cs typeface="Times New Roman" pitchFamily="18" charset="0"/>
              </a:rPr>
              <a:t>emf</a:t>
            </a:r>
            <a:r>
              <a:rPr lang="en-US" sz="2000" dirty="0" smtClean="0">
                <a:latin typeface="Times New Roman" pitchFamily="18" charset="0"/>
                <a:cs typeface="Times New Roman" pitchFamily="18" charset="0"/>
              </a:rPr>
              <a:t> depends upon the rate of change of </a:t>
            </a:r>
            <a:r>
              <a:rPr lang="en-US" sz="2000" dirty="0" smtClean="0">
                <a:latin typeface="Times New Roman" pitchFamily="18" charset="0"/>
                <a:cs typeface="Times New Roman" pitchFamily="18" charset="0"/>
                <a:hlinkClick r:id="rId6"/>
              </a:rPr>
              <a:t>flux</a:t>
            </a:r>
            <a:r>
              <a:rPr lang="en-US" sz="2000" dirty="0" smtClean="0">
                <a:latin typeface="Times New Roman" pitchFamily="18" charset="0"/>
                <a:cs typeface="Times New Roman" pitchFamily="18" charset="0"/>
              </a:rPr>
              <a:t> (magnetic line force) linkage with the conductor. </a:t>
            </a:r>
          </a:p>
          <a:p>
            <a:r>
              <a:rPr lang="en-US" sz="2000" dirty="0" smtClean="0">
                <a:latin typeface="Times New Roman" pitchFamily="18" charset="0"/>
                <a:cs typeface="Times New Roman" pitchFamily="18" charset="0"/>
              </a:rPr>
              <a:t>This </a:t>
            </a:r>
            <a:r>
              <a:rPr lang="en-US" sz="2000" dirty="0" err="1" smtClean="0">
                <a:latin typeface="Times New Roman" pitchFamily="18" charset="0"/>
                <a:cs typeface="Times New Roman" pitchFamily="18" charset="0"/>
              </a:rPr>
              <a:t>emf</a:t>
            </a:r>
            <a:r>
              <a:rPr lang="en-US" sz="2000" dirty="0" smtClean="0">
                <a:latin typeface="Times New Roman" pitchFamily="18" charset="0"/>
                <a:cs typeface="Times New Roman" pitchFamily="18" charset="0"/>
              </a:rPr>
              <a:t> will cause a </a:t>
            </a:r>
            <a:r>
              <a:rPr lang="en-US" sz="2000" dirty="0" smtClean="0">
                <a:latin typeface="Times New Roman" pitchFamily="18" charset="0"/>
                <a:cs typeface="Times New Roman" pitchFamily="18" charset="0"/>
                <a:hlinkClick r:id="rId7" tooltip="Electric Current"/>
              </a:rPr>
              <a:t>current</a:t>
            </a:r>
            <a:r>
              <a:rPr lang="en-US" sz="2000" dirty="0" smtClean="0">
                <a:latin typeface="Times New Roman" pitchFamily="18" charset="0"/>
                <a:cs typeface="Times New Roman" pitchFamily="18" charset="0"/>
              </a:rPr>
              <a:t> to flow if the conductor circuit is closed.</a:t>
            </a:r>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4876800" cy="2057400"/>
          </a:xfrm>
        </p:spPr>
        <p:txBody>
          <a:bodyPr>
            <a:normAutofit/>
          </a:bodyPr>
          <a:lstStyle/>
          <a:p>
            <a:r>
              <a:rPr lang="en-US" sz="2000" dirty="0" smtClean="0">
                <a:latin typeface="Times New Roman" pitchFamily="18" charset="0"/>
                <a:cs typeface="Times New Roman" pitchFamily="18" charset="0"/>
              </a:rPr>
              <a:t>the figure above, a single loop of conductor of rectangular shape is placed between two opposite poles of magnet.</a:t>
            </a:r>
          </a:p>
          <a:p>
            <a:endParaRPr lang="en-US" sz="2000" dirty="0">
              <a:latin typeface="Times New Roman" pitchFamily="18" charset="0"/>
              <a:cs typeface="Times New Roman" pitchFamily="18" charset="0"/>
            </a:endParaRPr>
          </a:p>
        </p:txBody>
      </p:sp>
      <p:sp>
        <p:nvSpPr>
          <p:cNvPr id="5122" name="AutoShape 2" descr="https://www.electrical4u.com/wp-content/uploads/working-principle-of-dc-generator.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23" name="Picture 3"/>
          <p:cNvPicPr>
            <a:picLocks noChangeAspect="1" noChangeArrowheads="1"/>
          </p:cNvPicPr>
          <p:nvPr/>
        </p:nvPicPr>
        <p:blipFill>
          <a:blip r:embed="rId2"/>
          <a:srcRect/>
          <a:stretch>
            <a:fillRect/>
          </a:stretch>
        </p:blipFill>
        <p:spPr bwMode="auto">
          <a:xfrm>
            <a:off x="5257800" y="381000"/>
            <a:ext cx="3725836" cy="2124075"/>
          </a:xfrm>
          <a:prstGeom prst="rect">
            <a:avLst/>
          </a:prstGeom>
          <a:noFill/>
          <a:ln w="9525">
            <a:noFill/>
            <a:miter lim="800000"/>
            <a:headEnd/>
            <a:tailEnd/>
          </a:ln>
          <a:effectLst/>
        </p:spPr>
      </p:pic>
      <p:sp>
        <p:nvSpPr>
          <p:cNvPr id="6" name="Content Placeholder 2"/>
          <p:cNvSpPr txBox="1">
            <a:spLocks/>
          </p:cNvSpPr>
          <p:nvPr/>
        </p:nvSpPr>
        <p:spPr>
          <a:xfrm>
            <a:off x="533400" y="2819401"/>
            <a:ext cx="8229600" cy="3581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Let’s us consider, the rectangular loop of the conductor is ABCD which rotates inside the magnetic field about its axis ab.</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When the loop rotates from its vertical position to its horizontal position, it cuts the </a:t>
            </a: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hlinkClick r:id="rId3"/>
              </a:rPr>
              <a:t>flux</a:t>
            </a: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lines of the field.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As during this movement two sides, i.e., AB and CD of the loop cut the flux lines there will be an EMF induced in these both of the sides (AB and BC) of the loop.</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81400"/>
            <a:ext cx="8229600" cy="4525963"/>
          </a:xfrm>
        </p:spPr>
        <p:txBody>
          <a:bodyPr>
            <a:noAutofit/>
          </a:bodyPr>
          <a:lstStyle/>
          <a:p>
            <a:pPr algn="just"/>
            <a:r>
              <a:rPr lang="en-US" sz="2000" dirty="0" smtClean="0">
                <a:latin typeface="Times New Roman" pitchFamily="18" charset="0"/>
                <a:cs typeface="Times New Roman" pitchFamily="18" charset="0"/>
              </a:rPr>
              <a:t>We can see that in the first half of the revolution current always flows along ABLMCD, i.e., brush no 1 in contact with segment a. </a:t>
            </a:r>
          </a:p>
          <a:p>
            <a:pPr algn="just"/>
            <a:r>
              <a:rPr lang="en-US" sz="2000" dirty="0" smtClean="0">
                <a:latin typeface="Times New Roman" pitchFamily="18" charset="0"/>
                <a:cs typeface="Times New Roman" pitchFamily="18" charset="0"/>
              </a:rPr>
              <a:t>In the next half revolution, in the figure, the direction of the induced current in the coil is reversed.</a:t>
            </a:r>
          </a:p>
          <a:p>
            <a:pPr algn="just"/>
            <a:r>
              <a:rPr lang="en-US" sz="2000" dirty="0" smtClean="0">
                <a:latin typeface="Times New Roman" pitchFamily="18" charset="0"/>
                <a:cs typeface="Times New Roman" pitchFamily="18" charset="0"/>
              </a:rPr>
              <a:t> But at the same time the position of the segments a and b are also reversed which results that brush no 1 comes in touch with the segment b. Hence, the current in the load </a:t>
            </a:r>
            <a:r>
              <a:rPr lang="en-US" sz="2000" dirty="0" smtClean="0">
                <a:latin typeface="Times New Roman" pitchFamily="18" charset="0"/>
                <a:cs typeface="Times New Roman" pitchFamily="18" charset="0"/>
                <a:hlinkClick r:id="rId2" tooltip="Know about the electrical resistance in detail."/>
              </a:rPr>
              <a:t>resistance</a:t>
            </a:r>
            <a:r>
              <a:rPr lang="en-US" sz="2000" dirty="0" smtClean="0">
                <a:latin typeface="Times New Roman" pitchFamily="18" charset="0"/>
                <a:cs typeface="Times New Roman" pitchFamily="18" charset="0"/>
              </a:rPr>
              <a:t> again flows from L to M.</a:t>
            </a:r>
          </a:p>
          <a:p>
            <a:pPr algn="just"/>
            <a:r>
              <a:rPr lang="en-US" sz="2000" dirty="0" smtClean="0">
                <a:latin typeface="Times New Roman" pitchFamily="18" charset="0"/>
                <a:cs typeface="Times New Roman" pitchFamily="18" charset="0"/>
              </a:rPr>
              <a:t> The waveform of the current through the load circuit is as shown in the figure. This current is unidirectional.</a:t>
            </a:r>
            <a:endParaRPr lang="en-US" sz="20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3"/>
          <a:srcRect/>
          <a:stretch>
            <a:fillRect/>
          </a:stretch>
        </p:blipFill>
        <p:spPr bwMode="auto">
          <a:xfrm>
            <a:off x="4114800" y="457200"/>
            <a:ext cx="4819650" cy="3219450"/>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95250" y="838200"/>
            <a:ext cx="4629150" cy="153352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359</Words>
  <Application>Microsoft Office PowerPoint</Application>
  <PresentationFormat>On-screen Show (4:3)</PresentationFormat>
  <Paragraphs>19</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Working Principle of DC Generator </vt:lpstr>
      <vt:lpstr>Slide 2</vt:lpstr>
      <vt:lpstr>Slide 3</vt:lpstr>
      <vt:lpstr>Slide 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Principle of DC Generator </dc:title>
  <dc:creator>Murali Krishna Raju</dc:creator>
  <cp:lastModifiedBy>Murali Krishna Raju</cp:lastModifiedBy>
  <cp:revision>2</cp:revision>
  <dcterms:created xsi:type="dcterms:W3CDTF">2006-08-16T00:00:00Z</dcterms:created>
  <dcterms:modified xsi:type="dcterms:W3CDTF">2020-05-06T13:05:48Z</dcterms:modified>
</cp:coreProperties>
</file>