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Baskerville Old Face"/>
                <a:cs typeface="Baskerville Old Fac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Baskerville Old Face"/>
                <a:cs typeface="Baskerville Old Fac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Baskerville Old Face"/>
                <a:cs typeface="Baskerville Old Fac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0866" y="458546"/>
            <a:ext cx="706226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C0000"/>
                </a:solidFill>
                <a:latin typeface="Baskerville Old Face"/>
                <a:cs typeface="Baskerville Old Fac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3134614"/>
            <a:ext cx="8681720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7315200" cy="2489597"/>
          </a:xfrm>
        </p:spPr>
        <p:txBody>
          <a:bodyPr/>
          <a:lstStyle/>
          <a:p>
            <a:pPr algn="ctr"/>
            <a:r>
              <a:rPr lang="en-US" dirty="0" smtClean="0"/>
              <a:t>HEAT </a:t>
            </a:r>
            <a:r>
              <a:rPr lang="en-US" dirty="0" smtClean="0"/>
              <a:t>ENERGY CONVERSION </a:t>
            </a:r>
            <a:r>
              <a:rPr lang="en-US" dirty="0" smtClean="0"/>
              <a:t>PROCESSES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477328"/>
          </a:xfrm>
        </p:spPr>
        <p:txBody>
          <a:bodyPr/>
          <a:lstStyle/>
          <a:p>
            <a:r>
              <a:rPr lang="en-US" dirty="0" smtClean="0"/>
              <a:t>Direct Thermoelectric </a:t>
            </a:r>
            <a:r>
              <a:rPr lang="en-US" dirty="0" smtClean="0"/>
              <a:t>Conversion</a:t>
            </a:r>
          </a:p>
          <a:p>
            <a:r>
              <a:rPr lang="en-US" dirty="0" smtClean="0"/>
              <a:t>Engine Conversion of Solar </a:t>
            </a:r>
            <a:r>
              <a:rPr lang="en-US" dirty="0" smtClean="0"/>
              <a:t>Energy</a:t>
            </a:r>
          </a:p>
          <a:p>
            <a:r>
              <a:rPr lang="en-US" dirty="0" smtClean="0"/>
              <a:t>Heat </a:t>
            </a:r>
            <a:r>
              <a:rPr lang="en-US" dirty="0" smtClean="0"/>
              <a:t>Pumps</a:t>
            </a:r>
          </a:p>
          <a:p>
            <a:r>
              <a:rPr lang="en-US" dirty="0" smtClean="0"/>
              <a:t>Geothermal and Ocean-thermal Conversion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8529"/>
            <a:ext cx="72517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9460" marR="5080" indent="-746760">
              <a:lnSpc>
                <a:spcPct val="100000"/>
              </a:lnSpc>
              <a:spcBef>
                <a:spcPts val="95"/>
              </a:spcBef>
              <a:tabLst>
                <a:tab pos="758825" algn="l"/>
              </a:tabLst>
            </a:pPr>
            <a:r>
              <a:rPr sz="2800" spc="-5" dirty="0">
                <a:latin typeface="Arial"/>
                <a:cs typeface="Arial"/>
              </a:rPr>
              <a:t>5.	Principle, construction and working of  Thermoelectric power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generator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261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61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05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05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175" y="2781300"/>
            <a:ext cx="1143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6175" y="2781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600"/>
                </a:moveTo>
                <a:lnTo>
                  <a:pt x="1143000" y="228600"/>
                </a:lnTo>
                <a:lnTo>
                  <a:pt x="1143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6175" y="4381500"/>
            <a:ext cx="2286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6175" y="4381500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0" y="114300"/>
                </a:moveTo>
                <a:lnTo>
                  <a:pt x="228600" y="114300"/>
                </a:lnTo>
                <a:lnTo>
                  <a:pt x="228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0575" y="4381500"/>
            <a:ext cx="2286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0575" y="4381500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0" y="114300"/>
                </a:moveTo>
                <a:lnTo>
                  <a:pt x="228600" y="114300"/>
                </a:lnTo>
                <a:lnTo>
                  <a:pt x="228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0475" y="449580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875" y="449580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3375" y="4953000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0" y="114300"/>
                </a:moveTo>
                <a:lnTo>
                  <a:pt x="33064" y="46798"/>
                </a:lnTo>
                <a:lnTo>
                  <a:pt x="70171" y="22055"/>
                </a:lnTo>
                <a:lnTo>
                  <a:pt x="117238" y="5827"/>
                </a:lnTo>
                <a:lnTo>
                  <a:pt x="171450" y="0"/>
                </a:lnTo>
                <a:lnTo>
                  <a:pt x="225661" y="5827"/>
                </a:lnTo>
                <a:lnTo>
                  <a:pt x="272728" y="22055"/>
                </a:lnTo>
                <a:lnTo>
                  <a:pt x="309835" y="46798"/>
                </a:lnTo>
                <a:lnTo>
                  <a:pt x="334164" y="78175"/>
                </a:lnTo>
                <a:lnTo>
                  <a:pt x="342900" y="114300"/>
                </a:lnTo>
                <a:lnTo>
                  <a:pt x="334164" y="150424"/>
                </a:lnTo>
                <a:lnTo>
                  <a:pt x="309835" y="181801"/>
                </a:lnTo>
                <a:lnTo>
                  <a:pt x="272728" y="206544"/>
                </a:lnTo>
                <a:lnTo>
                  <a:pt x="225661" y="222772"/>
                </a:lnTo>
                <a:lnTo>
                  <a:pt x="171450" y="228600"/>
                </a:lnTo>
                <a:lnTo>
                  <a:pt x="117238" y="222772"/>
                </a:lnTo>
                <a:lnTo>
                  <a:pt x="70171" y="206544"/>
                </a:lnTo>
                <a:lnTo>
                  <a:pt x="33064" y="181801"/>
                </a:lnTo>
                <a:lnTo>
                  <a:pt x="8735" y="150424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0475" y="50673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1325" y="4946650"/>
            <a:ext cx="127000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575" y="4731003"/>
            <a:ext cx="347345" cy="347345"/>
          </a:xfrm>
          <a:custGeom>
            <a:avLst/>
            <a:gdLst/>
            <a:ahLst/>
            <a:cxnLst/>
            <a:rect l="l" t="t" r="r" b="b"/>
            <a:pathLst>
              <a:path w="347345" h="347345">
                <a:moveTo>
                  <a:pt x="26924" y="266573"/>
                </a:moveTo>
                <a:lnTo>
                  <a:pt x="0" y="347345"/>
                </a:lnTo>
                <a:lnTo>
                  <a:pt x="80772" y="320421"/>
                </a:lnTo>
                <a:lnTo>
                  <a:pt x="67310" y="306959"/>
                </a:lnTo>
                <a:lnTo>
                  <a:pt x="49402" y="306959"/>
                </a:lnTo>
                <a:lnTo>
                  <a:pt x="40386" y="298069"/>
                </a:lnTo>
                <a:lnTo>
                  <a:pt x="49402" y="289052"/>
                </a:lnTo>
                <a:lnTo>
                  <a:pt x="26924" y="266573"/>
                </a:lnTo>
                <a:close/>
              </a:path>
              <a:path w="347345" h="347345">
                <a:moveTo>
                  <a:pt x="49402" y="289052"/>
                </a:moveTo>
                <a:lnTo>
                  <a:pt x="40386" y="298069"/>
                </a:lnTo>
                <a:lnTo>
                  <a:pt x="49402" y="306959"/>
                </a:lnTo>
                <a:lnTo>
                  <a:pt x="58356" y="298005"/>
                </a:lnTo>
                <a:lnTo>
                  <a:pt x="49402" y="289052"/>
                </a:lnTo>
                <a:close/>
              </a:path>
              <a:path w="347345" h="347345">
                <a:moveTo>
                  <a:pt x="58356" y="298005"/>
                </a:moveTo>
                <a:lnTo>
                  <a:pt x="49402" y="306959"/>
                </a:lnTo>
                <a:lnTo>
                  <a:pt x="67310" y="306959"/>
                </a:lnTo>
                <a:lnTo>
                  <a:pt x="58356" y="298005"/>
                </a:lnTo>
                <a:close/>
              </a:path>
              <a:path w="347345" h="347345">
                <a:moveTo>
                  <a:pt x="338454" y="0"/>
                </a:moveTo>
                <a:lnTo>
                  <a:pt x="49402" y="289052"/>
                </a:lnTo>
                <a:lnTo>
                  <a:pt x="58356" y="298005"/>
                </a:lnTo>
                <a:lnTo>
                  <a:pt x="347345" y="9017"/>
                </a:lnTo>
                <a:lnTo>
                  <a:pt x="338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1875" y="4732654"/>
            <a:ext cx="234315" cy="460375"/>
          </a:xfrm>
          <a:custGeom>
            <a:avLst/>
            <a:gdLst/>
            <a:ahLst/>
            <a:cxnLst/>
            <a:rect l="l" t="t" r="r" b="b"/>
            <a:pathLst>
              <a:path w="234314" h="460375">
                <a:moveTo>
                  <a:pt x="0" y="374904"/>
                </a:moveTo>
                <a:lnTo>
                  <a:pt x="0" y="459994"/>
                </a:lnTo>
                <a:lnTo>
                  <a:pt x="68199" y="408940"/>
                </a:lnTo>
                <a:lnTo>
                  <a:pt x="62600" y="406146"/>
                </a:lnTo>
                <a:lnTo>
                  <a:pt x="34036" y="406146"/>
                </a:lnTo>
                <a:lnTo>
                  <a:pt x="22733" y="400431"/>
                </a:lnTo>
                <a:lnTo>
                  <a:pt x="28406" y="389080"/>
                </a:lnTo>
                <a:lnTo>
                  <a:pt x="0" y="374904"/>
                </a:lnTo>
                <a:close/>
              </a:path>
              <a:path w="234314" h="460375">
                <a:moveTo>
                  <a:pt x="28406" y="389080"/>
                </a:moveTo>
                <a:lnTo>
                  <a:pt x="22733" y="400431"/>
                </a:lnTo>
                <a:lnTo>
                  <a:pt x="34036" y="406146"/>
                </a:lnTo>
                <a:lnTo>
                  <a:pt x="39741" y="394737"/>
                </a:lnTo>
                <a:lnTo>
                  <a:pt x="28406" y="389080"/>
                </a:lnTo>
                <a:close/>
              </a:path>
              <a:path w="234314" h="460375">
                <a:moveTo>
                  <a:pt x="39741" y="394737"/>
                </a:moveTo>
                <a:lnTo>
                  <a:pt x="34036" y="406146"/>
                </a:lnTo>
                <a:lnTo>
                  <a:pt x="62600" y="406146"/>
                </a:lnTo>
                <a:lnTo>
                  <a:pt x="39741" y="394737"/>
                </a:lnTo>
                <a:close/>
              </a:path>
              <a:path w="234314" h="460375">
                <a:moveTo>
                  <a:pt x="222885" y="0"/>
                </a:moveTo>
                <a:lnTo>
                  <a:pt x="28406" y="389080"/>
                </a:lnTo>
                <a:lnTo>
                  <a:pt x="39741" y="394737"/>
                </a:lnTo>
                <a:lnTo>
                  <a:pt x="234314" y="5715"/>
                </a:lnTo>
                <a:lnTo>
                  <a:pt x="222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3275" y="4729860"/>
            <a:ext cx="460375" cy="234315"/>
          </a:xfrm>
          <a:custGeom>
            <a:avLst/>
            <a:gdLst/>
            <a:ahLst/>
            <a:cxnLst/>
            <a:rect l="l" t="t" r="r" b="b"/>
            <a:pathLst>
              <a:path w="460375" h="234314">
                <a:moveTo>
                  <a:pt x="51053" y="166115"/>
                </a:moveTo>
                <a:lnTo>
                  <a:pt x="0" y="234187"/>
                </a:lnTo>
                <a:lnTo>
                  <a:pt x="85216" y="234187"/>
                </a:lnTo>
                <a:lnTo>
                  <a:pt x="73871" y="211581"/>
                </a:lnTo>
                <a:lnTo>
                  <a:pt x="59689" y="211581"/>
                </a:lnTo>
                <a:lnTo>
                  <a:pt x="53975" y="200151"/>
                </a:lnTo>
                <a:lnTo>
                  <a:pt x="65295" y="194493"/>
                </a:lnTo>
                <a:lnTo>
                  <a:pt x="51053" y="166115"/>
                </a:lnTo>
                <a:close/>
              </a:path>
              <a:path w="460375" h="234314">
                <a:moveTo>
                  <a:pt x="65295" y="194493"/>
                </a:moveTo>
                <a:lnTo>
                  <a:pt x="53975" y="200151"/>
                </a:lnTo>
                <a:lnTo>
                  <a:pt x="59689" y="211581"/>
                </a:lnTo>
                <a:lnTo>
                  <a:pt x="71025" y="205910"/>
                </a:lnTo>
                <a:lnTo>
                  <a:pt x="65295" y="194493"/>
                </a:lnTo>
                <a:close/>
              </a:path>
              <a:path w="460375" h="234314">
                <a:moveTo>
                  <a:pt x="71025" y="205910"/>
                </a:moveTo>
                <a:lnTo>
                  <a:pt x="59689" y="211581"/>
                </a:lnTo>
                <a:lnTo>
                  <a:pt x="73871" y="211581"/>
                </a:lnTo>
                <a:lnTo>
                  <a:pt x="71025" y="205910"/>
                </a:lnTo>
                <a:close/>
              </a:path>
              <a:path w="460375" h="234314">
                <a:moveTo>
                  <a:pt x="454405" y="0"/>
                </a:moveTo>
                <a:lnTo>
                  <a:pt x="65295" y="194493"/>
                </a:lnTo>
                <a:lnTo>
                  <a:pt x="71025" y="205910"/>
                </a:lnTo>
                <a:lnTo>
                  <a:pt x="459994" y="11302"/>
                </a:lnTo>
                <a:lnTo>
                  <a:pt x="454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9794" y="4731639"/>
            <a:ext cx="347980" cy="461009"/>
          </a:xfrm>
          <a:custGeom>
            <a:avLst/>
            <a:gdLst/>
            <a:ahLst/>
            <a:cxnLst/>
            <a:rect l="l" t="t" r="r" b="b"/>
            <a:pathLst>
              <a:path w="347979" h="461010">
                <a:moveTo>
                  <a:pt x="297179" y="403859"/>
                </a:moveTo>
                <a:lnTo>
                  <a:pt x="271779" y="422910"/>
                </a:lnTo>
                <a:lnTo>
                  <a:pt x="347979" y="461010"/>
                </a:lnTo>
                <a:lnTo>
                  <a:pt x="339436" y="414019"/>
                </a:lnTo>
                <a:lnTo>
                  <a:pt x="304800" y="414019"/>
                </a:lnTo>
                <a:lnTo>
                  <a:pt x="297179" y="403859"/>
                </a:lnTo>
                <a:close/>
              </a:path>
              <a:path w="347979" h="461010">
                <a:moveTo>
                  <a:pt x="307339" y="396240"/>
                </a:moveTo>
                <a:lnTo>
                  <a:pt x="297179" y="403859"/>
                </a:lnTo>
                <a:lnTo>
                  <a:pt x="304800" y="414019"/>
                </a:lnTo>
                <a:lnTo>
                  <a:pt x="314959" y="406400"/>
                </a:lnTo>
                <a:lnTo>
                  <a:pt x="307339" y="396240"/>
                </a:lnTo>
                <a:close/>
              </a:path>
              <a:path w="347979" h="461010">
                <a:moveTo>
                  <a:pt x="332739" y="377190"/>
                </a:moveTo>
                <a:lnTo>
                  <a:pt x="307339" y="396240"/>
                </a:lnTo>
                <a:lnTo>
                  <a:pt x="314959" y="406400"/>
                </a:lnTo>
                <a:lnTo>
                  <a:pt x="304800" y="414019"/>
                </a:lnTo>
                <a:lnTo>
                  <a:pt x="339436" y="414019"/>
                </a:lnTo>
                <a:lnTo>
                  <a:pt x="332739" y="377190"/>
                </a:lnTo>
                <a:close/>
              </a:path>
              <a:path w="347979" h="461010">
                <a:moveTo>
                  <a:pt x="10159" y="0"/>
                </a:moveTo>
                <a:lnTo>
                  <a:pt x="0" y="7619"/>
                </a:lnTo>
                <a:lnTo>
                  <a:pt x="297179" y="403859"/>
                </a:lnTo>
                <a:lnTo>
                  <a:pt x="307339" y="3962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52843" y="4729479"/>
            <a:ext cx="345440" cy="132715"/>
          </a:xfrm>
          <a:custGeom>
            <a:avLst/>
            <a:gdLst/>
            <a:ahLst/>
            <a:cxnLst/>
            <a:rect l="l" t="t" r="r" b="b"/>
            <a:pathLst>
              <a:path w="345440" h="132714">
                <a:moveTo>
                  <a:pt x="270640" y="102278"/>
                </a:moveTo>
                <a:lnTo>
                  <a:pt x="260603" y="132334"/>
                </a:lnTo>
                <a:lnTo>
                  <a:pt x="344931" y="120269"/>
                </a:lnTo>
                <a:lnTo>
                  <a:pt x="330961" y="106299"/>
                </a:lnTo>
                <a:lnTo>
                  <a:pt x="282701" y="106299"/>
                </a:lnTo>
                <a:lnTo>
                  <a:pt x="270640" y="102278"/>
                </a:lnTo>
                <a:close/>
              </a:path>
              <a:path w="345440" h="132714">
                <a:moveTo>
                  <a:pt x="274660" y="90239"/>
                </a:moveTo>
                <a:lnTo>
                  <a:pt x="270640" y="102278"/>
                </a:lnTo>
                <a:lnTo>
                  <a:pt x="282701" y="106299"/>
                </a:lnTo>
                <a:lnTo>
                  <a:pt x="286638" y="94234"/>
                </a:lnTo>
                <a:lnTo>
                  <a:pt x="274660" y="90239"/>
                </a:lnTo>
                <a:close/>
              </a:path>
              <a:path w="345440" h="132714">
                <a:moveTo>
                  <a:pt x="284733" y="60071"/>
                </a:moveTo>
                <a:lnTo>
                  <a:pt x="274660" y="90239"/>
                </a:lnTo>
                <a:lnTo>
                  <a:pt x="286638" y="94234"/>
                </a:lnTo>
                <a:lnTo>
                  <a:pt x="282701" y="106299"/>
                </a:lnTo>
                <a:lnTo>
                  <a:pt x="330961" y="106299"/>
                </a:lnTo>
                <a:lnTo>
                  <a:pt x="284733" y="60071"/>
                </a:lnTo>
                <a:close/>
              </a:path>
              <a:path w="345440" h="132714">
                <a:moveTo>
                  <a:pt x="4063" y="0"/>
                </a:moveTo>
                <a:lnTo>
                  <a:pt x="0" y="12065"/>
                </a:lnTo>
                <a:lnTo>
                  <a:pt x="270640" y="102278"/>
                </a:lnTo>
                <a:lnTo>
                  <a:pt x="274660" y="90239"/>
                </a:lnTo>
                <a:lnTo>
                  <a:pt x="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1065" y="4730369"/>
            <a:ext cx="461009" cy="347980"/>
          </a:xfrm>
          <a:custGeom>
            <a:avLst/>
            <a:gdLst/>
            <a:ahLst/>
            <a:cxnLst/>
            <a:rect l="l" t="t" r="r" b="b"/>
            <a:pathLst>
              <a:path w="461009" h="347979">
                <a:moveTo>
                  <a:pt x="396239" y="307339"/>
                </a:moveTo>
                <a:lnTo>
                  <a:pt x="377189" y="332739"/>
                </a:lnTo>
                <a:lnTo>
                  <a:pt x="461009" y="347979"/>
                </a:lnTo>
                <a:lnTo>
                  <a:pt x="444500" y="314959"/>
                </a:lnTo>
                <a:lnTo>
                  <a:pt x="406400" y="314959"/>
                </a:lnTo>
                <a:lnTo>
                  <a:pt x="396239" y="307339"/>
                </a:lnTo>
                <a:close/>
              </a:path>
              <a:path w="461009" h="347979">
                <a:moveTo>
                  <a:pt x="403859" y="297179"/>
                </a:moveTo>
                <a:lnTo>
                  <a:pt x="396239" y="307339"/>
                </a:lnTo>
                <a:lnTo>
                  <a:pt x="406400" y="314959"/>
                </a:lnTo>
                <a:lnTo>
                  <a:pt x="414019" y="304799"/>
                </a:lnTo>
                <a:lnTo>
                  <a:pt x="403859" y="297179"/>
                </a:lnTo>
                <a:close/>
              </a:path>
              <a:path w="461009" h="347979">
                <a:moveTo>
                  <a:pt x="422909" y="271779"/>
                </a:moveTo>
                <a:lnTo>
                  <a:pt x="403859" y="297179"/>
                </a:lnTo>
                <a:lnTo>
                  <a:pt x="414019" y="304799"/>
                </a:lnTo>
                <a:lnTo>
                  <a:pt x="406400" y="314959"/>
                </a:lnTo>
                <a:lnTo>
                  <a:pt x="444500" y="314959"/>
                </a:lnTo>
                <a:lnTo>
                  <a:pt x="422909" y="271779"/>
                </a:lnTo>
                <a:close/>
              </a:path>
              <a:path w="461009" h="347979">
                <a:moveTo>
                  <a:pt x="7619" y="0"/>
                </a:moveTo>
                <a:lnTo>
                  <a:pt x="0" y="10159"/>
                </a:lnTo>
                <a:lnTo>
                  <a:pt x="396239" y="307339"/>
                </a:lnTo>
                <a:lnTo>
                  <a:pt x="403859" y="29717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23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309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95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81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67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04279" y="1999234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Heat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7609" y="2685415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Hot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47609" y="4209669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Cold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8828" y="3523615"/>
            <a:ext cx="64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P-type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7609" y="3523615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N-type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2775" y="5047869"/>
            <a:ext cx="32416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Heat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ejection</a:t>
            </a:r>
            <a:endParaRPr sz="1800">
              <a:latin typeface="Calibri"/>
              <a:cs typeface="Calibri"/>
            </a:endParaRPr>
          </a:p>
          <a:p>
            <a:pPr marL="1919605">
              <a:lnSpc>
                <a:spcPts val="1980"/>
              </a:lnSpc>
            </a:pPr>
            <a:r>
              <a:rPr sz="1800" b="1" spc="-10" dirty="0">
                <a:latin typeface="Calibri"/>
                <a:cs typeface="Calibri"/>
              </a:rPr>
              <a:t>Power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40" y="2004440"/>
            <a:ext cx="44919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Thermoelectric </a:t>
            </a:r>
            <a:r>
              <a:rPr sz="2400" spc="-10" dirty="0">
                <a:latin typeface="Calibri"/>
                <a:cs typeface="Calibri"/>
              </a:rPr>
              <a:t>power </a:t>
            </a:r>
            <a:r>
              <a:rPr sz="2400" spc="-15" dirty="0">
                <a:latin typeface="Calibri"/>
                <a:cs typeface="Calibri"/>
              </a:rPr>
              <a:t>generator 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principle of </a:t>
            </a:r>
            <a:r>
              <a:rPr sz="2400" b="1" spc="-5" dirty="0">
                <a:latin typeface="Calibri"/>
                <a:cs typeface="Calibri"/>
              </a:rPr>
              <a:t>Seebeck  </a:t>
            </a:r>
            <a:r>
              <a:rPr sz="2400" b="1" spc="-10" dirty="0">
                <a:latin typeface="Calibri"/>
                <a:cs typeface="Calibri"/>
              </a:rPr>
              <a:t>effect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junctions of  two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metals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maintained 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temperature, </a:t>
            </a:r>
            <a:r>
              <a:rPr sz="2400" dirty="0">
                <a:latin typeface="Calibri"/>
                <a:cs typeface="Calibri"/>
              </a:rPr>
              <a:t>the emf is  </a:t>
            </a:r>
            <a:r>
              <a:rPr sz="2400" spc="-10" dirty="0">
                <a:latin typeface="Calibri"/>
                <a:cs typeface="Calibri"/>
              </a:rPr>
              <a:t>produced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13561"/>
            <a:ext cx="8530590" cy="54559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8125" marR="7620" indent="-226060" algn="just">
              <a:lnSpc>
                <a:spcPct val="100699"/>
              </a:lnSpc>
              <a:spcBef>
                <a:spcPts val="75"/>
              </a:spcBef>
              <a:buSzPct val="109090"/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In order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select materials and design a thermoelectric  </a:t>
            </a:r>
            <a:r>
              <a:rPr sz="2200" spc="-15" dirty="0">
                <a:latin typeface="Arial"/>
                <a:cs typeface="Arial"/>
              </a:rPr>
              <a:t>generator, </a:t>
            </a:r>
            <a:r>
              <a:rPr sz="2200" dirty="0">
                <a:latin typeface="Arial"/>
                <a:cs typeface="Arial"/>
              </a:rPr>
              <a:t>one </a:t>
            </a:r>
            <a:r>
              <a:rPr sz="2200" spc="-5" dirty="0">
                <a:latin typeface="Arial"/>
                <a:cs typeface="Arial"/>
              </a:rPr>
              <a:t>needs to start with a general understanding of the  thermoelectric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effects.</a:t>
            </a:r>
            <a:endParaRPr sz="2200">
              <a:latin typeface="Arial"/>
              <a:cs typeface="Arial"/>
            </a:endParaRPr>
          </a:p>
          <a:p>
            <a:pPr marL="238125" marR="7620" indent="-22606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In a thermoelectric material there are free carriers which</a:t>
            </a:r>
            <a:r>
              <a:rPr sz="2200" spc="4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carry  </a:t>
            </a:r>
            <a:r>
              <a:rPr sz="2200" spc="-5" dirty="0">
                <a:latin typeface="Arial"/>
                <a:cs typeface="Arial"/>
              </a:rPr>
              <a:t>both charge and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heat.</a:t>
            </a:r>
            <a:endParaRPr sz="220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1445"/>
              </a:spcBef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Perhaps the simplest example is a gas of charged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particles.</a:t>
            </a:r>
            <a:endParaRPr sz="2200">
              <a:latin typeface="Arial"/>
              <a:cs typeface="Arial"/>
            </a:endParaRPr>
          </a:p>
          <a:p>
            <a:pPr marL="238125" marR="5080" indent="-22606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If a gas is placed in a box within a </a:t>
            </a:r>
            <a:r>
              <a:rPr sz="2200" dirty="0">
                <a:latin typeface="Arial"/>
                <a:cs typeface="Arial"/>
              </a:rPr>
              <a:t>temperature </a:t>
            </a:r>
            <a:r>
              <a:rPr sz="2200" spc="-5" dirty="0">
                <a:latin typeface="Arial"/>
                <a:cs typeface="Arial"/>
              </a:rPr>
              <a:t>gradient, where  one </a:t>
            </a:r>
            <a:r>
              <a:rPr sz="2200" dirty="0">
                <a:latin typeface="Arial"/>
                <a:cs typeface="Arial"/>
              </a:rPr>
              <a:t>side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cold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other is hot, the gas molecules at the  hot end will </a:t>
            </a:r>
            <a:r>
              <a:rPr sz="2200" spc="-10" dirty="0">
                <a:latin typeface="Arial"/>
                <a:cs typeface="Arial"/>
              </a:rPr>
              <a:t>move </a:t>
            </a:r>
            <a:r>
              <a:rPr sz="2200" spc="-5" dirty="0">
                <a:latin typeface="Arial"/>
                <a:cs typeface="Arial"/>
              </a:rPr>
              <a:t>faster than those at the cold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end.</a:t>
            </a:r>
            <a:endParaRPr sz="2200">
              <a:latin typeface="Arial"/>
              <a:cs typeface="Arial"/>
            </a:endParaRPr>
          </a:p>
          <a:p>
            <a:pPr marL="238125" marR="5080" indent="-22606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The faster hot </a:t>
            </a:r>
            <a:r>
              <a:rPr sz="2200" dirty="0">
                <a:latin typeface="Arial"/>
                <a:cs typeface="Arial"/>
              </a:rPr>
              <a:t>molecules </a:t>
            </a:r>
            <a:r>
              <a:rPr sz="2200" spc="-5" dirty="0">
                <a:latin typeface="Arial"/>
                <a:cs typeface="Arial"/>
              </a:rPr>
              <a:t>will </a:t>
            </a:r>
            <a:r>
              <a:rPr sz="2200" spc="-10" dirty="0">
                <a:latin typeface="Arial"/>
                <a:cs typeface="Arial"/>
              </a:rPr>
              <a:t>diffuse </a:t>
            </a:r>
            <a:r>
              <a:rPr sz="2200" spc="-5" dirty="0">
                <a:latin typeface="Arial"/>
                <a:cs typeface="Arial"/>
              </a:rPr>
              <a:t>further than the cold  molecules and </a:t>
            </a:r>
            <a:r>
              <a:rPr sz="2200" dirty="0">
                <a:latin typeface="Arial"/>
                <a:cs typeface="Arial"/>
              </a:rPr>
              <a:t>so there </a:t>
            </a:r>
            <a:r>
              <a:rPr sz="2200" spc="-5" dirty="0">
                <a:latin typeface="Arial"/>
                <a:cs typeface="Arial"/>
              </a:rPr>
              <a:t>will be a net build up of molecules  (higher density) at the </a:t>
            </a:r>
            <a:r>
              <a:rPr sz="2200" dirty="0">
                <a:latin typeface="Arial"/>
                <a:cs typeface="Arial"/>
              </a:rPr>
              <a:t>cold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end.</a:t>
            </a:r>
            <a:endParaRPr sz="2200">
              <a:latin typeface="Arial"/>
              <a:cs typeface="Arial"/>
            </a:endParaRPr>
          </a:p>
          <a:p>
            <a:pPr marL="238125" marR="45720" indent="-22606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61620" algn="l"/>
              </a:tabLst>
            </a:pPr>
            <a:r>
              <a:rPr sz="2200" spc="-5" dirty="0">
                <a:latin typeface="Arial"/>
                <a:cs typeface="Arial"/>
              </a:rPr>
              <a:t>The density gradient will cause the molecules to </a:t>
            </a:r>
            <a:r>
              <a:rPr sz="2200" spc="-10" dirty="0">
                <a:latin typeface="Arial"/>
                <a:cs typeface="Arial"/>
              </a:rPr>
              <a:t>diffuse </a:t>
            </a:r>
            <a:r>
              <a:rPr sz="2200" spc="-5" dirty="0">
                <a:latin typeface="Arial"/>
                <a:cs typeface="Arial"/>
              </a:rPr>
              <a:t>back to  the hot end.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40054"/>
            <a:ext cx="8682990" cy="218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5715" indent="-28194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4640" algn="l"/>
              </a:tabLst>
            </a:pPr>
            <a:r>
              <a:rPr sz="2200" spc="-5" dirty="0">
                <a:latin typeface="Arial"/>
                <a:cs typeface="Arial"/>
              </a:rPr>
              <a:t>In the </a:t>
            </a:r>
            <a:r>
              <a:rPr sz="2200" dirty="0">
                <a:latin typeface="Arial"/>
                <a:cs typeface="Arial"/>
              </a:rPr>
              <a:t>steady </a:t>
            </a:r>
            <a:r>
              <a:rPr sz="2200" spc="-5" dirty="0">
                <a:latin typeface="Arial"/>
                <a:cs typeface="Arial"/>
              </a:rPr>
              <a:t>state,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effect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density gradient will exactly  counteract the </a:t>
            </a:r>
            <a:r>
              <a:rPr sz="2200" spc="-10" dirty="0">
                <a:latin typeface="Arial"/>
                <a:cs typeface="Arial"/>
              </a:rPr>
              <a:t>effect </a:t>
            </a:r>
            <a:r>
              <a:rPr sz="2200" spc="-5" dirty="0">
                <a:latin typeface="Arial"/>
                <a:cs typeface="Arial"/>
              </a:rPr>
              <a:t>of the temperature gradient </a:t>
            </a:r>
            <a:r>
              <a:rPr sz="2200" dirty="0">
                <a:latin typeface="Arial"/>
                <a:cs typeface="Arial"/>
              </a:rPr>
              <a:t>so </a:t>
            </a:r>
            <a:r>
              <a:rPr sz="2200" spc="-5" dirty="0">
                <a:latin typeface="Arial"/>
                <a:cs typeface="Arial"/>
              </a:rPr>
              <a:t>there is no</a:t>
            </a:r>
            <a:r>
              <a:rPr sz="2200" spc="3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net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flow 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molecules.</a:t>
            </a:r>
            <a:endParaRPr sz="2200">
              <a:latin typeface="Arial"/>
              <a:cs typeface="Arial"/>
            </a:endParaRPr>
          </a:p>
          <a:p>
            <a:pPr marL="294640" marR="5080" indent="-28194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294640" algn="l"/>
              </a:tabLst>
            </a:pPr>
            <a:r>
              <a:rPr sz="2200" spc="-5" dirty="0">
                <a:latin typeface="Arial"/>
                <a:cs typeface="Arial"/>
              </a:rPr>
              <a:t>If the </a:t>
            </a:r>
            <a:r>
              <a:rPr sz="2200" dirty="0">
                <a:latin typeface="Arial"/>
                <a:cs typeface="Arial"/>
              </a:rPr>
              <a:t>molecules </a:t>
            </a:r>
            <a:r>
              <a:rPr sz="2200" spc="-5" dirty="0">
                <a:latin typeface="Arial"/>
                <a:cs typeface="Arial"/>
              </a:rPr>
              <a:t>are charged, the buildup of charge at the </a:t>
            </a:r>
            <a:r>
              <a:rPr sz="2200" dirty="0">
                <a:latin typeface="Arial"/>
                <a:cs typeface="Arial"/>
              </a:rPr>
              <a:t>cold  </a:t>
            </a:r>
            <a:r>
              <a:rPr sz="2200" spc="-5" dirty="0">
                <a:latin typeface="Arial"/>
                <a:cs typeface="Arial"/>
              </a:rPr>
              <a:t>end will also produce a repulsive electrostatic force (and </a:t>
            </a:r>
            <a:r>
              <a:rPr sz="2200" dirty="0">
                <a:latin typeface="Arial"/>
                <a:cs typeface="Arial"/>
              </a:rPr>
              <a:t>therefore  </a:t>
            </a:r>
            <a:r>
              <a:rPr sz="2200" spc="-5" dirty="0">
                <a:latin typeface="Arial"/>
                <a:cs typeface="Arial"/>
              </a:rPr>
              <a:t>electric potential) to push the charges back to the hot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4974" y="3359531"/>
            <a:ext cx="3477211" cy="2697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8311" y="4148709"/>
            <a:ext cx="295465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latin typeface="Calibri"/>
                <a:cs typeface="Calibri"/>
              </a:rPr>
              <a:t>Diagram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charge </a:t>
            </a:r>
            <a:r>
              <a:rPr sz="1800" b="1" dirty="0">
                <a:latin typeface="Calibri"/>
                <a:cs typeface="Calibri"/>
              </a:rPr>
              <a:t>buildup </a:t>
            </a:r>
            <a:r>
              <a:rPr sz="1800" b="1" spc="-10" dirty="0">
                <a:latin typeface="Calibri"/>
                <a:cs typeface="Calibri"/>
              </a:rPr>
              <a:t>at </a:t>
            </a:r>
            <a:r>
              <a:rPr sz="1800" b="1" spc="-5" dirty="0">
                <a:latin typeface="Calibri"/>
                <a:cs typeface="Calibri"/>
              </a:rPr>
              <a:t>cold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1884"/>
            <a:ext cx="7919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75615" algn="l"/>
                <a:tab pos="476250" algn="l"/>
                <a:tab pos="1227455" algn="l"/>
                <a:tab pos="2431415" algn="l"/>
                <a:tab pos="3837940" algn="l"/>
                <a:tab pos="5313680" algn="l"/>
                <a:tab pos="5901690" algn="l"/>
                <a:tab pos="6339205" algn="l"/>
              </a:tabLst>
            </a:pPr>
            <a:r>
              <a:rPr sz="2400" spc="-5" dirty="0">
                <a:latin typeface="Calibri"/>
                <a:cs typeface="Calibri"/>
              </a:rPr>
              <a:t>The	</a:t>
            </a:r>
            <a:r>
              <a:rPr sz="2400" dirty="0">
                <a:latin typeface="Calibri"/>
                <a:cs typeface="Calibri"/>
              </a:rPr>
              <a:t>electric	</a:t>
            </a:r>
            <a:r>
              <a:rPr sz="2400" spc="-10" dirty="0">
                <a:latin typeface="Calibri"/>
                <a:cs typeface="Calibri"/>
              </a:rPr>
              <a:t>potential	produced	by	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15" dirty="0">
                <a:latin typeface="Calibri"/>
                <a:cs typeface="Calibri"/>
              </a:rPr>
              <a:t>temperature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236" y="1977644"/>
            <a:ext cx="597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9889" algn="l"/>
                <a:tab pos="3207385" algn="l"/>
                <a:tab pos="3923665" algn="l"/>
                <a:tab pos="5251450" algn="l"/>
              </a:tabLst>
            </a:pP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	kn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	the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eeb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ck	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7381" y="1977644"/>
            <a:ext cx="120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2400" dirty="0">
                <a:latin typeface="Calibri"/>
                <a:cs typeface="Calibri"/>
              </a:rPr>
              <a:t>and	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228" y="2343403"/>
            <a:ext cx="105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eeb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236" y="2343403"/>
            <a:ext cx="4558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proportionality </a:t>
            </a:r>
            <a:r>
              <a:rPr sz="2400" spc="-15" dirty="0">
                <a:latin typeface="Calibri"/>
                <a:cs typeface="Calibri"/>
              </a:rPr>
              <a:t>constant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coefficient.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40938"/>
            <a:ext cx="791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har char="•"/>
              <a:tabLst>
                <a:tab pos="475615" algn="l"/>
                <a:tab pos="476250" algn="l"/>
                <a:tab pos="793115" algn="l"/>
                <a:tab pos="1355090" algn="l"/>
                <a:tab pos="2002789" algn="l"/>
                <a:tab pos="3100705" algn="l"/>
                <a:tab pos="3647440" algn="l"/>
                <a:tab pos="4763770" algn="l"/>
                <a:tab pos="5417185" algn="l"/>
                <a:tab pos="6593840" algn="l"/>
                <a:tab pos="6931025" algn="l"/>
              </a:tabLst>
            </a:pPr>
            <a:r>
              <a:rPr sz="2400" spc="-5" dirty="0">
                <a:latin typeface="Calibri"/>
                <a:cs typeface="Calibri"/>
              </a:rPr>
              <a:t>If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free	charges	</a:t>
            </a:r>
            <a:r>
              <a:rPr sz="2400" spc="-15" dirty="0">
                <a:latin typeface="Calibri"/>
                <a:cs typeface="Calibri"/>
              </a:rPr>
              <a:t>are	</a:t>
            </a:r>
            <a:r>
              <a:rPr sz="2400" spc="-10" dirty="0">
                <a:latin typeface="Calibri"/>
                <a:cs typeface="Calibri"/>
              </a:rPr>
              <a:t>positive	</a:t>
            </a:r>
            <a:r>
              <a:rPr sz="2400" spc="-5" dirty="0">
                <a:latin typeface="Calibri"/>
                <a:cs typeface="Calibri"/>
              </a:rPr>
              <a:t>(the	</a:t>
            </a:r>
            <a:r>
              <a:rPr sz="2400" spc="-10" dirty="0">
                <a:latin typeface="Calibri"/>
                <a:cs typeface="Calibri"/>
              </a:rPr>
              <a:t>material	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p-type),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7310" y="3806697"/>
            <a:ext cx="508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  <a:tab pos="1421765" algn="l"/>
                <a:tab pos="1925320" algn="l"/>
                <a:tab pos="2426335" algn="l"/>
                <a:tab pos="3022600" algn="l"/>
                <a:tab pos="3720465" algn="l"/>
                <a:tab pos="4639945" algn="l"/>
              </a:tabLst>
            </a:pPr>
            <a:r>
              <a:rPr sz="2400" dirty="0">
                <a:latin typeface="Calibri"/>
                <a:cs typeface="Calibri"/>
              </a:rPr>
              <a:t>will	</a:t>
            </a:r>
            <a:r>
              <a:rPr sz="2400" spc="-5" dirty="0">
                <a:latin typeface="Calibri"/>
                <a:cs typeface="Calibri"/>
              </a:rPr>
              <a:t>buil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d	which	w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236" y="3806697"/>
            <a:ext cx="2221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77950" algn="l"/>
              </a:tabLst>
            </a:pP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4172534"/>
            <a:ext cx="2254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potential.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904358"/>
            <a:ext cx="287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har char="•"/>
              <a:tabLst>
                <a:tab pos="475615" algn="l"/>
                <a:tab pos="476250" algn="l"/>
                <a:tab pos="1812289" algn="l"/>
              </a:tabLst>
            </a:pPr>
            <a:r>
              <a:rPr sz="2400" spc="-5" dirty="0">
                <a:latin typeface="Calibri"/>
                <a:cs typeface="Calibri"/>
              </a:rPr>
              <a:t>Simi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16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6578" y="4904358"/>
            <a:ext cx="4840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  <a:tab pos="1920875" algn="l"/>
                <a:tab pos="3048635" algn="l"/>
                <a:tab pos="4399280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e	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es	(</a:t>
            </a:r>
            <a:r>
              <a:rPr sz="2400" spc="-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type	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)	will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9236" y="5270119"/>
            <a:ext cx="556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negative </a:t>
            </a:r>
            <a:r>
              <a:rPr sz="2400" spc="-10" dirty="0">
                <a:latin typeface="Calibri"/>
                <a:cs typeface="Calibri"/>
              </a:rPr>
              <a:t>potential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21765"/>
            <a:ext cx="8682355" cy="1250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Construction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Thermoelectric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power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generation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(TEG)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devices typically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use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special 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semiconductor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materials,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which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are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optimized 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the Seebeck</a:t>
            </a:r>
            <a:r>
              <a:rPr sz="24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effect.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2513203"/>
            <a:ext cx="86829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simplest </a:t>
            </a:r>
            <a:r>
              <a:rPr sz="2400" spc="-5" dirty="0">
                <a:latin typeface="Calibri"/>
                <a:cs typeface="Calibri"/>
              </a:rPr>
              <a:t>thermoelectric </a:t>
            </a:r>
            <a:r>
              <a:rPr sz="2400" spc="-15" dirty="0">
                <a:latin typeface="Calibri"/>
                <a:cs typeface="Calibri"/>
              </a:rPr>
              <a:t>power </a:t>
            </a:r>
            <a:r>
              <a:rPr sz="2400" spc="-20" dirty="0">
                <a:latin typeface="Calibri"/>
                <a:cs typeface="Calibri"/>
              </a:rPr>
              <a:t>generator </a:t>
            </a:r>
            <a:r>
              <a:rPr sz="2400" spc="-10" dirty="0">
                <a:latin typeface="Calibri"/>
                <a:cs typeface="Calibri"/>
              </a:rPr>
              <a:t>consists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thermocouple, </a:t>
            </a:r>
            <a:r>
              <a:rPr sz="2400" spc="-10" dirty="0">
                <a:latin typeface="Calibri"/>
                <a:cs typeface="Calibri"/>
              </a:rPr>
              <a:t>comprising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p-type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n-type </a:t>
            </a:r>
            <a:r>
              <a:rPr sz="2400" spc="-10" dirty="0">
                <a:latin typeface="Calibri"/>
                <a:cs typeface="Calibri"/>
              </a:rPr>
              <a:t>material connected  </a:t>
            </a:r>
            <a:r>
              <a:rPr sz="2400" spc="-5" dirty="0">
                <a:latin typeface="Calibri"/>
                <a:cs typeface="Calibri"/>
              </a:rPr>
              <a:t>electrically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series </a:t>
            </a:r>
            <a:r>
              <a:rPr sz="2400" dirty="0">
                <a:latin typeface="Calibri"/>
                <a:cs typeface="Calibri"/>
              </a:rPr>
              <a:t>and thermally 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parallel.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dirty="0">
                <a:latin typeface="Calibri"/>
                <a:cs typeface="Calibri"/>
              </a:rPr>
              <a:t>is applied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one side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couple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rejected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opposite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electrical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produced, proportional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temperature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gradient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hot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junctions.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371725"/>
            <a:ext cx="3581400" cy="2657475"/>
          </a:xfrm>
          <a:custGeom>
            <a:avLst/>
            <a:gdLst/>
            <a:ahLst/>
            <a:cxnLst/>
            <a:rect l="l" t="t" r="r" b="b"/>
            <a:pathLst>
              <a:path w="3581400" h="2657475">
                <a:moveTo>
                  <a:pt x="0" y="2657475"/>
                </a:moveTo>
                <a:lnTo>
                  <a:pt x="3581400" y="2657475"/>
                </a:lnTo>
                <a:lnTo>
                  <a:pt x="3581400" y="0"/>
                </a:lnTo>
                <a:lnTo>
                  <a:pt x="0" y="0"/>
                </a:lnTo>
                <a:lnTo>
                  <a:pt x="0" y="2657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040" y="2397633"/>
            <a:ext cx="336740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945" indent="-576580">
              <a:lnSpc>
                <a:spcPct val="100000"/>
              </a:lnSpc>
              <a:spcBef>
                <a:spcPts val="100"/>
              </a:spcBef>
              <a:buChar char="•"/>
              <a:tabLst>
                <a:tab pos="575945" algn="l"/>
                <a:tab pos="576580" algn="l"/>
              </a:tabLst>
            </a:pPr>
            <a:r>
              <a:rPr sz="2400" spc="-5" dirty="0">
                <a:latin typeface="Arial"/>
                <a:cs typeface="Arial"/>
              </a:rPr>
              <a:t>Heat source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(fuel)</a:t>
            </a:r>
            <a:endParaRPr sz="2400">
              <a:latin typeface="Arial"/>
              <a:cs typeface="Arial"/>
            </a:endParaRPr>
          </a:p>
          <a:p>
            <a:pPr marL="575945" marR="5080" indent="-576580">
              <a:lnSpc>
                <a:spcPct val="100000"/>
              </a:lnSpc>
              <a:buChar char="•"/>
              <a:tabLst>
                <a:tab pos="575945" algn="l"/>
                <a:tab pos="576580" algn="l"/>
              </a:tabLst>
            </a:pPr>
            <a:r>
              <a:rPr sz="2400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and N </a:t>
            </a:r>
            <a:r>
              <a:rPr sz="2400" dirty="0">
                <a:latin typeface="Arial"/>
                <a:cs typeface="Arial"/>
              </a:rPr>
              <a:t>type  </a:t>
            </a:r>
            <a:r>
              <a:rPr sz="2400" spc="-5" dirty="0">
                <a:latin typeface="Arial"/>
                <a:cs typeface="Arial"/>
              </a:rPr>
              <a:t>semiconductor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  (TE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module)</a:t>
            </a:r>
            <a:endParaRPr sz="2400">
              <a:latin typeface="Arial"/>
              <a:cs typeface="Arial"/>
            </a:endParaRPr>
          </a:p>
          <a:p>
            <a:pPr marL="575945" indent="-576580">
              <a:lnSpc>
                <a:spcPct val="100000"/>
              </a:lnSpc>
              <a:buChar char="•"/>
              <a:tabLst>
                <a:tab pos="575945" algn="l"/>
                <a:tab pos="576580" algn="l"/>
              </a:tabLst>
            </a:pPr>
            <a:r>
              <a:rPr sz="2400" spc="-5" dirty="0">
                <a:latin typeface="Arial"/>
                <a:cs typeface="Arial"/>
              </a:rPr>
              <a:t>Heat sink (cold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side)</a:t>
            </a:r>
            <a:endParaRPr sz="2400">
              <a:latin typeface="Arial"/>
              <a:cs typeface="Arial"/>
            </a:endParaRPr>
          </a:p>
          <a:p>
            <a:pPr marL="575945" marR="668020" indent="-576580">
              <a:lnSpc>
                <a:spcPct val="100000"/>
              </a:lnSpc>
              <a:buChar char="•"/>
              <a:tabLst>
                <a:tab pos="575945" algn="l"/>
                <a:tab pos="576580" algn="l"/>
              </a:tabLst>
            </a:pPr>
            <a:r>
              <a:rPr sz="2400" spc="-5" dirty="0">
                <a:latin typeface="Arial"/>
                <a:cs typeface="Arial"/>
              </a:rPr>
              <a:t>Electrical load  (output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voltage)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004061"/>
            <a:ext cx="8771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Therefore, for any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TEPG,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there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are four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basic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component required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such 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1917636"/>
            <a:ext cx="5105400" cy="3789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16253"/>
            <a:ext cx="860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  <a:tab pos="1229995" algn="l"/>
                <a:tab pos="2292350" algn="l"/>
                <a:tab pos="3455670" algn="l"/>
                <a:tab pos="4179570" algn="l"/>
                <a:tab pos="6121400" algn="l"/>
                <a:tab pos="6674484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figure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sho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s	the	construct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ther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oelect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99134"/>
            <a:ext cx="8605520" cy="350075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power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generator.</a:t>
            </a:r>
            <a:endParaRPr sz="2400">
              <a:latin typeface="Arial"/>
              <a:cs typeface="Arial"/>
            </a:endParaRPr>
          </a:p>
          <a:p>
            <a:pPr marL="405765" marR="5080" indent="-393700">
              <a:lnSpc>
                <a:spcPct val="100000"/>
              </a:lnSpc>
              <a:spcBef>
                <a:spcPts val="1440"/>
              </a:spcBef>
              <a:buChar char="•"/>
              <a:tabLst>
                <a:tab pos="405765" algn="l"/>
                <a:tab pos="406400" algn="l"/>
                <a:tab pos="1370330" algn="l"/>
                <a:tab pos="1758950" algn="l"/>
                <a:tab pos="2098675" algn="l"/>
                <a:tab pos="3149600" algn="l"/>
                <a:tab pos="3557904" algn="l"/>
                <a:tab pos="4505960" algn="l"/>
                <a:tab pos="5100320" algn="l"/>
                <a:tab pos="6388100" algn="l"/>
                <a:tab pos="7049770" algn="l"/>
                <a:tab pos="7438390" algn="l"/>
                <a:tab pos="8270875" algn="l"/>
              </a:tabLst>
            </a:pP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burner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which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propane</a:t>
            </a:r>
            <a:r>
              <a:rPr sz="2400" dirty="0">
                <a:latin typeface="Arial"/>
                <a:cs typeface="Arial"/>
              </a:rPr>
              <a:t>	fu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heating source in one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side.</a:t>
            </a:r>
            <a:endParaRPr sz="2400">
              <a:latin typeface="Arial"/>
              <a:cs typeface="Arial"/>
            </a:endParaRPr>
          </a:p>
          <a:p>
            <a:pPr marL="405765" indent="-393700">
              <a:lnSpc>
                <a:spcPct val="100000"/>
              </a:lnSpc>
              <a:spcBef>
                <a:spcPts val="144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The exhaust is used </a:t>
            </a:r>
            <a:r>
              <a:rPr sz="2400" dirty="0">
                <a:latin typeface="Arial"/>
                <a:cs typeface="Arial"/>
              </a:rPr>
              <a:t>to transmit </a:t>
            </a:r>
            <a:r>
              <a:rPr sz="2400" spc="-5" dirty="0">
                <a:latin typeface="Arial"/>
                <a:cs typeface="Arial"/>
              </a:rPr>
              <a:t>a burnt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fuel.</a:t>
            </a:r>
            <a:endParaRPr sz="2400">
              <a:latin typeface="Arial"/>
              <a:cs typeface="Arial"/>
            </a:endParaRPr>
          </a:p>
          <a:p>
            <a:pPr marL="405765" indent="-393700">
              <a:lnSpc>
                <a:spcPct val="100000"/>
              </a:lnSpc>
              <a:spcBef>
                <a:spcPts val="144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On the </a:t>
            </a:r>
            <a:r>
              <a:rPr sz="2400" spc="-5" dirty="0">
                <a:latin typeface="Arial"/>
                <a:cs typeface="Arial"/>
              </a:rPr>
              <a:t>other side, a cold junction 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kept.</a:t>
            </a:r>
            <a:endParaRPr sz="2400">
              <a:latin typeface="Arial"/>
              <a:cs typeface="Arial"/>
            </a:endParaRPr>
          </a:p>
          <a:p>
            <a:pPr marL="393065" marR="5715" indent="-393065" algn="r">
              <a:lnSpc>
                <a:spcPct val="100000"/>
              </a:lnSpc>
              <a:spcBef>
                <a:spcPts val="1445"/>
              </a:spcBef>
              <a:buChar char="•"/>
              <a:tabLst>
                <a:tab pos="393065" algn="l"/>
                <a:tab pos="393700" algn="l"/>
                <a:tab pos="1141095" algn="l"/>
                <a:tab pos="3279775" algn="l"/>
                <a:tab pos="4503420" algn="l"/>
                <a:tab pos="5319395" algn="l"/>
                <a:tab pos="6593205" algn="l"/>
                <a:tab pos="7070725" algn="l"/>
                <a:tab pos="832802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ther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oelectric	module	(TE)	(cons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	</a:t>
            </a:r>
            <a:r>
              <a:rPr sz="2400" spc="-2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tabLst>
                <a:tab pos="521334" algn="l"/>
                <a:tab pos="1292225" algn="l"/>
                <a:tab pos="1996439" algn="l"/>
                <a:tab pos="3089275" algn="l"/>
                <a:tab pos="5269230" algn="l"/>
                <a:tab pos="6344920" algn="l"/>
                <a:tab pos="7948295" algn="l"/>
              </a:tabLst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-	type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-type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miconductor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pel</a:t>
            </a:r>
            <a:r>
              <a:rPr sz="2400" dirty="0">
                <a:latin typeface="Arial"/>
                <a:cs typeface="Arial"/>
              </a:rPr>
              <a:t>lets	</a:t>
            </a:r>
            <a:r>
              <a:rPr sz="2400" spc="-5" dirty="0">
                <a:latin typeface="Arial"/>
                <a:cs typeface="Arial"/>
              </a:rPr>
              <a:t>connected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4674489"/>
            <a:ext cx="119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series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4674489"/>
            <a:ext cx="6774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parallel depending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served load)) is kept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the hot and cold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junction.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589219"/>
            <a:ext cx="757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The electrical out (load) is taken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21765"/>
            <a:ext cx="1450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Calibri"/>
                <a:cs typeface="Calibri"/>
              </a:rPr>
              <a:t>Working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598421"/>
            <a:ext cx="72802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sides of </a:t>
            </a:r>
            <a:r>
              <a:rPr sz="2400" spc="-10" dirty="0">
                <a:latin typeface="Calibri"/>
                <a:cs typeface="Calibri"/>
              </a:rPr>
              <a:t>semiconductor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maintained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temperature,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emf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flows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output  circuit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526" y="2947923"/>
            <a:ext cx="2230755" cy="561975"/>
          </a:xfrm>
          <a:prstGeom prst="rect">
            <a:avLst/>
          </a:prstGeom>
          <a:solidFill>
            <a:srgbClr val="00FFFF"/>
          </a:solidFill>
          <a:ln w="12826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N-type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5076" y="2667000"/>
            <a:ext cx="298450" cy="126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5076" y="2667000"/>
            <a:ext cx="298450" cy="1263650"/>
          </a:xfrm>
          <a:custGeom>
            <a:avLst/>
            <a:gdLst/>
            <a:ahLst/>
            <a:cxnLst/>
            <a:rect l="l" t="t" r="r" b="b"/>
            <a:pathLst>
              <a:path w="298450" h="1263650">
                <a:moveTo>
                  <a:pt x="0" y="1263650"/>
                </a:moveTo>
                <a:lnTo>
                  <a:pt x="298450" y="1263650"/>
                </a:lnTo>
                <a:lnTo>
                  <a:pt x="298450" y="0"/>
                </a:lnTo>
                <a:lnTo>
                  <a:pt x="0" y="0"/>
                </a:lnTo>
                <a:lnTo>
                  <a:pt x="0" y="1263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3900" y="2667000"/>
            <a:ext cx="296862" cy="1263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3900" y="2667000"/>
            <a:ext cx="297180" cy="1263650"/>
          </a:xfrm>
          <a:custGeom>
            <a:avLst/>
            <a:gdLst/>
            <a:ahLst/>
            <a:cxnLst/>
            <a:rect l="l" t="t" r="r" b="b"/>
            <a:pathLst>
              <a:path w="297179" h="1263650">
                <a:moveTo>
                  <a:pt x="0" y="1263650"/>
                </a:moveTo>
                <a:lnTo>
                  <a:pt x="296862" y="1263650"/>
                </a:lnTo>
                <a:lnTo>
                  <a:pt x="296862" y="0"/>
                </a:lnTo>
                <a:lnTo>
                  <a:pt x="0" y="0"/>
                </a:lnTo>
                <a:lnTo>
                  <a:pt x="0" y="1263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1725" y="3649726"/>
            <a:ext cx="742950" cy="281305"/>
          </a:xfrm>
          <a:custGeom>
            <a:avLst/>
            <a:gdLst/>
            <a:ahLst/>
            <a:cxnLst/>
            <a:rect l="l" t="t" r="r" b="b"/>
            <a:pathLst>
              <a:path w="742950" h="281304">
                <a:moveTo>
                  <a:pt x="185800" y="0"/>
                </a:moveTo>
                <a:lnTo>
                  <a:pt x="0" y="140462"/>
                </a:lnTo>
                <a:lnTo>
                  <a:pt x="185800" y="280924"/>
                </a:lnTo>
                <a:lnTo>
                  <a:pt x="185800" y="210693"/>
                </a:lnTo>
                <a:lnTo>
                  <a:pt x="742950" y="210693"/>
                </a:lnTo>
                <a:lnTo>
                  <a:pt x="742950" y="70231"/>
                </a:lnTo>
                <a:lnTo>
                  <a:pt x="185800" y="70231"/>
                </a:lnTo>
                <a:lnTo>
                  <a:pt x="18580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1725" y="3649726"/>
            <a:ext cx="742950" cy="281305"/>
          </a:xfrm>
          <a:custGeom>
            <a:avLst/>
            <a:gdLst/>
            <a:ahLst/>
            <a:cxnLst/>
            <a:rect l="l" t="t" r="r" b="b"/>
            <a:pathLst>
              <a:path w="742950" h="281304">
                <a:moveTo>
                  <a:pt x="0" y="140462"/>
                </a:moveTo>
                <a:lnTo>
                  <a:pt x="185800" y="0"/>
                </a:lnTo>
                <a:lnTo>
                  <a:pt x="185800" y="70231"/>
                </a:lnTo>
                <a:lnTo>
                  <a:pt x="742950" y="70231"/>
                </a:lnTo>
                <a:lnTo>
                  <a:pt x="742950" y="210693"/>
                </a:lnTo>
                <a:lnTo>
                  <a:pt x="185800" y="210693"/>
                </a:lnTo>
                <a:lnTo>
                  <a:pt x="185800" y="280924"/>
                </a:lnTo>
                <a:lnTo>
                  <a:pt x="0" y="140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4301" y="3930650"/>
            <a:ext cx="0" cy="1122680"/>
          </a:xfrm>
          <a:custGeom>
            <a:avLst/>
            <a:gdLst/>
            <a:ahLst/>
            <a:cxnLst/>
            <a:rect l="l" t="t" r="r" b="b"/>
            <a:pathLst>
              <a:path h="1122679">
                <a:moveTo>
                  <a:pt x="0" y="0"/>
                </a:moveTo>
                <a:lnTo>
                  <a:pt x="0" y="1122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3125" y="3930650"/>
            <a:ext cx="0" cy="1122680"/>
          </a:xfrm>
          <a:custGeom>
            <a:avLst/>
            <a:gdLst/>
            <a:ahLst/>
            <a:cxnLst/>
            <a:rect l="l" t="t" r="r" b="b"/>
            <a:pathLst>
              <a:path h="1122679">
                <a:moveTo>
                  <a:pt x="0" y="0"/>
                </a:moveTo>
                <a:lnTo>
                  <a:pt x="0" y="1122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6476" y="4772025"/>
            <a:ext cx="595630" cy="422275"/>
          </a:xfrm>
          <a:custGeom>
            <a:avLst/>
            <a:gdLst/>
            <a:ahLst/>
            <a:cxnLst/>
            <a:rect l="l" t="t" r="r" b="b"/>
            <a:pathLst>
              <a:path w="595629" h="422275">
                <a:moveTo>
                  <a:pt x="0" y="211074"/>
                </a:moveTo>
                <a:lnTo>
                  <a:pt x="4794" y="173129"/>
                </a:lnTo>
                <a:lnTo>
                  <a:pt x="18616" y="137418"/>
                </a:lnTo>
                <a:lnTo>
                  <a:pt x="40625" y="104535"/>
                </a:lnTo>
                <a:lnTo>
                  <a:pt x="69982" y="75076"/>
                </a:lnTo>
                <a:lnTo>
                  <a:pt x="105846" y="49637"/>
                </a:lnTo>
                <a:lnTo>
                  <a:pt x="147376" y="28814"/>
                </a:lnTo>
                <a:lnTo>
                  <a:pt x="193732" y="13203"/>
                </a:lnTo>
                <a:lnTo>
                  <a:pt x="244074" y="3400"/>
                </a:lnTo>
                <a:lnTo>
                  <a:pt x="297561" y="0"/>
                </a:lnTo>
                <a:lnTo>
                  <a:pt x="351085" y="3400"/>
                </a:lnTo>
                <a:lnTo>
                  <a:pt x="401456" y="13203"/>
                </a:lnTo>
                <a:lnTo>
                  <a:pt x="447834" y="28814"/>
                </a:lnTo>
                <a:lnTo>
                  <a:pt x="489380" y="49637"/>
                </a:lnTo>
                <a:lnTo>
                  <a:pt x="525255" y="75076"/>
                </a:lnTo>
                <a:lnTo>
                  <a:pt x="554618" y="104535"/>
                </a:lnTo>
                <a:lnTo>
                  <a:pt x="576631" y="137418"/>
                </a:lnTo>
                <a:lnTo>
                  <a:pt x="590454" y="173129"/>
                </a:lnTo>
                <a:lnTo>
                  <a:pt x="595249" y="211074"/>
                </a:lnTo>
                <a:lnTo>
                  <a:pt x="590454" y="249145"/>
                </a:lnTo>
                <a:lnTo>
                  <a:pt x="576631" y="284856"/>
                </a:lnTo>
                <a:lnTo>
                  <a:pt x="554618" y="317739"/>
                </a:lnTo>
                <a:lnTo>
                  <a:pt x="525255" y="347198"/>
                </a:lnTo>
                <a:lnTo>
                  <a:pt x="489380" y="372637"/>
                </a:lnTo>
                <a:lnTo>
                  <a:pt x="447834" y="393460"/>
                </a:lnTo>
                <a:lnTo>
                  <a:pt x="401456" y="409071"/>
                </a:lnTo>
                <a:lnTo>
                  <a:pt x="351085" y="418874"/>
                </a:lnTo>
                <a:lnTo>
                  <a:pt x="297561" y="422275"/>
                </a:lnTo>
                <a:lnTo>
                  <a:pt x="244074" y="418874"/>
                </a:lnTo>
                <a:lnTo>
                  <a:pt x="193732" y="409071"/>
                </a:lnTo>
                <a:lnTo>
                  <a:pt x="147376" y="393460"/>
                </a:lnTo>
                <a:lnTo>
                  <a:pt x="105846" y="372637"/>
                </a:lnTo>
                <a:lnTo>
                  <a:pt x="69982" y="347198"/>
                </a:lnTo>
                <a:lnTo>
                  <a:pt x="40625" y="317739"/>
                </a:lnTo>
                <a:lnTo>
                  <a:pt x="18616" y="284856"/>
                </a:lnTo>
                <a:lnTo>
                  <a:pt x="4794" y="249145"/>
                </a:lnTo>
                <a:lnTo>
                  <a:pt x="0" y="211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4301" y="5052948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2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1725" y="5052948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1748" y="4351273"/>
            <a:ext cx="104775" cy="421005"/>
          </a:xfrm>
          <a:custGeom>
            <a:avLst/>
            <a:gdLst/>
            <a:ahLst/>
            <a:cxnLst/>
            <a:rect l="l" t="t" r="r" b="b"/>
            <a:pathLst>
              <a:path w="104775" h="421004">
                <a:moveTo>
                  <a:pt x="34925" y="315975"/>
                </a:moveTo>
                <a:lnTo>
                  <a:pt x="0" y="315975"/>
                </a:lnTo>
                <a:lnTo>
                  <a:pt x="52450" y="420750"/>
                </a:lnTo>
                <a:lnTo>
                  <a:pt x="96086" y="333375"/>
                </a:lnTo>
                <a:lnTo>
                  <a:pt x="34925" y="333375"/>
                </a:lnTo>
                <a:lnTo>
                  <a:pt x="34925" y="315975"/>
                </a:lnTo>
                <a:close/>
              </a:path>
              <a:path w="104775" h="421004">
                <a:moveTo>
                  <a:pt x="69850" y="0"/>
                </a:moveTo>
                <a:lnTo>
                  <a:pt x="34925" y="0"/>
                </a:lnTo>
                <a:lnTo>
                  <a:pt x="34925" y="333375"/>
                </a:lnTo>
                <a:lnTo>
                  <a:pt x="69850" y="333375"/>
                </a:lnTo>
                <a:lnTo>
                  <a:pt x="69850" y="0"/>
                </a:lnTo>
                <a:close/>
              </a:path>
              <a:path w="104775" h="421004">
                <a:moveTo>
                  <a:pt x="104775" y="315975"/>
                </a:moveTo>
                <a:lnTo>
                  <a:pt x="69850" y="315975"/>
                </a:lnTo>
                <a:lnTo>
                  <a:pt x="69850" y="333375"/>
                </a:lnTo>
                <a:lnTo>
                  <a:pt x="96086" y="333375"/>
                </a:lnTo>
                <a:lnTo>
                  <a:pt x="104775" y="315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5688" y="5280786"/>
            <a:ext cx="446405" cy="104775"/>
          </a:xfrm>
          <a:custGeom>
            <a:avLst/>
            <a:gdLst/>
            <a:ahLst/>
            <a:cxnLst/>
            <a:rect l="l" t="t" r="r" b="b"/>
            <a:pathLst>
              <a:path w="446404" h="104775">
                <a:moveTo>
                  <a:pt x="341249" y="0"/>
                </a:moveTo>
                <a:lnTo>
                  <a:pt x="341249" y="104775"/>
                </a:lnTo>
                <a:lnTo>
                  <a:pt x="411183" y="69850"/>
                </a:lnTo>
                <a:lnTo>
                  <a:pt x="358775" y="69850"/>
                </a:lnTo>
                <a:lnTo>
                  <a:pt x="358775" y="34925"/>
                </a:lnTo>
                <a:lnTo>
                  <a:pt x="411014" y="34925"/>
                </a:lnTo>
                <a:lnTo>
                  <a:pt x="341249" y="0"/>
                </a:lnTo>
                <a:close/>
              </a:path>
              <a:path w="446404" h="104775">
                <a:moveTo>
                  <a:pt x="341249" y="34925"/>
                </a:moveTo>
                <a:lnTo>
                  <a:pt x="0" y="34925"/>
                </a:lnTo>
                <a:lnTo>
                  <a:pt x="0" y="69850"/>
                </a:lnTo>
                <a:lnTo>
                  <a:pt x="341249" y="69850"/>
                </a:lnTo>
                <a:lnTo>
                  <a:pt x="341249" y="34925"/>
                </a:lnTo>
                <a:close/>
              </a:path>
              <a:path w="446404" h="104775">
                <a:moveTo>
                  <a:pt x="411014" y="34925"/>
                </a:moveTo>
                <a:lnTo>
                  <a:pt x="358775" y="34925"/>
                </a:lnTo>
                <a:lnTo>
                  <a:pt x="358775" y="69850"/>
                </a:lnTo>
                <a:lnTo>
                  <a:pt x="411183" y="69850"/>
                </a:lnTo>
                <a:lnTo>
                  <a:pt x="446024" y="52450"/>
                </a:lnTo>
                <a:lnTo>
                  <a:pt x="411014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2148" y="4070350"/>
            <a:ext cx="104775" cy="421005"/>
          </a:xfrm>
          <a:custGeom>
            <a:avLst/>
            <a:gdLst/>
            <a:ahLst/>
            <a:cxnLst/>
            <a:rect l="l" t="t" r="r" b="b"/>
            <a:pathLst>
              <a:path w="104775" h="421004">
                <a:moveTo>
                  <a:pt x="69850" y="87249"/>
                </a:moveTo>
                <a:lnTo>
                  <a:pt x="34925" y="87249"/>
                </a:lnTo>
                <a:lnTo>
                  <a:pt x="34925" y="420624"/>
                </a:lnTo>
                <a:lnTo>
                  <a:pt x="69850" y="420624"/>
                </a:lnTo>
                <a:lnTo>
                  <a:pt x="69850" y="87249"/>
                </a:lnTo>
                <a:close/>
              </a:path>
              <a:path w="104775" h="421004">
                <a:moveTo>
                  <a:pt x="52450" y="0"/>
                </a:moveTo>
                <a:lnTo>
                  <a:pt x="0" y="104775"/>
                </a:lnTo>
                <a:lnTo>
                  <a:pt x="34925" y="104775"/>
                </a:lnTo>
                <a:lnTo>
                  <a:pt x="34925" y="87249"/>
                </a:lnTo>
                <a:lnTo>
                  <a:pt x="96022" y="87249"/>
                </a:lnTo>
                <a:lnTo>
                  <a:pt x="52450" y="0"/>
                </a:lnTo>
                <a:close/>
              </a:path>
              <a:path w="104775" h="421004">
                <a:moveTo>
                  <a:pt x="96022" y="87249"/>
                </a:moveTo>
                <a:lnTo>
                  <a:pt x="69850" y="87249"/>
                </a:lnTo>
                <a:lnTo>
                  <a:pt x="69850" y="104775"/>
                </a:lnTo>
                <a:lnTo>
                  <a:pt x="104775" y="104775"/>
                </a:lnTo>
                <a:lnTo>
                  <a:pt x="96022" y="8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55394" y="3142615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Cold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828" y="3142615"/>
            <a:ext cx="80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Hot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0675" y="3981069"/>
            <a:ext cx="24834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544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Heat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R="1509395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192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Electron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809" y="1016253"/>
            <a:ext cx="957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charge  hence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16253"/>
            <a:ext cx="7025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heat moves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hot side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cold side, the  carrier </a:t>
            </a:r>
            <a:r>
              <a:rPr sz="2400" dirty="0">
                <a:latin typeface="Arial"/>
                <a:cs typeface="Arial"/>
              </a:rPr>
              <a:t>moves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semiconductor materials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the potential deference 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96490"/>
            <a:ext cx="83762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The electrons </a:t>
            </a:r>
            <a:r>
              <a:rPr sz="2400" dirty="0">
                <a:latin typeface="Arial"/>
                <a:cs typeface="Arial"/>
              </a:rPr>
              <a:t>are the charge carriers in the case </a:t>
            </a:r>
            <a:r>
              <a:rPr sz="2400" spc="-5" dirty="0">
                <a:latin typeface="Arial"/>
                <a:cs typeface="Arial"/>
              </a:rPr>
              <a:t>of N-  type semiconductor and Hole are in P-type  semiconductors.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576954"/>
            <a:ext cx="837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  <a:tab pos="1065530" algn="l"/>
                <a:tab pos="1694814" algn="l"/>
                <a:tab pos="2949575" algn="l"/>
                <a:tab pos="4443095" algn="l"/>
                <a:tab pos="5156835" algn="l"/>
                <a:tab pos="6496050" algn="l"/>
                <a:tab pos="7464425" algn="l"/>
              </a:tabLst>
            </a:pPr>
            <a:r>
              <a:rPr sz="2400" dirty="0">
                <a:latin typeface="Arial"/>
                <a:cs typeface="Arial"/>
              </a:rPr>
              <a:t>In	</a:t>
            </a:r>
            <a:r>
              <a:rPr sz="2400" spc="-5" dirty="0">
                <a:latin typeface="Arial"/>
                <a:cs typeface="Arial"/>
              </a:rPr>
              <a:t>a	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tack,	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type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-type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809" y="4491608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760089"/>
            <a:ext cx="6786880" cy="14884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semiconductors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connected.</a:t>
            </a:r>
            <a:endParaRPr sz="2400">
              <a:latin typeface="Arial"/>
              <a:cs typeface="Arial"/>
            </a:endParaRPr>
          </a:p>
          <a:p>
            <a:pPr marL="350520" marR="5080" indent="-338455">
              <a:lnSpc>
                <a:spcPct val="10000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single PN connection can produce 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Seebeck  of 40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mV.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406034"/>
            <a:ext cx="837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  <a:tab pos="1069975" algn="l"/>
                <a:tab pos="1859914" algn="l"/>
                <a:tab pos="2969260" algn="l"/>
                <a:tab pos="3809365" algn="l"/>
                <a:tab pos="4325620" algn="l"/>
                <a:tab pos="5452110" algn="l"/>
                <a:tab pos="6141085" algn="l"/>
                <a:tab pos="6607809" algn="l"/>
                <a:tab pos="792289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heat	so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rce	such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tural	gas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	propa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	are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 remote </a:t>
            </a:r>
            <a:r>
              <a:rPr sz="2400" spc="-5" dirty="0">
                <a:latin typeface="Arial"/>
                <a:cs typeface="Arial"/>
              </a:rPr>
              <a:t>power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563702"/>
            <a:ext cx="37084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Major </a:t>
            </a:r>
            <a:r>
              <a:rPr sz="3200" spc="-20" dirty="0">
                <a:latin typeface="Calibri"/>
                <a:cs typeface="Calibri"/>
              </a:rPr>
              <a:t>Types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available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300855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Fossil </a:t>
            </a:r>
            <a:r>
              <a:rPr sz="3200" spc="-5" dirty="0">
                <a:latin typeface="Calibri"/>
                <a:cs typeface="Calibri"/>
              </a:rPr>
              <a:t>fuel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generators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Solar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generators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Nuclear Fuel</a:t>
            </a:r>
            <a:r>
              <a:rPr sz="3200" spc="-25" dirty="0">
                <a:latin typeface="Calibri"/>
                <a:cs typeface="Calibri"/>
              </a:rPr>
              <a:t> generators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66" y="1092875"/>
            <a:ext cx="7062266" cy="1421725"/>
          </a:xfrm>
        </p:spPr>
        <p:txBody>
          <a:bodyPr/>
          <a:lstStyle/>
          <a:p>
            <a:r>
              <a:rPr lang="en-US" dirty="0" smtClean="0"/>
              <a:t>Direct Thermoelectric Conversion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680" y="3134614"/>
            <a:ext cx="3804920" cy="738664"/>
          </a:xfrm>
        </p:spPr>
        <p:txBody>
          <a:bodyPr/>
          <a:lstStyle/>
          <a:p>
            <a:r>
              <a:rPr lang="en-US" dirty="0" smtClean="0"/>
              <a:t>Thermoelectric </a:t>
            </a:r>
            <a:r>
              <a:rPr lang="en-US" dirty="0" smtClean="0"/>
              <a:t>Generators</a:t>
            </a:r>
          </a:p>
          <a:p>
            <a:r>
              <a:rPr lang="en-US" dirty="0" smtClean="0"/>
              <a:t>Thermionic Generators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35482"/>
            <a:ext cx="2329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Advantages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793494"/>
            <a:ext cx="81927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5080" indent="-6343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46430" algn="l"/>
                <a:tab pos="647065" algn="l"/>
              </a:tabLst>
            </a:pPr>
            <a:r>
              <a:rPr sz="2400" b="1" spc="-5" dirty="0">
                <a:latin typeface="Arial"/>
                <a:cs typeface="Arial"/>
              </a:rPr>
              <a:t>Easy maintenance: </a:t>
            </a:r>
            <a:r>
              <a:rPr sz="2400" spc="-5" dirty="0">
                <a:latin typeface="Arial"/>
                <a:cs typeface="Arial"/>
              </a:rPr>
              <a:t>They works electrically without any  moving </a:t>
            </a:r>
            <a:r>
              <a:rPr sz="2400" dirty="0">
                <a:latin typeface="Arial"/>
                <a:cs typeface="Arial"/>
              </a:rPr>
              <a:t>parts so </a:t>
            </a:r>
            <a:r>
              <a:rPr sz="2400" spc="-5" dirty="0">
                <a:latin typeface="Arial"/>
                <a:cs typeface="Arial"/>
              </a:rPr>
              <a:t>they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virtually maintenance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70827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124" y="2708275"/>
            <a:ext cx="6045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4420" algn="l"/>
                <a:tab pos="4013200" algn="l"/>
              </a:tabLst>
            </a:pPr>
            <a:r>
              <a:rPr sz="2400" b="1" spc="-5" dirty="0">
                <a:latin typeface="Arial"/>
                <a:cs typeface="Arial"/>
              </a:rPr>
              <a:t>En</a:t>
            </a:r>
            <a:r>
              <a:rPr sz="2400" b="1" spc="-15" dirty="0">
                <a:latin typeface="Arial"/>
                <a:cs typeface="Arial"/>
              </a:rPr>
              <a:t>v</a:t>
            </a:r>
            <a:r>
              <a:rPr sz="2400" b="1" spc="-5" dirty="0">
                <a:latin typeface="Arial"/>
                <a:cs typeface="Arial"/>
              </a:rPr>
              <a:t>ironment	frien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b="1" spc="-30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moel</a:t>
            </a:r>
            <a:r>
              <a:rPr sz="2400" dirty="0">
                <a:latin typeface="Arial"/>
                <a:cs typeface="Arial"/>
              </a:rPr>
              <a:t>ectr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5585" y="2708275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generators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124" y="3074034"/>
            <a:ext cx="797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4610" algn="l"/>
                <a:tab pos="1875155" algn="l"/>
                <a:tab pos="3306445" algn="l"/>
                <a:tab pos="4838065" algn="l"/>
                <a:tab pos="5624830" algn="l"/>
                <a:tab pos="6273800" algn="l"/>
                <a:tab pos="6975475" algn="l"/>
              </a:tabLst>
            </a:pPr>
            <a:r>
              <a:rPr sz="2400" spc="-5" dirty="0">
                <a:latin typeface="Arial"/>
                <a:cs typeface="Arial"/>
              </a:rPr>
              <a:t>produce	</a:t>
            </a:r>
            <a:r>
              <a:rPr sz="2400" dirty="0">
                <a:latin typeface="Arial"/>
                <a:cs typeface="Arial"/>
              </a:rPr>
              <a:t>no	pollution.	</a:t>
            </a:r>
            <a:r>
              <a:rPr sz="2400" spc="-5" dirty="0">
                <a:latin typeface="Arial"/>
                <a:cs typeface="Arial"/>
              </a:rPr>
              <a:t>Therefore	</a:t>
            </a:r>
            <a:r>
              <a:rPr sz="2400" dirty="0">
                <a:latin typeface="Arial"/>
                <a:cs typeface="Arial"/>
              </a:rPr>
              <a:t>they	</a:t>
            </a:r>
            <a:r>
              <a:rPr sz="2400" spc="-5" dirty="0">
                <a:latin typeface="Arial"/>
                <a:cs typeface="Arial"/>
              </a:rPr>
              <a:t>are	eco	friendly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256660"/>
            <a:ext cx="8606155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generators.</a:t>
            </a:r>
            <a:endParaRPr sz="2400">
              <a:latin typeface="Arial"/>
              <a:cs typeface="Arial"/>
            </a:endParaRPr>
          </a:p>
          <a:p>
            <a:pPr marL="646430" indent="-63436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646430" algn="l"/>
                <a:tab pos="647065" algn="l"/>
                <a:tab pos="2134235" algn="l"/>
                <a:tab pos="2860040" algn="l"/>
                <a:tab pos="3635375" algn="l"/>
                <a:tab pos="4885055" algn="l"/>
                <a:tab pos="5592445" algn="l"/>
                <a:tab pos="6676390" algn="l"/>
              </a:tabLst>
            </a:pPr>
            <a:r>
              <a:rPr sz="2400" b="1" spc="-5" dirty="0">
                <a:latin typeface="Arial"/>
                <a:cs typeface="Arial"/>
              </a:rPr>
              <a:t>Com</a:t>
            </a:r>
            <a:r>
              <a:rPr sz="2400" b="1" spc="-1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ct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	</a:t>
            </a:r>
            <a:r>
              <a:rPr sz="2400" b="1" spc="-5" dirty="0">
                <a:latin typeface="Arial"/>
                <a:cs typeface="Arial"/>
              </a:rPr>
              <a:t>less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0" dirty="0">
                <a:latin typeface="Arial"/>
                <a:cs typeface="Arial"/>
              </a:rPr>
              <a:t>w</a:t>
            </a:r>
            <a:r>
              <a:rPr sz="2400" b="1" spc="-2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ig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over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	ther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oel</a:t>
            </a:r>
            <a:r>
              <a:rPr sz="2400" dirty="0">
                <a:latin typeface="Arial"/>
                <a:cs typeface="Arial"/>
              </a:rPr>
              <a:t>ect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4354448"/>
            <a:ext cx="86074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6350">
              <a:lnSpc>
                <a:spcPct val="100000"/>
              </a:lnSpc>
              <a:spcBef>
                <a:spcPts val="100"/>
              </a:spcBef>
              <a:tabLst>
                <a:tab pos="1858010" algn="l"/>
                <a:tab pos="3071495" algn="l"/>
                <a:tab pos="3535045" algn="l"/>
                <a:tab pos="4525645" algn="l"/>
                <a:tab pos="5754370" algn="l"/>
                <a:tab pos="6510020" algn="l"/>
                <a:tab pos="7586345" algn="l"/>
                <a:tab pos="8423275" algn="l"/>
              </a:tabLst>
            </a:pPr>
            <a:r>
              <a:rPr sz="2400" spc="-5" dirty="0">
                <a:latin typeface="Arial"/>
                <a:cs typeface="Arial"/>
              </a:rPr>
              <a:t>cool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dirty="0">
                <a:latin typeface="Arial"/>
                <a:cs typeface="Arial"/>
              </a:rPr>
              <a:t>	s</a:t>
            </a:r>
            <a:r>
              <a:rPr sz="2400" spc="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stem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much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sma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hter	t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  comparable mechanical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646430" indent="-6343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46430" algn="l"/>
                <a:tab pos="647065" algn="l"/>
                <a:tab pos="1547495" algn="l"/>
                <a:tab pos="3292475" algn="l"/>
                <a:tab pos="5534660" algn="l"/>
                <a:tab pos="6912609" algn="l"/>
                <a:tab pos="8017509" algn="l"/>
              </a:tabLst>
            </a:pPr>
            <a:r>
              <a:rPr sz="2400" b="1" dirty="0">
                <a:latin typeface="Arial"/>
                <a:cs typeface="Arial"/>
              </a:rPr>
              <a:t>High	R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li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bi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: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ermoelectr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	mod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les	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hibit	very</a:t>
            </a:r>
            <a:endParaRPr sz="24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high reliability due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solid-state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construction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78253"/>
            <a:ext cx="7922259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 indent="-40322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5925" algn="l"/>
              </a:tabLst>
            </a:pPr>
            <a:r>
              <a:rPr sz="2400" b="1" spc="-5" dirty="0">
                <a:latin typeface="Arial"/>
                <a:cs typeface="Arial"/>
              </a:rPr>
              <a:t>No noise: </a:t>
            </a:r>
            <a:r>
              <a:rPr sz="2400" spc="-5" dirty="0">
                <a:latin typeface="Arial"/>
                <a:cs typeface="Arial"/>
              </a:rPr>
              <a:t>They can be used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any orientation and </a:t>
            </a:r>
            <a:r>
              <a:rPr sz="2400" dirty="0">
                <a:latin typeface="Arial"/>
                <a:cs typeface="Arial"/>
              </a:rPr>
              <a:t>in  zero </a:t>
            </a:r>
            <a:r>
              <a:rPr sz="2400" spc="-5" dirty="0">
                <a:latin typeface="Arial"/>
                <a:cs typeface="Arial"/>
              </a:rPr>
              <a:t>gravity </a:t>
            </a:r>
            <a:r>
              <a:rPr sz="2400" dirty="0">
                <a:latin typeface="Arial"/>
                <a:cs typeface="Arial"/>
              </a:rPr>
              <a:t>environments.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dirty="0">
                <a:latin typeface="Arial"/>
                <a:cs typeface="Arial"/>
              </a:rPr>
              <a:t>they are </a:t>
            </a:r>
            <a:r>
              <a:rPr sz="2400" spc="-5" dirty="0">
                <a:latin typeface="Arial"/>
                <a:cs typeface="Arial"/>
              </a:rPr>
              <a:t>popular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many aerospace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15290" marR="6985" indent="-403225" algn="just">
              <a:lnSpc>
                <a:spcPct val="100000"/>
              </a:lnSpc>
              <a:buFont typeface="Arial"/>
              <a:buChar char="•"/>
              <a:tabLst>
                <a:tab pos="415925" algn="l"/>
              </a:tabLst>
            </a:pPr>
            <a:r>
              <a:rPr sz="2400" b="1" spc="-5" dirty="0">
                <a:latin typeface="Arial"/>
                <a:cs typeface="Arial"/>
              </a:rPr>
              <a:t>Convenient Power Supply: </a:t>
            </a:r>
            <a:r>
              <a:rPr sz="2400" spc="-5" dirty="0">
                <a:latin typeface="Arial"/>
                <a:cs typeface="Arial"/>
              </a:rPr>
              <a:t>They </a:t>
            </a:r>
            <a:r>
              <a:rPr sz="2400" dirty="0">
                <a:latin typeface="Arial"/>
                <a:cs typeface="Arial"/>
              </a:rPr>
              <a:t>operate </a:t>
            </a:r>
            <a:r>
              <a:rPr sz="2400" spc="-5" dirty="0">
                <a:latin typeface="Arial"/>
                <a:cs typeface="Arial"/>
              </a:rPr>
              <a:t>directly  </a:t>
            </a:r>
            <a:r>
              <a:rPr sz="2400" dirty="0">
                <a:latin typeface="Arial"/>
                <a:cs typeface="Arial"/>
              </a:rPr>
              <a:t>from a </a:t>
            </a:r>
            <a:r>
              <a:rPr sz="2400" spc="-5" dirty="0">
                <a:latin typeface="Arial"/>
                <a:cs typeface="Arial"/>
              </a:rPr>
              <a:t>DC power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source.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609" y="1340815"/>
            <a:ext cx="5760593" cy="537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72" y="450291"/>
            <a:ext cx="24676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Applic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44976"/>
            <a:ext cx="3024377" cy="2266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9855" y="476630"/>
            <a:ext cx="5524500" cy="490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3873" y="4778375"/>
            <a:ext cx="2448560" cy="60388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185"/>
              </a:spcBef>
            </a:pPr>
            <a:r>
              <a:rPr sz="1800" spc="-15" dirty="0">
                <a:latin typeface="Calibri"/>
                <a:cs typeface="Calibri"/>
              </a:rPr>
              <a:t>TEG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0215" y="4441532"/>
            <a:ext cx="2644140" cy="7880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Load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lighting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55" y="1257695"/>
            <a:ext cx="5552956" cy="484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699976"/>
            <a:ext cx="8499856" cy="5681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26" y="2481452"/>
            <a:ext cx="301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THERMIONIC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022"/>
            <a:ext cx="2823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10" dirty="0"/>
              <a:t>n</a:t>
            </a:r>
            <a:r>
              <a:rPr spc="-10" dirty="0"/>
              <a:t>t</a:t>
            </a:r>
            <a:r>
              <a:rPr dirty="0"/>
              <a:t>r</a:t>
            </a:r>
            <a:r>
              <a:rPr spc="-15" dirty="0"/>
              <a:t>o</a:t>
            </a:r>
            <a:r>
              <a:rPr dirty="0"/>
              <a:t>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98512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415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Thermionic </a:t>
            </a:r>
            <a:r>
              <a:rPr sz="2400" b="1" spc="-15" dirty="0">
                <a:latin typeface="Calibri"/>
                <a:cs typeface="Calibri"/>
              </a:rPr>
              <a:t>Power Convertor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5" dirty="0">
                <a:latin typeface="Calibri"/>
                <a:cs typeface="Calibri"/>
              </a:rPr>
              <a:t>device that </a:t>
            </a:r>
            <a:r>
              <a:rPr sz="2400" spc="-15" dirty="0">
                <a:latin typeface="Calibri"/>
                <a:cs typeface="Calibri"/>
              </a:rPr>
              <a:t>converts  </a:t>
            </a: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electricity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boiling electrons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hot </a:t>
            </a:r>
            <a:r>
              <a:rPr sz="2400" spc="-10" dirty="0">
                <a:latin typeface="Calibri"/>
                <a:cs typeface="Calibri"/>
              </a:rPr>
              <a:t>emitter  </a:t>
            </a:r>
            <a:r>
              <a:rPr sz="2400" spc="-15" dirty="0">
                <a:latin typeface="Calibri"/>
                <a:cs typeface="Calibri"/>
              </a:rPr>
              <a:t>surface(approx </a:t>
            </a:r>
            <a:r>
              <a:rPr sz="2400" spc="-5" dirty="0">
                <a:latin typeface="Calibri"/>
                <a:cs typeface="Calibri"/>
              </a:rPr>
              <a:t>1800 </a:t>
            </a:r>
            <a:r>
              <a:rPr sz="2400" dirty="0">
                <a:latin typeface="Calibri"/>
                <a:cs typeface="Calibri"/>
              </a:rPr>
              <a:t>K)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small </a:t>
            </a:r>
            <a:r>
              <a:rPr sz="2400" spc="-10" dirty="0">
                <a:latin typeface="Calibri"/>
                <a:cs typeface="Calibri"/>
              </a:rPr>
              <a:t>inter </a:t>
            </a:r>
            <a:r>
              <a:rPr sz="2400" spc="-5" dirty="0">
                <a:latin typeface="Calibri"/>
                <a:cs typeface="Calibri"/>
              </a:rPr>
              <a:t>electrode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gap(&lt;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0.5 </a:t>
            </a:r>
            <a:r>
              <a:rPr sz="2400" dirty="0">
                <a:latin typeface="Calibri"/>
                <a:cs typeface="Calibri"/>
              </a:rPr>
              <a:t>mm)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cooler collector surface(approx </a:t>
            </a:r>
            <a:r>
              <a:rPr sz="2400" spc="-5" dirty="0">
                <a:latin typeface="Calibri"/>
                <a:cs typeface="Calibri"/>
              </a:rPr>
              <a:t>1000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K)</a:t>
            </a:r>
            <a:endParaRPr sz="2400">
              <a:latin typeface="Calibri"/>
              <a:cs typeface="Calibri"/>
            </a:endParaRPr>
          </a:p>
          <a:p>
            <a:pPr marL="355600" marR="55372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Thermionic </a:t>
            </a:r>
            <a:r>
              <a:rPr sz="2400" b="1" spc="-15" dirty="0">
                <a:latin typeface="Calibri"/>
                <a:cs typeface="Calibri"/>
              </a:rPr>
              <a:t>Generator </a:t>
            </a:r>
            <a:r>
              <a:rPr sz="2400" spc="-10" dirty="0">
                <a:latin typeface="Calibri"/>
                <a:cs typeface="Calibri"/>
              </a:rPr>
              <a:t>consists of </a:t>
            </a:r>
            <a:r>
              <a:rPr sz="2400" spc="-5" dirty="0">
                <a:latin typeface="Calibri"/>
                <a:cs typeface="Calibri"/>
              </a:rPr>
              <a:t>one or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  </a:t>
            </a:r>
            <a:r>
              <a:rPr sz="2400" spc="-20" dirty="0">
                <a:latin typeface="Calibri"/>
                <a:cs typeface="Calibri"/>
              </a:rPr>
              <a:t>convertors </a:t>
            </a:r>
            <a:r>
              <a:rPr sz="2400" spc="-10" dirty="0">
                <a:latin typeface="Calibri"/>
                <a:cs typeface="Calibri"/>
              </a:rPr>
              <a:t>coupled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give desired </a:t>
            </a:r>
            <a:r>
              <a:rPr sz="2400" spc="-15" dirty="0">
                <a:latin typeface="Calibri"/>
                <a:cs typeface="Calibri"/>
              </a:rPr>
              <a:t>power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355600" marR="5384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Thermionic </a:t>
            </a:r>
            <a:r>
              <a:rPr sz="2400" spc="-20" dirty="0">
                <a:latin typeface="Calibri"/>
                <a:cs typeface="Calibri"/>
              </a:rPr>
              <a:t>generators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operated from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primary  </a:t>
            </a:r>
            <a:r>
              <a:rPr sz="2400" spc="-10" dirty="0">
                <a:latin typeface="Calibri"/>
                <a:cs typeface="Calibri"/>
              </a:rPr>
              <a:t>heat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low power </a:t>
            </a:r>
            <a:r>
              <a:rPr sz="2400" spc="-5" dirty="0">
                <a:latin typeface="Calibri"/>
                <a:cs typeface="Calibri"/>
              </a:rPr>
              <a:t>level(3 </a:t>
            </a:r>
            <a:r>
              <a:rPr sz="2400" dirty="0">
                <a:latin typeface="Calibri"/>
                <a:cs typeface="Calibri"/>
              </a:rPr>
              <a:t>kW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less) </a:t>
            </a:r>
            <a:r>
              <a:rPr sz="2400" spc="-5" dirty="0">
                <a:latin typeface="Calibri"/>
                <a:cs typeface="Calibri"/>
              </a:rPr>
              <a:t>solar energy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power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(50 </a:t>
            </a:r>
            <a:r>
              <a:rPr sz="2400" dirty="0">
                <a:latin typeface="Calibri"/>
                <a:cs typeface="Calibri"/>
              </a:rPr>
              <a:t>kW </a:t>
            </a:r>
            <a:r>
              <a:rPr sz="2400" spc="-10" dirty="0">
                <a:latin typeface="Calibri"/>
                <a:cs typeface="Calibri"/>
              </a:rPr>
              <a:t>or more) </a:t>
            </a:r>
            <a:r>
              <a:rPr sz="2400" spc="-5" dirty="0">
                <a:latin typeface="Calibri"/>
                <a:cs typeface="Calibri"/>
              </a:rPr>
              <a:t>nuclear </a:t>
            </a:r>
            <a:r>
              <a:rPr sz="2400" spc="-10" dirty="0">
                <a:latin typeface="Calibri"/>
                <a:cs typeface="Calibri"/>
              </a:rPr>
              <a:t>heat source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1682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46125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0456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1883 </a:t>
            </a:r>
            <a:r>
              <a:rPr sz="3200" spc="-10" dirty="0">
                <a:latin typeface="Calibri"/>
                <a:cs typeface="Calibri"/>
              </a:rPr>
              <a:t>Edision </a:t>
            </a:r>
            <a:r>
              <a:rPr sz="3200" spc="-15" dirty="0">
                <a:latin typeface="Calibri"/>
                <a:cs typeface="Calibri"/>
              </a:rPr>
              <a:t>discovered </a:t>
            </a:r>
            <a:r>
              <a:rPr sz="3200" spc="-5" dirty="0">
                <a:latin typeface="Calibri"/>
                <a:cs typeface="Calibri"/>
              </a:rPr>
              <a:t>release of  </a:t>
            </a:r>
            <a:r>
              <a:rPr sz="3200" spc="-10" dirty="0">
                <a:latin typeface="Calibri"/>
                <a:cs typeface="Calibri"/>
              </a:rPr>
              <a:t>electrons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hot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body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1904 Fleming </a:t>
            </a:r>
            <a:r>
              <a:rPr sz="3200" spc="-20" dirty="0">
                <a:latin typeface="Calibri"/>
                <a:cs typeface="Calibri"/>
              </a:rPr>
              <a:t>invented </a:t>
            </a:r>
            <a:r>
              <a:rPr sz="3200" spc="-5" dirty="0">
                <a:latin typeface="Calibri"/>
                <a:cs typeface="Calibri"/>
              </a:rPr>
              <a:t>thermionic diode  rectifier</a:t>
            </a:r>
            <a:endParaRPr sz="3200">
              <a:latin typeface="Calibri"/>
              <a:cs typeface="Calibri"/>
            </a:endParaRPr>
          </a:p>
          <a:p>
            <a:pPr marL="355600" marR="8089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1915 </a:t>
            </a:r>
            <a:r>
              <a:rPr sz="3200" spc="-10" dirty="0">
                <a:latin typeface="Calibri"/>
                <a:cs typeface="Calibri"/>
              </a:rPr>
              <a:t>Schlicter proposed </a:t>
            </a:r>
            <a:r>
              <a:rPr sz="3200" spc="-5" dirty="0">
                <a:latin typeface="Calibri"/>
                <a:cs typeface="Calibri"/>
              </a:rPr>
              <a:t>thermionic  </a:t>
            </a:r>
            <a:r>
              <a:rPr sz="3200" spc="-20" dirty="0">
                <a:latin typeface="Calibri"/>
                <a:cs typeface="Calibri"/>
              </a:rPr>
              <a:t>conversion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After </a:t>
            </a:r>
            <a:r>
              <a:rPr sz="3200" spc="-5" dirty="0">
                <a:latin typeface="Calibri"/>
                <a:cs typeface="Calibri"/>
              </a:rPr>
              <a:t>1950 serious </a:t>
            </a:r>
            <a:r>
              <a:rPr sz="3200" spc="-15" dirty="0">
                <a:latin typeface="Calibri"/>
                <a:cs typeface="Calibri"/>
              </a:rPr>
              <a:t>research </a:t>
            </a:r>
            <a:r>
              <a:rPr sz="3200" spc="-5" dirty="0">
                <a:latin typeface="Calibri"/>
                <a:cs typeface="Calibri"/>
              </a:rPr>
              <a:t>on this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began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5035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Common</a:t>
            </a:r>
            <a:r>
              <a:rPr spc="-14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2330830" y="1080683"/>
            <a:ext cx="4617466" cy="573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372" y="278130"/>
            <a:ext cx="3375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</a:t>
            </a:r>
            <a:r>
              <a:rPr spc="-90" dirty="0"/>
              <a:t> </a:t>
            </a: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22679"/>
            <a:ext cx="8679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080" indent="-4635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75615" algn="l"/>
                <a:tab pos="476250" algn="l"/>
                <a:tab pos="3251200" algn="l"/>
                <a:tab pos="4267835" algn="l"/>
                <a:tab pos="4758690" algn="l"/>
                <a:tab pos="5162550" algn="l"/>
                <a:tab pos="6092190" algn="l"/>
                <a:tab pos="6583045" algn="l"/>
                <a:tab pos="8430895" algn="l"/>
              </a:tabLst>
            </a:pPr>
            <a:r>
              <a:rPr sz="2400" b="1" dirty="0">
                <a:latin typeface="Arial"/>
                <a:cs typeface="Arial"/>
              </a:rPr>
              <a:t>Th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rmoelectr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city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fers	to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ph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which a temperature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dirty="0">
                <a:latin typeface="Arial"/>
                <a:cs typeface="Arial"/>
              </a:rPr>
              <a:t>creates </a:t>
            </a:r>
            <a:r>
              <a:rPr sz="2400" spc="-5" dirty="0">
                <a:latin typeface="Arial"/>
                <a:cs typeface="Arial"/>
              </a:rPr>
              <a:t>an electric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potential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6" y="1854149"/>
            <a:ext cx="8216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506220" algn="l"/>
                <a:tab pos="2914650" algn="l"/>
                <a:tab pos="4510405" algn="l"/>
                <a:tab pos="5950585" algn="l"/>
                <a:tab pos="6560820" algn="l"/>
              </a:tabLst>
            </a:pPr>
            <a:r>
              <a:rPr sz="2400" spc="-5" dirty="0">
                <a:latin typeface="Arial"/>
                <a:cs typeface="Arial"/>
              </a:rPr>
              <a:t>or	an	</a:t>
            </a:r>
            <a:r>
              <a:rPr sz="2400" dirty="0">
                <a:latin typeface="Arial"/>
                <a:cs typeface="Arial"/>
              </a:rPr>
              <a:t>electric	</a:t>
            </a:r>
            <a:r>
              <a:rPr sz="2400" spc="-5" dirty="0">
                <a:latin typeface="Arial"/>
                <a:cs typeface="Arial"/>
              </a:rPr>
              <a:t>potential	</a:t>
            </a:r>
            <a:r>
              <a:rPr sz="2400" dirty="0">
                <a:latin typeface="Arial"/>
                <a:cs typeface="Arial"/>
              </a:rPr>
              <a:t>creates	a	</a:t>
            </a:r>
            <a:r>
              <a:rPr sz="2400" spc="-5" dirty="0">
                <a:latin typeface="Arial"/>
                <a:cs typeface="Arial"/>
              </a:rPr>
              <a:t>temperature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037334"/>
            <a:ext cx="868299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Arial"/>
                <a:cs typeface="Arial"/>
              </a:rPr>
              <a:t>difference.</a:t>
            </a:r>
            <a:endParaRPr sz="24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75615" algn="l"/>
                <a:tab pos="476250" algn="l"/>
                <a:tab pos="2983230" algn="l"/>
                <a:tab pos="4201160" algn="l"/>
                <a:tab pos="5927725" algn="l"/>
                <a:tab pos="6467475" algn="l"/>
                <a:tab pos="6958330" algn="l"/>
                <a:tab pos="8161020" algn="l"/>
              </a:tabLst>
            </a:pPr>
            <a:r>
              <a:rPr sz="2400" b="1" i="1" dirty="0">
                <a:latin typeface="Arial"/>
                <a:cs typeface="Arial"/>
              </a:rPr>
              <a:t>Th</a:t>
            </a:r>
            <a:r>
              <a:rPr sz="2400" b="1" i="1" spc="-10" dirty="0">
                <a:latin typeface="Arial"/>
                <a:cs typeface="Arial"/>
              </a:rPr>
              <a:t>e</a:t>
            </a:r>
            <a:r>
              <a:rPr sz="2400" b="1" i="1" spc="-5" dirty="0">
                <a:latin typeface="Arial"/>
                <a:cs typeface="Arial"/>
              </a:rPr>
              <a:t>rmoelectr</a:t>
            </a:r>
            <a:r>
              <a:rPr sz="2400" b="1" i="1" dirty="0">
                <a:latin typeface="Arial"/>
                <a:cs typeface="Arial"/>
              </a:rPr>
              <a:t>i</a:t>
            </a:r>
            <a:r>
              <a:rPr sz="2400" b="1" i="1" spc="-5" dirty="0">
                <a:latin typeface="Arial"/>
                <a:cs typeface="Arial"/>
              </a:rPr>
              <a:t>c</a:t>
            </a:r>
            <a:r>
              <a:rPr sz="2400" b="1" i="1" dirty="0">
                <a:latin typeface="Arial"/>
                <a:cs typeface="Arial"/>
              </a:rPr>
              <a:t>	p</a:t>
            </a:r>
            <a:r>
              <a:rPr sz="2400" b="1" i="1" spc="-20" dirty="0">
                <a:latin typeface="Arial"/>
                <a:cs typeface="Arial"/>
              </a:rPr>
              <a:t>o</a:t>
            </a:r>
            <a:r>
              <a:rPr sz="2400" b="1" i="1" spc="-5" dirty="0">
                <a:latin typeface="Arial"/>
                <a:cs typeface="Arial"/>
              </a:rPr>
              <a:t>wer</a:t>
            </a:r>
            <a:r>
              <a:rPr sz="2400" b="1" i="1" dirty="0">
                <a:latin typeface="Arial"/>
                <a:cs typeface="Arial"/>
              </a:rPr>
              <a:t>	ge</a:t>
            </a:r>
            <a:r>
              <a:rPr sz="2400" b="1" i="1" spc="-10" dirty="0">
                <a:latin typeface="Arial"/>
                <a:cs typeface="Arial"/>
              </a:rPr>
              <a:t>n</a:t>
            </a:r>
            <a:r>
              <a:rPr sz="2400" b="1" i="1" spc="-5" dirty="0">
                <a:latin typeface="Arial"/>
                <a:cs typeface="Arial"/>
              </a:rPr>
              <a:t>erator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dev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715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2418715" algn="l"/>
                <a:tab pos="3166110" algn="l"/>
                <a:tab pos="4251325" algn="l"/>
                <a:tab pos="4899025" algn="l"/>
                <a:tab pos="6257290" algn="l"/>
                <a:tab pos="7343775" algn="l"/>
                <a:tab pos="8328659" algn="l"/>
              </a:tabLst>
            </a:pPr>
            <a:r>
              <a:rPr spc="-5" dirty="0"/>
              <a:t>conv</a:t>
            </a:r>
            <a:r>
              <a:rPr spc="-15" dirty="0"/>
              <a:t>e</a:t>
            </a:r>
            <a:r>
              <a:rPr dirty="0"/>
              <a:t>r</a:t>
            </a:r>
            <a:r>
              <a:rPr spc="5" dirty="0"/>
              <a:t>t</a:t>
            </a:r>
            <a:r>
              <a:rPr dirty="0"/>
              <a:t>s	the	</a:t>
            </a:r>
            <a:r>
              <a:rPr spc="-10" dirty="0"/>
              <a:t>hea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en</a:t>
            </a:r>
            <a:r>
              <a:rPr spc="-15" dirty="0"/>
              <a:t>e</a:t>
            </a:r>
            <a:r>
              <a:rPr spc="-5" dirty="0"/>
              <a:t>rgy</a:t>
            </a:r>
            <a:r>
              <a:rPr dirty="0"/>
              <a:t>	</a:t>
            </a:r>
            <a:r>
              <a:rPr spc="-5" dirty="0"/>
              <a:t>into</a:t>
            </a:r>
            <a:r>
              <a:rPr dirty="0"/>
              <a:t>	</a:t>
            </a:r>
            <a:r>
              <a:rPr spc="-5" dirty="0"/>
              <a:t>el</a:t>
            </a:r>
            <a:r>
              <a:rPr spc="-15" dirty="0"/>
              <a:t>e</a:t>
            </a:r>
            <a:r>
              <a:rPr dirty="0"/>
              <a:t>ct</a:t>
            </a:r>
            <a:r>
              <a:rPr spc="5" dirty="0"/>
              <a:t>r</a:t>
            </a:r>
            <a:r>
              <a:rPr spc="-5" dirty="0"/>
              <a:t>ical</a:t>
            </a:r>
            <a:r>
              <a:rPr dirty="0"/>
              <a:t>	</a:t>
            </a:r>
            <a:r>
              <a:rPr spc="-5" dirty="0"/>
              <a:t>en</a:t>
            </a:r>
            <a:r>
              <a:rPr spc="-15" dirty="0"/>
              <a:t>e</a:t>
            </a:r>
            <a:r>
              <a:rPr spc="-5" dirty="0"/>
              <a:t>rgy</a:t>
            </a:r>
            <a:r>
              <a:rPr dirty="0"/>
              <a:t>	</a:t>
            </a:r>
            <a:r>
              <a:rPr spc="-5" dirty="0"/>
              <a:t>based</a:t>
            </a:r>
            <a:r>
              <a:rPr dirty="0"/>
              <a:t>	</a:t>
            </a:r>
            <a:r>
              <a:rPr spc="-10" dirty="0"/>
              <a:t>on  </a:t>
            </a:r>
            <a:r>
              <a:rPr dirty="0"/>
              <a:t>the </a:t>
            </a:r>
            <a:r>
              <a:rPr spc="-5" dirty="0"/>
              <a:t>principles of Seebeck</a:t>
            </a:r>
            <a:r>
              <a:rPr spc="45" dirty="0"/>
              <a:t> </a:t>
            </a:r>
            <a:r>
              <a:rPr spc="-10" dirty="0"/>
              <a:t>effect</a:t>
            </a:r>
          </a:p>
          <a:p>
            <a:pPr marL="475615" marR="5080" indent="-463550">
              <a:lnSpc>
                <a:spcPct val="100000"/>
              </a:lnSpc>
              <a:spcBef>
                <a:spcPts val="1440"/>
              </a:spcBef>
              <a:buChar char="•"/>
              <a:tabLst>
                <a:tab pos="475615" algn="l"/>
                <a:tab pos="476250" algn="l"/>
                <a:tab pos="1227455" algn="l"/>
                <a:tab pos="2472055" algn="l"/>
                <a:tab pos="2934335" algn="l"/>
                <a:tab pos="5077460" algn="l"/>
                <a:tab pos="5845810" algn="l"/>
                <a:tab pos="6238875" algn="l"/>
                <a:tab pos="7567930" algn="l"/>
              </a:tabLst>
            </a:pPr>
            <a:r>
              <a:rPr spc="-5" dirty="0"/>
              <a:t>Th</a:t>
            </a:r>
            <a:r>
              <a:rPr dirty="0"/>
              <a:t>e	</a:t>
            </a:r>
            <a:r>
              <a:rPr spc="-5" dirty="0"/>
              <a:t>pion</a:t>
            </a:r>
            <a:r>
              <a:rPr dirty="0"/>
              <a:t>e</a:t>
            </a:r>
            <a:r>
              <a:rPr spc="-5" dirty="0"/>
              <a:t>er</a:t>
            </a:r>
            <a:r>
              <a:rPr dirty="0"/>
              <a:t>	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	ther</a:t>
            </a:r>
            <a:r>
              <a:rPr spc="5" dirty="0"/>
              <a:t>m</a:t>
            </a:r>
            <a:r>
              <a:rPr spc="-5" dirty="0"/>
              <a:t>oelect</a:t>
            </a:r>
            <a:r>
              <a:rPr dirty="0"/>
              <a:t>r</a:t>
            </a:r>
            <a:r>
              <a:rPr spc="-5" dirty="0"/>
              <a:t>ic</a:t>
            </a:r>
            <a:r>
              <a:rPr dirty="0"/>
              <a:t>	</a:t>
            </a:r>
            <a:r>
              <a:rPr spc="-5" dirty="0"/>
              <a:t>w</a:t>
            </a:r>
            <a:r>
              <a:rPr spc="-15" dirty="0"/>
              <a:t>a</a:t>
            </a:r>
            <a:r>
              <a:rPr dirty="0"/>
              <a:t>s	</a:t>
            </a:r>
            <a:r>
              <a:rPr spc="-5" dirty="0"/>
              <a:t>a</a:t>
            </a:r>
            <a:r>
              <a:rPr dirty="0"/>
              <a:t>	Ger</a:t>
            </a:r>
            <a:r>
              <a:rPr spc="5" dirty="0"/>
              <a:t>m</a:t>
            </a:r>
            <a:r>
              <a:rPr spc="-5" dirty="0"/>
              <a:t>an</a:t>
            </a:r>
            <a:r>
              <a:rPr dirty="0"/>
              <a:t>	</a:t>
            </a:r>
            <a:r>
              <a:rPr spc="-15" dirty="0"/>
              <a:t>s</a:t>
            </a:r>
            <a:r>
              <a:rPr spc="-5" dirty="0"/>
              <a:t>cient</a:t>
            </a:r>
            <a:r>
              <a:rPr dirty="0"/>
              <a:t>ist  </a:t>
            </a:r>
            <a:r>
              <a:rPr spc="-5" dirty="0"/>
              <a:t>Thomas Johann Seebeck</a:t>
            </a:r>
            <a:r>
              <a:rPr spc="100" dirty="0"/>
              <a:t> </a:t>
            </a:r>
            <a:r>
              <a:rPr spc="-5" dirty="0"/>
              <a:t>(1770-1831)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4964048"/>
            <a:ext cx="1252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har char="•"/>
              <a:tabLst>
                <a:tab pos="475615" algn="l"/>
                <a:tab pos="476250" algn="l"/>
              </a:tabLst>
            </a:pPr>
            <a:r>
              <a:rPr sz="2400" spc="-5" dirty="0">
                <a:latin typeface="Arial"/>
                <a:cs typeface="Arial"/>
              </a:rPr>
              <a:t>Late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6814" y="4964048"/>
            <a:ext cx="3865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  <a:tab pos="1489710" algn="l"/>
                <a:tab pos="2665730" algn="l"/>
              </a:tabLst>
            </a:pPr>
            <a:r>
              <a:rPr sz="2400" dirty="0">
                <a:latin typeface="Arial"/>
                <a:cs typeface="Arial"/>
              </a:rPr>
              <a:t>In	</a:t>
            </a:r>
            <a:r>
              <a:rPr sz="2400" spc="-5" dirty="0">
                <a:latin typeface="Arial"/>
                <a:cs typeface="Arial"/>
              </a:rPr>
              <a:t>1834</a:t>
            </a:r>
            <a:r>
              <a:rPr sz="2400" dirty="0">
                <a:latin typeface="Arial"/>
                <a:cs typeface="Arial"/>
              </a:rPr>
              <a:t>,	Fr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scient</a:t>
            </a:r>
            <a:r>
              <a:rPr sz="2400" dirty="0">
                <a:latin typeface="Arial"/>
                <a:cs typeface="Arial"/>
              </a:rPr>
              <a:t>ist,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8053" y="4964048"/>
            <a:ext cx="3154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  <a:tab pos="1910080" algn="l"/>
                <a:tab pos="2378075" algn="l"/>
              </a:tabLst>
            </a:pP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ier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1851</a:t>
            </a:r>
            <a:r>
              <a:rPr sz="2400" b="1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436" y="5329834"/>
            <a:ext cx="82175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85925" algn="l"/>
                <a:tab pos="2684780" algn="l"/>
                <a:tab pos="3597275" algn="l"/>
                <a:tab pos="4834890" algn="l"/>
                <a:tab pos="6461125" algn="l"/>
                <a:tab pos="7188834" algn="l"/>
              </a:tabLst>
            </a:pPr>
            <a:r>
              <a:rPr sz="2400" b="1" spc="-5" dirty="0">
                <a:latin typeface="Arial"/>
                <a:cs typeface="Arial"/>
              </a:rPr>
              <a:t>Thoms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(later	Lord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Kel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in)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descri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	the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erm</a:t>
            </a:r>
            <a:r>
              <a:rPr sz="2400" spc="-5" dirty="0">
                <a:latin typeface="Arial"/>
                <a:cs typeface="Arial"/>
              </a:rPr>
              <a:t>al  </a:t>
            </a:r>
            <a:r>
              <a:rPr sz="2400" spc="-10" dirty="0">
                <a:latin typeface="Arial"/>
                <a:cs typeface="Arial"/>
              </a:rPr>
              <a:t>effects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conductors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6543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Important aspects</a:t>
            </a:r>
            <a:r>
              <a:rPr spc="-114" dirty="0"/>
              <a:t> </a:t>
            </a:r>
            <a:r>
              <a:rPr dirty="0"/>
              <a:t>considered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7750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cathode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dirty="0">
                <a:latin typeface="Calibri"/>
                <a:cs typeface="Calibri"/>
              </a:rPr>
              <a:t>emit an </a:t>
            </a:r>
            <a:r>
              <a:rPr sz="3200" spc="-5" dirty="0">
                <a:latin typeface="Calibri"/>
                <a:cs typeface="Calibri"/>
              </a:rPr>
              <a:t>abundant supply of  </a:t>
            </a:r>
            <a:r>
              <a:rPr sz="3200" spc="-10" dirty="0">
                <a:latin typeface="Calibri"/>
                <a:cs typeface="Calibri"/>
              </a:rPr>
              <a:t>electron</a:t>
            </a:r>
            <a:endParaRPr sz="3200">
              <a:latin typeface="Calibri"/>
              <a:cs typeface="Calibri"/>
            </a:endParaRPr>
          </a:p>
          <a:p>
            <a:pPr marL="355600" marR="666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Evaporation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atoms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cathode </a:t>
            </a:r>
            <a:r>
              <a:rPr sz="3200" spc="-5" dirty="0">
                <a:latin typeface="Calibri"/>
                <a:cs typeface="Calibri"/>
              </a:rPr>
              <a:t>should be  negligible</a:t>
            </a:r>
            <a:endParaRPr sz="3200">
              <a:latin typeface="Calibri"/>
              <a:cs typeface="Calibri"/>
            </a:endParaRPr>
          </a:p>
          <a:p>
            <a:pPr marL="355600" marR="236854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Electronic </a:t>
            </a:r>
            <a:r>
              <a:rPr sz="3200" spc="-5" dirty="0">
                <a:latin typeface="Calibri"/>
                <a:cs typeface="Calibri"/>
              </a:rPr>
              <a:t>space </a:t>
            </a:r>
            <a:r>
              <a:rPr sz="3200" spc="-15" dirty="0">
                <a:latin typeface="Calibri"/>
                <a:cs typeface="Calibri"/>
              </a:rPr>
              <a:t>charge </a:t>
            </a:r>
            <a:r>
              <a:rPr sz="3200" spc="-5" dirty="0">
                <a:latin typeface="Calibri"/>
                <a:cs typeface="Calibri"/>
              </a:rPr>
              <a:t>build-up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inter-  </a:t>
            </a:r>
            <a:r>
              <a:rPr sz="3200" spc="-10" dirty="0">
                <a:latin typeface="Calibri"/>
                <a:cs typeface="Calibri"/>
              </a:rPr>
              <a:t>electrode </a:t>
            </a:r>
            <a:r>
              <a:rPr sz="3200" spc="-5" dirty="0">
                <a:latin typeface="Calibri"/>
                <a:cs typeface="Calibri"/>
              </a:rPr>
              <a:t>spacing </a:t>
            </a: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eliminated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673" y="458546"/>
            <a:ext cx="2934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C</a:t>
            </a:r>
            <a:r>
              <a:rPr dirty="0"/>
              <a:t>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6290310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Classification according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methods of  </a:t>
            </a:r>
            <a:r>
              <a:rPr sz="3200" spc="-15" dirty="0">
                <a:latin typeface="Calibri"/>
                <a:cs typeface="Calibri"/>
              </a:rPr>
              <a:t>neutralization </a:t>
            </a:r>
            <a:r>
              <a:rPr sz="3200" spc="-5" dirty="0">
                <a:latin typeface="Calibri"/>
                <a:cs typeface="Calibri"/>
              </a:rPr>
              <a:t>space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charge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Vacuum</a:t>
            </a:r>
            <a:r>
              <a:rPr sz="3200" spc="-5" dirty="0">
                <a:latin typeface="Calibri"/>
                <a:cs typeface="Calibri"/>
              </a:rPr>
              <a:t> close-spaced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Cesium </a:t>
            </a:r>
            <a:r>
              <a:rPr sz="3200" dirty="0">
                <a:latin typeface="Calibri"/>
                <a:cs typeface="Calibri"/>
              </a:rPr>
              <a:t>Gas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Filled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Vacuum </a:t>
            </a:r>
            <a:r>
              <a:rPr spc="5" dirty="0"/>
              <a:t>close-spaced</a:t>
            </a:r>
            <a:r>
              <a:rPr spc="-135" dirty="0"/>
              <a:t> </a:t>
            </a:r>
            <a:r>
              <a:rPr spc="-5" dirty="0"/>
              <a:t>convertor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76234" cy="28549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Has been under </a:t>
            </a:r>
            <a:r>
              <a:rPr sz="3200" spc="-15" dirty="0">
                <a:latin typeface="Calibri"/>
                <a:cs typeface="Calibri"/>
              </a:rPr>
              <a:t>extensive research </a:t>
            </a: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dirty="0">
                <a:latin typeface="Calibri"/>
                <a:cs typeface="Calibri"/>
              </a:rPr>
              <a:t>1957</a:t>
            </a:r>
            <a:endParaRPr sz="3200">
              <a:latin typeface="Calibri"/>
              <a:cs typeface="Calibri"/>
            </a:endParaRPr>
          </a:p>
          <a:p>
            <a:pPr marL="355600" marR="909319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Physical </a:t>
            </a:r>
            <a:r>
              <a:rPr sz="3200" spc="-5" dirty="0">
                <a:latin typeface="Calibri"/>
                <a:cs typeface="Calibri"/>
              </a:rPr>
              <a:t>spacing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.0005 </a:t>
            </a:r>
            <a:r>
              <a:rPr sz="3200" dirty="0">
                <a:latin typeface="Calibri"/>
                <a:cs typeface="Calibri"/>
              </a:rPr>
              <a:t>inch or </a:t>
            </a:r>
            <a:r>
              <a:rPr sz="3200" spc="-5" dirty="0">
                <a:latin typeface="Calibri"/>
                <a:cs typeface="Calibri"/>
              </a:rPr>
              <a:t>less </a:t>
            </a:r>
            <a:r>
              <a:rPr sz="3200" dirty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maintained between </a:t>
            </a:r>
            <a:r>
              <a:rPr sz="3200" dirty="0">
                <a:latin typeface="Calibri"/>
                <a:cs typeface="Calibri"/>
              </a:rPr>
              <a:t>anode and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cathode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dirty="0">
                <a:latin typeface="Calibri"/>
                <a:cs typeface="Calibri"/>
              </a:rPr>
              <a:t>engineering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difficulty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Lifetime </a:t>
            </a:r>
            <a:r>
              <a:rPr sz="3200" dirty="0">
                <a:latin typeface="Calibri"/>
                <a:cs typeface="Calibri"/>
              </a:rPr>
              <a:t>is 40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hours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41103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Cesium Gas</a:t>
            </a:r>
            <a:r>
              <a:rPr spc="-160" dirty="0"/>
              <a:t> </a:t>
            </a:r>
            <a:r>
              <a:rPr dirty="0"/>
              <a:t>Filled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51800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957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Cesium </a:t>
            </a:r>
            <a:r>
              <a:rPr sz="3200" spc="-20" dirty="0">
                <a:latin typeface="Calibri"/>
                <a:cs typeface="Calibri"/>
              </a:rPr>
              <a:t>gas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filled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dirty="0">
                <a:latin typeface="Calibri"/>
                <a:cs typeface="Calibri"/>
              </a:rPr>
              <a:t>anode and  </a:t>
            </a:r>
            <a:r>
              <a:rPr sz="3200" spc="-10" dirty="0">
                <a:latin typeface="Calibri"/>
                <a:cs typeface="Calibri"/>
              </a:rPr>
              <a:t>cathode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Working </a:t>
            </a:r>
            <a:r>
              <a:rPr sz="3200" spc="-10" dirty="0">
                <a:latin typeface="Calibri"/>
                <a:cs typeface="Calibri"/>
              </a:rPr>
              <a:t>efficiency is </a:t>
            </a:r>
            <a:r>
              <a:rPr sz="3200" spc="-5" dirty="0">
                <a:latin typeface="Calibri"/>
                <a:cs typeface="Calibri"/>
              </a:rPr>
              <a:t>higher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15" dirty="0">
                <a:latin typeface="Calibri"/>
                <a:cs typeface="Calibri"/>
              </a:rPr>
              <a:t>former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Lifetime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nearly 600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hours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Main </a:t>
            </a:r>
            <a:r>
              <a:rPr sz="3200" spc="-10" dirty="0">
                <a:latin typeface="Calibri"/>
                <a:cs typeface="Calibri"/>
              </a:rPr>
              <a:t>problem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efficient </a:t>
            </a:r>
            <a:r>
              <a:rPr sz="3200" spc="-5" dirty="0">
                <a:latin typeface="Calibri"/>
                <a:cs typeface="Calibri"/>
              </a:rPr>
              <a:t>sealing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corrosive  nature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cesium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2534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65746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Rotating </a:t>
            </a:r>
            <a:r>
              <a:rPr sz="3200" spc="-10" dirty="0">
                <a:latin typeface="Calibri"/>
                <a:cs typeface="Calibri"/>
              </a:rPr>
              <a:t>equipment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employed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Liquid-Vapour </a:t>
            </a:r>
            <a:r>
              <a:rPr sz="3200" spc="-5" dirty="0">
                <a:latin typeface="Calibri"/>
                <a:cs typeface="Calibri"/>
              </a:rPr>
              <a:t>phase </a:t>
            </a:r>
            <a:r>
              <a:rPr sz="3200" spc="-10" dirty="0">
                <a:latin typeface="Calibri"/>
                <a:cs typeface="Calibri"/>
              </a:rPr>
              <a:t>problems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exist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Separators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fluids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Frictional </a:t>
            </a:r>
            <a:r>
              <a:rPr sz="3200" dirty="0">
                <a:latin typeface="Calibri"/>
                <a:cs typeface="Calibri"/>
              </a:rPr>
              <a:t>losses </a:t>
            </a:r>
            <a:r>
              <a:rPr sz="3200" spc="-5" dirty="0">
                <a:latin typeface="Calibri"/>
                <a:cs typeface="Calibri"/>
              </a:rPr>
              <a:t>due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bearings 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2955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15" dirty="0"/>
              <a:t>i</a:t>
            </a:r>
            <a:r>
              <a:rPr dirty="0"/>
              <a:t>sadvant</a:t>
            </a:r>
            <a:r>
              <a:rPr spc="-15" dirty="0"/>
              <a:t>a</a:t>
            </a:r>
            <a:r>
              <a:rPr dirty="0"/>
              <a:t>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2416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72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Individual </a:t>
            </a:r>
            <a:r>
              <a:rPr sz="3200" spc="-25" dirty="0">
                <a:latin typeface="Calibri"/>
                <a:cs typeface="Calibri"/>
              </a:rPr>
              <a:t>convertors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low </a:t>
            </a:r>
            <a:r>
              <a:rPr sz="3200" spc="-15" dirty="0">
                <a:latin typeface="Calibri"/>
                <a:cs typeface="Calibri"/>
              </a:rPr>
              <a:t>voltage, </a:t>
            </a:r>
            <a:r>
              <a:rPr sz="3200" spc="-5" dirty="0">
                <a:latin typeface="Calibri"/>
                <a:cs typeface="Calibri"/>
              </a:rPr>
              <a:t>high  </a:t>
            </a:r>
            <a:r>
              <a:rPr sz="3200" spc="-10" dirty="0">
                <a:latin typeface="Calibri"/>
                <a:cs typeface="Calibri"/>
              </a:rPr>
              <a:t>current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devices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large </a:t>
            </a:r>
            <a:r>
              <a:rPr sz="3200" spc="-5" dirty="0">
                <a:latin typeface="Calibri"/>
                <a:cs typeface="Calibri"/>
              </a:rPr>
              <a:t>number of </a:t>
            </a:r>
            <a:r>
              <a:rPr sz="3200" spc="-25" dirty="0">
                <a:latin typeface="Calibri"/>
                <a:cs typeface="Calibri"/>
              </a:rPr>
              <a:t>convertors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 sequentially </a:t>
            </a:r>
            <a:r>
              <a:rPr sz="3200" spc="-10" dirty="0">
                <a:latin typeface="Calibri"/>
                <a:cs typeface="Calibri"/>
              </a:rPr>
              <a:t>arranged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obtain useful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voltage</a:t>
            </a:r>
            <a:endParaRPr sz="3200">
              <a:latin typeface="Calibri"/>
              <a:cs typeface="Calibri"/>
            </a:endParaRPr>
          </a:p>
          <a:p>
            <a:pPr marL="355600" marR="3549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Power </a:t>
            </a:r>
            <a:r>
              <a:rPr sz="3200" dirty="0">
                <a:latin typeface="Calibri"/>
                <a:cs typeface="Calibri"/>
              </a:rPr>
              <a:t>losses in </a:t>
            </a:r>
            <a:r>
              <a:rPr sz="3200" spc="-25" dirty="0">
                <a:latin typeface="Calibri"/>
                <a:cs typeface="Calibri"/>
              </a:rPr>
              <a:t>convertors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seriously </a:t>
            </a:r>
            <a:r>
              <a:rPr sz="3200" dirty="0">
                <a:latin typeface="Calibri"/>
                <a:cs typeface="Calibri"/>
              </a:rPr>
              <a:t>cut  </a:t>
            </a:r>
            <a:r>
              <a:rPr sz="3200" spc="-10" dirty="0">
                <a:latin typeface="Calibri"/>
                <a:cs typeface="Calibri"/>
              </a:rPr>
              <a:t>useful power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2605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71600" y="1306846"/>
            <a:ext cx="6937888" cy="425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53" y="5622112"/>
            <a:ext cx="6946363" cy="594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411" y="133281"/>
            <a:ext cx="7730339" cy="524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548" y="5992605"/>
            <a:ext cx="7452496" cy="67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600" y="50"/>
            <a:ext cx="5110480" cy="685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2853639"/>
            <a:ext cx="72593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105"/>
              </a:spcBef>
            </a:pP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COMBINATION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THERMIONIC 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THERMOELECTRIC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22" y="573786"/>
            <a:ext cx="76809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8645" algn="l"/>
              </a:tabLst>
            </a:pPr>
            <a:r>
              <a:rPr sz="3200" spc="-5" dirty="0">
                <a:latin typeface="Arial"/>
                <a:cs typeface="Arial"/>
              </a:rPr>
              <a:t>2.	Seebeck, </a:t>
            </a:r>
            <a:r>
              <a:rPr sz="3200" dirty="0">
                <a:latin typeface="Arial"/>
                <a:cs typeface="Arial"/>
              </a:rPr>
              <a:t>Peltier and </a:t>
            </a:r>
            <a:r>
              <a:rPr sz="3200" spc="-5" dirty="0">
                <a:latin typeface="Arial"/>
                <a:cs typeface="Arial"/>
              </a:rPr>
              <a:t>Thomson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effect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326" y="3350574"/>
            <a:ext cx="2622430" cy="234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3048000"/>
            <a:ext cx="5867400" cy="3022600"/>
          </a:xfrm>
          <a:custGeom>
            <a:avLst/>
            <a:gdLst/>
            <a:ahLst/>
            <a:cxnLst/>
            <a:rect l="l" t="t" r="r" b="b"/>
            <a:pathLst>
              <a:path w="5867400" h="3022600">
                <a:moveTo>
                  <a:pt x="0" y="3022600"/>
                </a:moveTo>
                <a:lnTo>
                  <a:pt x="5867400" y="3022600"/>
                </a:lnTo>
                <a:lnTo>
                  <a:pt x="5867400" y="0"/>
                </a:lnTo>
                <a:lnTo>
                  <a:pt x="0" y="0"/>
                </a:lnTo>
                <a:lnTo>
                  <a:pt x="0" y="3022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138173"/>
            <a:ext cx="8759190" cy="48761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Seebeck effect</a:t>
            </a:r>
            <a:endParaRPr sz="2400">
              <a:latin typeface="Arial"/>
              <a:cs typeface="Arial"/>
            </a:endParaRPr>
          </a:p>
          <a:p>
            <a:pPr marL="12700" marR="5080" indent="81915" algn="just">
              <a:lnSpc>
                <a:spcPct val="100000"/>
              </a:lnSpc>
              <a:spcBef>
                <a:spcPts val="1440"/>
              </a:spcBef>
            </a:pP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When the junctions of two different metals are maintained  at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different </a:t>
            </a: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temperature,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2400" i="1" spc="-10" dirty="0">
                <a:solidFill>
                  <a:srgbClr val="9900FF"/>
                </a:solidFill>
                <a:latin typeface="Arial"/>
                <a:cs typeface="Arial"/>
              </a:rPr>
              <a:t>emf </a:t>
            </a: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is produced in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circuit.  This is known as Seebeck</a:t>
            </a:r>
            <a:r>
              <a:rPr sz="2400" i="1" spc="5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effect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061335" marR="938530">
              <a:lnSpc>
                <a:spcPct val="100000"/>
              </a:lnSpc>
              <a:spcBef>
                <a:spcPts val="74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conductor </a:t>
            </a:r>
            <a:r>
              <a:rPr sz="2400" dirty="0">
                <a:latin typeface="Calibri"/>
                <a:cs typeface="Calibri"/>
              </a:rPr>
              <a:t>1 is </a:t>
            </a:r>
            <a:r>
              <a:rPr sz="2400" spc="-5" dirty="0">
                <a:latin typeface="Calibri"/>
                <a:cs typeface="Calibri"/>
              </a:rPr>
              <a:t>maintained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T+</a:t>
            </a:r>
            <a:r>
              <a:rPr sz="2400" b="1" dirty="0">
                <a:latin typeface="Calibri"/>
                <a:cs typeface="Calibri"/>
              </a:rPr>
              <a:t>∆</a:t>
            </a:r>
            <a:r>
              <a:rPr sz="2400" b="1" i="1" dirty="0">
                <a:latin typeface="Calibri"/>
                <a:cs typeface="Calibri"/>
              </a:rPr>
              <a:t>T  </a:t>
            </a:r>
            <a:r>
              <a:rPr sz="2400" spc="-15" dirty="0">
                <a:latin typeface="Calibri"/>
                <a:cs typeface="Calibri"/>
              </a:rPr>
              <a:t>temperature</a:t>
            </a:r>
            <a:endParaRPr sz="2400">
              <a:latin typeface="Calibri"/>
              <a:cs typeface="Calibri"/>
            </a:endParaRPr>
          </a:p>
          <a:p>
            <a:pPr marL="3061335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conductor </a:t>
            </a:r>
            <a:r>
              <a:rPr sz="2400" dirty="0">
                <a:latin typeface="Calibri"/>
                <a:cs typeface="Calibri"/>
              </a:rPr>
              <a:t>2 is </a:t>
            </a:r>
            <a:r>
              <a:rPr sz="2400" spc="-5" dirty="0">
                <a:latin typeface="Calibri"/>
                <a:cs typeface="Calibri"/>
              </a:rPr>
              <a:t>maintained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306133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temperature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‘T’.</a:t>
            </a:r>
            <a:endParaRPr sz="2400">
              <a:latin typeface="Calibri"/>
              <a:cs typeface="Calibri"/>
            </a:endParaRPr>
          </a:p>
          <a:p>
            <a:pPr marL="3061335" marR="5715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junctions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maintained </a:t>
            </a:r>
            <a:r>
              <a:rPr sz="2400" spc="-25" dirty="0">
                <a:latin typeface="Calibri"/>
                <a:cs typeface="Calibri"/>
              </a:rPr>
              <a:t>at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temperature,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emf </a:t>
            </a:r>
            <a:r>
              <a:rPr sz="2400" dirty="0">
                <a:latin typeface="Calibri"/>
                <a:cs typeface="Calibri"/>
              </a:rPr>
              <a:t>‘U’ </a:t>
            </a:r>
            <a:r>
              <a:rPr sz="2400" spc="-15" dirty="0">
                <a:latin typeface="Calibri"/>
                <a:cs typeface="Calibri"/>
              </a:rPr>
              <a:t>flows 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811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libri"/>
                <a:cs typeface="Calibri"/>
              </a:rPr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049895" cy="43884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Both </a:t>
            </a:r>
            <a:r>
              <a:rPr sz="2700" spc="-5" dirty="0">
                <a:latin typeface="Calibri"/>
                <a:cs typeface="Calibri"/>
              </a:rPr>
              <a:t>thermionic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thermoelectric </a:t>
            </a:r>
            <a:r>
              <a:rPr sz="2700" spc="-25" dirty="0">
                <a:latin typeface="Calibri"/>
                <a:cs typeface="Calibri"/>
              </a:rPr>
              <a:t>generators </a:t>
            </a:r>
            <a:r>
              <a:rPr sz="2700" dirty="0">
                <a:latin typeface="Calibri"/>
                <a:cs typeface="Calibri"/>
              </a:rPr>
              <a:t>employ  the </a:t>
            </a:r>
            <a:r>
              <a:rPr sz="2700" spc="-10" dirty="0">
                <a:latin typeface="Calibri"/>
                <a:cs typeface="Calibri"/>
              </a:rPr>
              <a:t>electron </a:t>
            </a:r>
            <a:r>
              <a:rPr sz="2700" spc="-20" dirty="0">
                <a:latin typeface="Calibri"/>
                <a:cs typeface="Calibri"/>
              </a:rPr>
              <a:t>gas </a:t>
            </a:r>
            <a:r>
              <a:rPr sz="2700" dirty="0">
                <a:latin typeface="Calibri"/>
                <a:cs typeface="Calibri"/>
              </a:rPr>
              <a:t>as the </a:t>
            </a:r>
            <a:r>
              <a:rPr sz="2700" spc="-10" dirty="0">
                <a:latin typeface="Calibri"/>
                <a:cs typeface="Calibri"/>
              </a:rPr>
              <a:t>working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fluid</a:t>
            </a:r>
            <a:endParaRPr sz="2700">
              <a:latin typeface="Calibri"/>
              <a:cs typeface="Calibri"/>
            </a:endParaRPr>
          </a:p>
          <a:p>
            <a:pPr marL="355600" marR="348615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thermionic </a:t>
            </a:r>
            <a:r>
              <a:rPr sz="2700" spc="-20" dirty="0">
                <a:latin typeface="Calibri"/>
                <a:cs typeface="Calibri"/>
              </a:rPr>
              <a:t>generator </a:t>
            </a:r>
            <a:r>
              <a:rPr sz="2700" spc="-5" dirty="0">
                <a:latin typeface="Calibri"/>
                <a:cs typeface="Calibri"/>
              </a:rPr>
              <a:t>based on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ballistic </a:t>
            </a:r>
            <a:r>
              <a:rPr sz="2700" spc="-15" dirty="0">
                <a:latin typeface="Calibri"/>
                <a:cs typeface="Calibri"/>
              </a:rPr>
              <a:t>current  </a:t>
            </a:r>
            <a:r>
              <a:rPr sz="2700" spc="-5" dirty="0">
                <a:latin typeface="Calibri"/>
                <a:cs typeface="Calibri"/>
              </a:rPr>
              <a:t>flow </a:t>
            </a:r>
            <a:r>
              <a:rPr sz="2700" dirty="0">
                <a:latin typeface="Calibri"/>
                <a:cs typeface="Calibri"/>
              </a:rPr>
              <a:t>which is </a:t>
            </a:r>
            <a:r>
              <a:rPr sz="2700" spc="-5" dirty="0">
                <a:latin typeface="Calibri"/>
                <a:cs typeface="Calibri"/>
              </a:rPr>
              <a:t>highly </a:t>
            </a:r>
            <a:r>
              <a:rPr sz="2700" spc="-10" dirty="0">
                <a:latin typeface="Calibri"/>
                <a:cs typeface="Calibri"/>
              </a:rPr>
              <a:t>efficient, </a:t>
            </a:r>
            <a:r>
              <a:rPr sz="2700" dirty="0">
                <a:latin typeface="Calibri"/>
                <a:cs typeface="Calibri"/>
              </a:rPr>
              <a:t>and its </a:t>
            </a:r>
            <a:r>
              <a:rPr sz="2700" spc="-10" dirty="0">
                <a:latin typeface="Calibri"/>
                <a:cs typeface="Calibri"/>
              </a:rPr>
              <a:t>theoretical  efficiency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close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Carnot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efficiency</a:t>
            </a:r>
            <a:endParaRPr sz="2700">
              <a:latin typeface="Calibri"/>
              <a:cs typeface="Calibri"/>
            </a:endParaRPr>
          </a:p>
          <a:p>
            <a:pPr marL="355600" marR="1219835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thermoelectric </a:t>
            </a:r>
            <a:r>
              <a:rPr sz="2700" spc="-40" dirty="0">
                <a:latin typeface="Calibri"/>
                <a:cs typeface="Calibri"/>
              </a:rPr>
              <a:t>generator, however, </a:t>
            </a:r>
            <a:r>
              <a:rPr sz="2700" spc="-5" dirty="0">
                <a:latin typeface="Calibri"/>
                <a:cs typeface="Calibri"/>
              </a:rPr>
              <a:t>has poor  </a:t>
            </a:r>
            <a:r>
              <a:rPr sz="2700" spc="-10" dirty="0">
                <a:latin typeface="Calibri"/>
                <a:cs typeface="Calibri"/>
              </a:rPr>
              <a:t>efficiency </a:t>
            </a:r>
            <a:r>
              <a:rPr sz="2700" spc="-5" dirty="0">
                <a:latin typeface="Calibri"/>
                <a:cs typeface="Calibri"/>
              </a:rPr>
              <a:t>due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the diffusive </a:t>
            </a:r>
            <a:r>
              <a:rPr sz="2700" spc="-15" dirty="0">
                <a:latin typeface="Calibri"/>
                <a:cs typeface="Calibri"/>
              </a:rPr>
              <a:t>current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flow</a:t>
            </a:r>
            <a:endParaRPr sz="2700">
              <a:latin typeface="Calibri"/>
              <a:cs typeface="Calibri"/>
            </a:endParaRPr>
          </a:p>
          <a:p>
            <a:pPr marL="355600" marR="490220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thermionic </a:t>
            </a:r>
            <a:r>
              <a:rPr sz="2700" spc="-20" dirty="0">
                <a:latin typeface="Calibri"/>
                <a:cs typeface="Calibri"/>
              </a:rPr>
              <a:t>generator </a:t>
            </a:r>
            <a:r>
              <a:rPr sz="2700" spc="-5" dirty="0">
                <a:latin typeface="Calibri"/>
                <a:cs typeface="Calibri"/>
              </a:rPr>
              <a:t>usually </a:t>
            </a:r>
            <a:r>
              <a:rPr sz="2700" spc="-15" dirty="0">
                <a:latin typeface="Calibri"/>
                <a:cs typeface="Calibri"/>
              </a:rPr>
              <a:t>requires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5" dirty="0">
                <a:latin typeface="Calibri"/>
                <a:cs typeface="Calibri"/>
              </a:rPr>
              <a:t>high-  </a:t>
            </a:r>
            <a:r>
              <a:rPr sz="2700" spc="-20" dirty="0">
                <a:latin typeface="Calibri"/>
                <a:cs typeface="Calibri"/>
              </a:rPr>
              <a:t>temperature </a:t>
            </a:r>
            <a:r>
              <a:rPr sz="2700" spc="-10" dirty="0">
                <a:latin typeface="Calibri"/>
                <a:cs typeface="Calibri"/>
              </a:rPr>
              <a:t>heat source </a:t>
            </a:r>
            <a:r>
              <a:rPr sz="2700" dirty="0">
                <a:latin typeface="Calibri"/>
                <a:cs typeface="Calibri"/>
              </a:rPr>
              <a:t>(e.g. 1500 K)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20" dirty="0">
                <a:latin typeface="Calibri"/>
                <a:cs typeface="Calibri"/>
              </a:rPr>
              <a:t>generate 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10" dirty="0">
                <a:latin typeface="Calibri"/>
                <a:cs typeface="Calibri"/>
              </a:rPr>
              <a:t>practically useful</a:t>
            </a:r>
            <a:r>
              <a:rPr sz="2700" spc="-15" dirty="0">
                <a:latin typeface="Calibri"/>
                <a:cs typeface="Calibri"/>
              </a:rPr>
              <a:t> current</a:t>
            </a:r>
            <a:endParaRPr sz="2700">
              <a:latin typeface="Calibri"/>
              <a:cs typeface="Calibri"/>
            </a:endParaRPr>
          </a:p>
          <a:p>
            <a:pPr marL="355600" marR="20383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thermoelectric </a:t>
            </a:r>
            <a:r>
              <a:rPr sz="2700" spc="-40" dirty="0">
                <a:latin typeface="Calibri"/>
                <a:cs typeface="Calibri"/>
              </a:rPr>
              <a:t>generator, however,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15" dirty="0">
                <a:latin typeface="Calibri"/>
                <a:cs typeface="Calibri"/>
              </a:rPr>
              <a:t>produce  </a:t>
            </a:r>
            <a:r>
              <a:rPr sz="2700" spc="-5" dirty="0">
                <a:latin typeface="Calibri"/>
                <a:cs typeface="Calibri"/>
              </a:rPr>
              <a:t>electrical </a:t>
            </a:r>
            <a:r>
              <a:rPr sz="2700" spc="-10" dirty="0">
                <a:latin typeface="Calibri"/>
                <a:cs typeface="Calibri"/>
              </a:rPr>
              <a:t>power </a:t>
            </a:r>
            <a:r>
              <a:rPr sz="2700" spc="-15" dirty="0">
                <a:latin typeface="Calibri"/>
                <a:cs typeface="Calibri"/>
              </a:rPr>
              <a:t>from </a:t>
            </a:r>
            <a:r>
              <a:rPr sz="2700" spc="-5" dirty="0">
                <a:latin typeface="Calibri"/>
                <a:cs typeface="Calibri"/>
              </a:rPr>
              <a:t>low-quality </a:t>
            </a:r>
            <a:r>
              <a:rPr sz="2700" spc="-10" dirty="0">
                <a:latin typeface="Calibri"/>
                <a:cs typeface="Calibri"/>
              </a:rPr>
              <a:t>heat energy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sources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015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alibri"/>
                <a:cs typeface="Calibri"/>
              </a:rPr>
              <a:t>Combination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75613" y="1556765"/>
            <a:ext cx="6048629" cy="5301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55" y="620737"/>
            <a:ext cx="7921117" cy="568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553" y="2896311"/>
            <a:ext cx="2728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b="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152525"/>
            <a:ext cx="4286250" cy="401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04061"/>
            <a:ext cx="158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10" dirty="0">
                <a:latin typeface="Calibri"/>
                <a:cs typeface="Calibri"/>
              </a:rPr>
              <a:t>Peltier</a:t>
            </a:r>
            <a:r>
              <a:rPr sz="2400" b="0" i="1" spc="-65" dirty="0">
                <a:latin typeface="Calibri"/>
                <a:cs typeface="Calibri"/>
              </a:rPr>
              <a:t> </a:t>
            </a:r>
            <a:r>
              <a:rPr sz="2400" b="0" i="1" spc="-10" dirty="0">
                <a:latin typeface="Calibri"/>
                <a:cs typeface="Calibri"/>
              </a:rPr>
              <a:t>effect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1629" y="1552702"/>
            <a:ext cx="201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2400" spc="-5" dirty="0">
                <a:latin typeface="Calibri"/>
                <a:cs typeface="Calibri"/>
              </a:rPr>
              <a:t>passe</a:t>
            </a:r>
            <a:r>
              <a:rPr sz="2400" dirty="0">
                <a:latin typeface="Calibri"/>
                <a:cs typeface="Calibri"/>
              </a:rPr>
              <a:t>s	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807" y="1552702"/>
            <a:ext cx="3852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4680" algn="l"/>
                <a:tab pos="1562735" algn="l"/>
                <a:tab pos="2002789" algn="l"/>
                <a:tab pos="2666365" algn="l"/>
              </a:tabLst>
            </a:pPr>
            <a:r>
              <a:rPr sz="2400" dirty="0">
                <a:latin typeface="Calibri"/>
                <a:cs typeface="Calibri"/>
              </a:rPr>
              <a:t>the	ci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it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dissimilar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52702"/>
            <a:ext cx="2981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89075" algn="l"/>
                <a:tab pos="1651000" algn="l"/>
              </a:tabLst>
            </a:pPr>
            <a:r>
              <a:rPr sz="2400" spc="-5" dirty="0">
                <a:latin typeface="Calibri"/>
                <a:cs typeface="Calibri"/>
              </a:rPr>
              <a:t>Whenever	</a:t>
            </a:r>
            <a:r>
              <a:rPr sz="2400" spc="-10" dirty="0">
                <a:latin typeface="Calibri"/>
                <a:cs typeface="Calibri"/>
              </a:rPr>
              <a:t>current 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onduc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	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1986" y="1918461"/>
            <a:ext cx="546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1120140" algn="l"/>
                <a:tab pos="2216150" algn="l"/>
                <a:tab pos="3586479" algn="l"/>
                <a:tab pos="4514850" algn="l"/>
                <a:tab pos="5258435" algn="l"/>
              </a:tabLst>
            </a:pP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tion,	eith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0" y="3235695"/>
            <a:ext cx="2895600" cy="2841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22775" y="5429199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284603"/>
            <a:ext cx="860425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absorbed or released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junction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15" dirty="0">
                <a:latin typeface="Calibri"/>
                <a:cs typeface="Calibri"/>
              </a:rPr>
              <a:t>conductors.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Peltier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effect.</a:t>
            </a:r>
            <a:endParaRPr sz="2400">
              <a:latin typeface="Calibri"/>
              <a:cs typeface="Calibri"/>
            </a:endParaRPr>
          </a:p>
          <a:p>
            <a:pPr marL="85090" algn="ctr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Calibri"/>
                <a:cs typeface="Calibri"/>
              </a:rPr>
              <a:t>absorbed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228725"/>
            <a:ext cx="4286250" cy="401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97381"/>
            <a:ext cx="8911590" cy="42240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65100" algn="just">
              <a:lnSpc>
                <a:spcPct val="100000"/>
              </a:lnSpc>
              <a:spcBef>
                <a:spcPts val="1540"/>
              </a:spcBef>
            </a:pPr>
            <a:r>
              <a:rPr sz="2400" i="1" spc="-5" dirty="0">
                <a:solidFill>
                  <a:srgbClr val="CC0000"/>
                </a:solidFill>
                <a:latin typeface="Calibri"/>
                <a:cs typeface="Calibri"/>
              </a:rPr>
              <a:t>Thomson</a:t>
            </a:r>
            <a:r>
              <a:rPr sz="2400" i="1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C0000"/>
                </a:solidFill>
                <a:latin typeface="Calibri"/>
                <a:cs typeface="Calibri"/>
              </a:rPr>
              <a:t>effect</a:t>
            </a:r>
            <a:endParaRPr sz="2400">
              <a:latin typeface="Calibri"/>
              <a:cs typeface="Calibri"/>
            </a:endParaRPr>
          </a:p>
          <a:p>
            <a:pPr marL="165100" marR="5080" algn="just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absorbed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produced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15" dirty="0">
                <a:latin typeface="Calibri"/>
                <a:cs typeface="Calibri"/>
              </a:rPr>
              <a:t>flows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material </a:t>
            </a:r>
            <a:r>
              <a:rPr sz="2400" dirty="0">
                <a:latin typeface="Calibri"/>
                <a:cs typeface="Calibri"/>
              </a:rPr>
              <a:t>with a 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-15" dirty="0">
                <a:latin typeface="Calibri"/>
                <a:cs typeface="Calibri"/>
              </a:rPr>
              <a:t>temperature </a:t>
            </a:r>
            <a:r>
              <a:rPr sz="2400" spc="-10" dirty="0">
                <a:latin typeface="Calibri"/>
                <a:cs typeface="Calibri"/>
              </a:rPr>
              <a:t>gradient.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both the  </a:t>
            </a:r>
            <a:r>
              <a:rPr sz="2400" dirty="0">
                <a:latin typeface="Calibri"/>
                <a:cs typeface="Calibri"/>
              </a:rPr>
              <a:t>electric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temperature </a:t>
            </a:r>
            <a:r>
              <a:rPr sz="2400" spc="-10" dirty="0">
                <a:latin typeface="Calibri"/>
                <a:cs typeface="Calibri"/>
              </a:rPr>
              <a:t>gradient.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 </a:t>
            </a:r>
            <a:r>
              <a:rPr sz="2400" spc="-5" dirty="0">
                <a:latin typeface="Calibri"/>
                <a:cs typeface="Calibri"/>
              </a:rPr>
              <a:t>Thomson</a:t>
            </a:r>
            <a:r>
              <a:rPr sz="2400" spc="-15" dirty="0">
                <a:latin typeface="Calibri"/>
                <a:cs typeface="Calibri"/>
              </a:rPr>
              <a:t> effect.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3400" algn="l"/>
              </a:tabLst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3.	Thermoelectric effect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65100" marR="23495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2949575" algn="l"/>
                <a:tab pos="3978275" algn="l"/>
                <a:tab pos="4411345" algn="l"/>
                <a:tab pos="5069840" algn="l"/>
                <a:tab pos="6029960" algn="l"/>
                <a:tab pos="7613650" algn="l"/>
                <a:tab pos="811085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thermoel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ct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t,	is	the	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15" dirty="0">
                <a:latin typeface="Calibri"/>
                <a:cs typeface="Calibri"/>
              </a:rPr>
              <a:t>differentials to </a:t>
            </a:r>
            <a:r>
              <a:rPr sz="2400" dirty="0">
                <a:latin typeface="Calibri"/>
                <a:cs typeface="Calibri"/>
              </a:rPr>
              <a:t>electric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dirty="0">
                <a:latin typeface="Calibri"/>
                <a:cs typeface="Calibri"/>
              </a:rPr>
              <a:t>and vice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38529"/>
            <a:ext cx="475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3400" algn="l"/>
              </a:tabLst>
            </a:pPr>
            <a:r>
              <a:rPr sz="2800" dirty="0">
                <a:latin typeface="Arial"/>
                <a:cs typeface="Arial"/>
              </a:rPr>
              <a:t>4.	</a:t>
            </a:r>
            <a:r>
              <a:rPr sz="2800" spc="-5" dirty="0">
                <a:latin typeface="Arial"/>
                <a:cs typeface="Arial"/>
              </a:rPr>
              <a:t>Thermoelectric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materials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239" y="1549653"/>
            <a:ext cx="7760334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0" indent="-915035">
              <a:lnSpc>
                <a:spcPct val="100000"/>
              </a:lnSpc>
              <a:spcBef>
                <a:spcPts val="100"/>
              </a:spcBef>
              <a:buChar char="•"/>
              <a:tabLst>
                <a:tab pos="939800" algn="l"/>
                <a:tab pos="9404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good thermoelectric materials should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739900" lvl="1" indent="-343535">
              <a:lnSpc>
                <a:spcPct val="100000"/>
              </a:lnSpc>
              <a:buAutoNum type="arabicPeriod"/>
              <a:tabLst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Large Seebeck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coefficients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AutoNum type="arabicPeriod"/>
              <a:tabLst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High electrical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conductivity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AutoNum type="arabicPeriod"/>
              <a:tabLst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Low </a:t>
            </a:r>
            <a:r>
              <a:rPr sz="2400" dirty="0">
                <a:latin typeface="Arial"/>
                <a:cs typeface="Arial"/>
              </a:rPr>
              <a:t>thermal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conductivity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939800" indent="-800735">
              <a:lnSpc>
                <a:spcPct val="100000"/>
              </a:lnSpc>
              <a:buChar char="•"/>
              <a:tabLst>
                <a:tab pos="939800" algn="l"/>
                <a:tab pos="940435" algn="l"/>
              </a:tabLst>
            </a:pPr>
            <a:r>
              <a:rPr sz="2400" spc="-5" dirty="0">
                <a:latin typeface="Arial"/>
                <a:cs typeface="Arial"/>
              </a:rPr>
              <a:t>The example </a:t>
            </a:r>
            <a:r>
              <a:rPr sz="2400" dirty="0">
                <a:latin typeface="Arial"/>
                <a:cs typeface="Arial"/>
              </a:rPr>
              <a:t>for thermoelectric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20" dirty="0">
                <a:latin typeface="Arial"/>
                <a:cs typeface="Arial"/>
              </a:rPr>
              <a:t>BismuthTelluride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(Bi</a:t>
            </a:r>
            <a:r>
              <a:rPr sz="2400" spc="-52" baseline="-20833" dirty="0">
                <a:latin typeface="Arial"/>
                <a:cs typeface="Arial"/>
              </a:rPr>
              <a:t>2</a:t>
            </a:r>
            <a:r>
              <a:rPr sz="2400" spc="-35" dirty="0">
                <a:latin typeface="Arial"/>
                <a:cs typeface="Arial"/>
              </a:rPr>
              <a:t>Te</a:t>
            </a:r>
            <a:r>
              <a:rPr sz="2400" spc="-52" baseline="-20833" dirty="0">
                <a:latin typeface="Arial"/>
                <a:cs typeface="Arial"/>
              </a:rPr>
              <a:t>3</a:t>
            </a:r>
            <a:r>
              <a:rPr sz="2400" spc="-35" dirty="0">
                <a:latin typeface="Arial"/>
                <a:cs typeface="Arial"/>
              </a:rPr>
              <a:t>),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Lead </a:t>
            </a:r>
            <a:r>
              <a:rPr sz="2400" spc="-35" dirty="0">
                <a:latin typeface="Arial"/>
                <a:cs typeface="Arial"/>
              </a:rPr>
              <a:t>Telluride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(PbTe),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SiliconGermanium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(SiGe),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Bismuth-Antimony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(Bi-Sb)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1244</Words>
  <Application>Microsoft Office PowerPoint</Application>
  <PresentationFormat>On-screen Show (4:3)</PresentationFormat>
  <Paragraphs>202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HEAT ENERGY CONVERSION PROCESSES </vt:lpstr>
      <vt:lpstr>Direct Thermoelectric Conversion </vt:lpstr>
      <vt:lpstr>1. Introduction</vt:lpstr>
      <vt:lpstr>2. Seebeck, Peltier and Thomson effect</vt:lpstr>
      <vt:lpstr>Slide 5</vt:lpstr>
      <vt:lpstr>Peltier effect</vt:lpstr>
      <vt:lpstr>Slide 7</vt:lpstr>
      <vt:lpstr>Slide 8</vt:lpstr>
      <vt:lpstr>4. Thermoelectric materials</vt:lpstr>
      <vt:lpstr>5. Principle, construction and working of  Thermoelectric power generator</vt:lpstr>
      <vt:lpstr>Slide 11</vt:lpstr>
      <vt:lpstr>Slide 12</vt:lpstr>
      <vt:lpstr>Slide 13</vt:lpstr>
      <vt:lpstr>Construction Thermoelectric power generation (TEG) devices typically use special  semiconductor materials, which are optimized for the Seebeck effect.</vt:lpstr>
      <vt:lpstr>Therefore, for any TEPG, there are four basic component required such  as</vt:lpstr>
      <vt:lpstr>Slide 16</vt:lpstr>
      <vt:lpstr>Working</vt:lpstr>
      <vt:lpstr>Slide 18</vt:lpstr>
      <vt:lpstr>Major Types available</vt:lpstr>
      <vt:lpstr>Advantages</vt:lpstr>
      <vt:lpstr>Slide 21</vt:lpstr>
      <vt:lpstr>Applications</vt:lpstr>
      <vt:lpstr>Slide 23</vt:lpstr>
      <vt:lpstr>Slide 24</vt:lpstr>
      <vt:lpstr>Slide 25</vt:lpstr>
      <vt:lpstr>THERMIONIC</vt:lpstr>
      <vt:lpstr>Introduction</vt:lpstr>
      <vt:lpstr>History</vt:lpstr>
      <vt:lpstr>Common components</vt:lpstr>
      <vt:lpstr>Important aspects considered</vt:lpstr>
      <vt:lpstr>Classification</vt:lpstr>
      <vt:lpstr>Vacuum close-spaced convertor</vt:lpstr>
      <vt:lpstr>Cesium Gas Filled</vt:lpstr>
      <vt:lpstr>Advantages</vt:lpstr>
      <vt:lpstr>Disadvantage</vt:lpstr>
      <vt:lpstr>Application</vt:lpstr>
      <vt:lpstr>Slide 37</vt:lpstr>
      <vt:lpstr>Slide 38</vt:lpstr>
      <vt:lpstr>COMBINATION OF THERMIONIC  AND THERMOELECTRIC</vt:lpstr>
      <vt:lpstr>Comparison</vt:lpstr>
      <vt:lpstr>Combination</vt:lpstr>
      <vt:lpstr>Slide 42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THERMOELECTRIC</dc:title>
  <dc:creator>Satish</dc:creator>
  <cp:lastModifiedBy>Satish</cp:lastModifiedBy>
  <cp:revision>3</cp:revision>
  <dcterms:created xsi:type="dcterms:W3CDTF">2020-08-25T02:51:20Z</dcterms:created>
  <dcterms:modified xsi:type="dcterms:W3CDTF">2020-08-25T03:22:20Z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2020-08-25T00:00:00Z</vt:filetime>
  </property>
</Properties>
</file>