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0" y="-5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328672" y="1540763"/>
            <a:ext cx="7543800" cy="3836035"/>
          </a:xfrm>
          <a:custGeom>
            <a:avLst/>
            <a:gdLst/>
            <a:ahLst/>
            <a:cxnLst/>
            <a:rect l="l" t="t" r="r" b="b"/>
            <a:pathLst>
              <a:path w="7543800" h="3836035">
                <a:moveTo>
                  <a:pt x="0" y="3835908"/>
                </a:moveTo>
                <a:lnTo>
                  <a:pt x="7543800" y="3835908"/>
                </a:lnTo>
                <a:lnTo>
                  <a:pt x="7543800" y="0"/>
                </a:lnTo>
                <a:lnTo>
                  <a:pt x="0" y="0"/>
                </a:lnTo>
                <a:lnTo>
                  <a:pt x="0" y="3835908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147060"/>
            <a:ext cx="2461260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9736835" y="3147060"/>
            <a:ext cx="2455163" cy="6126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692907" y="3521964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>
                <a:moveTo>
                  <a:pt x="0" y="0"/>
                </a:moveTo>
                <a:lnTo>
                  <a:pt x="6815709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92625" y="2450668"/>
            <a:ext cx="4206748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001F5F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60471" y="3529965"/>
            <a:ext cx="6671056" cy="94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608076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3153155"/>
            <a:ext cx="762000" cy="60655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437619" y="3153155"/>
            <a:ext cx="754379" cy="60655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395983" y="2421635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2304" y="3493770"/>
            <a:ext cx="2247391" cy="1277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4394" y="2541777"/>
            <a:ext cx="9443211" cy="307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ustrialheatpumps.nl/en/applications/" TargetMode="External"/><Relationship Id="rId2" Type="http://schemas.openxmlformats.org/officeDocument/2006/relationships/hyperlink" Target="http://www.air-n-water.com/how-a-heat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dimplex.de/fileadmin/dimplex/downloads/animationen/waermepumpe.sw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HEAT</a:t>
            </a:r>
            <a:r>
              <a:rPr spc="-75" dirty="0"/>
              <a:t> </a:t>
            </a:r>
            <a:r>
              <a:rPr dirty="0"/>
              <a:t>PUMPS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0"/>
                </a:moveTo>
                <a:lnTo>
                  <a:pt x="603584" y="1788"/>
                </a:lnTo>
                <a:lnTo>
                  <a:pt x="555870" y="7070"/>
                </a:lnTo>
                <a:lnTo>
                  <a:pt x="509255" y="15720"/>
                </a:lnTo>
                <a:lnTo>
                  <a:pt x="463865" y="27611"/>
                </a:lnTo>
                <a:lnTo>
                  <a:pt x="419826" y="42618"/>
                </a:lnTo>
                <a:lnTo>
                  <a:pt x="377264" y="60614"/>
                </a:lnTo>
                <a:lnTo>
                  <a:pt x="336306" y="81473"/>
                </a:lnTo>
                <a:lnTo>
                  <a:pt x="297076" y="105070"/>
                </a:lnTo>
                <a:lnTo>
                  <a:pt x="259702" y="131278"/>
                </a:lnTo>
                <a:lnTo>
                  <a:pt x="224309" y="159971"/>
                </a:lnTo>
                <a:lnTo>
                  <a:pt x="191023" y="191023"/>
                </a:lnTo>
                <a:lnTo>
                  <a:pt x="159971" y="224309"/>
                </a:lnTo>
                <a:lnTo>
                  <a:pt x="131278" y="259702"/>
                </a:lnTo>
                <a:lnTo>
                  <a:pt x="105070" y="297076"/>
                </a:lnTo>
                <a:lnTo>
                  <a:pt x="81473" y="336306"/>
                </a:lnTo>
                <a:lnTo>
                  <a:pt x="60614" y="377264"/>
                </a:lnTo>
                <a:lnTo>
                  <a:pt x="42618" y="419826"/>
                </a:lnTo>
                <a:lnTo>
                  <a:pt x="27611" y="463865"/>
                </a:lnTo>
                <a:lnTo>
                  <a:pt x="15720" y="509255"/>
                </a:lnTo>
                <a:lnTo>
                  <a:pt x="7070" y="555870"/>
                </a:lnTo>
                <a:lnTo>
                  <a:pt x="1788" y="603584"/>
                </a:lnTo>
                <a:lnTo>
                  <a:pt x="0" y="652272"/>
                </a:lnTo>
                <a:lnTo>
                  <a:pt x="1788" y="700959"/>
                </a:lnTo>
                <a:lnTo>
                  <a:pt x="7070" y="748673"/>
                </a:lnTo>
                <a:lnTo>
                  <a:pt x="15720" y="795288"/>
                </a:lnTo>
                <a:lnTo>
                  <a:pt x="27611" y="840678"/>
                </a:lnTo>
                <a:lnTo>
                  <a:pt x="42618" y="884717"/>
                </a:lnTo>
                <a:lnTo>
                  <a:pt x="60614" y="927279"/>
                </a:lnTo>
                <a:lnTo>
                  <a:pt x="81473" y="968237"/>
                </a:lnTo>
                <a:lnTo>
                  <a:pt x="105070" y="1007467"/>
                </a:lnTo>
                <a:lnTo>
                  <a:pt x="131278" y="1044841"/>
                </a:lnTo>
                <a:lnTo>
                  <a:pt x="159971" y="1080234"/>
                </a:lnTo>
                <a:lnTo>
                  <a:pt x="191023" y="1113520"/>
                </a:lnTo>
                <a:lnTo>
                  <a:pt x="224309" y="1144572"/>
                </a:lnTo>
                <a:lnTo>
                  <a:pt x="259702" y="1173265"/>
                </a:lnTo>
                <a:lnTo>
                  <a:pt x="297076" y="1199473"/>
                </a:lnTo>
                <a:lnTo>
                  <a:pt x="336306" y="1223070"/>
                </a:lnTo>
                <a:lnTo>
                  <a:pt x="377264" y="1243929"/>
                </a:lnTo>
                <a:lnTo>
                  <a:pt x="419826" y="1261925"/>
                </a:lnTo>
                <a:lnTo>
                  <a:pt x="463865" y="1276932"/>
                </a:lnTo>
                <a:lnTo>
                  <a:pt x="509255" y="1288823"/>
                </a:lnTo>
                <a:lnTo>
                  <a:pt x="555870" y="1297473"/>
                </a:lnTo>
                <a:lnTo>
                  <a:pt x="603584" y="1302755"/>
                </a:lnTo>
                <a:lnTo>
                  <a:pt x="652272" y="1304544"/>
                </a:lnTo>
                <a:lnTo>
                  <a:pt x="65227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1304544"/>
                </a:moveTo>
                <a:lnTo>
                  <a:pt x="603584" y="1302755"/>
                </a:lnTo>
                <a:lnTo>
                  <a:pt x="555870" y="1297473"/>
                </a:lnTo>
                <a:lnTo>
                  <a:pt x="509255" y="1288823"/>
                </a:lnTo>
                <a:lnTo>
                  <a:pt x="463865" y="1276932"/>
                </a:lnTo>
                <a:lnTo>
                  <a:pt x="419826" y="1261925"/>
                </a:lnTo>
                <a:lnTo>
                  <a:pt x="377264" y="1243929"/>
                </a:lnTo>
                <a:lnTo>
                  <a:pt x="336306" y="1223070"/>
                </a:lnTo>
                <a:lnTo>
                  <a:pt x="297076" y="1199473"/>
                </a:lnTo>
                <a:lnTo>
                  <a:pt x="259702" y="1173265"/>
                </a:lnTo>
                <a:lnTo>
                  <a:pt x="224309" y="1144572"/>
                </a:lnTo>
                <a:lnTo>
                  <a:pt x="191023" y="1113520"/>
                </a:lnTo>
                <a:lnTo>
                  <a:pt x="159971" y="1080234"/>
                </a:lnTo>
                <a:lnTo>
                  <a:pt x="131278" y="1044841"/>
                </a:lnTo>
                <a:lnTo>
                  <a:pt x="105070" y="1007467"/>
                </a:lnTo>
                <a:lnTo>
                  <a:pt x="81473" y="968237"/>
                </a:lnTo>
                <a:lnTo>
                  <a:pt x="60614" y="927279"/>
                </a:lnTo>
                <a:lnTo>
                  <a:pt x="42618" y="884717"/>
                </a:lnTo>
                <a:lnTo>
                  <a:pt x="27611" y="840678"/>
                </a:lnTo>
                <a:lnTo>
                  <a:pt x="15720" y="795288"/>
                </a:lnTo>
                <a:lnTo>
                  <a:pt x="7070" y="748673"/>
                </a:lnTo>
                <a:lnTo>
                  <a:pt x="1788" y="700959"/>
                </a:lnTo>
                <a:lnTo>
                  <a:pt x="0" y="652272"/>
                </a:lnTo>
                <a:lnTo>
                  <a:pt x="1788" y="603584"/>
                </a:lnTo>
                <a:lnTo>
                  <a:pt x="7070" y="555870"/>
                </a:lnTo>
                <a:lnTo>
                  <a:pt x="15720" y="509255"/>
                </a:lnTo>
                <a:lnTo>
                  <a:pt x="27611" y="463865"/>
                </a:lnTo>
                <a:lnTo>
                  <a:pt x="42618" y="419826"/>
                </a:lnTo>
                <a:lnTo>
                  <a:pt x="60614" y="377264"/>
                </a:lnTo>
                <a:lnTo>
                  <a:pt x="81473" y="336306"/>
                </a:lnTo>
                <a:lnTo>
                  <a:pt x="105070" y="297076"/>
                </a:lnTo>
                <a:lnTo>
                  <a:pt x="131278" y="259702"/>
                </a:lnTo>
                <a:lnTo>
                  <a:pt x="159971" y="224309"/>
                </a:lnTo>
                <a:lnTo>
                  <a:pt x="191023" y="191023"/>
                </a:lnTo>
                <a:lnTo>
                  <a:pt x="224309" y="159971"/>
                </a:lnTo>
                <a:lnTo>
                  <a:pt x="259702" y="131278"/>
                </a:lnTo>
                <a:lnTo>
                  <a:pt x="297076" y="105070"/>
                </a:lnTo>
                <a:lnTo>
                  <a:pt x="336306" y="81473"/>
                </a:lnTo>
                <a:lnTo>
                  <a:pt x="377264" y="60614"/>
                </a:lnTo>
                <a:lnTo>
                  <a:pt x="419826" y="42618"/>
                </a:lnTo>
                <a:lnTo>
                  <a:pt x="463865" y="27611"/>
                </a:lnTo>
                <a:lnTo>
                  <a:pt x="509255" y="15720"/>
                </a:lnTo>
                <a:lnTo>
                  <a:pt x="555870" y="7070"/>
                </a:lnTo>
                <a:lnTo>
                  <a:pt x="603584" y="1788"/>
                </a:lnTo>
                <a:lnTo>
                  <a:pt x="652272" y="0"/>
                </a:lnTo>
                <a:lnTo>
                  <a:pt x="652272" y="652272"/>
                </a:lnTo>
                <a:lnTo>
                  <a:pt x="652272" y="1304544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672" y="981455"/>
            <a:ext cx="8949055" cy="1304925"/>
          </a:xfrm>
          <a:prstGeom prst="rect">
            <a:avLst/>
          </a:prstGeom>
          <a:solidFill>
            <a:srgbClr val="FFFFFF">
              <a:alpha val="90194"/>
            </a:srgbClr>
          </a:solidFill>
          <a:ln w="15240">
            <a:solidFill>
              <a:srgbClr val="83992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439"/>
              </a:spcBef>
            </a:pPr>
            <a:r>
              <a:rPr sz="6300" spc="-30" dirty="0">
                <a:solidFill>
                  <a:srgbClr val="000000"/>
                </a:solidFill>
              </a:rPr>
              <a:t>Vapour-Absorption </a:t>
            </a:r>
            <a:r>
              <a:rPr sz="6300" spc="-5" dirty="0">
                <a:solidFill>
                  <a:srgbClr val="000000"/>
                </a:solidFill>
              </a:rPr>
              <a:t>Cycle</a:t>
            </a:r>
            <a:endParaRPr sz="6300"/>
          </a:p>
        </p:txBody>
      </p:sp>
      <p:sp>
        <p:nvSpPr>
          <p:cNvPr id="5" name="object 5"/>
          <p:cNvSpPr txBox="1"/>
          <p:nvPr/>
        </p:nvSpPr>
        <p:spPr>
          <a:xfrm>
            <a:off x="1374394" y="2532634"/>
            <a:ext cx="4659630" cy="31750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7020">
              <a:lnSpc>
                <a:spcPct val="90000"/>
              </a:lnSpc>
              <a:spcBef>
                <a:spcPts val="38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amount of electricity required 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by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pump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much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lesser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than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that  required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by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compressor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hence  there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lots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saving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electricity,  however,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additional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source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 heat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the </a:t>
            </a:r>
            <a:r>
              <a:rPr sz="2400" spc="20" dirty="0">
                <a:solidFill>
                  <a:srgbClr val="252525"/>
                </a:solidFill>
                <a:latin typeface="Garamond"/>
                <a:cs typeface="Garamond"/>
              </a:rPr>
              <a:t>form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steam has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be  provided.</a:t>
            </a:r>
            <a:endParaRPr sz="2400">
              <a:latin typeface="Garamond"/>
              <a:cs typeface="Garamond"/>
            </a:endParaRPr>
          </a:p>
          <a:p>
            <a:pPr marL="299085" indent="-287020">
              <a:lnSpc>
                <a:spcPts val="2735"/>
              </a:lnSpc>
              <a:spcBef>
                <a:spcPts val="89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Variations: </a:t>
            </a:r>
            <a:r>
              <a:rPr sz="2400" spc="-40" dirty="0">
                <a:solidFill>
                  <a:srgbClr val="252525"/>
                </a:solidFill>
                <a:latin typeface="Garamond"/>
                <a:cs typeface="Garamond"/>
              </a:rPr>
              <a:t>Water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absorption</a:t>
            </a:r>
            <a:r>
              <a:rPr sz="2400" spc="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system,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ts val="2735"/>
              </a:lnSpc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Lithium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bromide absorption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system.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79335" y="2557272"/>
            <a:ext cx="3218687" cy="3319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165862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395" dirty="0"/>
              <a:t>T</a:t>
            </a:r>
            <a:r>
              <a:rPr sz="5700" dirty="0"/>
              <a:t>ypes</a:t>
            </a:r>
            <a:endParaRPr sz="5700"/>
          </a:p>
        </p:txBody>
      </p:sp>
      <p:sp>
        <p:nvSpPr>
          <p:cNvPr id="5" name="object 5"/>
          <p:cNvSpPr txBox="1"/>
          <p:nvPr/>
        </p:nvSpPr>
        <p:spPr>
          <a:xfrm>
            <a:off x="1374394" y="2476047"/>
            <a:ext cx="4277360" cy="203644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1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System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Installed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within</a:t>
            </a:r>
            <a:endParaRPr sz="24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Pump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Unit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itself</a:t>
            </a:r>
            <a:endParaRPr sz="24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Motive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/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Generating 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Power</a:t>
            </a:r>
            <a:r>
              <a:rPr sz="2400" spc="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input</a:t>
            </a:r>
            <a:endParaRPr sz="24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Temperature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</a:t>
            </a:r>
            <a:r>
              <a:rPr sz="2400" spc="3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Operation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0"/>
                </a:moveTo>
                <a:lnTo>
                  <a:pt x="603584" y="1788"/>
                </a:lnTo>
                <a:lnTo>
                  <a:pt x="555870" y="7070"/>
                </a:lnTo>
                <a:lnTo>
                  <a:pt x="509255" y="15720"/>
                </a:lnTo>
                <a:lnTo>
                  <a:pt x="463865" y="27611"/>
                </a:lnTo>
                <a:lnTo>
                  <a:pt x="419826" y="42618"/>
                </a:lnTo>
                <a:lnTo>
                  <a:pt x="377264" y="60614"/>
                </a:lnTo>
                <a:lnTo>
                  <a:pt x="336306" y="81473"/>
                </a:lnTo>
                <a:lnTo>
                  <a:pt x="297076" y="105070"/>
                </a:lnTo>
                <a:lnTo>
                  <a:pt x="259702" y="131278"/>
                </a:lnTo>
                <a:lnTo>
                  <a:pt x="224309" y="159971"/>
                </a:lnTo>
                <a:lnTo>
                  <a:pt x="191023" y="191023"/>
                </a:lnTo>
                <a:lnTo>
                  <a:pt x="159971" y="224309"/>
                </a:lnTo>
                <a:lnTo>
                  <a:pt x="131278" y="259702"/>
                </a:lnTo>
                <a:lnTo>
                  <a:pt x="105070" y="297076"/>
                </a:lnTo>
                <a:lnTo>
                  <a:pt x="81473" y="336306"/>
                </a:lnTo>
                <a:lnTo>
                  <a:pt x="60614" y="377264"/>
                </a:lnTo>
                <a:lnTo>
                  <a:pt x="42618" y="419826"/>
                </a:lnTo>
                <a:lnTo>
                  <a:pt x="27611" y="463865"/>
                </a:lnTo>
                <a:lnTo>
                  <a:pt x="15720" y="509255"/>
                </a:lnTo>
                <a:lnTo>
                  <a:pt x="7070" y="555870"/>
                </a:lnTo>
                <a:lnTo>
                  <a:pt x="1788" y="603584"/>
                </a:lnTo>
                <a:lnTo>
                  <a:pt x="0" y="652272"/>
                </a:lnTo>
                <a:lnTo>
                  <a:pt x="1788" y="700959"/>
                </a:lnTo>
                <a:lnTo>
                  <a:pt x="7070" y="748673"/>
                </a:lnTo>
                <a:lnTo>
                  <a:pt x="15720" y="795288"/>
                </a:lnTo>
                <a:lnTo>
                  <a:pt x="27611" y="840678"/>
                </a:lnTo>
                <a:lnTo>
                  <a:pt x="42618" y="884717"/>
                </a:lnTo>
                <a:lnTo>
                  <a:pt x="60614" y="927279"/>
                </a:lnTo>
                <a:lnTo>
                  <a:pt x="81473" y="968237"/>
                </a:lnTo>
                <a:lnTo>
                  <a:pt x="105070" y="1007467"/>
                </a:lnTo>
                <a:lnTo>
                  <a:pt x="131278" y="1044841"/>
                </a:lnTo>
                <a:lnTo>
                  <a:pt x="159971" y="1080234"/>
                </a:lnTo>
                <a:lnTo>
                  <a:pt x="191023" y="1113520"/>
                </a:lnTo>
                <a:lnTo>
                  <a:pt x="224309" y="1144572"/>
                </a:lnTo>
                <a:lnTo>
                  <a:pt x="259702" y="1173265"/>
                </a:lnTo>
                <a:lnTo>
                  <a:pt x="297076" y="1199473"/>
                </a:lnTo>
                <a:lnTo>
                  <a:pt x="336306" y="1223070"/>
                </a:lnTo>
                <a:lnTo>
                  <a:pt x="377264" y="1243929"/>
                </a:lnTo>
                <a:lnTo>
                  <a:pt x="419826" y="1261925"/>
                </a:lnTo>
                <a:lnTo>
                  <a:pt x="463865" y="1276932"/>
                </a:lnTo>
                <a:lnTo>
                  <a:pt x="509255" y="1288823"/>
                </a:lnTo>
                <a:lnTo>
                  <a:pt x="555870" y="1297473"/>
                </a:lnTo>
                <a:lnTo>
                  <a:pt x="603584" y="1302755"/>
                </a:lnTo>
                <a:lnTo>
                  <a:pt x="652272" y="1304544"/>
                </a:lnTo>
                <a:lnTo>
                  <a:pt x="65227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1304544"/>
                </a:moveTo>
                <a:lnTo>
                  <a:pt x="603584" y="1302755"/>
                </a:lnTo>
                <a:lnTo>
                  <a:pt x="555870" y="1297473"/>
                </a:lnTo>
                <a:lnTo>
                  <a:pt x="509255" y="1288823"/>
                </a:lnTo>
                <a:lnTo>
                  <a:pt x="463865" y="1276932"/>
                </a:lnTo>
                <a:lnTo>
                  <a:pt x="419826" y="1261925"/>
                </a:lnTo>
                <a:lnTo>
                  <a:pt x="377264" y="1243929"/>
                </a:lnTo>
                <a:lnTo>
                  <a:pt x="336306" y="1223070"/>
                </a:lnTo>
                <a:lnTo>
                  <a:pt x="297076" y="1199473"/>
                </a:lnTo>
                <a:lnTo>
                  <a:pt x="259702" y="1173265"/>
                </a:lnTo>
                <a:lnTo>
                  <a:pt x="224309" y="1144572"/>
                </a:lnTo>
                <a:lnTo>
                  <a:pt x="191023" y="1113520"/>
                </a:lnTo>
                <a:lnTo>
                  <a:pt x="159971" y="1080234"/>
                </a:lnTo>
                <a:lnTo>
                  <a:pt x="131278" y="1044841"/>
                </a:lnTo>
                <a:lnTo>
                  <a:pt x="105070" y="1007467"/>
                </a:lnTo>
                <a:lnTo>
                  <a:pt x="81473" y="968237"/>
                </a:lnTo>
                <a:lnTo>
                  <a:pt x="60614" y="927279"/>
                </a:lnTo>
                <a:lnTo>
                  <a:pt x="42618" y="884717"/>
                </a:lnTo>
                <a:lnTo>
                  <a:pt x="27611" y="840678"/>
                </a:lnTo>
                <a:lnTo>
                  <a:pt x="15720" y="795288"/>
                </a:lnTo>
                <a:lnTo>
                  <a:pt x="7070" y="748673"/>
                </a:lnTo>
                <a:lnTo>
                  <a:pt x="1788" y="700959"/>
                </a:lnTo>
                <a:lnTo>
                  <a:pt x="0" y="652272"/>
                </a:lnTo>
                <a:lnTo>
                  <a:pt x="1788" y="603584"/>
                </a:lnTo>
                <a:lnTo>
                  <a:pt x="7070" y="555870"/>
                </a:lnTo>
                <a:lnTo>
                  <a:pt x="15720" y="509255"/>
                </a:lnTo>
                <a:lnTo>
                  <a:pt x="27611" y="463865"/>
                </a:lnTo>
                <a:lnTo>
                  <a:pt x="42618" y="419826"/>
                </a:lnTo>
                <a:lnTo>
                  <a:pt x="60614" y="377264"/>
                </a:lnTo>
                <a:lnTo>
                  <a:pt x="81473" y="336306"/>
                </a:lnTo>
                <a:lnTo>
                  <a:pt x="105070" y="297076"/>
                </a:lnTo>
                <a:lnTo>
                  <a:pt x="131278" y="259702"/>
                </a:lnTo>
                <a:lnTo>
                  <a:pt x="159971" y="224309"/>
                </a:lnTo>
                <a:lnTo>
                  <a:pt x="191023" y="191023"/>
                </a:lnTo>
                <a:lnTo>
                  <a:pt x="224309" y="159971"/>
                </a:lnTo>
                <a:lnTo>
                  <a:pt x="259702" y="131278"/>
                </a:lnTo>
                <a:lnTo>
                  <a:pt x="297076" y="105070"/>
                </a:lnTo>
                <a:lnTo>
                  <a:pt x="336306" y="81473"/>
                </a:lnTo>
                <a:lnTo>
                  <a:pt x="377264" y="60614"/>
                </a:lnTo>
                <a:lnTo>
                  <a:pt x="419826" y="42618"/>
                </a:lnTo>
                <a:lnTo>
                  <a:pt x="463865" y="27611"/>
                </a:lnTo>
                <a:lnTo>
                  <a:pt x="509255" y="15720"/>
                </a:lnTo>
                <a:lnTo>
                  <a:pt x="555870" y="7070"/>
                </a:lnTo>
                <a:lnTo>
                  <a:pt x="603584" y="1788"/>
                </a:lnTo>
                <a:lnTo>
                  <a:pt x="652272" y="0"/>
                </a:lnTo>
                <a:lnTo>
                  <a:pt x="652272" y="652272"/>
                </a:lnTo>
                <a:lnTo>
                  <a:pt x="652272" y="1304544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672" y="981455"/>
            <a:ext cx="8949055" cy="1304925"/>
          </a:xfrm>
          <a:prstGeom prst="rect">
            <a:avLst/>
          </a:prstGeom>
          <a:solidFill>
            <a:srgbClr val="FFFFFF">
              <a:alpha val="90194"/>
            </a:srgbClr>
          </a:solidFill>
          <a:ln w="15240">
            <a:solidFill>
              <a:srgbClr val="83992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794385">
              <a:lnSpc>
                <a:spcPct val="100000"/>
              </a:lnSpc>
              <a:spcBef>
                <a:spcPts val="439"/>
              </a:spcBef>
            </a:pPr>
            <a:r>
              <a:rPr sz="6300" spc="-5" dirty="0">
                <a:solidFill>
                  <a:srgbClr val="000000"/>
                </a:solidFill>
              </a:rPr>
              <a:t>System Installed</a:t>
            </a:r>
            <a:r>
              <a:rPr sz="6300" dirty="0">
                <a:solidFill>
                  <a:srgbClr val="000000"/>
                </a:solidFill>
              </a:rPr>
              <a:t> </a:t>
            </a:r>
            <a:r>
              <a:rPr sz="6300" spc="-5" dirty="0">
                <a:solidFill>
                  <a:srgbClr val="000000"/>
                </a:solidFill>
              </a:rPr>
              <a:t>Within</a:t>
            </a:r>
            <a:endParaRPr sz="6300"/>
          </a:p>
        </p:txBody>
      </p:sp>
      <p:sp>
        <p:nvSpPr>
          <p:cNvPr id="5" name="object 5"/>
          <p:cNvSpPr txBox="1"/>
          <p:nvPr/>
        </p:nvSpPr>
        <p:spPr>
          <a:xfrm>
            <a:off x="1374394" y="2566161"/>
            <a:ext cx="943546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Air Source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Heat Pump 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System: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extracted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ambient air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drawn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across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its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exchanger.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Source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temperature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will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be dependent on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prevailing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ambient temperature and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varies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through 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year depending on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geographic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area (typical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average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6 -</a:t>
            </a:r>
            <a:r>
              <a:rPr sz="2400" spc="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8°C).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0"/>
                </a:moveTo>
                <a:lnTo>
                  <a:pt x="603584" y="1788"/>
                </a:lnTo>
                <a:lnTo>
                  <a:pt x="555870" y="7070"/>
                </a:lnTo>
                <a:lnTo>
                  <a:pt x="509255" y="15720"/>
                </a:lnTo>
                <a:lnTo>
                  <a:pt x="463865" y="27611"/>
                </a:lnTo>
                <a:lnTo>
                  <a:pt x="419826" y="42618"/>
                </a:lnTo>
                <a:lnTo>
                  <a:pt x="377264" y="60614"/>
                </a:lnTo>
                <a:lnTo>
                  <a:pt x="336306" y="81473"/>
                </a:lnTo>
                <a:lnTo>
                  <a:pt x="297076" y="105070"/>
                </a:lnTo>
                <a:lnTo>
                  <a:pt x="259702" y="131278"/>
                </a:lnTo>
                <a:lnTo>
                  <a:pt x="224309" y="159971"/>
                </a:lnTo>
                <a:lnTo>
                  <a:pt x="191023" y="191023"/>
                </a:lnTo>
                <a:lnTo>
                  <a:pt x="159971" y="224309"/>
                </a:lnTo>
                <a:lnTo>
                  <a:pt x="131278" y="259702"/>
                </a:lnTo>
                <a:lnTo>
                  <a:pt x="105070" y="297076"/>
                </a:lnTo>
                <a:lnTo>
                  <a:pt x="81473" y="336306"/>
                </a:lnTo>
                <a:lnTo>
                  <a:pt x="60614" y="377264"/>
                </a:lnTo>
                <a:lnTo>
                  <a:pt x="42618" y="419826"/>
                </a:lnTo>
                <a:lnTo>
                  <a:pt x="27611" y="463865"/>
                </a:lnTo>
                <a:lnTo>
                  <a:pt x="15720" y="509255"/>
                </a:lnTo>
                <a:lnTo>
                  <a:pt x="7070" y="555870"/>
                </a:lnTo>
                <a:lnTo>
                  <a:pt x="1788" y="603584"/>
                </a:lnTo>
                <a:lnTo>
                  <a:pt x="0" y="652272"/>
                </a:lnTo>
                <a:lnTo>
                  <a:pt x="1788" y="700959"/>
                </a:lnTo>
                <a:lnTo>
                  <a:pt x="7070" y="748673"/>
                </a:lnTo>
                <a:lnTo>
                  <a:pt x="15720" y="795288"/>
                </a:lnTo>
                <a:lnTo>
                  <a:pt x="27611" y="840678"/>
                </a:lnTo>
                <a:lnTo>
                  <a:pt x="42618" y="884717"/>
                </a:lnTo>
                <a:lnTo>
                  <a:pt x="60614" y="927279"/>
                </a:lnTo>
                <a:lnTo>
                  <a:pt x="81473" y="968237"/>
                </a:lnTo>
                <a:lnTo>
                  <a:pt x="105070" y="1007467"/>
                </a:lnTo>
                <a:lnTo>
                  <a:pt x="131278" y="1044841"/>
                </a:lnTo>
                <a:lnTo>
                  <a:pt x="159971" y="1080234"/>
                </a:lnTo>
                <a:lnTo>
                  <a:pt x="191023" y="1113520"/>
                </a:lnTo>
                <a:lnTo>
                  <a:pt x="224309" y="1144572"/>
                </a:lnTo>
                <a:lnTo>
                  <a:pt x="259702" y="1173265"/>
                </a:lnTo>
                <a:lnTo>
                  <a:pt x="297076" y="1199473"/>
                </a:lnTo>
                <a:lnTo>
                  <a:pt x="336306" y="1223070"/>
                </a:lnTo>
                <a:lnTo>
                  <a:pt x="377264" y="1243929"/>
                </a:lnTo>
                <a:lnTo>
                  <a:pt x="419826" y="1261925"/>
                </a:lnTo>
                <a:lnTo>
                  <a:pt x="463865" y="1276932"/>
                </a:lnTo>
                <a:lnTo>
                  <a:pt x="509255" y="1288823"/>
                </a:lnTo>
                <a:lnTo>
                  <a:pt x="555870" y="1297473"/>
                </a:lnTo>
                <a:lnTo>
                  <a:pt x="603584" y="1302755"/>
                </a:lnTo>
                <a:lnTo>
                  <a:pt x="652272" y="1304544"/>
                </a:lnTo>
                <a:lnTo>
                  <a:pt x="65227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1304544"/>
                </a:moveTo>
                <a:lnTo>
                  <a:pt x="603584" y="1302755"/>
                </a:lnTo>
                <a:lnTo>
                  <a:pt x="555870" y="1297473"/>
                </a:lnTo>
                <a:lnTo>
                  <a:pt x="509255" y="1288823"/>
                </a:lnTo>
                <a:lnTo>
                  <a:pt x="463865" y="1276932"/>
                </a:lnTo>
                <a:lnTo>
                  <a:pt x="419826" y="1261925"/>
                </a:lnTo>
                <a:lnTo>
                  <a:pt x="377264" y="1243929"/>
                </a:lnTo>
                <a:lnTo>
                  <a:pt x="336306" y="1223070"/>
                </a:lnTo>
                <a:lnTo>
                  <a:pt x="297076" y="1199473"/>
                </a:lnTo>
                <a:lnTo>
                  <a:pt x="259702" y="1173265"/>
                </a:lnTo>
                <a:lnTo>
                  <a:pt x="224309" y="1144572"/>
                </a:lnTo>
                <a:lnTo>
                  <a:pt x="191023" y="1113520"/>
                </a:lnTo>
                <a:lnTo>
                  <a:pt x="159971" y="1080234"/>
                </a:lnTo>
                <a:lnTo>
                  <a:pt x="131278" y="1044841"/>
                </a:lnTo>
                <a:lnTo>
                  <a:pt x="105070" y="1007467"/>
                </a:lnTo>
                <a:lnTo>
                  <a:pt x="81473" y="968237"/>
                </a:lnTo>
                <a:lnTo>
                  <a:pt x="60614" y="927279"/>
                </a:lnTo>
                <a:lnTo>
                  <a:pt x="42618" y="884717"/>
                </a:lnTo>
                <a:lnTo>
                  <a:pt x="27611" y="840678"/>
                </a:lnTo>
                <a:lnTo>
                  <a:pt x="15720" y="795288"/>
                </a:lnTo>
                <a:lnTo>
                  <a:pt x="7070" y="748673"/>
                </a:lnTo>
                <a:lnTo>
                  <a:pt x="1788" y="700959"/>
                </a:lnTo>
                <a:lnTo>
                  <a:pt x="0" y="652272"/>
                </a:lnTo>
                <a:lnTo>
                  <a:pt x="1788" y="603584"/>
                </a:lnTo>
                <a:lnTo>
                  <a:pt x="7070" y="555870"/>
                </a:lnTo>
                <a:lnTo>
                  <a:pt x="15720" y="509255"/>
                </a:lnTo>
                <a:lnTo>
                  <a:pt x="27611" y="463865"/>
                </a:lnTo>
                <a:lnTo>
                  <a:pt x="42618" y="419826"/>
                </a:lnTo>
                <a:lnTo>
                  <a:pt x="60614" y="377264"/>
                </a:lnTo>
                <a:lnTo>
                  <a:pt x="81473" y="336306"/>
                </a:lnTo>
                <a:lnTo>
                  <a:pt x="105070" y="297076"/>
                </a:lnTo>
                <a:lnTo>
                  <a:pt x="131278" y="259702"/>
                </a:lnTo>
                <a:lnTo>
                  <a:pt x="159971" y="224309"/>
                </a:lnTo>
                <a:lnTo>
                  <a:pt x="191023" y="191023"/>
                </a:lnTo>
                <a:lnTo>
                  <a:pt x="224309" y="159971"/>
                </a:lnTo>
                <a:lnTo>
                  <a:pt x="259702" y="131278"/>
                </a:lnTo>
                <a:lnTo>
                  <a:pt x="297076" y="105070"/>
                </a:lnTo>
                <a:lnTo>
                  <a:pt x="336306" y="81473"/>
                </a:lnTo>
                <a:lnTo>
                  <a:pt x="377264" y="60614"/>
                </a:lnTo>
                <a:lnTo>
                  <a:pt x="419826" y="42618"/>
                </a:lnTo>
                <a:lnTo>
                  <a:pt x="463865" y="27611"/>
                </a:lnTo>
                <a:lnTo>
                  <a:pt x="509255" y="15720"/>
                </a:lnTo>
                <a:lnTo>
                  <a:pt x="555870" y="7070"/>
                </a:lnTo>
                <a:lnTo>
                  <a:pt x="603584" y="1788"/>
                </a:lnTo>
                <a:lnTo>
                  <a:pt x="652272" y="0"/>
                </a:lnTo>
                <a:lnTo>
                  <a:pt x="652272" y="652272"/>
                </a:lnTo>
                <a:lnTo>
                  <a:pt x="652272" y="1304544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672" y="981455"/>
            <a:ext cx="8949055" cy="1304925"/>
          </a:xfrm>
          <a:prstGeom prst="rect">
            <a:avLst/>
          </a:prstGeom>
          <a:solidFill>
            <a:srgbClr val="FFFFFF">
              <a:alpha val="90194"/>
            </a:srgbClr>
          </a:solidFill>
          <a:ln w="15240">
            <a:solidFill>
              <a:srgbClr val="83992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794385">
              <a:lnSpc>
                <a:spcPct val="100000"/>
              </a:lnSpc>
              <a:spcBef>
                <a:spcPts val="439"/>
              </a:spcBef>
            </a:pPr>
            <a:r>
              <a:rPr sz="6300" spc="-5" dirty="0">
                <a:solidFill>
                  <a:srgbClr val="000000"/>
                </a:solidFill>
              </a:rPr>
              <a:t>System Installed</a:t>
            </a:r>
            <a:r>
              <a:rPr sz="6300" dirty="0">
                <a:solidFill>
                  <a:srgbClr val="000000"/>
                </a:solidFill>
              </a:rPr>
              <a:t> </a:t>
            </a:r>
            <a:r>
              <a:rPr sz="6300" spc="-5" dirty="0">
                <a:solidFill>
                  <a:srgbClr val="000000"/>
                </a:solidFill>
              </a:rPr>
              <a:t>Within</a:t>
            </a:r>
            <a:endParaRPr sz="6300"/>
          </a:p>
        </p:txBody>
      </p:sp>
      <p:sp>
        <p:nvSpPr>
          <p:cNvPr id="5" name="object 5"/>
          <p:cNvSpPr txBox="1"/>
          <p:nvPr/>
        </p:nvSpPr>
        <p:spPr>
          <a:xfrm>
            <a:off x="1374394" y="2566161"/>
            <a:ext cx="937323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Ground 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Source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Heat Pump 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System: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closed pipe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-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work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loop of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water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/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antifreeze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solution is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buried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ground,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either vertically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through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boreholes or horizontally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trenches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(coiled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straight in length)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pump used to extract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heat.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Supply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temperature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will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be around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0 -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5°C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order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extract heat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 the source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at about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10°C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which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most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common </a:t>
            </a:r>
            <a:r>
              <a:rPr sz="2400" spc="20" dirty="0">
                <a:solidFill>
                  <a:srgbClr val="252525"/>
                </a:solidFill>
                <a:latin typeface="Garamond"/>
                <a:cs typeface="Garamond"/>
              </a:rPr>
              <a:t>form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“Ground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source”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where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water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passed through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 source inside a tube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exchanger.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0"/>
                </a:moveTo>
                <a:lnTo>
                  <a:pt x="603584" y="1788"/>
                </a:lnTo>
                <a:lnTo>
                  <a:pt x="555870" y="7070"/>
                </a:lnTo>
                <a:lnTo>
                  <a:pt x="509255" y="15720"/>
                </a:lnTo>
                <a:lnTo>
                  <a:pt x="463865" y="27611"/>
                </a:lnTo>
                <a:lnTo>
                  <a:pt x="419826" y="42618"/>
                </a:lnTo>
                <a:lnTo>
                  <a:pt x="377264" y="60614"/>
                </a:lnTo>
                <a:lnTo>
                  <a:pt x="336306" y="81473"/>
                </a:lnTo>
                <a:lnTo>
                  <a:pt x="297076" y="105070"/>
                </a:lnTo>
                <a:lnTo>
                  <a:pt x="259702" y="131278"/>
                </a:lnTo>
                <a:lnTo>
                  <a:pt x="224309" y="159971"/>
                </a:lnTo>
                <a:lnTo>
                  <a:pt x="191023" y="191023"/>
                </a:lnTo>
                <a:lnTo>
                  <a:pt x="159971" y="224309"/>
                </a:lnTo>
                <a:lnTo>
                  <a:pt x="131278" y="259702"/>
                </a:lnTo>
                <a:lnTo>
                  <a:pt x="105070" y="297076"/>
                </a:lnTo>
                <a:lnTo>
                  <a:pt x="81473" y="336306"/>
                </a:lnTo>
                <a:lnTo>
                  <a:pt x="60614" y="377264"/>
                </a:lnTo>
                <a:lnTo>
                  <a:pt x="42618" y="419826"/>
                </a:lnTo>
                <a:lnTo>
                  <a:pt x="27611" y="463865"/>
                </a:lnTo>
                <a:lnTo>
                  <a:pt x="15720" y="509255"/>
                </a:lnTo>
                <a:lnTo>
                  <a:pt x="7070" y="555870"/>
                </a:lnTo>
                <a:lnTo>
                  <a:pt x="1788" y="603584"/>
                </a:lnTo>
                <a:lnTo>
                  <a:pt x="0" y="652272"/>
                </a:lnTo>
                <a:lnTo>
                  <a:pt x="1788" y="700959"/>
                </a:lnTo>
                <a:lnTo>
                  <a:pt x="7070" y="748673"/>
                </a:lnTo>
                <a:lnTo>
                  <a:pt x="15720" y="795288"/>
                </a:lnTo>
                <a:lnTo>
                  <a:pt x="27611" y="840678"/>
                </a:lnTo>
                <a:lnTo>
                  <a:pt x="42618" y="884717"/>
                </a:lnTo>
                <a:lnTo>
                  <a:pt x="60614" y="927279"/>
                </a:lnTo>
                <a:lnTo>
                  <a:pt x="81473" y="968237"/>
                </a:lnTo>
                <a:lnTo>
                  <a:pt x="105070" y="1007467"/>
                </a:lnTo>
                <a:lnTo>
                  <a:pt x="131278" y="1044841"/>
                </a:lnTo>
                <a:lnTo>
                  <a:pt x="159971" y="1080234"/>
                </a:lnTo>
                <a:lnTo>
                  <a:pt x="191023" y="1113520"/>
                </a:lnTo>
                <a:lnTo>
                  <a:pt x="224309" y="1144572"/>
                </a:lnTo>
                <a:lnTo>
                  <a:pt x="259702" y="1173265"/>
                </a:lnTo>
                <a:lnTo>
                  <a:pt x="297076" y="1199473"/>
                </a:lnTo>
                <a:lnTo>
                  <a:pt x="336306" y="1223070"/>
                </a:lnTo>
                <a:lnTo>
                  <a:pt x="377264" y="1243929"/>
                </a:lnTo>
                <a:lnTo>
                  <a:pt x="419826" y="1261925"/>
                </a:lnTo>
                <a:lnTo>
                  <a:pt x="463865" y="1276932"/>
                </a:lnTo>
                <a:lnTo>
                  <a:pt x="509255" y="1288823"/>
                </a:lnTo>
                <a:lnTo>
                  <a:pt x="555870" y="1297473"/>
                </a:lnTo>
                <a:lnTo>
                  <a:pt x="603584" y="1302755"/>
                </a:lnTo>
                <a:lnTo>
                  <a:pt x="652272" y="1304544"/>
                </a:lnTo>
                <a:lnTo>
                  <a:pt x="65227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1304544"/>
                </a:moveTo>
                <a:lnTo>
                  <a:pt x="603584" y="1302755"/>
                </a:lnTo>
                <a:lnTo>
                  <a:pt x="555870" y="1297473"/>
                </a:lnTo>
                <a:lnTo>
                  <a:pt x="509255" y="1288823"/>
                </a:lnTo>
                <a:lnTo>
                  <a:pt x="463865" y="1276932"/>
                </a:lnTo>
                <a:lnTo>
                  <a:pt x="419826" y="1261925"/>
                </a:lnTo>
                <a:lnTo>
                  <a:pt x="377264" y="1243929"/>
                </a:lnTo>
                <a:lnTo>
                  <a:pt x="336306" y="1223070"/>
                </a:lnTo>
                <a:lnTo>
                  <a:pt x="297076" y="1199473"/>
                </a:lnTo>
                <a:lnTo>
                  <a:pt x="259702" y="1173265"/>
                </a:lnTo>
                <a:lnTo>
                  <a:pt x="224309" y="1144572"/>
                </a:lnTo>
                <a:lnTo>
                  <a:pt x="191023" y="1113520"/>
                </a:lnTo>
                <a:lnTo>
                  <a:pt x="159971" y="1080234"/>
                </a:lnTo>
                <a:lnTo>
                  <a:pt x="131278" y="1044841"/>
                </a:lnTo>
                <a:lnTo>
                  <a:pt x="105070" y="1007467"/>
                </a:lnTo>
                <a:lnTo>
                  <a:pt x="81473" y="968237"/>
                </a:lnTo>
                <a:lnTo>
                  <a:pt x="60614" y="927279"/>
                </a:lnTo>
                <a:lnTo>
                  <a:pt x="42618" y="884717"/>
                </a:lnTo>
                <a:lnTo>
                  <a:pt x="27611" y="840678"/>
                </a:lnTo>
                <a:lnTo>
                  <a:pt x="15720" y="795288"/>
                </a:lnTo>
                <a:lnTo>
                  <a:pt x="7070" y="748673"/>
                </a:lnTo>
                <a:lnTo>
                  <a:pt x="1788" y="700959"/>
                </a:lnTo>
                <a:lnTo>
                  <a:pt x="0" y="652272"/>
                </a:lnTo>
                <a:lnTo>
                  <a:pt x="1788" y="603584"/>
                </a:lnTo>
                <a:lnTo>
                  <a:pt x="7070" y="555870"/>
                </a:lnTo>
                <a:lnTo>
                  <a:pt x="15720" y="509255"/>
                </a:lnTo>
                <a:lnTo>
                  <a:pt x="27611" y="463865"/>
                </a:lnTo>
                <a:lnTo>
                  <a:pt x="42618" y="419826"/>
                </a:lnTo>
                <a:lnTo>
                  <a:pt x="60614" y="377264"/>
                </a:lnTo>
                <a:lnTo>
                  <a:pt x="81473" y="336306"/>
                </a:lnTo>
                <a:lnTo>
                  <a:pt x="105070" y="297076"/>
                </a:lnTo>
                <a:lnTo>
                  <a:pt x="131278" y="259702"/>
                </a:lnTo>
                <a:lnTo>
                  <a:pt x="159971" y="224309"/>
                </a:lnTo>
                <a:lnTo>
                  <a:pt x="191023" y="191023"/>
                </a:lnTo>
                <a:lnTo>
                  <a:pt x="224309" y="159971"/>
                </a:lnTo>
                <a:lnTo>
                  <a:pt x="259702" y="131278"/>
                </a:lnTo>
                <a:lnTo>
                  <a:pt x="297076" y="105070"/>
                </a:lnTo>
                <a:lnTo>
                  <a:pt x="336306" y="81473"/>
                </a:lnTo>
                <a:lnTo>
                  <a:pt x="377264" y="60614"/>
                </a:lnTo>
                <a:lnTo>
                  <a:pt x="419826" y="42618"/>
                </a:lnTo>
                <a:lnTo>
                  <a:pt x="463865" y="27611"/>
                </a:lnTo>
                <a:lnTo>
                  <a:pt x="509255" y="15720"/>
                </a:lnTo>
                <a:lnTo>
                  <a:pt x="555870" y="7070"/>
                </a:lnTo>
                <a:lnTo>
                  <a:pt x="603584" y="1788"/>
                </a:lnTo>
                <a:lnTo>
                  <a:pt x="652272" y="0"/>
                </a:lnTo>
                <a:lnTo>
                  <a:pt x="652272" y="652272"/>
                </a:lnTo>
                <a:lnTo>
                  <a:pt x="652272" y="1304544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672" y="981455"/>
            <a:ext cx="8949055" cy="1304925"/>
          </a:xfrm>
          <a:prstGeom prst="rect">
            <a:avLst/>
          </a:prstGeom>
          <a:solidFill>
            <a:srgbClr val="FFFFFF">
              <a:alpha val="90194"/>
            </a:srgbClr>
          </a:solidFill>
          <a:ln w="15240">
            <a:solidFill>
              <a:srgbClr val="83992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794385">
              <a:lnSpc>
                <a:spcPct val="100000"/>
              </a:lnSpc>
              <a:spcBef>
                <a:spcPts val="439"/>
              </a:spcBef>
            </a:pPr>
            <a:r>
              <a:rPr sz="6300" spc="-5" dirty="0">
                <a:solidFill>
                  <a:srgbClr val="000000"/>
                </a:solidFill>
              </a:rPr>
              <a:t>System Installed</a:t>
            </a:r>
            <a:r>
              <a:rPr sz="6300" dirty="0">
                <a:solidFill>
                  <a:srgbClr val="000000"/>
                </a:solidFill>
              </a:rPr>
              <a:t> </a:t>
            </a:r>
            <a:r>
              <a:rPr sz="6300" spc="-5" dirty="0">
                <a:solidFill>
                  <a:srgbClr val="000000"/>
                </a:solidFill>
              </a:rPr>
              <a:t>Within</a:t>
            </a:r>
            <a:endParaRPr sz="6300"/>
          </a:p>
        </p:txBody>
      </p:sp>
      <p:sp>
        <p:nvSpPr>
          <p:cNvPr id="5" name="object 5"/>
          <p:cNvSpPr txBox="1"/>
          <p:nvPr/>
        </p:nvSpPr>
        <p:spPr>
          <a:xfrm>
            <a:off x="1374394" y="2474174"/>
            <a:ext cx="9377680" cy="305879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5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b="1" spc="-30" dirty="0">
                <a:solidFill>
                  <a:srgbClr val="252525"/>
                </a:solidFill>
                <a:latin typeface="Garamond"/>
                <a:cs typeface="Garamond"/>
              </a:rPr>
              <a:t>Water </a:t>
            </a:r>
            <a:r>
              <a:rPr sz="2000" b="1" spc="-5" dirty="0">
                <a:solidFill>
                  <a:srgbClr val="252525"/>
                </a:solidFill>
                <a:latin typeface="Garamond"/>
                <a:cs typeface="Garamond"/>
              </a:rPr>
              <a:t>Source Heat </a:t>
            </a:r>
            <a:r>
              <a:rPr sz="2000" b="1" dirty="0">
                <a:solidFill>
                  <a:srgbClr val="252525"/>
                </a:solidFill>
                <a:latin typeface="Garamond"/>
                <a:cs typeface="Garamond"/>
              </a:rPr>
              <a:t>Pump</a:t>
            </a:r>
            <a:r>
              <a:rPr sz="2000" b="1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b="1" spc="-5" dirty="0">
                <a:solidFill>
                  <a:srgbClr val="252525"/>
                </a:solidFill>
                <a:latin typeface="Garamond"/>
                <a:cs typeface="Garamond"/>
              </a:rPr>
              <a:t>System:</a:t>
            </a:r>
            <a:endParaRPr sz="2000">
              <a:latin typeface="Garamond"/>
              <a:cs typeface="Garamond"/>
            </a:endParaRPr>
          </a:p>
          <a:p>
            <a:pPr marL="1213485" marR="144780" lvl="1" indent="-287020" algn="just">
              <a:lnSpc>
                <a:spcPct val="100000"/>
              </a:lnSpc>
              <a:spcBef>
                <a:spcPts val="1055"/>
              </a:spcBef>
              <a:buClr>
                <a:srgbClr val="83992A"/>
              </a:buClr>
              <a:buSzPct val="113888"/>
              <a:buFont typeface="Arial"/>
              <a:buChar char="•"/>
              <a:tabLst>
                <a:tab pos="1214120" algn="l"/>
              </a:tabLst>
            </a:pPr>
            <a:r>
              <a:rPr sz="1800" b="1" spc="-5" dirty="0">
                <a:solidFill>
                  <a:srgbClr val="252525"/>
                </a:solidFill>
                <a:latin typeface="Garamond"/>
                <a:cs typeface="Garamond"/>
              </a:rPr>
              <a:t>Closed Loop: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closed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pipe - </a:t>
            </a:r>
            <a:r>
              <a:rPr sz="1800" spc="-15" dirty="0">
                <a:solidFill>
                  <a:srgbClr val="252525"/>
                </a:solidFill>
                <a:latin typeface="Garamond"/>
                <a:cs typeface="Garamond"/>
              </a:rPr>
              <a:t>work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loop of </a:t>
            </a:r>
            <a:r>
              <a:rPr sz="1800" spc="-10" dirty="0">
                <a:solidFill>
                  <a:srgbClr val="252525"/>
                </a:solidFill>
                <a:latin typeface="Garamond"/>
                <a:cs typeface="Garamond"/>
              </a:rPr>
              <a:t>water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/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antifreeze solution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is sunk into a </a:t>
            </a:r>
            <a:r>
              <a:rPr sz="1800" spc="-25" dirty="0">
                <a:solidFill>
                  <a:srgbClr val="252525"/>
                </a:solidFill>
                <a:latin typeface="Garamond"/>
                <a:cs typeface="Garamond"/>
              </a:rPr>
              <a:t>river,  </a:t>
            </a:r>
            <a:r>
              <a:rPr sz="1800" spc="-10" dirty="0">
                <a:solidFill>
                  <a:srgbClr val="252525"/>
                </a:solidFill>
                <a:latin typeface="Garamond"/>
                <a:cs typeface="Garamond"/>
              </a:rPr>
              <a:t>lake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or the sea. Supply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temperature will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be </a:t>
            </a:r>
            <a:r>
              <a:rPr sz="1800" spc="-10" dirty="0">
                <a:solidFill>
                  <a:srgbClr val="252525"/>
                </a:solidFill>
                <a:latin typeface="Garamond"/>
                <a:cs typeface="Garamond"/>
              </a:rPr>
              <a:t>approximately </a:t>
            </a:r>
            <a:r>
              <a:rPr sz="1800" spc="5" dirty="0">
                <a:solidFill>
                  <a:srgbClr val="252525"/>
                </a:solidFill>
                <a:latin typeface="Garamond"/>
                <a:cs typeface="Garamond"/>
              </a:rPr>
              <a:t>5°C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less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than the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source at about  </a:t>
            </a:r>
            <a:r>
              <a:rPr sz="1800" spc="-25" dirty="0">
                <a:solidFill>
                  <a:srgbClr val="252525"/>
                </a:solidFill>
                <a:latin typeface="Garamond"/>
                <a:cs typeface="Garamond"/>
              </a:rPr>
              <a:t>0°C.</a:t>
            </a:r>
            <a:endParaRPr sz="1800">
              <a:latin typeface="Garamond"/>
              <a:cs typeface="Garamond"/>
            </a:endParaRPr>
          </a:p>
          <a:p>
            <a:pPr marL="1213485" marR="5080" lvl="1" indent="-287020">
              <a:lnSpc>
                <a:spcPct val="100000"/>
              </a:lnSpc>
              <a:spcBef>
                <a:spcPts val="1035"/>
              </a:spcBef>
              <a:buClr>
                <a:srgbClr val="83992A"/>
              </a:buClr>
              <a:buSzPct val="113888"/>
              <a:buFont typeface="Arial"/>
              <a:buChar char="•"/>
              <a:tabLst>
                <a:tab pos="1213485" algn="l"/>
                <a:tab pos="1214120" algn="l"/>
              </a:tabLst>
            </a:pPr>
            <a:r>
              <a:rPr sz="1800" b="1" dirty="0">
                <a:solidFill>
                  <a:srgbClr val="252525"/>
                </a:solidFill>
                <a:latin typeface="Garamond"/>
                <a:cs typeface="Garamond"/>
              </a:rPr>
              <a:t>Open </a:t>
            </a:r>
            <a:r>
              <a:rPr sz="1800" b="1" spc="-5" dirty="0">
                <a:solidFill>
                  <a:srgbClr val="252525"/>
                </a:solidFill>
                <a:latin typeface="Garamond"/>
                <a:cs typeface="Garamond"/>
              </a:rPr>
              <a:t>Loop: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where </a:t>
            </a:r>
            <a:r>
              <a:rPr sz="1800" spc="-10" dirty="0">
                <a:solidFill>
                  <a:srgbClr val="252525"/>
                </a:solidFill>
                <a:latin typeface="Garamond"/>
                <a:cs typeface="Garamond"/>
              </a:rPr>
              <a:t>water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1800" spc="-10" dirty="0">
                <a:solidFill>
                  <a:srgbClr val="252525"/>
                </a:solidFill>
                <a:latin typeface="Garamond"/>
                <a:cs typeface="Garamond"/>
              </a:rPr>
              <a:t>actually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extracted from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1800" spc="5" dirty="0">
                <a:solidFill>
                  <a:srgbClr val="252525"/>
                </a:solidFill>
                <a:latin typeface="Garamond"/>
                <a:cs typeface="Garamond"/>
              </a:rPr>
              <a:t>ground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Aquifer and passed through 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heat pump (sometimes using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1800" spc="-10" dirty="0">
                <a:solidFill>
                  <a:srgbClr val="252525"/>
                </a:solidFill>
                <a:latin typeface="Garamond"/>
                <a:cs typeface="Garamond"/>
              </a:rPr>
              <a:t>protective </a:t>
            </a:r>
            <a:r>
              <a:rPr sz="1800" spc="-15" dirty="0">
                <a:solidFill>
                  <a:srgbClr val="252525"/>
                </a:solidFill>
                <a:latin typeface="Garamond"/>
                <a:cs typeface="Garamond"/>
              </a:rPr>
              <a:t>passive </a:t>
            </a:r>
            <a:r>
              <a:rPr sz="1800" spc="-10" dirty="0">
                <a:solidFill>
                  <a:srgbClr val="252525"/>
                </a:solidFill>
                <a:latin typeface="Garamond"/>
                <a:cs typeface="Garamond"/>
              </a:rPr>
              <a:t>water-to-water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exchanger).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Source 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temperatures will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be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close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1800" spc="5" dirty="0">
                <a:solidFill>
                  <a:srgbClr val="252525"/>
                </a:solidFill>
                <a:latin typeface="Garamond"/>
                <a:cs typeface="Garamond"/>
              </a:rPr>
              <a:t>ground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temperatures unless </a:t>
            </a:r>
            <a:r>
              <a:rPr sz="18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1800" spc="-10" dirty="0">
                <a:solidFill>
                  <a:srgbClr val="252525"/>
                </a:solidFill>
                <a:latin typeface="Garamond"/>
                <a:cs typeface="Garamond"/>
              </a:rPr>
              <a:t>exchanger </a:t>
            </a:r>
            <a:r>
              <a:rPr sz="1800" spc="-5" dirty="0">
                <a:solidFill>
                  <a:srgbClr val="252525"/>
                </a:solidFill>
                <a:latin typeface="Garamond"/>
                <a:cs typeface="Garamond"/>
              </a:rPr>
              <a:t>is used, hence at  about </a:t>
            </a:r>
            <a:r>
              <a:rPr sz="1800" spc="-20" dirty="0">
                <a:solidFill>
                  <a:srgbClr val="252525"/>
                </a:solidFill>
                <a:latin typeface="Garamond"/>
                <a:cs typeface="Garamond"/>
              </a:rPr>
              <a:t>10°C.</a:t>
            </a:r>
            <a:endParaRPr sz="18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106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aramond"/>
                <a:cs typeface="Garamond"/>
              </a:rPr>
              <a:t>Other types: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Water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Loop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Pump System, Exhaust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Air</a:t>
            </a:r>
            <a:r>
              <a:rPr sz="20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System.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0"/>
                </a:moveTo>
                <a:lnTo>
                  <a:pt x="603584" y="1788"/>
                </a:lnTo>
                <a:lnTo>
                  <a:pt x="555870" y="7070"/>
                </a:lnTo>
                <a:lnTo>
                  <a:pt x="509255" y="15720"/>
                </a:lnTo>
                <a:lnTo>
                  <a:pt x="463865" y="27611"/>
                </a:lnTo>
                <a:lnTo>
                  <a:pt x="419826" y="42618"/>
                </a:lnTo>
                <a:lnTo>
                  <a:pt x="377264" y="60614"/>
                </a:lnTo>
                <a:lnTo>
                  <a:pt x="336306" y="81473"/>
                </a:lnTo>
                <a:lnTo>
                  <a:pt x="297076" y="105070"/>
                </a:lnTo>
                <a:lnTo>
                  <a:pt x="259702" y="131278"/>
                </a:lnTo>
                <a:lnTo>
                  <a:pt x="224309" y="159971"/>
                </a:lnTo>
                <a:lnTo>
                  <a:pt x="191023" y="191023"/>
                </a:lnTo>
                <a:lnTo>
                  <a:pt x="159971" y="224309"/>
                </a:lnTo>
                <a:lnTo>
                  <a:pt x="131278" y="259702"/>
                </a:lnTo>
                <a:lnTo>
                  <a:pt x="105070" y="297076"/>
                </a:lnTo>
                <a:lnTo>
                  <a:pt x="81473" y="336306"/>
                </a:lnTo>
                <a:lnTo>
                  <a:pt x="60614" y="377264"/>
                </a:lnTo>
                <a:lnTo>
                  <a:pt x="42618" y="419826"/>
                </a:lnTo>
                <a:lnTo>
                  <a:pt x="27611" y="463865"/>
                </a:lnTo>
                <a:lnTo>
                  <a:pt x="15720" y="509255"/>
                </a:lnTo>
                <a:lnTo>
                  <a:pt x="7070" y="555870"/>
                </a:lnTo>
                <a:lnTo>
                  <a:pt x="1788" y="603584"/>
                </a:lnTo>
                <a:lnTo>
                  <a:pt x="0" y="652272"/>
                </a:lnTo>
                <a:lnTo>
                  <a:pt x="1788" y="700959"/>
                </a:lnTo>
                <a:lnTo>
                  <a:pt x="7070" y="748673"/>
                </a:lnTo>
                <a:lnTo>
                  <a:pt x="15720" y="795288"/>
                </a:lnTo>
                <a:lnTo>
                  <a:pt x="27611" y="840678"/>
                </a:lnTo>
                <a:lnTo>
                  <a:pt x="42618" y="884717"/>
                </a:lnTo>
                <a:lnTo>
                  <a:pt x="60614" y="927279"/>
                </a:lnTo>
                <a:lnTo>
                  <a:pt x="81473" y="968237"/>
                </a:lnTo>
                <a:lnTo>
                  <a:pt x="105070" y="1007467"/>
                </a:lnTo>
                <a:lnTo>
                  <a:pt x="131278" y="1044841"/>
                </a:lnTo>
                <a:lnTo>
                  <a:pt x="159971" y="1080234"/>
                </a:lnTo>
                <a:lnTo>
                  <a:pt x="191023" y="1113520"/>
                </a:lnTo>
                <a:lnTo>
                  <a:pt x="224309" y="1144572"/>
                </a:lnTo>
                <a:lnTo>
                  <a:pt x="259702" y="1173265"/>
                </a:lnTo>
                <a:lnTo>
                  <a:pt x="297076" y="1199473"/>
                </a:lnTo>
                <a:lnTo>
                  <a:pt x="336306" y="1223070"/>
                </a:lnTo>
                <a:lnTo>
                  <a:pt x="377264" y="1243929"/>
                </a:lnTo>
                <a:lnTo>
                  <a:pt x="419826" y="1261925"/>
                </a:lnTo>
                <a:lnTo>
                  <a:pt x="463865" y="1276932"/>
                </a:lnTo>
                <a:lnTo>
                  <a:pt x="509255" y="1288823"/>
                </a:lnTo>
                <a:lnTo>
                  <a:pt x="555870" y="1297473"/>
                </a:lnTo>
                <a:lnTo>
                  <a:pt x="603584" y="1302755"/>
                </a:lnTo>
                <a:lnTo>
                  <a:pt x="652272" y="1304544"/>
                </a:lnTo>
                <a:lnTo>
                  <a:pt x="65227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1304544"/>
                </a:moveTo>
                <a:lnTo>
                  <a:pt x="603584" y="1302755"/>
                </a:lnTo>
                <a:lnTo>
                  <a:pt x="555870" y="1297473"/>
                </a:lnTo>
                <a:lnTo>
                  <a:pt x="509255" y="1288823"/>
                </a:lnTo>
                <a:lnTo>
                  <a:pt x="463865" y="1276932"/>
                </a:lnTo>
                <a:lnTo>
                  <a:pt x="419826" y="1261925"/>
                </a:lnTo>
                <a:lnTo>
                  <a:pt x="377264" y="1243929"/>
                </a:lnTo>
                <a:lnTo>
                  <a:pt x="336306" y="1223070"/>
                </a:lnTo>
                <a:lnTo>
                  <a:pt x="297076" y="1199473"/>
                </a:lnTo>
                <a:lnTo>
                  <a:pt x="259702" y="1173265"/>
                </a:lnTo>
                <a:lnTo>
                  <a:pt x="224309" y="1144572"/>
                </a:lnTo>
                <a:lnTo>
                  <a:pt x="191023" y="1113520"/>
                </a:lnTo>
                <a:lnTo>
                  <a:pt x="159971" y="1080234"/>
                </a:lnTo>
                <a:lnTo>
                  <a:pt x="131278" y="1044841"/>
                </a:lnTo>
                <a:lnTo>
                  <a:pt x="105070" y="1007467"/>
                </a:lnTo>
                <a:lnTo>
                  <a:pt x="81473" y="968237"/>
                </a:lnTo>
                <a:lnTo>
                  <a:pt x="60614" y="927279"/>
                </a:lnTo>
                <a:lnTo>
                  <a:pt x="42618" y="884717"/>
                </a:lnTo>
                <a:lnTo>
                  <a:pt x="27611" y="840678"/>
                </a:lnTo>
                <a:lnTo>
                  <a:pt x="15720" y="795288"/>
                </a:lnTo>
                <a:lnTo>
                  <a:pt x="7070" y="748673"/>
                </a:lnTo>
                <a:lnTo>
                  <a:pt x="1788" y="700959"/>
                </a:lnTo>
                <a:lnTo>
                  <a:pt x="0" y="652272"/>
                </a:lnTo>
                <a:lnTo>
                  <a:pt x="1788" y="603584"/>
                </a:lnTo>
                <a:lnTo>
                  <a:pt x="7070" y="555870"/>
                </a:lnTo>
                <a:lnTo>
                  <a:pt x="15720" y="509255"/>
                </a:lnTo>
                <a:lnTo>
                  <a:pt x="27611" y="463865"/>
                </a:lnTo>
                <a:lnTo>
                  <a:pt x="42618" y="419826"/>
                </a:lnTo>
                <a:lnTo>
                  <a:pt x="60614" y="377264"/>
                </a:lnTo>
                <a:lnTo>
                  <a:pt x="81473" y="336306"/>
                </a:lnTo>
                <a:lnTo>
                  <a:pt x="105070" y="297076"/>
                </a:lnTo>
                <a:lnTo>
                  <a:pt x="131278" y="259702"/>
                </a:lnTo>
                <a:lnTo>
                  <a:pt x="159971" y="224309"/>
                </a:lnTo>
                <a:lnTo>
                  <a:pt x="191023" y="191023"/>
                </a:lnTo>
                <a:lnTo>
                  <a:pt x="224309" y="159971"/>
                </a:lnTo>
                <a:lnTo>
                  <a:pt x="259702" y="131278"/>
                </a:lnTo>
                <a:lnTo>
                  <a:pt x="297076" y="105070"/>
                </a:lnTo>
                <a:lnTo>
                  <a:pt x="336306" y="81473"/>
                </a:lnTo>
                <a:lnTo>
                  <a:pt x="377264" y="60614"/>
                </a:lnTo>
                <a:lnTo>
                  <a:pt x="419826" y="42618"/>
                </a:lnTo>
                <a:lnTo>
                  <a:pt x="463865" y="27611"/>
                </a:lnTo>
                <a:lnTo>
                  <a:pt x="509255" y="15720"/>
                </a:lnTo>
                <a:lnTo>
                  <a:pt x="555870" y="7070"/>
                </a:lnTo>
                <a:lnTo>
                  <a:pt x="603584" y="1788"/>
                </a:lnTo>
                <a:lnTo>
                  <a:pt x="652272" y="0"/>
                </a:lnTo>
                <a:lnTo>
                  <a:pt x="652272" y="652272"/>
                </a:lnTo>
                <a:lnTo>
                  <a:pt x="652272" y="1304544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672" y="981455"/>
            <a:ext cx="8949055" cy="1304925"/>
          </a:xfrm>
          <a:prstGeom prst="rect">
            <a:avLst/>
          </a:prstGeom>
          <a:solidFill>
            <a:srgbClr val="FFFFFF">
              <a:alpha val="90194"/>
            </a:srgbClr>
          </a:solidFill>
          <a:ln w="15240">
            <a:solidFill>
              <a:srgbClr val="83992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9"/>
              </a:spcBef>
            </a:pPr>
            <a:r>
              <a:rPr sz="6300" spc="-5" dirty="0">
                <a:solidFill>
                  <a:srgbClr val="000000"/>
                </a:solidFill>
              </a:rPr>
              <a:t>Heat Pump</a:t>
            </a:r>
            <a:r>
              <a:rPr sz="6300" spc="-15" dirty="0">
                <a:solidFill>
                  <a:srgbClr val="000000"/>
                </a:solidFill>
              </a:rPr>
              <a:t> </a:t>
            </a:r>
            <a:r>
              <a:rPr sz="6300" spc="-5" dirty="0">
                <a:solidFill>
                  <a:srgbClr val="000000"/>
                </a:solidFill>
              </a:rPr>
              <a:t>Unit</a:t>
            </a:r>
            <a:endParaRPr sz="6300"/>
          </a:p>
        </p:txBody>
      </p:sp>
      <p:sp>
        <p:nvSpPr>
          <p:cNvPr id="5" name="object 5"/>
          <p:cNvSpPr txBox="1"/>
          <p:nvPr/>
        </p:nvSpPr>
        <p:spPr>
          <a:xfrm>
            <a:off x="1374394" y="2459799"/>
            <a:ext cx="5791200" cy="227711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3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Based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simply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its source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delivery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media:</a:t>
            </a:r>
            <a:endParaRPr sz="2400">
              <a:latin typeface="Garamond"/>
              <a:cs typeface="Garamond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Air-to-Water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(A-W)</a:t>
            </a:r>
            <a:endParaRPr sz="2000">
              <a:latin typeface="Garamond"/>
              <a:cs typeface="Garamond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Air-to-Air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(A-A)</a:t>
            </a:r>
            <a:endParaRPr sz="2000">
              <a:latin typeface="Garamond"/>
              <a:cs typeface="Garamond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Water-to-Water </a:t>
            </a:r>
            <a:r>
              <a:rPr sz="2000" spc="-35" dirty="0">
                <a:solidFill>
                  <a:srgbClr val="252525"/>
                </a:solidFill>
                <a:latin typeface="Garamond"/>
                <a:cs typeface="Garamond"/>
              </a:rPr>
              <a:t>(W-W)</a:t>
            </a:r>
            <a:endParaRPr sz="2000">
              <a:latin typeface="Garamond"/>
              <a:cs typeface="Garamond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Water-to-Air</a:t>
            </a: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40" dirty="0">
                <a:solidFill>
                  <a:srgbClr val="252525"/>
                </a:solidFill>
                <a:latin typeface="Garamond"/>
                <a:cs typeface="Garamond"/>
              </a:rPr>
              <a:t>(W-A)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0"/>
                </a:moveTo>
                <a:lnTo>
                  <a:pt x="603584" y="1788"/>
                </a:lnTo>
                <a:lnTo>
                  <a:pt x="555870" y="7070"/>
                </a:lnTo>
                <a:lnTo>
                  <a:pt x="509255" y="15720"/>
                </a:lnTo>
                <a:lnTo>
                  <a:pt x="463865" y="27611"/>
                </a:lnTo>
                <a:lnTo>
                  <a:pt x="419826" y="42618"/>
                </a:lnTo>
                <a:lnTo>
                  <a:pt x="377264" y="60614"/>
                </a:lnTo>
                <a:lnTo>
                  <a:pt x="336306" y="81473"/>
                </a:lnTo>
                <a:lnTo>
                  <a:pt x="297076" y="105070"/>
                </a:lnTo>
                <a:lnTo>
                  <a:pt x="259702" y="131278"/>
                </a:lnTo>
                <a:lnTo>
                  <a:pt x="224309" y="159971"/>
                </a:lnTo>
                <a:lnTo>
                  <a:pt x="191023" y="191023"/>
                </a:lnTo>
                <a:lnTo>
                  <a:pt x="159971" y="224309"/>
                </a:lnTo>
                <a:lnTo>
                  <a:pt x="131278" y="259702"/>
                </a:lnTo>
                <a:lnTo>
                  <a:pt x="105070" y="297076"/>
                </a:lnTo>
                <a:lnTo>
                  <a:pt x="81473" y="336306"/>
                </a:lnTo>
                <a:lnTo>
                  <a:pt x="60614" y="377264"/>
                </a:lnTo>
                <a:lnTo>
                  <a:pt x="42618" y="419826"/>
                </a:lnTo>
                <a:lnTo>
                  <a:pt x="27611" y="463865"/>
                </a:lnTo>
                <a:lnTo>
                  <a:pt x="15720" y="509255"/>
                </a:lnTo>
                <a:lnTo>
                  <a:pt x="7070" y="555870"/>
                </a:lnTo>
                <a:lnTo>
                  <a:pt x="1788" y="603584"/>
                </a:lnTo>
                <a:lnTo>
                  <a:pt x="0" y="652272"/>
                </a:lnTo>
                <a:lnTo>
                  <a:pt x="1788" y="700959"/>
                </a:lnTo>
                <a:lnTo>
                  <a:pt x="7070" y="748673"/>
                </a:lnTo>
                <a:lnTo>
                  <a:pt x="15720" y="795288"/>
                </a:lnTo>
                <a:lnTo>
                  <a:pt x="27611" y="840678"/>
                </a:lnTo>
                <a:lnTo>
                  <a:pt x="42618" y="884717"/>
                </a:lnTo>
                <a:lnTo>
                  <a:pt x="60614" y="927279"/>
                </a:lnTo>
                <a:lnTo>
                  <a:pt x="81473" y="968237"/>
                </a:lnTo>
                <a:lnTo>
                  <a:pt x="105070" y="1007467"/>
                </a:lnTo>
                <a:lnTo>
                  <a:pt x="131278" y="1044841"/>
                </a:lnTo>
                <a:lnTo>
                  <a:pt x="159971" y="1080234"/>
                </a:lnTo>
                <a:lnTo>
                  <a:pt x="191023" y="1113520"/>
                </a:lnTo>
                <a:lnTo>
                  <a:pt x="224309" y="1144572"/>
                </a:lnTo>
                <a:lnTo>
                  <a:pt x="259702" y="1173265"/>
                </a:lnTo>
                <a:lnTo>
                  <a:pt x="297076" y="1199473"/>
                </a:lnTo>
                <a:lnTo>
                  <a:pt x="336306" y="1223070"/>
                </a:lnTo>
                <a:lnTo>
                  <a:pt x="377264" y="1243929"/>
                </a:lnTo>
                <a:lnTo>
                  <a:pt x="419826" y="1261925"/>
                </a:lnTo>
                <a:lnTo>
                  <a:pt x="463865" y="1276932"/>
                </a:lnTo>
                <a:lnTo>
                  <a:pt x="509255" y="1288823"/>
                </a:lnTo>
                <a:lnTo>
                  <a:pt x="555870" y="1297473"/>
                </a:lnTo>
                <a:lnTo>
                  <a:pt x="603584" y="1302755"/>
                </a:lnTo>
                <a:lnTo>
                  <a:pt x="652272" y="1304544"/>
                </a:lnTo>
                <a:lnTo>
                  <a:pt x="65227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1304544"/>
                </a:moveTo>
                <a:lnTo>
                  <a:pt x="603584" y="1302755"/>
                </a:lnTo>
                <a:lnTo>
                  <a:pt x="555870" y="1297473"/>
                </a:lnTo>
                <a:lnTo>
                  <a:pt x="509255" y="1288823"/>
                </a:lnTo>
                <a:lnTo>
                  <a:pt x="463865" y="1276932"/>
                </a:lnTo>
                <a:lnTo>
                  <a:pt x="419826" y="1261925"/>
                </a:lnTo>
                <a:lnTo>
                  <a:pt x="377264" y="1243929"/>
                </a:lnTo>
                <a:lnTo>
                  <a:pt x="336306" y="1223070"/>
                </a:lnTo>
                <a:lnTo>
                  <a:pt x="297076" y="1199473"/>
                </a:lnTo>
                <a:lnTo>
                  <a:pt x="259702" y="1173265"/>
                </a:lnTo>
                <a:lnTo>
                  <a:pt x="224309" y="1144572"/>
                </a:lnTo>
                <a:lnTo>
                  <a:pt x="191023" y="1113520"/>
                </a:lnTo>
                <a:lnTo>
                  <a:pt x="159971" y="1080234"/>
                </a:lnTo>
                <a:lnTo>
                  <a:pt x="131278" y="1044841"/>
                </a:lnTo>
                <a:lnTo>
                  <a:pt x="105070" y="1007467"/>
                </a:lnTo>
                <a:lnTo>
                  <a:pt x="81473" y="968237"/>
                </a:lnTo>
                <a:lnTo>
                  <a:pt x="60614" y="927279"/>
                </a:lnTo>
                <a:lnTo>
                  <a:pt x="42618" y="884717"/>
                </a:lnTo>
                <a:lnTo>
                  <a:pt x="27611" y="840678"/>
                </a:lnTo>
                <a:lnTo>
                  <a:pt x="15720" y="795288"/>
                </a:lnTo>
                <a:lnTo>
                  <a:pt x="7070" y="748673"/>
                </a:lnTo>
                <a:lnTo>
                  <a:pt x="1788" y="700959"/>
                </a:lnTo>
                <a:lnTo>
                  <a:pt x="0" y="652272"/>
                </a:lnTo>
                <a:lnTo>
                  <a:pt x="1788" y="603584"/>
                </a:lnTo>
                <a:lnTo>
                  <a:pt x="7070" y="555870"/>
                </a:lnTo>
                <a:lnTo>
                  <a:pt x="15720" y="509255"/>
                </a:lnTo>
                <a:lnTo>
                  <a:pt x="27611" y="463865"/>
                </a:lnTo>
                <a:lnTo>
                  <a:pt x="42618" y="419826"/>
                </a:lnTo>
                <a:lnTo>
                  <a:pt x="60614" y="377264"/>
                </a:lnTo>
                <a:lnTo>
                  <a:pt x="81473" y="336306"/>
                </a:lnTo>
                <a:lnTo>
                  <a:pt x="105070" y="297076"/>
                </a:lnTo>
                <a:lnTo>
                  <a:pt x="131278" y="259702"/>
                </a:lnTo>
                <a:lnTo>
                  <a:pt x="159971" y="224309"/>
                </a:lnTo>
                <a:lnTo>
                  <a:pt x="191023" y="191023"/>
                </a:lnTo>
                <a:lnTo>
                  <a:pt x="224309" y="159971"/>
                </a:lnTo>
                <a:lnTo>
                  <a:pt x="259702" y="131278"/>
                </a:lnTo>
                <a:lnTo>
                  <a:pt x="297076" y="105070"/>
                </a:lnTo>
                <a:lnTo>
                  <a:pt x="336306" y="81473"/>
                </a:lnTo>
                <a:lnTo>
                  <a:pt x="377264" y="60614"/>
                </a:lnTo>
                <a:lnTo>
                  <a:pt x="419826" y="42618"/>
                </a:lnTo>
                <a:lnTo>
                  <a:pt x="463865" y="27611"/>
                </a:lnTo>
                <a:lnTo>
                  <a:pt x="509255" y="15720"/>
                </a:lnTo>
                <a:lnTo>
                  <a:pt x="555870" y="7070"/>
                </a:lnTo>
                <a:lnTo>
                  <a:pt x="603584" y="1788"/>
                </a:lnTo>
                <a:lnTo>
                  <a:pt x="652272" y="0"/>
                </a:lnTo>
                <a:lnTo>
                  <a:pt x="652272" y="652272"/>
                </a:lnTo>
                <a:lnTo>
                  <a:pt x="652272" y="1304544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672" y="981455"/>
            <a:ext cx="8949055" cy="1304925"/>
          </a:xfrm>
          <a:prstGeom prst="rect">
            <a:avLst/>
          </a:prstGeom>
          <a:solidFill>
            <a:srgbClr val="FFFFFF">
              <a:alpha val="90194"/>
            </a:srgbClr>
          </a:solidFill>
          <a:ln w="15240">
            <a:solidFill>
              <a:srgbClr val="83992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9"/>
              </a:spcBef>
            </a:pPr>
            <a:r>
              <a:rPr sz="6300" spc="-40" dirty="0">
                <a:solidFill>
                  <a:srgbClr val="000000"/>
                </a:solidFill>
              </a:rPr>
              <a:t>Motive</a:t>
            </a:r>
            <a:r>
              <a:rPr sz="6300" spc="-5" dirty="0">
                <a:solidFill>
                  <a:srgbClr val="000000"/>
                </a:solidFill>
              </a:rPr>
              <a:t> </a:t>
            </a:r>
            <a:r>
              <a:rPr sz="6300" spc="-85" dirty="0">
                <a:solidFill>
                  <a:srgbClr val="000000"/>
                </a:solidFill>
              </a:rPr>
              <a:t>Power</a:t>
            </a:r>
            <a:endParaRPr sz="6300"/>
          </a:p>
        </p:txBody>
      </p:sp>
      <p:sp>
        <p:nvSpPr>
          <p:cNvPr id="5" name="object 5"/>
          <p:cNvSpPr txBox="1"/>
          <p:nvPr/>
        </p:nvSpPr>
        <p:spPr>
          <a:xfrm>
            <a:off x="1374394" y="2566161"/>
            <a:ext cx="921131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pumps are also sometimes designated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by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fuel source used to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drive 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process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which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most usually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electricity (&gt;95%),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less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commonly natural  </a:t>
            </a:r>
            <a:r>
              <a:rPr sz="2400" spc="15" dirty="0">
                <a:solidFill>
                  <a:srgbClr val="252525"/>
                </a:solidFill>
                <a:latin typeface="Garamond"/>
                <a:cs typeface="Garamond"/>
              </a:rPr>
              <a:t>gas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much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less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commonly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LPG.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0"/>
                </a:moveTo>
                <a:lnTo>
                  <a:pt x="603584" y="1788"/>
                </a:lnTo>
                <a:lnTo>
                  <a:pt x="555870" y="7070"/>
                </a:lnTo>
                <a:lnTo>
                  <a:pt x="509255" y="15720"/>
                </a:lnTo>
                <a:lnTo>
                  <a:pt x="463865" y="27611"/>
                </a:lnTo>
                <a:lnTo>
                  <a:pt x="419826" y="42618"/>
                </a:lnTo>
                <a:lnTo>
                  <a:pt x="377264" y="60614"/>
                </a:lnTo>
                <a:lnTo>
                  <a:pt x="336306" y="81473"/>
                </a:lnTo>
                <a:lnTo>
                  <a:pt x="297076" y="105070"/>
                </a:lnTo>
                <a:lnTo>
                  <a:pt x="259702" y="131278"/>
                </a:lnTo>
                <a:lnTo>
                  <a:pt x="224309" y="159971"/>
                </a:lnTo>
                <a:lnTo>
                  <a:pt x="191023" y="191023"/>
                </a:lnTo>
                <a:lnTo>
                  <a:pt x="159971" y="224309"/>
                </a:lnTo>
                <a:lnTo>
                  <a:pt x="131278" y="259702"/>
                </a:lnTo>
                <a:lnTo>
                  <a:pt x="105070" y="297076"/>
                </a:lnTo>
                <a:lnTo>
                  <a:pt x="81473" y="336306"/>
                </a:lnTo>
                <a:lnTo>
                  <a:pt x="60614" y="377264"/>
                </a:lnTo>
                <a:lnTo>
                  <a:pt x="42618" y="419826"/>
                </a:lnTo>
                <a:lnTo>
                  <a:pt x="27611" y="463865"/>
                </a:lnTo>
                <a:lnTo>
                  <a:pt x="15720" y="509255"/>
                </a:lnTo>
                <a:lnTo>
                  <a:pt x="7070" y="555870"/>
                </a:lnTo>
                <a:lnTo>
                  <a:pt x="1788" y="603584"/>
                </a:lnTo>
                <a:lnTo>
                  <a:pt x="0" y="652272"/>
                </a:lnTo>
                <a:lnTo>
                  <a:pt x="1788" y="700959"/>
                </a:lnTo>
                <a:lnTo>
                  <a:pt x="7070" y="748673"/>
                </a:lnTo>
                <a:lnTo>
                  <a:pt x="15720" y="795288"/>
                </a:lnTo>
                <a:lnTo>
                  <a:pt x="27611" y="840678"/>
                </a:lnTo>
                <a:lnTo>
                  <a:pt x="42618" y="884717"/>
                </a:lnTo>
                <a:lnTo>
                  <a:pt x="60614" y="927279"/>
                </a:lnTo>
                <a:lnTo>
                  <a:pt x="81473" y="968237"/>
                </a:lnTo>
                <a:lnTo>
                  <a:pt x="105070" y="1007467"/>
                </a:lnTo>
                <a:lnTo>
                  <a:pt x="131278" y="1044841"/>
                </a:lnTo>
                <a:lnTo>
                  <a:pt x="159971" y="1080234"/>
                </a:lnTo>
                <a:lnTo>
                  <a:pt x="191023" y="1113520"/>
                </a:lnTo>
                <a:lnTo>
                  <a:pt x="224309" y="1144572"/>
                </a:lnTo>
                <a:lnTo>
                  <a:pt x="259702" y="1173265"/>
                </a:lnTo>
                <a:lnTo>
                  <a:pt x="297076" y="1199473"/>
                </a:lnTo>
                <a:lnTo>
                  <a:pt x="336306" y="1223070"/>
                </a:lnTo>
                <a:lnTo>
                  <a:pt x="377264" y="1243929"/>
                </a:lnTo>
                <a:lnTo>
                  <a:pt x="419826" y="1261925"/>
                </a:lnTo>
                <a:lnTo>
                  <a:pt x="463865" y="1276932"/>
                </a:lnTo>
                <a:lnTo>
                  <a:pt x="509255" y="1288823"/>
                </a:lnTo>
                <a:lnTo>
                  <a:pt x="555870" y="1297473"/>
                </a:lnTo>
                <a:lnTo>
                  <a:pt x="603584" y="1302755"/>
                </a:lnTo>
                <a:lnTo>
                  <a:pt x="652272" y="1304544"/>
                </a:lnTo>
                <a:lnTo>
                  <a:pt x="65227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1304544"/>
                </a:moveTo>
                <a:lnTo>
                  <a:pt x="603584" y="1302755"/>
                </a:lnTo>
                <a:lnTo>
                  <a:pt x="555870" y="1297473"/>
                </a:lnTo>
                <a:lnTo>
                  <a:pt x="509255" y="1288823"/>
                </a:lnTo>
                <a:lnTo>
                  <a:pt x="463865" y="1276932"/>
                </a:lnTo>
                <a:lnTo>
                  <a:pt x="419826" y="1261925"/>
                </a:lnTo>
                <a:lnTo>
                  <a:pt x="377264" y="1243929"/>
                </a:lnTo>
                <a:lnTo>
                  <a:pt x="336306" y="1223070"/>
                </a:lnTo>
                <a:lnTo>
                  <a:pt x="297076" y="1199473"/>
                </a:lnTo>
                <a:lnTo>
                  <a:pt x="259702" y="1173265"/>
                </a:lnTo>
                <a:lnTo>
                  <a:pt x="224309" y="1144572"/>
                </a:lnTo>
                <a:lnTo>
                  <a:pt x="191023" y="1113520"/>
                </a:lnTo>
                <a:lnTo>
                  <a:pt x="159971" y="1080234"/>
                </a:lnTo>
                <a:lnTo>
                  <a:pt x="131278" y="1044841"/>
                </a:lnTo>
                <a:lnTo>
                  <a:pt x="105070" y="1007467"/>
                </a:lnTo>
                <a:lnTo>
                  <a:pt x="81473" y="968237"/>
                </a:lnTo>
                <a:lnTo>
                  <a:pt x="60614" y="927279"/>
                </a:lnTo>
                <a:lnTo>
                  <a:pt x="42618" y="884717"/>
                </a:lnTo>
                <a:lnTo>
                  <a:pt x="27611" y="840678"/>
                </a:lnTo>
                <a:lnTo>
                  <a:pt x="15720" y="795288"/>
                </a:lnTo>
                <a:lnTo>
                  <a:pt x="7070" y="748673"/>
                </a:lnTo>
                <a:lnTo>
                  <a:pt x="1788" y="700959"/>
                </a:lnTo>
                <a:lnTo>
                  <a:pt x="0" y="652272"/>
                </a:lnTo>
                <a:lnTo>
                  <a:pt x="1788" y="603584"/>
                </a:lnTo>
                <a:lnTo>
                  <a:pt x="7070" y="555870"/>
                </a:lnTo>
                <a:lnTo>
                  <a:pt x="15720" y="509255"/>
                </a:lnTo>
                <a:lnTo>
                  <a:pt x="27611" y="463865"/>
                </a:lnTo>
                <a:lnTo>
                  <a:pt x="42618" y="419826"/>
                </a:lnTo>
                <a:lnTo>
                  <a:pt x="60614" y="377264"/>
                </a:lnTo>
                <a:lnTo>
                  <a:pt x="81473" y="336306"/>
                </a:lnTo>
                <a:lnTo>
                  <a:pt x="105070" y="297076"/>
                </a:lnTo>
                <a:lnTo>
                  <a:pt x="131278" y="259702"/>
                </a:lnTo>
                <a:lnTo>
                  <a:pt x="159971" y="224309"/>
                </a:lnTo>
                <a:lnTo>
                  <a:pt x="191023" y="191023"/>
                </a:lnTo>
                <a:lnTo>
                  <a:pt x="224309" y="159971"/>
                </a:lnTo>
                <a:lnTo>
                  <a:pt x="259702" y="131278"/>
                </a:lnTo>
                <a:lnTo>
                  <a:pt x="297076" y="105070"/>
                </a:lnTo>
                <a:lnTo>
                  <a:pt x="336306" y="81473"/>
                </a:lnTo>
                <a:lnTo>
                  <a:pt x="377264" y="60614"/>
                </a:lnTo>
                <a:lnTo>
                  <a:pt x="419826" y="42618"/>
                </a:lnTo>
                <a:lnTo>
                  <a:pt x="463865" y="27611"/>
                </a:lnTo>
                <a:lnTo>
                  <a:pt x="509255" y="15720"/>
                </a:lnTo>
                <a:lnTo>
                  <a:pt x="555870" y="7070"/>
                </a:lnTo>
                <a:lnTo>
                  <a:pt x="603584" y="1788"/>
                </a:lnTo>
                <a:lnTo>
                  <a:pt x="652272" y="0"/>
                </a:lnTo>
                <a:lnTo>
                  <a:pt x="652272" y="652272"/>
                </a:lnTo>
                <a:lnTo>
                  <a:pt x="652272" y="1304544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672" y="981455"/>
            <a:ext cx="8949055" cy="1304925"/>
          </a:xfrm>
          <a:prstGeom prst="rect">
            <a:avLst/>
          </a:prstGeom>
          <a:solidFill>
            <a:srgbClr val="FFFFFF">
              <a:alpha val="90194"/>
            </a:srgbClr>
          </a:solidFill>
          <a:ln w="15240">
            <a:solidFill>
              <a:srgbClr val="83992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439"/>
              </a:spcBef>
            </a:pPr>
            <a:r>
              <a:rPr sz="6300" spc="-25" dirty="0">
                <a:solidFill>
                  <a:srgbClr val="000000"/>
                </a:solidFill>
              </a:rPr>
              <a:t>Flow</a:t>
            </a:r>
            <a:r>
              <a:rPr sz="6300" spc="-5" dirty="0">
                <a:solidFill>
                  <a:srgbClr val="000000"/>
                </a:solidFill>
              </a:rPr>
              <a:t> </a:t>
            </a:r>
            <a:r>
              <a:rPr sz="6300" spc="-30" dirty="0">
                <a:solidFill>
                  <a:srgbClr val="000000"/>
                </a:solidFill>
              </a:rPr>
              <a:t>Temperature</a:t>
            </a:r>
            <a:endParaRPr sz="6300"/>
          </a:p>
        </p:txBody>
      </p:sp>
      <p:sp>
        <p:nvSpPr>
          <p:cNvPr id="5" name="object 5"/>
          <p:cNvSpPr txBox="1"/>
          <p:nvPr/>
        </p:nvSpPr>
        <p:spPr>
          <a:xfrm>
            <a:off x="1374394" y="2566161"/>
            <a:ext cx="9220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For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pumps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generating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hot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water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their condensers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(i.e.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Air- or 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Water- 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spc="-45" dirty="0">
                <a:solidFill>
                  <a:srgbClr val="252525"/>
                </a:solidFill>
                <a:latin typeface="Garamond"/>
                <a:cs typeface="Garamond"/>
              </a:rPr>
              <a:t>Water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units)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another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sub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description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the flow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temperature</a:t>
            </a:r>
            <a:r>
              <a:rPr sz="2400" spc="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capability.</a:t>
            </a:r>
            <a:endParaRPr sz="2400">
              <a:latin typeface="Garamond"/>
              <a:cs typeface="Garamond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596640" y="3514725"/>
          <a:ext cx="4946015" cy="2600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4890"/>
                <a:gridCol w="1361439"/>
              </a:tblGrid>
              <a:tr h="808736"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15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Low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Temperature: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35</a:t>
                      </a:r>
                      <a:r>
                        <a:rPr sz="1575" b="1" spc="-7" baseline="26455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0</a:t>
                      </a:r>
                      <a:r>
                        <a:rPr sz="1575" b="1" spc="202" baseline="26455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C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</a:tr>
              <a:tr h="808608"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Medium</a:t>
                      </a:r>
                      <a:r>
                        <a:rPr sz="1600" b="1" spc="30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Temperature: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Garamond"/>
                          <a:cs typeface="Garamond"/>
                        </a:rPr>
                        <a:t>45</a:t>
                      </a:r>
                      <a:r>
                        <a:rPr sz="1575" spc="-7" baseline="2645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1575" spc="202" baseline="2645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1600" spc="-5" dirty="0">
                          <a:latin typeface="Garamond"/>
                          <a:cs typeface="Garamond"/>
                        </a:rPr>
                        <a:t>C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</a:tr>
              <a:tr h="566343"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High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Temperature: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Garamond"/>
                          <a:cs typeface="Garamond"/>
                        </a:rPr>
                        <a:t>55</a:t>
                      </a:r>
                      <a:r>
                        <a:rPr sz="1575" spc="-7" baseline="2645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1575" spc="202" baseline="2645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1600" spc="-5" dirty="0">
                          <a:latin typeface="Garamond"/>
                          <a:cs typeface="Garamond"/>
                        </a:rPr>
                        <a:t>C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EE8"/>
                    </a:solidFill>
                  </a:tcPr>
                </a:tc>
              </a:tr>
              <a:tr h="404317">
                <a:tc>
                  <a:txBody>
                    <a:bodyPr/>
                    <a:lstStyle/>
                    <a:p>
                      <a:pPr marL="51689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-20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Very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High</a:t>
                      </a:r>
                      <a:r>
                        <a:rPr sz="1600" b="1" spc="10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 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Garamond"/>
                          <a:cs typeface="Garamond"/>
                        </a:rPr>
                        <a:t>Temperature: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3992A"/>
                    </a:solidFill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-5" dirty="0">
                          <a:latin typeface="Garamond"/>
                          <a:cs typeface="Garamond"/>
                        </a:rPr>
                        <a:t>&gt; 65</a:t>
                      </a:r>
                      <a:r>
                        <a:rPr sz="1575" spc="-7" baseline="26455" dirty="0">
                          <a:latin typeface="Garamond"/>
                          <a:cs typeface="Garamond"/>
                        </a:rPr>
                        <a:t>0</a:t>
                      </a:r>
                      <a:r>
                        <a:rPr sz="1575" spc="195" baseline="26455" dirty="0">
                          <a:latin typeface="Garamond"/>
                          <a:cs typeface="Garamond"/>
                        </a:rPr>
                        <a:t> </a:t>
                      </a:r>
                      <a:r>
                        <a:rPr sz="1600" spc="-5" dirty="0">
                          <a:latin typeface="Garamond"/>
                          <a:cs typeface="Garamond"/>
                        </a:rPr>
                        <a:t>C</a:t>
                      </a:r>
                      <a:endParaRPr sz="1600">
                        <a:latin typeface="Garamond"/>
                        <a:cs typeface="Garamond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9DEC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0"/>
                </a:moveTo>
                <a:lnTo>
                  <a:pt x="603584" y="1788"/>
                </a:lnTo>
                <a:lnTo>
                  <a:pt x="555870" y="7070"/>
                </a:lnTo>
                <a:lnTo>
                  <a:pt x="509255" y="15720"/>
                </a:lnTo>
                <a:lnTo>
                  <a:pt x="463865" y="27611"/>
                </a:lnTo>
                <a:lnTo>
                  <a:pt x="419826" y="42618"/>
                </a:lnTo>
                <a:lnTo>
                  <a:pt x="377264" y="60614"/>
                </a:lnTo>
                <a:lnTo>
                  <a:pt x="336306" y="81473"/>
                </a:lnTo>
                <a:lnTo>
                  <a:pt x="297076" y="105070"/>
                </a:lnTo>
                <a:lnTo>
                  <a:pt x="259702" y="131278"/>
                </a:lnTo>
                <a:lnTo>
                  <a:pt x="224309" y="159971"/>
                </a:lnTo>
                <a:lnTo>
                  <a:pt x="191023" y="191023"/>
                </a:lnTo>
                <a:lnTo>
                  <a:pt x="159971" y="224309"/>
                </a:lnTo>
                <a:lnTo>
                  <a:pt x="131278" y="259702"/>
                </a:lnTo>
                <a:lnTo>
                  <a:pt x="105070" y="297076"/>
                </a:lnTo>
                <a:lnTo>
                  <a:pt x="81473" y="336306"/>
                </a:lnTo>
                <a:lnTo>
                  <a:pt x="60614" y="377264"/>
                </a:lnTo>
                <a:lnTo>
                  <a:pt x="42618" y="419826"/>
                </a:lnTo>
                <a:lnTo>
                  <a:pt x="27611" y="463865"/>
                </a:lnTo>
                <a:lnTo>
                  <a:pt x="15720" y="509255"/>
                </a:lnTo>
                <a:lnTo>
                  <a:pt x="7070" y="555870"/>
                </a:lnTo>
                <a:lnTo>
                  <a:pt x="1788" y="603584"/>
                </a:lnTo>
                <a:lnTo>
                  <a:pt x="0" y="652272"/>
                </a:lnTo>
                <a:lnTo>
                  <a:pt x="1788" y="700959"/>
                </a:lnTo>
                <a:lnTo>
                  <a:pt x="7070" y="748673"/>
                </a:lnTo>
                <a:lnTo>
                  <a:pt x="15720" y="795288"/>
                </a:lnTo>
                <a:lnTo>
                  <a:pt x="27611" y="840678"/>
                </a:lnTo>
                <a:lnTo>
                  <a:pt x="42618" y="884717"/>
                </a:lnTo>
                <a:lnTo>
                  <a:pt x="60614" y="927279"/>
                </a:lnTo>
                <a:lnTo>
                  <a:pt x="81473" y="968237"/>
                </a:lnTo>
                <a:lnTo>
                  <a:pt x="105070" y="1007467"/>
                </a:lnTo>
                <a:lnTo>
                  <a:pt x="131278" y="1044841"/>
                </a:lnTo>
                <a:lnTo>
                  <a:pt x="159971" y="1080234"/>
                </a:lnTo>
                <a:lnTo>
                  <a:pt x="191023" y="1113520"/>
                </a:lnTo>
                <a:lnTo>
                  <a:pt x="224309" y="1144572"/>
                </a:lnTo>
                <a:lnTo>
                  <a:pt x="259702" y="1173265"/>
                </a:lnTo>
                <a:lnTo>
                  <a:pt x="297076" y="1199473"/>
                </a:lnTo>
                <a:lnTo>
                  <a:pt x="336306" y="1223070"/>
                </a:lnTo>
                <a:lnTo>
                  <a:pt x="377264" y="1243929"/>
                </a:lnTo>
                <a:lnTo>
                  <a:pt x="419826" y="1261925"/>
                </a:lnTo>
                <a:lnTo>
                  <a:pt x="463865" y="1276932"/>
                </a:lnTo>
                <a:lnTo>
                  <a:pt x="509255" y="1288823"/>
                </a:lnTo>
                <a:lnTo>
                  <a:pt x="555870" y="1297473"/>
                </a:lnTo>
                <a:lnTo>
                  <a:pt x="603584" y="1302755"/>
                </a:lnTo>
                <a:lnTo>
                  <a:pt x="652272" y="1304544"/>
                </a:lnTo>
                <a:lnTo>
                  <a:pt x="65227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1304544"/>
                </a:moveTo>
                <a:lnTo>
                  <a:pt x="603584" y="1302755"/>
                </a:lnTo>
                <a:lnTo>
                  <a:pt x="555870" y="1297473"/>
                </a:lnTo>
                <a:lnTo>
                  <a:pt x="509255" y="1288823"/>
                </a:lnTo>
                <a:lnTo>
                  <a:pt x="463865" y="1276932"/>
                </a:lnTo>
                <a:lnTo>
                  <a:pt x="419826" y="1261925"/>
                </a:lnTo>
                <a:lnTo>
                  <a:pt x="377264" y="1243929"/>
                </a:lnTo>
                <a:lnTo>
                  <a:pt x="336306" y="1223070"/>
                </a:lnTo>
                <a:lnTo>
                  <a:pt x="297076" y="1199473"/>
                </a:lnTo>
                <a:lnTo>
                  <a:pt x="259702" y="1173265"/>
                </a:lnTo>
                <a:lnTo>
                  <a:pt x="224309" y="1144572"/>
                </a:lnTo>
                <a:lnTo>
                  <a:pt x="191023" y="1113520"/>
                </a:lnTo>
                <a:lnTo>
                  <a:pt x="159971" y="1080234"/>
                </a:lnTo>
                <a:lnTo>
                  <a:pt x="131278" y="1044841"/>
                </a:lnTo>
                <a:lnTo>
                  <a:pt x="105070" y="1007467"/>
                </a:lnTo>
                <a:lnTo>
                  <a:pt x="81473" y="968237"/>
                </a:lnTo>
                <a:lnTo>
                  <a:pt x="60614" y="927279"/>
                </a:lnTo>
                <a:lnTo>
                  <a:pt x="42618" y="884717"/>
                </a:lnTo>
                <a:lnTo>
                  <a:pt x="27611" y="840678"/>
                </a:lnTo>
                <a:lnTo>
                  <a:pt x="15720" y="795288"/>
                </a:lnTo>
                <a:lnTo>
                  <a:pt x="7070" y="748673"/>
                </a:lnTo>
                <a:lnTo>
                  <a:pt x="1788" y="700959"/>
                </a:lnTo>
                <a:lnTo>
                  <a:pt x="0" y="652272"/>
                </a:lnTo>
                <a:lnTo>
                  <a:pt x="1788" y="603584"/>
                </a:lnTo>
                <a:lnTo>
                  <a:pt x="7070" y="555870"/>
                </a:lnTo>
                <a:lnTo>
                  <a:pt x="15720" y="509255"/>
                </a:lnTo>
                <a:lnTo>
                  <a:pt x="27611" y="463865"/>
                </a:lnTo>
                <a:lnTo>
                  <a:pt x="42618" y="419826"/>
                </a:lnTo>
                <a:lnTo>
                  <a:pt x="60614" y="377264"/>
                </a:lnTo>
                <a:lnTo>
                  <a:pt x="81473" y="336306"/>
                </a:lnTo>
                <a:lnTo>
                  <a:pt x="105070" y="297076"/>
                </a:lnTo>
                <a:lnTo>
                  <a:pt x="131278" y="259702"/>
                </a:lnTo>
                <a:lnTo>
                  <a:pt x="159971" y="224309"/>
                </a:lnTo>
                <a:lnTo>
                  <a:pt x="191023" y="191023"/>
                </a:lnTo>
                <a:lnTo>
                  <a:pt x="224309" y="159971"/>
                </a:lnTo>
                <a:lnTo>
                  <a:pt x="259702" y="131278"/>
                </a:lnTo>
                <a:lnTo>
                  <a:pt x="297076" y="105070"/>
                </a:lnTo>
                <a:lnTo>
                  <a:pt x="336306" y="81473"/>
                </a:lnTo>
                <a:lnTo>
                  <a:pt x="377264" y="60614"/>
                </a:lnTo>
                <a:lnTo>
                  <a:pt x="419826" y="42618"/>
                </a:lnTo>
                <a:lnTo>
                  <a:pt x="463865" y="27611"/>
                </a:lnTo>
                <a:lnTo>
                  <a:pt x="509255" y="15720"/>
                </a:lnTo>
                <a:lnTo>
                  <a:pt x="555870" y="7070"/>
                </a:lnTo>
                <a:lnTo>
                  <a:pt x="603584" y="1788"/>
                </a:lnTo>
                <a:lnTo>
                  <a:pt x="652272" y="0"/>
                </a:lnTo>
                <a:lnTo>
                  <a:pt x="652272" y="652272"/>
                </a:lnTo>
                <a:lnTo>
                  <a:pt x="652272" y="1304544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672" y="981455"/>
            <a:ext cx="8949055" cy="1304925"/>
          </a:xfrm>
          <a:prstGeom prst="rect">
            <a:avLst/>
          </a:prstGeom>
          <a:solidFill>
            <a:srgbClr val="FFFFFF">
              <a:alpha val="90194"/>
            </a:srgbClr>
          </a:solidFill>
          <a:ln w="15240">
            <a:solidFill>
              <a:srgbClr val="83992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991235">
              <a:lnSpc>
                <a:spcPct val="100000"/>
              </a:lnSpc>
              <a:spcBef>
                <a:spcPts val="439"/>
              </a:spcBef>
            </a:pPr>
            <a:r>
              <a:rPr sz="6300" spc="-160" dirty="0">
                <a:solidFill>
                  <a:srgbClr val="000000"/>
                </a:solidFill>
              </a:rPr>
              <a:t>Two-Way </a:t>
            </a:r>
            <a:r>
              <a:rPr sz="6300" spc="-5" dirty="0">
                <a:solidFill>
                  <a:srgbClr val="000000"/>
                </a:solidFill>
              </a:rPr>
              <a:t>Heat</a:t>
            </a:r>
            <a:r>
              <a:rPr sz="6300" spc="110" dirty="0">
                <a:solidFill>
                  <a:srgbClr val="000000"/>
                </a:solidFill>
              </a:rPr>
              <a:t> </a:t>
            </a:r>
            <a:r>
              <a:rPr sz="6300" dirty="0">
                <a:solidFill>
                  <a:srgbClr val="000000"/>
                </a:solidFill>
              </a:rPr>
              <a:t>Pumps</a:t>
            </a:r>
            <a:endParaRPr sz="6300"/>
          </a:p>
        </p:txBody>
      </p:sp>
      <p:sp>
        <p:nvSpPr>
          <p:cNvPr id="5" name="object 5"/>
          <p:cNvSpPr txBox="1"/>
          <p:nvPr/>
        </p:nvSpPr>
        <p:spPr>
          <a:xfrm>
            <a:off x="1374394" y="2566161"/>
            <a:ext cx="454660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1750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75" dirty="0">
                <a:solidFill>
                  <a:srgbClr val="252525"/>
                </a:solidFill>
                <a:latin typeface="Garamond"/>
                <a:cs typeface="Garamond"/>
              </a:rPr>
              <a:t>Two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- 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way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pumps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work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either 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thermal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direction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 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provide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cooling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or heating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 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internal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space.</a:t>
            </a:r>
            <a:endParaRPr sz="2400">
              <a:latin typeface="Garamond"/>
              <a:cs typeface="Garamond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They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employ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reversible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valve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to 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reverse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flow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refrigerant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from 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compressor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through the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condenser and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evaporation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coils.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18859" y="2557272"/>
            <a:ext cx="4462272" cy="33192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24983" y="4076520"/>
            <a:ext cx="1320165" cy="0"/>
          </a:xfrm>
          <a:custGeom>
            <a:avLst/>
            <a:gdLst/>
            <a:ahLst/>
            <a:cxnLst/>
            <a:rect l="l" t="t" r="r" b="b"/>
            <a:pathLst>
              <a:path w="1320164">
                <a:moveTo>
                  <a:pt x="0" y="0"/>
                </a:moveTo>
                <a:lnTo>
                  <a:pt x="1319945" y="0"/>
                </a:lnTo>
              </a:path>
            </a:pathLst>
          </a:custGeom>
          <a:ln w="111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323594" y="2566161"/>
            <a:ext cx="9486265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558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Coefficient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b="1" spc="5" dirty="0">
                <a:solidFill>
                  <a:srgbClr val="252525"/>
                </a:solidFill>
                <a:latin typeface="Garamond"/>
                <a:cs typeface="Garamond"/>
              </a:rPr>
              <a:t>Performance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(COP):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COP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a measure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amount  of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power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input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system compared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the amount of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power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output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by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that system.</a:t>
            </a:r>
            <a:endParaRPr sz="2400">
              <a:latin typeface="Garamond"/>
              <a:cs typeface="Garamond"/>
            </a:endParaRPr>
          </a:p>
          <a:p>
            <a:pPr marL="2561590">
              <a:lnSpc>
                <a:spcPct val="100000"/>
              </a:lnSpc>
              <a:spcBef>
                <a:spcPts val="665"/>
              </a:spcBef>
            </a:pPr>
            <a:r>
              <a:rPr sz="2700" spc="22" baseline="-35493" dirty="0">
                <a:latin typeface="Times New Roman"/>
                <a:cs typeface="Times New Roman"/>
              </a:rPr>
              <a:t>COP = </a:t>
            </a:r>
            <a:r>
              <a:rPr sz="1800" spc="5" dirty="0">
                <a:latin typeface="Times New Roman"/>
                <a:cs typeface="Times New Roman"/>
              </a:rPr>
              <a:t>Power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5" dirty="0">
                <a:latin typeface="Times New Roman"/>
                <a:cs typeface="Times New Roman"/>
              </a:rPr>
              <a:t>Output</a:t>
            </a:r>
            <a:endParaRPr sz="1800">
              <a:latin typeface="Times New Roman"/>
              <a:cs typeface="Times New Roman"/>
            </a:endParaRPr>
          </a:p>
          <a:p>
            <a:pPr marR="1558925" algn="ctr">
              <a:lnSpc>
                <a:spcPct val="100000"/>
              </a:lnSpc>
              <a:spcBef>
                <a:spcPts val="390"/>
              </a:spcBef>
            </a:pPr>
            <a:r>
              <a:rPr sz="1800" spc="5" dirty="0">
                <a:latin typeface="Times New Roman"/>
                <a:cs typeface="Times New Roman"/>
              </a:rPr>
              <a:t>Power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Input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349885" marR="290195" indent="-287020">
              <a:lnSpc>
                <a:spcPct val="100000"/>
              </a:lnSpc>
              <a:spcBef>
                <a:spcPts val="1614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COP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therefore a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measurement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efficiency;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higher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number, 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more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efficient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system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35" dirty="0">
                <a:solidFill>
                  <a:srgbClr val="252525"/>
                </a:solidFill>
                <a:latin typeface="Garamond"/>
                <a:cs typeface="Garamond"/>
              </a:rPr>
              <a:t>is.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0"/>
                </a:moveTo>
                <a:lnTo>
                  <a:pt x="603584" y="1788"/>
                </a:lnTo>
                <a:lnTo>
                  <a:pt x="555870" y="7070"/>
                </a:lnTo>
                <a:lnTo>
                  <a:pt x="509255" y="15720"/>
                </a:lnTo>
                <a:lnTo>
                  <a:pt x="463865" y="27611"/>
                </a:lnTo>
                <a:lnTo>
                  <a:pt x="419826" y="42618"/>
                </a:lnTo>
                <a:lnTo>
                  <a:pt x="377264" y="60614"/>
                </a:lnTo>
                <a:lnTo>
                  <a:pt x="336306" y="81473"/>
                </a:lnTo>
                <a:lnTo>
                  <a:pt x="297076" y="105070"/>
                </a:lnTo>
                <a:lnTo>
                  <a:pt x="259702" y="131278"/>
                </a:lnTo>
                <a:lnTo>
                  <a:pt x="224309" y="159971"/>
                </a:lnTo>
                <a:lnTo>
                  <a:pt x="191023" y="191023"/>
                </a:lnTo>
                <a:lnTo>
                  <a:pt x="159971" y="224309"/>
                </a:lnTo>
                <a:lnTo>
                  <a:pt x="131278" y="259702"/>
                </a:lnTo>
                <a:lnTo>
                  <a:pt x="105070" y="297076"/>
                </a:lnTo>
                <a:lnTo>
                  <a:pt x="81473" y="336306"/>
                </a:lnTo>
                <a:lnTo>
                  <a:pt x="60614" y="377264"/>
                </a:lnTo>
                <a:lnTo>
                  <a:pt x="42618" y="419826"/>
                </a:lnTo>
                <a:lnTo>
                  <a:pt x="27611" y="463865"/>
                </a:lnTo>
                <a:lnTo>
                  <a:pt x="15720" y="509255"/>
                </a:lnTo>
                <a:lnTo>
                  <a:pt x="7070" y="555870"/>
                </a:lnTo>
                <a:lnTo>
                  <a:pt x="1788" y="603584"/>
                </a:lnTo>
                <a:lnTo>
                  <a:pt x="0" y="652272"/>
                </a:lnTo>
                <a:lnTo>
                  <a:pt x="1788" y="700959"/>
                </a:lnTo>
                <a:lnTo>
                  <a:pt x="7070" y="748673"/>
                </a:lnTo>
                <a:lnTo>
                  <a:pt x="15720" y="795288"/>
                </a:lnTo>
                <a:lnTo>
                  <a:pt x="27611" y="840678"/>
                </a:lnTo>
                <a:lnTo>
                  <a:pt x="42618" y="884717"/>
                </a:lnTo>
                <a:lnTo>
                  <a:pt x="60614" y="927279"/>
                </a:lnTo>
                <a:lnTo>
                  <a:pt x="81473" y="968237"/>
                </a:lnTo>
                <a:lnTo>
                  <a:pt x="105070" y="1007467"/>
                </a:lnTo>
                <a:lnTo>
                  <a:pt x="131278" y="1044841"/>
                </a:lnTo>
                <a:lnTo>
                  <a:pt x="159971" y="1080234"/>
                </a:lnTo>
                <a:lnTo>
                  <a:pt x="191023" y="1113520"/>
                </a:lnTo>
                <a:lnTo>
                  <a:pt x="224309" y="1144572"/>
                </a:lnTo>
                <a:lnTo>
                  <a:pt x="259702" y="1173265"/>
                </a:lnTo>
                <a:lnTo>
                  <a:pt x="297076" y="1199473"/>
                </a:lnTo>
                <a:lnTo>
                  <a:pt x="336306" y="1223070"/>
                </a:lnTo>
                <a:lnTo>
                  <a:pt x="377264" y="1243929"/>
                </a:lnTo>
                <a:lnTo>
                  <a:pt x="419826" y="1261925"/>
                </a:lnTo>
                <a:lnTo>
                  <a:pt x="463865" y="1276932"/>
                </a:lnTo>
                <a:lnTo>
                  <a:pt x="509255" y="1288823"/>
                </a:lnTo>
                <a:lnTo>
                  <a:pt x="555870" y="1297473"/>
                </a:lnTo>
                <a:lnTo>
                  <a:pt x="603584" y="1302755"/>
                </a:lnTo>
                <a:lnTo>
                  <a:pt x="652272" y="1304544"/>
                </a:lnTo>
                <a:lnTo>
                  <a:pt x="65227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1304544"/>
                </a:moveTo>
                <a:lnTo>
                  <a:pt x="603584" y="1302755"/>
                </a:lnTo>
                <a:lnTo>
                  <a:pt x="555870" y="1297473"/>
                </a:lnTo>
                <a:lnTo>
                  <a:pt x="509255" y="1288823"/>
                </a:lnTo>
                <a:lnTo>
                  <a:pt x="463865" y="1276932"/>
                </a:lnTo>
                <a:lnTo>
                  <a:pt x="419826" y="1261925"/>
                </a:lnTo>
                <a:lnTo>
                  <a:pt x="377264" y="1243929"/>
                </a:lnTo>
                <a:lnTo>
                  <a:pt x="336306" y="1223070"/>
                </a:lnTo>
                <a:lnTo>
                  <a:pt x="297076" y="1199473"/>
                </a:lnTo>
                <a:lnTo>
                  <a:pt x="259702" y="1173265"/>
                </a:lnTo>
                <a:lnTo>
                  <a:pt x="224309" y="1144572"/>
                </a:lnTo>
                <a:lnTo>
                  <a:pt x="191023" y="1113520"/>
                </a:lnTo>
                <a:lnTo>
                  <a:pt x="159971" y="1080234"/>
                </a:lnTo>
                <a:lnTo>
                  <a:pt x="131278" y="1044841"/>
                </a:lnTo>
                <a:lnTo>
                  <a:pt x="105070" y="1007467"/>
                </a:lnTo>
                <a:lnTo>
                  <a:pt x="81473" y="968237"/>
                </a:lnTo>
                <a:lnTo>
                  <a:pt x="60614" y="927279"/>
                </a:lnTo>
                <a:lnTo>
                  <a:pt x="42618" y="884717"/>
                </a:lnTo>
                <a:lnTo>
                  <a:pt x="27611" y="840678"/>
                </a:lnTo>
                <a:lnTo>
                  <a:pt x="15720" y="795288"/>
                </a:lnTo>
                <a:lnTo>
                  <a:pt x="7070" y="748673"/>
                </a:lnTo>
                <a:lnTo>
                  <a:pt x="1788" y="700959"/>
                </a:lnTo>
                <a:lnTo>
                  <a:pt x="0" y="652272"/>
                </a:lnTo>
                <a:lnTo>
                  <a:pt x="1788" y="603584"/>
                </a:lnTo>
                <a:lnTo>
                  <a:pt x="7070" y="555870"/>
                </a:lnTo>
                <a:lnTo>
                  <a:pt x="15720" y="509255"/>
                </a:lnTo>
                <a:lnTo>
                  <a:pt x="27611" y="463865"/>
                </a:lnTo>
                <a:lnTo>
                  <a:pt x="42618" y="419826"/>
                </a:lnTo>
                <a:lnTo>
                  <a:pt x="60614" y="377264"/>
                </a:lnTo>
                <a:lnTo>
                  <a:pt x="81473" y="336306"/>
                </a:lnTo>
                <a:lnTo>
                  <a:pt x="105070" y="297076"/>
                </a:lnTo>
                <a:lnTo>
                  <a:pt x="131278" y="259702"/>
                </a:lnTo>
                <a:lnTo>
                  <a:pt x="159971" y="224309"/>
                </a:lnTo>
                <a:lnTo>
                  <a:pt x="191023" y="191023"/>
                </a:lnTo>
                <a:lnTo>
                  <a:pt x="224309" y="159971"/>
                </a:lnTo>
                <a:lnTo>
                  <a:pt x="259702" y="131278"/>
                </a:lnTo>
                <a:lnTo>
                  <a:pt x="297076" y="105070"/>
                </a:lnTo>
                <a:lnTo>
                  <a:pt x="336306" y="81473"/>
                </a:lnTo>
                <a:lnTo>
                  <a:pt x="377264" y="60614"/>
                </a:lnTo>
                <a:lnTo>
                  <a:pt x="419826" y="42618"/>
                </a:lnTo>
                <a:lnTo>
                  <a:pt x="463865" y="27611"/>
                </a:lnTo>
                <a:lnTo>
                  <a:pt x="509255" y="15720"/>
                </a:lnTo>
                <a:lnTo>
                  <a:pt x="555870" y="7070"/>
                </a:lnTo>
                <a:lnTo>
                  <a:pt x="603584" y="1788"/>
                </a:lnTo>
                <a:lnTo>
                  <a:pt x="652272" y="0"/>
                </a:lnTo>
                <a:lnTo>
                  <a:pt x="652272" y="652272"/>
                </a:lnTo>
                <a:lnTo>
                  <a:pt x="652272" y="1304544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672" y="981455"/>
            <a:ext cx="8949055" cy="1304925"/>
          </a:xfrm>
          <a:prstGeom prst="rect">
            <a:avLst/>
          </a:prstGeom>
          <a:solidFill>
            <a:srgbClr val="FFFFFF">
              <a:alpha val="90194"/>
            </a:srgbClr>
          </a:solidFill>
          <a:ln w="15240">
            <a:solidFill>
              <a:srgbClr val="83992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439"/>
              </a:spcBef>
            </a:pPr>
            <a:r>
              <a:rPr sz="6300" spc="-5" dirty="0">
                <a:solidFill>
                  <a:srgbClr val="000000"/>
                </a:solidFill>
              </a:rPr>
              <a:t>Outline</a:t>
            </a:r>
            <a:endParaRPr sz="6300"/>
          </a:p>
        </p:txBody>
      </p:sp>
      <p:sp>
        <p:nvSpPr>
          <p:cNvPr id="5" name="object 5"/>
          <p:cNvSpPr/>
          <p:nvPr/>
        </p:nvSpPr>
        <p:spPr>
          <a:xfrm>
            <a:off x="2016251" y="2557272"/>
            <a:ext cx="8159750" cy="3319779"/>
          </a:xfrm>
          <a:custGeom>
            <a:avLst/>
            <a:gdLst/>
            <a:ahLst/>
            <a:cxnLst/>
            <a:rect l="l" t="t" r="r" b="b"/>
            <a:pathLst>
              <a:path w="8159750" h="3319779">
                <a:moveTo>
                  <a:pt x="6499859" y="0"/>
                </a:moveTo>
                <a:lnTo>
                  <a:pt x="6499859" y="829817"/>
                </a:lnTo>
                <a:lnTo>
                  <a:pt x="0" y="829817"/>
                </a:lnTo>
                <a:lnTo>
                  <a:pt x="0" y="2489454"/>
                </a:lnTo>
                <a:lnTo>
                  <a:pt x="6499859" y="2489454"/>
                </a:lnTo>
                <a:lnTo>
                  <a:pt x="6499859" y="3319272"/>
                </a:lnTo>
                <a:lnTo>
                  <a:pt x="8159496" y="1659635"/>
                </a:lnTo>
                <a:lnTo>
                  <a:pt x="6499859" y="0"/>
                </a:lnTo>
                <a:close/>
              </a:path>
            </a:pathLst>
          </a:custGeom>
          <a:solidFill>
            <a:srgbClr val="D9DE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96924" y="3552444"/>
            <a:ext cx="1300480" cy="1327785"/>
          </a:xfrm>
          <a:custGeom>
            <a:avLst/>
            <a:gdLst/>
            <a:ahLst/>
            <a:cxnLst/>
            <a:rect l="l" t="t" r="r" b="b"/>
            <a:pathLst>
              <a:path w="1300480" h="1327785">
                <a:moveTo>
                  <a:pt x="1083309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1"/>
                </a:lnTo>
                <a:lnTo>
                  <a:pt x="0" y="1110741"/>
                </a:lnTo>
                <a:lnTo>
                  <a:pt x="5723" y="1160412"/>
                </a:lnTo>
                <a:lnTo>
                  <a:pt x="22026" y="1206013"/>
                </a:lnTo>
                <a:lnTo>
                  <a:pt x="47606" y="1246242"/>
                </a:lnTo>
                <a:lnTo>
                  <a:pt x="81161" y="1279797"/>
                </a:lnTo>
                <a:lnTo>
                  <a:pt x="121390" y="1305377"/>
                </a:lnTo>
                <a:lnTo>
                  <a:pt x="166991" y="1321680"/>
                </a:lnTo>
                <a:lnTo>
                  <a:pt x="216662" y="1327403"/>
                </a:lnTo>
                <a:lnTo>
                  <a:pt x="1083309" y="1327403"/>
                </a:lnTo>
                <a:lnTo>
                  <a:pt x="1132980" y="1321680"/>
                </a:lnTo>
                <a:lnTo>
                  <a:pt x="1178581" y="1305377"/>
                </a:lnTo>
                <a:lnTo>
                  <a:pt x="1218810" y="1279797"/>
                </a:lnTo>
                <a:lnTo>
                  <a:pt x="1252365" y="1246242"/>
                </a:lnTo>
                <a:lnTo>
                  <a:pt x="1277945" y="1206013"/>
                </a:lnTo>
                <a:lnTo>
                  <a:pt x="1294248" y="1160412"/>
                </a:lnTo>
                <a:lnTo>
                  <a:pt x="1299971" y="1110741"/>
                </a:lnTo>
                <a:lnTo>
                  <a:pt x="1299971" y="216661"/>
                </a:lnTo>
                <a:lnTo>
                  <a:pt x="1294248" y="166991"/>
                </a:lnTo>
                <a:lnTo>
                  <a:pt x="1277945" y="121390"/>
                </a:lnTo>
                <a:lnTo>
                  <a:pt x="1252365" y="81161"/>
                </a:lnTo>
                <a:lnTo>
                  <a:pt x="1218810" y="47606"/>
                </a:lnTo>
                <a:lnTo>
                  <a:pt x="1178581" y="22026"/>
                </a:lnTo>
                <a:lnTo>
                  <a:pt x="1132980" y="5723"/>
                </a:lnTo>
                <a:lnTo>
                  <a:pt x="1083309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96924" y="3552444"/>
            <a:ext cx="1300480" cy="1327785"/>
          </a:xfrm>
          <a:custGeom>
            <a:avLst/>
            <a:gdLst/>
            <a:ahLst/>
            <a:cxnLst/>
            <a:rect l="l" t="t" r="r" b="b"/>
            <a:pathLst>
              <a:path w="1300480" h="1327785">
                <a:moveTo>
                  <a:pt x="0" y="216661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1083309" y="0"/>
                </a:lnTo>
                <a:lnTo>
                  <a:pt x="1132980" y="5723"/>
                </a:lnTo>
                <a:lnTo>
                  <a:pt x="1178581" y="22026"/>
                </a:lnTo>
                <a:lnTo>
                  <a:pt x="1218810" y="47606"/>
                </a:lnTo>
                <a:lnTo>
                  <a:pt x="1252365" y="81161"/>
                </a:lnTo>
                <a:lnTo>
                  <a:pt x="1277945" y="121390"/>
                </a:lnTo>
                <a:lnTo>
                  <a:pt x="1294248" y="166991"/>
                </a:lnTo>
                <a:lnTo>
                  <a:pt x="1299971" y="216661"/>
                </a:lnTo>
                <a:lnTo>
                  <a:pt x="1299971" y="1110741"/>
                </a:lnTo>
                <a:lnTo>
                  <a:pt x="1294248" y="1160412"/>
                </a:lnTo>
                <a:lnTo>
                  <a:pt x="1277945" y="1206013"/>
                </a:lnTo>
                <a:lnTo>
                  <a:pt x="1252365" y="1246242"/>
                </a:lnTo>
                <a:lnTo>
                  <a:pt x="1218810" y="1279797"/>
                </a:lnTo>
                <a:lnTo>
                  <a:pt x="1178581" y="1305377"/>
                </a:lnTo>
                <a:lnTo>
                  <a:pt x="1132980" y="1321680"/>
                </a:lnTo>
                <a:lnTo>
                  <a:pt x="1083309" y="1327403"/>
                </a:lnTo>
                <a:lnTo>
                  <a:pt x="216662" y="1327403"/>
                </a:lnTo>
                <a:lnTo>
                  <a:pt x="166991" y="1321680"/>
                </a:lnTo>
                <a:lnTo>
                  <a:pt x="121390" y="1305377"/>
                </a:lnTo>
                <a:lnTo>
                  <a:pt x="81161" y="1279797"/>
                </a:lnTo>
                <a:lnTo>
                  <a:pt x="47606" y="1246242"/>
                </a:lnTo>
                <a:lnTo>
                  <a:pt x="22026" y="1206013"/>
                </a:lnTo>
                <a:lnTo>
                  <a:pt x="5723" y="1160412"/>
                </a:lnTo>
                <a:lnTo>
                  <a:pt x="0" y="1110741"/>
                </a:lnTo>
                <a:lnTo>
                  <a:pt x="0" y="216661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68577" y="4053078"/>
            <a:ext cx="8388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Garamond"/>
                <a:cs typeface="Garamond"/>
              </a:rPr>
              <a:t>Definition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9192" y="3552444"/>
            <a:ext cx="1301750" cy="1327785"/>
          </a:xfrm>
          <a:custGeom>
            <a:avLst/>
            <a:gdLst/>
            <a:ahLst/>
            <a:cxnLst/>
            <a:rect l="l" t="t" r="r" b="b"/>
            <a:pathLst>
              <a:path w="1301750" h="1327785">
                <a:moveTo>
                  <a:pt x="1084580" y="0"/>
                </a:moveTo>
                <a:lnTo>
                  <a:pt x="216915" y="0"/>
                </a:lnTo>
                <a:lnTo>
                  <a:pt x="167191" y="5730"/>
                </a:lnTo>
                <a:lnTo>
                  <a:pt x="121538" y="22054"/>
                </a:lnTo>
                <a:lnTo>
                  <a:pt x="81262" y="47666"/>
                </a:lnTo>
                <a:lnTo>
                  <a:pt x="47666" y="81262"/>
                </a:lnTo>
                <a:lnTo>
                  <a:pt x="22054" y="121538"/>
                </a:lnTo>
                <a:lnTo>
                  <a:pt x="5730" y="167191"/>
                </a:lnTo>
                <a:lnTo>
                  <a:pt x="0" y="216915"/>
                </a:lnTo>
                <a:lnTo>
                  <a:pt x="0" y="1110487"/>
                </a:lnTo>
                <a:lnTo>
                  <a:pt x="5730" y="1160212"/>
                </a:lnTo>
                <a:lnTo>
                  <a:pt x="22054" y="1205865"/>
                </a:lnTo>
                <a:lnTo>
                  <a:pt x="47666" y="1246141"/>
                </a:lnTo>
                <a:lnTo>
                  <a:pt x="81262" y="1279737"/>
                </a:lnTo>
                <a:lnTo>
                  <a:pt x="121538" y="1305349"/>
                </a:lnTo>
                <a:lnTo>
                  <a:pt x="167191" y="1321673"/>
                </a:lnTo>
                <a:lnTo>
                  <a:pt x="216915" y="1327403"/>
                </a:lnTo>
                <a:lnTo>
                  <a:pt x="1084580" y="1327403"/>
                </a:lnTo>
                <a:lnTo>
                  <a:pt x="1134304" y="1321673"/>
                </a:lnTo>
                <a:lnTo>
                  <a:pt x="1179957" y="1305349"/>
                </a:lnTo>
                <a:lnTo>
                  <a:pt x="1220233" y="1279737"/>
                </a:lnTo>
                <a:lnTo>
                  <a:pt x="1253829" y="1246141"/>
                </a:lnTo>
                <a:lnTo>
                  <a:pt x="1279441" y="1205865"/>
                </a:lnTo>
                <a:lnTo>
                  <a:pt x="1295765" y="1160212"/>
                </a:lnTo>
                <a:lnTo>
                  <a:pt x="1301495" y="1110487"/>
                </a:lnTo>
                <a:lnTo>
                  <a:pt x="1301495" y="216915"/>
                </a:lnTo>
                <a:lnTo>
                  <a:pt x="1295765" y="167191"/>
                </a:lnTo>
                <a:lnTo>
                  <a:pt x="1279441" y="121538"/>
                </a:lnTo>
                <a:lnTo>
                  <a:pt x="1253829" y="81262"/>
                </a:lnTo>
                <a:lnTo>
                  <a:pt x="1220233" y="47666"/>
                </a:lnTo>
                <a:lnTo>
                  <a:pt x="1179957" y="22054"/>
                </a:lnTo>
                <a:lnTo>
                  <a:pt x="1134304" y="5730"/>
                </a:lnTo>
                <a:lnTo>
                  <a:pt x="1084580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679192" y="3552444"/>
            <a:ext cx="1301750" cy="1327785"/>
          </a:xfrm>
          <a:custGeom>
            <a:avLst/>
            <a:gdLst/>
            <a:ahLst/>
            <a:cxnLst/>
            <a:rect l="l" t="t" r="r" b="b"/>
            <a:pathLst>
              <a:path w="1301750" h="1327785">
                <a:moveTo>
                  <a:pt x="0" y="216915"/>
                </a:moveTo>
                <a:lnTo>
                  <a:pt x="5730" y="167191"/>
                </a:lnTo>
                <a:lnTo>
                  <a:pt x="22054" y="121538"/>
                </a:lnTo>
                <a:lnTo>
                  <a:pt x="47666" y="81262"/>
                </a:lnTo>
                <a:lnTo>
                  <a:pt x="81262" y="47666"/>
                </a:lnTo>
                <a:lnTo>
                  <a:pt x="121538" y="22054"/>
                </a:lnTo>
                <a:lnTo>
                  <a:pt x="167191" y="5730"/>
                </a:lnTo>
                <a:lnTo>
                  <a:pt x="216915" y="0"/>
                </a:lnTo>
                <a:lnTo>
                  <a:pt x="1084580" y="0"/>
                </a:lnTo>
                <a:lnTo>
                  <a:pt x="1134304" y="5730"/>
                </a:lnTo>
                <a:lnTo>
                  <a:pt x="1179957" y="22054"/>
                </a:lnTo>
                <a:lnTo>
                  <a:pt x="1220233" y="47666"/>
                </a:lnTo>
                <a:lnTo>
                  <a:pt x="1253829" y="81262"/>
                </a:lnTo>
                <a:lnTo>
                  <a:pt x="1279441" y="121538"/>
                </a:lnTo>
                <a:lnTo>
                  <a:pt x="1295765" y="167191"/>
                </a:lnTo>
                <a:lnTo>
                  <a:pt x="1301495" y="216915"/>
                </a:lnTo>
                <a:lnTo>
                  <a:pt x="1301495" y="1110487"/>
                </a:lnTo>
                <a:lnTo>
                  <a:pt x="1295765" y="1160212"/>
                </a:lnTo>
                <a:lnTo>
                  <a:pt x="1279441" y="1205865"/>
                </a:lnTo>
                <a:lnTo>
                  <a:pt x="1253829" y="1246141"/>
                </a:lnTo>
                <a:lnTo>
                  <a:pt x="1220233" y="1279737"/>
                </a:lnTo>
                <a:lnTo>
                  <a:pt x="1179957" y="1305349"/>
                </a:lnTo>
                <a:lnTo>
                  <a:pt x="1134304" y="1321673"/>
                </a:lnTo>
                <a:lnTo>
                  <a:pt x="1084580" y="1327403"/>
                </a:lnTo>
                <a:lnTo>
                  <a:pt x="216915" y="1327403"/>
                </a:lnTo>
                <a:lnTo>
                  <a:pt x="167191" y="1321673"/>
                </a:lnTo>
                <a:lnTo>
                  <a:pt x="121538" y="1305349"/>
                </a:lnTo>
                <a:lnTo>
                  <a:pt x="81262" y="1279737"/>
                </a:lnTo>
                <a:lnTo>
                  <a:pt x="47666" y="1246141"/>
                </a:lnTo>
                <a:lnTo>
                  <a:pt x="22054" y="1205865"/>
                </a:lnTo>
                <a:lnTo>
                  <a:pt x="5730" y="1160212"/>
                </a:lnTo>
                <a:lnTo>
                  <a:pt x="0" y="1110487"/>
                </a:lnTo>
                <a:lnTo>
                  <a:pt x="0" y="216915"/>
                </a:lnTo>
                <a:close/>
              </a:path>
            </a:pathLst>
          </a:custGeom>
          <a:ln w="1523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19729" y="3949953"/>
            <a:ext cx="820419" cy="4749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034" marR="5080" indent="-13970">
              <a:lnSpc>
                <a:spcPts val="1620"/>
              </a:lnSpc>
              <a:spcBef>
                <a:spcPts val="400"/>
              </a:spcBef>
            </a:pPr>
            <a:r>
              <a:rPr sz="1600" spc="-10" dirty="0">
                <a:solidFill>
                  <a:srgbClr val="FFFFFF"/>
                </a:solidFill>
                <a:latin typeface="Garamond"/>
                <a:cs typeface="Garamond"/>
              </a:rPr>
              <a:t>Ope</a:t>
            </a:r>
            <a:r>
              <a:rPr sz="1600" spc="-15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1600" spc="-10" dirty="0">
                <a:solidFill>
                  <a:srgbClr val="FFFFFF"/>
                </a:solidFill>
                <a:latin typeface="Garamond"/>
                <a:cs typeface="Garamond"/>
              </a:rPr>
              <a:t>ating  Principles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62984" y="3552444"/>
            <a:ext cx="1300480" cy="1327785"/>
          </a:xfrm>
          <a:custGeom>
            <a:avLst/>
            <a:gdLst/>
            <a:ahLst/>
            <a:cxnLst/>
            <a:rect l="l" t="t" r="r" b="b"/>
            <a:pathLst>
              <a:path w="1300479" h="1327785">
                <a:moveTo>
                  <a:pt x="1083310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1"/>
                </a:lnTo>
                <a:lnTo>
                  <a:pt x="0" y="1110741"/>
                </a:lnTo>
                <a:lnTo>
                  <a:pt x="5723" y="1160412"/>
                </a:lnTo>
                <a:lnTo>
                  <a:pt x="22026" y="1206013"/>
                </a:lnTo>
                <a:lnTo>
                  <a:pt x="47606" y="1246242"/>
                </a:lnTo>
                <a:lnTo>
                  <a:pt x="81161" y="1279797"/>
                </a:lnTo>
                <a:lnTo>
                  <a:pt x="121390" y="1305377"/>
                </a:lnTo>
                <a:lnTo>
                  <a:pt x="166991" y="1321680"/>
                </a:lnTo>
                <a:lnTo>
                  <a:pt x="216662" y="1327403"/>
                </a:lnTo>
                <a:lnTo>
                  <a:pt x="1083310" y="1327403"/>
                </a:lnTo>
                <a:lnTo>
                  <a:pt x="1132980" y="1321680"/>
                </a:lnTo>
                <a:lnTo>
                  <a:pt x="1178581" y="1305377"/>
                </a:lnTo>
                <a:lnTo>
                  <a:pt x="1218810" y="1279797"/>
                </a:lnTo>
                <a:lnTo>
                  <a:pt x="1252365" y="1246242"/>
                </a:lnTo>
                <a:lnTo>
                  <a:pt x="1277945" y="1206013"/>
                </a:lnTo>
                <a:lnTo>
                  <a:pt x="1294248" y="1160412"/>
                </a:lnTo>
                <a:lnTo>
                  <a:pt x="1299971" y="1110741"/>
                </a:lnTo>
                <a:lnTo>
                  <a:pt x="1299971" y="216661"/>
                </a:lnTo>
                <a:lnTo>
                  <a:pt x="1294248" y="166991"/>
                </a:lnTo>
                <a:lnTo>
                  <a:pt x="1277945" y="121390"/>
                </a:lnTo>
                <a:lnTo>
                  <a:pt x="1252365" y="81161"/>
                </a:lnTo>
                <a:lnTo>
                  <a:pt x="1218810" y="47606"/>
                </a:lnTo>
                <a:lnTo>
                  <a:pt x="1178581" y="22026"/>
                </a:lnTo>
                <a:lnTo>
                  <a:pt x="1132980" y="5723"/>
                </a:lnTo>
                <a:lnTo>
                  <a:pt x="1083310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2984" y="3552444"/>
            <a:ext cx="1300480" cy="1327785"/>
          </a:xfrm>
          <a:custGeom>
            <a:avLst/>
            <a:gdLst/>
            <a:ahLst/>
            <a:cxnLst/>
            <a:rect l="l" t="t" r="r" b="b"/>
            <a:pathLst>
              <a:path w="1300479" h="1327785">
                <a:moveTo>
                  <a:pt x="0" y="216661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1083310" y="0"/>
                </a:lnTo>
                <a:lnTo>
                  <a:pt x="1132980" y="5723"/>
                </a:lnTo>
                <a:lnTo>
                  <a:pt x="1178581" y="22026"/>
                </a:lnTo>
                <a:lnTo>
                  <a:pt x="1218810" y="47606"/>
                </a:lnTo>
                <a:lnTo>
                  <a:pt x="1252365" y="81161"/>
                </a:lnTo>
                <a:lnTo>
                  <a:pt x="1277945" y="121390"/>
                </a:lnTo>
                <a:lnTo>
                  <a:pt x="1294248" y="166991"/>
                </a:lnTo>
                <a:lnTo>
                  <a:pt x="1299971" y="216661"/>
                </a:lnTo>
                <a:lnTo>
                  <a:pt x="1299971" y="1110741"/>
                </a:lnTo>
                <a:lnTo>
                  <a:pt x="1294248" y="1160412"/>
                </a:lnTo>
                <a:lnTo>
                  <a:pt x="1277945" y="1206013"/>
                </a:lnTo>
                <a:lnTo>
                  <a:pt x="1252365" y="1246242"/>
                </a:lnTo>
                <a:lnTo>
                  <a:pt x="1218810" y="1279797"/>
                </a:lnTo>
                <a:lnTo>
                  <a:pt x="1178581" y="1305377"/>
                </a:lnTo>
                <a:lnTo>
                  <a:pt x="1132980" y="1321680"/>
                </a:lnTo>
                <a:lnTo>
                  <a:pt x="1083310" y="1327403"/>
                </a:lnTo>
                <a:lnTo>
                  <a:pt x="216662" y="1327403"/>
                </a:lnTo>
                <a:lnTo>
                  <a:pt x="166991" y="1321680"/>
                </a:lnTo>
                <a:lnTo>
                  <a:pt x="121390" y="1305377"/>
                </a:lnTo>
                <a:lnTo>
                  <a:pt x="81161" y="1279797"/>
                </a:lnTo>
                <a:lnTo>
                  <a:pt x="47606" y="1246242"/>
                </a:lnTo>
                <a:lnTo>
                  <a:pt x="22026" y="1206013"/>
                </a:lnTo>
                <a:lnTo>
                  <a:pt x="5723" y="1160412"/>
                </a:lnTo>
                <a:lnTo>
                  <a:pt x="0" y="1110741"/>
                </a:lnTo>
                <a:lnTo>
                  <a:pt x="0" y="216661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472178" y="4053078"/>
            <a:ext cx="4838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10" dirty="0">
                <a:solidFill>
                  <a:srgbClr val="FFFFFF"/>
                </a:solidFill>
                <a:latin typeface="Garamond"/>
                <a:cs typeface="Garamond"/>
              </a:rPr>
              <a:t>T</a:t>
            </a:r>
            <a:r>
              <a:rPr sz="1600" spc="-5" dirty="0">
                <a:solidFill>
                  <a:srgbClr val="FFFFFF"/>
                </a:solidFill>
                <a:latin typeface="Garamond"/>
                <a:cs typeface="Garamond"/>
              </a:rPr>
              <a:t>ypes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45252" y="3552444"/>
            <a:ext cx="1301750" cy="1327785"/>
          </a:xfrm>
          <a:custGeom>
            <a:avLst/>
            <a:gdLst/>
            <a:ahLst/>
            <a:cxnLst/>
            <a:rect l="l" t="t" r="r" b="b"/>
            <a:pathLst>
              <a:path w="1301750" h="1327785">
                <a:moveTo>
                  <a:pt x="1084579" y="0"/>
                </a:moveTo>
                <a:lnTo>
                  <a:pt x="216915" y="0"/>
                </a:lnTo>
                <a:lnTo>
                  <a:pt x="167191" y="5730"/>
                </a:lnTo>
                <a:lnTo>
                  <a:pt x="121538" y="22054"/>
                </a:lnTo>
                <a:lnTo>
                  <a:pt x="81262" y="47666"/>
                </a:lnTo>
                <a:lnTo>
                  <a:pt x="47666" y="81262"/>
                </a:lnTo>
                <a:lnTo>
                  <a:pt x="22054" y="121538"/>
                </a:lnTo>
                <a:lnTo>
                  <a:pt x="5730" y="167191"/>
                </a:lnTo>
                <a:lnTo>
                  <a:pt x="0" y="216915"/>
                </a:lnTo>
                <a:lnTo>
                  <a:pt x="0" y="1110487"/>
                </a:lnTo>
                <a:lnTo>
                  <a:pt x="5730" y="1160212"/>
                </a:lnTo>
                <a:lnTo>
                  <a:pt x="22054" y="1205865"/>
                </a:lnTo>
                <a:lnTo>
                  <a:pt x="47666" y="1246141"/>
                </a:lnTo>
                <a:lnTo>
                  <a:pt x="81262" y="1279737"/>
                </a:lnTo>
                <a:lnTo>
                  <a:pt x="121538" y="1305349"/>
                </a:lnTo>
                <a:lnTo>
                  <a:pt x="167191" y="1321673"/>
                </a:lnTo>
                <a:lnTo>
                  <a:pt x="216915" y="1327403"/>
                </a:lnTo>
                <a:lnTo>
                  <a:pt x="1084579" y="1327403"/>
                </a:lnTo>
                <a:lnTo>
                  <a:pt x="1134304" y="1321673"/>
                </a:lnTo>
                <a:lnTo>
                  <a:pt x="1179957" y="1305349"/>
                </a:lnTo>
                <a:lnTo>
                  <a:pt x="1220233" y="1279737"/>
                </a:lnTo>
                <a:lnTo>
                  <a:pt x="1253829" y="1246141"/>
                </a:lnTo>
                <a:lnTo>
                  <a:pt x="1279441" y="1205865"/>
                </a:lnTo>
                <a:lnTo>
                  <a:pt x="1295765" y="1160212"/>
                </a:lnTo>
                <a:lnTo>
                  <a:pt x="1301496" y="1110487"/>
                </a:lnTo>
                <a:lnTo>
                  <a:pt x="1301496" y="216915"/>
                </a:lnTo>
                <a:lnTo>
                  <a:pt x="1295765" y="167191"/>
                </a:lnTo>
                <a:lnTo>
                  <a:pt x="1279441" y="121538"/>
                </a:lnTo>
                <a:lnTo>
                  <a:pt x="1253829" y="81262"/>
                </a:lnTo>
                <a:lnTo>
                  <a:pt x="1220233" y="47666"/>
                </a:lnTo>
                <a:lnTo>
                  <a:pt x="1179957" y="22054"/>
                </a:lnTo>
                <a:lnTo>
                  <a:pt x="1134304" y="5730"/>
                </a:lnTo>
                <a:lnTo>
                  <a:pt x="1084579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45252" y="3552444"/>
            <a:ext cx="1301750" cy="1327785"/>
          </a:xfrm>
          <a:custGeom>
            <a:avLst/>
            <a:gdLst/>
            <a:ahLst/>
            <a:cxnLst/>
            <a:rect l="l" t="t" r="r" b="b"/>
            <a:pathLst>
              <a:path w="1301750" h="1327785">
                <a:moveTo>
                  <a:pt x="0" y="216915"/>
                </a:moveTo>
                <a:lnTo>
                  <a:pt x="5730" y="167191"/>
                </a:lnTo>
                <a:lnTo>
                  <a:pt x="22054" y="121538"/>
                </a:lnTo>
                <a:lnTo>
                  <a:pt x="47666" y="81262"/>
                </a:lnTo>
                <a:lnTo>
                  <a:pt x="81262" y="47666"/>
                </a:lnTo>
                <a:lnTo>
                  <a:pt x="121538" y="22054"/>
                </a:lnTo>
                <a:lnTo>
                  <a:pt x="167191" y="5730"/>
                </a:lnTo>
                <a:lnTo>
                  <a:pt x="216915" y="0"/>
                </a:lnTo>
                <a:lnTo>
                  <a:pt x="1084579" y="0"/>
                </a:lnTo>
                <a:lnTo>
                  <a:pt x="1134304" y="5730"/>
                </a:lnTo>
                <a:lnTo>
                  <a:pt x="1179957" y="22054"/>
                </a:lnTo>
                <a:lnTo>
                  <a:pt x="1220233" y="47666"/>
                </a:lnTo>
                <a:lnTo>
                  <a:pt x="1253829" y="81262"/>
                </a:lnTo>
                <a:lnTo>
                  <a:pt x="1279441" y="121538"/>
                </a:lnTo>
                <a:lnTo>
                  <a:pt x="1295765" y="167191"/>
                </a:lnTo>
                <a:lnTo>
                  <a:pt x="1301496" y="216915"/>
                </a:lnTo>
                <a:lnTo>
                  <a:pt x="1301496" y="1110487"/>
                </a:lnTo>
                <a:lnTo>
                  <a:pt x="1295765" y="1160212"/>
                </a:lnTo>
                <a:lnTo>
                  <a:pt x="1279441" y="1205865"/>
                </a:lnTo>
                <a:lnTo>
                  <a:pt x="1253829" y="1246141"/>
                </a:lnTo>
                <a:lnTo>
                  <a:pt x="1220233" y="1279737"/>
                </a:lnTo>
                <a:lnTo>
                  <a:pt x="1179957" y="1305349"/>
                </a:lnTo>
                <a:lnTo>
                  <a:pt x="1134304" y="1321673"/>
                </a:lnTo>
                <a:lnTo>
                  <a:pt x="1084579" y="1327403"/>
                </a:lnTo>
                <a:lnTo>
                  <a:pt x="216915" y="1327403"/>
                </a:lnTo>
                <a:lnTo>
                  <a:pt x="167191" y="1321673"/>
                </a:lnTo>
                <a:lnTo>
                  <a:pt x="121538" y="1305349"/>
                </a:lnTo>
                <a:lnTo>
                  <a:pt x="81262" y="1279737"/>
                </a:lnTo>
                <a:lnTo>
                  <a:pt x="47666" y="1246141"/>
                </a:lnTo>
                <a:lnTo>
                  <a:pt x="22054" y="1205865"/>
                </a:lnTo>
                <a:lnTo>
                  <a:pt x="5730" y="1160212"/>
                </a:lnTo>
                <a:lnTo>
                  <a:pt x="0" y="1110487"/>
                </a:lnTo>
                <a:lnTo>
                  <a:pt x="0" y="216915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576696" y="3949953"/>
            <a:ext cx="1039494" cy="4749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97790" marR="5080" indent="-85725">
              <a:lnSpc>
                <a:spcPts val="162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Garamond"/>
                <a:cs typeface="Garamond"/>
              </a:rPr>
              <a:t>P</a:t>
            </a:r>
            <a:r>
              <a:rPr sz="1600" spc="-10" dirty="0">
                <a:solidFill>
                  <a:srgbClr val="FFFFFF"/>
                </a:solidFill>
                <a:latin typeface="Garamond"/>
                <a:cs typeface="Garamond"/>
              </a:rPr>
              <a:t>erfo</a:t>
            </a:r>
            <a:r>
              <a:rPr sz="1600" spc="45" dirty="0">
                <a:solidFill>
                  <a:srgbClr val="FFFFFF"/>
                </a:solidFill>
                <a:latin typeface="Garamond"/>
                <a:cs typeface="Garamond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Garamond"/>
                <a:cs typeface="Garamond"/>
              </a:rPr>
              <a:t>m</a:t>
            </a:r>
            <a:r>
              <a:rPr sz="1600" spc="-10" dirty="0">
                <a:solidFill>
                  <a:srgbClr val="FFFFFF"/>
                </a:solidFill>
                <a:latin typeface="Garamond"/>
                <a:cs typeface="Garamond"/>
              </a:rPr>
              <a:t>ance  Evaluation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29043" y="3552444"/>
            <a:ext cx="1300480" cy="1327785"/>
          </a:xfrm>
          <a:custGeom>
            <a:avLst/>
            <a:gdLst/>
            <a:ahLst/>
            <a:cxnLst/>
            <a:rect l="l" t="t" r="r" b="b"/>
            <a:pathLst>
              <a:path w="1300479" h="1327785">
                <a:moveTo>
                  <a:pt x="1083309" y="0"/>
                </a:moveTo>
                <a:lnTo>
                  <a:pt x="216661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1"/>
                </a:lnTo>
                <a:lnTo>
                  <a:pt x="0" y="1110741"/>
                </a:lnTo>
                <a:lnTo>
                  <a:pt x="5723" y="1160412"/>
                </a:lnTo>
                <a:lnTo>
                  <a:pt x="22026" y="1206013"/>
                </a:lnTo>
                <a:lnTo>
                  <a:pt x="47606" y="1246242"/>
                </a:lnTo>
                <a:lnTo>
                  <a:pt x="81161" y="1279797"/>
                </a:lnTo>
                <a:lnTo>
                  <a:pt x="121390" y="1305377"/>
                </a:lnTo>
                <a:lnTo>
                  <a:pt x="166991" y="1321680"/>
                </a:lnTo>
                <a:lnTo>
                  <a:pt x="216661" y="1327403"/>
                </a:lnTo>
                <a:lnTo>
                  <a:pt x="1083309" y="1327403"/>
                </a:lnTo>
                <a:lnTo>
                  <a:pt x="1132980" y="1321680"/>
                </a:lnTo>
                <a:lnTo>
                  <a:pt x="1178581" y="1305377"/>
                </a:lnTo>
                <a:lnTo>
                  <a:pt x="1218810" y="1279797"/>
                </a:lnTo>
                <a:lnTo>
                  <a:pt x="1252365" y="1246242"/>
                </a:lnTo>
                <a:lnTo>
                  <a:pt x="1277945" y="1206013"/>
                </a:lnTo>
                <a:lnTo>
                  <a:pt x="1294248" y="1160412"/>
                </a:lnTo>
                <a:lnTo>
                  <a:pt x="1299972" y="1110741"/>
                </a:lnTo>
                <a:lnTo>
                  <a:pt x="1299972" y="216661"/>
                </a:lnTo>
                <a:lnTo>
                  <a:pt x="1294248" y="166991"/>
                </a:lnTo>
                <a:lnTo>
                  <a:pt x="1277945" y="121390"/>
                </a:lnTo>
                <a:lnTo>
                  <a:pt x="1252365" y="81161"/>
                </a:lnTo>
                <a:lnTo>
                  <a:pt x="1218810" y="47606"/>
                </a:lnTo>
                <a:lnTo>
                  <a:pt x="1178581" y="22026"/>
                </a:lnTo>
                <a:lnTo>
                  <a:pt x="1132980" y="5723"/>
                </a:lnTo>
                <a:lnTo>
                  <a:pt x="1083309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829043" y="3552444"/>
            <a:ext cx="1300480" cy="1327785"/>
          </a:xfrm>
          <a:custGeom>
            <a:avLst/>
            <a:gdLst/>
            <a:ahLst/>
            <a:cxnLst/>
            <a:rect l="l" t="t" r="r" b="b"/>
            <a:pathLst>
              <a:path w="1300479" h="1327785">
                <a:moveTo>
                  <a:pt x="0" y="216661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1" y="0"/>
                </a:lnTo>
                <a:lnTo>
                  <a:pt x="1083309" y="0"/>
                </a:lnTo>
                <a:lnTo>
                  <a:pt x="1132980" y="5723"/>
                </a:lnTo>
                <a:lnTo>
                  <a:pt x="1178581" y="22026"/>
                </a:lnTo>
                <a:lnTo>
                  <a:pt x="1218810" y="47606"/>
                </a:lnTo>
                <a:lnTo>
                  <a:pt x="1252365" y="81161"/>
                </a:lnTo>
                <a:lnTo>
                  <a:pt x="1277945" y="121390"/>
                </a:lnTo>
                <a:lnTo>
                  <a:pt x="1294248" y="166991"/>
                </a:lnTo>
                <a:lnTo>
                  <a:pt x="1299972" y="216661"/>
                </a:lnTo>
                <a:lnTo>
                  <a:pt x="1299972" y="1110741"/>
                </a:lnTo>
                <a:lnTo>
                  <a:pt x="1294248" y="1160412"/>
                </a:lnTo>
                <a:lnTo>
                  <a:pt x="1277945" y="1206013"/>
                </a:lnTo>
                <a:lnTo>
                  <a:pt x="1252365" y="1246242"/>
                </a:lnTo>
                <a:lnTo>
                  <a:pt x="1218810" y="1279797"/>
                </a:lnTo>
                <a:lnTo>
                  <a:pt x="1178581" y="1305377"/>
                </a:lnTo>
                <a:lnTo>
                  <a:pt x="1132980" y="1321680"/>
                </a:lnTo>
                <a:lnTo>
                  <a:pt x="1083309" y="1327403"/>
                </a:lnTo>
                <a:lnTo>
                  <a:pt x="216661" y="1327403"/>
                </a:lnTo>
                <a:lnTo>
                  <a:pt x="166991" y="1321680"/>
                </a:lnTo>
                <a:lnTo>
                  <a:pt x="121390" y="1305377"/>
                </a:lnTo>
                <a:lnTo>
                  <a:pt x="81161" y="1279797"/>
                </a:lnTo>
                <a:lnTo>
                  <a:pt x="47606" y="1246242"/>
                </a:lnTo>
                <a:lnTo>
                  <a:pt x="22026" y="1206013"/>
                </a:lnTo>
                <a:lnTo>
                  <a:pt x="5723" y="1160412"/>
                </a:lnTo>
                <a:lnTo>
                  <a:pt x="0" y="1110741"/>
                </a:lnTo>
                <a:lnTo>
                  <a:pt x="0" y="216661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972045" y="4053078"/>
            <a:ext cx="10134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Garamond"/>
                <a:cs typeface="Garamond"/>
              </a:rPr>
              <a:t>Applications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211311" y="3552444"/>
            <a:ext cx="1301750" cy="1327785"/>
          </a:xfrm>
          <a:custGeom>
            <a:avLst/>
            <a:gdLst/>
            <a:ahLst/>
            <a:cxnLst/>
            <a:rect l="l" t="t" r="r" b="b"/>
            <a:pathLst>
              <a:path w="1301750" h="1327785">
                <a:moveTo>
                  <a:pt x="1084580" y="0"/>
                </a:moveTo>
                <a:lnTo>
                  <a:pt x="216916" y="0"/>
                </a:lnTo>
                <a:lnTo>
                  <a:pt x="167191" y="5730"/>
                </a:lnTo>
                <a:lnTo>
                  <a:pt x="121538" y="22054"/>
                </a:lnTo>
                <a:lnTo>
                  <a:pt x="81262" y="47666"/>
                </a:lnTo>
                <a:lnTo>
                  <a:pt x="47666" y="81262"/>
                </a:lnTo>
                <a:lnTo>
                  <a:pt x="22054" y="121538"/>
                </a:lnTo>
                <a:lnTo>
                  <a:pt x="5730" y="167191"/>
                </a:lnTo>
                <a:lnTo>
                  <a:pt x="0" y="216915"/>
                </a:lnTo>
                <a:lnTo>
                  <a:pt x="0" y="1110487"/>
                </a:lnTo>
                <a:lnTo>
                  <a:pt x="5730" y="1160212"/>
                </a:lnTo>
                <a:lnTo>
                  <a:pt x="22054" y="1205865"/>
                </a:lnTo>
                <a:lnTo>
                  <a:pt x="47666" y="1246141"/>
                </a:lnTo>
                <a:lnTo>
                  <a:pt x="81262" y="1279737"/>
                </a:lnTo>
                <a:lnTo>
                  <a:pt x="121538" y="1305349"/>
                </a:lnTo>
                <a:lnTo>
                  <a:pt x="167191" y="1321673"/>
                </a:lnTo>
                <a:lnTo>
                  <a:pt x="216916" y="1327403"/>
                </a:lnTo>
                <a:lnTo>
                  <a:pt x="1084580" y="1327403"/>
                </a:lnTo>
                <a:lnTo>
                  <a:pt x="1134304" y="1321673"/>
                </a:lnTo>
                <a:lnTo>
                  <a:pt x="1179957" y="1305349"/>
                </a:lnTo>
                <a:lnTo>
                  <a:pt x="1220233" y="1279737"/>
                </a:lnTo>
                <a:lnTo>
                  <a:pt x="1253829" y="1246141"/>
                </a:lnTo>
                <a:lnTo>
                  <a:pt x="1279441" y="1205865"/>
                </a:lnTo>
                <a:lnTo>
                  <a:pt x="1295765" y="1160212"/>
                </a:lnTo>
                <a:lnTo>
                  <a:pt x="1301496" y="1110487"/>
                </a:lnTo>
                <a:lnTo>
                  <a:pt x="1301496" y="216915"/>
                </a:lnTo>
                <a:lnTo>
                  <a:pt x="1295765" y="167191"/>
                </a:lnTo>
                <a:lnTo>
                  <a:pt x="1279441" y="121538"/>
                </a:lnTo>
                <a:lnTo>
                  <a:pt x="1253829" y="81262"/>
                </a:lnTo>
                <a:lnTo>
                  <a:pt x="1220233" y="47666"/>
                </a:lnTo>
                <a:lnTo>
                  <a:pt x="1179957" y="22054"/>
                </a:lnTo>
                <a:lnTo>
                  <a:pt x="1134304" y="5730"/>
                </a:lnTo>
                <a:lnTo>
                  <a:pt x="1084580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211311" y="3552444"/>
            <a:ext cx="1301750" cy="1327785"/>
          </a:xfrm>
          <a:custGeom>
            <a:avLst/>
            <a:gdLst/>
            <a:ahLst/>
            <a:cxnLst/>
            <a:rect l="l" t="t" r="r" b="b"/>
            <a:pathLst>
              <a:path w="1301750" h="1327785">
                <a:moveTo>
                  <a:pt x="0" y="216915"/>
                </a:moveTo>
                <a:lnTo>
                  <a:pt x="5730" y="167191"/>
                </a:lnTo>
                <a:lnTo>
                  <a:pt x="22054" y="121538"/>
                </a:lnTo>
                <a:lnTo>
                  <a:pt x="47666" y="81262"/>
                </a:lnTo>
                <a:lnTo>
                  <a:pt x="81262" y="47666"/>
                </a:lnTo>
                <a:lnTo>
                  <a:pt x="121538" y="22054"/>
                </a:lnTo>
                <a:lnTo>
                  <a:pt x="167191" y="5730"/>
                </a:lnTo>
                <a:lnTo>
                  <a:pt x="216916" y="0"/>
                </a:lnTo>
                <a:lnTo>
                  <a:pt x="1084580" y="0"/>
                </a:lnTo>
                <a:lnTo>
                  <a:pt x="1134304" y="5730"/>
                </a:lnTo>
                <a:lnTo>
                  <a:pt x="1179957" y="22054"/>
                </a:lnTo>
                <a:lnTo>
                  <a:pt x="1220233" y="47666"/>
                </a:lnTo>
                <a:lnTo>
                  <a:pt x="1253829" y="81262"/>
                </a:lnTo>
                <a:lnTo>
                  <a:pt x="1279441" y="121538"/>
                </a:lnTo>
                <a:lnTo>
                  <a:pt x="1295765" y="167191"/>
                </a:lnTo>
                <a:lnTo>
                  <a:pt x="1301496" y="216915"/>
                </a:lnTo>
                <a:lnTo>
                  <a:pt x="1301496" y="1110487"/>
                </a:lnTo>
                <a:lnTo>
                  <a:pt x="1295765" y="1160212"/>
                </a:lnTo>
                <a:lnTo>
                  <a:pt x="1279441" y="1205865"/>
                </a:lnTo>
                <a:lnTo>
                  <a:pt x="1253829" y="1246141"/>
                </a:lnTo>
                <a:lnTo>
                  <a:pt x="1220233" y="1279737"/>
                </a:lnTo>
                <a:lnTo>
                  <a:pt x="1179957" y="1305349"/>
                </a:lnTo>
                <a:lnTo>
                  <a:pt x="1134304" y="1321673"/>
                </a:lnTo>
                <a:lnTo>
                  <a:pt x="1084580" y="1327403"/>
                </a:lnTo>
                <a:lnTo>
                  <a:pt x="216916" y="1327403"/>
                </a:lnTo>
                <a:lnTo>
                  <a:pt x="167191" y="1321673"/>
                </a:lnTo>
                <a:lnTo>
                  <a:pt x="121538" y="1305349"/>
                </a:lnTo>
                <a:lnTo>
                  <a:pt x="81262" y="1279737"/>
                </a:lnTo>
                <a:lnTo>
                  <a:pt x="47666" y="1246141"/>
                </a:lnTo>
                <a:lnTo>
                  <a:pt x="22054" y="1205865"/>
                </a:lnTo>
                <a:lnTo>
                  <a:pt x="5730" y="1160212"/>
                </a:lnTo>
                <a:lnTo>
                  <a:pt x="0" y="1110487"/>
                </a:lnTo>
                <a:lnTo>
                  <a:pt x="0" y="216915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11361" y="4053078"/>
            <a:ext cx="5029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Garamond"/>
                <a:cs typeface="Garamond"/>
              </a:rPr>
              <a:t>Is</a:t>
            </a:r>
            <a:r>
              <a:rPr sz="1600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r>
              <a:rPr sz="1600" spc="-5" dirty="0">
                <a:solidFill>
                  <a:srgbClr val="FFFFFF"/>
                </a:solidFill>
                <a:latin typeface="Garamond"/>
                <a:cs typeface="Garamond"/>
              </a:rPr>
              <a:t>u</a:t>
            </a:r>
            <a:r>
              <a:rPr sz="1600" spc="-15" dirty="0">
                <a:solidFill>
                  <a:srgbClr val="FFFFFF"/>
                </a:solidFill>
                <a:latin typeface="Garamond"/>
                <a:cs typeface="Garamond"/>
              </a:rPr>
              <a:t>e</a:t>
            </a:r>
            <a:r>
              <a:rPr sz="1600" spc="-5" dirty="0">
                <a:solidFill>
                  <a:srgbClr val="FFFFFF"/>
                </a:solidFill>
                <a:latin typeface="Garamond"/>
                <a:cs typeface="Garamond"/>
              </a:rPr>
              <a:t>s</a:t>
            </a:r>
            <a:endParaRPr sz="1600">
              <a:latin typeface="Garamond"/>
              <a:cs typeface="Garamond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95104" y="3552444"/>
            <a:ext cx="1300480" cy="1327785"/>
          </a:xfrm>
          <a:custGeom>
            <a:avLst/>
            <a:gdLst/>
            <a:ahLst/>
            <a:cxnLst/>
            <a:rect l="l" t="t" r="r" b="b"/>
            <a:pathLst>
              <a:path w="1300479" h="1327785">
                <a:moveTo>
                  <a:pt x="1083310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1"/>
                </a:lnTo>
                <a:lnTo>
                  <a:pt x="0" y="1110741"/>
                </a:lnTo>
                <a:lnTo>
                  <a:pt x="5723" y="1160412"/>
                </a:lnTo>
                <a:lnTo>
                  <a:pt x="22026" y="1206013"/>
                </a:lnTo>
                <a:lnTo>
                  <a:pt x="47606" y="1246242"/>
                </a:lnTo>
                <a:lnTo>
                  <a:pt x="81161" y="1279797"/>
                </a:lnTo>
                <a:lnTo>
                  <a:pt x="121390" y="1305377"/>
                </a:lnTo>
                <a:lnTo>
                  <a:pt x="166991" y="1321680"/>
                </a:lnTo>
                <a:lnTo>
                  <a:pt x="216662" y="1327403"/>
                </a:lnTo>
                <a:lnTo>
                  <a:pt x="1083310" y="1327403"/>
                </a:lnTo>
                <a:lnTo>
                  <a:pt x="1132980" y="1321680"/>
                </a:lnTo>
                <a:lnTo>
                  <a:pt x="1178581" y="1305377"/>
                </a:lnTo>
                <a:lnTo>
                  <a:pt x="1218810" y="1279797"/>
                </a:lnTo>
                <a:lnTo>
                  <a:pt x="1252365" y="1246242"/>
                </a:lnTo>
                <a:lnTo>
                  <a:pt x="1277945" y="1206013"/>
                </a:lnTo>
                <a:lnTo>
                  <a:pt x="1294248" y="1160412"/>
                </a:lnTo>
                <a:lnTo>
                  <a:pt x="1299972" y="1110741"/>
                </a:lnTo>
                <a:lnTo>
                  <a:pt x="1299972" y="216661"/>
                </a:lnTo>
                <a:lnTo>
                  <a:pt x="1294248" y="166991"/>
                </a:lnTo>
                <a:lnTo>
                  <a:pt x="1277945" y="121390"/>
                </a:lnTo>
                <a:lnTo>
                  <a:pt x="1252365" y="81161"/>
                </a:lnTo>
                <a:lnTo>
                  <a:pt x="1218810" y="47606"/>
                </a:lnTo>
                <a:lnTo>
                  <a:pt x="1178581" y="22026"/>
                </a:lnTo>
                <a:lnTo>
                  <a:pt x="1132980" y="5723"/>
                </a:lnTo>
                <a:lnTo>
                  <a:pt x="1083310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595104" y="3552444"/>
            <a:ext cx="1300480" cy="1327785"/>
          </a:xfrm>
          <a:custGeom>
            <a:avLst/>
            <a:gdLst/>
            <a:ahLst/>
            <a:cxnLst/>
            <a:rect l="l" t="t" r="r" b="b"/>
            <a:pathLst>
              <a:path w="1300479" h="1327785">
                <a:moveTo>
                  <a:pt x="0" y="216661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1083310" y="0"/>
                </a:lnTo>
                <a:lnTo>
                  <a:pt x="1132980" y="5723"/>
                </a:lnTo>
                <a:lnTo>
                  <a:pt x="1178581" y="22026"/>
                </a:lnTo>
                <a:lnTo>
                  <a:pt x="1218810" y="47606"/>
                </a:lnTo>
                <a:lnTo>
                  <a:pt x="1252365" y="81161"/>
                </a:lnTo>
                <a:lnTo>
                  <a:pt x="1277945" y="121390"/>
                </a:lnTo>
                <a:lnTo>
                  <a:pt x="1294248" y="166991"/>
                </a:lnTo>
                <a:lnTo>
                  <a:pt x="1299972" y="216661"/>
                </a:lnTo>
                <a:lnTo>
                  <a:pt x="1299972" y="1110741"/>
                </a:lnTo>
                <a:lnTo>
                  <a:pt x="1294248" y="1160412"/>
                </a:lnTo>
                <a:lnTo>
                  <a:pt x="1277945" y="1206013"/>
                </a:lnTo>
                <a:lnTo>
                  <a:pt x="1252365" y="1246242"/>
                </a:lnTo>
                <a:lnTo>
                  <a:pt x="1218810" y="1279797"/>
                </a:lnTo>
                <a:lnTo>
                  <a:pt x="1178581" y="1305377"/>
                </a:lnTo>
                <a:lnTo>
                  <a:pt x="1132980" y="1321680"/>
                </a:lnTo>
                <a:lnTo>
                  <a:pt x="1083310" y="1327403"/>
                </a:lnTo>
                <a:lnTo>
                  <a:pt x="216662" y="1327403"/>
                </a:lnTo>
                <a:lnTo>
                  <a:pt x="166991" y="1321680"/>
                </a:lnTo>
                <a:lnTo>
                  <a:pt x="121390" y="1305377"/>
                </a:lnTo>
                <a:lnTo>
                  <a:pt x="81161" y="1279797"/>
                </a:lnTo>
                <a:lnTo>
                  <a:pt x="47606" y="1246242"/>
                </a:lnTo>
                <a:lnTo>
                  <a:pt x="22026" y="1206013"/>
                </a:lnTo>
                <a:lnTo>
                  <a:pt x="5723" y="1160412"/>
                </a:lnTo>
                <a:lnTo>
                  <a:pt x="0" y="1110741"/>
                </a:lnTo>
                <a:lnTo>
                  <a:pt x="0" y="216661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9807067" y="4053078"/>
            <a:ext cx="8763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5" dirty="0">
                <a:solidFill>
                  <a:srgbClr val="FFFFFF"/>
                </a:solidFill>
                <a:latin typeface="Garamond"/>
                <a:cs typeface="Garamond"/>
              </a:rPr>
              <a:t>References</a:t>
            </a:r>
            <a:endParaRPr sz="16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2512822"/>
            <a:ext cx="9043035" cy="184531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62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Consider a simple electric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heater.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All of the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electricity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that is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input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to the unit is 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converted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heat.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There is no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waste and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power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output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(in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heat)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equals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the 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power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input (in electricity), so the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COP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one.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COP can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be used to describe 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any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system,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not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just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heating and</a:t>
            </a:r>
            <a:r>
              <a:rPr sz="2200" spc="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cooling.</a:t>
            </a:r>
            <a:endParaRPr sz="2200">
              <a:latin typeface="Garamond"/>
              <a:cs typeface="Garamond"/>
            </a:endParaRPr>
          </a:p>
          <a:p>
            <a:pPr marL="299085" indent="-287020">
              <a:lnSpc>
                <a:spcPts val="2375"/>
              </a:lnSpc>
              <a:spcBef>
                <a:spcPts val="60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maximum theoretical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COP for an air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conditioning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system is expressed</a:t>
            </a:r>
            <a:r>
              <a:rPr sz="2200" spc="18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by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2375"/>
              </a:lnSpc>
            </a:pP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Carnot’s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theorem, reduced to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following</a:t>
            </a:r>
            <a:r>
              <a:rPr sz="2200" spc="16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equation:</a:t>
            </a:r>
            <a:endParaRPr sz="22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5231714"/>
            <a:ext cx="74314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Where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TC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is the cold temperature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and TH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is the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hot</a:t>
            </a:r>
            <a:r>
              <a:rPr sz="2200" spc="15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temperature.</a:t>
            </a:r>
            <a:endParaRPr sz="22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33252" y="4825929"/>
            <a:ext cx="522605" cy="0"/>
          </a:xfrm>
          <a:custGeom>
            <a:avLst/>
            <a:gdLst/>
            <a:ahLst/>
            <a:cxnLst/>
            <a:rect l="l" t="t" r="r" b="b"/>
            <a:pathLst>
              <a:path w="522604">
                <a:moveTo>
                  <a:pt x="0" y="0"/>
                </a:moveTo>
                <a:lnTo>
                  <a:pt x="522294" y="0"/>
                </a:lnTo>
              </a:path>
            </a:pathLst>
          </a:custGeom>
          <a:ln w="84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48181" y="4800882"/>
            <a:ext cx="255904" cy="146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50" spc="25" dirty="0">
                <a:latin typeface="Times New Roman"/>
                <a:cs typeface="Times New Roman"/>
              </a:rPr>
              <a:t>M</a:t>
            </a:r>
            <a:r>
              <a:rPr sz="750" spc="5" dirty="0">
                <a:latin typeface="Times New Roman"/>
                <a:cs typeface="Times New Roman"/>
              </a:rPr>
              <a:t>A</a:t>
            </a:r>
            <a:r>
              <a:rPr sz="750" spc="25" dirty="0">
                <a:latin typeface="Times New Roman"/>
                <a:cs typeface="Times New Roman"/>
              </a:rPr>
              <a:t>X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21426" y="4936348"/>
            <a:ext cx="422909" cy="1460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42900" algn="l"/>
              </a:tabLst>
            </a:pPr>
            <a:r>
              <a:rPr sz="750" spc="25" dirty="0">
                <a:latin typeface="Times New Roman"/>
                <a:cs typeface="Times New Roman"/>
              </a:rPr>
              <a:t>H	</a:t>
            </a:r>
            <a:r>
              <a:rPr sz="750" spc="20" dirty="0">
                <a:latin typeface="Times New Roman"/>
                <a:cs typeface="Times New Roman"/>
              </a:rPr>
              <a:t>C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68789" y="4572268"/>
            <a:ext cx="23431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350" spc="-45" dirty="0">
                <a:latin typeface="Times New Roman"/>
                <a:cs typeface="Times New Roman"/>
              </a:rPr>
              <a:t>T</a:t>
            </a:r>
            <a:r>
              <a:rPr sz="1125" spc="-67" baseline="-25925" dirty="0">
                <a:latin typeface="Times New Roman"/>
                <a:cs typeface="Times New Roman"/>
              </a:rPr>
              <a:t>C</a:t>
            </a:r>
            <a:endParaRPr sz="1125" baseline="-259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27276" y="4683394"/>
            <a:ext cx="744220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33730" algn="l"/>
              </a:tabLst>
            </a:pPr>
            <a:r>
              <a:rPr sz="1350" spc="5" dirty="0">
                <a:latin typeface="Times New Roman"/>
                <a:cs typeface="Times New Roman"/>
              </a:rPr>
              <a:t>C</a:t>
            </a:r>
            <a:r>
              <a:rPr sz="1350" spc="-5" dirty="0">
                <a:latin typeface="Times New Roman"/>
                <a:cs typeface="Times New Roman"/>
              </a:rPr>
              <a:t>O</a:t>
            </a:r>
            <a:r>
              <a:rPr sz="1350" dirty="0">
                <a:latin typeface="Times New Roman"/>
                <a:cs typeface="Times New Roman"/>
              </a:rPr>
              <a:t>P	</a:t>
            </a:r>
            <a:r>
              <a:rPr sz="1350" spc="5" dirty="0">
                <a:latin typeface="Times New Roman"/>
                <a:cs typeface="Times New Roman"/>
              </a:rPr>
              <a:t>=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8637" y="4818515"/>
            <a:ext cx="462915" cy="2336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47015" algn="l"/>
              </a:tabLst>
            </a:pPr>
            <a:r>
              <a:rPr sz="1350" spc="5" dirty="0">
                <a:latin typeface="Times New Roman"/>
                <a:cs typeface="Times New Roman"/>
              </a:rPr>
              <a:t>T	</a:t>
            </a:r>
            <a:r>
              <a:rPr sz="1350" dirty="0">
                <a:latin typeface="Times New Roman"/>
                <a:cs typeface="Times New Roman"/>
              </a:rPr>
              <a:t>-</a:t>
            </a:r>
            <a:r>
              <a:rPr sz="1350" spc="-105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T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686308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dirty="0"/>
              <a:t>Performance</a:t>
            </a:r>
            <a:r>
              <a:rPr sz="5700" spc="-5" dirty="0"/>
              <a:t> </a:t>
            </a:r>
            <a:r>
              <a:rPr sz="5700" spc="-15" dirty="0"/>
              <a:t>Evaluation</a:t>
            </a:r>
            <a:endParaRPr sz="5700"/>
          </a:p>
        </p:txBody>
      </p:sp>
      <p:sp>
        <p:nvSpPr>
          <p:cNvPr id="5" name="object 5"/>
          <p:cNvSpPr txBox="1"/>
          <p:nvPr/>
        </p:nvSpPr>
        <p:spPr>
          <a:xfrm>
            <a:off x="1374394" y="2566161"/>
            <a:ext cx="9014460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9207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This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means that an heat pump system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more efficient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when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room  temperature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closer to 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outside temperature and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will use more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power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when there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a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larger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difference in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these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temperatures.</a:t>
            </a:r>
            <a:endParaRPr sz="2400">
              <a:latin typeface="Garamond"/>
              <a:cs typeface="Garamond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Typical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COP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values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air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conditioning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and heat pump systems are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the  range 2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4,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or about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tenth 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theoretical</a:t>
            </a:r>
            <a:r>
              <a:rPr sz="2400" spc="-2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maximum.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394" y="4477639"/>
            <a:ext cx="5296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Seasonal 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Energy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Efficiency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Ratio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(SEER):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394" y="4992446"/>
            <a:ext cx="5816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Heating Seasonal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Performance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Factor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(HSPF):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36784" y="3730428"/>
            <a:ext cx="1882775" cy="0"/>
          </a:xfrm>
          <a:custGeom>
            <a:avLst/>
            <a:gdLst/>
            <a:ahLst/>
            <a:cxnLst/>
            <a:rect l="l" t="t" r="r" b="b"/>
            <a:pathLst>
              <a:path w="1882775">
                <a:moveTo>
                  <a:pt x="0" y="0"/>
                </a:moveTo>
                <a:lnTo>
                  <a:pt x="1882631" y="0"/>
                </a:lnTo>
              </a:path>
            </a:pathLst>
          </a:custGeom>
          <a:ln w="90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3594" y="2566161"/>
            <a:ext cx="9184005" cy="1797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885" marR="558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b="1" spc="10" dirty="0">
                <a:solidFill>
                  <a:srgbClr val="252525"/>
                </a:solidFill>
                <a:latin typeface="Garamond"/>
                <a:cs typeface="Garamond"/>
              </a:rPr>
              <a:t>Energy </a:t>
            </a:r>
            <a:r>
              <a:rPr sz="2400" b="1" spc="-5" dirty="0">
                <a:solidFill>
                  <a:srgbClr val="252525"/>
                </a:solidFill>
                <a:latin typeface="Garamond"/>
                <a:cs typeface="Garamond"/>
              </a:rPr>
              <a:t>Efficiency </a:t>
            </a:r>
            <a:r>
              <a:rPr sz="2400" b="1" spc="5" dirty="0">
                <a:solidFill>
                  <a:srgbClr val="252525"/>
                </a:solidFill>
                <a:latin typeface="Garamond"/>
                <a:cs typeface="Garamond"/>
              </a:rPr>
              <a:t>Ratio </a:t>
            </a:r>
            <a:r>
              <a:rPr sz="2400" b="1" dirty="0">
                <a:solidFill>
                  <a:srgbClr val="252525"/>
                </a:solidFill>
                <a:latin typeface="Garamond"/>
                <a:cs typeface="Garamond"/>
              </a:rPr>
              <a:t>(EER):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 is 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ratio of output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cooling 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energy 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(in BTU) to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electrical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input 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energy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(in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Watt-hour).</a:t>
            </a:r>
            <a:endParaRPr sz="2400">
              <a:latin typeface="Garamond"/>
              <a:cs typeface="Garamond"/>
            </a:endParaRPr>
          </a:p>
          <a:p>
            <a:pPr marL="3373754" marR="3985260" indent="-539750">
              <a:lnSpc>
                <a:spcPct val="119500"/>
              </a:lnSpc>
              <a:spcBef>
                <a:spcPts val="955"/>
              </a:spcBef>
            </a:pPr>
            <a:r>
              <a:rPr sz="2175" spc="-240" baseline="-36398" dirty="0">
                <a:latin typeface="Times New Roman"/>
                <a:cs typeface="Times New Roman"/>
              </a:rPr>
              <a:t>EER </a:t>
            </a:r>
            <a:r>
              <a:rPr sz="2175" spc="-202" baseline="-36398" dirty="0">
                <a:latin typeface="Times New Roman"/>
                <a:cs typeface="Times New Roman"/>
              </a:rPr>
              <a:t>= </a:t>
            </a:r>
            <a:r>
              <a:rPr sz="1450" spc="-120" dirty="0">
                <a:latin typeface="Times New Roman"/>
                <a:cs typeface="Times New Roman"/>
              </a:rPr>
              <a:t>Output Cooling </a:t>
            </a:r>
            <a:r>
              <a:rPr sz="1450" spc="-125" dirty="0">
                <a:latin typeface="Times New Roman"/>
                <a:cs typeface="Times New Roman"/>
              </a:rPr>
              <a:t>Energy </a:t>
            </a:r>
            <a:r>
              <a:rPr sz="1450" spc="-135" dirty="0">
                <a:latin typeface="Times New Roman"/>
                <a:cs typeface="Times New Roman"/>
              </a:rPr>
              <a:t>(BTU)  </a:t>
            </a:r>
            <a:r>
              <a:rPr sz="1450" spc="-114" dirty="0">
                <a:latin typeface="Times New Roman"/>
                <a:cs typeface="Times New Roman"/>
              </a:rPr>
              <a:t>Input </a:t>
            </a:r>
            <a:r>
              <a:rPr sz="1450" spc="-105" dirty="0">
                <a:latin typeface="Times New Roman"/>
                <a:cs typeface="Times New Roman"/>
              </a:rPr>
              <a:t>Electrical </a:t>
            </a:r>
            <a:r>
              <a:rPr sz="1450" spc="-125" dirty="0">
                <a:latin typeface="Times New Roman"/>
                <a:cs typeface="Times New Roman"/>
              </a:rPr>
              <a:t>Energy</a:t>
            </a:r>
            <a:r>
              <a:rPr sz="1450" spc="-65" dirty="0">
                <a:latin typeface="Times New Roman"/>
                <a:cs typeface="Times New Roman"/>
              </a:rPr>
              <a:t> </a:t>
            </a:r>
            <a:r>
              <a:rPr sz="1450" spc="-140" dirty="0">
                <a:latin typeface="Times New Roman"/>
                <a:cs typeface="Times New Roman"/>
              </a:rPr>
              <a:t>(Wh)</a:t>
            </a:r>
            <a:endParaRPr sz="1450">
              <a:latin typeface="Times New Roman"/>
              <a:cs typeface="Times New Roman"/>
            </a:endParaRPr>
          </a:p>
          <a:p>
            <a:pPr marL="349885" indent="-287020">
              <a:lnSpc>
                <a:spcPct val="100000"/>
              </a:lnSpc>
              <a:spcBef>
                <a:spcPts val="12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49885" algn="l"/>
                <a:tab pos="350520" algn="l"/>
              </a:tabLst>
            </a:pP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Variations: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2840" y="4416710"/>
            <a:ext cx="38131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30480" indent="-488950">
              <a:lnSpc>
                <a:spcPct val="116799"/>
              </a:lnSpc>
              <a:spcBef>
                <a:spcPts val="100"/>
              </a:spcBef>
              <a:tabLst>
                <a:tab pos="790575" algn="l"/>
                <a:tab pos="3774440" algn="l"/>
              </a:tabLst>
            </a:pPr>
            <a:r>
              <a:rPr sz="1800" spc="-7" baseline="-34722" dirty="0">
                <a:latin typeface="Times New Roman"/>
                <a:cs typeface="Times New Roman"/>
              </a:rPr>
              <a:t>EER </a:t>
            </a:r>
            <a:r>
              <a:rPr sz="1800" spc="7" baseline="-34722" dirty="0">
                <a:latin typeface="Times New Roman"/>
                <a:cs typeface="Times New Roman"/>
              </a:rPr>
              <a:t>=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 Cooling Energy </a:t>
            </a: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over</a:t>
            </a:r>
            <a:r>
              <a:rPr sz="12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Season(BTU)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200" dirty="0">
                <a:latin typeface="Times New Roman"/>
                <a:cs typeface="Times New Roman"/>
              </a:rPr>
              <a:t>  </a:t>
            </a:r>
            <a:r>
              <a:rPr sz="1200" spc="-10" dirty="0">
                <a:latin typeface="Times New Roman"/>
                <a:cs typeface="Times New Roman"/>
              </a:rPr>
              <a:t>Input </a:t>
            </a:r>
            <a:r>
              <a:rPr sz="1200" spc="-5" dirty="0">
                <a:latin typeface="Times New Roman"/>
                <a:cs typeface="Times New Roman"/>
              </a:rPr>
              <a:t>Electrical Energy during </a:t>
            </a:r>
            <a:r>
              <a:rPr sz="1200" dirty="0">
                <a:latin typeface="Times New Roman"/>
                <a:cs typeface="Times New Roman"/>
              </a:rPr>
              <a:t>the </a:t>
            </a:r>
            <a:r>
              <a:rPr sz="1200" spc="-5" dirty="0">
                <a:latin typeface="Times New Roman"/>
                <a:cs typeface="Times New Roman"/>
              </a:rPr>
              <a:t>same </a:t>
            </a:r>
            <a:r>
              <a:rPr sz="1200" dirty="0">
                <a:latin typeface="Times New Roman"/>
                <a:cs typeface="Times New Roman"/>
              </a:rPr>
              <a:t>Season</a:t>
            </a:r>
            <a:r>
              <a:rPr sz="1200" spc="-12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(Wh)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0522" y="5234278"/>
            <a:ext cx="44958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dirty="0">
                <a:latin typeface="Times New Roman"/>
                <a:cs typeface="Times New Roman"/>
              </a:rPr>
              <a:t>COP</a:t>
            </a:r>
            <a:r>
              <a:rPr sz="1200" spc="-6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=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46908" y="5107082"/>
            <a:ext cx="14490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 marR="5080" indent="-6350">
              <a:lnSpc>
                <a:spcPct val="116799"/>
              </a:lnSpc>
              <a:spcBef>
                <a:spcPts val="100"/>
              </a:spcBef>
            </a:pPr>
            <a:r>
              <a:rPr sz="12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Heating</a:t>
            </a:r>
            <a:r>
              <a:rPr sz="1200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Energy </a:t>
            </a:r>
            <a:r>
              <a:rPr sz="1200" spc="-5" dirty="0">
                <a:latin typeface="Times New Roman"/>
                <a:cs typeface="Times New Roman"/>
              </a:rPr>
              <a:t> Input </a:t>
            </a:r>
            <a:r>
              <a:rPr sz="1200" spc="-10" dirty="0">
                <a:latin typeface="Times New Roman"/>
                <a:cs typeface="Times New Roman"/>
              </a:rPr>
              <a:t>Electrical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Energy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41890" y="5234278"/>
            <a:ext cx="1064260" cy="207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5" dirty="0">
                <a:latin typeface="Times New Roman"/>
                <a:cs typeface="Times New Roman"/>
              </a:rPr>
              <a:t>= </a:t>
            </a:r>
            <a:r>
              <a:rPr sz="1200" dirty="0">
                <a:latin typeface="Times New Roman"/>
                <a:cs typeface="Times New Roman"/>
              </a:rPr>
              <a:t>HSPF </a:t>
            </a:r>
            <a:r>
              <a:rPr sz="1200" spc="5" dirty="0">
                <a:latin typeface="Symbol"/>
                <a:cs typeface="Symbol"/>
              </a:rPr>
              <a:t>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0.293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356044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" dirty="0"/>
              <a:t>Applications</a:t>
            </a:r>
            <a:endParaRPr sz="5700"/>
          </a:p>
        </p:txBody>
      </p:sp>
      <p:sp>
        <p:nvSpPr>
          <p:cNvPr id="5" name="object 5"/>
          <p:cNvSpPr txBox="1"/>
          <p:nvPr/>
        </p:nvSpPr>
        <p:spPr>
          <a:xfrm>
            <a:off x="1374394" y="2512822"/>
            <a:ext cx="9354820" cy="350012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633730" indent="-287020">
              <a:lnSpc>
                <a:spcPct val="80000"/>
              </a:lnSpc>
              <a:spcBef>
                <a:spcPts val="62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b="1" spc="-10" dirty="0">
                <a:solidFill>
                  <a:srgbClr val="252525"/>
                </a:solidFill>
                <a:latin typeface="Garamond"/>
                <a:cs typeface="Garamond"/>
              </a:rPr>
              <a:t>District </a:t>
            </a:r>
            <a:r>
              <a:rPr sz="2200" b="1" spc="-5" dirty="0">
                <a:solidFill>
                  <a:srgbClr val="252525"/>
                </a:solidFill>
                <a:latin typeface="Garamond"/>
                <a:cs typeface="Garamond"/>
              </a:rPr>
              <a:t>Heating: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Drammen 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Fjernvarme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District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Heating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is a district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heating 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system in Drammen,</a:t>
            </a:r>
            <a:r>
              <a:rPr sz="2200" spc="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Norway.</a:t>
            </a:r>
            <a:endParaRPr sz="2200">
              <a:latin typeface="Garamond"/>
              <a:cs typeface="Garamond"/>
            </a:endParaRPr>
          </a:p>
          <a:p>
            <a:pPr marL="299085" marR="5080" indent="-287020">
              <a:lnSpc>
                <a:spcPts val="2110"/>
              </a:lnSpc>
              <a:spcBef>
                <a:spcPts val="111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heat pump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was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manufactured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by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Star Refrigeration in 2011 with 3 systems  giving a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combined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capacity of 14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megawatts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central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Drammen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providing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85%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of  hot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water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needed for the</a:t>
            </a:r>
            <a:r>
              <a:rPr sz="2200" spc="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40" dirty="0">
                <a:solidFill>
                  <a:srgbClr val="252525"/>
                </a:solidFill>
                <a:latin typeface="Garamond"/>
                <a:cs typeface="Garamond"/>
              </a:rPr>
              <a:t>city.</a:t>
            </a:r>
            <a:endParaRPr sz="22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62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Refrigerant:</a:t>
            </a:r>
            <a:r>
              <a:rPr sz="2200" spc="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Ammonia.</a:t>
            </a:r>
            <a:endParaRPr sz="22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Source: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Sea-Water(8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or 9°C from a depth of</a:t>
            </a:r>
            <a:r>
              <a:rPr sz="2200" spc="4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18m)</a:t>
            </a:r>
            <a:endParaRPr sz="2200">
              <a:latin typeface="Garamond"/>
              <a:cs typeface="Garamond"/>
            </a:endParaRPr>
          </a:p>
          <a:p>
            <a:pPr marL="299085" indent="-287020">
              <a:lnSpc>
                <a:spcPts val="2375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District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water heated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around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65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°C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to 90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°C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for use in building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heating and</a:t>
            </a:r>
            <a:r>
              <a:rPr sz="2200" spc="3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hot</a:t>
            </a:r>
            <a:endParaRPr sz="2200">
              <a:latin typeface="Garamond"/>
              <a:cs typeface="Garamond"/>
            </a:endParaRPr>
          </a:p>
          <a:p>
            <a:pPr marL="299085">
              <a:lnSpc>
                <a:spcPts val="2375"/>
              </a:lnSpc>
            </a:pP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water</a:t>
            </a:r>
            <a:r>
              <a:rPr sz="220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systems.</a:t>
            </a:r>
            <a:endParaRPr sz="22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Average</a:t>
            </a:r>
            <a:r>
              <a:rPr sz="22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COP=3.0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356044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" dirty="0"/>
              <a:t>Applications</a:t>
            </a:r>
            <a:endParaRPr sz="5700"/>
          </a:p>
        </p:txBody>
      </p:sp>
      <p:sp>
        <p:nvSpPr>
          <p:cNvPr id="5" name="object 5"/>
          <p:cNvSpPr txBox="1"/>
          <p:nvPr/>
        </p:nvSpPr>
        <p:spPr>
          <a:xfrm>
            <a:off x="1374394" y="2566161"/>
            <a:ext cx="367157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10" dirty="0">
                <a:solidFill>
                  <a:srgbClr val="252525"/>
                </a:solidFill>
                <a:latin typeface="Garamond"/>
                <a:cs typeface="Garamond"/>
              </a:rPr>
              <a:t>Drying: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Application 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pump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gives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the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possibility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waste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 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recovery.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With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pump 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extracted heat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 the  exhaust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air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upgraded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higher temperature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level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and  reused to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dryer.</a:t>
            </a:r>
            <a:endParaRPr sz="24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15584" y="2916935"/>
            <a:ext cx="2196084" cy="2599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03919" y="2916935"/>
            <a:ext cx="2104644" cy="2599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356044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" dirty="0"/>
              <a:t>Applications</a:t>
            </a:r>
            <a:endParaRPr sz="5700"/>
          </a:p>
        </p:txBody>
      </p:sp>
      <p:sp>
        <p:nvSpPr>
          <p:cNvPr id="5" name="object 5"/>
          <p:cNvSpPr txBox="1"/>
          <p:nvPr/>
        </p:nvSpPr>
        <p:spPr>
          <a:xfrm>
            <a:off x="1374394" y="2518918"/>
            <a:ext cx="4556760" cy="36385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9085" marR="5080" indent="-287020">
              <a:lnSpc>
                <a:spcPts val="1920"/>
              </a:lnSpc>
              <a:spcBef>
                <a:spcPts val="565"/>
              </a:spcBef>
              <a:buClr>
                <a:srgbClr val="83992A"/>
              </a:buClr>
              <a:buSzPct val="113157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900" b="1" spc="-20" dirty="0">
                <a:solidFill>
                  <a:srgbClr val="252525"/>
                </a:solidFill>
                <a:latin typeface="Garamond"/>
                <a:cs typeface="Garamond"/>
              </a:rPr>
              <a:t>Washing: </a:t>
            </a:r>
            <a:r>
              <a:rPr sz="2000" spc="1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washing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installation is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often 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equipped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with an air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discharge fan to 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prevent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 installation from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vapor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flowing 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out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through the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inlet and outlet opening  and other openings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 the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washing  machine.</a:t>
            </a:r>
            <a:endParaRPr sz="2000">
              <a:latin typeface="Garamond"/>
              <a:cs typeface="Garamond"/>
            </a:endParaRPr>
          </a:p>
          <a:p>
            <a:pPr marL="299085" marR="107950" indent="-287020">
              <a:lnSpc>
                <a:spcPct val="80000"/>
              </a:lnSpc>
              <a:spcBef>
                <a:spcPts val="110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1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air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discharge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will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blow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humid hot air 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 the ambient surrounding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and will 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maintain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an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under pressure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inside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 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washing machine. </a:t>
            </a:r>
            <a:r>
              <a:rPr sz="2000" spc="1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discharge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air 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contains a </a:t>
            </a:r>
            <a:r>
              <a:rPr sz="2000" spc="10" dirty="0">
                <a:solidFill>
                  <a:srgbClr val="252525"/>
                </a:solidFill>
                <a:latin typeface="Garamond"/>
                <a:cs typeface="Garamond"/>
              </a:rPr>
              <a:t>large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amount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energy.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With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 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heat pump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it is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possible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 use the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heat 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from the discharge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air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washing 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water.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18276" y="2663951"/>
            <a:ext cx="4878324" cy="32125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356044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" dirty="0"/>
              <a:t>Applications</a:t>
            </a:r>
            <a:endParaRPr sz="5700"/>
          </a:p>
        </p:txBody>
      </p:sp>
      <p:sp>
        <p:nvSpPr>
          <p:cNvPr id="5" name="object 5"/>
          <p:cNvSpPr txBox="1"/>
          <p:nvPr/>
        </p:nvSpPr>
        <p:spPr>
          <a:xfrm>
            <a:off x="1374394" y="2532634"/>
            <a:ext cx="4633595" cy="327596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9085" marR="119380" indent="-287020">
              <a:lnSpc>
                <a:spcPct val="90500"/>
              </a:lnSpc>
              <a:spcBef>
                <a:spcPts val="37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Pasteurization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: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 most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pasteurization 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processes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heat exchange between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cold  and hot product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flow is already  implemented.</a:t>
            </a:r>
            <a:endParaRPr sz="2000">
              <a:latin typeface="Garamond"/>
              <a:cs typeface="Garamond"/>
            </a:endParaRPr>
          </a:p>
          <a:p>
            <a:pPr marL="299085" marR="5080" indent="-287020">
              <a:lnSpc>
                <a:spcPct val="90000"/>
              </a:lnSpc>
              <a:spcBef>
                <a:spcPts val="108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In addition to this extra heating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and</a:t>
            </a:r>
            <a:r>
              <a:rPr sz="2000" spc="-7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cooling  are needed for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pasteurization, heat pump 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might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be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the ideal solution to extract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heat 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from the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product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that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needs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be cooled  and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supply this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heat at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higher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temperature  to the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product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that needs to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reach  pasteurization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temperature.</a:t>
            </a:r>
            <a:endParaRPr sz="2000">
              <a:latin typeface="Garamond"/>
              <a:cs typeface="Garamond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196584" y="2557272"/>
            <a:ext cx="5074920" cy="3625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356044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" dirty="0"/>
              <a:t>Applications</a:t>
            </a:r>
            <a:endParaRPr sz="5700"/>
          </a:p>
        </p:txBody>
      </p:sp>
      <p:sp>
        <p:nvSpPr>
          <p:cNvPr id="5" name="object 5"/>
          <p:cNvSpPr txBox="1"/>
          <p:nvPr/>
        </p:nvSpPr>
        <p:spPr>
          <a:xfrm>
            <a:off x="1374394" y="2566161"/>
            <a:ext cx="9392285" cy="236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b="1" spc="-10" dirty="0">
                <a:solidFill>
                  <a:srgbClr val="252525"/>
                </a:solidFill>
                <a:latin typeface="Garamond"/>
                <a:cs typeface="Garamond"/>
              </a:rPr>
              <a:t>Cogeneration: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designing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cogeneration, heat pumps readily compliment 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 many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renewable 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energy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technologies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produce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desired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and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power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at reduced basic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fuel input.</a:t>
            </a:r>
            <a:endParaRPr sz="2400">
              <a:latin typeface="Garamond"/>
              <a:cs typeface="Garamond"/>
            </a:endParaRPr>
          </a:p>
          <a:p>
            <a:pPr marL="299085" marR="10160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Thus,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integrating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pumps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clean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technologies becomes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potent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tool  in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combating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carbon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emission.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This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direction 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energy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engineering 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should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be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moving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with all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deliberate</a:t>
            </a:r>
            <a:r>
              <a:rPr sz="2400" spc="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speed.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356044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" dirty="0"/>
              <a:t>Applications</a:t>
            </a:r>
            <a:endParaRPr sz="5700"/>
          </a:p>
        </p:txBody>
      </p:sp>
      <p:sp>
        <p:nvSpPr>
          <p:cNvPr id="5" name="object 5"/>
          <p:cNvSpPr txBox="1"/>
          <p:nvPr/>
        </p:nvSpPr>
        <p:spPr>
          <a:xfrm>
            <a:off x="1374394" y="2481445"/>
            <a:ext cx="9320530" cy="322580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b="1" spc="-10" dirty="0">
                <a:solidFill>
                  <a:srgbClr val="252525"/>
                </a:solidFill>
                <a:latin typeface="Garamond"/>
                <a:cs typeface="Garamond"/>
              </a:rPr>
              <a:t>Desalination: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Desalination is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the process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converting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sea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water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to fresh</a:t>
            </a:r>
            <a:r>
              <a:rPr sz="2200" spc="4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water.</a:t>
            </a:r>
            <a:endParaRPr sz="2200">
              <a:latin typeface="Garamond"/>
              <a:cs typeface="Garamond"/>
            </a:endParaRPr>
          </a:p>
          <a:p>
            <a:pPr marL="299085" marR="5080" indent="-287020">
              <a:lnSpc>
                <a:spcPct val="100000"/>
              </a:lnSpc>
              <a:spcBef>
                <a:spcPts val="113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Desalination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plants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based on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mechanical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vapor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compression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(MVC)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technology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are 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inherently the most thermodynamically</a:t>
            </a:r>
            <a:r>
              <a:rPr sz="2200" spc="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efficient.</a:t>
            </a:r>
            <a:endParaRPr sz="2200">
              <a:latin typeface="Garamond"/>
              <a:cs typeface="Garamond"/>
            </a:endParaRPr>
          </a:p>
          <a:p>
            <a:pPr marL="299085" marR="233679" indent="-287020">
              <a:lnSpc>
                <a:spcPct val="100000"/>
              </a:lnSpc>
              <a:spcBef>
                <a:spcPts val="113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A single unit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two-effect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MVC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desalination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pilot plant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of 50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m3/day capacity 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was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commissioned at </a:t>
            </a:r>
            <a:r>
              <a:rPr sz="2200" spc="-50" dirty="0">
                <a:solidFill>
                  <a:srgbClr val="252525"/>
                </a:solidFill>
                <a:latin typeface="Garamond"/>
                <a:cs typeface="Garamond"/>
              </a:rPr>
              <a:t>Trombay,</a:t>
            </a:r>
            <a:r>
              <a:rPr sz="2200" spc="9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Mumbai.</a:t>
            </a:r>
            <a:endParaRPr sz="2200">
              <a:latin typeface="Garamond"/>
              <a:cs typeface="Garamond"/>
            </a:endParaRPr>
          </a:p>
          <a:p>
            <a:pPr marL="299085" marR="239395" indent="-287020">
              <a:lnSpc>
                <a:spcPct val="100000"/>
              </a:lnSpc>
              <a:spcBef>
                <a:spcPts val="113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10" dirty="0">
                <a:solidFill>
                  <a:srgbClr val="252525"/>
                </a:solidFill>
                <a:latin typeface="Garamond"/>
                <a:cs typeface="Garamond"/>
              </a:rPr>
              <a:t>Thermal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desalination requires lots of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energy.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One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hybrid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technology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that can  potentially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lower </a:t>
            </a:r>
            <a:r>
              <a:rPr sz="2200" spc="5" dirty="0">
                <a:solidFill>
                  <a:srgbClr val="252525"/>
                </a:solidFill>
                <a:latin typeface="Garamond"/>
                <a:cs typeface="Garamond"/>
              </a:rPr>
              <a:t>energy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consumption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solar-assisted heat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pump as it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operates at 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low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temperature and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utilizes solar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energy,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ambient </a:t>
            </a:r>
            <a:r>
              <a:rPr sz="2200" spc="10" dirty="0">
                <a:solidFill>
                  <a:srgbClr val="252525"/>
                </a:solidFill>
                <a:latin typeface="Garamond"/>
                <a:cs typeface="Garamond"/>
              </a:rPr>
              <a:t>energy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and waste</a:t>
            </a:r>
            <a:r>
              <a:rPr sz="2200" spc="1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heat.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173037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dirty="0"/>
              <a:t>Issues</a:t>
            </a:r>
            <a:endParaRPr sz="5700"/>
          </a:p>
        </p:txBody>
      </p:sp>
      <p:sp>
        <p:nvSpPr>
          <p:cNvPr id="5" name="object 5"/>
          <p:cNvSpPr txBox="1"/>
          <p:nvPr/>
        </p:nvSpPr>
        <p:spPr>
          <a:xfrm>
            <a:off x="1374394" y="2566161"/>
            <a:ext cx="9388475" cy="251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As with any heat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engine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till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date, even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pumps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share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major flaw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 constrained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performance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parameters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due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thermodynamic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efficiency</a:t>
            </a:r>
            <a:r>
              <a:rPr sz="2400" spc="3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limits.</a:t>
            </a:r>
            <a:endParaRPr sz="2400">
              <a:latin typeface="Garamond"/>
              <a:cs typeface="Garamond"/>
            </a:endParaRPr>
          </a:p>
          <a:p>
            <a:pPr marL="375285" indent="-3632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375285" algn="l"/>
                <a:tab pos="3759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pumps are only highly efficient when they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generate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</a:t>
            </a:r>
            <a:r>
              <a:rPr sz="2400" spc="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low</a:t>
            </a:r>
            <a:endParaRPr sz="2400">
              <a:latin typeface="Garamond"/>
              <a:cs typeface="Garamond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temperature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differential, ideally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around or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below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32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°C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(90</a:t>
            </a:r>
            <a:r>
              <a:rPr sz="2400" spc="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°F).</a:t>
            </a:r>
            <a:endParaRPr sz="2400">
              <a:latin typeface="Garamond"/>
              <a:cs typeface="Garamond"/>
            </a:endParaRPr>
          </a:p>
          <a:p>
            <a:pPr marL="299085" marR="788035" indent="-287020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Both indoor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and outdoor heat pump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units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contain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moving mechanical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components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which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produce</a:t>
            </a:r>
            <a:r>
              <a:rPr sz="2400" spc="3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noise.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293560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dirty="0"/>
              <a:t>Definition</a:t>
            </a:r>
            <a:endParaRPr sz="5700"/>
          </a:p>
        </p:txBody>
      </p:sp>
      <p:sp>
        <p:nvSpPr>
          <p:cNvPr id="5" name="object 5"/>
          <p:cNvSpPr txBox="1"/>
          <p:nvPr/>
        </p:nvSpPr>
        <p:spPr>
          <a:xfrm>
            <a:off x="1374394" y="2512822"/>
            <a:ext cx="9156700" cy="323151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299085" marR="5080" indent="-287020">
              <a:lnSpc>
                <a:spcPct val="80000"/>
              </a:lnSpc>
              <a:spcBef>
                <a:spcPts val="62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heat pump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is a device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that provides heat </a:t>
            </a:r>
            <a:r>
              <a:rPr sz="2200" spc="10" dirty="0">
                <a:solidFill>
                  <a:srgbClr val="252525"/>
                </a:solidFill>
                <a:latin typeface="Garamond"/>
                <a:cs typeface="Garamond"/>
              </a:rPr>
              <a:t>energy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from a source of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to a  destination called a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"heat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sink".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Heat pumps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are designed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move </a:t>
            </a:r>
            <a:r>
              <a:rPr sz="2200" spc="5" dirty="0">
                <a:solidFill>
                  <a:srgbClr val="252525"/>
                </a:solidFill>
                <a:latin typeface="Garamond"/>
                <a:cs typeface="Garamond"/>
              </a:rPr>
              <a:t>thermal </a:t>
            </a:r>
            <a:r>
              <a:rPr sz="2200" spc="10" dirty="0">
                <a:solidFill>
                  <a:srgbClr val="252525"/>
                </a:solidFill>
                <a:latin typeface="Garamond"/>
                <a:cs typeface="Garamond"/>
              </a:rPr>
              <a:t>energy 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opposite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to the direction of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spontaneous heat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flow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by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absorbing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from a cold  space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and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releasing it to a </a:t>
            </a:r>
            <a:r>
              <a:rPr sz="2200" spc="5" dirty="0">
                <a:solidFill>
                  <a:srgbClr val="252525"/>
                </a:solidFill>
                <a:latin typeface="Garamond"/>
                <a:cs typeface="Garamond"/>
              </a:rPr>
              <a:t>warmer</a:t>
            </a:r>
            <a:r>
              <a:rPr sz="2200" spc="8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one.</a:t>
            </a:r>
            <a:endParaRPr sz="22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Provides </a:t>
            </a: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Heat.</a:t>
            </a:r>
            <a:endParaRPr sz="22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Provides </a:t>
            </a:r>
            <a:r>
              <a:rPr sz="2200" spc="-20" dirty="0">
                <a:solidFill>
                  <a:srgbClr val="252525"/>
                </a:solidFill>
                <a:latin typeface="Garamond"/>
                <a:cs typeface="Garamond"/>
              </a:rPr>
              <a:t>Cooling.</a:t>
            </a:r>
            <a:endParaRPr sz="22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Operates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on</a:t>
            </a:r>
            <a:r>
              <a:rPr sz="2200" spc="4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25" dirty="0">
                <a:solidFill>
                  <a:srgbClr val="252525"/>
                </a:solidFill>
                <a:latin typeface="Garamond"/>
                <a:cs typeface="Garamond"/>
              </a:rPr>
              <a:t>Electricity.</a:t>
            </a:r>
            <a:endParaRPr sz="22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600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Cost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Effective.</a:t>
            </a:r>
            <a:endParaRPr sz="22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605"/>
              </a:spcBef>
              <a:buClr>
                <a:srgbClr val="83992A"/>
              </a:buClr>
              <a:buSzPct val="113636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200" spc="-10" dirty="0">
                <a:solidFill>
                  <a:srgbClr val="252525"/>
                </a:solidFill>
                <a:latin typeface="Garamond"/>
                <a:cs typeface="Garamond"/>
              </a:rPr>
              <a:t>Examples: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Refrigerators, </a:t>
            </a:r>
            <a:r>
              <a:rPr sz="2200" spc="-5" dirty="0">
                <a:solidFill>
                  <a:srgbClr val="252525"/>
                </a:solidFill>
                <a:latin typeface="Garamond"/>
                <a:cs typeface="Garamond"/>
              </a:rPr>
              <a:t>Air</a:t>
            </a:r>
            <a:r>
              <a:rPr sz="2200" spc="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200" spc="-15" dirty="0">
                <a:solidFill>
                  <a:srgbClr val="252525"/>
                </a:solidFill>
                <a:latin typeface="Garamond"/>
                <a:cs typeface="Garamond"/>
              </a:rPr>
              <a:t>Conditioners.</a:t>
            </a:r>
            <a:endParaRPr sz="22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307911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145" dirty="0"/>
              <a:t>R</a:t>
            </a:r>
            <a:r>
              <a:rPr sz="5700" dirty="0"/>
              <a:t>eferences</a:t>
            </a:r>
            <a:endParaRPr sz="5700"/>
          </a:p>
        </p:txBody>
      </p:sp>
      <p:sp>
        <p:nvSpPr>
          <p:cNvPr id="5" name="object 5"/>
          <p:cNvSpPr txBox="1"/>
          <p:nvPr/>
        </p:nvSpPr>
        <p:spPr>
          <a:xfrm>
            <a:off x="1374394" y="2541777"/>
            <a:ext cx="9140825" cy="307467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92075" indent="-287020">
              <a:lnSpc>
                <a:spcPts val="2160"/>
              </a:lnSpc>
              <a:spcBef>
                <a:spcPts val="37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"Heat 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Pump,"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[Online].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Available: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https://en.wikipedia.org/wiki/Heat_pump.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[Accessed 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April 2016].</a:t>
            </a:r>
            <a:endParaRPr sz="2000">
              <a:latin typeface="Garamond"/>
              <a:cs typeface="Garamond"/>
            </a:endParaRPr>
          </a:p>
          <a:p>
            <a:pPr marL="299085" indent="-287020">
              <a:lnSpc>
                <a:spcPts val="2280"/>
              </a:lnSpc>
              <a:spcBef>
                <a:spcPts val="81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10" dirty="0">
                <a:solidFill>
                  <a:srgbClr val="252525"/>
                </a:solidFill>
                <a:latin typeface="Garamond"/>
                <a:cs typeface="Garamond"/>
              </a:rPr>
              <a:t>“The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Refrigeration 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Cycle,”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[Online].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Available:</a:t>
            </a:r>
            <a:r>
              <a:rPr sz="2000" spc="2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  <a:hlinkClick r:id="rId2"/>
              </a:rPr>
              <a:t>http://www.air-n-water.com/how-a-heat-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2280"/>
              </a:lnSpc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pump-works.htm.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[Accessed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April</a:t>
            </a:r>
            <a:r>
              <a:rPr sz="2000" spc="-6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2016].</a:t>
            </a:r>
            <a:endParaRPr sz="2000">
              <a:latin typeface="Garamond"/>
              <a:cs typeface="Garamond"/>
            </a:endParaRPr>
          </a:p>
          <a:p>
            <a:pPr marL="299085" marR="1228725" indent="-287020">
              <a:lnSpc>
                <a:spcPts val="2160"/>
              </a:lnSpc>
              <a:spcBef>
                <a:spcPts val="111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25" dirty="0">
                <a:solidFill>
                  <a:srgbClr val="252525"/>
                </a:solidFill>
                <a:latin typeface="Garamond"/>
                <a:cs typeface="Garamond"/>
              </a:rPr>
              <a:t>“Applications,”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de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Kleijin, [Online]. </a:t>
            </a:r>
            <a:r>
              <a:rPr sz="2000" spc="-20" dirty="0">
                <a:solidFill>
                  <a:srgbClr val="252525"/>
                </a:solidFill>
                <a:latin typeface="Garamond"/>
                <a:cs typeface="Garamond"/>
              </a:rPr>
              <a:t>Available: 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  <a:hlinkClick r:id="rId3"/>
              </a:rPr>
              <a:t>http://www.industrialheatpumps.nl/en/applications/.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[Accessed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April</a:t>
            </a:r>
            <a:r>
              <a:rPr sz="2000" spc="10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2016].</a:t>
            </a:r>
            <a:endParaRPr sz="2000">
              <a:latin typeface="Garamond"/>
              <a:cs typeface="Garamond"/>
            </a:endParaRPr>
          </a:p>
          <a:p>
            <a:pPr marL="299085" indent="-287020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Kommunal,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"District </a:t>
            </a:r>
            <a:r>
              <a:rPr sz="2000" dirty="0">
                <a:solidFill>
                  <a:srgbClr val="252525"/>
                </a:solidFill>
                <a:latin typeface="Garamond"/>
                <a:cs typeface="Garamond"/>
              </a:rPr>
              <a:t>heating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with 90% </a:t>
            </a:r>
            <a:r>
              <a:rPr sz="2000" spc="-10" dirty="0">
                <a:solidFill>
                  <a:srgbClr val="252525"/>
                </a:solidFill>
                <a:latin typeface="Garamond"/>
                <a:cs typeface="Garamond"/>
              </a:rPr>
              <a:t>Renewable </a:t>
            </a:r>
            <a:r>
              <a:rPr sz="2000" spc="-15" dirty="0">
                <a:solidFill>
                  <a:srgbClr val="252525"/>
                </a:solidFill>
                <a:latin typeface="Garamond"/>
                <a:cs typeface="Garamond"/>
              </a:rPr>
              <a:t>Energy,"</a:t>
            </a:r>
            <a:r>
              <a:rPr sz="2000" spc="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</a:rPr>
              <a:t>2009.</a:t>
            </a:r>
            <a:endParaRPr sz="2000">
              <a:latin typeface="Garamond"/>
              <a:cs typeface="Garamond"/>
            </a:endParaRPr>
          </a:p>
          <a:p>
            <a:pPr marL="299085" indent="-287020">
              <a:lnSpc>
                <a:spcPts val="2280"/>
              </a:lnSpc>
              <a:spcBef>
                <a:spcPts val="840"/>
              </a:spcBef>
              <a:buClr>
                <a:srgbClr val="83992A"/>
              </a:buClr>
              <a:buSzPct val="115000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000" u="sng" spc="-5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aramond"/>
                <a:cs typeface="Garamond"/>
              </a:rPr>
              <a:t>Animation </a:t>
            </a:r>
            <a:r>
              <a:rPr sz="2000" u="sng" dirty="0">
                <a:solidFill>
                  <a:srgbClr val="252525"/>
                </a:solidFill>
                <a:uFill>
                  <a:solidFill>
                    <a:srgbClr val="252525"/>
                  </a:solidFill>
                </a:uFill>
                <a:latin typeface="Garamond"/>
                <a:cs typeface="Garamond"/>
              </a:rPr>
              <a:t>for reference:</a:t>
            </a:r>
            <a:endParaRPr sz="2000">
              <a:latin typeface="Garamond"/>
              <a:cs typeface="Garamond"/>
            </a:endParaRPr>
          </a:p>
          <a:p>
            <a:pPr marL="299085">
              <a:lnSpc>
                <a:spcPts val="2280"/>
              </a:lnSpc>
            </a:pPr>
            <a:r>
              <a:rPr sz="2000" spc="-5" dirty="0">
                <a:solidFill>
                  <a:srgbClr val="252525"/>
                </a:solidFill>
                <a:latin typeface="Garamond"/>
                <a:cs typeface="Garamond"/>
                <a:hlinkClick r:id="rId4"/>
              </a:rPr>
              <a:t>http://www.dimplex.de/fileadmin/dimplex/downloads/animationen/waermepumpe.swf</a:t>
            </a:r>
            <a:endParaRPr sz="20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39411" y="2558795"/>
            <a:ext cx="3313429" cy="3314700"/>
          </a:xfrm>
          <a:custGeom>
            <a:avLst/>
            <a:gdLst/>
            <a:ahLst/>
            <a:cxnLst/>
            <a:rect l="l" t="t" r="r" b="b"/>
            <a:pathLst>
              <a:path w="3313429" h="3314700">
                <a:moveTo>
                  <a:pt x="1656588" y="0"/>
                </a:moveTo>
                <a:lnTo>
                  <a:pt x="1608597" y="682"/>
                </a:lnTo>
                <a:lnTo>
                  <a:pt x="1560946" y="2716"/>
                </a:lnTo>
                <a:lnTo>
                  <a:pt x="1513651" y="6083"/>
                </a:lnTo>
                <a:lnTo>
                  <a:pt x="1466731" y="10766"/>
                </a:lnTo>
                <a:lnTo>
                  <a:pt x="1420205" y="16745"/>
                </a:lnTo>
                <a:lnTo>
                  <a:pt x="1374090" y="24003"/>
                </a:lnTo>
                <a:lnTo>
                  <a:pt x="1328407" y="32520"/>
                </a:lnTo>
                <a:lnTo>
                  <a:pt x="1283172" y="42279"/>
                </a:lnTo>
                <a:lnTo>
                  <a:pt x="1238404" y="53261"/>
                </a:lnTo>
                <a:lnTo>
                  <a:pt x="1194122" y="65447"/>
                </a:lnTo>
                <a:lnTo>
                  <a:pt x="1150344" y="78819"/>
                </a:lnTo>
                <a:lnTo>
                  <a:pt x="1107088" y="93359"/>
                </a:lnTo>
                <a:lnTo>
                  <a:pt x="1064373" y="109048"/>
                </a:lnTo>
                <a:lnTo>
                  <a:pt x="1022218" y="125868"/>
                </a:lnTo>
                <a:lnTo>
                  <a:pt x="980641" y="143801"/>
                </a:lnTo>
                <a:lnTo>
                  <a:pt x="939659" y="162827"/>
                </a:lnTo>
                <a:lnTo>
                  <a:pt x="899292" y="182929"/>
                </a:lnTo>
                <a:lnTo>
                  <a:pt x="859558" y="204088"/>
                </a:lnTo>
                <a:lnTo>
                  <a:pt x="820476" y="226285"/>
                </a:lnTo>
                <a:lnTo>
                  <a:pt x="782063" y="249503"/>
                </a:lnTo>
                <a:lnTo>
                  <a:pt x="744339" y="273723"/>
                </a:lnTo>
                <a:lnTo>
                  <a:pt x="707321" y="298926"/>
                </a:lnTo>
                <a:lnTo>
                  <a:pt x="671029" y="325093"/>
                </a:lnTo>
                <a:lnTo>
                  <a:pt x="635480" y="352208"/>
                </a:lnTo>
                <a:lnTo>
                  <a:pt x="600692" y="380250"/>
                </a:lnTo>
                <a:lnTo>
                  <a:pt x="566685" y="409202"/>
                </a:lnTo>
                <a:lnTo>
                  <a:pt x="533477" y="439045"/>
                </a:lnTo>
                <a:lnTo>
                  <a:pt x="501086" y="469762"/>
                </a:lnTo>
                <a:lnTo>
                  <a:pt x="469531" y="501332"/>
                </a:lnTo>
                <a:lnTo>
                  <a:pt x="438830" y="533738"/>
                </a:lnTo>
                <a:lnTo>
                  <a:pt x="409001" y="566962"/>
                </a:lnTo>
                <a:lnTo>
                  <a:pt x="380062" y="600985"/>
                </a:lnTo>
                <a:lnTo>
                  <a:pt x="352034" y="635789"/>
                </a:lnTo>
                <a:lnTo>
                  <a:pt x="324932" y="671354"/>
                </a:lnTo>
                <a:lnTo>
                  <a:pt x="298777" y="707664"/>
                </a:lnTo>
                <a:lnTo>
                  <a:pt x="273586" y="744699"/>
                </a:lnTo>
                <a:lnTo>
                  <a:pt x="249379" y="782441"/>
                </a:lnTo>
                <a:lnTo>
                  <a:pt x="226172" y="820871"/>
                </a:lnTo>
                <a:lnTo>
                  <a:pt x="203986" y="859971"/>
                </a:lnTo>
                <a:lnTo>
                  <a:pt x="182837" y="899723"/>
                </a:lnTo>
                <a:lnTo>
                  <a:pt x="162745" y="940109"/>
                </a:lnTo>
                <a:lnTo>
                  <a:pt x="143729" y="981109"/>
                </a:lnTo>
                <a:lnTo>
                  <a:pt x="125805" y="1022705"/>
                </a:lnTo>
                <a:lnTo>
                  <a:pt x="108993" y="1064879"/>
                </a:lnTo>
                <a:lnTo>
                  <a:pt x="93312" y="1107613"/>
                </a:lnTo>
                <a:lnTo>
                  <a:pt x="78779" y="1150888"/>
                </a:lnTo>
                <a:lnTo>
                  <a:pt x="65414" y="1194685"/>
                </a:lnTo>
                <a:lnTo>
                  <a:pt x="53234" y="1238987"/>
                </a:lnTo>
                <a:lnTo>
                  <a:pt x="42258" y="1283774"/>
                </a:lnTo>
                <a:lnTo>
                  <a:pt x="32504" y="1329029"/>
                </a:lnTo>
                <a:lnTo>
                  <a:pt x="23991" y="1374733"/>
                </a:lnTo>
                <a:lnTo>
                  <a:pt x="16737" y="1420867"/>
                </a:lnTo>
                <a:lnTo>
                  <a:pt x="10760" y="1467413"/>
                </a:lnTo>
                <a:lnTo>
                  <a:pt x="6080" y="1514353"/>
                </a:lnTo>
                <a:lnTo>
                  <a:pt x="2714" y="1561668"/>
                </a:lnTo>
                <a:lnTo>
                  <a:pt x="681" y="1609339"/>
                </a:lnTo>
                <a:lnTo>
                  <a:pt x="0" y="1657349"/>
                </a:lnTo>
                <a:lnTo>
                  <a:pt x="681" y="1705360"/>
                </a:lnTo>
                <a:lnTo>
                  <a:pt x="2714" y="1753031"/>
                </a:lnTo>
                <a:lnTo>
                  <a:pt x="6080" y="1800346"/>
                </a:lnTo>
                <a:lnTo>
                  <a:pt x="10760" y="1847286"/>
                </a:lnTo>
                <a:lnTo>
                  <a:pt x="16737" y="1893832"/>
                </a:lnTo>
                <a:lnTo>
                  <a:pt x="23991" y="1939966"/>
                </a:lnTo>
                <a:lnTo>
                  <a:pt x="32504" y="1985670"/>
                </a:lnTo>
                <a:lnTo>
                  <a:pt x="42258" y="2030925"/>
                </a:lnTo>
                <a:lnTo>
                  <a:pt x="53234" y="2075712"/>
                </a:lnTo>
                <a:lnTo>
                  <a:pt x="65414" y="2120014"/>
                </a:lnTo>
                <a:lnTo>
                  <a:pt x="78779" y="2163811"/>
                </a:lnTo>
                <a:lnTo>
                  <a:pt x="93312" y="2207086"/>
                </a:lnTo>
                <a:lnTo>
                  <a:pt x="108993" y="2249820"/>
                </a:lnTo>
                <a:lnTo>
                  <a:pt x="125805" y="2291994"/>
                </a:lnTo>
                <a:lnTo>
                  <a:pt x="143729" y="2333590"/>
                </a:lnTo>
                <a:lnTo>
                  <a:pt x="162745" y="2374590"/>
                </a:lnTo>
                <a:lnTo>
                  <a:pt x="182837" y="2414976"/>
                </a:lnTo>
                <a:lnTo>
                  <a:pt x="203986" y="2454728"/>
                </a:lnTo>
                <a:lnTo>
                  <a:pt x="226172" y="2493828"/>
                </a:lnTo>
                <a:lnTo>
                  <a:pt x="249379" y="2532258"/>
                </a:lnTo>
                <a:lnTo>
                  <a:pt x="273586" y="2570000"/>
                </a:lnTo>
                <a:lnTo>
                  <a:pt x="298777" y="2607035"/>
                </a:lnTo>
                <a:lnTo>
                  <a:pt x="324932" y="2643345"/>
                </a:lnTo>
                <a:lnTo>
                  <a:pt x="352034" y="2678910"/>
                </a:lnTo>
                <a:lnTo>
                  <a:pt x="380062" y="2713714"/>
                </a:lnTo>
                <a:lnTo>
                  <a:pt x="409001" y="2747737"/>
                </a:lnTo>
                <a:lnTo>
                  <a:pt x="438830" y="2780961"/>
                </a:lnTo>
                <a:lnTo>
                  <a:pt x="469531" y="2813367"/>
                </a:lnTo>
                <a:lnTo>
                  <a:pt x="501086" y="2844937"/>
                </a:lnTo>
                <a:lnTo>
                  <a:pt x="533477" y="2875654"/>
                </a:lnTo>
                <a:lnTo>
                  <a:pt x="566685" y="2905497"/>
                </a:lnTo>
                <a:lnTo>
                  <a:pt x="600692" y="2934449"/>
                </a:lnTo>
                <a:lnTo>
                  <a:pt x="635480" y="2962491"/>
                </a:lnTo>
                <a:lnTo>
                  <a:pt x="671029" y="2989606"/>
                </a:lnTo>
                <a:lnTo>
                  <a:pt x="707321" y="3015773"/>
                </a:lnTo>
                <a:lnTo>
                  <a:pt x="744339" y="3040976"/>
                </a:lnTo>
                <a:lnTo>
                  <a:pt x="782063" y="3065196"/>
                </a:lnTo>
                <a:lnTo>
                  <a:pt x="820476" y="3088414"/>
                </a:lnTo>
                <a:lnTo>
                  <a:pt x="859558" y="3110611"/>
                </a:lnTo>
                <a:lnTo>
                  <a:pt x="899292" y="3131770"/>
                </a:lnTo>
                <a:lnTo>
                  <a:pt x="939659" y="3151872"/>
                </a:lnTo>
                <a:lnTo>
                  <a:pt x="980641" y="3170898"/>
                </a:lnTo>
                <a:lnTo>
                  <a:pt x="1022218" y="3188831"/>
                </a:lnTo>
                <a:lnTo>
                  <a:pt x="1064373" y="3205651"/>
                </a:lnTo>
                <a:lnTo>
                  <a:pt x="1107088" y="3221340"/>
                </a:lnTo>
                <a:lnTo>
                  <a:pt x="1150344" y="3235880"/>
                </a:lnTo>
                <a:lnTo>
                  <a:pt x="1194122" y="3249252"/>
                </a:lnTo>
                <a:lnTo>
                  <a:pt x="1238404" y="3261438"/>
                </a:lnTo>
                <a:lnTo>
                  <a:pt x="1283172" y="3272420"/>
                </a:lnTo>
                <a:lnTo>
                  <a:pt x="1328407" y="3282179"/>
                </a:lnTo>
                <a:lnTo>
                  <a:pt x="1374090" y="3290696"/>
                </a:lnTo>
                <a:lnTo>
                  <a:pt x="1420205" y="3297954"/>
                </a:lnTo>
                <a:lnTo>
                  <a:pt x="1466731" y="3303933"/>
                </a:lnTo>
                <a:lnTo>
                  <a:pt x="1513651" y="3308616"/>
                </a:lnTo>
                <a:lnTo>
                  <a:pt x="1560946" y="3311983"/>
                </a:lnTo>
                <a:lnTo>
                  <a:pt x="1608597" y="3314017"/>
                </a:lnTo>
                <a:lnTo>
                  <a:pt x="1656588" y="3314700"/>
                </a:lnTo>
                <a:lnTo>
                  <a:pt x="1704578" y="3314017"/>
                </a:lnTo>
                <a:lnTo>
                  <a:pt x="1752229" y="3311983"/>
                </a:lnTo>
                <a:lnTo>
                  <a:pt x="1799524" y="3308616"/>
                </a:lnTo>
                <a:lnTo>
                  <a:pt x="1846444" y="3303933"/>
                </a:lnTo>
                <a:lnTo>
                  <a:pt x="1892970" y="3297954"/>
                </a:lnTo>
                <a:lnTo>
                  <a:pt x="1939085" y="3290696"/>
                </a:lnTo>
                <a:lnTo>
                  <a:pt x="1984768" y="3282179"/>
                </a:lnTo>
                <a:lnTo>
                  <a:pt x="2030003" y="3272420"/>
                </a:lnTo>
                <a:lnTo>
                  <a:pt x="2074771" y="3261438"/>
                </a:lnTo>
                <a:lnTo>
                  <a:pt x="2119053" y="3249252"/>
                </a:lnTo>
                <a:lnTo>
                  <a:pt x="2162831" y="3235880"/>
                </a:lnTo>
                <a:lnTo>
                  <a:pt x="2206087" y="3221340"/>
                </a:lnTo>
                <a:lnTo>
                  <a:pt x="2248802" y="3205651"/>
                </a:lnTo>
                <a:lnTo>
                  <a:pt x="2290957" y="3188831"/>
                </a:lnTo>
                <a:lnTo>
                  <a:pt x="2332534" y="3170898"/>
                </a:lnTo>
                <a:lnTo>
                  <a:pt x="2373516" y="3151872"/>
                </a:lnTo>
                <a:lnTo>
                  <a:pt x="2413883" y="3131770"/>
                </a:lnTo>
                <a:lnTo>
                  <a:pt x="2453617" y="3110611"/>
                </a:lnTo>
                <a:lnTo>
                  <a:pt x="2492699" y="3088414"/>
                </a:lnTo>
                <a:lnTo>
                  <a:pt x="2531112" y="3065196"/>
                </a:lnTo>
                <a:lnTo>
                  <a:pt x="2568836" y="3040976"/>
                </a:lnTo>
                <a:lnTo>
                  <a:pt x="2605854" y="3015773"/>
                </a:lnTo>
                <a:lnTo>
                  <a:pt x="2642146" y="2989606"/>
                </a:lnTo>
                <a:lnTo>
                  <a:pt x="2677695" y="2962491"/>
                </a:lnTo>
                <a:lnTo>
                  <a:pt x="2712483" y="2934449"/>
                </a:lnTo>
                <a:lnTo>
                  <a:pt x="2746490" y="2905497"/>
                </a:lnTo>
                <a:lnTo>
                  <a:pt x="2779698" y="2875654"/>
                </a:lnTo>
                <a:lnTo>
                  <a:pt x="2812089" y="2844937"/>
                </a:lnTo>
                <a:lnTo>
                  <a:pt x="2843644" y="2813367"/>
                </a:lnTo>
                <a:lnTo>
                  <a:pt x="2874345" y="2780961"/>
                </a:lnTo>
                <a:lnTo>
                  <a:pt x="2904174" y="2747737"/>
                </a:lnTo>
                <a:lnTo>
                  <a:pt x="2933113" y="2713714"/>
                </a:lnTo>
                <a:lnTo>
                  <a:pt x="2961141" y="2678910"/>
                </a:lnTo>
                <a:lnTo>
                  <a:pt x="2988243" y="2643345"/>
                </a:lnTo>
                <a:lnTo>
                  <a:pt x="3014398" y="2607035"/>
                </a:lnTo>
                <a:lnTo>
                  <a:pt x="3039589" y="2570000"/>
                </a:lnTo>
                <a:lnTo>
                  <a:pt x="3063796" y="2532258"/>
                </a:lnTo>
                <a:lnTo>
                  <a:pt x="3087003" y="2493828"/>
                </a:lnTo>
                <a:lnTo>
                  <a:pt x="3109189" y="2454728"/>
                </a:lnTo>
                <a:lnTo>
                  <a:pt x="3130338" y="2414976"/>
                </a:lnTo>
                <a:lnTo>
                  <a:pt x="3150430" y="2374590"/>
                </a:lnTo>
                <a:lnTo>
                  <a:pt x="3169446" y="2333590"/>
                </a:lnTo>
                <a:lnTo>
                  <a:pt x="3187370" y="2291994"/>
                </a:lnTo>
                <a:lnTo>
                  <a:pt x="3204182" y="2249820"/>
                </a:lnTo>
                <a:lnTo>
                  <a:pt x="3219863" y="2207086"/>
                </a:lnTo>
                <a:lnTo>
                  <a:pt x="3234396" y="2163811"/>
                </a:lnTo>
                <a:lnTo>
                  <a:pt x="3247761" y="2120014"/>
                </a:lnTo>
                <a:lnTo>
                  <a:pt x="3259941" y="2075712"/>
                </a:lnTo>
                <a:lnTo>
                  <a:pt x="3270917" y="2030925"/>
                </a:lnTo>
                <a:lnTo>
                  <a:pt x="3280671" y="1985670"/>
                </a:lnTo>
                <a:lnTo>
                  <a:pt x="3289184" y="1939966"/>
                </a:lnTo>
                <a:lnTo>
                  <a:pt x="3296438" y="1893832"/>
                </a:lnTo>
                <a:lnTo>
                  <a:pt x="3302415" y="1847286"/>
                </a:lnTo>
                <a:lnTo>
                  <a:pt x="3307095" y="1800346"/>
                </a:lnTo>
                <a:lnTo>
                  <a:pt x="3310461" y="1753031"/>
                </a:lnTo>
                <a:lnTo>
                  <a:pt x="3312494" y="1705360"/>
                </a:lnTo>
                <a:lnTo>
                  <a:pt x="3313176" y="1657349"/>
                </a:lnTo>
                <a:lnTo>
                  <a:pt x="3312494" y="1609339"/>
                </a:lnTo>
                <a:lnTo>
                  <a:pt x="3310461" y="1561668"/>
                </a:lnTo>
                <a:lnTo>
                  <a:pt x="3307095" y="1514353"/>
                </a:lnTo>
                <a:lnTo>
                  <a:pt x="3302415" y="1467413"/>
                </a:lnTo>
                <a:lnTo>
                  <a:pt x="3296438" y="1420867"/>
                </a:lnTo>
                <a:lnTo>
                  <a:pt x="3289184" y="1374733"/>
                </a:lnTo>
                <a:lnTo>
                  <a:pt x="3280671" y="1329029"/>
                </a:lnTo>
                <a:lnTo>
                  <a:pt x="3270917" y="1283774"/>
                </a:lnTo>
                <a:lnTo>
                  <a:pt x="3259941" y="1238987"/>
                </a:lnTo>
                <a:lnTo>
                  <a:pt x="3247761" y="1194685"/>
                </a:lnTo>
                <a:lnTo>
                  <a:pt x="3234396" y="1150888"/>
                </a:lnTo>
                <a:lnTo>
                  <a:pt x="3219863" y="1107613"/>
                </a:lnTo>
                <a:lnTo>
                  <a:pt x="3204182" y="1064879"/>
                </a:lnTo>
                <a:lnTo>
                  <a:pt x="3187370" y="1022705"/>
                </a:lnTo>
                <a:lnTo>
                  <a:pt x="3169446" y="981109"/>
                </a:lnTo>
                <a:lnTo>
                  <a:pt x="3150430" y="940109"/>
                </a:lnTo>
                <a:lnTo>
                  <a:pt x="3130338" y="899723"/>
                </a:lnTo>
                <a:lnTo>
                  <a:pt x="3109189" y="859971"/>
                </a:lnTo>
                <a:lnTo>
                  <a:pt x="3087003" y="820871"/>
                </a:lnTo>
                <a:lnTo>
                  <a:pt x="3063796" y="782441"/>
                </a:lnTo>
                <a:lnTo>
                  <a:pt x="3039589" y="744699"/>
                </a:lnTo>
                <a:lnTo>
                  <a:pt x="3014398" y="707664"/>
                </a:lnTo>
                <a:lnTo>
                  <a:pt x="2988243" y="671354"/>
                </a:lnTo>
                <a:lnTo>
                  <a:pt x="2961141" y="635789"/>
                </a:lnTo>
                <a:lnTo>
                  <a:pt x="2933113" y="600985"/>
                </a:lnTo>
                <a:lnTo>
                  <a:pt x="2904174" y="566962"/>
                </a:lnTo>
                <a:lnTo>
                  <a:pt x="2874345" y="533738"/>
                </a:lnTo>
                <a:lnTo>
                  <a:pt x="2843644" y="501332"/>
                </a:lnTo>
                <a:lnTo>
                  <a:pt x="2812089" y="469762"/>
                </a:lnTo>
                <a:lnTo>
                  <a:pt x="2779698" y="439045"/>
                </a:lnTo>
                <a:lnTo>
                  <a:pt x="2746490" y="409202"/>
                </a:lnTo>
                <a:lnTo>
                  <a:pt x="2712483" y="380250"/>
                </a:lnTo>
                <a:lnTo>
                  <a:pt x="2677695" y="352208"/>
                </a:lnTo>
                <a:lnTo>
                  <a:pt x="2642146" y="325093"/>
                </a:lnTo>
                <a:lnTo>
                  <a:pt x="2605854" y="298926"/>
                </a:lnTo>
                <a:lnTo>
                  <a:pt x="2568836" y="273723"/>
                </a:lnTo>
                <a:lnTo>
                  <a:pt x="2531112" y="249503"/>
                </a:lnTo>
                <a:lnTo>
                  <a:pt x="2492699" y="226285"/>
                </a:lnTo>
                <a:lnTo>
                  <a:pt x="2453617" y="204088"/>
                </a:lnTo>
                <a:lnTo>
                  <a:pt x="2413883" y="182929"/>
                </a:lnTo>
                <a:lnTo>
                  <a:pt x="2373516" y="162827"/>
                </a:lnTo>
                <a:lnTo>
                  <a:pt x="2332534" y="143801"/>
                </a:lnTo>
                <a:lnTo>
                  <a:pt x="2290957" y="125868"/>
                </a:lnTo>
                <a:lnTo>
                  <a:pt x="2248802" y="109048"/>
                </a:lnTo>
                <a:lnTo>
                  <a:pt x="2206087" y="93359"/>
                </a:lnTo>
                <a:lnTo>
                  <a:pt x="2162831" y="78819"/>
                </a:lnTo>
                <a:lnTo>
                  <a:pt x="2119053" y="65447"/>
                </a:lnTo>
                <a:lnTo>
                  <a:pt x="2074771" y="53261"/>
                </a:lnTo>
                <a:lnTo>
                  <a:pt x="2030003" y="42279"/>
                </a:lnTo>
                <a:lnTo>
                  <a:pt x="1984768" y="32520"/>
                </a:lnTo>
                <a:lnTo>
                  <a:pt x="1939085" y="24003"/>
                </a:lnTo>
                <a:lnTo>
                  <a:pt x="1892970" y="16745"/>
                </a:lnTo>
                <a:lnTo>
                  <a:pt x="1846444" y="10766"/>
                </a:lnTo>
                <a:lnTo>
                  <a:pt x="1799524" y="6083"/>
                </a:lnTo>
                <a:lnTo>
                  <a:pt x="1752229" y="2716"/>
                </a:lnTo>
                <a:lnTo>
                  <a:pt x="1704578" y="682"/>
                </a:lnTo>
                <a:lnTo>
                  <a:pt x="165658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39411" y="2558795"/>
            <a:ext cx="3313429" cy="3314700"/>
          </a:xfrm>
          <a:custGeom>
            <a:avLst/>
            <a:gdLst/>
            <a:ahLst/>
            <a:cxnLst/>
            <a:rect l="l" t="t" r="r" b="b"/>
            <a:pathLst>
              <a:path w="3313429" h="3314700">
                <a:moveTo>
                  <a:pt x="0" y="1657349"/>
                </a:moveTo>
                <a:lnTo>
                  <a:pt x="681" y="1609339"/>
                </a:lnTo>
                <a:lnTo>
                  <a:pt x="2714" y="1561668"/>
                </a:lnTo>
                <a:lnTo>
                  <a:pt x="6080" y="1514353"/>
                </a:lnTo>
                <a:lnTo>
                  <a:pt x="10760" y="1467413"/>
                </a:lnTo>
                <a:lnTo>
                  <a:pt x="16737" y="1420867"/>
                </a:lnTo>
                <a:lnTo>
                  <a:pt x="23991" y="1374733"/>
                </a:lnTo>
                <a:lnTo>
                  <a:pt x="32504" y="1329029"/>
                </a:lnTo>
                <a:lnTo>
                  <a:pt x="42258" y="1283774"/>
                </a:lnTo>
                <a:lnTo>
                  <a:pt x="53234" y="1238987"/>
                </a:lnTo>
                <a:lnTo>
                  <a:pt x="65414" y="1194685"/>
                </a:lnTo>
                <a:lnTo>
                  <a:pt x="78779" y="1150888"/>
                </a:lnTo>
                <a:lnTo>
                  <a:pt x="93312" y="1107613"/>
                </a:lnTo>
                <a:lnTo>
                  <a:pt x="108993" y="1064879"/>
                </a:lnTo>
                <a:lnTo>
                  <a:pt x="125805" y="1022705"/>
                </a:lnTo>
                <a:lnTo>
                  <a:pt x="143729" y="981109"/>
                </a:lnTo>
                <a:lnTo>
                  <a:pt x="162745" y="940109"/>
                </a:lnTo>
                <a:lnTo>
                  <a:pt x="182837" y="899723"/>
                </a:lnTo>
                <a:lnTo>
                  <a:pt x="203986" y="859971"/>
                </a:lnTo>
                <a:lnTo>
                  <a:pt x="226172" y="820871"/>
                </a:lnTo>
                <a:lnTo>
                  <a:pt x="249379" y="782441"/>
                </a:lnTo>
                <a:lnTo>
                  <a:pt x="273586" y="744699"/>
                </a:lnTo>
                <a:lnTo>
                  <a:pt x="298777" y="707664"/>
                </a:lnTo>
                <a:lnTo>
                  <a:pt x="324932" y="671354"/>
                </a:lnTo>
                <a:lnTo>
                  <a:pt x="352034" y="635789"/>
                </a:lnTo>
                <a:lnTo>
                  <a:pt x="380062" y="600985"/>
                </a:lnTo>
                <a:lnTo>
                  <a:pt x="409001" y="566962"/>
                </a:lnTo>
                <a:lnTo>
                  <a:pt x="438830" y="533738"/>
                </a:lnTo>
                <a:lnTo>
                  <a:pt x="469531" y="501332"/>
                </a:lnTo>
                <a:lnTo>
                  <a:pt x="501086" y="469762"/>
                </a:lnTo>
                <a:lnTo>
                  <a:pt x="533477" y="439045"/>
                </a:lnTo>
                <a:lnTo>
                  <a:pt x="566685" y="409202"/>
                </a:lnTo>
                <a:lnTo>
                  <a:pt x="600692" y="380250"/>
                </a:lnTo>
                <a:lnTo>
                  <a:pt x="635480" y="352208"/>
                </a:lnTo>
                <a:lnTo>
                  <a:pt x="671029" y="325093"/>
                </a:lnTo>
                <a:lnTo>
                  <a:pt x="707321" y="298926"/>
                </a:lnTo>
                <a:lnTo>
                  <a:pt x="744339" y="273723"/>
                </a:lnTo>
                <a:lnTo>
                  <a:pt x="782063" y="249503"/>
                </a:lnTo>
                <a:lnTo>
                  <a:pt x="820476" y="226285"/>
                </a:lnTo>
                <a:lnTo>
                  <a:pt x="859558" y="204088"/>
                </a:lnTo>
                <a:lnTo>
                  <a:pt x="899292" y="182929"/>
                </a:lnTo>
                <a:lnTo>
                  <a:pt x="939659" y="162827"/>
                </a:lnTo>
                <a:lnTo>
                  <a:pt x="980641" y="143801"/>
                </a:lnTo>
                <a:lnTo>
                  <a:pt x="1022218" y="125868"/>
                </a:lnTo>
                <a:lnTo>
                  <a:pt x="1064373" y="109048"/>
                </a:lnTo>
                <a:lnTo>
                  <a:pt x="1107088" y="93359"/>
                </a:lnTo>
                <a:lnTo>
                  <a:pt x="1150344" y="78819"/>
                </a:lnTo>
                <a:lnTo>
                  <a:pt x="1194122" y="65447"/>
                </a:lnTo>
                <a:lnTo>
                  <a:pt x="1238404" y="53261"/>
                </a:lnTo>
                <a:lnTo>
                  <a:pt x="1283172" y="42279"/>
                </a:lnTo>
                <a:lnTo>
                  <a:pt x="1328407" y="32520"/>
                </a:lnTo>
                <a:lnTo>
                  <a:pt x="1374090" y="24003"/>
                </a:lnTo>
                <a:lnTo>
                  <a:pt x="1420205" y="16745"/>
                </a:lnTo>
                <a:lnTo>
                  <a:pt x="1466731" y="10766"/>
                </a:lnTo>
                <a:lnTo>
                  <a:pt x="1513651" y="6083"/>
                </a:lnTo>
                <a:lnTo>
                  <a:pt x="1560946" y="2716"/>
                </a:lnTo>
                <a:lnTo>
                  <a:pt x="1608597" y="682"/>
                </a:lnTo>
                <a:lnTo>
                  <a:pt x="1656588" y="0"/>
                </a:lnTo>
                <a:lnTo>
                  <a:pt x="1704578" y="682"/>
                </a:lnTo>
                <a:lnTo>
                  <a:pt x="1752229" y="2716"/>
                </a:lnTo>
                <a:lnTo>
                  <a:pt x="1799524" y="6083"/>
                </a:lnTo>
                <a:lnTo>
                  <a:pt x="1846444" y="10766"/>
                </a:lnTo>
                <a:lnTo>
                  <a:pt x="1892970" y="16745"/>
                </a:lnTo>
                <a:lnTo>
                  <a:pt x="1939085" y="24003"/>
                </a:lnTo>
                <a:lnTo>
                  <a:pt x="1984768" y="32520"/>
                </a:lnTo>
                <a:lnTo>
                  <a:pt x="2030003" y="42279"/>
                </a:lnTo>
                <a:lnTo>
                  <a:pt x="2074771" y="53261"/>
                </a:lnTo>
                <a:lnTo>
                  <a:pt x="2119053" y="65447"/>
                </a:lnTo>
                <a:lnTo>
                  <a:pt x="2162831" y="78819"/>
                </a:lnTo>
                <a:lnTo>
                  <a:pt x="2206087" y="93359"/>
                </a:lnTo>
                <a:lnTo>
                  <a:pt x="2248802" y="109048"/>
                </a:lnTo>
                <a:lnTo>
                  <a:pt x="2290957" y="125868"/>
                </a:lnTo>
                <a:lnTo>
                  <a:pt x="2332534" y="143801"/>
                </a:lnTo>
                <a:lnTo>
                  <a:pt x="2373516" y="162827"/>
                </a:lnTo>
                <a:lnTo>
                  <a:pt x="2413883" y="182929"/>
                </a:lnTo>
                <a:lnTo>
                  <a:pt x="2453617" y="204088"/>
                </a:lnTo>
                <a:lnTo>
                  <a:pt x="2492699" y="226285"/>
                </a:lnTo>
                <a:lnTo>
                  <a:pt x="2531112" y="249503"/>
                </a:lnTo>
                <a:lnTo>
                  <a:pt x="2568836" y="273723"/>
                </a:lnTo>
                <a:lnTo>
                  <a:pt x="2605854" y="298926"/>
                </a:lnTo>
                <a:lnTo>
                  <a:pt x="2642146" y="325093"/>
                </a:lnTo>
                <a:lnTo>
                  <a:pt x="2677695" y="352208"/>
                </a:lnTo>
                <a:lnTo>
                  <a:pt x="2712483" y="380250"/>
                </a:lnTo>
                <a:lnTo>
                  <a:pt x="2746490" y="409202"/>
                </a:lnTo>
                <a:lnTo>
                  <a:pt x="2779698" y="439045"/>
                </a:lnTo>
                <a:lnTo>
                  <a:pt x="2812089" y="469762"/>
                </a:lnTo>
                <a:lnTo>
                  <a:pt x="2843644" y="501332"/>
                </a:lnTo>
                <a:lnTo>
                  <a:pt x="2874345" y="533738"/>
                </a:lnTo>
                <a:lnTo>
                  <a:pt x="2904174" y="566962"/>
                </a:lnTo>
                <a:lnTo>
                  <a:pt x="2933113" y="600985"/>
                </a:lnTo>
                <a:lnTo>
                  <a:pt x="2961141" y="635789"/>
                </a:lnTo>
                <a:lnTo>
                  <a:pt x="2988243" y="671354"/>
                </a:lnTo>
                <a:lnTo>
                  <a:pt x="3014398" y="707664"/>
                </a:lnTo>
                <a:lnTo>
                  <a:pt x="3039589" y="744699"/>
                </a:lnTo>
                <a:lnTo>
                  <a:pt x="3063796" y="782441"/>
                </a:lnTo>
                <a:lnTo>
                  <a:pt x="3087003" y="820871"/>
                </a:lnTo>
                <a:lnTo>
                  <a:pt x="3109189" y="859971"/>
                </a:lnTo>
                <a:lnTo>
                  <a:pt x="3130338" y="899723"/>
                </a:lnTo>
                <a:lnTo>
                  <a:pt x="3150430" y="940109"/>
                </a:lnTo>
                <a:lnTo>
                  <a:pt x="3169446" y="981109"/>
                </a:lnTo>
                <a:lnTo>
                  <a:pt x="3187370" y="1022705"/>
                </a:lnTo>
                <a:lnTo>
                  <a:pt x="3204182" y="1064879"/>
                </a:lnTo>
                <a:lnTo>
                  <a:pt x="3219863" y="1107613"/>
                </a:lnTo>
                <a:lnTo>
                  <a:pt x="3234396" y="1150888"/>
                </a:lnTo>
                <a:lnTo>
                  <a:pt x="3247761" y="1194685"/>
                </a:lnTo>
                <a:lnTo>
                  <a:pt x="3259941" y="1238987"/>
                </a:lnTo>
                <a:lnTo>
                  <a:pt x="3270917" y="1283774"/>
                </a:lnTo>
                <a:lnTo>
                  <a:pt x="3280671" y="1329029"/>
                </a:lnTo>
                <a:lnTo>
                  <a:pt x="3289184" y="1374733"/>
                </a:lnTo>
                <a:lnTo>
                  <a:pt x="3296438" y="1420867"/>
                </a:lnTo>
                <a:lnTo>
                  <a:pt x="3302415" y="1467413"/>
                </a:lnTo>
                <a:lnTo>
                  <a:pt x="3307095" y="1514353"/>
                </a:lnTo>
                <a:lnTo>
                  <a:pt x="3310461" y="1561668"/>
                </a:lnTo>
                <a:lnTo>
                  <a:pt x="3312494" y="1609339"/>
                </a:lnTo>
                <a:lnTo>
                  <a:pt x="3313176" y="1657349"/>
                </a:lnTo>
                <a:lnTo>
                  <a:pt x="3312494" y="1705360"/>
                </a:lnTo>
                <a:lnTo>
                  <a:pt x="3310461" y="1753031"/>
                </a:lnTo>
                <a:lnTo>
                  <a:pt x="3307095" y="1800346"/>
                </a:lnTo>
                <a:lnTo>
                  <a:pt x="3302415" y="1847286"/>
                </a:lnTo>
                <a:lnTo>
                  <a:pt x="3296438" y="1893832"/>
                </a:lnTo>
                <a:lnTo>
                  <a:pt x="3289184" y="1939966"/>
                </a:lnTo>
                <a:lnTo>
                  <a:pt x="3280671" y="1985670"/>
                </a:lnTo>
                <a:lnTo>
                  <a:pt x="3270917" y="2030925"/>
                </a:lnTo>
                <a:lnTo>
                  <a:pt x="3259941" y="2075712"/>
                </a:lnTo>
                <a:lnTo>
                  <a:pt x="3247761" y="2120014"/>
                </a:lnTo>
                <a:lnTo>
                  <a:pt x="3234396" y="2163811"/>
                </a:lnTo>
                <a:lnTo>
                  <a:pt x="3219863" y="2207086"/>
                </a:lnTo>
                <a:lnTo>
                  <a:pt x="3204182" y="2249820"/>
                </a:lnTo>
                <a:lnTo>
                  <a:pt x="3187370" y="2291994"/>
                </a:lnTo>
                <a:lnTo>
                  <a:pt x="3169446" y="2333590"/>
                </a:lnTo>
                <a:lnTo>
                  <a:pt x="3150430" y="2374590"/>
                </a:lnTo>
                <a:lnTo>
                  <a:pt x="3130338" y="2414976"/>
                </a:lnTo>
                <a:lnTo>
                  <a:pt x="3109189" y="2454728"/>
                </a:lnTo>
                <a:lnTo>
                  <a:pt x="3087003" y="2493828"/>
                </a:lnTo>
                <a:lnTo>
                  <a:pt x="3063796" y="2532258"/>
                </a:lnTo>
                <a:lnTo>
                  <a:pt x="3039589" y="2570000"/>
                </a:lnTo>
                <a:lnTo>
                  <a:pt x="3014398" y="2607035"/>
                </a:lnTo>
                <a:lnTo>
                  <a:pt x="2988243" y="2643345"/>
                </a:lnTo>
                <a:lnTo>
                  <a:pt x="2961141" y="2678910"/>
                </a:lnTo>
                <a:lnTo>
                  <a:pt x="2933113" y="2713714"/>
                </a:lnTo>
                <a:lnTo>
                  <a:pt x="2904174" y="2747737"/>
                </a:lnTo>
                <a:lnTo>
                  <a:pt x="2874345" y="2780961"/>
                </a:lnTo>
                <a:lnTo>
                  <a:pt x="2843644" y="2813367"/>
                </a:lnTo>
                <a:lnTo>
                  <a:pt x="2812089" y="2844937"/>
                </a:lnTo>
                <a:lnTo>
                  <a:pt x="2779698" y="2875654"/>
                </a:lnTo>
                <a:lnTo>
                  <a:pt x="2746490" y="2905497"/>
                </a:lnTo>
                <a:lnTo>
                  <a:pt x="2712483" y="2934449"/>
                </a:lnTo>
                <a:lnTo>
                  <a:pt x="2677695" y="2962491"/>
                </a:lnTo>
                <a:lnTo>
                  <a:pt x="2642146" y="2989606"/>
                </a:lnTo>
                <a:lnTo>
                  <a:pt x="2605854" y="3015773"/>
                </a:lnTo>
                <a:lnTo>
                  <a:pt x="2568836" y="3040976"/>
                </a:lnTo>
                <a:lnTo>
                  <a:pt x="2531112" y="3065196"/>
                </a:lnTo>
                <a:lnTo>
                  <a:pt x="2492699" y="3088414"/>
                </a:lnTo>
                <a:lnTo>
                  <a:pt x="2453617" y="3110611"/>
                </a:lnTo>
                <a:lnTo>
                  <a:pt x="2413883" y="3131770"/>
                </a:lnTo>
                <a:lnTo>
                  <a:pt x="2373516" y="3151872"/>
                </a:lnTo>
                <a:lnTo>
                  <a:pt x="2332534" y="3170898"/>
                </a:lnTo>
                <a:lnTo>
                  <a:pt x="2290957" y="3188831"/>
                </a:lnTo>
                <a:lnTo>
                  <a:pt x="2248802" y="3205651"/>
                </a:lnTo>
                <a:lnTo>
                  <a:pt x="2206087" y="3221340"/>
                </a:lnTo>
                <a:lnTo>
                  <a:pt x="2162831" y="3235880"/>
                </a:lnTo>
                <a:lnTo>
                  <a:pt x="2119053" y="3249252"/>
                </a:lnTo>
                <a:lnTo>
                  <a:pt x="2074771" y="3261438"/>
                </a:lnTo>
                <a:lnTo>
                  <a:pt x="2030003" y="3272420"/>
                </a:lnTo>
                <a:lnTo>
                  <a:pt x="1984768" y="3282179"/>
                </a:lnTo>
                <a:lnTo>
                  <a:pt x="1939085" y="3290696"/>
                </a:lnTo>
                <a:lnTo>
                  <a:pt x="1892970" y="3297954"/>
                </a:lnTo>
                <a:lnTo>
                  <a:pt x="1846444" y="3303933"/>
                </a:lnTo>
                <a:lnTo>
                  <a:pt x="1799524" y="3308616"/>
                </a:lnTo>
                <a:lnTo>
                  <a:pt x="1752229" y="3311983"/>
                </a:lnTo>
                <a:lnTo>
                  <a:pt x="1704578" y="3314017"/>
                </a:lnTo>
                <a:lnTo>
                  <a:pt x="1656588" y="3314700"/>
                </a:lnTo>
                <a:lnTo>
                  <a:pt x="1608597" y="3314017"/>
                </a:lnTo>
                <a:lnTo>
                  <a:pt x="1560946" y="3311983"/>
                </a:lnTo>
                <a:lnTo>
                  <a:pt x="1513651" y="3308616"/>
                </a:lnTo>
                <a:lnTo>
                  <a:pt x="1466731" y="3303933"/>
                </a:lnTo>
                <a:lnTo>
                  <a:pt x="1420205" y="3297954"/>
                </a:lnTo>
                <a:lnTo>
                  <a:pt x="1374090" y="3290696"/>
                </a:lnTo>
                <a:lnTo>
                  <a:pt x="1328407" y="3282179"/>
                </a:lnTo>
                <a:lnTo>
                  <a:pt x="1283172" y="3272420"/>
                </a:lnTo>
                <a:lnTo>
                  <a:pt x="1238404" y="3261438"/>
                </a:lnTo>
                <a:lnTo>
                  <a:pt x="1194122" y="3249252"/>
                </a:lnTo>
                <a:lnTo>
                  <a:pt x="1150344" y="3235880"/>
                </a:lnTo>
                <a:lnTo>
                  <a:pt x="1107088" y="3221340"/>
                </a:lnTo>
                <a:lnTo>
                  <a:pt x="1064373" y="3205651"/>
                </a:lnTo>
                <a:lnTo>
                  <a:pt x="1022218" y="3188831"/>
                </a:lnTo>
                <a:lnTo>
                  <a:pt x="980641" y="3170898"/>
                </a:lnTo>
                <a:lnTo>
                  <a:pt x="939659" y="3151872"/>
                </a:lnTo>
                <a:lnTo>
                  <a:pt x="899292" y="3131770"/>
                </a:lnTo>
                <a:lnTo>
                  <a:pt x="859558" y="3110611"/>
                </a:lnTo>
                <a:lnTo>
                  <a:pt x="820476" y="3088414"/>
                </a:lnTo>
                <a:lnTo>
                  <a:pt x="782063" y="3065196"/>
                </a:lnTo>
                <a:lnTo>
                  <a:pt x="744339" y="3040976"/>
                </a:lnTo>
                <a:lnTo>
                  <a:pt x="707321" y="3015773"/>
                </a:lnTo>
                <a:lnTo>
                  <a:pt x="671029" y="2989606"/>
                </a:lnTo>
                <a:lnTo>
                  <a:pt x="635480" y="2962491"/>
                </a:lnTo>
                <a:lnTo>
                  <a:pt x="600692" y="2934449"/>
                </a:lnTo>
                <a:lnTo>
                  <a:pt x="566685" y="2905497"/>
                </a:lnTo>
                <a:lnTo>
                  <a:pt x="533477" y="2875654"/>
                </a:lnTo>
                <a:lnTo>
                  <a:pt x="501086" y="2844937"/>
                </a:lnTo>
                <a:lnTo>
                  <a:pt x="469531" y="2813367"/>
                </a:lnTo>
                <a:lnTo>
                  <a:pt x="438830" y="2780961"/>
                </a:lnTo>
                <a:lnTo>
                  <a:pt x="409001" y="2747737"/>
                </a:lnTo>
                <a:lnTo>
                  <a:pt x="380062" y="2713714"/>
                </a:lnTo>
                <a:lnTo>
                  <a:pt x="352034" y="2678910"/>
                </a:lnTo>
                <a:lnTo>
                  <a:pt x="324932" y="2643345"/>
                </a:lnTo>
                <a:lnTo>
                  <a:pt x="298777" y="2607035"/>
                </a:lnTo>
                <a:lnTo>
                  <a:pt x="273586" y="2570000"/>
                </a:lnTo>
                <a:lnTo>
                  <a:pt x="249379" y="2532258"/>
                </a:lnTo>
                <a:lnTo>
                  <a:pt x="226172" y="2493828"/>
                </a:lnTo>
                <a:lnTo>
                  <a:pt x="203986" y="2454728"/>
                </a:lnTo>
                <a:lnTo>
                  <a:pt x="182837" y="2414976"/>
                </a:lnTo>
                <a:lnTo>
                  <a:pt x="162745" y="2374590"/>
                </a:lnTo>
                <a:lnTo>
                  <a:pt x="143729" y="2333590"/>
                </a:lnTo>
                <a:lnTo>
                  <a:pt x="125805" y="2291994"/>
                </a:lnTo>
                <a:lnTo>
                  <a:pt x="108993" y="2249820"/>
                </a:lnTo>
                <a:lnTo>
                  <a:pt x="93312" y="2207086"/>
                </a:lnTo>
                <a:lnTo>
                  <a:pt x="78779" y="2163811"/>
                </a:lnTo>
                <a:lnTo>
                  <a:pt x="65414" y="2120014"/>
                </a:lnTo>
                <a:lnTo>
                  <a:pt x="53234" y="2075712"/>
                </a:lnTo>
                <a:lnTo>
                  <a:pt x="42258" y="2030925"/>
                </a:lnTo>
                <a:lnTo>
                  <a:pt x="32504" y="1985670"/>
                </a:lnTo>
                <a:lnTo>
                  <a:pt x="23991" y="1939966"/>
                </a:lnTo>
                <a:lnTo>
                  <a:pt x="16737" y="1893832"/>
                </a:lnTo>
                <a:lnTo>
                  <a:pt x="10760" y="1847286"/>
                </a:lnTo>
                <a:lnTo>
                  <a:pt x="6080" y="1800346"/>
                </a:lnTo>
                <a:lnTo>
                  <a:pt x="2714" y="1753031"/>
                </a:lnTo>
                <a:lnTo>
                  <a:pt x="681" y="1705360"/>
                </a:lnTo>
                <a:lnTo>
                  <a:pt x="0" y="1657349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28005" y="3493770"/>
            <a:ext cx="2091689" cy="127762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marR="5080" indent="71120">
              <a:lnSpc>
                <a:spcPts val="4570"/>
              </a:lnSpc>
              <a:spcBef>
                <a:spcPts val="844"/>
              </a:spcBef>
            </a:pPr>
            <a:r>
              <a:rPr dirty="0"/>
              <a:t>THANK  </a:t>
            </a:r>
            <a:r>
              <a:rPr spc="-45" dirty="0"/>
              <a:t>YOU! </a:t>
            </a:r>
            <a:r>
              <a:rPr spc="5" dirty="0">
                <a:latin typeface="Wingdings"/>
                <a:cs typeface="Wingdings"/>
              </a:rPr>
              <a:t>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2935605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dirty="0"/>
              <a:t>Definition</a:t>
            </a:r>
            <a:endParaRPr sz="5700"/>
          </a:p>
        </p:txBody>
      </p:sp>
      <p:sp>
        <p:nvSpPr>
          <p:cNvPr id="5" name="object 5"/>
          <p:cNvSpPr txBox="1"/>
          <p:nvPr/>
        </p:nvSpPr>
        <p:spPr>
          <a:xfrm>
            <a:off x="1374394" y="2566161"/>
            <a:ext cx="9259570" cy="3101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03835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15" dirty="0">
                <a:solidFill>
                  <a:srgbClr val="252525"/>
                </a:solidFill>
                <a:latin typeface="Garamond"/>
                <a:cs typeface="Garamond"/>
              </a:rPr>
              <a:t>term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“heat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pump”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broader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sense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applies to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numerous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heating,  ventilating, and air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conditioning 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(HVAC)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devices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employed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or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cool 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spaces.</a:t>
            </a:r>
            <a:endParaRPr sz="2400">
              <a:latin typeface="Garamond"/>
              <a:cs typeface="Garamond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Air at –18°C contains about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85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percent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contains at 21°C.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This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ability 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ground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and air outside buildings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retain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considerable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amount of heat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very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well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exploited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by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pump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which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be used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  cool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and condition air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inside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buildings,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air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conditioners,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as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well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as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heat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buildings on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cold 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days.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580390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" dirty="0"/>
              <a:t>Operating</a:t>
            </a:r>
            <a:r>
              <a:rPr sz="5700" spc="-75" dirty="0"/>
              <a:t> </a:t>
            </a:r>
            <a:r>
              <a:rPr sz="5700" dirty="0"/>
              <a:t>Principles</a:t>
            </a:r>
            <a:endParaRPr sz="5700"/>
          </a:p>
        </p:txBody>
      </p:sp>
      <p:sp>
        <p:nvSpPr>
          <p:cNvPr id="5" name="object 5"/>
          <p:cNvSpPr txBox="1"/>
          <p:nvPr/>
        </p:nvSpPr>
        <p:spPr>
          <a:xfrm>
            <a:off x="1374394" y="2532634"/>
            <a:ext cx="9146540" cy="29946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28575" indent="-287020">
              <a:lnSpc>
                <a:spcPts val="2590"/>
              </a:lnSpc>
              <a:spcBef>
                <a:spcPts val="425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heat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pump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absorb heat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from 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cold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space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and release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it to a warmer 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one,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but, heat 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energy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not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conserved in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this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process,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which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requires some 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external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high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grade 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energy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with less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entropy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such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as electricity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for the 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movement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heat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direction opposite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 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natural course of</a:t>
            </a:r>
            <a:r>
              <a:rPr sz="2400" spc="10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60" dirty="0">
                <a:solidFill>
                  <a:srgbClr val="252525"/>
                </a:solidFill>
                <a:latin typeface="Garamond"/>
                <a:cs typeface="Garamond"/>
              </a:rPr>
              <a:t>flow.</a:t>
            </a:r>
            <a:endParaRPr sz="2400">
              <a:latin typeface="Garamond"/>
              <a:cs typeface="Garamond"/>
            </a:endParaRPr>
          </a:p>
          <a:p>
            <a:pPr marL="299085" marR="5080" indent="-287020">
              <a:lnSpc>
                <a:spcPts val="2590"/>
              </a:lnSpc>
              <a:spcBef>
                <a:spcPts val="119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working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pump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be represented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mathematically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by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models 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known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pump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/ refrigeration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cycles.</a:t>
            </a:r>
            <a:endParaRPr sz="2400">
              <a:latin typeface="Garamond"/>
              <a:cs typeface="Garamond"/>
            </a:endParaRPr>
          </a:p>
          <a:p>
            <a:pPr marL="299085" marR="677545" indent="-287020">
              <a:lnSpc>
                <a:spcPts val="259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this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light,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heat pump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can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be thought of as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a </a:t>
            </a:r>
            <a:r>
              <a:rPr sz="2400" spc="-5" dirty="0">
                <a:latin typeface="Garamond"/>
                <a:cs typeface="Garamond"/>
              </a:rPr>
              <a:t>heat </a:t>
            </a:r>
            <a:r>
              <a:rPr sz="2400" dirty="0">
                <a:latin typeface="Garamond"/>
                <a:cs typeface="Garamond"/>
              </a:rPr>
              <a:t>engine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which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operating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reverse.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9384538" y="0"/>
                </a:moveTo>
                <a:lnTo>
                  <a:pt x="216662" y="0"/>
                </a:lnTo>
                <a:lnTo>
                  <a:pt x="166991" y="5723"/>
                </a:lnTo>
                <a:lnTo>
                  <a:pt x="121390" y="22026"/>
                </a:lnTo>
                <a:lnTo>
                  <a:pt x="81161" y="47606"/>
                </a:lnTo>
                <a:lnTo>
                  <a:pt x="47606" y="81161"/>
                </a:lnTo>
                <a:lnTo>
                  <a:pt x="22026" y="121390"/>
                </a:lnTo>
                <a:lnTo>
                  <a:pt x="5723" y="166991"/>
                </a:lnTo>
                <a:lnTo>
                  <a:pt x="0" y="216662"/>
                </a:lnTo>
                <a:lnTo>
                  <a:pt x="0" y="1083310"/>
                </a:lnTo>
                <a:lnTo>
                  <a:pt x="5723" y="1132980"/>
                </a:lnTo>
                <a:lnTo>
                  <a:pt x="22026" y="1178581"/>
                </a:lnTo>
                <a:lnTo>
                  <a:pt x="47606" y="1218810"/>
                </a:lnTo>
                <a:lnTo>
                  <a:pt x="81161" y="1252365"/>
                </a:lnTo>
                <a:lnTo>
                  <a:pt x="121390" y="1277945"/>
                </a:lnTo>
                <a:lnTo>
                  <a:pt x="166991" y="1294248"/>
                </a:lnTo>
                <a:lnTo>
                  <a:pt x="216662" y="1299972"/>
                </a:lnTo>
                <a:lnTo>
                  <a:pt x="9384538" y="1299972"/>
                </a:lnTo>
                <a:lnTo>
                  <a:pt x="9434208" y="1294248"/>
                </a:lnTo>
                <a:lnTo>
                  <a:pt x="9479809" y="1277945"/>
                </a:lnTo>
                <a:lnTo>
                  <a:pt x="9520038" y="1252365"/>
                </a:lnTo>
                <a:lnTo>
                  <a:pt x="9553593" y="1218810"/>
                </a:lnTo>
                <a:lnTo>
                  <a:pt x="9579173" y="1178581"/>
                </a:lnTo>
                <a:lnTo>
                  <a:pt x="9595476" y="1132980"/>
                </a:lnTo>
                <a:lnTo>
                  <a:pt x="9601200" y="1083310"/>
                </a:lnTo>
                <a:lnTo>
                  <a:pt x="9601200" y="216662"/>
                </a:lnTo>
                <a:lnTo>
                  <a:pt x="9595476" y="166991"/>
                </a:lnTo>
                <a:lnTo>
                  <a:pt x="9579173" y="121390"/>
                </a:lnTo>
                <a:lnTo>
                  <a:pt x="9553593" y="81161"/>
                </a:lnTo>
                <a:lnTo>
                  <a:pt x="9520038" y="47606"/>
                </a:lnTo>
                <a:lnTo>
                  <a:pt x="9479809" y="22026"/>
                </a:lnTo>
                <a:lnTo>
                  <a:pt x="9434208" y="5723"/>
                </a:lnTo>
                <a:lnTo>
                  <a:pt x="9384538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4503"/>
            <a:ext cx="9601200" cy="1300480"/>
          </a:xfrm>
          <a:custGeom>
            <a:avLst/>
            <a:gdLst/>
            <a:ahLst/>
            <a:cxnLst/>
            <a:rect l="l" t="t" r="r" b="b"/>
            <a:pathLst>
              <a:path w="9601200" h="1300480">
                <a:moveTo>
                  <a:pt x="0" y="216662"/>
                </a:moveTo>
                <a:lnTo>
                  <a:pt x="5723" y="166991"/>
                </a:lnTo>
                <a:lnTo>
                  <a:pt x="22026" y="121390"/>
                </a:lnTo>
                <a:lnTo>
                  <a:pt x="47606" y="81161"/>
                </a:lnTo>
                <a:lnTo>
                  <a:pt x="81161" y="47606"/>
                </a:lnTo>
                <a:lnTo>
                  <a:pt x="121390" y="22026"/>
                </a:lnTo>
                <a:lnTo>
                  <a:pt x="166991" y="5723"/>
                </a:lnTo>
                <a:lnTo>
                  <a:pt x="216662" y="0"/>
                </a:lnTo>
                <a:lnTo>
                  <a:pt x="9384538" y="0"/>
                </a:lnTo>
                <a:lnTo>
                  <a:pt x="9434208" y="5723"/>
                </a:lnTo>
                <a:lnTo>
                  <a:pt x="9479809" y="22026"/>
                </a:lnTo>
                <a:lnTo>
                  <a:pt x="9520038" y="47606"/>
                </a:lnTo>
                <a:lnTo>
                  <a:pt x="9553593" y="81161"/>
                </a:lnTo>
                <a:lnTo>
                  <a:pt x="9579173" y="121390"/>
                </a:lnTo>
                <a:lnTo>
                  <a:pt x="9595476" y="166991"/>
                </a:lnTo>
                <a:lnTo>
                  <a:pt x="9601200" y="216662"/>
                </a:lnTo>
                <a:lnTo>
                  <a:pt x="9601200" y="1083310"/>
                </a:lnTo>
                <a:lnTo>
                  <a:pt x="9595476" y="1132980"/>
                </a:lnTo>
                <a:lnTo>
                  <a:pt x="9579173" y="1178581"/>
                </a:lnTo>
                <a:lnTo>
                  <a:pt x="9553593" y="1218810"/>
                </a:lnTo>
                <a:lnTo>
                  <a:pt x="9520038" y="1252365"/>
                </a:lnTo>
                <a:lnTo>
                  <a:pt x="9479809" y="1277945"/>
                </a:lnTo>
                <a:lnTo>
                  <a:pt x="9434208" y="1294248"/>
                </a:lnTo>
                <a:lnTo>
                  <a:pt x="9384538" y="1299972"/>
                </a:lnTo>
                <a:lnTo>
                  <a:pt x="216662" y="1299972"/>
                </a:lnTo>
                <a:lnTo>
                  <a:pt x="166991" y="1294248"/>
                </a:lnTo>
                <a:lnTo>
                  <a:pt x="121390" y="1277945"/>
                </a:lnTo>
                <a:lnTo>
                  <a:pt x="81161" y="1252365"/>
                </a:lnTo>
                <a:lnTo>
                  <a:pt x="47606" y="1218810"/>
                </a:lnTo>
                <a:lnTo>
                  <a:pt x="22026" y="1178581"/>
                </a:lnTo>
                <a:lnTo>
                  <a:pt x="5723" y="1132980"/>
                </a:lnTo>
                <a:lnTo>
                  <a:pt x="0" y="1083310"/>
                </a:lnTo>
                <a:lnTo>
                  <a:pt x="0" y="216662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63369" y="1081532"/>
            <a:ext cx="580390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5" dirty="0"/>
              <a:t>Operating</a:t>
            </a:r>
            <a:r>
              <a:rPr sz="5700" spc="-75" dirty="0"/>
              <a:t> </a:t>
            </a:r>
            <a:r>
              <a:rPr sz="5700" dirty="0"/>
              <a:t>Principles</a:t>
            </a:r>
            <a:endParaRPr sz="5700"/>
          </a:p>
        </p:txBody>
      </p:sp>
      <p:sp>
        <p:nvSpPr>
          <p:cNvPr id="5" name="object 5"/>
          <p:cNvSpPr/>
          <p:nvPr/>
        </p:nvSpPr>
        <p:spPr>
          <a:xfrm>
            <a:off x="3945635" y="2511551"/>
            <a:ext cx="4300727" cy="3712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0"/>
                </a:moveTo>
                <a:lnTo>
                  <a:pt x="603584" y="1788"/>
                </a:lnTo>
                <a:lnTo>
                  <a:pt x="555870" y="7070"/>
                </a:lnTo>
                <a:lnTo>
                  <a:pt x="509255" y="15720"/>
                </a:lnTo>
                <a:lnTo>
                  <a:pt x="463865" y="27611"/>
                </a:lnTo>
                <a:lnTo>
                  <a:pt x="419826" y="42618"/>
                </a:lnTo>
                <a:lnTo>
                  <a:pt x="377264" y="60614"/>
                </a:lnTo>
                <a:lnTo>
                  <a:pt x="336306" y="81473"/>
                </a:lnTo>
                <a:lnTo>
                  <a:pt x="297076" y="105070"/>
                </a:lnTo>
                <a:lnTo>
                  <a:pt x="259702" y="131278"/>
                </a:lnTo>
                <a:lnTo>
                  <a:pt x="224309" y="159971"/>
                </a:lnTo>
                <a:lnTo>
                  <a:pt x="191023" y="191023"/>
                </a:lnTo>
                <a:lnTo>
                  <a:pt x="159971" y="224309"/>
                </a:lnTo>
                <a:lnTo>
                  <a:pt x="131278" y="259702"/>
                </a:lnTo>
                <a:lnTo>
                  <a:pt x="105070" y="297076"/>
                </a:lnTo>
                <a:lnTo>
                  <a:pt x="81473" y="336306"/>
                </a:lnTo>
                <a:lnTo>
                  <a:pt x="60614" y="377264"/>
                </a:lnTo>
                <a:lnTo>
                  <a:pt x="42618" y="419826"/>
                </a:lnTo>
                <a:lnTo>
                  <a:pt x="27611" y="463865"/>
                </a:lnTo>
                <a:lnTo>
                  <a:pt x="15720" y="509255"/>
                </a:lnTo>
                <a:lnTo>
                  <a:pt x="7070" y="555870"/>
                </a:lnTo>
                <a:lnTo>
                  <a:pt x="1788" y="603584"/>
                </a:lnTo>
                <a:lnTo>
                  <a:pt x="0" y="652272"/>
                </a:lnTo>
                <a:lnTo>
                  <a:pt x="1788" y="700959"/>
                </a:lnTo>
                <a:lnTo>
                  <a:pt x="7070" y="748673"/>
                </a:lnTo>
                <a:lnTo>
                  <a:pt x="15720" y="795288"/>
                </a:lnTo>
                <a:lnTo>
                  <a:pt x="27611" y="840678"/>
                </a:lnTo>
                <a:lnTo>
                  <a:pt x="42618" y="884717"/>
                </a:lnTo>
                <a:lnTo>
                  <a:pt x="60614" y="927279"/>
                </a:lnTo>
                <a:lnTo>
                  <a:pt x="81473" y="968237"/>
                </a:lnTo>
                <a:lnTo>
                  <a:pt x="105070" y="1007467"/>
                </a:lnTo>
                <a:lnTo>
                  <a:pt x="131278" y="1044841"/>
                </a:lnTo>
                <a:lnTo>
                  <a:pt x="159971" y="1080234"/>
                </a:lnTo>
                <a:lnTo>
                  <a:pt x="191023" y="1113520"/>
                </a:lnTo>
                <a:lnTo>
                  <a:pt x="224309" y="1144572"/>
                </a:lnTo>
                <a:lnTo>
                  <a:pt x="259702" y="1173265"/>
                </a:lnTo>
                <a:lnTo>
                  <a:pt x="297076" y="1199473"/>
                </a:lnTo>
                <a:lnTo>
                  <a:pt x="336306" y="1223070"/>
                </a:lnTo>
                <a:lnTo>
                  <a:pt x="377264" y="1243929"/>
                </a:lnTo>
                <a:lnTo>
                  <a:pt x="419826" y="1261925"/>
                </a:lnTo>
                <a:lnTo>
                  <a:pt x="463865" y="1276932"/>
                </a:lnTo>
                <a:lnTo>
                  <a:pt x="509255" y="1288823"/>
                </a:lnTo>
                <a:lnTo>
                  <a:pt x="555870" y="1297473"/>
                </a:lnTo>
                <a:lnTo>
                  <a:pt x="603584" y="1302755"/>
                </a:lnTo>
                <a:lnTo>
                  <a:pt x="652272" y="1304544"/>
                </a:lnTo>
                <a:lnTo>
                  <a:pt x="65227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1304544"/>
                </a:moveTo>
                <a:lnTo>
                  <a:pt x="603584" y="1302755"/>
                </a:lnTo>
                <a:lnTo>
                  <a:pt x="555870" y="1297473"/>
                </a:lnTo>
                <a:lnTo>
                  <a:pt x="509255" y="1288823"/>
                </a:lnTo>
                <a:lnTo>
                  <a:pt x="463865" y="1276932"/>
                </a:lnTo>
                <a:lnTo>
                  <a:pt x="419826" y="1261925"/>
                </a:lnTo>
                <a:lnTo>
                  <a:pt x="377264" y="1243929"/>
                </a:lnTo>
                <a:lnTo>
                  <a:pt x="336306" y="1223070"/>
                </a:lnTo>
                <a:lnTo>
                  <a:pt x="297076" y="1199473"/>
                </a:lnTo>
                <a:lnTo>
                  <a:pt x="259702" y="1173265"/>
                </a:lnTo>
                <a:lnTo>
                  <a:pt x="224309" y="1144572"/>
                </a:lnTo>
                <a:lnTo>
                  <a:pt x="191023" y="1113520"/>
                </a:lnTo>
                <a:lnTo>
                  <a:pt x="159971" y="1080234"/>
                </a:lnTo>
                <a:lnTo>
                  <a:pt x="131278" y="1044841"/>
                </a:lnTo>
                <a:lnTo>
                  <a:pt x="105070" y="1007467"/>
                </a:lnTo>
                <a:lnTo>
                  <a:pt x="81473" y="968237"/>
                </a:lnTo>
                <a:lnTo>
                  <a:pt x="60614" y="927279"/>
                </a:lnTo>
                <a:lnTo>
                  <a:pt x="42618" y="884717"/>
                </a:lnTo>
                <a:lnTo>
                  <a:pt x="27611" y="840678"/>
                </a:lnTo>
                <a:lnTo>
                  <a:pt x="15720" y="795288"/>
                </a:lnTo>
                <a:lnTo>
                  <a:pt x="7070" y="748673"/>
                </a:lnTo>
                <a:lnTo>
                  <a:pt x="1788" y="700959"/>
                </a:lnTo>
                <a:lnTo>
                  <a:pt x="0" y="652272"/>
                </a:lnTo>
                <a:lnTo>
                  <a:pt x="1788" y="603584"/>
                </a:lnTo>
                <a:lnTo>
                  <a:pt x="7070" y="555870"/>
                </a:lnTo>
                <a:lnTo>
                  <a:pt x="15720" y="509255"/>
                </a:lnTo>
                <a:lnTo>
                  <a:pt x="27611" y="463865"/>
                </a:lnTo>
                <a:lnTo>
                  <a:pt x="42618" y="419826"/>
                </a:lnTo>
                <a:lnTo>
                  <a:pt x="60614" y="377264"/>
                </a:lnTo>
                <a:lnTo>
                  <a:pt x="81473" y="336306"/>
                </a:lnTo>
                <a:lnTo>
                  <a:pt x="105070" y="297076"/>
                </a:lnTo>
                <a:lnTo>
                  <a:pt x="131278" y="259702"/>
                </a:lnTo>
                <a:lnTo>
                  <a:pt x="159971" y="224309"/>
                </a:lnTo>
                <a:lnTo>
                  <a:pt x="191023" y="191023"/>
                </a:lnTo>
                <a:lnTo>
                  <a:pt x="224309" y="159971"/>
                </a:lnTo>
                <a:lnTo>
                  <a:pt x="259702" y="131278"/>
                </a:lnTo>
                <a:lnTo>
                  <a:pt x="297076" y="105070"/>
                </a:lnTo>
                <a:lnTo>
                  <a:pt x="336306" y="81473"/>
                </a:lnTo>
                <a:lnTo>
                  <a:pt x="377264" y="60614"/>
                </a:lnTo>
                <a:lnTo>
                  <a:pt x="419826" y="42618"/>
                </a:lnTo>
                <a:lnTo>
                  <a:pt x="463865" y="27611"/>
                </a:lnTo>
                <a:lnTo>
                  <a:pt x="509255" y="15720"/>
                </a:lnTo>
                <a:lnTo>
                  <a:pt x="555870" y="7070"/>
                </a:lnTo>
                <a:lnTo>
                  <a:pt x="603584" y="1788"/>
                </a:lnTo>
                <a:lnTo>
                  <a:pt x="652272" y="0"/>
                </a:lnTo>
                <a:lnTo>
                  <a:pt x="652272" y="652272"/>
                </a:lnTo>
                <a:lnTo>
                  <a:pt x="652272" y="1304544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672" y="981455"/>
            <a:ext cx="8949055" cy="1304925"/>
          </a:xfrm>
          <a:prstGeom prst="rect">
            <a:avLst/>
          </a:prstGeom>
          <a:solidFill>
            <a:srgbClr val="FFFFFF">
              <a:alpha val="90194"/>
            </a:srgbClr>
          </a:solidFill>
          <a:ln w="15240">
            <a:solidFill>
              <a:srgbClr val="83992A"/>
            </a:solidFill>
          </a:ln>
        </p:spPr>
        <p:txBody>
          <a:bodyPr vert="horz" wrap="square" lIns="0" tIns="64135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505"/>
              </a:spcBef>
            </a:pPr>
            <a:r>
              <a:rPr sz="6200" spc="-35" dirty="0">
                <a:solidFill>
                  <a:srgbClr val="000000"/>
                </a:solidFill>
              </a:rPr>
              <a:t>Vapour-Compression</a:t>
            </a:r>
            <a:r>
              <a:rPr sz="6200" spc="-40" dirty="0">
                <a:solidFill>
                  <a:srgbClr val="000000"/>
                </a:solidFill>
              </a:rPr>
              <a:t> </a:t>
            </a:r>
            <a:r>
              <a:rPr sz="6200" spc="-10" dirty="0">
                <a:solidFill>
                  <a:srgbClr val="000000"/>
                </a:solidFill>
              </a:rPr>
              <a:t>Cycle</a:t>
            </a:r>
            <a:endParaRPr sz="6200"/>
          </a:p>
        </p:txBody>
      </p:sp>
      <p:sp>
        <p:nvSpPr>
          <p:cNvPr id="5" name="object 5"/>
          <p:cNvSpPr/>
          <p:nvPr/>
        </p:nvSpPr>
        <p:spPr>
          <a:xfrm>
            <a:off x="3361944" y="2447543"/>
            <a:ext cx="5458967" cy="37978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0"/>
                </a:moveTo>
                <a:lnTo>
                  <a:pt x="603584" y="1788"/>
                </a:lnTo>
                <a:lnTo>
                  <a:pt x="555870" y="7070"/>
                </a:lnTo>
                <a:lnTo>
                  <a:pt x="509255" y="15720"/>
                </a:lnTo>
                <a:lnTo>
                  <a:pt x="463865" y="27611"/>
                </a:lnTo>
                <a:lnTo>
                  <a:pt x="419826" y="42618"/>
                </a:lnTo>
                <a:lnTo>
                  <a:pt x="377264" y="60614"/>
                </a:lnTo>
                <a:lnTo>
                  <a:pt x="336306" y="81473"/>
                </a:lnTo>
                <a:lnTo>
                  <a:pt x="297076" y="105070"/>
                </a:lnTo>
                <a:lnTo>
                  <a:pt x="259702" y="131278"/>
                </a:lnTo>
                <a:lnTo>
                  <a:pt x="224309" y="159971"/>
                </a:lnTo>
                <a:lnTo>
                  <a:pt x="191023" y="191023"/>
                </a:lnTo>
                <a:lnTo>
                  <a:pt x="159971" y="224309"/>
                </a:lnTo>
                <a:lnTo>
                  <a:pt x="131278" y="259702"/>
                </a:lnTo>
                <a:lnTo>
                  <a:pt x="105070" y="297076"/>
                </a:lnTo>
                <a:lnTo>
                  <a:pt x="81473" y="336306"/>
                </a:lnTo>
                <a:lnTo>
                  <a:pt x="60614" y="377264"/>
                </a:lnTo>
                <a:lnTo>
                  <a:pt x="42618" y="419826"/>
                </a:lnTo>
                <a:lnTo>
                  <a:pt x="27611" y="463865"/>
                </a:lnTo>
                <a:lnTo>
                  <a:pt x="15720" y="509255"/>
                </a:lnTo>
                <a:lnTo>
                  <a:pt x="7070" y="555870"/>
                </a:lnTo>
                <a:lnTo>
                  <a:pt x="1788" y="603584"/>
                </a:lnTo>
                <a:lnTo>
                  <a:pt x="0" y="652272"/>
                </a:lnTo>
                <a:lnTo>
                  <a:pt x="1788" y="700959"/>
                </a:lnTo>
                <a:lnTo>
                  <a:pt x="7070" y="748673"/>
                </a:lnTo>
                <a:lnTo>
                  <a:pt x="15720" y="795288"/>
                </a:lnTo>
                <a:lnTo>
                  <a:pt x="27611" y="840678"/>
                </a:lnTo>
                <a:lnTo>
                  <a:pt x="42618" y="884717"/>
                </a:lnTo>
                <a:lnTo>
                  <a:pt x="60614" y="927279"/>
                </a:lnTo>
                <a:lnTo>
                  <a:pt x="81473" y="968237"/>
                </a:lnTo>
                <a:lnTo>
                  <a:pt x="105070" y="1007467"/>
                </a:lnTo>
                <a:lnTo>
                  <a:pt x="131278" y="1044841"/>
                </a:lnTo>
                <a:lnTo>
                  <a:pt x="159971" y="1080234"/>
                </a:lnTo>
                <a:lnTo>
                  <a:pt x="191023" y="1113520"/>
                </a:lnTo>
                <a:lnTo>
                  <a:pt x="224309" y="1144572"/>
                </a:lnTo>
                <a:lnTo>
                  <a:pt x="259702" y="1173265"/>
                </a:lnTo>
                <a:lnTo>
                  <a:pt x="297076" y="1199473"/>
                </a:lnTo>
                <a:lnTo>
                  <a:pt x="336306" y="1223070"/>
                </a:lnTo>
                <a:lnTo>
                  <a:pt x="377264" y="1243929"/>
                </a:lnTo>
                <a:lnTo>
                  <a:pt x="419826" y="1261925"/>
                </a:lnTo>
                <a:lnTo>
                  <a:pt x="463865" y="1276932"/>
                </a:lnTo>
                <a:lnTo>
                  <a:pt x="509255" y="1288823"/>
                </a:lnTo>
                <a:lnTo>
                  <a:pt x="555870" y="1297473"/>
                </a:lnTo>
                <a:lnTo>
                  <a:pt x="603584" y="1302755"/>
                </a:lnTo>
                <a:lnTo>
                  <a:pt x="652272" y="1304544"/>
                </a:lnTo>
                <a:lnTo>
                  <a:pt x="65227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1304544"/>
                </a:moveTo>
                <a:lnTo>
                  <a:pt x="603584" y="1302755"/>
                </a:lnTo>
                <a:lnTo>
                  <a:pt x="555870" y="1297473"/>
                </a:lnTo>
                <a:lnTo>
                  <a:pt x="509255" y="1288823"/>
                </a:lnTo>
                <a:lnTo>
                  <a:pt x="463865" y="1276932"/>
                </a:lnTo>
                <a:lnTo>
                  <a:pt x="419826" y="1261925"/>
                </a:lnTo>
                <a:lnTo>
                  <a:pt x="377264" y="1243929"/>
                </a:lnTo>
                <a:lnTo>
                  <a:pt x="336306" y="1223070"/>
                </a:lnTo>
                <a:lnTo>
                  <a:pt x="297076" y="1199473"/>
                </a:lnTo>
                <a:lnTo>
                  <a:pt x="259702" y="1173265"/>
                </a:lnTo>
                <a:lnTo>
                  <a:pt x="224309" y="1144572"/>
                </a:lnTo>
                <a:lnTo>
                  <a:pt x="191023" y="1113520"/>
                </a:lnTo>
                <a:lnTo>
                  <a:pt x="159971" y="1080234"/>
                </a:lnTo>
                <a:lnTo>
                  <a:pt x="131278" y="1044841"/>
                </a:lnTo>
                <a:lnTo>
                  <a:pt x="105070" y="1007467"/>
                </a:lnTo>
                <a:lnTo>
                  <a:pt x="81473" y="968237"/>
                </a:lnTo>
                <a:lnTo>
                  <a:pt x="60614" y="927279"/>
                </a:lnTo>
                <a:lnTo>
                  <a:pt x="42618" y="884717"/>
                </a:lnTo>
                <a:lnTo>
                  <a:pt x="27611" y="840678"/>
                </a:lnTo>
                <a:lnTo>
                  <a:pt x="15720" y="795288"/>
                </a:lnTo>
                <a:lnTo>
                  <a:pt x="7070" y="748673"/>
                </a:lnTo>
                <a:lnTo>
                  <a:pt x="1788" y="700959"/>
                </a:lnTo>
                <a:lnTo>
                  <a:pt x="0" y="652272"/>
                </a:lnTo>
                <a:lnTo>
                  <a:pt x="1788" y="603584"/>
                </a:lnTo>
                <a:lnTo>
                  <a:pt x="7070" y="555870"/>
                </a:lnTo>
                <a:lnTo>
                  <a:pt x="15720" y="509255"/>
                </a:lnTo>
                <a:lnTo>
                  <a:pt x="27611" y="463865"/>
                </a:lnTo>
                <a:lnTo>
                  <a:pt x="42618" y="419826"/>
                </a:lnTo>
                <a:lnTo>
                  <a:pt x="60614" y="377264"/>
                </a:lnTo>
                <a:lnTo>
                  <a:pt x="81473" y="336306"/>
                </a:lnTo>
                <a:lnTo>
                  <a:pt x="105070" y="297076"/>
                </a:lnTo>
                <a:lnTo>
                  <a:pt x="131278" y="259702"/>
                </a:lnTo>
                <a:lnTo>
                  <a:pt x="159971" y="224309"/>
                </a:lnTo>
                <a:lnTo>
                  <a:pt x="191023" y="191023"/>
                </a:lnTo>
                <a:lnTo>
                  <a:pt x="224309" y="159971"/>
                </a:lnTo>
                <a:lnTo>
                  <a:pt x="259702" y="131278"/>
                </a:lnTo>
                <a:lnTo>
                  <a:pt x="297076" y="105070"/>
                </a:lnTo>
                <a:lnTo>
                  <a:pt x="336306" y="81473"/>
                </a:lnTo>
                <a:lnTo>
                  <a:pt x="377264" y="60614"/>
                </a:lnTo>
                <a:lnTo>
                  <a:pt x="419826" y="42618"/>
                </a:lnTo>
                <a:lnTo>
                  <a:pt x="463865" y="27611"/>
                </a:lnTo>
                <a:lnTo>
                  <a:pt x="509255" y="15720"/>
                </a:lnTo>
                <a:lnTo>
                  <a:pt x="555870" y="7070"/>
                </a:lnTo>
                <a:lnTo>
                  <a:pt x="603584" y="1788"/>
                </a:lnTo>
                <a:lnTo>
                  <a:pt x="652272" y="0"/>
                </a:lnTo>
                <a:lnTo>
                  <a:pt x="652272" y="652272"/>
                </a:lnTo>
                <a:lnTo>
                  <a:pt x="652272" y="1304544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672" y="981455"/>
            <a:ext cx="8949055" cy="1304925"/>
          </a:xfrm>
          <a:prstGeom prst="rect">
            <a:avLst/>
          </a:prstGeom>
          <a:solidFill>
            <a:srgbClr val="FFFFFF">
              <a:alpha val="90194"/>
            </a:srgbClr>
          </a:solidFill>
          <a:ln w="15240">
            <a:solidFill>
              <a:srgbClr val="83992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439"/>
              </a:spcBef>
            </a:pPr>
            <a:r>
              <a:rPr sz="6300" spc="-30" dirty="0">
                <a:solidFill>
                  <a:srgbClr val="000000"/>
                </a:solidFill>
              </a:rPr>
              <a:t>Vapour-Absorption </a:t>
            </a:r>
            <a:r>
              <a:rPr sz="6300" spc="-5" dirty="0">
                <a:solidFill>
                  <a:srgbClr val="000000"/>
                </a:solidFill>
              </a:rPr>
              <a:t>Cycle</a:t>
            </a:r>
            <a:endParaRPr sz="6300"/>
          </a:p>
        </p:txBody>
      </p:sp>
      <p:sp>
        <p:nvSpPr>
          <p:cNvPr id="5" name="object 5"/>
          <p:cNvSpPr txBox="1"/>
          <p:nvPr/>
        </p:nvSpPr>
        <p:spPr>
          <a:xfrm>
            <a:off x="1374394" y="2566161"/>
            <a:ext cx="9389110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various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processes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of the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vapor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absorption cycle are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similar to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the one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vapor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compression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cycle,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only the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method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compression 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refrigerant  is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different.</a:t>
            </a:r>
            <a:endParaRPr sz="2400">
              <a:latin typeface="Garamond"/>
              <a:cs typeface="Garamond"/>
            </a:endParaRPr>
          </a:p>
          <a:p>
            <a:pPr marL="299085" marR="405765" indent="-287020" algn="just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vapor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absorption system ammonia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used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as the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refrigerant,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which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has  </a:t>
            </a: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very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high affinity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to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dissolve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30" dirty="0">
                <a:solidFill>
                  <a:srgbClr val="252525"/>
                </a:solidFill>
                <a:latin typeface="Garamond"/>
                <a:cs typeface="Garamond"/>
              </a:rPr>
              <a:t>water.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0"/>
                </a:moveTo>
                <a:lnTo>
                  <a:pt x="603584" y="1788"/>
                </a:lnTo>
                <a:lnTo>
                  <a:pt x="555870" y="7070"/>
                </a:lnTo>
                <a:lnTo>
                  <a:pt x="509255" y="15720"/>
                </a:lnTo>
                <a:lnTo>
                  <a:pt x="463865" y="27611"/>
                </a:lnTo>
                <a:lnTo>
                  <a:pt x="419826" y="42618"/>
                </a:lnTo>
                <a:lnTo>
                  <a:pt x="377264" y="60614"/>
                </a:lnTo>
                <a:lnTo>
                  <a:pt x="336306" y="81473"/>
                </a:lnTo>
                <a:lnTo>
                  <a:pt x="297076" y="105070"/>
                </a:lnTo>
                <a:lnTo>
                  <a:pt x="259702" y="131278"/>
                </a:lnTo>
                <a:lnTo>
                  <a:pt x="224309" y="159971"/>
                </a:lnTo>
                <a:lnTo>
                  <a:pt x="191023" y="191023"/>
                </a:lnTo>
                <a:lnTo>
                  <a:pt x="159971" y="224309"/>
                </a:lnTo>
                <a:lnTo>
                  <a:pt x="131278" y="259702"/>
                </a:lnTo>
                <a:lnTo>
                  <a:pt x="105070" y="297076"/>
                </a:lnTo>
                <a:lnTo>
                  <a:pt x="81473" y="336306"/>
                </a:lnTo>
                <a:lnTo>
                  <a:pt x="60614" y="377264"/>
                </a:lnTo>
                <a:lnTo>
                  <a:pt x="42618" y="419826"/>
                </a:lnTo>
                <a:lnTo>
                  <a:pt x="27611" y="463865"/>
                </a:lnTo>
                <a:lnTo>
                  <a:pt x="15720" y="509255"/>
                </a:lnTo>
                <a:lnTo>
                  <a:pt x="7070" y="555870"/>
                </a:lnTo>
                <a:lnTo>
                  <a:pt x="1788" y="603584"/>
                </a:lnTo>
                <a:lnTo>
                  <a:pt x="0" y="652272"/>
                </a:lnTo>
                <a:lnTo>
                  <a:pt x="1788" y="700959"/>
                </a:lnTo>
                <a:lnTo>
                  <a:pt x="7070" y="748673"/>
                </a:lnTo>
                <a:lnTo>
                  <a:pt x="15720" y="795288"/>
                </a:lnTo>
                <a:lnTo>
                  <a:pt x="27611" y="840678"/>
                </a:lnTo>
                <a:lnTo>
                  <a:pt x="42618" y="884717"/>
                </a:lnTo>
                <a:lnTo>
                  <a:pt x="60614" y="927279"/>
                </a:lnTo>
                <a:lnTo>
                  <a:pt x="81473" y="968237"/>
                </a:lnTo>
                <a:lnTo>
                  <a:pt x="105070" y="1007467"/>
                </a:lnTo>
                <a:lnTo>
                  <a:pt x="131278" y="1044841"/>
                </a:lnTo>
                <a:lnTo>
                  <a:pt x="159971" y="1080234"/>
                </a:lnTo>
                <a:lnTo>
                  <a:pt x="191023" y="1113520"/>
                </a:lnTo>
                <a:lnTo>
                  <a:pt x="224309" y="1144572"/>
                </a:lnTo>
                <a:lnTo>
                  <a:pt x="259702" y="1173265"/>
                </a:lnTo>
                <a:lnTo>
                  <a:pt x="297076" y="1199473"/>
                </a:lnTo>
                <a:lnTo>
                  <a:pt x="336306" y="1223070"/>
                </a:lnTo>
                <a:lnTo>
                  <a:pt x="377264" y="1243929"/>
                </a:lnTo>
                <a:lnTo>
                  <a:pt x="419826" y="1261925"/>
                </a:lnTo>
                <a:lnTo>
                  <a:pt x="463865" y="1276932"/>
                </a:lnTo>
                <a:lnTo>
                  <a:pt x="509255" y="1288823"/>
                </a:lnTo>
                <a:lnTo>
                  <a:pt x="555870" y="1297473"/>
                </a:lnTo>
                <a:lnTo>
                  <a:pt x="603584" y="1302755"/>
                </a:lnTo>
                <a:lnTo>
                  <a:pt x="652272" y="1304544"/>
                </a:lnTo>
                <a:lnTo>
                  <a:pt x="652272" y="0"/>
                </a:lnTo>
                <a:close/>
              </a:path>
            </a:pathLst>
          </a:custGeom>
          <a:solidFill>
            <a:srgbClr val="8399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95400" y="981455"/>
            <a:ext cx="652780" cy="1304925"/>
          </a:xfrm>
          <a:custGeom>
            <a:avLst/>
            <a:gdLst/>
            <a:ahLst/>
            <a:cxnLst/>
            <a:rect l="l" t="t" r="r" b="b"/>
            <a:pathLst>
              <a:path w="652780" h="1304925">
                <a:moveTo>
                  <a:pt x="652272" y="1304544"/>
                </a:moveTo>
                <a:lnTo>
                  <a:pt x="603584" y="1302755"/>
                </a:lnTo>
                <a:lnTo>
                  <a:pt x="555870" y="1297473"/>
                </a:lnTo>
                <a:lnTo>
                  <a:pt x="509255" y="1288823"/>
                </a:lnTo>
                <a:lnTo>
                  <a:pt x="463865" y="1276932"/>
                </a:lnTo>
                <a:lnTo>
                  <a:pt x="419826" y="1261925"/>
                </a:lnTo>
                <a:lnTo>
                  <a:pt x="377264" y="1243929"/>
                </a:lnTo>
                <a:lnTo>
                  <a:pt x="336306" y="1223070"/>
                </a:lnTo>
                <a:lnTo>
                  <a:pt x="297076" y="1199473"/>
                </a:lnTo>
                <a:lnTo>
                  <a:pt x="259702" y="1173265"/>
                </a:lnTo>
                <a:lnTo>
                  <a:pt x="224309" y="1144572"/>
                </a:lnTo>
                <a:lnTo>
                  <a:pt x="191023" y="1113520"/>
                </a:lnTo>
                <a:lnTo>
                  <a:pt x="159971" y="1080234"/>
                </a:lnTo>
                <a:lnTo>
                  <a:pt x="131278" y="1044841"/>
                </a:lnTo>
                <a:lnTo>
                  <a:pt x="105070" y="1007467"/>
                </a:lnTo>
                <a:lnTo>
                  <a:pt x="81473" y="968237"/>
                </a:lnTo>
                <a:lnTo>
                  <a:pt x="60614" y="927279"/>
                </a:lnTo>
                <a:lnTo>
                  <a:pt x="42618" y="884717"/>
                </a:lnTo>
                <a:lnTo>
                  <a:pt x="27611" y="840678"/>
                </a:lnTo>
                <a:lnTo>
                  <a:pt x="15720" y="795288"/>
                </a:lnTo>
                <a:lnTo>
                  <a:pt x="7070" y="748673"/>
                </a:lnTo>
                <a:lnTo>
                  <a:pt x="1788" y="700959"/>
                </a:lnTo>
                <a:lnTo>
                  <a:pt x="0" y="652272"/>
                </a:lnTo>
                <a:lnTo>
                  <a:pt x="1788" y="603584"/>
                </a:lnTo>
                <a:lnTo>
                  <a:pt x="7070" y="555870"/>
                </a:lnTo>
                <a:lnTo>
                  <a:pt x="15720" y="509255"/>
                </a:lnTo>
                <a:lnTo>
                  <a:pt x="27611" y="463865"/>
                </a:lnTo>
                <a:lnTo>
                  <a:pt x="42618" y="419826"/>
                </a:lnTo>
                <a:lnTo>
                  <a:pt x="60614" y="377264"/>
                </a:lnTo>
                <a:lnTo>
                  <a:pt x="81473" y="336306"/>
                </a:lnTo>
                <a:lnTo>
                  <a:pt x="105070" y="297076"/>
                </a:lnTo>
                <a:lnTo>
                  <a:pt x="131278" y="259702"/>
                </a:lnTo>
                <a:lnTo>
                  <a:pt x="159971" y="224309"/>
                </a:lnTo>
                <a:lnTo>
                  <a:pt x="191023" y="191023"/>
                </a:lnTo>
                <a:lnTo>
                  <a:pt x="224309" y="159971"/>
                </a:lnTo>
                <a:lnTo>
                  <a:pt x="259702" y="131278"/>
                </a:lnTo>
                <a:lnTo>
                  <a:pt x="297076" y="105070"/>
                </a:lnTo>
                <a:lnTo>
                  <a:pt x="336306" y="81473"/>
                </a:lnTo>
                <a:lnTo>
                  <a:pt x="377264" y="60614"/>
                </a:lnTo>
                <a:lnTo>
                  <a:pt x="419826" y="42618"/>
                </a:lnTo>
                <a:lnTo>
                  <a:pt x="463865" y="27611"/>
                </a:lnTo>
                <a:lnTo>
                  <a:pt x="509255" y="15720"/>
                </a:lnTo>
                <a:lnTo>
                  <a:pt x="555870" y="7070"/>
                </a:lnTo>
                <a:lnTo>
                  <a:pt x="603584" y="1788"/>
                </a:lnTo>
                <a:lnTo>
                  <a:pt x="652272" y="0"/>
                </a:lnTo>
                <a:lnTo>
                  <a:pt x="652272" y="652272"/>
                </a:lnTo>
                <a:lnTo>
                  <a:pt x="652272" y="1304544"/>
                </a:lnTo>
                <a:close/>
              </a:path>
            </a:pathLst>
          </a:custGeom>
          <a:ln w="1524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7672" y="981455"/>
            <a:ext cx="8949055" cy="1304925"/>
          </a:xfrm>
          <a:prstGeom prst="rect">
            <a:avLst/>
          </a:prstGeom>
          <a:solidFill>
            <a:srgbClr val="FFFFFF">
              <a:alpha val="90194"/>
            </a:srgbClr>
          </a:solidFill>
          <a:ln w="15240">
            <a:solidFill>
              <a:srgbClr val="83992A"/>
            </a:solidFill>
          </a:ln>
        </p:spPr>
        <p:txBody>
          <a:bodyPr vert="horz" wrap="square" lIns="0" tIns="55879" rIns="0" bIns="0" rtlCol="0">
            <a:spAutoFit/>
          </a:bodyPr>
          <a:lstStyle/>
          <a:p>
            <a:pPr marL="480695">
              <a:lnSpc>
                <a:spcPct val="100000"/>
              </a:lnSpc>
              <a:spcBef>
                <a:spcPts val="439"/>
              </a:spcBef>
            </a:pPr>
            <a:r>
              <a:rPr sz="6300" spc="-30" dirty="0">
                <a:solidFill>
                  <a:srgbClr val="000000"/>
                </a:solidFill>
              </a:rPr>
              <a:t>Vapour-Absorption </a:t>
            </a:r>
            <a:r>
              <a:rPr sz="6300" spc="-5" dirty="0">
                <a:solidFill>
                  <a:srgbClr val="000000"/>
                </a:solidFill>
              </a:rPr>
              <a:t>Cycle</a:t>
            </a:r>
            <a:endParaRPr sz="6300"/>
          </a:p>
        </p:txBody>
      </p:sp>
      <p:sp>
        <p:nvSpPr>
          <p:cNvPr id="5" name="object 5"/>
          <p:cNvSpPr txBox="1"/>
          <p:nvPr/>
        </p:nvSpPr>
        <p:spPr>
          <a:xfrm>
            <a:off x="1374394" y="2566161"/>
            <a:ext cx="9338310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Absorption 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refrigerant: In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vapor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absorption system there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no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traditional 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compressor,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instead there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absorber. </a:t>
            </a:r>
            <a:r>
              <a:rPr sz="2400" spc="1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absorber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consists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spc="-25" dirty="0">
                <a:solidFill>
                  <a:srgbClr val="252525"/>
                </a:solidFill>
                <a:latin typeface="Garamond"/>
                <a:cs typeface="Garamond"/>
              </a:rPr>
              <a:t>water,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called  as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absorbent,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in </a:t>
            </a:r>
            <a:r>
              <a:rPr sz="2400" spc="-10" dirty="0">
                <a:solidFill>
                  <a:srgbClr val="252525"/>
                </a:solidFill>
                <a:latin typeface="Garamond"/>
                <a:cs typeface="Garamond"/>
              </a:rPr>
              <a:t>which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refrigerant,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ammonia,</a:t>
            </a:r>
            <a:r>
              <a:rPr sz="2400" spc="1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dissolves.</a:t>
            </a:r>
            <a:endParaRPr sz="2400">
              <a:latin typeface="Garamond"/>
              <a:cs typeface="Garamond"/>
            </a:endParaRPr>
          </a:p>
          <a:p>
            <a:pPr marL="299085" marR="896619" indent="-287020" algn="just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"/>
              <a:buChar char="•"/>
              <a:tabLst>
                <a:tab pos="299720" algn="l"/>
              </a:tabLst>
            </a:pPr>
            <a:r>
              <a:rPr sz="2400" spc="5" dirty="0">
                <a:solidFill>
                  <a:srgbClr val="252525"/>
                </a:solidFill>
                <a:latin typeface="Garamond"/>
                <a:cs typeface="Garamond"/>
              </a:rPr>
              <a:t>This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mixture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of </a:t>
            </a:r>
            <a:r>
              <a:rPr sz="2400" spc="-15" dirty="0">
                <a:solidFill>
                  <a:srgbClr val="252525"/>
                </a:solidFill>
                <a:latin typeface="Garamond"/>
                <a:cs typeface="Garamond"/>
              </a:rPr>
              <a:t>water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and ammonia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is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then pumped and heated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thus  increase in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temperature and pressure of </a:t>
            </a:r>
            <a:r>
              <a:rPr sz="2400" dirty="0">
                <a:solidFill>
                  <a:srgbClr val="252525"/>
                </a:solidFill>
                <a:latin typeface="Garamond"/>
                <a:cs typeface="Garamond"/>
              </a:rPr>
              <a:t>the </a:t>
            </a:r>
            <a:r>
              <a:rPr sz="2400" spc="-5" dirty="0">
                <a:solidFill>
                  <a:srgbClr val="252525"/>
                </a:solidFill>
                <a:latin typeface="Garamond"/>
                <a:cs typeface="Garamond"/>
              </a:rPr>
              <a:t>ammonia</a:t>
            </a:r>
            <a:r>
              <a:rPr sz="2400" spc="-295" dirty="0">
                <a:solidFill>
                  <a:srgbClr val="252525"/>
                </a:solidFill>
                <a:latin typeface="Garamond"/>
                <a:cs typeface="Garamond"/>
              </a:rPr>
              <a:t> </a:t>
            </a:r>
            <a:r>
              <a:rPr sz="2400" spc="-20" dirty="0">
                <a:solidFill>
                  <a:srgbClr val="252525"/>
                </a:solidFill>
                <a:latin typeface="Garamond"/>
                <a:cs typeface="Garamond"/>
              </a:rPr>
              <a:t>occurs.</a:t>
            </a:r>
            <a:endParaRPr sz="2400">
              <a:latin typeface="Garamond"/>
              <a:cs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252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1776</Words>
  <Application>Microsoft Office PowerPoint</Application>
  <PresentationFormat>Custom</PresentationFormat>
  <Paragraphs>134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HEAT PUMPS</vt:lpstr>
      <vt:lpstr>Outline</vt:lpstr>
      <vt:lpstr>Definition</vt:lpstr>
      <vt:lpstr>Definition</vt:lpstr>
      <vt:lpstr>Operating Principles</vt:lpstr>
      <vt:lpstr>Operating Principles</vt:lpstr>
      <vt:lpstr>Vapour-Compression Cycle</vt:lpstr>
      <vt:lpstr>Vapour-Absorption Cycle</vt:lpstr>
      <vt:lpstr>Vapour-Absorption Cycle</vt:lpstr>
      <vt:lpstr>Vapour-Absorption Cycle</vt:lpstr>
      <vt:lpstr>Types</vt:lpstr>
      <vt:lpstr>System Installed Within</vt:lpstr>
      <vt:lpstr>System Installed Within</vt:lpstr>
      <vt:lpstr>System Installed Within</vt:lpstr>
      <vt:lpstr>Heat Pump Unit</vt:lpstr>
      <vt:lpstr>Motive Power</vt:lpstr>
      <vt:lpstr>Flow Temperature</vt:lpstr>
      <vt:lpstr>Two-Way Heat Pumps</vt:lpstr>
      <vt:lpstr>Slide 19</vt:lpstr>
      <vt:lpstr>Slide 20</vt:lpstr>
      <vt:lpstr>Performance Evaluation</vt:lpstr>
      <vt:lpstr>Slide 22</vt:lpstr>
      <vt:lpstr>Applications</vt:lpstr>
      <vt:lpstr>Applications</vt:lpstr>
      <vt:lpstr>Applications</vt:lpstr>
      <vt:lpstr>Applications</vt:lpstr>
      <vt:lpstr>Applications</vt:lpstr>
      <vt:lpstr>Applications</vt:lpstr>
      <vt:lpstr>Issues</vt:lpstr>
      <vt:lpstr>References</vt:lpstr>
      <vt:lpstr>THANK  YOU!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HEAT PUMPS</dc:title>
  <dc:creator>Satish</dc:creator>
  <cp:lastModifiedBy>Satish</cp:lastModifiedBy>
  <cp:revision>1</cp:revision>
  <dcterms:created xsi:type="dcterms:W3CDTF">2020-08-27T03:35:06Z</dcterms:created>
  <dcterms:modified xsi:type="dcterms:W3CDTF">2020-08-27T03:36:45Z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2020-08-27T00:00:00Z</vt:filetime>
  </property>
</Properties>
</file>