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Objects="1">
      <p:cViewPr varScale="1">
        <p:scale>
          <a:sx n="99" d="100"/>
          <a:sy n="99" d="100"/>
        </p:scale>
        <p:origin x="-2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3FAB7F-8464-47D8-9E69-BDDC9DEFA1EB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33324-9284-4866-8CBA-F0869C3480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E95EBDA-ABB3-4467-9383-6197883CDE6D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72D03-D72D-4926-A240-2DA88C4114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AF05A2-A163-4DE0-B66F-90C8738054FF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091A47-F5A7-4ABC-97EE-800956D68B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10F4B-61D3-424E-AADA-0A3AD5EA0505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8658D8-0FFD-4C54-B17D-57F88B7EA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92A722-F685-4C51-B3E8-2EDC91F73092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FFF1D1-7C62-41D7-9BAB-E573E7E863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E6FB-1B64-4000-A0CF-C2D556A02EE3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F9ECAB-0A4D-4D51-9BDC-29B5927413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79CDE3-D6E0-4D9A-8DA5-91344B597C66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1B0C9-3CFB-479C-AAB6-AA8D723D21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66505DF-E161-48DF-BD8E-2DC3C82107AC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C1CCAD-0422-4201-B02B-1847C07128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1E8824E-7F0F-431E-B8DC-85648909C3BD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C5EE7-E3E7-4949-96DF-D870B41D4C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1B599E-BE34-4807-9437-47651BC5CD9E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53D5E-1512-4B11-9478-C7D69A17AE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43890F-CF84-4958-8570-BF172C04FDAD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A72209-2C65-4C0F-A0AC-F08AEFBC15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2E98A60C-F2A3-4622-991B-146E5D930477}" type="datetime1">
              <a:rPr lang="en-US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65" charset="0"/>
              </a:defRPr>
            </a:lvl1pPr>
          </a:lstStyle>
          <a:p>
            <a:fld id="{5B7C9EAE-E075-4110-A6EA-C6BB5F7D8F9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Ocean Thermal Energy</a:t>
            </a:r>
          </a:p>
        </p:txBody>
      </p:sp>
      <p:sp>
        <p:nvSpPr>
          <p:cNvPr id="13315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Energy is available from the ocean  by</a:t>
            </a:r>
          </a:p>
          <a:p>
            <a:pPr lvl="1"/>
            <a:r>
              <a:rPr lang="en-US" dirty="0" smtClean="0"/>
              <a:t>Tapping ocean currents</a:t>
            </a:r>
          </a:p>
          <a:p>
            <a:pPr lvl="1"/>
            <a:r>
              <a:rPr lang="en-US" dirty="0" smtClean="0"/>
              <a:t>Using the ocean as a heat </a:t>
            </a:r>
            <a:r>
              <a:rPr lang="en-US" dirty="0" smtClean="0"/>
              <a:t>engine</a:t>
            </a:r>
          </a:p>
          <a:p>
            <a:pPr lvl="1"/>
            <a:r>
              <a:rPr lang="en-US" dirty="0" smtClean="0"/>
              <a:t>Tidal energy</a:t>
            </a:r>
          </a:p>
          <a:p>
            <a:pPr lvl="1"/>
            <a:r>
              <a:rPr lang="en-US" dirty="0" smtClean="0"/>
              <a:t>Wave energy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ocean as a heat engine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There can be a 20° difference between ocean surface temps and the temp at 1000m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The surface acts as the heat source, the deeper cold water acts as a heat sink. 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Temperature differences are very steady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Florida, Puerto Rico, Hawaii and other pacific islands are well suited to take advantage of this idea.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Called OTEC (Ocean Thermal Energy Conversion)</a:t>
            </a:r>
          </a:p>
          <a:p>
            <a:pPr>
              <a:lnSpc>
                <a:spcPct val="90000"/>
              </a:lnSpc>
              <a:buFont typeface="Arial" charset="0"/>
              <a:buNone/>
            </a:pPr>
            <a:endParaRPr lang="en-US" sz="3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Ocean heat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400" smtClean="0"/>
              <a:t>Closed cycle system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Heat from warm seawater causes a fluid like ammonia to be evaporated in an evaporator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Expanding vapor rotates a turbine connected to an electric generator.</a:t>
            </a:r>
          </a:p>
          <a:p>
            <a:pPr>
              <a:lnSpc>
                <a:spcPct val="80000"/>
              </a:lnSpc>
            </a:pPr>
            <a:r>
              <a:rPr lang="en-US" sz="2400" smtClean="0"/>
              <a:t>Cold seawater is brought up and cools the ammonia vapor in a condenser. This liquid returns to the evaporator and the process repeats.</a:t>
            </a:r>
          </a:p>
          <a:p>
            <a:pPr>
              <a:lnSpc>
                <a:spcPct val="80000"/>
              </a:lnSpc>
            </a:pPr>
            <a:endParaRPr lang="en-US" sz="240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400" smtClean="0"/>
          </a:p>
        </p:txBody>
      </p:sp>
      <p:pic>
        <p:nvPicPr>
          <p:cNvPr id="16389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75200" y="1600200"/>
            <a:ext cx="43688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OTECs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smtClean="0"/>
              <a:t>Open Cycle Systems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Working fluid is the seawater.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Warm seawater is brought into a partial vacuum. 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In the vacuum, the warm seawater boils and the steam drives a turbine</a:t>
            </a:r>
          </a:p>
          <a:p>
            <a:pPr>
              <a:lnSpc>
                <a:spcPct val="80000"/>
              </a:lnSpc>
            </a:pPr>
            <a:r>
              <a:rPr lang="en-US" sz="2200" smtClean="0"/>
              <a:t>The steam enters a condenser, where it is cooled by cold seawater brought up form below and it condenses back into liquid and is discharged into the ocean.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200" smtClean="0"/>
          </a:p>
        </p:txBody>
      </p:sp>
      <p:pic>
        <p:nvPicPr>
          <p:cNvPr id="17413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600200"/>
            <a:ext cx="4483100" cy="351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Boiling water in a vacuum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smtClean="0"/>
              <a:t>The boiling point of any liquid depends upon temperature and pressure. 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Boiling occurs when the molecules in the liquid have enough energy to break free from surrounding molecules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If you reduce the pressure, you reduce the amount of energy needed for the molecules to break free. </a:t>
            </a:r>
          </a:p>
          <a:p>
            <a:pPr>
              <a:lnSpc>
                <a:spcPct val="90000"/>
              </a:lnSpc>
            </a:pPr>
            <a:r>
              <a:rPr lang="en-US" sz="3000" smtClean="0"/>
              <a:t>Creating a vacuum reduces the air pressure on the molecules and lowers the boiling point.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mtClean="0"/>
              <a:t>Carnot Efficiency is low, only about 7%</a:t>
            </a:r>
          </a:p>
          <a:p>
            <a:pPr>
              <a:lnSpc>
                <a:spcPct val="90000"/>
              </a:lnSpc>
            </a:pPr>
            <a:r>
              <a:rPr lang="en-US" smtClean="0"/>
              <a:t>Net efficiency even lower, only about 2.5%</a:t>
            </a:r>
          </a:p>
          <a:p>
            <a:pPr>
              <a:lnSpc>
                <a:spcPct val="90000"/>
              </a:lnSpc>
            </a:pPr>
            <a:r>
              <a:rPr lang="en-US" smtClean="0"/>
              <a:t>Low efficiencies require large water volumes to produce appreciable amount of electricity</a:t>
            </a:r>
          </a:p>
          <a:p>
            <a:pPr>
              <a:lnSpc>
                <a:spcPct val="90000"/>
              </a:lnSpc>
            </a:pPr>
            <a:r>
              <a:rPr lang="en-US" smtClean="0"/>
              <a:t>For 100 mW output, you would need 25 X 10</a:t>
            </a:r>
            <a:r>
              <a:rPr lang="en-US" baseline="30000" smtClean="0"/>
              <a:t>6</a:t>
            </a:r>
            <a:r>
              <a:rPr lang="en-US" smtClean="0"/>
              <a:t> liters/sec of warm and cold water.</a:t>
            </a:r>
          </a:p>
          <a:p>
            <a:pPr>
              <a:lnSpc>
                <a:spcPct val="90000"/>
              </a:lnSpc>
            </a:pPr>
            <a:r>
              <a:rPr lang="en-US" smtClean="0"/>
              <a:t>For a 40 mW plant, a 10 meter wide intake pipe is needed. This is the size of a traffic tunnel.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OTECs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smtClean="0"/>
              <a:t>Jacques d ‘Arsonval in 1881 first proposed the idea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Completed by his student, Georges Claude in 1930. (Claude also invented the neon lightbulb)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Claude built and tested the first OTEC system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Not much further interest until the energy crisis of the 1970s. 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In the 1970s, US DOE financed large floating OTEC power plant to provide power to islands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One was built in Hawaii.</a:t>
            </a:r>
          </a:p>
          <a:p>
            <a:pPr>
              <a:lnSpc>
                <a:spcPct val="90000"/>
              </a:lnSpc>
            </a:pPr>
            <a:r>
              <a:rPr lang="en-US" sz="2700" smtClean="0"/>
              <a:t>Little further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OTEC Plant on Keahole Point, Hawaii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150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00200"/>
            <a:ext cx="6858000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uses for OTEC plants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Generate Hydrogen for use as a clean fuel source</a:t>
            </a:r>
          </a:p>
          <a:p>
            <a:r>
              <a:rPr lang="en-US" smtClean="0"/>
              <a:t>Generate fertilizer from biological nutrients that are drawn up from the ocean floor in the cold water intake.</a:t>
            </a:r>
          </a:p>
          <a:p>
            <a:r>
              <a:rPr lang="en-US" smtClean="0"/>
              <a:t>Source of ocean water to be used as drinking water via desalination (taking out the salt).</a:t>
            </a:r>
          </a:p>
          <a:p>
            <a:pPr>
              <a:buFont typeface="Arial" charset="0"/>
              <a:buNone/>
            </a:pPr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499</Words>
  <Application>Microsoft Macintosh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ＭＳ Ｐゴシック</vt:lpstr>
      <vt:lpstr>Arial</vt:lpstr>
      <vt:lpstr>Office Theme</vt:lpstr>
      <vt:lpstr>Ocean Thermal Energy</vt:lpstr>
      <vt:lpstr>The ocean as a heat engine</vt:lpstr>
      <vt:lpstr>Types of Ocean heat engines</vt:lpstr>
      <vt:lpstr>Types of OTECs</vt:lpstr>
      <vt:lpstr>Boiling water in a vacuum</vt:lpstr>
      <vt:lpstr>OTECs</vt:lpstr>
      <vt:lpstr>History of OTECs</vt:lpstr>
      <vt:lpstr>OTEC Plant on Keahole Point, Hawaii</vt:lpstr>
      <vt:lpstr>Other uses for OTEC plants</vt:lpstr>
    </vt:vector>
  </TitlesOfParts>
  <Company>WKU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Ocean Thermal Energy</dc:title>
  <dc:creator>Michael Carini</dc:creator>
  <cp:lastModifiedBy>Satish</cp:lastModifiedBy>
  <cp:revision>3</cp:revision>
  <dcterms:created xsi:type="dcterms:W3CDTF">2009-03-25T19:03:03Z</dcterms:created>
  <dcterms:modified xsi:type="dcterms:W3CDTF">2020-08-28T09:41:01Z</dcterms:modified>
</cp:coreProperties>
</file>