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7602" y="86105"/>
            <a:ext cx="382879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425066"/>
            <a:ext cx="8075930" cy="208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661993"/>
          </a:xfrm>
        </p:spPr>
        <p:txBody>
          <a:bodyPr/>
          <a:lstStyle/>
          <a:p>
            <a:pPr algn="ctr"/>
            <a:r>
              <a:rPr lang="en-US" dirty="0" smtClean="0"/>
              <a:t>Mechanical Energy conversion principles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0"/>
            <a:ext cx="5254752" cy="151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6108" y="162305"/>
            <a:ext cx="4351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Francis</a:t>
            </a:r>
            <a:r>
              <a:rPr spc="-175" dirty="0"/>
              <a:t> </a:t>
            </a:r>
            <a:r>
              <a:rPr spc="-30" dirty="0"/>
              <a:t>Turbine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06551"/>
            <a:ext cx="807402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Francis turbine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water </a:t>
            </a:r>
            <a:r>
              <a:rPr sz="2400" spc="-5" dirty="0">
                <a:latin typeface="Times New Roman"/>
                <a:cs typeface="Times New Roman"/>
              </a:rPr>
              <a:t>turbine </a:t>
            </a:r>
            <a:r>
              <a:rPr sz="2400" dirty="0">
                <a:latin typeface="Times New Roman"/>
                <a:cs typeface="Times New Roman"/>
              </a:rPr>
              <a:t>and are used for  </a:t>
            </a:r>
            <a:r>
              <a:rPr sz="2400" spc="-5" dirty="0">
                <a:latin typeface="Times New Roman"/>
                <a:cs typeface="Times New Roman"/>
              </a:rPr>
              <a:t>medium </a:t>
            </a:r>
            <a:r>
              <a:rPr sz="2400" dirty="0">
                <a:latin typeface="Times New Roman"/>
                <a:cs typeface="Times New Roman"/>
              </a:rPr>
              <a:t>head(45-400 </a:t>
            </a:r>
            <a:r>
              <a:rPr sz="2400" spc="-10" dirty="0">
                <a:latin typeface="Times New Roman"/>
                <a:cs typeface="Times New Roman"/>
              </a:rPr>
              <a:t>m)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medium discharge.(10-700  m^3/s)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Francis turbine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reaction turbine,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category </a:t>
            </a:r>
            <a:r>
              <a:rPr sz="2400" dirty="0">
                <a:latin typeface="Times New Roman"/>
                <a:cs typeface="Times New Roman"/>
              </a:rPr>
              <a:t>of  turbine in which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working </a:t>
            </a:r>
            <a:r>
              <a:rPr sz="2400" spc="-5" dirty="0">
                <a:latin typeface="Times New Roman"/>
                <a:cs typeface="Times New Roman"/>
              </a:rPr>
              <a:t>fluid </a:t>
            </a:r>
            <a:r>
              <a:rPr sz="2400" spc="-10" dirty="0">
                <a:latin typeface="Times New Roman"/>
                <a:cs typeface="Times New Roman"/>
              </a:rPr>
              <a:t>comes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turbine under  immense pressure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extracted </a:t>
            </a:r>
            <a:r>
              <a:rPr sz="2400" spc="-1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turbine  </a:t>
            </a:r>
            <a:r>
              <a:rPr sz="2400" dirty="0">
                <a:latin typeface="Times New Roman"/>
                <a:cs typeface="Times New Roman"/>
              </a:rPr>
              <a:t>blades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working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fluid.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3374135"/>
            <a:ext cx="3048000" cy="3454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826762"/>
            <a:ext cx="4191000" cy="2994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367" y="0"/>
            <a:ext cx="5521452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3488" y="0"/>
            <a:ext cx="4617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Kinetic</a:t>
            </a:r>
            <a:r>
              <a:rPr spc="-155" dirty="0"/>
              <a:t> </a:t>
            </a:r>
            <a:r>
              <a:rPr spc="-25" dirty="0"/>
              <a:t>Turbines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959" y="690117"/>
            <a:ext cx="799719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Kinetic </a:t>
            </a:r>
            <a:r>
              <a:rPr sz="2400" spc="-15" dirty="0">
                <a:latin typeface="Times New Roman"/>
                <a:cs typeface="Times New Roman"/>
              </a:rPr>
              <a:t>energy  </a:t>
            </a:r>
            <a:r>
              <a:rPr sz="2400" spc="-5" dirty="0">
                <a:latin typeface="Times New Roman"/>
                <a:cs typeface="Times New Roman"/>
              </a:rPr>
              <a:t>turbines, </a:t>
            </a: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called free-flow turbines,  generate electricity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kinetic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present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flowing  </a:t>
            </a:r>
            <a:r>
              <a:rPr sz="2400" spc="-25" dirty="0"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rivers,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man-made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channels,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tidal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waters, or ocean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currents.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Kinetic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utilize the water </a:t>
            </a:r>
            <a:r>
              <a:rPr sz="2400" spc="-5" dirty="0">
                <a:latin typeface="Times New Roman"/>
                <a:cs typeface="Times New Roman"/>
              </a:rPr>
              <a:t>stream's </a:t>
            </a:r>
            <a:r>
              <a:rPr sz="2400" dirty="0">
                <a:latin typeface="Times New Roman"/>
                <a:cs typeface="Times New Roman"/>
              </a:rPr>
              <a:t>natural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pathway.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224" y="3070858"/>
            <a:ext cx="3922776" cy="3787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3070858"/>
            <a:ext cx="4238244" cy="3753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1220" y="0"/>
            <a:ext cx="1271016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2220" y="0"/>
            <a:ext cx="2223516" cy="141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4215" y="0"/>
            <a:ext cx="3037332" cy="141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2192" y="86105"/>
            <a:ext cx="40462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Steam</a:t>
            </a:r>
            <a:r>
              <a:rPr spc="-160" dirty="0"/>
              <a:t> </a:t>
            </a:r>
            <a:r>
              <a:rPr spc="-30" dirty="0"/>
              <a:t>Turbine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028826"/>
            <a:ext cx="6076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508" y="1028826"/>
            <a:ext cx="7254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3144" algn="l"/>
                <a:tab pos="2222500" algn="l"/>
                <a:tab pos="2694940" algn="l"/>
                <a:tab pos="3094355" algn="l"/>
                <a:tab pos="4206875" algn="l"/>
                <a:tab pos="4955540" algn="l"/>
                <a:tab pos="6232525" algn="l"/>
              </a:tabLst>
            </a:pPr>
            <a:r>
              <a:rPr sz="2600" spc="-5" dirty="0">
                <a:latin typeface="Times New Roman"/>
                <a:cs typeface="Times New Roman"/>
              </a:rPr>
              <a:t>steam	</a:t>
            </a:r>
            <a:r>
              <a:rPr sz="2600" dirty="0">
                <a:latin typeface="Times New Roman"/>
                <a:cs typeface="Times New Roman"/>
              </a:rPr>
              <a:t>turbine	</a:t>
            </a:r>
            <a:r>
              <a:rPr sz="2600" spc="-5" dirty="0">
                <a:latin typeface="Times New Roman"/>
                <a:cs typeface="Times New Roman"/>
              </a:rPr>
              <a:t>is	</a:t>
            </a:r>
            <a:r>
              <a:rPr sz="2600" dirty="0">
                <a:latin typeface="Times New Roman"/>
                <a:cs typeface="Times New Roman"/>
              </a:rPr>
              <a:t>a	</a:t>
            </a:r>
            <a:r>
              <a:rPr sz="2600" spc="-5" dirty="0">
                <a:latin typeface="Times New Roman"/>
                <a:cs typeface="Times New Roman"/>
              </a:rPr>
              <a:t>device	</a:t>
            </a:r>
            <a:r>
              <a:rPr sz="2600" dirty="0">
                <a:latin typeface="Times New Roman"/>
                <a:cs typeface="Times New Roman"/>
              </a:rPr>
              <a:t>that	</a:t>
            </a:r>
            <a:r>
              <a:rPr sz="2600" spc="-5" dirty="0">
                <a:latin typeface="Times New Roman"/>
                <a:cs typeface="Times New Roman"/>
              </a:rPr>
              <a:t>extracts	thermal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90" algn="just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energy </a:t>
            </a:r>
            <a:r>
              <a:rPr spc="-5" dirty="0"/>
              <a:t>from pressurized steam </a:t>
            </a:r>
            <a:r>
              <a:rPr dirty="0"/>
              <a:t>and </a:t>
            </a:r>
            <a:r>
              <a:rPr spc="-5" dirty="0"/>
              <a:t>uses it to </a:t>
            </a:r>
            <a:r>
              <a:rPr spc="-10" dirty="0"/>
              <a:t>do  </a:t>
            </a:r>
            <a:r>
              <a:rPr spc="-5" dirty="0"/>
              <a:t>mechanical </a:t>
            </a:r>
            <a:r>
              <a:rPr dirty="0"/>
              <a:t>work </a:t>
            </a:r>
            <a:r>
              <a:rPr spc="5" dirty="0"/>
              <a:t>on </a:t>
            </a:r>
            <a:r>
              <a:rPr dirty="0"/>
              <a:t>a </a:t>
            </a:r>
            <a:r>
              <a:rPr spc="-5" dirty="0"/>
              <a:t>rotating </a:t>
            </a:r>
            <a:r>
              <a:rPr dirty="0"/>
              <a:t>output</a:t>
            </a:r>
            <a:r>
              <a:rPr spc="-70" dirty="0"/>
              <a:t> </a:t>
            </a:r>
            <a:r>
              <a:rPr spc="-5" dirty="0"/>
              <a:t>shaft.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38150" algn="l"/>
              </a:tabLst>
            </a:pPr>
            <a:r>
              <a:rPr dirty="0"/>
              <a:t>	</a:t>
            </a:r>
            <a:r>
              <a:rPr spc="-5" dirty="0"/>
              <a:t>Steam </a:t>
            </a:r>
            <a:r>
              <a:rPr dirty="0"/>
              <a:t>turbines are </a:t>
            </a:r>
            <a:r>
              <a:rPr spc="-5" dirty="0"/>
              <a:t>used </a:t>
            </a:r>
            <a:r>
              <a:rPr spc="-10" dirty="0"/>
              <a:t>for </a:t>
            </a:r>
            <a:r>
              <a:rPr dirty="0"/>
              <a:t>the </a:t>
            </a:r>
            <a:r>
              <a:rPr spc="-5" dirty="0"/>
              <a:t>generation </a:t>
            </a:r>
            <a:r>
              <a:rPr dirty="0"/>
              <a:t>of electricity  </a:t>
            </a:r>
            <a:r>
              <a:rPr spc="-5" dirty="0"/>
              <a:t>in thermal </a:t>
            </a:r>
            <a:r>
              <a:rPr dirty="0"/>
              <a:t>power </a:t>
            </a:r>
            <a:r>
              <a:rPr spc="-5" dirty="0"/>
              <a:t>plants, </a:t>
            </a:r>
            <a:r>
              <a:rPr dirty="0"/>
              <a:t>such </a:t>
            </a:r>
            <a:r>
              <a:rPr spc="-5" dirty="0"/>
              <a:t>as </a:t>
            </a:r>
            <a:r>
              <a:rPr dirty="0"/>
              <a:t>plants </a:t>
            </a:r>
            <a:r>
              <a:rPr spc="-5" dirty="0"/>
              <a:t>using coal </a:t>
            </a:r>
            <a:r>
              <a:rPr dirty="0"/>
              <a:t>fuel oil  or nuclear</a:t>
            </a:r>
            <a:r>
              <a:rPr spc="-40" dirty="0"/>
              <a:t> </a:t>
            </a:r>
            <a:r>
              <a:rPr dirty="0"/>
              <a:t>fuel.</a:t>
            </a:r>
          </a:p>
        </p:txBody>
      </p:sp>
      <p:sp>
        <p:nvSpPr>
          <p:cNvPr id="9" name="object 9"/>
          <p:cNvSpPr/>
          <p:nvPr/>
        </p:nvSpPr>
        <p:spPr>
          <a:xfrm>
            <a:off x="76200" y="3505198"/>
            <a:ext cx="8610600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648" y="0"/>
            <a:ext cx="1421891" cy="129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2948" y="0"/>
            <a:ext cx="1668779" cy="129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5135" y="0"/>
            <a:ext cx="2869691" cy="1293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9514" y="0"/>
            <a:ext cx="3206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Gas</a:t>
            </a:r>
            <a:r>
              <a:rPr spc="-90" dirty="0"/>
              <a:t> </a:t>
            </a:r>
            <a:r>
              <a:rPr dirty="0"/>
              <a:t>turbine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786129"/>
            <a:ext cx="8073390" cy="1452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5090">
              <a:lnSpc>
                <a:spcPts val="2590"/>
              </a:lnSpc>
              <a:spcBef>
                <a:spcPts val="425"/>
              </a:spcBef>
              <a:tabLst>
                <a:tab pos="445134" algn="l"/>
                <a:tab pos="995680" algn="l"/>
                <a:tab pos="2078989" algn="l"/>
                <a:tab pos="2713355" algn="l"/>
                <a:tab pos="3583940" algn="l"/>
                <a:tab pos="3862704" algn="l"/>
                <a:tab pos="5426710" algn="l"/>
                <a:tab pos="6508750" algn="l"/>
                <a:tab pos="6858000" algn="l"/>
                <a:tab pos="7136765" algn="l"/>
                <a:tab pos="7806055" algn="l"/>
              </a:tabLst>
            </a:pPr>
            <a:r>
              <a:rPr sz="2400" spc="-5" dirty="0">
                <a:latin typeface="Times New Roman"/>
                <a:cs typeface="Times New Roman"/>
              </a:rPr>
              <a:t>A	gas	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e,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lso</a:t>
            </a:r>
            <a:r>
              <a:rPr sz="2400" dirty="0">
                <a:latin typeface="Times New Roman"/>
                <a:cs typeface="Times New Roman"/>
              </a:rPr>
              <a:t>	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lled	a	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bustion	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e,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ty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	of  internal </a:t>
            </a:r>
            <a:r>
              <a:rPr sz="2400" spc="-5" dirty="0">
                <a:latin typeface="Times New Roman"/>
                <a:cs typeface="Times New Roman"/>
              </a:rPr>
              <a:t>combustion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Gas turbines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power </a:t>
            </a:r>
            <a:r>
              <a:rPr sz="2400" spc="-5" dirty="0">
                <a:latin typeface="Times New Roman"/>
                <a:cs typeface="Times New Roman"/>
              </a:rPr>
              <a:t>aircraft, trains, ships, electrical  </a:t>
            </a:r>
            <a:r>
              <a:rPr sz="2400" dirty="0">
                <a:latin typeface="Times New Roman"/>
                <a:cs typeface="Times New Roman"/>
              </a:rPr>
              <a:t>generators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tanks.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2420111"/>
            <a:ext cx="8839200" cy="396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227" y="0"/>
            <a:ext cx="4732020" cy="1440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Wind</a:t>
            </a:r>
            <a:r>
              <a:rPr spc="-180" dirty="0"/>
              <a:t> </a:t>
            </a:r>
            <a:r>
              <a:rPr spc="-30" dirty="0"/>
              <a:t>Turbine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13205"/>
            <a:ext cx="807593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Font typeface="Arial"/>
              <a:buChar char="•"/>
              <a:tabLst>
                <a:tab pos="673735" algn="l"/>
                <a:tab pos="675005" algn="l"/>
                <a:tab pos="747522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rb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vice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verts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</a:t>
            </a:r>
            <a:r>
              <a:rPr sz="2400" spc="-10" dirty="0">
                <a:latin typeface="Times New Roman"/>
                <a:cs typeface="Times New Roman"/>
              </a:rPr>
              <a:t>ne</a:t>
            </a:r>
            <a:r>
              <a:rPr sz="2400" dirty="0">
                <a:latin typeface="Times New Roman"/>
                <a:cs typeface="Times New Roman"/>
              </a:rPr>
              <a:t>tic ene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gy	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  the wind into </a:t>
            </a:r>
            <a:r>
              <a:rPr sz="2400" spc="-5" dirty="0">
                <a:latin typeface="Times New Roman"/>
                <a:cs typeface="Times New Roman"/>
              </a:rPr>
              <a:t>electrical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Conventional horizontal </a:t>
            </a:r>
            <a:r>
              <a:rPr sz="2400" dirty="0">
                <a:latin typeface="Times New Roman"/>
                <a:cs typeface="Times New Roman"/>
              </a:rPr>
              <a:t>axis </a:t>
            </a:r>
            <a:r>
              <a:rPr sz="2400" spc="-5" dirty="0">
                <a:latin typeface="Times New Roman"/>
                <a:cs typeface="Times New Roman"/>
              </a:rPr>
              <a:t>turbines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divided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889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Wind </a:t>
            </a:r>
            <a:r>
              <a:rPr sz="2400" spc="-5" dirty="0">
                <a:latin typeface="Times New Roman"/>
                <a:cs typeface="Times New Roman"/>
              </a:rPr>
              <a:t>turbine </a:t>
            </a:r>
            <a:r>
              <a:rPr sz="2400" dirty="0">
                <a:latin typeface="Times New Roman"/>
                <a:cs typeface="Times New Roman"/>
              </a:rPr>
              <a:t>used for </a:t>
            </a:r>
            <a:r>
              <a:rPr sz="2400" spc="-5" dirty="0">
                <a:latin typeface="Times New Roman"/>
                <a:cs typeface="Times New Roman"/>
              </a:rPr>
              <a:t>charging batteries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referred to </a:t>
            </a:r>
            <a:r>
              <a:rPr sz="2400" spc="-5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charger.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2994659"/>
            <a:ext cx="5867400" cy="3863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9" y="504444"/>
            <a:ext cx="3473196" cy="1543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6505" y="674065"/>
            <a:ext cx="2571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Palatino Linotype"/>
                <a:cs typeface="Palatino Linotype"/>
              </a:rPr>
              <a:t>contents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549273"/>
            <a:ext cx="5129530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Turbine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Working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principles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Types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Water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2810510" algn="l"/>
              </a:tabLst>
            </a:pP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impulse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turbine	B) reaction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Steam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1053465" algn="l"/>
              </a:tabLst>
            </a:pPr>
            <a:r>
              <a:rPr sz="2400" spc="-5" dirty="0">
                <a:latin typeface="Times New Roman"/>
                <a:cs typeface="Times New Roman"/>
              </a:rPr>
              <a:t>Gas	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Wind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363" y="0"/>
            <a:ext cx="3925824" cy="1519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5596" y="0"/>
            <a:ext cx="3898392" cy="1496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7395" y="0"/>
            <a:ext cx="1840992" cy="1519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7874" y="145541"/>
            <a:ext cx="691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150" algn="l"/>
              </a:tabLst>
            </a:pPr>
            <a:r>
              <a:rPr dirty="0">
                <a:latin typeface="Palatino Linotype"/>
                <a:cs typeface="Palatino Linotype"/>
              </a:rPr>
              <a:t>What	</a:t>
            </a:r>
            <a:r>
              <a:rPr spc="-5" dirty="0">
                <a:latin typeface="Palatino Linotype"/>
                <a:cs typeface="Palatino Linotype"/>
              </a:rPr>
              <a:t>is </a:t>
            </a:r>
            <a:r>
              <a:rPr dirty="0">
                <a:latin typeface="Palatino Linotype"/>
                <a:cs typeface="Palatino Linotype"/>
              </a:rPr>
              <a:t>a</a:t>
            </a:r>
            <a:r>
              <a:rPr spc="-90" dirty="0">
                <a:latin typeface="Palatino Linotype"/>
                <a:cs typeface="Palatino Linotype"/>
              </a:rPr>
              <a:t> </a:t>
            </a:r>
            <a:r>
              <a:rPr dirty="0"/>
              <a:t>TURBINE</a:t>
            </a:r>
            <a:r>
              <a:rPr dirty="0">
                <a:latin typeface="Palatino Linotype"/>
                <a:cs typeface="Palatino Linotype"/>
              </a:rPr>
              <a:t>???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1013205"/>
            <a:ext cx="8073390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turbine is a rotary </a:t>
            </a:r>
            <a:r>
              <a:rPr sz="2400" spc="-5" dirty="0">
                <a:latin typeface="Times New Roman"/>
                <a:cs typeface="Times New Roman"/>
              </a:rPr>
              <a:t>mechanical device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extracts </a:t>
            </a:r>
            <a:r>
              <a:rPr sz="2400" spc="-10" dirty="0">
                <a:latin typeface="Times New Roman"/>
                <a:cs typeface="Times New Roman"/>
              </a:rPr>
              <a:t>energy  </a:t>
            </a:r>
            <a:r>
              <a:rPr sz="2400" dirty="0">
                <a:latin typeface="Times New Roman"/>
                <a:cs typeface="Times New Roman"/>
              </a:rPr>
              <a:t>from a </a:t>
            </a:r>
            <a:r>
              <a:rPr sz="2400" spc="-5" dirty="0">
                <a:latin typeface="Times New Roman"/>
                <a:cs typeface="Times New Roman"/>
              </a:rPr>
              <a:t>fast moving </a:t>
            </a:r>
            <a:r>
              <a:rPr sz="2400" dirty="0">
                <a:latin typeface="Times New Roman"/>
                <a:cs typeface="Times New Roman"/>
              </a:rPr>
              <a:t>flow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water, </a:t>
            </a:r>
            <a:r>
              <a:rPr sz="2400" spc="-5" dirty="0">
                <a:latin typeface="Times New Roman"/>
                <a:cs typeface="Times New Roman"/>
              </a:rPr>
              <a:t>steam, gas, </a:t>
            </a:r>
            <a:r>
              <a:rPr sz="2400" spc="-25" dirty="0">
                <a:latin typeface="Times New Roman"/>
                <a:cs typeface="Times New Roman"/>
              </a:rPr>
              <a:t>air,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other  fluid </a:t>
            </a:r>
            <a:r>
              <a:rPr sz="2400" dirty="0">
                <a:latin typeface="Times New Roman"/>
                <a:cs typeface="Times New Roman"/>
              </a:rPr>
              <a:t>and converts it into </a:t>
            </a:r>
            <a:r>
              <a:rPr sz="2400" spc="-5" dirty="0">
                <a:latin typeface="Times New Roman"/>
                <a:cs typeface="Times New Roman"/>
              </a:rPr>
              <a:t>useful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"/>
              <a:tabLst>
                <a:tab pos="41592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 turbine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turbo-machine with at least one moving part  called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rotor </a:t>
            </a:r>
            <a:r>
              <a:rPr sz="2400" spc="-20" dirty="0">
                <a:latin typeface="Times New Roman"/>
                <a:cs typeface="Times New Roman"/>
              </a:rPr>
              <a:t>assembly, </a:t>
            </a:r>
            <a:r>
              <a:rPr sz="2400" dirty="0">
                <a:latin typeface="Times New Roman"/>
                <a:cs typeface="Times New Roman"/>
              </a:rPr>
              <a:t>which is a shaft or </a:t>
            </a:r>
            <a:r>
              <a:rPr sz="2400" spc="-5" dirty="0">
                <a:latin typeface="Times New Roman"/>
                <a:cs typeface="Times New Roman"/>
              </a:rPr>
              <a:t>drum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blades  </a:t>
            </a:r>
            <a:r>
              <a:rPr sz="2400" dirty="0">
                <a:latin typeface="Times New Roman"/>
                <a:cs typeface="Times New Roman"/>
              </a:rPr>
              <a:t>attached.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27499"/>
              </a:lnSpc>
              <a:buFont typeface="Wingdings"/>
              <a:buChar char=""/>
              <a:tabLst>
                <a:tab pos="432434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Moving </a:t>
            </a:r>
            <a:r>
              <a:rPr sz="2400" spc="-5" dirty="0">
                <a:latin typeface="Times New Roman"/>
                <a:cs typeface="Times New Roman"/>
              </a:rPr>
              <a:t>fluid acts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blades so that they move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impart  </a:t>
            </a:r>
            <a:r>
              <a:rPr sz="2400" dirty="0">
                <a:latin typeface="Times New Roman"/>
                <a:cs typeface="Times New Roman"/>
              </a:rPr>
              <a:t>rotational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rotor.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0"/>
            <a:ext cx="4241292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1188" y="0"/>
            <a:ext cx="4744212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5786" y="0"/>
            <a:ext cx="7330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WORKING</a:t>
            </a:r>
            <a:r>
              <a:rPr spc="-35" dirty="0"/>
              <a:t> </a:t>
            </a:r>
            <a:r>
              <a:rPr dirty="0">
                <a:latin typeface="Palatino Linotype"/>
                <a:cs typeface="Palatino Linotype"/>
              </a:rPr>
              <a:t>PRINCIPLE: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714882"/>
            <a:ext cx="8074025" cy="2513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The working principle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10" dirty="0">
                <a:latin typeface="Times New Roman"/>
                <a:cs typeface="Times New Roman"/>
              </a:rPr>
              <a:t>much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the fluid strikes the blades of the turbine, the blades are  </a:t>
            </a:r>
            <a:r>
              <a:rPr sz="2400" dirty="0">
                <a:latin typeface="Times New Roman"/>
                <a:cs typeface="Times New Roman"/>
              </a:rPr>
              <a:t>displaced,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produces rotational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energy.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turbine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shaft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directly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coupled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electric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gene-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-rator </a:t>
            </a:r>
            <a:r>
              <a:rPr sz="2400" spc="-5" dirty="0">
                <a:latin typeface="Times New Roman"/>
                <a:cs typeface="Times New Roman"/>
              </a:rPr>
              <a:t>mechanical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is converted into </a:t>
            </a:r>
            <a:r>
              <a:rPr sz="2400" spc="-5" dirty="0">
                <a:latin typeface="Times New Roman"/>
                <a:cs typeface="Times New Roman"/>
              </a:rPr>
              <a:t>electrical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energy.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electrical </a:t>
            </a:r>
            <a:r>
              <a:rPr sz="2400" dirty="0">
                <a:latin typeface="Times New Roman"/>
                <a:cs typeface="Times New Roman"/>
              </a:rPr>
              <a:t>power is known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hydroelectric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power.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1800" y="3200399"/>
            <a:ext cx="3508248" cy="3657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502919"/>
            <a:ext cx="7197852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5321" y="695401"/>
            <a:ext cx="62953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types of</a:t>
            </a:r>
            <a:r>
              <a:rPr spc="-85" dirty="0"/>
              <a:t> </a:t>
            </a:r>
            <a:r>
              <a:rPr dirty="0"/>
              <a:t>turbines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988947"/>
            <a:ext cx="7839709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5" dirty="0">
                <a:latin typeface="Times New Roman"/>
                <a:cs typeface="Times New Roman"/>
              </a:rPr>
              <a:t>Water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  <a:tab pos="280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impulse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turbine	B) reaction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Steam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1053465" algn="l"/>
              </a:tabLst>
            </a:pPr>
            <a:r>
              <a:rPr sz="2400" dirty="0">
                <a:latin typeface="Times New Roman"/>
                <a:cs typeface="Times New Roman"/>
              </a:rPr>
              <a:t>Gas	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</a:pPr>
            <a:r>
              <a:rPr sz="2400" dirty="0">
                <a:latin typeface="Times New Roman"/>
                <a:cs typeface="Times New Roman"/>
              </a:rPr>
              <a:t>Although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principles apply to all turbines, their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  designs </a:t>
            </a:r>
            <a:r>
              <a:rPr sz="2400" spc="-10" dirty="0">
                <a:latin typeface="Times New Roman"/>
                <a:cs typeface="Times New Roman"/>
              </a:rPr>
              <a:t>differ </a:t>
            </a:r>
            <a:r>
              <a:rPr sz="2400" spc="-5" dirty="0">
                <a:latin typeface="Times New Roman"/>
                <a:cs typeface="Times New Roman"/>
              </a:rPr>
              <a:t>sufficiently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merit </a:t>
            </a:r>
            <a:r>
              <a:rPr sz="2400" dirty="0">
                <a:latin typeface="Times New Roman"/>
                <a:cs typeface="Times New Roman"/>
              </a:rPr>
              <a:t>separate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247" y="0"/>
            <a:ext cx="5945124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3589" y="0"/>
            <a:ext cx="5043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Palatino Linotype"/>
                <a:cs typeface="Palatino Linotype"/>
              </a:rPr>
              <a:t>Impulse</a:t>
            </a:r>
            <a:r>
              <a:rPr spc="-80" dirty="0">
                <a:latin typeface="Palatino Linotype"/>
                <a:cs typeface="Palatino Linotype"/>
              </a:rPr>
              <a:t> </a:t>
            </a:r>
            <a:r>
              <a:rPr spc="-60" dirty="0">
                <a:latin typeface="Palatino Linotype"/>
                <a:cs typeface="Palatino Linotype"/>
              </a:rPr>
              <a:t>Turbine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092" y="994917"/>
            <a:ext cx="80714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an </a:t>
            </a:r>
            <a:r>
              <a:rPr sz="2400" spc="-5" dirty="0">
                <a:latin typeface="Times New Roman"/>
                <a:cs typeface="Times New Roman"/>
              </a:rPr>
              <a:t>impulse turbine, the </a:t>
            </a:r>
            <a:r>
              <a:rPr sz="2400" dirty="0">
                <a:latin typeface="Times New Roman"/>
                <a:cs typeface="Times New Roman"/>
              </a:rPr>
              <a:t>fluid is forced to </a:t>
            </a:r>
            <a:r>
              <a:rPr sz="2400" spc="-5" dirty="0">
                <a:latin typeface="Times New Roman"/>
                <a:cs typeface="Times New Roman"/>
              </a:rPr>
              <a:t>hit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turbine </a:t>
            </a:r>
            <a:r>
              <a:rPr sz="2400" dirty="0">
                <a:latin typeface="Times New Roman"/>
                <a:cs typeface="Times New Roman"/>
              </a:rPr>
              <a:t>at  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1447800"/>
            <a:ext cx="6039611" cy="2915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4578477"/>
            <a:ext cx="4411980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5" dirty="0">
                <a:solidFill>
                  <a:srgbClr val="001F5F"/>
                </a:solidFill>
                <a:latin typeface="Palatino Linotype"/>
                <a:cs typeface="Palatino Linotype"/>
              </a:rPr>
              <a:t>Types </a:t>
            </a:r>
            <a:r>
              <a:rPr sz="3200" i="1" dirty="0">
                <a:solidFill>
                  <a:srgbClr val="001F5F"/>
                </a:solidFill>
                <a:latin typeface="Palatino Linotype"/>
                <a:cs typeface="Palatino Linotype"/>
              </a:rPr>
              <a:t>of Impulse</a:t>
            </a:r>
            <a:r>
              <a:rPr sz="3200" i="1" spc="-3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3200" i="1" spc="-40" dirty="0">
                <a:solidFill>
                  <a:srgbClr val="001F5F"/>
                </a:solidFill>
                <a:latin typeface="Palatino Linotype"/>
                <a:cs typeface="Palatino Linotype"/>
              </a:rPr>
              <a:t>Turbines:</a:t>
            </a:r>
            <a:endParaRPr sz="3200">
              <a:latin typeface="Palatino Linotype"/>
              <a:cs typeface="Palatino Linotype"/>
            </a:endParaRPr>
          </a:p>
          <a:p>
            <a:pPr marL="584200" indent="-571500">
              <a:lnSpc>
                <a:spcPct val="100000"/>
              </a:lnSpc>
              <a:spcBef>
                <a:spcPts val="2805"/>
              </a:spcBef>
              <a:buAutoNum type="romanUcPeriod"/>
              <a:tabLst>
                <a:tab pos="583565" algn="l"/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Pelton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romanUcPeriod"/>
            </a:pPr>
            <a:endParaRPr sz="30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AutoNum type="romanUcPeriod"/>
              <a:tabLst>
                <a:tab pos="583565" algn="l"/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Cross-flow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400" y="5134354"/>
            <a:ext cx="3704844" cy="1656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2401" y="4477892"/>
            <a:ext cx="2418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2E5796"/>
                </a:solidFill>
                <a:latin typeface="Palatino Linotype"/>
                <a:cs typeface="Palatino Linotype"/>
              </a:rPr>
              <a:t>Pelton</a:t>
            </a:r>
            <a:r>
              <a:rPr sz="3200" spc="-75" dirty="0">
                <a:solidFill>
                  <a:srgbClr val="2E5796"/>
                </a:solidFill>
                <a:latin typeface="Palatino Linotype"/>
                <a:cs typeface="Palatino Linotype"/>
              </a:rPr>
              <a:t> </a:t>
            </a:r>
            <a:r>
              <a:rPr sz="3200" dirty="0">
                <a:solidFill>
                  <a:srgbClr val="2E5796"/>
                </a:solidFill>
                <a:latin typeface="Palatino Linotype"/>
                <a:cs typeface="Palatino Linotype"/>
              </a:rPr>
              <a:t>Wheel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825" y="0"/>
            <a:ext cx="58508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Cross-flow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Palatino Linotype"/>
                <a:cs typeface="Palatino Linotype"/>
              </a:rPr>
              <a:t>Turbine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094" y="1147317"/>
            <a:ext cx="807275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with a water </a:t>
            </a:r>
            <a:r>
              <a:rPr sz="2400" spc="-5" dirty="0">
                <a:latin typeface="Times New Roman"/>
                <a:cs typeface="Times New Roman"/>
              </a:rPr>
              <a:t>wheel, </a:t>
            </a:r>
            <a:r>
              <a:rPr sz="2400" dirty="0">
                <a:latin typeface="Times New Roman"/>
                <a:cs typeface="Times New Roman"/>
              </a:rPr>
              <a:t>the water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admitted at the turbine's  </a:t>
            </a:r>
            <a:r>
              <a:rPr sz="2400" dirty="0">
                <a:latin typeface="Times New Roman"/>
                <a:cs typeface="Times New Roman"/>
              </a:rPr>
              <a:t>edge. </a:t>
            </a:r>
            <a:r>
              <a:rPr sz="2400" spc="-5" dirty="0">
                <a:latin typeface="Times New Roman"/>
                <a:cs typeface="Times New Roman"/>
              </a:rPr>
              <a:t>After passing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runner, </a:t>
            </a:r>
            <a:r>
              <a:rPr sz="2400" dirty="0">
                <a:latin typeface="Times New Roman"/>
                <a:cs typeface="Times New Roman"/>
              </a:rPr>
              <a:t>it leaves on the opposite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Going </a:t>
            </a:r>
            <a:r>
              <a:rPr sz="2400" dirty="0">
                <a:latin typeface="Times New Roman"/>
                <a:cs typeface="Times New Roman"/>
              </a:rPr>
              <a:t>through the runner twice provides additional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efficiency.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970915" algn="l"/>
                <a:tab pos="2397760" algn="l"/>
                <a:tab pos="3402329" algn="l"/>
                <a:tab pos="3747770" algn="l"/>
                <a:tab pos="4023995" algn="l"/>
                <a:tab pos="5420360" algn="l"/>
                <a:tab pos="6592570" algn="l"/>
                <a:tab pos="7189470" algn="l"/>
                <a:tab pos="7535545" algn="l"/>
              </a:tabLst>
            </a:pPr>
            <a:r>
              <a:rPr sz="2400" dirty="0">
                <a:latin typeface="Times New Roman"/>
                <a:cs typeface="Times New Roman"/>
              </a:rPr>
              <a:t>The	cr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s-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	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bi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l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-speed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ach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  suited for locations with a </a:t>
            </a:r>
            <a:r>
              <a:rPr sz="2400" spc="-5" dirty="0">
                <a:latin typeface="Times New Roman"/>
                <a:cs typeface="Times New Roman"/>
              </a:rPr>
              <a:t>low </a:t>
            </a:r>
            <a:r>
              <a:rPr sz="2400" dirty="0">
                <a:latin typeface="Times New Roman"/>
                <a:cs typeface="Times New Roman"/>
              </a:rPr>
              <a:t>head but high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flow.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8011" y="3744466"/>
            <a:ext cx="2857500" cy="305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3088" y="3555490"/>
            <a:ext cx="4587240" cy="3302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2411" y="0"/>
            <a:ext cx="3364991" cy="122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3023" y="0"/>
            <a:ext cx="3290316" cy="125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3897" y="0"/>
            <a:ext cx="4999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Reaction</a:t>
            </a:r>
            <a:r>
              <a:rPr spc="-75" dirty="0"/>
              <a:t> </a:t>
            </a:r>
            <a:r>
              <a:rPr spc="-60" dirty="0">
                <a:latin typeface="Palatino Linotype"/>
                <a:cs typeface="Palatino Linotype"/>
              </a:rPr>
              <a:t>Turbine</a:t>
            </a:r>
          </a:p>
        </p:txBody>
      </p:sp>
      <p:sp>
        <p:nvSpPr>
          <p:cNvPr id="5" name="object 5"/>
          <p:cNvSpPr/>
          <p:nvPr/>
        </p:nvSpPr>
        <p:spPr>
          <a:xfrm>
            <a:off x="5181600" y="3535678"/>
            <a:ext cx="3352800" cy="3322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789" y="671829"/>
            <a:ext cx="8438515" cy="60071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20725" marR="5080" indent="-3429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721360" algn="l"/>
              </a:tabLst>
            </a:pP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reaction turbine, forces driving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rotor are </a:t>
            </a:r>
            <a:r>
              <a:rPr sz="2400" dirty="0">
                <a:latin typeface="Times New Roman"/>
                <a:cs typeface="Times New Roman"/>
              </a:rPr>
              <a:t>achieved by  the </a:t>
            </a:r>
            <a:r>
              <a:rPr sz="2400" spc="-5" dirty="0">
                <a:latin typeface="Times New Roman"/>
                <a:cs typeface="Times New Roman"/>
              </a:rPr>
              <a:t>reaction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accelerating water </a:t>
            </a:r>
            <a:r>
              <a:rPr sz="2400" dirty="0">
                <a:latin typeface="Times New Roman"/>
                <a:cs typeface="Times New Roman"/>
              </a:rPr>
              <a:t>flow in the runner </a:t>
            </a:r>
            <a:r>
              <a:rPr sz="2400" spc="-5" dirty="0">
                <a:latin typeface="Times New Roman"/>
                <a:cs typeface="Times New Roman"/>
              </a:rPr>
              <a:t>while  </a:t>
            </a:r>
            <a:r>
              <a:rPr sz="2400" dirty="0">
                <a:latin typeface="Times New Roman"/>
                <a:cs typeface="Times New Roman"/>
              </a:rPr>
              <a:t>the pressure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drops.</a:t>
            </a:r>
            <a:endParaRPr sz="2400">
              <a:latin typeface="Times New Roman"/>
              <a:cs typeface="Times New Roman"/>
            </a:endParaRPr>
          </a:p>
          <a:p>
            <a:pPr marL="720725" indent="-343535" algn="just">
              <a:lnSpc>
                <a:spcPts val="2735"/>
              </a:lnSpc>
              <a:spcBef>
                <a:spcPts val="254"/>
              </a:spcBef>
              <a:buFont typeface="Arial"/>
              <a:buChar char="•"/>
              <a:tabLst>
                <a:tab pos="72136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reaction turbines torque developed by reacting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fluid's</a:t>
            </a:r>
            <a:endParaRPr sz="2400">
              <a:latin typeface="Times New Roman"/>
              <a:cs typeface="Times New Roman"/>
            </a:endParaRPr>
          </a:p>
          <a:p>
            <a:pPr marL="720725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pressure. The pressure of 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fluid</a:t>
            </a:r>
            <a:endParaRPr sz="2400">
              <a:latin typeface="Times New Roman"/>
              <a:cs typeface="Times New Roman"/>
            </a:endParaRPr>
          </a:p>
          <a:p>
            <a:pPr marL="682625" marR="3558540" algn="just">
              <a:lnSpc>
                <a:spcPct val="110000"/>
              </a:lnSpc>
            </a:pPr>
            <a:r>
              <a:rPr sz="2400" dirty="0">
                <a:latin typeface="Times New Roman"/>
                <a:cs typeface="Times New Roman"/>
              </a:rPr>
              <a:t>changes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passes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turbine rotor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blades.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spc="-40" dirty="0">
                <a:solidFill>
                  <a:srgbClr val="001F5F"/>
                </a:solidFill>
                <a:latin typeface="Times New Roman"/>
                <a:cs typeface="Times New Roman"/>
              </a:rPr>
              <a:t>Types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 Reaction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Turbines</a:t>
            </a:r>
            <a:endParaRPr sz="2800">
              <a:latin typeface="Times New Roman"/>
              <a:cs typeface="Times New Roman"/>
            </a:endParaRPr>
          </a:p>
          <a:p>
            <a:pPr marL="83185" marR="6424295" algn="just">
              <a:lnSpc>
                <a:spcPct val="2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Kaplan </a:t>
            </a:r>
            <a:r>
              <a:rPr sz="2400" spc="-15" dirty="0">
                <a:latin typeface="Times New Roman"/>
                <a:cs typeface="Times New Roman"/>
              </a:rPr>
              <a:t>Turbine  </a:t>
            </a:r>
            <a:r>
              <a:rPr sz="2400" spc="-5" dirty="0">
                <a:latin typeface="Times New Roman"/>
                <a:cs typeface="Times New Roman"/>
              </a:rPr>
              <a:t>Francis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  </a:t>
            </a:r>
            <a:r>
              <a:rPr sz="2400" dirty="0">
                <a:latin typeface="Times New Roman"/>
                <a:cs typeface="Times New Roman"/>
              </a:rPr>
              <a:t>Kinetic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Turbine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2055" y="0"/>
            <a:ext cx="5216652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5064" y="9905"/>
            <a:ext cx="4312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Kaplan</a:t>
            </a:r>
            <a:r>
              <a:rPr spc="-150" dirty="0"/>
              <a:t> </a:t>
            </a:r>
            <a:r>
              <a:rPr spc="-30" dirty="0"/>
              <a:t>Turbine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083" y="937005"/>
            <a:ext cx="8074659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Kaplan </a:t>
            </a:r>
            <a:r>
              <a:rPr sz="2400" spc="-5" dirty="0">
                <a:latin typeface="Times New Roman"/>
                <a:cs typeface="Times New Roman"/>
              </a:rPr>
              <a:t>turbine </a:t>
            </a:r>
            <a:r>
              <a:rPr sz="2400" dirty="0">
                <a:latin typeface="Times New Roman"/>
                <a:cs typeface="Times New Roman"/>
              </a:rPr>
              <a:t>is a water turbine which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adjustable  blades and is used for </a:t>
            </a:r>
            <a:r>
              <a:rPr sz="2400" spc="-5" dirty="0">
                <a:latin typeface="Times New Roman"/>
                <a:cs typeface="Times New Roman"/>
              </a:rPr>
              <a:t>low </a:t>
            </a:r>
            <a:r>
              <a:rPr sz="2400" dirty="0">
                <a:latin typeface="Times New Roman"/>
                <a:cs typeface="Times New Roman"/>
              </a:rPr>
              <a:t>heads and high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discharges.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4894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The Kaplan turbine is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inward </a:t>
            </a:r>
            <a:r>
              <a:rPr sz="2400" spc="-5" dirty="0">
                <a:latin typeface="Times New Roman"/>
                <a:cs typeface="Times New Roman"/>
              </a:rPr>
              <a:t>flow </a:t>
            </a:r>
            <a:r>
              <a:rPr sz="2400" dirty="0">
                <a:latin typeface="Times New Roman"/>
                <a:cs typeface="Times New Roman"/>
              </a:rPr>
              <a:t>reaction </a:t>
            </a:r>
            <a:r>
              <a:rPr sz="2400" spc="-5" dirty="0">
                <a:latin typeface="Times New Roman"/>
                <a:cs typeface="Times New Roman"/>
              </a:rPr>
              <a:t>turbine, which  means </a:t>
            </a:r>
            <a:r>
              <a:rPr sz="2400" dirty="0">
                <a:latin typeface="Times New Roman"/>
                <a:cs typeface="Times New Roman"/>
              </a:rPr>
              <a:t>that the working fluid </a:t>
            </a:r>
            <a:r>
              <a:rPr sz="2400" spc="-5" dirty="0">
                <a:latin typeface="Times New Roman"/>
                <a:cs typeface="Times New Roman"/>
              </a:rPr>
              <a:t>changes pressure as it moves  </a:t>
            </a:r>
            <a:r>
              <a:rPr sz="2400" dirty="0">
                <a:latin typeface="Times New Roman"/>
                <a:cs typeface="Times New Roman"/>
              </a:rPr>
              <a:t>through the turbine and gives up its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energy.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3" y="2895598"/>
            <a:ext cx="4014216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2895598"/>
            <a:ext cx="3429000" cy="388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387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Mechanical Energy conversion principles</vt:lpstr>
      <vt:lpstr>contents</vt:lpstr>
      <vt:lpstr>What is a TURBINE???</vt:lpstr>
      <vt:lpstr>WORKING PRINCIPLE:</vt:lpstr>
      <vt:lpstr>Basic types of turbines</vt:lpstr>
      <vt:lpstr>Impulse Turbine</vt:lpstr>
      <vt:lpstr>Cross-flow Turbine</vt:lpstr>
      <vt:lpstr>Reaction Turbine</vt:lpstr>
      <vt:lpstr>Kaplan Turbine</vt:lpstr>
      <vt:lpstr>Francis Turbine</vt:lpstr>
      <vt:lpstr>Kinetic Turbines</vt:lpstr>
      <vt:lpstr>Steam Turbine</vt:lpstr>
      <vt:lpstr>Gas turbine</vt:lpstr>
      <vt:lpstr>Wind Turbine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Energy conversion principles</dc:title>
  <dc:creator>Satish</dc:creator>
  <cp:lastModifiedBy>Satish</cp:lastModifiedBy>
  <cp:revision>1</cp:revision>
  <dcterms:created xsi:type="dcterms:W3CDTF">2020-09-01T03:12:45Z</dcterms:created>
  <dcterms:modified xsi:type="dcterms:W3CDTF">2020-09-01T03:17:44Z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2020-09-01T00:00:00Z</vt:filetime>
  </property>
</Properties>
</file>