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8"/>
  </p:notesMasterIdLst>
  <p:sldIdLst>
    <p:sldId id="256" r:id="rId2"/>
    <p:sldId id="261" r:id="rId3"/>
    <p:sldId id="264" r:id="rId4"/>
    <p:sldId id="265" r:id="rId5"/>
    <p:sldId id="266" r:id="rId6"/>
    <p:sldId id="262" r:id="rId7"/>
    <p:sldId id="270" r:id="rId8"/>
    <p:sldId id="257" r:id="rId9"/>
    <p:sldId id="267" r:id="rId10"/>
    <p:sldId id="268" r:id="rId11"/>
    <p:sldId id="263" r:id="rId12"/>
    <p:sldId id="271" r:id="rId13"/>
    <p:sldId id="272" r:id="rId14"/>
    <p:sldId id="269" r:id="rId15"/>
    <p:sldId id="260" r:id="rId16"/>
    <p:sldId id="258"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086" autoAdjust="0"/>
  </p:normalViewPr>
  <p:slideViewPr>
    <p:cSldViewPr>
      <p:cViewPr varScale="1">
        <p:scale>
          <a:sx n="79" d="100"/>
          <a:sy n="79" d="100"/>
        </p:scale>
        <p:origin x="-810"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922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7F6DB0F9-0BAF-4340-991E-4CE7078E7C4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hyperphysics.phy-astr.gsu.edu/hbase/thermo/seclaw2.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hyperphysics.phy-astr.gsu.edu/hbase/thermo/seclaw.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3CB7FA-91D5-4253-9107-CAFD2FD46317}" type="slidenum">
              <a:rPr lang="en-US"/>
              <a:pPr/>
              <a:t>6</a:t>
            </a:fld>
            <a:endParaRPr lang="en-US"/>
          </a:p>
        </p:txBody>
      </p:sp>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p:txBody>
          <a:bodyPr/>
          <a:lstStyle/>
          <a:p>
            <a:r>
              <a:rPr lang="en-US"/>
              <a:t>How a fuel cell works: In the polymer electrolyte membrane (PEM) fuel cell, also known as a proton-exchange membrane cell, a catalyst in the anode separates hydrogen atoms into protons and electrons. The membrane in the center transports the protons to the cathode, leaving the electrons behind. The electrons flow through a circuit to the cathode, forming an electric current to do useful work. In the cathode, another catalyst helps the electrons, hydrogen nuclei and oxygen from the air recombine. When the input is pure hydrogen, the exhaust consists of water vapor. In fuel cells using hydrocarbon fuels the exhaust is water and carbon dioxide. Cornell's new research is aimed at finding lighter, cheaper and more efficient materials for the catalysts and membranes.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5212-9316-416E-8F40-F3DD994310EA}" type="slidenum">
              <a:rPr lang="en-US"/>
              <a:pPr/>
              <a:t>8</a:t>
            </a:fld>
            <a:endParaRPr lang="en-US"/>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i="1"/>
              <a:t>Tomorrow</a:t>
            </a:r>
            <a:r>
              <a:rPr lang="en-US"/>
              <a:t>, hydrogen's use as a fuel for fuel cells will grow dramatically-for transportation, stationary and portable applications. (PlugPower 5-kW fuel cell (large cell), H2ECOnomy 25-W fuel cell (small silver cell), and Avista Labs 30-W fuel cell).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1077F-8939-4432-BEC7-2BBDC4912B09}" type="slidenum">
              <a:rPr lang="en-US"/>
              <a:pPr/>
              <a:t>10</a:t>
            </a:fld>
            <a:endParaRPr lang="en-US"/>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t>Maybe you are surprised by how close these three technologies are. This exercise points out the importance of considering the whole system, not just the car. We could even go a step further and ask what the efficiency of producing gasoline, methanol or coal is. </a:t>
            </a:r>
          </a:p>
          <a:p>
            <a:r>
              <a:rPr lang="en-US"/>
              <a:t>Efficiency is not the only consideration, however. People will not drive a car just because it is the most efficient if it makes them change their behavior. They are concerned about many other issues as well. They want to know: </a:t>
            </a:r>
          </a:p>
          <a:p>
            <a:r>
              <a:rPr lang="en-US"/>
              <a:t>Is the car quick and easy to refuel? </a:t>
            </a:r>
          </a:p>
          <a:p>
            <a:r>
              <a:rPr lang="en-US"/>
              <a:t>Can it travel a good distance before refueling? </a:t>
            </a:r>
          </a:p>
          <a:p>
            <a:r>
              <a:rPr lang="en-US"/>
              <a:t>Is it as fast as the other cars on the road? </a:t>
            </a:r>
          </a:p>
          <a:p>
            <a:r>
              <a:rPr lang="en-US"/>
              <a:t>How much pollution does it produce? </a:t>
            </a:r>
          </a:p>
          <a:p>
            <a:r>
              <a:rPr lang="en-US"/>
              <a:t>This list, of course, goes on and on. In the end, the technology that dominates will be a compromise between efficiency and practicality.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130526-A63D-4BC0-A953-ABD6194D0C31}" type="slidenum">
              <a:rPr lang="en-US"/>
              <a:pPr/>
              <a:t>15</a:t>
            </a:fld>
            <a:endParaRPr lang="en-US"/>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en-US"/>
              <a:t>Hydrogen and oxygen can be combined in a fuel cell to produce electrical energy. A fuel cell uses a chemical reaction to provide an external voltage, as does a battery, but differs from a battery in that the fuel is continually supplied in the form of hydrogen and oxygen gas. It can produce electrical energy at a higher efficiency than just burning the hydrogen to produce heat to drive a generator because it is not subject to the </a:t>
            </a:r>
            <a:r>
              <a:rPr lang="en-US">
                <a:hlinkClick r:id="rId3"/>
              </a:rPr>
              <a:t>thermal bottleneck</a:t>
            </a:r>
            <a:r>
              <a:rPr lang="en-US"/>
              <a:t> from the </a:t>
            </a:r>
            <a:r>
              <a:rPr lang="en-US">
                <a:hlinkClick r:id="rId4"/>
              </a:rPr>
              <a:t>second law of thermodynamics</a:t>
            </a:r>
            <a:r>
              <a:rPr lang="en-US"/>
              <a:t>. It's only product is water, so it is pollution-free. All these features have led to periodic great excitement about its potential, but we are still in the process of developing that potential as a pollution-free, efficient energy source (see Kartha and Grimes).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8D859-1A5E-4060-977F-1F253198C4CC}" type="slidenum">
              <a:rPr lang="en-US"/>
              <a:pPr/>
              <a:t>16</a:t>
            </a:fld>
            <a:endParaRPr lang="en-US"/>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b="1"/>
              <a:t>Figure 5.</a:t>
            </a:r>
            <a:r>
              <a:rPr lang="en-US"/>
              <a:t> In a proton−exchange−membrane fuel cell, hydrogen and oxygen react electrochemically. At the anode, hydrogen molecules dissociate, the atoms are ionized, and electrons are directed to an external circuit; protons are handed off to the ion−exchange membrane and pass through to the cathode. There, oxygen combines with protons from the ion−exchange membrane and electrons from the external circuit to form water or steam. The energy conversion efficiency of the process can be 60% or higher.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0" y="2514600"/>
            <a:ext cx="9144000" cy="914400"/>
          </a:xfrm>
        </p:spPr>
        <p:txBody>
          <a:bodyPr/>
          <a:lstStyle>
            <a:lvl1pPr>
              <a:defRPr sz="4800"/>
            </a:lvl1pPr>
          </a:lstStyle>
          <a:p>
            <a:r>
              <a:rPr lang="en-US"/>
              <a:t>Click to edit Master title style</a:t>
            </a:r>
          </a:p>
        </p:txBody>
      </p:sp>
      <p:sp>
        <p:nvSpPr>
          <p:cNvPr id="21507" name="Rectangle 3"/>
          <p:cNvSpPr>
            <a:spLocks noGrp="1" noChangeArrowheads="1"/>
          </p:cNvSpPr>
          <p:nvPr>
            <p:ph type="subTitle" idx="1"/>
          </p:nvPr>
        </p:nvSpPr>
        <p:spPr>
          <a:xfrm>
            <a:off x="0" y="3479800"/>
            <a:ext cx="9144000" cy="635000"/>
          </a:xfrm>
        </p:spPr>
        <p:txBody>
          <a:bodyPr/>
          <a:lstStyle>
            <a:lvl1pPr marL="0" indent="0" algn="ctr">
              <a:buFontTx/>
              <a:buNone/>
              <a:defRPr/>
            </a:lvl1pPr>
          </a:lstStyle>
          <a:p>
            <a:r>
              <a:rPr lang="en-US"/>
              <a:t>Click to edit Master subtitle style</a:t>
            </a:r>
          </a:p>
        </p:txBody>
      </p:sp>
      <p:sp>
        <p:nvSpPr>
          <p:cNvPr id="21508" name="Rectangle 4"/>
          <p:cNvSpPr>
            <a:spLocks noGrp="1" noChangeArrowheads="1"/>
          </p:cNvSpPr>
          <p:nvPr>
            <p:ph type="dt" sz="half" idx="2"/>
          </p:nvPr>
        </p:nvSpPr>
        <p:spPr/>
        <p:txBody>
          <a:bodyPr/>
          <a:lstStyle>
            <a:lvl1pPr>
              <a:defRPr/>
            </a:lvl1pPr>
          </a:lstStyle>
          <a:p>
            <a:endParaRPr lang="en-US"/>
          </a:p>
        </p:txBody>
      </p:sp>
      <p:sp>
        <p:nvSpPr>
          <p:cNvPr id="21509" name="Rectangle 5"/>
          <p:cNvSpPr>
            <a:spLocks noGrp="1" noChangeArrowheads="1"/>
          </p:cNvSpPr>
          <p:nvPr>
            <p:ph type="ftr" sz="quarter" idx="3"/>
          </p:nvPr>
        </p:nvSpPr>
        <p:spPr/>
        <p:txBody>
          <a:bodyPr/>
          <a:lstStyle>
            <a:lvl1pPr>
              <a:defRPr/>
            </a:lvl1pPr>
          </a:lstStyle>
          <a:p>
            <a:endParaRPr lang="en-US"/>
          </a:p>
        </p:txBody>
      </p:sp>
      <p:sp>
        <p:nvSpPr>
          <p:cNvPr id="21510" name="Rectangle 6"/>
          <p:cNvSpPr>
            <a:spLocks noGrp="1" noChangeArrowheads="1"/>
          </p:cNvSpPr>
          <p:nvPr>
            <p:ph type="sldNum" sz="quarter" idx="4"/>
          </p:nvPr>
        </p:nvSpPr>
        <p:spPr/>
        <p:txBody>
          <a:bodyPr/>
          <a:lstStyle>
            <a:lvl1pPr>
              <a:defRPr/>
            </a:lvl1pPr>
          </a:lstStyle>
          <a:p>
            <a:fld id="{3A313283-719B-425E-8129-A9160AD01DD6}" type="slidenum">
              <a:rPr lang="en-US"/>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AB0DD1-C86D-448B-BB20-70CE4B3BD990}" type="slidenum">
              <a:rPr lang="en-US"/>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D4AD4D-04BF-43B5-91D0-5B29F970A1F7}" type="slidenum">
              <a:rPr lang="en-US"/>
              <a:pPr/>
              <a:t>‹#›</a:t>
            </a:fld>
            <a:endParaRPr lang="en-US"/>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371600" y="762000"/>
            <a:ext cx="7772400" cy="5715000"/>
          </a:xfrm>
        </p:spPr>
        <p:txBody>
          <a:bodyPr/>
          <a:lstStyle/>
          <a:p>
            <a:endParaRPr lang="en-US"/>
          </a:p>
        </p:txBody>
      </p:sp>
      <p:sp>
        <p:nvSpPr>
          <p:cNvPr id="4" name="Date Placeholder 3"/>
          <p:cNvSpPr>
            <a:spLocks noGrp="1"/>
          </p:cNvSpPr>
          <p:nvPr>
            <p:ph type="dt" sz="half" idx="10"/>
          </p:nvPr>
        </p:nvSpPr>
        <p:spPr>
          <a:xfrm>
            <a:off x="0" y="6629400"/>
            <a:ext cx="1905000" cy="228600"/>
          </a:xfrm>
        </p:spPr>
        <p:txBody>
          <a:bodyPr/>
          <a:lstStyle>
            <a:lvl1pPr>
              <a:defRPr/>
            </a:lvl1pPr>
          </a:lstStyle>
          <a:p>
            <a:endParaRPr lang="en-US"/>
          </a:p>
        </p:txBody>
      </p:sp>
      <p:sp>
        <p:nvSpPr>
          <p:cNvPr id="5" name="Footer Placeholder 4"/>
          <p:cNvSpPr>
            <a:spLocks noGrp="1"/>
          </p:cNvSpPr>
          <p:nvPr>
            <p:ph type="ftr" sz="quarter" idx="11"/>
          </p:nvPr>
        </p:nvSpPr>
        <p:spPr>
          <a:xfrm>
            <a:off x="3124200" y="6629400"/>
            <a:ext cx="2895600" cy="228600"/>
          </a:xfrm>
        </p:spPr>
        <p:txBody>
          <a:bodyPr/>
          <a:lstStyle>
            <a:lvl1pPr>
              <a:defRPr/>
            </a:lvl1pPr>
          </a:lstStyle>
          <a:p>
            <a:endParaRPr lang="en-US"/>
          </a:p>
        </p:txBody>
      </p:sp>
      <p:sp>
        <p:nvSpPr>
          <p:cNvPr id="6" name="Slide Number Placeholder 5"/>
          <p:cNvSpPr>
            <a:spLocks noGrp="1"/>
          </p:cNvSpPr>
          <p:nvPr>
            <p:ph type="sldNum" sz="quarter" idx="12"/>
          </p:nvPr>
        </p:nvSpPr>
        <p:spPr>
          <a:xfrm>
            <a:off x="7239000" y="6629400"/>
            <a:ext cx="1905000" cy="228600"/>
          </a:xfrm>
        </p:spPr>
        <p:txBody>
          <a:bodyPr/>
          <a:lstStyle>
            <a:lvl1pPr>
              <a:defRPr/>
            </a:lvl1pPr>
          </a:lstStyle>
          <a:p>
            <a:fld id="{48565874-7722-49F0-B98A-C41CE53047DF}" type="slidenum">
              <a:rPr lang="en-US"/>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62BB6C1-1A25-4960-8F64-28509DF34E27}" type="slidenum">
              <a:rPr lang="en-US"/>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06EB040-09D8-411B-8894-6F921A7EDDD4}" type="slidenum">
              <a:rPr lang="en-US"/>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762000"/>
            <a:ext cx="3810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1555C6-70B3-4D04-873C-5EA2786F2268}" type="slidenum">
              <a:rPr lang="en-US"/>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E48E826-CF59-4DCB-8358-BAB6A5F69C2B}" type="slidenum">
              <a:rPr lang="en-US"/>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33050D0-29C5-4245-9E32-62D41E700C65}" type="slidenum">
              <a:rPr lang="en-US"/>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70E694-B101-4B20-8408-7C46238DD9C3}" type="slidenum">
              <a:rPr lang="en-US"/>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916F1F-3C9A-48B4-9E65-148B6F3B965F}" type="slidenum">
              <a:rPr lang="en-US"/>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CBEDA3-E226-4226-900E-10877CC9E3D3}" type="slidenum">
              <a:rPr lang="en-US"/>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bwMode="auto">
          <a:xfrm>
            <a:off x="1371600" y="762000"/>
            <a:ext cx="7772400" cy="571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3" name="Rectangle 3"/>
          <p:cNvSpPr>
            <a:spLocks noGrp="1" noChangeArrowheads="1"/>
          </p:cNvSpPr>
          <p:nvPr>
            <p:ph type="title"/>
          </p:nvPr>
        </p:nvSpPr>
        <p:spPr bwMode="auto">
          <a:xfrm>
            <a:off x="0" y="0"/>
            <a:ext cx="91440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84" name="Rectangle 4"/>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1"/>
            </a:lvl1pPr>
          </a:lstStyle>
          <a:p>
            <a:endParaRPr lang="en-US"/>
          </a:p>
        </p:txBody>
      </p:sp>
      <p:sp>
        <p:nvSpPr>
          <p:cNvPr id="20485"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1"/>
            </a:lvl1pPr>
          </a:lstStyle>
          <a:p>
            <a:endParaRPr lang="en-US"/>
          </a:p>
        </p:txBody>
      </p:sp>
      <p:sp>
        <p:nvSpPr>
          <p:cNvPr id="20486" name="Rectangle 6"/>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1"/>
            </a:lvl1pPr>
          </a:lstStyle>
          <a:p>
            <a:fld id="{C958C3EE-82CF-4F5F-A783-94184716D7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ransition>
    <p:fade thruBlk="1"/>
  </p:transition>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000">
          <a:solidFill>
            <a:schemeClr val="tx2"/>
          </a:solidFill>
          <a:latin typeface="Impact" pitchFamily="34" charset="0"/>
        </a:defRPr>
      </a:lvl2pPr>
      <a:lvl3pPr algn="ctr" rtl="0" fontAlgn="base">
        <a:spcBef>
          <a:spcPct val="0"/>
        </a:spcBef>
        <a:spcAft>
          <a:spcPct val="0"/>
        </a:spcAft>
        <a:defRPr sz="4000">
          <a:solidFill>
            <a:schemeClr val="tx2"/>
          </a:solidFill>
          <a:latin typeface="Impact" pitchFamily="34" charset="0"/>
        </a:defRPr>
      </a:lvl3pPr>
      <a:lvl4pPr algn="ctr" rtl="0" fontAlgn="base">
        <a:spcBef>
          <a:spcPct val="0"/>
        </a:spcBef>
        <a:spcAft>
          <a:spcPct val="0"/>
        </a:spcAft>
        <a:defRPr sz="4000">
          <a:solidFill>
            <a:schemeClr val="tx2"/>
          </a:solidFill>
          <a:latin typeface="Impact" pitchFamily="34" charset="0"/>
        </a:defRPr>
      </a:lvl4pPr>
      <a:lvl5pPr algn="ctr" rtl="0" fontAlgn="base">
        <a:spcBef>
          <a:spcPct val="0"/>
        </a:spcBef>
        <a:spcAft>
          <a:spcPct val="0"/>
        </a:spcAft>
        <a:defRPr sz="4000">
          <a:solidFill>
            <a:schemeClr val="tx2"/>
          </a:solidFill>
          <a:latin typeface="Impact" pitchFamily="34" charset="0"/>
        </a:defRPr>
      </a:lvl5pPr>
      <a:lvl6pPr marL="457200" algn="ctr" rtl="0" fontAlgn="base">
        <a:spcBef>
          <a:spcPct val="0"/>
        </a:spcBef>
        <a:spcAft>
          <a:spcPct val="0"/>
        </a:spcAft>
        <a:defRPr sz="4000">
          <a:solidFill>
            <a:schemeClr val="tx2"/>
          </a:solidFill>
          <a:latin typeface="Impact" pitchFamily="34" charset="0"/>
        </a:defRPr>
      </a:lvl6pPr>
      <a:lvl7pPr marL="914400" algn="ctr" rtl="0" fontAlgn="base">
        <a:spcBef>
          <a:spcPct val="0"/>
        </a:spcBef>
        <a:spcAft>
          <a:spcPct val="0"/>
        </a:spcAft>
        <a:defRPr sz="4000">
          <a:solidFill>
            <a:schemeClr val="tx2"/>
          </a:solidFill>
          <a:latin typeface="Impact" pitchFamily="34" charset="0"/>
        </a:defRPr>
      </a:lvl7pPr>
      <a:lvl8pPr marL="1371600" algn="ctr" rtl="0" fontAlgn="base">
        <a:spcBef>
          <a:spcPct val="0"/>
        </a:spcBef>
        <a:spcAft>
          <a:spcPct val="0"/>
        </a:spcAft>
        <a:defRPr sz="4000">
          <a:solidFill>
            <a:schemeClr val="tx2"/>
          </a:solidFill>
          <a:latin typeface="Impact" pitchFamily="34" charset="0"/>
        </a:defRPr>
      </a:lvl8pPr>
      <a:lvl9pPr marL="1828800" algn="ctr" rtl="0" fontAlgn="base">
        <a:spcBef>
          <a:spcPct val="0"/>
        </a:spcBef>
        <a:spcAft>
          <a:spcPct val="0"/>
        </a:spcAft>
        <a:defRPr sz="4000">
          <a:solidFill>
            <a:schemeClr val="tx2"/>
          </a:solidFill>
          <a:latin typeface="Impact" pitchFamily="34" charset="0"/>
        </a:defRPr>
      </a:lvl9pPr>
    </p:titleStyle>
    <p:body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defRPr>
      </a:lvl2pPr>
      <a:lvl3pPr marL="1143000" indent="-228600" algn="l" rtl="0" fontAlgn="base">
        <a:spcBef>
          <a:spcPct val="20000"/>
        </a:spcBef>
        <a:spcAft>
          <a:spcPct val="0"/>
        </a:spcAft>
        <a:buChar char="•"/>
        <a:defRPr sz="2400" b="1">
          <a:solidFill>
            <a:schemeClr val="tx1"/>
          </a:solidFill>
          <a:latin typeface="+mn-lt"/>
        </a:defRPr>
      </a:lvl3pPr>
      <a:lvl4pPr marL="1600200" indent="-228600" algn="l" rtl="0" fontAlgn="base">
        <a:spcBef>
          <a:spcPct val="20000"/>
        </a:spcBef>
        <a:spcAft>
          <a:spcPct val="0"/>
        </a:spcAft>
        <a:buChar char="•"/>
        <a:defRPr sz="2000" b="1">
          <a:solidFill>
            <a:schemeClr val="tx1"/>
          </a:solidFill>
          <a:latin typeface="+mn-lt"/>
        </a:defRPr>
      </a:lvl4pPr>
      <a:lvl5pPr marL="2057400" indent="-228600" algn="l" rtl="0" fontAlgn="base">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cience.howstuffworks.com/category.htm?cat=Spa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howstuffworks.com/fuel-cell.htm/printable"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Fuel Cells</a:t>
            </a:r>
          </a:p>
        </p:txBody>
      </p:sp>
      <p:pic>
        <p:nvPicPr>
          <p:cNvPr id="2053" name="Picture 5" descr="E_FuelCell"/>
          <p:cNvPicPr>
            <a:picLocks noChangeAspect="1" noChangeArrowheads="1"/>
          </p:cNvPicPr>
          <p:nvPr/>
        </p:nvPicPr>
        <p:blipFill>
          <a:blip r:embed="rId2"/>
          <a:srcRect/>
          <a:stretch>
            <a:fillRect/>
          </a:stretch>
        </p:blipFill>
        <p:spPr bwMode="auto">
          <a:xfrm>
            <a:off x="2438400" y="3581400"/>
            <a:ext cx="4343400" cy="2760663"/>
          </a:xfrm>
          <a:prstGeom prst="rect">
            <a:avLst/>
          </a:prstGeom>
          <a:noFill/>
        </p:spPr>
      </p:pic>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Auto Power Efficiency Comparison</a:t>
            </a:r>
          </a:p>
        </p:txBody>
      </p:sp>
      <p:graphicFrame>
        <p:nvGraphicFramePr>
          <p:cNvPr id="51230" name="Group 30"/>
          <p:cNvGraphicFramePr>
            <a:graphicFrameLocks noGrp="1"/>
          </p:cNvGraphicFramePr>
          <p:nvPr>
            <p:ph idx="1"/>
          </p:nvPr>
        </p:nvGraphicFramePr>
        <p:xfrm>
          <a:off x="1371600" y="1752600"/>
          <a:ext cx="5943600" cy="2831148"/>
        </p:xfrm>
        <a:graphic>
          <a:graphicData uri="http://schemas.openxmlformats.org/drawingml/2006/table">
            <a:tbl>
              <a:tblPr/>
              <a:tblGrid>
                <a:gridCol w="3452813"/>
                <a:gridCol w="2490787"/>
              </a:tblGrid>
              <a:tr h="1093788">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cs typeface="Arial" charset="0"/>
                        </a:rPr>
                        <a:t>Technology</a:t>
                      </a:r>
                      <a:endParaRPr kumimoji="0" lang="en-US" sz="3200" b="0" i="0" u="none" strike="noStrike" cap="none" normalizeH="0" baseline="0" smtClean="0">
                        <a:ln>
                          <a:noFill/>
                        </a:ln>
                        <a:solidFill>
                          <a:schemeClr val="tx1"/>
                        </a:solidFill>
                        <a:effectLst/>
                        <a:latin typeface="Arial" charset="0"/>
                      </a:endParaRP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cs typeface="Arial" charset="0"/>
                        </a:rPr>
                        <a:t>System</a:t>
                      </a:r>
                      <a:br>
                        <a:rPr kumimoji="0" lang="en-US" sz="3200" b="1" i="0" u="none" strike="noStrike" cap="none" normalizeH="0" baseline="0" smtClean="0">
                          <a:ln>
                            <a:noFill/>
                          </a:ln>
                          <a:solidFill>
                            <a:schemeClr val="tx1"/>
                          </a:solidFill>
                          <a:effectLst/>
                          <a:latin typeface="Arial" charset="0"/>
                          <a:cs typeface="Arial" charset="0"/>
                        </a:rPr>
                      </a:br>
                      <a:r>
                        <a:rPr kumimoji="0" lang="en-US" sz="3200" b="1" i="0" u="none" strike="noStrike" cap="none" normalizeH="0" baseline="0" smtClean="0">
                          <a:ln>
                            <a:noFill/>
                          </a:ln>
                          <a:solidFill>
                            <a:schemeClr val="tx1"/>
                          </a:solidFill>
                          <a:effectLst/>
                          <a:latin typeface="Arial" charset="0"/>
                          <a:cs typeface="Arial" charset="0"/>
                        </a:rPr>
                        <a:t>Efficiency</a:t>
                      </a:r>
                      <a:endParaRPr kumimoji="0" lang="en-US" sz="3200" b="0" i="0" u="none" strike="noStrike" cap="none" normalizeH="0" baseline="0" smtClean="0">
                        <a:ln>
                          <a:noFill/>
                        </a:ln>
                        <a:solidFill>
                          <a:schemeClr val="tx1"/>
                        </a:solidFill>
                        <a:effectLst/>
                        <a:latin typeface="Arial" charset="0"/>
                      </a:endParaRP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54927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Fuel Cell</a:t>
                      </a:r>
                      <a:endParaRPr kumimoji="0" lang="en-US" sz="3200" b="0" i="0" u="none" strike="noStrike" cap="none" normalizeH="0" baseline="0" smtClean="0">
                        <a:ln>
                          <a:noFill/>
                        </a:ln>
                        <a:solidFill>
                          <a:schemeClr val="tx1"/>
                        </a:solidFill>
                        <a:effectLst/>
                        <a:latin typeface="Arial"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24-32%</a:t>
                      </a:r>
                      <a:endParaRPr kumimoji="0" lang="en-US" sz="3200" b="0" i="0" u="none" strike="noStrike" cap="none" normalizeH="0" baseline="0" smtClean="0">
                        <a:ln>
                          <a:noFill/>
                        </a:ln>
                        <a:solidFill>
                          <a:schemeClr val="tx1"/>
                        </a:solidFill>
                        <a:effectLst/>
                        <a:latin typeface="Arial"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5508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Electric Battery</a:t>
                      </a:r>
                      <a:endParaRPr kumimoji="0" lang="en-US" sz="32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26%</a:t>
                      </a:r>
                      <a:endParaRPr kumimoji="0" lang="en-US" sz="32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a:noFill/>
                    </a:lnB>
                    <a:lnTlToBr>
                      <a:noFill/>
                    </a:lnTlToBr>
                    <a:lnBlToTr>
                      <a:noFill/>
                    </a:lnBlToTr>
                    <a:noFill/>
                  </a:tcPr>
                </a:tc>
              </a:tr>
              <a:tr h="549275">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Gasoline Engine</a:t>
                      </a:r>
                      <a:endParaRPr kumimoji="0" lang="en-US" sz="32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20%</a:t>
                      </a:r>
                      <a:endParaRPr kumimoji="0" lang="en-US" sz="32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tr>
            </a:tbl>
          </a:graphicData>
        </a:graphic>
      </p:graphicFrame>
      <p:sp>
        <p:nvSpPr>
          <p:cNvPr id="51231" name="Rectangle 31"/>
          <p:cNvSpPr>
            <a:spLocks noChangeArrowheads="1"/>
          </p:cNvSpPr>
          <p:nvPr/>
        </p:nvSpPr>
        <p:spPr bwMode="auto">
          <a:xfrm>
            <a:off x="6021388" y="6613525"/>
            <a:ext cx="3122612" cy="244475"/>
          </a:xfrm>
          <a:prstGeom prst="rect">
            <a:avLst/>
          </a:prstGeom>
          <a:noFill/>
          <a:ln w="9525">
            <a:noFill/>
            <a:miter lim="800000"/>
            <a:headEnd/>
            <a:tailEnd/>
          </a:ln>
          <a:effectLst/>
        </p:spPr>
        <p:txBody>
          <a:bodyPr wrap="none">
            <a:spAutoFit/>
          </a:bodyPr>
          <a:lstStyle/>
          <a:p>
            <a:r>
              <a:rPr lang="en-US" sz="1000"/>
              <a:t>http://www.howstuffworks.com/fuel-cell.htm/printable</a:t>
            </a:r>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Other Types of Fuel Cells</a:t>
            </a:r>
          </a:p>
        </p:txBody>
      </p:sp>
      <p:sp>
        <p:nvSpPr>
          <p:cNvPr id="45059" name="Rectangle 3"/>
          <p:cNvSpPr>
            <a:spLocks noGrp="1" noChangeArrowheads="1"/>
          </p:cNvSpPr>
          <p:nvPr>
            <p:ph type="body" idx="1"/>
          </p:nvPr>
        </p:nvSpPr>
        <p:spPr>
          <a:xfrm>
            <a:off x="762000" y="990600"/>
            <a:ext cx="8001000" cy="5638800"/>
          </a:xfrm>
        </p:spPr>
        <p:txBody>
          <a:bodyPr/>
          <a:lstStyle/>
          <a:p>
            <a:pPr>
              <a:lnSpc>
                <a:spcPct val="80000"/>
              </a:lnSpc>
            </a:pPr>
            <a:r>
              <a:rPr lang="en-US" sz="1800"/>
              <a:t>Alkaline fuel cell (AFC)</a:t>
            </a:r>
          </a:p>
          <a:p>
            <a:pPr lvl="1">
              <a:lnSpc>
                <a:spcPct val="80000"/>
              </a:lnSpc>
            </a:pPr>
            <a:r>
              <a:rPr lang="en-US" sz="1600" b="0"/>
              <a:t>This is one of the oldest designs. It has been used in the U.S. </a:t>
            </a:r>
            <a:r>
              <a:rPr lang="en-US" sz="1600" b="0">
                <a:hlinkClick r:id="rId2"/>
              </a:rPr>
              <a:t>space</a:t>
            </a:r>
            <a:r>
              <a:rPr lang="en-US" sz="1600" b="0"/>
              <a:t> program since the 1960s. The AFC is very susceptible to contamination, so it requires pure hydrogen and oxygen. It is also very expensive, so this type of fuel cell is unlikely to be commercialized. </a:t>
            </a:r>
            <a:br>
              <a:rPr lang="en-US" sz="1600" b="0"/>
            </a:br>
            <a:endParaRPr lang="en-US" sz="1600" b="0"/>
          </a:p>
          <a:p>
            <a:pPr>
              <a:lnSpc>
                <a:spcPct val="80000"/>
              </a:lnSpc>
            </a:pPr>
            <a:r>
              <a:rPr lang="en-US" sz="1800"/>
              <a:t>Phosphoric-acid fuel cell (PAFC)</a:t>
            </a:r>
          </a:p>
          <a:p>
            <a:pPr lvl="1">
              <a:lnSpc>
                <a:spcPct val="80000"/>
              </a:lnSpc>
            </a:pPr>
            <a:r>
              <a:rPr lang="en-US" sz="1600" b="0"/>
              <a:t>The phosphoric-acid fuel cell has potential for use in small stationary power-generation systems. It operates at a higher temperature than PEM fuel cells, so it has a longer warm-up time. This makes it unsuitable for use in cars. </a:t>
            </a:r>
            <a:br>
              <a:rPr lang="en-US" sz="1600" b="0"/>
            </a:br>
            <a:endParaRPr lang="en-US" sz="1600" b="0"/>
          </a:p>
          <a:p>
            <a:pPr>
              <a:lnSpc>
                <a:spcPct val="80000"/>
              </a:lnSpc>
            </a:pPr>
            <a:r>
              <a:rPr lang="en-US" sz="1800"/>
              <a:t>Solid oxide fuel cell (SOFC)</a:t>
            </a:r>
          </a:p>
          <a:p>
            <a:pPr lvl="1">
              <a:lnSpc>
                <a:spcPct val="80000"/>
              </a:lnSpc>
            </a:pPr>
            <a:r>
              <a:rPr lang="en-US" sz="1600" b="0"/>
              <a:t>These fuel cells are best suited for large-scale stationary power generators that could provide electricity for factories or towns. This type of fuel cell operates at very high temperatures (around 1,832 F, 1,000 C). This high temperature makes reliability a problem, but it also has an advantage: The steam produced by the fuel cell can be channeled into turbines to generate more electricity. This improves the overall efficiency of the system. </a:t>
            </a:r>
            <a:br>
              <a:rPr lang="en-US" sz="1600" b="0"/>
            </a:br>
            <a:endParaRPr lang="en-US" sz="1600" b="0"/>
          </a:p>
          <a:p>
            <a:pPr>
              <a:lnSpc>
                <a:spcPct val="80000"/>
              </a:lnSpc>
            </a:pPr>
            <a:r>
              <a:rPr lang="en-US" sz="1800"/>
              <a:t>Molten carbonate fuel cell (MCFC)</a:t>
            </a:r>
          </a:p>
          <a:p>
            <a:pPr lvl="1">
              <a:lnSpc>
                <a:spcPct val="80000"/>
              </a:lnSpc>
            </a:pPr>
            <a:r>
              <a:rPr lang="en-US" sz="1600" b="0"/>
              <a:t>These fuel cells are also best suited for large stationary power generators. They operate at 1,112 F (600 C), so they also generate steam that can be used to generate more power. They have a lower operating temperature than the SOFC, which means they don't need such exotic materials. This makes the design a little less expensive. </a:t>
            </a:r>
          </a:p>
        </p:txBody>
      </p:sp>
      <p:sp>
        <p:nvSpPr>
          <p:cNvPr id="45060" name="Rectangle 4"/>
          <p:cNvSpPr>
            <a:spLocks noChangeArrowheads="1"/>
          </p:cNvSpPr>
          <p:nvPr/>
        </p:nvSpPr>
        <p:spPr bwMode="auto">
          <a:xfrm>
            <a:off x="6021388" y="6613525"/>
            <a:ext cx="3122612" cy="244475"/>
          </a:xfrm>
          <a:prstGeom prst="rect">
            <a:avLst/>
          </a:prstGeom>
          <a:noFill/>
          <a:ln w="9525">
            <a:noFill/>
            <a:miter lim="800000"/>
            <a:headEnd/>
            <a:tailEnd/>
          </a:ln>
          <a:effectLst/>
        </p:spPr>
        <p:txBody>
          <a:bodyPr wrap="none">
            <a:spAutoFit/>
          </a:bodyPr>
          <a:lstStyle/>
          <a:p>
            <a:r>
              <a:rPr lang="en-US" sz="1000"/>
              <a:t>http://www.howstuffworks.com/fuel-cell.htm/printable</a:t>
            </a:r>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r>
              <a:rPr lang="en-US"/>
              <a:t>Advantages/Disadvantages of Fuel Cells</a:t>
            </a:r>
          </a:p>
        </p:txBody>
      </p:sp>
      <p:sp>
        <p:nvSpPr>
          <p:cNvPr id="58373" name="Rectangle 5"/>
          <p:cNvSpPr>
            <a:spLocks noGrp="1" noChangeArrowheads="1"/>
          </p:cNvSpPr>
          <p:nvPr>
            <p:ph type="body" idx="1"/>
          </p:nvPr>
        </p:nvSpPr>
        <p:spPr/>
        <p:txBody>
          <a:bodyPr/>
          <a:lstStyle/>
          <a:p>
            <a:r>
              <a:rPr lang="en-US"/>
              <a:t>Advantages</a:t>
            </a:r>
          </a:p>
          <a:p>
            <a:pPr lvl="1"/>
            <a:r>
              <a:rPr lang="en-US"/>
              <a:t>Water is the only discharge (pure H</a:t>
            </a:r>
            <a:r>
              <a:rPr lang="en-US" baseline="-25000"/>
              <a:t>2</a:t>
            </a:r>
            <a:r>
              <a:rPr lang="en-US"/>
              <a:t>)</a:t>
            </a:r>
          </a:p>
          <a:p>
            <a:r>
              <a:rPr lang="en-US"/>
              <a:t>Disadvantages</a:t>
            </a:r>
          </a:p>
          <a:p>
            <a:pPr lvl="1"/>
            <a:r>
              <a:rPr lang="en-US"/>
              <a:t>CO</a:t>
            </a:r>
            <a:r>
              <a:rPr lang="en-US" baseline="-25000"/>
              <a:t>2 </a:t>
            </a:r>
            <a:r>
              <a:rPr lang="en-US"/>
              <a:t>discharged with methanol reform</a:t>
            </a:r>
          </a:p>
          <a:p>
            <a:pPr lvl="1"/>
            <a:r>
              <a:rPr lang="en-US"/>
              <a:t>Little more efficient than alternatives</a:t>
            </a:r>
          </a:p>
          <a:p>
            <a:pPr lvl="1"/>
            <a:r>
              <a:rPr lang="en-US"/>
              <a:t>Technology currently expensive</a:t>
            </a:r>
          </a:p>
          <a:p>
            <a:pPr lvl="2"/>
            <a:r>
              <a:rPr lang="en-US"/>
              <a:t>Many design issues still in progress</a:t>
            </a:r>
          </a:p>
          <a:p>
            <a:pPr lvl="1"/>
            <a:r>
              <a:rPr lang="en-US"/>
              <a:t>Hydrogen often created using “dirty” energy (</a:t>
            </a:r>
            <a:r>
              <a:rPr lang="en-US" i="1"/>
              <a:t>e.g., </a:t>
            </a:r>
            <a:r>
              <a:rPr lang="en-US"/>
              <a:t>coal)</a:t>
            </a:r>
          </a:p>
          <a:p>
            <a:pPr lvl="1"/>
            <a:r>
              <a:rPr lang="en-US"/>
              <a:t>Pure hydrogen is difficult to handle</a:t>
            </a:r>
          </a:p>
          <a:p>
            <a:pPr lvl="2"/>
            <a:r>
              <a:rPr lang="en-US"/>
              <a:t>Refilling stations, storage tanks, …</a:t>
            </a:r>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p:txBody>
          <a:bodyPr/>
          <a:lstStyle/>
          <a:p>
            <a:r>
              <a:rPr lang="en-US"/>
              <a:t>Fuel Cells</a:t>
            </a:r>
          </a:p>
        </p:txBody>
      </p:sp>
      <p:pic>
        <p:nvPicPr>
          <p:cNvPr id="61443" name="Picture 3" descr="E_FuelCell"/>
          <p:cNvPicPr>
            <a:picLocks noChangeAspect="1" noChangeArrowheads="1"/>
          </p:cNvPicPr>
          <p:nvPr/>
        </p:nvPicPr>
        <p:blipFill>
          <a:blip r:embed="rId2"/>
          <a:srcRect/>
          <a:stretch>
            <a:fillRect/>
          </a:stretch>
        </p:blipFill>
        <p:spPr bwMode="auto">
          <a:xfrm>
            <a:off x="2438400" y="3581400"/>
            <a:ext cx="4343400" cy="2760663"/>
          </a:xfrm>
          <a:prstGeom prst="rect">
            <a:avLst/>
          </a:prstGeom>
          <a:noFill/>
        </p:spPr>
      </p:pic>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ctrTitle"/>
          </p:nvPr>
        </p:nvSpPr>
        <p:spPr/>
        <p:txBody>
          <a:bodyPr/>
          <a:lstStyle/>
          <a:p>
            <a:r>
              <a:rPr lang="en-US"/>
              <a:t>Extra Slides</a:t>
            </a:r>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Fuel Cell Energy Exchange</a:t>
            </a:r>
          </a:p>
        </p:txBody>
      </p:sp>
      <p:pic>
        <p:nvPicPr>
          <p:cNvPr id="38915" name="Picture 3" descr="fuelcell"/>
          <p:cNvPicPr>
            <a:picLocks noChangeAspect="1" noChangeArrowheads="1"/>
          </p:cNvPicPr>
          <p:nvPr/>
        </p:nvPicPr>
        <p:blipFill>
          <a:blip r:embed="rId3"/>
          <a:srcRect/>
          <a:stretch>
            <a:fillRect/>
          </a:stretch>
        </p:blipFill>
        <p:spPr bwMode="auto">
          <a:xfrm>
            <a:off x="1676400" y="1066800"/>
            <a:ext cx="5715000" cy="5380038"/>
          </a:xfrm>
          <a:prstGeom prst="rect">
            <a:avLst/>
          </a:prstGeom>
          <a:noFill/>
        </p:spPr>
      </p:pic>
      <p:sp>
        <p:nvSpPr>
          <p:cNvPr id="38916" name="Rectangle 4"/>
          <p:cNvSpPr>
            <a:spLocks noChangeArrowheads="1"/>
          </p:cNvSpPr>
          <p:nvPr/>
        </p:nvSpPr>
        <p:spPr bwMode="auto">
          <a:xfrm>
            <a:off x="5408613" y="6613525"/>
            <a:ext cx="3735387" cy="244475"/>
          </a:xfrm>
          <a:prstGeom prst="rect">
            <a:avLst/>
          </a:prstGeom>
          <a:noFill/>
          <a:ln w="9525">
            <a:noFill/>
            <a:miter lim="800000"/>
            <a:headEnd/>
            <a:tailEnd/>
          </a:ln>
          <a:effectLst/>
        </p:spPr>
        <p:txBody>
          <a:bodyPr wrap="none">
            <a:spAutoFit/>
          </a:bodyPr>
          <a:lstStyle/>
          <a:p>
            <a:r>
              <a:rPr lang="en-US" sz="1000"/>
              <a:t>http://hyperphysics.phy-astr.gsu.edu/hbase/thermo/electrol.html</a:t>
            </a:r>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PEM Fuel Cell Schematic</a:t>
            </a:r>
          </a:p>
        </p:txBody>
      </p:sp>
      <p:pic>
        <p:nvPicPr>
          <p:cNvPr id="34819" name="Picture 3" descr="p39fig5"/>
          <p:cNvPicPr>
            <a:picLocks noChangeAspect="1" noChangeArrowheads="1"/>
          </p:cNvPicPr>
          <p:nvPr/>
        </p:nvPicPr>
        <p:blipFill>
          <a:blip r:embed="rId3"/>
          <a:srcRect/>
          <a:stretch>
            <a:fillRect/>
          </a:stretch>
        </p:blipFill>
        <p:spPr bwMode="auto">
          <a:xfrm>
            <a:off x="762000" y="1295400"/>
            <a:ext cx="7315200" cy="5208588"/>
          </a:xfrm>
          <a:prstGeom prst="rect">
            <a:avLst/>
          </a:prstGeom>
          <a:noFill/>
        </p:spPr>
      </p:pic>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The Promise of Fuel Cells</a:t>
            </a:r>
          </a:p>
        </p:txBody>
      </p:sp>
      <p:sp>
        <p:nvSpPr>
          <p:cNvPr id="40963" name="Rectangle 3"/>
          <p:cNvSpPr>
            <a:spLocks noGrp="1" noChangeArrowheads="1"/>
          </p:cNvSpPr>
          <p:nvPr>
            <p:ph type="body" idx="1"/>
          </p:nvPr>
        </p:nvSpPr>
        <p:spPr/>
        <p:txBody>
          <a:bodyPr/>
          <a:lstStyle/>
          <a:p>
            <a:endParaRPr lang="en-US" i="1"/>
          </a:p>
          <a:p>
            <a:r>
              <a:rPr lang="en-US" i="1"/>
              <a:t>“A score of nonutility companies are well advanced toward developing a powerful chemical fuel cell, which could sit in some hidden closet of every home silently ticking off electric power.”</a:t>
            </a:r>
            <a:br>
              <a:rPr lang="en-US" i="1"/>
            </a:br>
            <a:endParaRPr lang="en-US" i="1"/>
          </a:p>
          <a:p>
            <a:pPr lvl="1"/>
            <a:r>
              <a:rPr lang="en-US" sz="2400"/>
              <a:t>Theodore Levitt, “Marketing Myopia,” </a:t>
            </a:r>
            <a:r>
              <a:rPr lang="en-US" sz="2400" i="1"/>
              <a:t>Harvard Business Review, </a:t>
            </a:r>
            <a:r>
              <a:rPr lang="en-US" sz="2400"/>
              <a:t>1960</a:t>
            </a:r>
            <a:endParaRPr lang="en-US" sz="2400" b="0" u="sng">
              <a:solidFill>
                <a:srgbClr val="FF0000"/>
              </a:solidFill>
            </a:endParaRPr>
          </a:p>
        </p:txBody>
      </p:sp>
      <p:sp>
        <p:nvSpPr>
          <p:cNvPr id="40964" name="Text Box 4"/>
          <p:cNvSpPr txBox="1">
            <a:spLocks noChangeArrowheads="1"/>
          </p:cNvSpPr>
          <p:nvPr/>
        </p:nvSpPr>
        <p:spPr bwMode="auto">
          <a:xfrm>
            <a:off x="4271963" y="6583363"/>
            <a:ext cx="4872037" cy="274637"/>
          </a:xfrm>
          <a:prstGeom prst="rect">
            <a:avLst/>
          </a:prstGeom>
          <a:noFill/>
          <a:ln w="12700">
            <a:noFill/>
            <a:miter lim="800000"/>
            <a:headEnd/>
            <a:tailEnd/>
          </a:ln>
          <a:effectLst/>
        </p:spPr>
        <p:txBody>
          <a:bodyPr wrap="none">
            <a:spAutoFit/>
          </a:bodyPr>
          <a:lstStyle/>
          <a:p>
            <a:pPr algn="ctr" eaLnBrk="1" hangingPunct="1"/>
            <a:r>
              <a:rPr lang="en-US" sz="1200" dirty="0"/>
              <a:t>Theodore Levitt, “Marketing Myopia,” </a:t>
            </a:r>
            <a:r>
              <a:rPr lang="en-US" sz="1200" i="1" dirty="0"/>
              <a:t>Harvard Business Review, </a:t>
            </a:r>
            <a:r>
              <a:rPr lang="en-US" sz="1200" dirty="0"/>
              <a:t>1960</a:t>
            </a:r>
          </a:p>
        </p:txBody>
      </p:sp>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lstStyle/>
          <a:p>
            <a:r>
              <a:rPr lang="en-US"/>
              <a:t>PEM Fuel Cell</a:t>
            </a:r>
          </a:p>
        </p:txBody>
      </p:sp>
      <p:pic>
        <p:nvPicPr>
          <p:cNvPr id="46086" name="Picture 6" descr="fuel-cell-parts"/>
          <p:cNvPicPr>
            <a:picLocks noChangeAspect="1" noChangeArrowheads="1"/>
          </p:cNvPicPr>
          <p:nvPr/>
        </p:nvPicPr>
        <p:blipFill>
          <a:blip r:embed="rId2"/>
          <a:srcRect/>
          <a:stretch>
            <a:fillRect/>
          </a:stretch>
        </p:blipFill>
        <p:spPr bwMode="auto">
          <a:xfrm>
            <a:off x="1066800" y="1143000"/>
            <a:ext cx="6400800" cy="4800600"/>
          </a:xfrm>
          <a:prstGeom prst="rect">
            <a:avLst/>
          </a:prstGeom>
          <a:noFill/>
        </p:spPr>
      </p:pic>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Parts of a Fuel Cell</a:t>
            </a:r>
          </a:p>
        </p:txBody>
      </p:sp>
      <p:sp>
        <p:nvSpPr>
          <p:cNvPr id="48131" name="Rectangle 3"/>
          <p:cNvSpPr>
            <a:spLocks noGrp="1" noChangeArrowheads="1"/>
          </p:cNvSpPr>
          <p:nvPr>
            <p:ph type="body" idx="1"/>
          </p:nvPr>
        </p:nvSpPr>
        <p:spPr>
          <a:xfrm>
            <a:off x="609600" y="1143000"/>
            <a:ext cx="8534400" cy="5715000"/>
          </a:xfrm>
        </p:spPr>
        <p:txBody>
          <a:bodyPr/>
          <a:lstStyle/>
          <a:p>
            <a:pPr>
              <a:lnSpc>
                <a:spcPct val="80000"/>
              </a:lnSpc>
            </a:pPr>
            <a:r>
              <a:rPr lang="en-US" sz="2000"/>
              <a:t>Anode</a:t>
            </a:r>
          </a:p>
          <a:p>
            <a:pPr lvl="1">
              <a:lnSpc>
                <a:spcPct val="80000"/>
              </a:lnSpc>
            </a:pPr>
            <a:r>
              <a:rPr lang="en-US" sz="1800" b="0"/>
              <a:t>Negative post of the fuel cell. </a:t>
            </a:r>
          </a:p>
          <a:p>
            <a:pPr lvl="1">
              <a:lnSpc>
                <a:spcPct val="80000"/>
              </a:lnSpc>
            </a:pPr>
            <a:r>
              <a:rPr lang="en-US" sz="1800" b="0"/>
              <a:t>Conducts the electrons that are freed from the hydrogen molecules so that they can be used in an external circuit. </a:t>
            </a:r>
          </a:p>
          <a:p>
            <a:pPr lvl="1">
              <a:lnSpc>
                <a:spcPct val="80000"/>
              </a:lnSpc>
            </a:pPr>
            <a:r>
              <a:rPr lang="en-US" sz="1800" b="0"/>
              <a:t>Etched channels disperse hydrogen gas over the surface of catalyst.</a:t>
            </a:r>
          </a:p>
          <a:p>
            <a:pPr>
              <a:lnSpc>
                <a:spcPct val="80000"/>
              </a:lnSpc>
            </a:pPr>
            <a:r>
              <a:rPr lang="en-US" sz="2000"/>
              <a:t>Cathode</a:t>
            </a:r>
          </a:p>
          <a:p>
            <a:pPr lvl="1">
              <a:lnSpc>
                <a:spcPct val="80000"/>
              </a:lnSpc>
            </a:pPr>
            <a:r>
              <a:rPr lang="en-US" sz="1800" b="0"/>
              <a:t>Positive post of the fuel cell</a:t>
            </a:r>
          </a:p>
          <a:p>
            <a:pPr lvl="1">
              <a:lnSpc>
                <a:spcPct val="80000"/>
              </a:lnSpc>
            </a:pPr>
            <a:r>
              <a:rPr lang="en-US" sz="1800" b="0"/>
              <a:t>Etched channels distribute oxygen to the surface of the catalyst.</a:t>
            </a:r>
          </a:p>
          <a:p>
            <a:pPr lvl="1">
              <a:lnSpc>
                <a:spcPct val="80000"/>
              </a:lnSpc>
            </a:pPr>
            <a:r>
              <a:rPr lang="en-US" sz="1800" b="0"/>
              <a:t>Conducts electrons back from the external circuit to the catalyst</a:t>
            </a:r>
          </a:p>
          <a:p>
            <a:pPr lvl="1">
              <a:lnSpc>
                <a:spcPct val="80000"/>
              </a:lnSpc>
            </a:pPr>
            <a:r>
              <a:rPr lang="en-US" sz="1800" b="0"/>
              <a:t>Recombine with the hydrogen ions and oxygen to form water. </a:t>
            </a:r>
          </a:p>
          <a:p>
            <a:pPr>
              <a:lnSpc>
                <a:spcPct val="80000"/>
              </a:lnSpc>
            </a:pPr>
            <a:r>
              <a:rPr lang="en-US" sz="2000"/>
              <a:t>Electrolyte</a:t>
            </a:r>
          </a:p>
          <a:p>
            <a:pPr lvl="1">
              <a:lnSpc>
                <a:spcPct val="80000"/>
              </a:lnSpc>
            </a:pPr>
            <a:r>
              <a:rPr lang="en-US" sz="1800" b="0"/>
              <a:t>Proton exchange membrane.</a:t>
            </a:r>
          </a:p>
          <a:p>
            <a:pPr lvl="1">
              <a:lnSpc>
                <a:spcPct val="80000"/>
              </a:lnSpc>
            </a:pPr>
            <a:r>
              <a:rPr lang="en-US" sz="1800" b="0"/>
              <a:t>Specially treated material, only conducts positively charged ions.</a:t>
            </a:r>
          </a:p>
          <a:p>
            <a:pPr lvl="1">
              <a:lnSpc>
                <a:spcPct val="80000"/>
              </a:lnSpc>
            </a:pPr>
            <a:r>
              <a:rPr lang="en-US" sz="1800" b="0"/>
              <a:t>Membrane blocks electrons. </a:t>
            </a:r>
          </a:p>
          <a:p>
            <a:pPr>
              <a:lnSpc>
                <a:spcPct val="80000"/>
              </a:lnSpc>
            </a:pPr>
            <a:r>
              <a:rPr lang="en-US" sz="2000"/>
              <a:t>Catalyst </a:t>
            </a:r>
          </a:p>
          <a:p>
            <a:pPr lvl="1">
              <a:lnSpc>
                <a:spcPct val="80000"/>
              </a:lnSpc>
            </a:pPr>
            <a:r>
              <a:rPr lang="en-US" sz="1800" b="0"/>
              <a:t>Special material that facilitates reaction of oxygen and hydrogen</a:t>
            </a:r>
          </a:p>
          <a:p>
            <a:pPr lvl="1">
              <a:lnSpc>
                <a:spcPct val="80000"/>
              </a:lnSpc>
            </a:pPr>
            <a:r>
              <a:rPr lang="en-US" sz="1800" b="0"/>
              <a:t>Usually platinum powder very thinly coated onto carbon paper or cloth.</a:t>
            </a:r>
          </a:p>
          <a:p>
            <a:pPr lvl="1">
              <a:lnSpc>
                <a:spcPct val="80000"/>
              </a:lnSpc>
            </a:pPr>
            <a:r>
              <a:rPr lang="en-US" sz="1800" b="0"/>
              <a:t>Rough &amp; porous maximizes surface area exposed to hydrogen or oxygen</a:t>
            </a:r>
          </a:p>
          <a:p>
            <a:pPr lvl="1">
              <a:lnSpc>
                <a:spcPct val="80000"/>
              </a:lnSpc>
            </a:pPr>
            <a:r>
              <a:rPr lang="en-US" sz="1800" b="0"/>
              <a:t>The platinum-coated side of the catalyst faces the PEM. </a:t>
            </a:r>
          </a:p>
        </p:txBody>
      </p:sp>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Fuel Cell Operation</a:t>
            </a:r>
          </a:p>
        </p:txBody>
      </p:sp>
      <p:sp>
        <p:nvSpPr>
          <p:cNvPr id="49155" name="Rectangle 3"/>
          <p:cNvSpPr>
            <a:spLocks noGrp="1" noChangeArrowheads="1"/>
          </p:cNvSpPr>
          <p:nvPr>
            <p:ph type="body" idx="1"/>
          </p:nvPr>
        </p:nvSpPr>
        <p:spPr/>
        <p:txBody>
          <a:bodyPr/>
          <a:lstStyle/>
          <a:p>
            <a:pPr>
              <a:lnSpc>
                <a:spcPct val="90000"/>
              </a:lnSpc>
            </a:pPr>
            <a:r>
              <a:rPr lang="en-US" sz="2400"/>
              <a:t>Pressurized hydrogen gas (H</a:t>
            </a:r>
            <a:r>
              <a:rPr lang="en-US" sz="2400" baseline="-25000"/>
              <a:t>2</a:t>
            </a:r>
            <a:r>
              <a:rPr lang="en-US" sz="2400"/>
              <a:t>) enters cell on anode side. </a:t>
            </a:r>
          </a:p>
          <a:p>
            <a:pPr>
              <a:lnSpc>
                <a:spcPct val="90000"/>
              </a:lnSpc>
            </a:pPr>
            <a:r>
              <a:rPr lang="en-US" sz="2400"/>
              <a:t>Gas is forced through catalyst by pressure. </a:t>
            </a:r>
          </a:p>
          <a:p>
            <a:pPr lvl="1">
              <a:lnSpc>
                <a:spcPct val="90000"/>
              </a:lnSpc>
            </a:pPr>
            <a:r>
              <a:rPr lang="en-US" sz="2000"/>
              <a:t>When H</a:t>
            </a:r>
            <a:r>
              <a:rPr lang="en-US" sz="2000" baseline="-25000"/>
              <a:t>2 </a:t>
            </a:r>
            <a:r>
              <a:rPr lang="en-US" sz="2000"/>
              <a:t>molecule comes contacts platinum catalyst, it splits into two H+ ions and two electrons (e-). </a:t>
            </a:r>
          </a:p>
          <a:p>
            <a:pPr>
              <a:lnSpc>
                <a:spcPct val="90000"/>
              </a:lnSpc>
            </a:pPr>
            <a:r>
              <a:rPr lang="en-US" sz="2400"/>
              <a:t>Electrons are conducted through the anode</a:t>
            </a:r>
          </a:p>
          <a:p>
            <a:pPr lvl="1">
              <a:lnSpc>
                <a:spcPct val="90000"/>
              </a:lnSpc>
            </a:pPr>
            <a:r>
              <a:rPr lang="en-US" sz="2000"/>
              <a:t>Make their way through the external circuit (doing useful work such as turning a motor) and return to the cathode side of the fuel cell. </a:t>
            </a:r>
          </a:p>
          <a:p>
            <a:pPr>
              <a:lnSpc>
                <a:spcPct val="90000"/>
              </a:lnSpc>
            </a:pPr>
            <a:r>
              <a:rPr lang="en-US" sz="2400"/>
              <a:t>On the cathode side, oxygen gas (O</a:t>
            </a:r>
            <a:r>
              <a:rPr lang="en-US" sz="2400" baseline="-25000"/>
              <a:t>2</a:t>
            </a:r>
            <a:r>
              <a:rPr lang="en-US" sz="2400"/>
              <a:t>) is forced through the catalyst</a:t>
            </a:r>
          </a:p>
          <a:p>
            <a:pPr lvl="1">
              <a:lnSpc>
                <a:spcPct val="90000"/>
              </a:lnSpc>
            </a:pPr>
            <a:r>
              <a:rPr lang="en-US" sz="2000"/>
              <a:t>Forms two oxygen atoms, each with a strong negative charge. </a:t>
            </a:r>
          </a:p>
          <a:p>
            <a:pPr lvl="1">
              <a:lnSpc>
                <a:spcPct val="90000"/>
              </a:lnSpc>
            </a:pPr>
            <a:r>
              <a:rPr lang="en-US" sz="2000"/>
              <a:t>Negative charge attracts the two H+ ions through the membrane, </a:t>
            </a:r>
          </a:p>
          <a:p>
            <a:pPr lvl="1">
              <a:lnSpc>
                <a:spcPct val="90000"/>
              </a:lnSpc>
            </a:pPr>
            <a:r>
              <a:rPr lang="en-US" sz="2000"/>
              <a:t>Combine with an oxygen atom and two electrons from the external circuit to form a water molecule (H</a:t>
            </a:r>
            <a:r>
              <a:rPr lang="en-US" sz="2000" baseline="-25000"/>
              <a:t>2</a:t>
            </a:r>
            <a:r>
              <a:rPr lang="en-US" sz="2000"/>
              <a:t>O). </a:t>
            </a:r>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a:t>Proton-Exchange Membrane Cell</a:t>
            </a:r>
          </a:p>
        </p:txBody>
      </p:sp>
      <p:pic>
        <p:nvPicPr>
          <p:cNvPr id="41990" name="Picture 6" descr="pem300"/>
          <p:cNvPicPr>
            <a:picLocks noChangeAspect="1" noChangeArrowheads="1"/>
          </p:cNvPicPr>
          <p:nvPr/>
        </p:nvPicPr>
        <p:blipFill>
          <a:blip r:embed="rId3"/>
          <a:srcRect/>
          <a:stretch>
            <a:fillRect/>
          </a:stretch>
        </p:blipFill>
        <p:spPr bwMode="auto">
          <a:xfrm>
            <a:off x="2590800" y="1143000"/>
            <a:ext cx="3783013" cy="5257800"/>
          </a:xfrm>
          <a:prstGeom prst="rect">
            <a:avLst/>
          </a:prstGeom>
          <a:noFill/>
        </p:spPr>
      </p:pic>
      <p:sp>
        <p:nvSpPr>
          <p:cNvPr id="41991" name="Rectangle 7"/>
          <p:cNvSpPr>
            <a:spLocks noChangeArrowheads="1"/>
          </p:cNvSpPr>
          <p:nvPr/>
        </p:nvSpPr>
        <p:spPr bwMode="auto">
          <a:xfrm>
            <a:off x="5013325" y="6613525"/>
            <a:ext cx="4130675" cy="244475"/>
          </a:xfrm>
          <a:prstGeom prst="rect">
            <a:avLst/>
          </a:prstGeom>
          <a:noFill/>
          <a:ln w="9525">
            <a:noFill/>
            <a:miter lim="800000"/>
            <a:headEnd/>
            <a:tailEnd/>
          </a:ln>
          <a:effectLst/>
        </p:spPr>
        <p:txBody>
          <a:bodyPr wrap="none">
            <a:spAutoFit/>
          </a:bodyPr>
          <a:lstStyle/>
          <a:p>
            <a:r>
              <a:rPr lang="en-US" sz="1000" dirty="0"/>
              <a:t>http://www.news.cornell.edu/releases/Nov03/Fuelcell.institute.deb.html</a:t>
            </a:r>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PEM Fuel Cell Animation</a:t>
            </a:r>
          </a:p>
        </p:txBody>
      </p:sp>
      <p:pic>
        <p:nvPicPr>
          <p:cNvPr id="57347" name="Picture 3" descr="fuel-cell-parts">
            <a:hlinkClick r:id="rId2"/>
          </p:cNvPr>
          <p:cNvPicPr>
            <a:picLocks noChangeAspect="1" noChangeArrowheads="1"/>
          </p:cNvPicPr>
          <p:nvPr/>
        </p:nvPicPr>
        <p:blipFill>
          <a:blip r:embed="rId3"/>
          <a:srcRect/>
          <a:stretch>
            <a:fillRect/>
          </a:stretch>
        </p:blipFill>
        <p:spPr bwMode="auto">
          <a:xfrm>
            <a:off x="1066800" y="1143000"/>
            <a:ext cx="6400800" cy="4800600"/>
          </a:xfrm>
          <a:prstGeom prst="rect">
            <a:avLst/>
          </a:prstGeom>
          <a:noFill/>
        </p:spPr>
      </p:pic>
      <p:sp>
        <p:nvSpPr>
          <p:cNvPr id="57348" name="Text Box 4"/>
          <p:cNvSpPr txBox="1">
            <a:spLocks noChangeArrowheads="1"/>
          </p:cNvSpPr>
          <p:nvPr/>
        </p:nvSpPr>
        <p:spPr bwMode="auto">
          <a:xfrm>
            <a:off x="3581400" y="6096000"/>
            <a:ext cx="1924050" cy="366713"/>
          </a:xfrm>
          <a:prstGeom prst="rect">
            <a:avLst/>
          </a:prstGeom>
          <a:noFill/>
          <a:ln w="9525">
            <a:noFill/>
            <a:miter lim="800000"/>
            <a:headEnd/>
            <a:tailEnd/>
          </a:ln>
          <a:effectLst/>
        </p:spPr>
        <p:txBody>
          <a:bodyPr wrap="none">
            <a:spAutoFit/>
          </a:bodyPr>
          <a:lstStyle/>
          <a:p>
            <a:r>
              <a:rPr lang="en-US"/>
              <a:t>Click on Diagram</a:t>
            </a:r>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Fuel Cell Stack</a:t>
            </a:r>
          </a:p>
        </p:txBody>
      </p:sp>
      <p:pic>
        <p:nvPicPr>
          <p:cNvPr id="32771" name="Picture 3" descr="12508"/>
          <p:cNvPicPr>
            <a:picLocks noChangeAspect="1" noChangeArrowheads="1"/>
          </p:cNvPicPr>
          <p:nvPr/>
        </p:nvPicPr>
        <p:blipFill>
          <a:blip r:embed="rId3"/>
          <a:srcRect/>
          <a:stretch>
            <a:fillRect/>
          </a:stretch>
        </p:blipFill>
        <p:spPr bwMode="auto">
          <a:xfrm>
            <a:off x="1219200" y="1371600"/>
            <a:ext cx="6477000" cy="4210050"/>
          </a:xfrm>
          <a:prstGeom prst="rect">
            <a:avLst/>
          </a:prstGeom>
          <a:noFill/>
        </p:spPr>
      </p:pic>
      <p:sp>
        <p:nvSpPr>
          <p:cNvPr id="32772" name="Rectangle 4"/>
          <p:cNvSpPr>
            <a:spLocks noChangeArrowheads="1"/>
          </p:cNvSpPr>
          <p:nvPr/>
        </p:nvSpPr>
        <p:spPr bwMode="auto">
          <a:xfrm>
            <a:off x="6637338" y="6613525"/>
            <a:ext cx="2506662" cy="244475"/>
          </a:xfrm>
          <a:prstGeom prst="rect">
            <a:avLst/>
          </a:prstGeom>
          <a:noFill/>
          <a:ln w="9525">
            <a:noFill/>
            <a:miter lim="800000"/>
            <a:headEnd/>
            <a:tailEnd/>
          </a:ln>
          <a:effectLst/>
        </p:spPr>
        <p:txBody>
          <a:bodyPr wrap="none">
            <a:spAutoFit/>
          </a:bodyPr>
          <a:lstStyle/>
          <a:p>
            <a:r>
              <a:rPr lang="en-US" sz="1000"/>
              <a:t>http://www.nrel.gov/hydrogen/photos.html</a:t>
            </a:r>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Hydrogen Fuel Cell Efficiency</a:t>
            </a:r>
          </a:p>
        </p:txBody>
      </p:sp>
      <p:sp>
        <p:nvSpPr>
          <p:cNvPr id="50179" name="Rectangle 3"/>
          <p:cNvSpPr>
            <a:spLocks noGrp="1" noChangeArrowheads="1"/>
          </p:cNvSpPr>
          <p:nvPr>
            <p:ph type="body" idx="1"/>
          </p:nvPr>
        </p:nvSpPr>
        <p:spPr>
          <a:xfrm>
            <a:off x="990600" y="1066800"/>
            <a:ext cx="8153400" cy="5410200"/>
          </a:xfrm>
        </p:spPr>
        <p:txBody>
          <a:bodyPr/>
          <a:lstStyle/>
          <a:p>
            <a:r>
              <a:rPr lang="en-US"/>
              <a:t>40% efficiency converting methanol to hydrogen in reformer </a:t>
            </a:r>
          </a:p>
          <a:p>
            <a:r>
              <a:rPr lang="en-US"/>
              <a:t>80% of hydrogen energy content converted to electrical energy </a:t>
            </a:r>
          </a:p>
          <a:p>
            <a:r>
              <a:rPr lang="en-US"/>
              <a:t>80% efficiency for inverter/motor</a:t>
            </a:r>
          </a:p>
          <a:p>
            <a:pPr lvl="1"/>
            <a:r>
              <a:rPr lang="en-US"/>
              <a:t>Converts electrical to mechanical energy</a:t>
            </a:r>
          </a:p>
          <a:p>
            <a:r>
              <a:rPr lang="en-US"/>
              <a:t>Overall efficiency of 24-32% </a:t>
            </a:r>
          </a:p>
          <a:p>
            <a:endParaRPr lang="en-US"/>
          </a:p>
        </p:txBody>
      </p:sp>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CloudSkipper</Template>
  <TotalTime>482</TotalTime>
  <Words>1147</Words>
  <Application>Microsoft Office PowerPoint</Application>
  <PresentationFormat>On-screen Show (4:3)</PresentationFormat>
  <Paragraphs>100</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Impact</vt:lpstr>
      <vt:lpstr>Times New Roman</vt:lpstr>
      <vt:lpstr>Tahoma</vt:lpstr>
      <vt:lpstr>Cloud skipper design template</vt:lpstr>
      <vt:lpstr>Fuel Cells</vt:lpstr>
      <vt:lpstr>The Promise of Fuel Cells</vt:lpstr>
      <vt:lpstr>PEM Fuel Cell</vt:lpstr>
      <vt:lpstr>Parts of a Fuel Cell</vt:lpstr>
      <vt:lpstr>Fuel Cell Operation</vt:lpstr>
      <vt:lpstr>Proton-Exchange Membrane Cell</vt:lpstr>
      <vt:lpstr>PEM Fuel Cell Animation</vt:lpstr>
      <vt:lpstr>Fuel Cell Stack</vt:lpstr>
      <vt:lpstr>Hydrogen Fuel Cell Efficiency</vt:lpstr>
      <vt:lpstr>Auto Power Efficiency Comparison</vt:lpstr>
      <vt:lpstr>Other Types of Fuel Cells</vt:lpstr>
      <vt:lpstr>Advantages/Disadvantages of Fuel Cells</vt:lpstr>
      <vt:lpstr>Fuel Cells</vt:lpstr>
      <vt:lpstr>Extra Slides</vt:lpstr>
      <vt:lpstr>Fuel Cell Energy Exchange</vt:lpstr>
      <vt:lpstr>PEM Fuel Cell Schematic</vt:lpstr>
    </vt:vector>
  </TitlesOfParts>
  <Company>University of Colorado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Cells</dc:title>
  <dc:creator>Stephen R. Lawrence</dc:creator>
  <cp:lastModifiedBy>Satish</cp:lastModifiedBy>
  <cp:revision>4</cp:revision>
  <dcterms:created xsi:type="dcterms:W3CDTF">2006-03-20T21:18:05Z</dcterms:created>
  <dcterms:modified xsi:type="dcterms:W3CDTF">2020-09-03T03:25:32Z</dcterms:modified>
</cp:coreProperties>
</file>