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0058400" cy="7772400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318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533400" y="763588"/>
            <a:ext cx="6702425" cy="37703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409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7015B7F6-8284-4BE4-A5C7-DFAB407446D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357E7E-D6D7-4EB8-9E2E-A8EB7135507C}" type="slidenum">
              <a:rPr lang="en-US"/>
              <a:pPr/>
              <a:t>1</a:t>
            </a:fld>
            <a:endParaRPr lang="en-US"/>
          </a:p>
        </p:txBody>
      </p:sp>
      <p:sp>
        <p:nvSpPr>
          <p:cNvPr id="112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444625" y="763588"/>
            <a:ext cx="488156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BFA820-36BD-4A3F-8C40-558310E05B4D}" type="slidenum">
              <a:rPr lang="en-US"/>
              <a:pPr/>
              <a:t>2</a:t>
            </a:fld>
            <a:endParaRPr lang="en-US"/>
          </a:p>
        </p:txBody>
      </p:sp>
      <p:sp>
        <p:nvSpPr>
          <p:cNvPr id="122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444625" y="763588"/>
            <a:ext cx="488156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67E297-BCB2-46C7-AC48-BCFC9EA0FD70}" type="slidenum">
              <a:rPr lang="en-US"/>
              <a:pPr/>
              <a:t>3</a:t>
            </a:fld>
            <a:endParaRPr lang="en-US"/>
          </a:p>
        </p:txBody>
      </p:sp>
      <p:sp>
        <p:nvSpPr>
          <p:cNvPr id="133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446213" y="763588"/>
            <a:ext cx="48799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5CADB3-5746-418C-80D8-08099161C1E4}" type="slidenum">
              <a:rPr lang="en-US"/>
              <a:pPr/>
              <a:t>4</a:t>
            </a:fld>
            <a:endParaRPr lang="en-US"/>
          </a:p>
        </p:txBody>
      </p:sp>
      <p:sp>
        <p:nvSpPr>
          <p:cNvPr id="143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444625" y="763588"/>
            <a:ext cx="488156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340421-D358-452E-90CE-E50836619D6B}" type="slidenum">
              <a:rPr lang="en-US"/>
              <a:pPr/>
              <a:t>5</a:t>
            </a:fld>
            <a:endParaRPr lang="en-US"/>
          </a:p>
        </p:txBody>
      </p:sp>
      <p:sp>
        <p:nvSpPr>
          <p:cNvPr id="153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446213" y="763588"/>
            <a:ext cx="48799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5C00E7-942B-432B-A676-7CC38A588788}" type="slidenum">
              <a:rPr lang="en-US"/>
              <a:pPr/>
              <a:t>6</a:t>
            </a:fld>
            <a:endParaRPr lang="en-US"/>
          </a:p>
        </p:txBody>
      </p:sp>
      <p:sp>
        <p:nvSpPr>
          <p:cNvPr id="163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444625" y="763588"/>
            <a:ext cx="488156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0A18BFE-9209-452D-AEA2-C4E5B37091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39016F2-47BF-4B32-AF34-F4C17E36D3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1388" y="309563"/>
            <a:ext cx="2262187" cy="6015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9563"/>
            <a:ext cx="6635750" cy="6015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F9F47D0-C526-4682-B182-B4AA96CB81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51F3BD9-DF05-4692-9040-D91E984CBD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99064D7-5617-475A-93C0-C1C93259A3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F22B108-3417-43E9-A54D-F4A125E4B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87525"/>
            <a:ext cx="4448175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787525"/>
            <a:ext cx="4449762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37BA1D8-7737-403C-AB46-7DD7354BA2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4C44F5A-DCDE-4E30-97C0-C021AD10ED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4222211-2433-4CA3-A0E8-6463209FC2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F9F069D-8082-4BB1-A4E6-34D0D64652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F2A9BD1-DE5A-40A2-AA59-26C473F7BD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1AF008-1160-48A4-967F-07ABF067DD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54CF30F-E3D7-4985-B8C6-5D19C376F6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52611B1-04A8-4E80-922E-A6385ACD5D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1388" y="877888"/>
            <a:ext cx="2262187" cy="60372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877888"/>
            <a:ext cx="6635750" cy="60372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71BDE4B-E8B8-46AB-9EF8-8955113EA3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CFE42D7-3D1D-4206-8583-40D5ED0C33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EB2A716-B2C9-4F1E-B0B2-3A2B7ED1D6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BEEA46-EBB9-4575-A471-2E7EE17B5C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19275"/>
            <a:ext cx="4448175" cy="4505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819275"/>
            <a:ext cx="4449762" cy="4505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BB9F3C1-937C-4067-B583-28B6DBE68D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C26B20B-33F1-4F65-BD86-10505DB1B6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2056961-FCFB-4A89-80A7-C5FCF38C11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9138E38-8C22-45C5-A82A-44A1906923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331AD0-362A-4C3D-A3B3-ADFA4E8341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4C45E23-103D-4E07-8523-46CA29C533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4CA4E56-81FF-43A8-AA16-C7D2607839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13D02FD-C0DB-433A-A709-91C60763F0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1388" y="877888"/>
            <a:ext cx="2262187" cy="5446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877888"/>
            <a:ext cx="6635750" cy="5446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8843DD-AE40-4AC1-B466-3525A7E277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19275"/>
            <a:ext cx="4448175" cy="4505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819275"/>
            <a:ext cx="4449762" cy="4505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CF275E7-4D0C-42E5-8F39-DC0E20BDC0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E5AF100-D4D9-40B6-84A7-FA59981FB6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1FE77CD-052D-421F-AE72-92A2071D07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50B5640-F078-421A-B55F-B738385A90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5F2CADC-F7C0-4561-A9A4-19357761BA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A691922-0B6C-4F21-BA44-E7AB2965C7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ChangeArrowheads="1"/>
          </p:cNvSpPr>
          <p:nvPr/>
        </p:nvSpPr>
        <p:spPr bwMode="auto">
          <a:xfrm>
            <a:off x="3419475" y="7227888"/>
            <a:ext cx="3217863" cy="3889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03238" y="7227888"/>
            <a:ext cx="2312987" cy="3889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7242175" y="7227888"/>
            <a:ext cx="2311400" cy="3873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B2B2B2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EF96F5C6-AD2D-4381-A078-1097873C825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9563"/>
            <a:ext cx="9050337" cy="1295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819275"/>
            <a:ext cx="9050337" cy="4505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3886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Noto Sans SC Regular" charset="0"/>
          <a:cs typeface="Noto Sans SC Regular" charset="0"/>
        </a:defRPr>
      </a:lvl2pPr>
      <a:lvl3pPr marL="11430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Noto Sans SC Regular" charset="0"/>
          <a:cs typeface="Noto Sans SC Regular" charset="0"/>
        </a:defRPr>
      </a:lvl3pPr>
      <a:lvl4pPr marL="16002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Noto Sans SC Regular" charset="0"/>
          <a:cs typeface="Noto Sans SC Regular" charset="0"/>
        </a:defRPr>
      </a:lvl4pPr>
      <a:lvl5pPr marL="20574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Noto Sans SC Regular" charset="0"/>
          <a:cs typeface="Noto Sans SC Regular" charset="0"/>
        </a:defRPr>
      </a:lvl5pPr>
      <a:lvl6pPr marL="25146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Noto Sans SC Regular" charset="0"/>
          <a:cs typeface="Noto Sans SC Regular" charset="0"/>
        </a:defRPr>
      </a:lvl6pPr>
      <a:lvl7pPr marL="29718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Noto Sans SC Regular" charset="0"/>
          <a:cs typeface="Noto Sans SC Regular" charset="0"/>
        </a:defRPr>
      </a:lvl7pPr>
      <a:lvl8pPr marL="34290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Noto Sans SC Regular" charset="0"/>
          <a:cs typeface="Noto Sans SC Regular" charset="0"/>
        </a:defRPr>
      </a:lvl8pPr>
      <a:lvl9pPr marL="38862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Noto Sans SC Regular" charset="0"/>
          <a:cs typeface="Noto Sans SC Regular" charset="0"/>
        </a:defRPr>
      </a:lvl9pPr>
    </p:titleStyle>
    <p:bodyStyle>
      <a:lvl1pPr marL="342900" indent="-342900" algn="l" defTabSz="457200" rtl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1700" y="877888"/>
            <a:ext cx="8251825" cy="3603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87525"/>
            <a:ext cx="9050337" cy="5127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419475" y="7227888"/>
            <a:ext cx="3217863" cy="3889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503238" y="7227888"/>
            <a:ext cx="2312987" cy="3889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42175" y="7227888"/>
            <a:ext cx="2311400" cy="3873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B2B2B2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C0164755-995D-4724-86CB-22954DC43C3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Noto Sans SC Regular" charset="0"/>
          <a:cs typeface="Noto Sans SC Regular" charset="0"/>
        </a:defRPr>
      </a:lvl2pPr>
      <a:lvl3pPr marL="11430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Noto Sans SC Regular" charset="0"/>
          <a:cs typeface="Noto Sans SC Regular" charset="0"/>
        </a:defRPr>
      </a:lvl3pPr>
      <a:lvl4pPr marL="16002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Noto Sans SC Regular" charset="0"/>
          <a:cs typeface="Noto Sans SC Regular" charset="0"/>
        </a:defRPr>
      </a:lvl4pPr>
      <a:lvl5pPr marL="20574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Noto Sans SC Regular" charset="0"/>
          <a:cs typeface="Noto Sans SC Regular" charset="0"/>
        </a:defRPr>
      </a:lvl5pPr>
      <a:lvl6pPr marL="25146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Noto Sans SC Regular" charset="0"/>
          <a:cs typeface="Noto Sans SC Regular" charset="0"/>
        </a:defRPr>
      </a:lvl6pPr>
      <a:lvl7pPr marL="29718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Noto Sans SC Regular" charset="0"/>
          <a:cs typeface="Noto Sans SC Regular" charset="0"/>
        </a:defRPr>
      </a:lvl7pPr>
      <a:lvl8pPr marL="34290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Noto Sans SC Regular" charset="0"/>
          <a:cs typeface="Noto Sans SC Regular" charset="0"/>
        </a:defRPr>
      </a:lvl8pPr>
      <a:lvl9pPr marL="38862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Noto Sans SC Regular" charset="0"/>
          <a:cs typeface="Noto Sans SC Regular" charset="0"/>
        </a:defRPr>
      </a:lvl9pPr>
    </p:titleStyle>
    <p:bodyStyle>
      <a:lvl1pPr marL="342900" indent="-342900" algn="l" defTabSz="457200" rtl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1700" y="877888"/>
            <a:ext cx="8251825" cy="3603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419475" y="7227888"/>
            <a:ext cx="3217863" cy="3889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03238" y="7227888"/>
            <a:ext cx="2312987" cy="3889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242175" y="7227888"/>
            <a:ext cx="2311400" cy="3873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B2B2B2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C552063A-B119-4799-A376-A755295924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819275"/>
            <a:ext cx="9050337" cy="4505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3886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Noto Sans SC Regular" charset="0"/>
          <a:cs typeface="Noto Sans SC Regular" charset="0"/>
        </a:defRPr>
      </a:lvl2pPr>
      <a:lvl3pPr marL="11430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Noto Sans SC Regular" charset="0"/>
          <a:cs typeface="Noto Sans SC Regular" charset="0"/>
        </a:defRPr>
      </a:lvl3pPr>
      <a:lvl4pPr marL="16002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Noto Sans SC Regular" charset="0"/>
          <a:cs typeface="Noto Sans SC Regular" charset="0"/>
        </a:defRPr>
      </a:lvl4pPr>
      <a:lvl5pPr marL="20574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Noto Sans SC Regular" charset="0"/>
          <a:cs typeface="Noto Sans SC Regular" charset="0"/>
        </a:defRPr>
      </a:lvl5pPr>
      <a:lvl6pPr marL="25146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Noto Sans SC Regular" charset="0"/>
          <a:cs typeface="Noto Sans SC Regular" charset="0"/>
        </a:defRPr>
      </a:lvl6pPr>
      <a:lvl7pPr marL="29718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Noto Sans SC Regular" charset="0"/>
          <a:cs typeface="Noto Sans SC Regular" charset="0"/>
        </a:defRPr>
      </a:lvl7pPr>
      <a:lvl8pPr marL="34290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Noto Sans SC Regular" charset="0"/>
          <a:cs typeface="Noto Sans SC Regular" charset="0"/>
        </a:defRPr>
      </a:lvl8pPr>
      <a:lvl9pPr marL="38862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Noto Sans SC Regular" charset="0"/>
          <a:cs typeface="Noto Sans SC Regular" charset="0"/>
        </a:defRPr>
      </a:lvl9pPr>
    </p:titleStyle>
    <p:bodyStyle>
      <a:lvl1pPr marL="342900" indent="-342900" algn="l" defTabSz="457200" rtl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901700" y="720725"/>
            <a:ext cx="8255000" cy="24749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17064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200" b="1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4.5 ELECTROCHEMICAL ENERGY CONVERSION</a:t>
            </a:r>
          </a:p>
          <a:p>
            <a:pPr marL="12700" algn="just">
              <a:lnSpc>
                <a:spcPct val="110000"/>
              </a:lnSpc>
              <a:spcBef>
                <a:spcPts val="988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2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Electrochemical energy conversion is the direct conversion of chemical  energy into electrical power or vice versa. A device that converts  chemical energy into electric energy is called a fuel cell. A device that  accomplishes the inverse conversion (e.g., electrolysis of water into  hydrogen and oxygen) may be called a driven cell.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01700" y="877888"/>
            <a:ext cx="1843088" cy="1311275"/>
          </a:xfrm>
          <a:ln/>
        </p:spPr>
        <p:txBody>
          <a:bodyPr tIns="13320"/>
          <a:lstStyle/>
          <a:p>
            <a:pPr marL="12700" algn="l">
              <a:lnSpc>
                <a:spcPct val="100000"/>
              </a:lnSpc>
              <a:spcBef>
                <a:spcPts val="113"/>
              </a:spcBef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b="1">
                <a:latin typeface="Times New Roman" pitchFamily="16" charset="0"/>
              </a:rPr>
              <a:t>4.5.1 Fuel Cells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901700" y="1341438"/>
            <a:ext cx="8245475" cy="742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12240" rIns="0" bIns="0">
            <a:spAutoFit/>
          </a:bodyPr>
          <a:lstStyle/>
          <a:p>
            <a:pPr marL="12700">
              <a:lnSpc>
                <a:spcPct val="109000"/>
              </a:lnSpc>
              <a:spcBef>
                <a:spcPts val="100"/>
              </a:spcBef>
              <a:tabLst>
                <a:tab pos="376238" algn="l"/>
                <a:tab pos="968375" algn="l"/>
                <a:tab pos="1520825" algn="l"/>
                <a:tab pos="1860550" algn="l"/>
                <a:tab pos="2276475" algn="l"/>
                <a:tab pos="4195763" algn="l"/>
                <a:tab pos="5075238" algn="l"/>
                <a:tab pos="5645150" algn="l"/>
                <a:tab pos="6743700" algn="l"/>
                <a:tab pos="7237413" algn="l"/>
                <a:tab pos="7315200" algn="l"/>
                <a:tab pos="7772400" algn="l"/>
                <a:tab pos="8229600" algn="l"/>
              </a:tabLst>
            </a:pPr>
            <a:r>
              <a:rPr lang="en-US" sz="22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A	fuel	cell	is	an	electrochemical	device	that	converts	the	chemical  energy of a fuel directly into electrical energy.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68613" y="2276475"/>
            <a:ext cx="4340225" cy="2760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901700" y="720725"/>
            <a:ext cx="8251825" cy="2841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17064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200" b="1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Basic Parts of Hydrogen – Oxygen fuel cell</a:t>
            </a:r>
          </a:p>
          <a:p>
            <a:pPr marL="468313" indent="-227013">
              <a:lnSpc>
                <a:spcPct val="100000"/>
              </a:lnSpc>
              <a:spcBef>
                <a:spcPts val="1250"/>
              </a:spcBef>
              <a:buSzPct val="95000"/>
              <a:buFont typeface="Wingdings" charset="2"/>
              <a:buChar char="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2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A fuel cell is composed of three active components:</a:t>
            </a:r>
          </a:p>
          <a:p>
            <a:pPr marL="468313" indent="-227013">
              <a:lnSpc>
                <a:spcPct val="100000"/>
              </a:lnSpc>
              <a:spcBef>
                <a:spcPts val="263"/>
              </a:spcBef>
              <a:buSzPct val="95000"/>
              <a:buFont typeface="Wingdings" charset="2"/>
              <a:buChar char="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2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a fuel electrode (anode),</a:t>
            </a:r>
          </a:p>
          <a:p>
            <a:pPr marL="468313" indent="-227013">
              <a:lnSpc>
                <a:spcPct val="100000"/>
              </a:lnSpc>
              <a:spcBef>
                <a:spcPts val="263"/>
              </a:spcBef>
              <a:buSzPct val="95000"/>
              <a:buFont typeface="Wingdings" charset="2"/>
              <a:buChar char="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2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an oxidant electrode (cathode), and</a:t>
            </a:r>
          </a:p>
          <a:p>
            <a:pPr marL="468313" indent="-227013">
              <a:lnSpc>
                <a:spcPct val="100000"/>
              </a:lnSpc>
              <a:spcBef>
                <a:spcPts val="288"/>
              </a:spcBef>
              <a:buSzPct val="95000"/>
              <a:buFont typeface="Wingdings" charset="2"/>
              <a:buChar char="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2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an electrolyte sandwiched between them.</a:t>
            </a:r>
          </a:p>
          <a:p>
            <a:pPr marL="468313" indent="-227013">
              <a:lnSpc>
                <a:spcPct val="109000"/>
              </a:lnSpc>
              <a:spcBef>
                <a:spcPts val="25"/>
              </a:spcBef>
              <a:buSzPct val="95000"/>
              <a:buFont typeface="Wingdings" charset="2"/>
              <a:buChar char="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2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The electrodes consist of a porous material that is covered with a  layer of catalyst (often platinum in PEMFCs).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901700" y="877888"/>
            <a:ext cx="6010275" cy="1311275"/>
          </a:xfrm>
          <a:ln/>
        </p:spPr>
        <p:txBody>
          <a:bodyPr tIns="13320"/>
          <a:lstStyle/>
          <a:p>
            <a:pPr marL="12700" algn="l">
              <a:lnSpc>
                <a:spcPct val="100000"/>
              </a:lnSpc>
              <a:spcBef>
                <a:spcPts val="113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</a:pPr>
            <a:r>
              <a:rPr lang="en-US" sz="2200" b="1">
                <a:latin typeface="Times New Roman" pitchFamily="16" charset="0"/>
              </a:rPr>
              <a:t>Working Principle of Hydrogen – Oxygen fuel cell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1325" y="1411288"/>
            <a:ext cx="1882775" cy="3175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6175" y="1471613"/>
            <a:ext cx="2132013" cy="311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6388" y="4654550"/>
            <a:ext cx="1828800" cy="238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44950" y="4978400"/>
            <a:ext cx="2006600" cy="3524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30613" y="5392738"/>
            <a:ext cx="2806700" cy="495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876300" y="720725"/>
            <a:ext cx="8307388" cy="4694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170640" rIns="0" bIns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135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200" b="1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Factors effecting the Power output</a:t>
            </a:r>
          </a:p>
          <a:p>
            <a:pPr marL="38100" algn="just">
              <a:lnSpc>
                <a:spcPct val="109000"/>
              </a:lnSpc>
              <a:spcBef>
                <a:spcPts val="10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2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In actual fuel cells, a number of factors tend to diminish the power  output. They may be expressed in terms of “expenditure” of cell potential  fractions on processes not contributing to the external potential,</a:t>
            </a:r>
          </a:p>
          <a:p>
            <a:pPr marL="2595563" algn="just">
              <a:lnSpc>
                <a:spcPct val="100000"/>
              </a:lnSpc>
              <a:spcBef>
                <a:spcPts val="1275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2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Δϕ</a:t>
            </a:r>
            <a:r>
              <a:rPr lang="en-US" sz="2200" baseline="-70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ext </a:t>
            </a:r>
            <a:r>
              <a:rPr lang="en-US" sz="22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= ϕ −ϕ</a:t>
            </a:r>
            <a:r>
              <a:rPr lang="en-US" sz="2200" baseline="-70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1 </a:t>
            </a:r>
            <a:r>
              <a:rPr lang="en-US" sz="22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−ϕ</a:t>
            </a:r>
            <a:r>
              <a:rPr lang="en-US" sz="2200" baseline="-70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2 </a:t>
            </a:r>
            <a:r>
              <a:rPr lang="en-US" sz="22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− ϕ</a:t>
            </a:r>
            <a:r>
              <a:rPr lang="en-US" sz="2200" baseline="-70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3 </a:t>
            </a:r>
            <a:r>
              <a:rPr lang="en-US" sz="22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− …,</a:t>
            </a:r>
          </a:p>
          <a:p>
            <a:pPr marL="38100" algn="just">
              <a:lnSpc>
                <a:spcPct val="109000"/>
              </a:lnSpc>
              <a:spcBef>
                <a:spcPts val="1063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2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Where each of the terms −ϕ</a:t>
            </a:r>
            <a:r>
              <a:rPr lang="en-US" sz="2200" baseline="-70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i </a:t>
            </a:r>
            <a:r>
              <a:rPr lang="en-US" sz="22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corresponds to a specific loss mechanism.  Examples of loss mechanisms are</a:t>
            </a:r>
          </a:p>
          <a:p>
            <a:pPr marL="493713" indent="-227013" algn="just">
              <a:lnSpc>
                <a:spcPct val="100000"/>
              </a:lnSpc>
              <a:spcBef>
                <a:spcPts val="1300"/>
              </a:spcBef>
              <a:buSzPct val="95000"/>
              <a:buFont typeface="Wingdings" charset="2"/>
              <a:buChar char="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2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blocking of pores in the porous electrodes,</a:t>
            </a:r>
          </a:p>
          <a:p>
            <a:pPr marL="493713" indent="-227013" algn="just">
              <a:lnSpc>
                <a:spcPct val="100000"/>
              </a:lnSpc>
              <a:spcBef>
                <a:spcPts val="263"/>
              </a:spcBef>
              <a:buSzPct val="95000"/>
              <a:buFont typeface="Wingdings" charset="2"/>
              <a:buChar char="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2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internal resistance of the cell (heat loss), and</a:t>
            </a:r>
          </a:p>
          <a:p>
            <a:pPr marL="493713" indent="-227013" algn="just">
              <a:lnSpc>
                <a:spcPct val="109000"/>
              </a:lnSpc>
              <a:spcBef>
                <a:spcPts val="50"/>
              </a:spcBef>
              <a:buSzPct val="95000"/>
              <a:buFont typeface="Wingdings" charset="2"/>
              <a:buChar char="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2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the build-up of potential barriers at or near the electrolyte–electrode  interfaces.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876300" y="720725"/>
            <a:ext cx="8308975" cy="51927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1706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135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200" b="1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Maximum Power output</a:t>
            </a:r>
          </a:p>
          <a:p>
            <a:pPr marL="38100">
              <a:lnSpc>
                <a:spcPct val="109000"/>
              </a:lnSpc>
              <a:spcBef>
                <a:spcPts val="1013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2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These mechanisms limit the reaction rates &amp; tend to place a limit on the  current of ions that may flow through the cell.</a:t>
            </a:r>
          </a:p>
          <a:p>
            <a:pPr marL="38100">
              <a:lnSpc>
                <a:spcPct val="109000"/>
              </a:lnSpc>
              <a:spcBef>
                <a:spcPts val="1063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2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There will be a limiting current, I</a:t>
            </a:r>
            <a:r>
              <a:rPr lang="en-US" sz="2200" baseline="-70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L</a:t>
            </a:r>
            <a:r>
              <a:rPr lang="en-US" sz="22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, beyond which it will not be possible  to draw any more ions through the electrolyte, because of</a:t>
            </a:r>
          </a:p>
          <a:p>
            <a:pPr marL="493713" indent="-227013">
              <a:lnSpc>
                <a:spcPct val="110000"/>
              </a:lnSpc>
              <a:spcBef>
                <a:spcPts val="1025"/>
              </a:spcBef>
              <a:buSzPct val="95000"/>
              <a:buFont typeface="Wingdings" charset="2"/>
              <a:buChar char="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2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Either	the	finite	diffusion	constant	in	the	electrolyte,	if	the	ion  transport is dominated by diffusion, or</a:t>
            </a:r>
          </a:p>
          <a:p>
            <a:pPr marL="493713" indent="-227013">
              <a:lnSpc>
                <a:spcPct val="109000"/>
              </a:lnSpc>
              <a:spcBef>
                <a:spcPts val="50"/>
              </a:spcBef>
              <a:buSzPct val="95000"/>
              <a:buFont typeface="Wingdings" charset="2"/>
              <a:buChar char="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2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The finite effective surface of the electrodes at which the ions are  formed.</a:t>
            </a:r>
          </a:p>
          <a:p>
            <a:pPr marL="38100">
              <a:lnSpc>
                <a:spcPct val="109000"/>
              </a:lnSpc>
              <a:spcBef>
                <a:spcPts val="1063"/>
              </a:spcBef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2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It follows that there will be an optimum current, usually lower than I</a:t>
            </a:r>
            <a:r>
              <a:rPr lang="en-US" sz="2200" baseline="-70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L</a:t>
            </a:r>
            <a:r>
              <a:rPr lang="en-US" sz="22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,  for which the power output will be maximal,</a:t>
            </a:r>
          </a:p>
          <a:p>
            <a:pPr marL="2976563">
              <a:lnSpc>
                <a:spcPct val="100000"/>
              </a:lnSpc>
              <a:spcBef>
                <a:spcPts val="1275"/>
              </a:spcBef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2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Max(E) = I</a:t>
            </a:r>
            <a:r>
              <a:rPr lang="en-US" sz="2200" baseline="280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opt </a:t>
            </a:r>
            <a:r>
              <a:rPr lang="en-US" sz="22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Δϕ</a:t>
            </a:r>
            <a:r>
              <a:rPr lang="en-US" sz="2200" baseline="280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opt</a:t>
            </a:r>
            <a:r>
              <a:rPr lang="en-US" sz="2200" baseline="-7000">
                <a:solidFill>
                  <a:srgbClr val="000000"/>
                </a:solidFill>
                <a:latin typeface="Times New Roman" pitchFamily="16" charset="0"/>
                <a:ea typeface="Noto Sans SC Regular" charset="0"/>
                <a:cs typeface="Noto Sans SC Regular" charset="0"/>
              </a:rPr>
              <a:t>ext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Noto Sans SC Regular"/>
        <a:cs typeface="Noto Sans SC Regular"/>
      </a:majorFont>
      <a:minorFont>
        <a:latin typeface="Calibri"/>
        <a:ea typeface="Noto Sans SC Regular"/>
        <a:cs typeface="Noto Sans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Noto Sans SC Regular"/>
        <a:cs typeface="Noto Sans SC Regular"/>
      </a:majorFont>
      <a:minorFont>
        <a:latin typeface="Calibri"/>
        <a:ea typeface="Noto Sans SC Regular"/>
        <a:cs typeface="Noto Sans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Noto Sans SC Regular"/>
        <a:cs typeface="Noto Sans SC Regular"/>
      </a:majorFont>
      <a:minorFont>
        <a:latin typeface="Calibri"/>
        <a:ea typeface="Noto Sans SC Regular"/>
        <a:cs typeface="Noto Sans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PresentationFormat>Custom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Times New Roman</vt:lpstr>
      <vt:lpstr>Calibri</vt:lpstr>
      <vt:lpstr>Noto Sans SC Regular</vt:lpstr>
      <vt:lpstr>Arial</vt:lpstr>
      <vt:lpstr>DejaVu Sans</vt:lpstr>
      <vt:lpstr>Wingdings</vt:lpstr>
      <vt:lpstr>Office Theme</vt:lpstr>
      <vt:lpstr>Office Theme</vt:lpstr>
      <vt:lpstr>Office Theme</vt:lpstr>
      <vt:lpstr>Slide 1</vt:lpstr>
      <vt:lpstr>4.5.1 Fuel Cells</vt:lpstr>
      <vt:lpstr>Slide 3</vt:lpstr>
      <vt:lpstr>Working Principle of Hydrogen – Oxygen fuel cell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Satish</dc:creator>
  <cp:lastModifiedBy>Satish</cp:lastModifiedBy>
  <cp:revision>1</cp:revision>
  <cp:lastPrinted>1601-01-01T00:00:00Z</cp:lastPrinted>
  <dcterms:created xsi:type="dcterms:W3CDTF">2020-08-26T17:28:06Z</dcterms:created>
  <dcterms:modified xsi:type="dcterms:W3CDTF">2020-09-04T09:30:13Z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yperlinksChanged">
    <vt:bool>false</vt:bool>
  </property>
  <property fmtid="{D5CDD505-2E9C-101B-9397-08002B2CF9AE}" pid="3" name="LinksUpToDate">
    <vt:bool>false</vt:bool>
  </property>
  <property fmtid="{D5CDD505-2E9C-101B-9397-08002B2CF9AE}" pid="4" name="PresentationFormat">
    <vt:lpwstr>On-screen Show (4:3)</vt:lpwstr>
  </property>
  <property fmtid="{D5CDD505-2E9C-101B-9397-08002B2CF9AE}" pid="5" name="ScaleCrop">
    <vt:bool>false</vt:bool>
  </property>
  <property fmtid="{D5CDD505-2E9C-101B-9397-08002B2CF9AE}" pid="6" name="ShareDoc">
    <vt:bool>false</vt:bool>
  </property>
</Properties>
</file>