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1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2511" y="811783"/>
            <a:ext cx="745337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5720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4002" y="400304"/>
            <a:ext cx="28530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9775" y="2051105"/>
            <a:ext cx="6632575" cy="221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12130" y="6921496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509775" y="2051105"/>
            <a:ext cx="6632575" cy="146065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2040889" marR="5080" indent="-2028825">
              <a:lnSpc>
                <a:spcPct val="100000"/>
              </a:lnSpc>
              <a:spcBef>
                <a:spcPts val="2105"/>
              </a:spcBef>
            </a:pPr>
            <a:r>
              <a:rPr sz="4000" spc="-15" smtClean="0">
                <a:solidFill>
                  <a:srgbClr val="4E6127"/>
                </a:solidFill>
              </a:rPr>
              <a:t>Introduction </a:t>
            </a:r>
            <a:r>
              <a:rPr sz="4000" spc="-25" dirty="0">
                <a:solidFill>
                  <a:srgbClr val="4E6127"/>
                </a:solidFill>
              </a:rPr>
              <a:t>to </a:t>
            </a:r>
            <a:r>
              <a:rPr sz="4000" spc="-5" dirty="0">
                <a:solidFill>
                  <a:srgbClr val="4E6127"/>
                </a:solidFill>
              </a:rPr>
              <a:t>Biomass </a:t>
            </a:r>
            <a:r>
              <a:rPr sz="4000" spc="-15" dirty="0">
                <a:solidFill>
                  <a:srgbClr val="4E6127"/>
                </a:solidFill>
              </a:rPr>
              <a:t>Energy  Conversions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4273296"/>
            <a:ext cx="1295400" cy="722630"/>
          </a:xfrm>
          <a:custGeom>
            <a:avLst/>
            <a:gdLst/>
            <a:ahLst/>
            <a:cxnLst/>
            <a:rect l="l" t="t" r="r" b="b"/>
            <a:pathLst>
              <a:path w="1295400" h="722629">
                <a:moveTo>
                  <a:pt x="0" y="0"/>
                </a:moveTo>
                <a:lnTo>
                  <a:pt x="0" y="722376"/>
                </a:lnTo>
                <a:lnTo>
                  <a:pt x="1295400" y="722376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828" y="4268724"/>
            <a:ext cx="1306195" cy="731520"/>
          </a:xfrm>
          <a:custGeom>
            <a:avLst/>
            <a:gdLst/>
            <a:ahLst/>
            <a:cxnLst/>
            <a:rect l="l" t="t" r="r" b="b"/>
            <a:pathLst>
              <a:path w="1306195" h="731520">
                <a:moveTo>
                  <a:pt x="1306068" y="731520"/>
                </a:moveTo>
                <a:lnTo>
                  <a:pt x="1306068" y="0"/>
                </a:lnTo>
                <a:lnTo>
                  <a:pt x="0" y="0"/>
                </a:lnTo>
                <a:lnTo>
                  <a:pt x="0" y="731520"/>
                </a:lnTo>
                <a:lnTo>
                  <a:pt x="4572" y="731520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295400" y="9144"/>
                </a:lnTo>
                <a:lnTo>
                  <a:pt x="1295400" y="4572"/>
                </a:lnTo>
                <a:lnTo>
                  <a:pt x="1299972" y="9144"/>
                </a:lnTo>
                <a:lnTo>
                  <a:pt x="1299972" y="731520"/>
                </a:lnTo>
                <a:lnTo>
                  <a:pt x="1306068" y="731520"/>
                </a:lnTo>
                <a:close/>
              </a:path>
              <a:path w="1306195" h="731520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306195" h="731520">
                <a:moveTo>
                  <a:pt x="10668" y="720852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720852"/>
                </a:lnTo>
                <a:lnTo>
                  <a:pt x="10668" y="720852"/>
                </a:lnTo>
                <a:close/>
              </a:path>
              <a:path w="1306195" h="731520">
                <a:moveTo>
                  <a:pt x="1299972" y="720852"/>
                </a:moveTo>
                <a:lnTo>
                  <a:pt x="4572" y="720852"/>
                </a:lnTo>
                <a:lnTo>
                  <a:pt x="10668" y="726948"/>
                </a:lnTo>
                <a:lnTo>
                  <a:pt x="10668" y="731520"/>
                </a:lnTo>
                <a:lnTo>
                  <a:pt x="1295400" y="731520"/>
                </a:lnTo>
                <a:lnTo>
                  <a:pt x="1295400" y="726948"/>
                </a:lnTo>
                <a:lnTo>
                  <a:pt x="1299972" y="720852"/>
                </a:lnTo>
                <a:close/>
              </a:path>
              <a:path w="1306195" h="731520">
                <a:moveTo>
                  <a:pt x="10668" y="731520"/>
                </a:moveTo>
                <a:lnTo>
                  <a:pt x="10668" y="726948"/>
                </a:lnTo>
                <a:lnTo>
                  <a:pt x="4572" y="720852"/>
                </a:lnTo>
                <a:lnTo>
                  <a:pt x="4572" y="731520"/>
                </a:lnTo>
                <a:lnTo>
                  <a:pt x="10668" y="731520"/>
                </a:lnTo>
                <a:close/>
              </a:path>
              <a:path w="1306195" h="731520">
                <a:moveTo>
                  <a:pt x="1299972" y="9144"/>
                </a:moveTo>
                <a:lnTo>
                  <a:pt x="1295400" y="4572"/>
                </a:lnTo>
                <a:lnTo>
                  <a:pt x="1295400" y="9144"/>
                </a:lnTo>
                <a:lnTo>
                  <a:pt x="1299972" y="9144"/>
                </a:lnTo>
                <a:close/>
              </a:path>
              <a:path w="1306195" h="731520">
                <a:moveTo>
                  <a:pt x="1299972" y="720852"/>
                </a:moveTo>
                <a:lnTo>
                  <a:pt x="1299972" y="9144"/>
                </a:lnTo>
                <a:lnTo>
                  <a:pt x="1295400" y="9144"/>
                </a:lnTo>
                <a:lnTo>
                  <a:pt x="1295400" y="720852"/>
                </a:lnTo>
                <a:lnTo>
                  <a:pt x="1299972" y="720852"/>
                </a:lnTo>
                <a:close/>
              </a:path>
              <a:path w="1306195" h="731520">
                <a:moveTo>
                  <a:pt x="1299972" y="731520"/>
                </a:moveTo>
                <a:lnTo>
                  <a:pt x="1299972" y="720852"/>
                </a:lnTo>
                <a:lnTo>
                  <a:pt x="1295400" y="726948"/>
                </a:lnTo>
                <a:lnTo>
                  <a:pt x="1295400" y="731520"/>
                </a:lnTo>
                <a:lnTo>
                  <a:pt x="1299972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3400" y="4300218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marR="114300" indent="882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Biomass 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10" dirty="0">
                <a:latin typeface="Arial"/>
                <a:cs typeface="Arial"/>
              </a:rPr>
              <a:t>eed</a:t>
            </a:r>
            <a:r>
              <a:rPr sz="1800" dirty="0">
                <a:latin typeface="Arial"/>
                <a:cs typeface="Arial"/>
              </a:rPr>
              <a:t>st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5124" y="2391155"/>
            <a:ext cx="1294130" cy="721360"/>
          </a:xfrm>
          <a:custGeom>
            <a:avLst/>
            <a:gdLst/>
            <a:ahLst/>
            <a:cxnLst/>
            <a:rect l="l" t="t" r="r" b="b"/>
            <a:pathLst>
              <a:path w="1294129" h="721360">
                <a:moveTo>
                  <a:pt x="0" y="0"/>
                </a:moveTo>
                <a:lnTo>
                  <a:pt x="0" y="720852"/>
                </a:lnTo>
                <a:lnTo>
                  <a:pt x="1293876" y="720852"/>
                </a:lnTo>
                <a:lnTo>
                  <a:pt x="1293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0552" y="2386584"/>
            <a:ext cx="1304925" cy="730250"/>
          </a:xfrm>
          <a:custGeom>
            <a:avLst/>
            <a:gdLst/>
            <a:ahLst/>
            <a:cxnLst/>
            <a:rect l="l" t="t" r="r" b="b"/>
            <a:pathLst>
              <a:path w="1304925" h="730250">
                <a:moveTo>
                  <a:pt x="1304544" y="729996"/>
                </a:moveTo>
                <a:lnTo>
                  <a:pt x="1304544" y="0"/>
                </a:lnTo>
                <a:lnTo>
                  <a:pt x="0" y="0"/>
                </a:lnTo>
                <a:lnTo>
                  <a:pt x="0" y="729996"/>
                </a:lnTo>
                <a:lnTo>
                  <a:pt x="4572" y="729996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293876" y="9144"/>
                </a:lnTo>
                <a:lnTo>
                  <a:pt x="1293876" y="4572"/>
                </a:lnTo>
                <a:lnTo>
                  <a:pt x="1298448" y="9144"/>
                </a:lnTo>
                <a:lnTo>
                  <a:pt x="1298448" y="729996"/>
                </a:lnTo>
                <a:lnTo>
                  <a:pt x="1304544" y="729996"/>
                </a:lnTo>
                <a:close/>
              </a:path>
              <a:path w="1304925" h="730250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1304925" h="730250">
                <a:moveTo>
                  <a:pt x="9144" y="720852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720852"/>
                </a:lnTo>
                <a:lnTo>
                  <a:pt x="9144" y="720852"/>
                </a:lnTo>
                <a:close/>
              </a:path>
              <a:path w="1304925" h="730250">
                <a:moveTo>
                  <a:pt x="1298448" y="720852"/>
                </a:moveTo>
                <a:lnTo>
                  <a:pt x="4572" y="720852"/>
                </a:lnTo>
                <a:lnTo>
                  <a:pt x="9144" y="725424"/>
                </a:lnTo>
                <a:lnTo>
                  <a:pt x="9144" y="729996"/>
                </a:lnTo>
                <a:lnTo>
                  <a:pt x="1293876" y="729996"/>
                </a:lnTo>
                <a:lnTo>
                  <a:pt x="1293876" y="725424"/>
                </a:lnTo>
                <a:lnTo>
                  <a:pt x="1298448" y="720852"/>
                </a:lnTo>
                <a:close/>
              </a:path>
              <a:path w="1304925" h="730250">
                <a:moveTo>
                  <a:pt x="9144" y="729996"/>
                </a:moveTo>
                <a:lnTo>
                  <a:pt x="9144" y="725424"/>
                </a:lnTo>
                <a:lnTo>
                  <a:pt x="4572" y="720852"/>
                </a:lnTo>
                <a:lnTo>
                  <a:pt x="4572" y="729996"/>
                </a:lnTo>
                <a:lnTo>
                  <a:pt x="9144" y="729996"/>
                </a:lnTo>
                <a:close/>
              </a:path>
              <a:path w="1304925" h="730250">
                <a:moveTo>
                  <a:pt x="1298448" y="9144"/>
                </a:moveTo>
                <a:lnTo>
                  <a:pt x="1293876" y="4572"/>
                </a:lnTo>
                <a:lnTo>
                  <a:pt x="1293876" y="9144"/>
                </a:lnTo>
                <a:lnTo>
                  <a:pt x="1298448" y="9144"/>
                </a:lnTo>
                <a:close/>
              </a:path>
              <a:path w="1304925" h="730250">
                <a:moveTo>
                  <a:pt x="1298448" y="720852"/>
                </a:moveTo>
                <a:lnTo>
                  <a:pt x="1298448" y="9144"/>
                </a:lnTo>
                <a:lnTo>
                  <a:pt x="1293876" y="9144"/>
                </a:lnTo>
                <a:lnTo>
                  <a:pt x="1293876" y="720852"/>
                </a:lnTo>
                <a:lnTo>
                  <a:pt x="1298448" y="720852"/>
                </a:lnTo>
                <a:close/>
              </a:path>
              <a:path w="1304925" h="730250">
                <a:moveTo>
                  <a:pt x="1298448" y="729996"/>
                </a:moveTo>
                <a:lnTo>
                  <a:pt x="1298448" y="720852"/>
                </a:lnTo>
                <a:lnTo>
                  <a:pt x="1293876" y="725424"/>
                </a:lnTo>
                <a:lnTo>
                  <a:pt x="1293876" y="729996"/>
                </a:lnTo>
                <a:lnTo>
                  <a:pt x="1298448" y="729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3863" y="2418079"/>
            <a:ext cx="10509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he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mo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he  </a:t>
            </a:r>
            <a:r>
              <a:rPr sz="1600" dirty="0">
                <a:latin typeface="Arial"/>
                <a:cs typeface="Arial"/>
              </a:rPr>
              <a:t>mical  </a:t>
            </a:r>
            <a:r>
              <a:rPr sz="1600" spc="-5" dirty="0">
                <a:latin typeface="Arial"/>
                <a:cs typeface="Arial"/>
              </a:rPr>
              <a:t>Platform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48840" y="4203192"/>
            <a:ext cx="1280160" cy="847725"/>
          </a:xfrm>
          <a:custGeom>
            <a:avLst/>
            <a:gdLst/>
            <a:ahLst/>
            <a:cxnLst/>
            <a:rect l="l" t="t" r="r" b="b"/>
            <a:pathLst>
              <a:path w="1280160" h="847725">
                <a:moveTo>
                  <a:pt x="0" y="0"/>
                </a:moveTo>
                <a:lnTo>
                  <a:pt x="0" y="847344"/>
                </a:lnTo>
                <a:lnTo>
                  <a:pt x="1280160" y="847344"/>
                </a:lnTo>
                <a:lnTo>
                  <a:pt x="1280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4268" y="4198620"/>
            <a:ext cx="1290955" cy="856615"/>
          </a:xfrm>
          <a:custGeom>
            <a:avLst/>
            <a:gdLst/>
            <a:ahLst/>
            <a:cxnLst/>
            <a:rect l="l" t="t" r="r" b="b"/>
            <a:pathLst>
              <a:path w="1290954" h="856614">
                <a:moveTo>
                  <a:pt x="1290828" y="856488"/>
                </a:moveTo>
                <a:lnTo>
                  <a:pt x="1290828" y="0"/>
                </a:lnTo>
                <a:lnTo>
                  <a:pt x="0" y="0"/>
                </a:lnTo>
                <a:lnTo>
                  <a:pt x="0" y="856488"/>
                </a:lnTo>
                <a:lnTo>
                  <a:pt x="4572" y="856488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280160" y="9144"/>
                </a:lnTo>
                <a:lnTo>
                  <a:pt x="1280160" y="4572"/>
                </a:lnTo>
                <a:lnTo>
                  <a:pt x="1284732" y="9144"/>
                </a:lnTo>
                <a:lnTo>
                  <a:pt x="1284732" y="856488"/>
                </a:lnTo>
                <a:lnTo>
                  <a:pt x="1290828" y="856488"/>
                </a:lnTo>
                <a:close/>
              </a:path>
              <a:path w="1290954" h="856614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290954" h="856614">
                <a:moveTo>
                  <a:pt x="10668" y="847344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1290954" h="856614">
                <a:moveTo>
                  <a:pt x="1284732" y="847344"/>
                </a:moveTo>
                <a:lnTo>
                  <a:pt x="4572" y="847344"/>
                </a:lnTo>
                <a:lnTo>
                  <a:pt x="10668" y="851916"/>
                </a:lnTo>
                <a:lnTo>
                  <a:pt x="10668" y="856488"/>
                </a:lnTo>
                <a:lnTo>
                  <a:pt x="1280160" y="856488"/>
                </a:lnTo>
                <a:lnTo>
                  <a:pt x="1280160" y="851916"/>
                </a:lnTo>
                <a:lnTo>
                  <a:pt x="1284732" y="847344"/>
                </a:lnTo>
                <a:close/>
              </a:path>
              <a:path w="1290954" h="856614">
                <a:moveTo>
                  <a:pt x="10668" y="856488"/>
                </a:moveTo>
                <a:lnTo>
                  <a:pt x="10668" y="851916"/>
                </a:lnTo>
                <a:lnTo>
                  <a:pt x="4572" y="847344"/>
                </a:lnTo>
                <a:lnTo>
                  <a:pt x="4572" y="856488"/>
                </a:lnTo>
                <a:lnTo>
                  <a:pt x="10668" y="856488"/>
                </a:lnTo>
                <a:close/>
              </a:path>
              <a:path w="1290954" h="856614">
                <a:moveTo>
                  <a:pt x="1284732" y="9144"/>
                </a:moveTo>
                <a:lnTo>
                  <a:pt x="1280160" y="4572"/>
                </a:lnTo>
                <a:lnTo>
                  <a:pt x="1280160" y="9144"/>
                </a:lnTo>
                <a:lnTo>
                  <a:pt x="1284732" y="9144"/>
                </a:lnTo>
                <a:close/>
              </a:path>
              <a:path w="1290954" h="856614">
                <a:moveTo>
                  <a:pt x="1284732" y="847344"/>
                </a:moveTo>
                <a:lnTo>
                  <a:pt x="1284732" y="9144"/>
                </a:lnTo>
                <a:lnTo>
                  <a:pt x="1280160" y="9144"/>
                </a:lnTo>
                <a:lnTo>
                  <a:pt x="1280160" y="847344"/>
                </a:lnTo>
                <a:lnTo>
                  <a:pt x="1284732" y="847344"/>
                </a:lnTo>
                <a:close/>
              </a:path>
              <a:path w="1290954" h="856614">
                <a:moveTo>
                  <a:pt x="1284732" y="856488"/>
                </a:moveTo>
                <a:lnTo>
                  <a:pt x="1284732" y="847344"/>
                </a:lnTo>
                <a:lnTo>
                  <a:pt x="1280160" y="851916"/>
                </a:lnTo>
                <a:lnTo>
                  <a:pt x="1280160" y="856488"/>
                </a:lnTo>
                <a:lnTo>
                  <a:pt x="1284732" y="856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8840" y="4231638"/>
            <a:ext cx="12801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 marR="8445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hem</a:t>
            </a:r>
            <a:r>
              <a:rPr sz="1600" dirty="0">
                <a:latin typeface="Arial"/>
                <a:cs typeface="Arial"/>
              </a:rPr>
              <a:t>ic</a:t>
            </a:r>
            <a:r>
              <a:rPr sz="1600" spc="-5" dirty="0">
                <a:latin typeface="Arial"/>
                <a:cs typeface="Arial"/>
              </a:rPr>
              <a:t>al  Platform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5124" y="6062472"/>
            <a:ext cx="1294130" cy="719455"/>
          </a:xfrm>
          <a:custGeom>
            <a:avLst/>
            <a:gdLst/>
            <a:ahLst/>
            <a:cxnLst/>
            <a:rect l="l" t="t" r="r" b="b"/>
            <a:pathLst>
              <a:path w="1294129" h="719454">
                <a:moveTo>
                  <a:pt x="0" y="0"/>
                </a:moveTo>
                <a:lnTo>
                  <a:pt x="0" y="719328"/>
                </a:lnTo>
                <a:lnTo>
                  <a:pt x="1293876" y="719328"/>
                </a:lnTo>
                <a:lnTo>
                  <a:pt x="12938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8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30552" y="6056376"/>
            <a:ext cx="1304925" cy="731520"/>
          </a:xfrm>
          <a:custGeom>
            <a:avLst/>
            <a:gdLst/>
            <a:ahLst/>
            <a:cxnLst/>
            <a:rect l="l" t="t" r="r" b="b"/>
            <a:pathLst>
              <a:path w="1304925" h="731520">
                <a:moveTo>
                  <a:pt x="1304544" y="731520"/>
                </a:moveTo>
                <a:lnTo>
                  <a:pt x="1304544" y="0"/>
                </a:lnTo>
                <a:lnTo>
                  <a:pt x="0" y="0"/>
                </a:lnTo>
                <a:lnTo>
                  <a:pt x="0" y="731520"/>
                </a:lnTo>
                <a:lnTo>
                  <a:pt x="4572" y="731520"/>
                </a:lnTo>
                <a:lnTo>
                  <a:pt x="4572" y="10668"/>
                </a:lnTo>
                <a:lnTo>
                  <a:pt x="9144" y="6096"/>
                </a:lnTo>
                <a:lnTo>
                  <a:pt x="9144" y="10668"/>
                </a:lnTo>
                <a:lnTo>
                  <a:pt x="1293876" y="10668"/>
                </a:lnTo>
                <a:lnTo>
                  <a:pt x="1293876" y="6096"/>
                </a:lnTo>
                <a:lnTo>
                  <a:pt x="1298448" y="10668"/>
                </a:lnTo>
                <a:lnTo>
                  <a:pt x="1298448" y="731520"/>
                </a:lnTo>
                <a:lnTo>
                  <a:pt x="1304544" y="731520"/>
                </a:lnTo>
                <a:close/>
              </a:path>
              <a:path w="1304925" h="731520">
                <a:moveTo>
                  <a:pt x="9144" y="10668"/>
                </a:moveTo>
                <a:lnTo>
                  <a:pt x="9144" y="6096"/>
                </a:lnTo>
                <a:lnTo>
                  <a:pt x="4572" y="10668"/>
                </a:lnTo>
                <a:lnTo>
                  <a:pt x="9144" y="10668"/>
                </a:lnTo>
                <a:close/>
              </a:path>
              <a:path w="1304925" h="731520">
                <a:moveTo>
                  <a:pt x="9144" y="720852"/>
                </a:moveTo>
                <a:lnTo>
                  <a:pt x="9144" y="10668"/>
                </a:lnTo>
                <a:lnTo>
                  <a:pt x="4572" y="10668"/>
                </a:lnTo>
                <a:lnTo>
                  <a:pt x="4572" y="720852"/>
                </a:lnTo>
                <a:lnTo>
                  <a:pt x="9144" y="720852"/>
                </a:lnTo>
                <a:close/>
              </a:path>
              <a:path w="1304925" h="731520">
                <a:moveTo>
                  <a:pt x="1298448" y="720852"/>
                </a:moveTo>
                <a:lnTo>
                  <a:pt x="4572" y="720852"/>
                </a:lnTo>
                <a:lnTo>
                  <a:pt x="9144" y="725424"/>
                </a:lnTo>
                <a:lnTo>
                  <a:pt x="9144" y="731520"/>
                </a:lnTo>
                <a:lnTo>
                  <a:pt x="1293876" y="731520"/>
                </a:lnTo>
                <a:lnTo>
                  <a:pt x="1293876" y="725424"/>
                </a:lnTo>
                <a:lnTo>
                  <a:pt x="1298448" y="720852"/>
                </a:lnTo>
                <a:close/>
              </a:path>
              <a:path w="1304925" h="731520">
                <a:moveTo>
                  <a:pt x="9144" y="731520"/>
                </a:moveTo>
                <a:lnTo>
                  <a:pt x="9144" y="725424"/>
                </a:lnTo>
                <a:lnTo>
                  <a:pt x="4572" y="720852"/>
                </a:lnTo>
                <a:lnTo>
                  <a:pt x="4572" y="731520"/>
                </a:lnTo>
                <a:lnTo>
                  <a:pt x="9144" y="731520"/>
                </a:lnTo>
                <a:close/>
              </a:path>
              <a:path w="1304925" h="731520">
                <a:moveTo>
                  <a:pt x="1298448" y="10668"/>
                </a:moveTo>
                <a:lnTo>
                  <a:pt x="1293876" y="6096"/>
                </a:lnTo>
                <a:lnTo>
                  <a:pt x="1293876" y="10668"/>
                </a:lnTo>
                <a:lnTo>
                  <a:pt x="1298448" y="10668"/>
                </a:lnTo>
                <a:close/>
              </a:path>
              <a:path w="1304925" h="731520">
                <a:moveTo>
                  <a:pt x="1298448" y="720852"/>
                </a:moveTo>
                <a:lnTo>
                  <a:pt x="1298448" y="10668"/>
                </a:lnTo>
                <a:lnTo>
                  <a:pt x="1293876" y="10668"/>
                </a:lnTo>
                <a:lnTo>
                  <a:pt x="1293876" y="720852"/>
                </a:lnTo>
                <a:lnTo>
                  <a:pt x="1298448" y="720852"/>
                </a:lnTo>
                <a:close/>
              </a:path>
              <a:path w="1304925" h="731520">
                <a:moveTo>
                  <a:pt x="1298448" y="731520"/>
                </a:moveTo>
                <a:lnTo>
                  <a:pt x="1298448" y="720852"/>
                </a:lnTo>
                <a:lnTo>
                  <a:pt x="1293876" y="725424"/>
                </a:lnTo>
                <a:lnTo>
                  <a:pt x="1293876" y="731520"/>
                </a:lnTo>
                <a:lnTo>
                  <a:pt x="1298448" y="73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35124" y="6089393"/>
            <a:ext cx="12941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05" marR="3479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hem</a:t>
            </a:r>
            <a:r>
              <a:rPr sz="1600" dirty="0">
                <a:latin typeface="Arial"/>
                <a:cs typeface="Arial"/>
              </a:rPr>
              <a:t>ic</a:t>
            </a:r>
            <a:r>
              <a:rPr sz="1600" spc="-5" dirty="0">
                <a:latin typeface="Arial"/>
                <a:cs typeface="Arial"/>
              </a:rPr>
              <a:t>al  Platform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7536" y="1510284"/>
            <a:ext cx="1371600" cy="666115"/>
          </a:xfrm>
          <a:custGeom>
            <a:avLst/>
            <a:gdLst/>
            <a:ahLst/>
            <a:cxnLst/>
            <a:rect l="l" t="t" r="r" b="b"/>
            <a:pathLst>
              <a:path w="1371600" h="666114">
                <a:moveTo>
                  <a:pt x="1371600" y="332232"/>
                </a:moveTo>
                <a:lnTo>
                  <a:pt x="1360574" y="272672"/>
                </a:lnTo>
                <a:lnTo>
                  <a:pt x="1328777" y="216550"/>
                </a:lnTo>
                <a:lnTo>
                  <a:pt x="1278128" y="164817"/>
                </a:lnTo>
                <a:lnTo>
                  <a:pt x="1246333" y="140895"/>
                </a:lnTo>
                <a:lnTo>
                  <a:pt x="1210545" y="118428"/>
                </a:lnTo>
                <a:lnTo>
                  <a:pt x="1171003" y="97536"/>
                </a:lnTo>
                <a:lnTo>
                  <a:pt x="1127948" y="78336"/>
                </a:lnTo>
                <a:lnTo>
                  <a:pt x="1081619" y="60949"/>
                </a:lnTo>
                <a:lnTo>
                  <a:pt x="1032256" y="45494"/>
                </a:lnTo>
                <a:lnTo>
                  <a:pt x="980099" y="32089"/>
                </a:lnTo>
                <a:lnTo>
                  <a:pt x="925387" y="20855"/>
                </a:lnTo>
                <a:lnTo>
                  <a:pt x="868362" y="11909"/>
                </a:lnTo>
                <a:lnTo>
                  <a:pt x="809262" y="5372"/>
                </a:lnTo>
                <a:lnTo>
                  <a:pt x="748328" y="1363"/>
                </a:lnTo>
                <a:lnTo>
                  <a:pt x="685800" y="0"/>
                </a:lnTo>
                <a:lnTo>
                  <a:pt x="623497" y="1363"/>
                </a:lnTo>
                <a:lnTo>
                  <a:pt x="562738" y="5372"/>
                </a:lnTo>
                <a:lnTo>
                  <a:pt x="503766" y="11909"/>
                </a:lnTo>
                <a:lnTo>
                  <a:pt x="446826" y="20855"/>
                </a:lnTo>
                <a:lnTo>
                  <a:pt x="392163" y="32089"/>
                </a:lnTo>
                <a:lnTo>
                  <a:pt x="340021" y="45494"/>
                </a:lnTo>
                <a:lnTo>
                  <a:pt x="290644" y="60949"/>
                </a:lnTo>
                <a:lnTo>
                  <a:pt x="244279" y="78336"/>
                </a:lnTo>
                <a:lnTo>
                  <a:pt x="201168" y="97536"/>
                </a:lnTo>
                <a:lnTo>
                  <a:pt x="161556" y="118428"/>
                </a:lnTo>
                <a:lnTo>
                  <a:pt x="125689" y="140895"/>
                </a:lnTo>
                <a:lnTo>
                  <a:pt x="93810" y="164817"/>
                </a:lnTo>
                <a:lnTo>
                  <a:pt x="42998" y="216550"/>
                </a:lnTo>
                <a:lnTo>
                  <a:pt x="11075" y="272672"/>
                </a:lnTo>
                <a:lnTo>
                  <a:pt x="0" y="332232"/>
                </a:lnTo>
                <a:lnTo>
                  <a:pt x="2809" y="362621"/>
                </a:lnTo>
                <a:lnTo>
                  <a:pt x="24553" y="420983"/>
                </a:lnTo>
                <a:lnTo>
                  <a:pt x="66165" y="475338"/>
                </a:lnTo>
                <a:lnTo>
                  <a:pt x="125689" y="524744"/>
                </a:lnTo>
                <a:lnTo>
                  <a:pt x="161556" y="547297"/>
                </a:lnTo>
                <a:lnTo>
                  <a:pt x="201168" y="568261"/>
                </a:lnTo>
                <a:lnTo>
                  <a:pt x="244279" y="587517"/>
                </a:lnTo>
                <a:lnTo>
                  <a:pt x="290644" y="604948"/>
                </a:lnTo>
                <a:lnTo>
                  <a:pt x="340021" y="620437"/>
                </a:lnTo>
                <a:lnTo>
                  <a:pt x="392163" y="633865"/>
                </a:lnTo>
                <a:lnTo>
                  <a:pt x="446826" y="645116"/>
                </a:lnTo>
                <a:lnTo>
                  <a:pt x="503766" y="654071"/>
                </a:lnTo>
                <a:lnTo>
                  <a:pt x="562738" y="660613"/>
                </a:lnTo>
                <a:lnTo>
                  <a:pt x="623497" y="664624"/>
                </a:lnTo>
                <a:lnTo>
                  <a:pt x="685800" y="665988"/>
                </a:lnTo>
                <a:lnTo>
                  <a:pt x="748328" y="664624"/>
                </a:lnTo>
                <a:lnTo>
                  <a:pt x="809262" y="660613"/>
                </a:lnTo>
                <a:lnTo>
                  <a:pt x="868362" y="654071"/>
                </a:lnTo>
                <a:lnTo>
                  <a:pt x="925387" y="645116"/>
                </a:lnTo>
                <a:lnTo>
                  <a:pt x="980099" y="633865"/>
                </a:lnTo>
                <a:lnTo>
                  <a:pt x="1032256" y="620437"/>
                </a:lnTo>
                <a:lnTo>
                  <a:pt x="1081619" y="604948"/>
                </a:lnTo>
                <a:lnTo>
                  <a:pt x="1127948" y="587517"/>
                </a:lnTo>
                <a:lnTo>
                  <a:pt x="1171003" y="568261"/>
                </a:lnTo>
                <a:lnTo>
                  <a:pt x="1210545" y="547297"/>
                </a:lnTo>
                <a:lnTo>
                  <a:pt x="1246333" y="524744"/>
                </a:lnTo>
                <a:lnTo>
                  <a:pt x="1278128" y="500718"/>
                </a:lnTo>
                <a:lnTo>
                  <a:pt x="1328777" y="448720"/>
                </a:lnTo>
                <a:lnTo>
                  <a:pt x="1360574" y="392245"/>
                </a:lnTo>
                <a:lnTo>
                  <a:pt x="1371600" y="332232"/>
                </a:lnTo>
                <a:close/>
              </a:path>
            </a:pathLst>
          </a:custGeom>
          <a:solidFill>
            <a:srgbClr val="C3D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5344" y="1498092"/>
            <a:ext cx="1396365" cy="690880"/>
          </a:xfrm>
          <a:custGeom>
            <a:avLst/>
            <a:gdLst/>
            <a:ahLst/>
            <a:cxnLst/>
            <a:rect l="l" t="t" r="r" b="b"/>
            <a:pathLst>
              <a:path w="1396364" h="690880">
                <a:moveTo>
                  <a:pt x="1395984" y="362712"/>
                </a:moveTo>
                <a:lnTo>
                  <a:pt x="1395984" y="326136"/>
                </a:lnTo>
                <a:lnTo>
                  <a:pt x="1392936" y="307848"/>
                </a:lnTo>
                <a:lnTo>
                  <a:pt x="1373124" y="256032"/>
                </a:lnTo>
                <a:lnTo>
                  <a:pt x="1351788" y="222504"/>
                </a:lnTo>
                <a:lnTo>
                  <a:pt x="1309116" y="176784"/>
                </a:lnTo>
                <a:lnTo>
                  <a:pt x="1274064" y="147828"/>
                </a:lnTo>
                <a:lnTo>
                  <a:pt x="1254252" y="135636"/>
                </a:lnTo>
                <a:lnTo>
                  <a:pt x="1232916" y="121920"/>
                </a:lnTo>
                <a:lnTo>
                  <a:pt x="1188720" y="97536"/>
                </a:lnTo>
                <a:lnTo>
                  <a:pt x="1112520" y="65532"/>
                </a:lnTo>
                <a:lnTo>
                  <a:pt x="1057656" y="48768"/>
                </a:lnTo>
                <a:lnTo>
                  <a:pt x="1028700" y="39624"/>
                </a:lnTo>
                <a:lnTo>
                  <a:pt x="967740" y="25908"/>
                </a:lnTo>
                <a:lnTo>
                  <a:pt x="871728" y="10668"/>
                </a:lnTo>
                <a:lnTo>
                  <a:pt x="803148" y="3048"/>
                </a:lnTo>
                <a:lnTo>
                  <a:pt x="734568" y="66"/>
                </a:lnTo>
                <a:lnTo>
                  <a:pt x="662940" y="0"/>
                </a:lnTo>
                <a:lnTo>
                  <a:pt x="592836" y="3048"/>
                </a:lnTo>
                <a:lnTo>
                  <a:pt x="557784" y="6096"/>
                </a:lnTo>
                <a:lnTo>
                  <a:pt x="525780" y="10668"/>
                </a:lnTo>
                <a:lnTo>
                  <a:pt x="492252" y="15240"/>
                </a:lnTo>
                <a:lnTo>
                  <a:pt x="428244" y="25908"/>
                </a:lnTo>
                <a:lnTo>
                  <a:pt x="367284" y="39624"/>
                </a:lnTo>
                <a:lnTo>
                  <a:pt x="338328" y="48768"/>
                </a:lnTo>
                <a:lnTo>
                  <a:pt x="310896" y="56388"/>
                </a:lnTo>
                <a:lnTo>
                  <a:pt x="283464" y="67056"/>
                </a:lnTo>
                <a:lnTo>
                  <a:pt x="257556" y="76200"/>
                </a:lnTo>
                <a:lnTo>
                  <a:pt x="231648" y="86868"/>
                </a:lnTo>
                <a:lnTo>
                  <a:pt x="207264" y="99060"/>
                </a:lnTo>
                <a:lnTo>
                  <a:pt x="184404" y="109728"/>
                </a:lnTo>
                <a:lnTo>
                  <a:pt x="161544" y="121920"/>
                </a:lnTo>
                <a:lnTo>
                  <a:pt x="121920" y="149352"/>
                </a:lnTo>
                <a:lnTo>
                  <a:pt x="86868" y="176784"/>
                </a:lnTo>
                <a:lnTo>
                  <a:pt x="56388" y="207264"/>
                </a:lnTo>
                <a:lnTo>
                  <a:pt x="32004" y="239268"/>
                </a:lnTo>
                <a:lnTo>
                  <a:pt x="13716" y="272796"/>
                </a:lnTo>
                <a:lnTo>
                  <a:pt x="3048" y="309372"/>
                </a:lnTo>
                <a:lnTo>
                  <a:pt x="0" y="327660"/>
                </a:lnTo>
                <a:lnTo>
                  <a:pt x="0" y="364236"/>
                </a:lnTo>
                <a:lnTo>
                  <a:pt x="15240" y="417576"/>
                </a:lnTo>
                <a:lnTo>
                  <a:pt x="24384" y="436734"/>
                </a:lnTo>
                <a:lnTo>
                  <a:pt x="24384" y="344424"/>
                </a:lnTo>
                <a:lnTo>
                  <a:pt x="25908" y="327660"/>
                </a:lnTo>
                <a:lnTo>
                  <a:pt x="32004" y="297180"/>
                </a:lnTo>
                <a:lnTo>
                  <a:pt x="38100" y="281940"/>
                </a:lnTo>
                <a:lnTo>
                  <a:pt x="45720" y="266700"/>
                </a:lnTo>
                <a:lnTo>
                  <a:pt x="54864" y="252984"/>
                </a:lnTo>
                <a:lnTo>
                  <a:pt x="64008" y="237744"/>
                </a:lnTo>
                <a:lnTo>
                  <a:pt x="89916" y="208788"/>
                </a:lnTo>
                <a:lnTo>
                  <a:pt x="120396" y="181356"/>
                </a:lnTo>
                <a:lnTo>
                  <a:pt x="155448" y="156972"/>
                </a:lnTo>
                <a:lnTo>
                  <a:pt x="196596" y="132588"/>
                </a:lnTo>
                <a:lnTo>
                  <a:pt x="242316" y="109728"/>
                </a:lnTo>
                <a:lnTo>
                  <a:pt x="266700" y="100584"/>
                </a:lnTo>
                <a:lnTo>
                  <a:pt x="292608" y="89916"/>
                </a:lnTo>
                <a:lnTo>
                  <a:pt x="318516" y="80772"/>
                </a:lnTo>
                <a:lnTo>
                  <a:pt x="345948" y="73152"/>
                </a:lnTo>
                <a:lnTo>
                  <a:pt x="374904" y="64008"/>
                </a:lnTo>
                <a:lnTo>
                  <a:pt x="403860" y="57912"/>
                </a:lnTo>
                <a:lnTo>
                  <a:pt x="434340" y="50292"/>
                </a:lnTo>
                <a:lnTo>
                  <a:pt x="464820" y="44196"/>
                </a:lnTo>
                <a:lnTo>
                  <a:pt x="528828" y="35052"/>
                </a:lnTo>
                <a:lnTo>
                  <a:pt x="560832" y="32004"/>
                </a:lnTo>
                <a:lnTo>
                  <a:pt x="594360" y="28956"/>
                </a:lnTo>
                <a:lnTo>
                  <a:pt x="629412" y="25908"/>
                </a:lnTo>
                <a:lnTo>
                  <a:pt x="662940" y="25908"/>
                </a:lnTo>
                <a:lnTo>
                  <a:pt x="697992" y="24384"/>
                </a:lnTo>
                <a:lnTo>
                  <a:pt x="733044" y="25908"/>
                </a:lnTo>
                <a:lnTo>
                  <a:pt x="768096" y="25908"/>
                </a:lnTo>
                <a:lnTo>
                  <a:pt x="868680" y="35052"/>
                </a:lnTo>
                <a:lnTo>
                  <a:pt x="932688" y="44196"/>
                </a:lnTo>
                <a:lnTo>
                  <a:pt x="963168" y="50292"/>
                </a:lnTo>
                <a:lnTo>
                  <a:pt x="992124" y="57912"/>
                </a:lnTo>
                <a:lnTo>
                  <a:pt x="1022604" y="64008"/>
                </a:lnTo>
                <a:lnTo>
                  <a:pt x="1050036" y="73152"/>
                </a:lnTo>
                <a:lnTo>
                  <a:pt x="1077468" y="80772"/>
                </a:lnTo>
                <a:lnTo>
                  <a:pt x="1104900" y="89916"/>
                </a:lnTo>
                <a:lnTo>
                  <a:pt x="1129284" y="100584"/>
                </a:lnTo>
                <a:lnTo>
                  <a:pt x="1153668" y="109728"/>
                </a:lnTo>
                <a:lnTo>
                  <a:pt x="1178052" y="120396"/>
                </a:lnTo>
                <a:lnTo>
                  <a:pt x="1220724" y="144780"/>
                </a:lnTo>
                <a:lnTo>
                  <a:pt x="1260348" y="169164"/>
                </a:lnTo>
                <a:lnTo>
                  <a:pt x="1307592" y="210312"/>
                </a:lnTo>
                <a:lnTo>
                  <a:pt x="1342644" y="252984"/>
                </a:lnTo>
                <a:lnTo>
                  <a:pt x="1363980" y="298704"/>
                </a:lnTo>
                <a:lnTo>
                  <a:pt x="1371600" y="345948"/>
                </a:lnTo>
                <a:lnTo>
                  <a:pt x="1371600" y="435610"/>
                </a:lnTo>
                <a:lnTo>
                  <a:pt x="1382268" y="416052"/>
                </a:lnTo>
                <a:lnTo>
                  <a:pt x="1388364" y="399288"/>
                </a:lnTo>
                <a:lnTo>
                  <a:pt x="1392936" y="381000"/>
                </a:lnTo>
                <a:lnTo>
                  <a:pt x="1395984" y="362712"/>
                </a:lnTo>
                <a:close/>
              </a:path>
              <a:path w="1396364" h="690880">
                <a:moveTo>
                  <a:pt x="1371600" y="435610"/>
                </a:moveTo>
                <a:lnTo>
                  <a:pt x="1371600" y="345948"/>
                </a:lnTo>
                <a:lnTo>
                  <a:pt x="1368552" y="376428"/>
                </a:lnTo>
                <a:lnTo>
                  <a:pt x="1363980" y="391668"/>
                </a:lnTo>
                <a:lnTo>
                  <a:pt x="1342644" y="437388"/>
                </a:lnTo>
                <a:lnTo>
                  <a:pt x="1307592" y="480060"/>
                </a:lnTo>
                <a:lnTo>
                  <a:pt x="1277112" y="507492"/>
                </a:lnTo>
                <a:lnTo>
                  <a:pt x="1240536" y="533400"/>
                </a:lnTo>
                <a:lnTo>
                  <a:pt x="1199388" y="557784"/>
                </a:lnTo>
                <a:lnTo>
                  <a:pt x="1129284" y="589788"/>
                </a:lnTo>
                <a:lnTo>
                  <a:pt x="1077468" y="608076"/>
                </a:lnTo>
                <a:lnTo>
                  <a:pt x="992124" y="632460"/>
                </a:lnTo>
                <a:lnTo>
                  <a:pt x="931164" y="644652"/>
                </a:lnTo>
                <a:lnTo>
                  <a:pt x="900684" y="650748"/>
                </a:lnTo>
                <a:lnTo>
                  <a:pt x="867156" y="653796"/>
                </a:lnTo>
                <a:lnTo>
                  <a:pt x="835152" y="658368"/>
                </a:lnTo>
                <a:lnTo>
                  <a:pt x="801624" y="661416"/>
                </a:lnTo>
                <a:lnTo>
                  <a:pt x="768096" y="662940"/>
                </a:lnTo>
                <a:lnTo>
                  <a:pt x="734568" y="664397"/>
                </a:lnTo>
                <a:lnTo>
                  <a:pt x="662940" y="664464"/>
                </a:lnTo>
                <a:lnTo>
                  <a:pt x="627888" y="662940"/>
                </a:lnTo>
                <a:lnTo>
                  <a:pt x="594360" y="661416"/>
                </a:lnTo>
                <a:lnTo>
                  <a:pt x="560832" y="658368"/>
                </a:lnTo>
                <a:lnTo>
                  <a:pt x="528828" y="653796"/>
                </a:lnTo>
                <a:lnTo>
                  <a:pt x="495300" y="649224"/>
                </a:lnTo>
                <a:lnTo>
                  <a:pt x="403860" y="632460"/>
                </a:lnTo>
                <a:lnTo>
                  <a:pt x="345948" y="617220"/>
                </a:lnTo>
                <a:lnTo>
                  <a:pt x="266700" y="589788"/>
                </a:lnTo>
                <a:lnTo>
                  <a:pt x="217932" y="568452"/>
                </a:lnTo>
                <a:lnTo>
                  <a:pt x="175260" y="545592"/>
                </a:lnTo>
                <a:lnTo>
                  <a:pt x="137160" y="519684"/>
                </a:lnTo>
                <a:lnTo>
                  <a:pt x="118872" y="507492"/>
                </a:lnTo>
                <a:lnTo>
                  <a:pt x="88392" y="480060"/>
                </a:lnTo>
                <a:lnTo>
                  <a:pt x="53340" y="435864"/>
                </a:lnTo>
                <a:lnTo>
                  <a:pt x="32004" y="391668"/>
                </a:lnTo>
                <a:lnTo>
                  <a:pt x="24384" y="344424"/>
                </a:lnTo>
                <a:lnTo>
                  <a:pt x="24384" y="436734"/>
                </a:lnTo>
                <a:lnTo>
                  <a:pt x="56388" y="483108"/>
                </a:lnTo>
                <a:lnTo>
                  <a:pt x="86868" y="513588"/>
                </a:lnTo>
                <a:lnTo>
                  <a:pt x="121920" y="541020"/>
                </a:lnTo>
                <a:lnTo>
                  <a:pt x="184404" y="579120"/>
                </a:lnTo>
                <a:lnTo>
                  <a:pt x="231648" y="603504"/>
                </a:lnTo>
                <a:lnTo>
                  <a:pt x="283464" y="623316"/>
                </a:lnTo>
                <a:lnTo>
                  <a:pt x="339852" y="641604"/>
                </a:lnTo>
                <a:lnTo>
                  <a:pt x="397764" y="656844"/>
                </a:lnTo>
                <a:lnTo>
                  <a:pt x="460248" y="670560"/>
                </a:lnTo>
                <a:lnTo>
                  <a:pt x="525780" y="679704"/>
                </a:lnTo>
                <a:lnTo>
                  <a:pt x="592836" y="685800"/>
                </a:lnTo>
                <a:lnTo>
                  <a:pt x="662940" y="690372"/>
                </a:lnTo>
                <a:lnTo>
                  <a:pt x="734568" y="690372"/>
                </a:lnTo>
                <a:lnTo>
                  <a:pt x="769620" y="688848"/>
                </a:lnTo>
                <a:lnTo>
                  <a:pt x="803148" y="685800"/>
                </a:lnTo>
                <a:lnTo>
                  <a:pt x="838200" y="682752"/>
                </a:lnTo>
                <a:lnTo>
                  <a:pt x="871728" y="679704"/>
                </a:lnTo>
                <a:lnTo>
                  <a:pt x="903732" y="675132"/>
                </a:lnTo>
                <a:lnTo>
                  <a:pt x="935736" y="669036"/>
                </a:lnTo>
                <a:lnTo>
                  <a:pt x="967740" y="664464"/>
                </a:lnTo>
                <a:lnTo>
                  <a:pt x="1028700" y="649224"/>
                </a:lnTo>
                <a:lnTo>
                  <a:pt x="1112520" y="623316"/>
                </a:lnTo>
                <a:lnTo>
                  <a:pt x="1188720" y="591312"/>
                </a:lnTo>
                <a:lnTo>
                  <a:pt x="1234440" y="566928"/>
                </a:lnTo>
                <a:lnTo>
                  <a:pt x="1274064" y="541020"/>
                </a:lnTo>
                <a:lnTo>
                  <a:pt x="1310640" y="512064"/>
                </a:lnTo>
                <a:lnTo>
                  <a:pt x="1339596" y="483108"/>
                </a:lnTo>
                <a:lnTo>
                  <a:pt x="1363980" y="449580"/>
                </a:lnTo>
                <a:lnTo>
                  <a:pt x="1371600" y="435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96586" y="1729231"/>
            <a:ext cx="791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Combustion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7536" y="2264664"/>
            <a:ext cx="1420495" cy="666115"/>
          </a:xfrm>
          <a:custGeom>
            <a:avLst/>
            <a:gdLst/>
            <a:ahLst/>
            <a:cxnLst/>
            <a:rect l="l" t="t" r="r" b="b"/>
            <a:pathLst>
              <a:path w="1420495" h="666114">
                <a:moveTo>
                  <a:pt x="1420368" y="332232"/>
                </a:moveTo>
                <a:lnTo>
                  <a:pt x="1408907" y="272672"/>
                </a:lnTo>
                <a:lnTo>
                  <a:pt x="1375873" y="216550"/>
                </a:lnTo>
                <a:lnTo>
                  <a:pt x="1323283" y="164817"/>
                </a:lnTo>
                <a:lnTo>
                  <a:pt x="1290286" y="140895"/>
                </a:lnTo>
                <a:lnTo>
                  <a:pt x="1253158" y="118428"/>
                </a:lnTo>
                <a:lnTo>
                  <a:pt x="1212151" y="97536"/>
                </a:lnTo>
                <a:lnTo>
                  <a:pt x="1167517" y="78336"/>
                </a:lnTo>
                <a:lnTo>
                  <a:pt x="1119510" y="60949"/>
                </a:lnTo>
                <a:lnTo>
                  <a:pt x="1068380" y="45494"/>
                </a:lnTo>
                <a:lnTo>
                  <a:pt x="1014381" y="32089"/>
                </a:lnTo>
                <a:lnTo>
                  <a:pt x="957766" y="20855"/>
                </a:lnTo>
                <a:lnTo>
                  <a:pt x="898786" y="11909"/>
                </a:lnTo>
                <a:lnTo>
                  <a:pt x="837694" y="5372"/>
                </a:lnTo>
                <a:lnTo>
                  <a:pt x="774742" y="1363"/>
                </a:lnTo>
                <a:lnTo>
                  <a:pt x="710184" y="0"/>
                </a:lnTo>
                <a:lnTo>
                  <a:pt x="645625" y="1363"/>
                </a:lnTo>
                <a:lnTo>
                  <a:pt x="582673" y="5372"/>
                </a:lnTo>
                <a:lnTo>
                  <a:pt x="521581" y="11909"/>
                </a:lnTo>
                <a:lnTo>
                  <a:pt x="462601" y="20855"/>
                </a:lnTo>
                <a:lnTo>
                  <a:pt x="405986" y="32089"/>
                </a:lnTo>
                <a:lnTo>
                  <a:pt x="351987" y="45494"/>
                </a:lnTo>
                <a:lnTo>
                  <a:pt x="300858" y="60949"/>
                </a:lnTo>
                <a:lnTo>
                  <a:pt x="252850" y="78336"/>
                </a:lnTo>
                <a:lnTo>
                  <a:pt x="208216" y="97536"/>
                </a:lnTo>
                <a:lnTo>
                  <a:pt x="167209" y="118428"/>
                </a:lnTo>
                <a:lnTo>
                  <a:pt x="130081" y="140895"/>
                </a:lnTo>
                <a:lnTo>
                  <a:pt x="97084" y="164817"/>
                </a:lnTo>
                <a:lnTo>
                  <a:pt x="68471" y="190075"/>
                </a:lnTo>
                <a:lnTo>
                  <a:pt x="25407" y="244122"/>
                </a:lnTo>
                <a:lnTo>
                  <a:pt x="2907" y="302082"/>
                </a:lnTo>
                <a:lnTo>
                  <a:pt x="0" y="332232"/>
                </a:lnTo>
                <a:lnTo>
                  <a:pt x="2907" y="362621"/>
                </a:lnTo>
                <a:lnTo>
                  <a:pt x="25407" y="420983"/>
                </a:lnTo>
                <a:lnTo>
                  <a:pt x="68471" y="475338"/>
                </a:lnTo>
                <a:lnTo>
                  <a:pt x="97084" y="500718"/>
                </a:lnTo>
                <a:lnTo>
                  <a:pt x="130081" y="524744"/>
                </a:lnTo>
                <a:lnTo>
                  <a:pt x="167209" y="547297"/>
                </a:lnTo>
                <a:lnTo>
                  <a:pt x="208216" y="568261"/>
                </a:lnTo>
                <a:lnTo>
                  <a:pt x="252850" y="587517"/>
                </a:lnTo>
                <a:lnTo>
                  <a:pt x="300858" y="604948"/>
                </a:lnTo>
                <a:lnTo>
                  <a:pt x="351987" y="620437"/>
                </a:lnTo>
                <a:lnTo>
                  <a:pt x="405986" y="633865"/>
                </a:lnTo>
                <a:lnTo>
                  <a:pt x="462601" y="645116"/>
                </a:lnTo>
                <a:lnTo>
                  <a:pt x="521581" y="654071"/>
                </a:lnTo>
                <a:lnTo>
                  <a:pt x="582673" y="660613"/>
                </a:lnTo>
                <a:lnTo>
                  <a:pt x="645625" y="664624"/>
                </a:lnTo>
                <a:lnTo>
                  <a:pt x="710184" y="665988"/>
                </a:lnTo>
                <a:lnTo>
                  <a:pt x="774742" y="664624"/>
                </a:lnTo>
                <a:lnTo>
                  <a:pt x="837694" y="660613"/>
                </a:lnTo>
                <a:lnTo>
                  <a:pt x="898786" y="654071"/>
                </a:lnTo>
                <a:lnTo>
                  <a:pt x="957766" y="645116"/>
                </a:lnTo>
                <a:lnTo>
                  <a:pt x="1014381" y="633865"/>
                </a:lnTo>
                <a:lnTo>
                  <a:pt x="1068380" y="620437"/>
                </a:lnTo>
                <a:lnTo>
                  <a:pt x="1119510" y="604948"/>
                </a:lnTo>
                <a:lnTo>
                  <a:pt x="1167517" y="587517"/>
                </a:lnTo>
                <a:lnTo>
                  <a:pt x="1212151" y="568261"/>
                </a:lnTo>
                <a:lnTo>
                  <a:pt x="1253158" y="547297"/>
                </a:lnTo>
                <a:lnTo>
                  <a:pt x="1290286" y="524744"/>
                </a:lnTo>
                <a:lnTo>
                  <a:pt x="1323283" y="500718"/>
                </a:lnTo>
                <a:lnTo>
                  <a:pt x="1351896" y="475338"/>
                </a:lnTo>
                <a:lnTo>
                  <a:pt x="1394960" y="420983"/>
                </a:lnTo>
                <a:lnTo>
                  <a:pt x="1417460" y="362621"/>
                </a:lnTo>
                <a:lnTo>
                  <a:pt x="1420368" y="332232"/>
                </a:lnTo>
                <a:close/>
              </a:path>
            </a:pathLst>
          </a:custGeom>
          <a:solidFill>
            <a:srgbClr val="C3D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5344" y="2252472"/>
            <a:ext cx="1445260" cy="690880"/>
          </a:xfrm>
          <a:custGeom>
            <a:avLst/>
            <a:gdLst/>
            <a:ahLst/>
            <a:cxnLst/>
            <a:rect l="l" t="t" r="r" b="b"/>
            <a:pathLst>
              <a:path w="1445260" h="690880">
                <a:moveTo>
                  <a:pt x="1444752" y="362712"/>
                </a:moveTo>
                <a:lnTo>
                  <a:pt x="1444752" y="326136"/>
                </a:lnTo>
                <a:lnTo>
                  <a:pt x="1441704" y="307848"/>
                </a:lnTo>
                <a:lnTo>
                  <a:pt x="1411224" y="239268"/>
                </a:lnTo>
                <a:lnTo>
                  <a:pt x="1371600" y="192024"/>
                </a:lnTo>
                <a:lnTo>
                  <a:pt x="1336548" y="161544"/>
                </a:lnTo>
                <a:lnTo>
                  <a:pt x="1298448" y="135636"/>
                </a:lnTo>
                <a:lnTo>
                  <a:pt x="1277112" y="121920"/>
                </a:lnTo>
                <a:lnTo>
                  <a:pt x="1254252" y="109728"/>
                </a:lnTo>
                <a:lnTo>
                  <a:pt x="1229868" y="97536"/>
                </a:lnTo>
                <a:lnTo>
                  <a:pt x="1178052" y="76200"/>
                </a:lnTo>
                <a:lnTo>
                  <a:pt x="1150620" y="67056"/>
                </a:lnTo>
                <a:lnTo>
                  <a:pt x="1123188" y="56388"/>
                </a:lnTo>
                <a:lnTo>
                  <a:pt x="1094232" y="48768"/>
                </a:lnTo>
                <a:lnTo>
                  <a:pt x="1063752" y="39624"/>
                </a:lnTo>
                <a:lnTo>
                  <a:pt x="1033272" y="32004"/>
                </a:lnTo>
                <a:lnTo>
                  <a:pt x="969264" y="19812"/>
                </a:lnTo>
                <a:lnTo>
                  <a:pt x="935736" y="15240"/>
                </a:lnTo>
                <a:lnTo>
                  <a:pt x="900684" y="10668"/>
                </a:lnTo>
                <a:lnTo>
                  <a:pt x="867156" y="6096"/>
                </a:lnTo>
                <a:lnTo>
                  <a:pt x="830580" y="3048"/>
                </a:lnTo>
                <a:lnTo>
                  <a:pt x="795528" y="1524"/>
                </a:lnTo>
                <a:lnTo>
                  <a:pt x="758952" y="0"/>
                </a:lnTo>
                <a:lnTo>
                  <a:pt x="685800" y="0"/>
                </a:lnTo>
                <a:lnTo>
                  <a:pt x="612648" y="3048"/>
                </a:lnTo>
                <a:lnTo>
                  <a:pt x="577596" y="6096"/>
                </a:lnTo>
                <a:lnTo>
                  <a:pt x="544068" y="10668"/>
                </a:lnTo>
                <a:lnTo>
                  <a:pt x="509016" y="15240"/>
                </a:lnTo>
                <a:lnTo>
                  <a:pt x="475488" y="19812"/>
                </a:lnTo>
                <a:lnTo>
                  <a:pt x="411480" y="32004"/>
                </a:lnTo>
                <a:lnTo>
                  <a:pt x="381000" y="39624"/>
                </a:lnTo>
                <a:lnTo>
                  <a:pt x="350520" y="48768"/>
                </a:lnTo>
                <a:lnTo>
                  <a:pt x="321564" y="56388"/>
                </a:lnTo>
                <a:lnTo>
                  <a:pt x="292608" y="67056"/>
                </a:lnTo>
                <a:lnTo>
                  <a:pt x="266700" y="76200"/>
                </a:lnTo>
                <a:lnTo>
                  <a:pt x="239268" y="86868"/>
                </a:lnTo>
                <a:lnTo>
                  <a:pt x="214884" y="99060"/>
                </a:lnTo>
                <a:lnTo>
                  <a:pt x="190500" y="109728"/>
                </a:lnTo>
                <a:lnTo>
                  <a:pt x="167640" y="121920"/>
                </a:lnTo>
                <a:lnTo>
                  <a:pt x="106680" y="163068"/>
                </a:lnTo>
                <a:lnTo>
                  <a:pt x="73152" y="192024"/>
                </a:lnTo>
                <a:lnTo>
                  <a:pt x="45720" y="222504"/>
                </a:lnTo>
                <a:lnTo>
                  <a:pt x="22860" y="256032"/>
                </a:lnTo>
                <a:lnTo>
                  <a:pt x="7620" y="291084"/>
                </a:lnTo>
                <a:lnTo>
                  <a:pt x="0" y="327660"/>
                </a:lnTo>
                <a:lnTo>
                  <a:pt x="0" y="364236"/>
                </a:lnTo>
                <a:lnTo>
                  <a:pt x="3048" y="382524"/>
                </a:lnTo>
                <a:lnTo>
                  <a:pt x="9144" y="400812"/>
                </a:lnTo>
                <a:lnTo>
                  <a:pt x="15240" y="417576"/>
                </a:lnTo>
                <a:lnTo>
                  <a:pt x="24384" y="434340"/>
                </a:lnTo>
                <a:lnTo>
                  <a:pt x="24384" y="344424"/>
                </a:lnTo>
                <a:lnTo>
                  <a:pt x="25908" y="329184"/>
                </a:lnTo>
                <a:lnTo>
                  <a:pt x="38100" y="281940"/>
                </a:lnTo>
                <a:lnTo>
                  <a:pt x="65532" y="237744"/>
                </a:lnTo>
                <a:lnTo>
                  <a:pt x="106680" y="195072"/>
                </a:lnTo>
                <a:lnTo>
                  <a:pt x="123444" y="182880"/>
                </a:lnTo>
                <a:lnTo>
                  <a:pt x="141732" y="169164"/>
                </a:lnTo>
                <a:lnTo>
                  <a:pt x="202692" y="132588"/>
                </a:lnTo>
                <a:lnTo>
                  <a:pt x="249936" y="109728"/>
                </a:lnTo>
                <a:lnTo>
                  <a:pt x="275844" y="100584"/>
                </a:lnTo>
                <a:lnTo>
                  <a:pt x="301752" y="89916"/>
                </a:lnTo>
                <a:lnTo>
                  <a:pt x="329184" y="80772"/>
                </a:lnTo>
                <a:lnTo>
                  <a:pt x="358140" y="73152"/>
                </a:lnTo>
                <a:lnTo>
                  <a:pt x="387096" y="64008"/>
                </a:lnTo>
                <a:lnTo>
                  <a:pt x="417576" y="57912"/>
                </a:lnTo>
                <a:lnTo>
                  <a:pt x="448056" y="50292"/>
                </a:lnTo>
                <a:lnTo>
                  <a:pt x="480060" y="45720"/>
                </a:lnTo>
                <a:lnTo>
                  <a:pt x="547116" y="35052"/>
                </a:lnTo>
                <a:lnTo>
                  <a:pt x="615696" y="28956"/>
                </a:lnTo>
                <a:lnTo>
                  <a:pt x="685800" y="25908"/>
                </a:lnTo>
                <a:lnTo>
                  <a:pt x="722376" y="24384"/>
                </a:lnTo>
                <a:lnTo>
                  <a:pt x="758952" y="25908"/>
                </a:lnTo>
                <a:lnTo>
                  <a:pt x="829056" y="28956"/>
                </a:lnTo>
                <a:lnTo>
                  <a:pt x="899160" y="35052"/>
                </a:lnTo>
                <a:lnTo>
                  <a:pt x="932688" y="39624"/>
                </a:lnTo>
                <a:lnTo>
                  <a:pt x="964692" y="45720"/>
                </a:lnTo>
                <a:lnTo>
                  <a:pt x="996696" y="50292"/>
                </a:lnTo>
                <a:lnTo>
                  <a:pt x="1088136" y="73152"/>
                </a:lnTo>
                <a:lnTo>
                  <a:pt x="1115568" y="80772"/>
                </a:lnTo>
                <a:lnTo>
                  <a:pt x="1143000" y="89916"/>
                </a:lnTo>
                <a:lnTo>
                  <a:pt x="1170432" y="100584"/>
                </a:lnTo>
                <a:lnTo>
                  <a:pt x="1194816" y="109728"/>
                </a:lnTo>
                <a:lnTo>
                  <a:pt x="1219200" y="121920"/>
                </a:lnTo>
                <a:lnTo>
                  <a:pt x="1242060" y="132588"/>
                </a:lnTo>
                <a:lnTo>
                  <a:pt x="1264920" y="144780"/>
                </a:lnTo>
                <a:lnTo>
                  <a:pt x="1304544" y="169164"/>
                </a:lnTo>
                <a:lnTo>
                  <a:pt x="1353312" y="210312"/>
                </a:lnTo>
                <a:lnTo>
                  <a:pt x="1379220" y="239268"/>
                </a:lnTo>
                <a:lnTo>
                  <a:pt x="1406652" y="283464"/>
                </a:lnTo>
                <a:lnTo>
                  <a:pt x="1418844" y="329184"/>
                </a:lnTo>
                <a:lnTo>
                  <a:pt x="1420368" y="345948"/>
                </a:lnTo>
                <a:lnTo>
                  <a:pt x="1420368" y="436734"/>
                </a:lnTo>
                <a:lnTo>
                  <a:pt x="1421892" y="434340"/>
                </a:lnTo>
                <a:lnTo>
                  <a:pt x="1429512" y="416052"/>
                </a:lnTo>
                <a:lnTo>
                  <a:pt x="1437132" y="399288"/>
                </a:lnTo>
                <a:lnTo>
                  <a:pt x="1441704" y="381000"/>
                </a:lnTo>
                <a:lnTo>
                  <a:pt x="1444752" y="362712"/>
                </a:lnTo>
                <a:close/>
              </a:path>
              <a:path w="1445260" h="690880">
                <a:moveTo>
                  <a:pt x="1420368" y="436734"/>
                </a:moveTo>
                <a:lnTo>
                  <a:pt x="1420368" y="345948"/>
                </a:lnTo>
                <a:lnTo>
                  <a:pt x="1418844" y="361188"/>
                </a:lnTo>
                <a:lnTo>
                  <a:pt x="1412748" y="391668"/>
                </a:lnTo>
                <a:lnTo>
                  <a:pt x="1389888" y="437388"/>
                </a:lnTo>
                <a:lnTo>
                  <a:pt x="1353312" y="480060"/>
                </a:lnTo>
                <a:lnTo>
                  <a:pt x="1321308" y="507492"/>
                </a:lnTo>
                <a:lnTo>
                  <a:pt x="1284732" y="533400"/>
                </a:lnTo>
                <a:lnTo>
                  <a:pt x="1242060" y="557784"/>
                </a:lnTo>
                <a:lnTo>
                  <a:pt x="1194816" y="579120"/>
                </a:lnTo>
                <a:lnTo>
                  <a:pt x="1143000" y="598932"/>
                </a:lnTo>
                <a:lnTo>
                  <a:pt x="1086612" y="617220"/>
                </a:lnTo>
                <a:lnTo>
                  <a:pt x="1027176" y="632460"/>
                </a:lnTo>
                <a:lnTo>
                  <a:pt x="964692" y="644652"/>
                </a:lnTo>
                <a:lnTo>
                  <a:pt x="897636" y="653796"/>
                </a:lnTo>
                <a:lnTo>
                  <a:pt x="864108" y="658368"/>
                </a:lnTo>
                <a:lnTo>
                  <a:pt x="829056" y="661416"/>
                </a:lnTo>
                <a:lnTo>
                  <a:pt x="758952" y="664464"/>
                </a:lnTo>
                <a:lnTo>
                  <a:pt x="685800" y="664464"/>
                </a:lnTo>
                <a:lnTo>
                  <a:pt x="615696" y="661416"/>
                </a:lnTo>
                <a:lnTo>
                  <a:pt x="580644" y="658368"/>
                </a:lnTo>
                <a:lnTo>
                  <a:pt x="547116" y="653796"/>
                </a:lnTo>
                <a:lnTo>
                  <a:pt x="513588" y="650748"/>
                </a:lnTo>
                <a:lnTo>
                  <a:pt x="448056" y="638556"/>
                </a:lnTo>
                <a:lnTo>
                  <a:pt x="387096" y="624840"/>
                </a:lnTo>
                <a:lnTo>
                  <a:pt x="329184" y="608076"/>
                </a:lnTo>
                <a:lnTo>
                  <a:pt x="275844" y="589788"/>
                </a:lnTo>
                <a:lnTo>
                  <a:pt x="225552" y="568452"/>
                </a:lnTo>
                <a:lnTo>
                  <a:pt x="179832" y="545592"/>
                </a:lnTo>
                <a:lnTo>
                  <a:pt x="140208" y="519684"/>
                </a:lnTo>
                <a:lnTo>
                  <a:pt x="121920" y="507492"/>
                </a:lnTo>
                <a:lnTo>
                  <a:pt x="91440" y="480060"/>
                </a:lnTo>
                <a:lnTo>
                  <a:pt x="65532" y="451104"/>
                </a:lnTo>
                <a:lnTo>
                  <a:pt x="38100" y="406908"/>
                </a:lnTo>
                <a:lnTo>
                  <a:pt x="28956" y="374904"/>
                </a:lnTo>
                <a:lnTo>
                  <a:pt x="25908" y="359664"/>
                </a:lnTo>
                <a:lnTo>
                  <a:pt x="24384" y="344424"/>
                </a:lnTo>
                <a:lnTo>
                  <a:pt x="24384" y="434340"/>
                </a:lnTo>
                <a:lnTo>
                  <a:pt x="45720" y="467868"/>
                </a:lnTo>
                <a:lnTo>
                  <a:pt x="73152" y="498348"/>
                </a:lnTo>
                <a:lnTo>
                  <a:pt x="126492" y="541020"/>
                </a:lnTo>
                <a:lnTo>
                  <a:pt x="169164" y="568452"/>
                </a:lnTo>
                <a:lnTo>
                  <a:pt x="214884" y="591312"/>
                </a:lnTo>
                <a:lnTo>
                  <a:pt x="240792" y="603504"/>
                </a:lnTo>
                <a:lnTo>
                  <a:pt x="321564" y="632460"/>
                </a:lnTo>
                <a:lnTo>
                  <a:pt x="411480" y="656844"/>
                </a:lnTo>
                <a:lnTo>
                  <a:pt x="477012" y="670560"/>
                </a:lnTo>
                <a:lnTo>
                  <a:pt x="544068" y="679704"/>
                </a:lnTo>
                <a:lnTo>
                  <a:pt x="577596" y="684276"/>
                </a:lnTo>
                <a:lnTo>
                  <a:pt x="614172" y="685800"/>
                </a:lnTo>
                <a:lnTo>
                  <a:pt x="649224" y="688848"/>
                </a:lnTo>
                <a:lnTo>
                  <a:pt x="685800" y="690372"/>
                </a:lnTo>
                <a:lnTo>
                  <a:pt x="758952" y="690372"/>
                </a:lnTo>
                <a:lnTo>
                  <a:pt x="795528" y="688848"/>
                </a:lnTo>
                <a:lnTo>
                  <a:pt x="902208" y="679704"/>
                </a:lnTo>
                <a:lnTo>
                  <a:pt x="969264" y="670560"/>
                </a:lnTo>
                <a:lnTo>
                  <a:pt x="1033272" y="656844"/>
                </a:lnTo>
                <a:lnTo>
                  <a:pt x="1094232" y="641604"/>
                </a:lnTo>
                <a:lnTo>
                  <a:pt x="1152144" y="623316"/>
                </a:lnTo>
                <a:lnTo>
                  <a:pt x="1205484" y="603504"/>
                </a:lnTo>
                <a:lnTo>
                  <a:pt x="1254252" y="579120"/>
                </a:lnTo>
                <a:lnTo>
                  <a:pt x="1298448" y="554736"/>
                </a:lnTo>
                <a:lnTo>
                  <a:pt x="1338072" y="527304"/>
                </a:lnTo>
                <a:lnTo>
                  <a:pt x="1371600" y="498348"/>
                </a:lnTo>
                <a:lnTo>
                  <a:pt x="1399032" y="466344"/>
                </a:lnTo>
                <a:lnTo>
                  <a:pt x="1411224" y="451104"/>
                </a:lnTo>
                <a:lnTo>
                  <a:pt x="1420368" y="436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24602" y="2483610"/>
            <a:ext cx="583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Pyrolysis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15155" y="3034284"/>
            <a:ext cx="1371600" cy="666115"/>
          </a:xfrm>
          <a:custGeom>
            <a:avLst/>
            <a:gdLst/>
            <a:ahLst/>
            <a:cxnLst/>
            <a:rect l="l" t="t" r="r" b="b"/>
            <a:pathLst>
              <a:path w="1371600" h="666114">
                <a:moveTo>
                  <a:pt x="1371600" y="332232"/>
                </a:moveTo>
                <a:lnTo>
                  <a:pt x="1360524" y="272672"/>
                </a:lnTo>
                <a:lnTo>
                  <a:pt x="1328601" y="216550"/>
                </a:lnTo>
                <a:lnTo>
                  <a:pt x="1277789" y="164817"/>
                </a:lnTo>
                <a:lnTo>
                  <a:pt x="1245910" y="140895"/>
                </a:lnTo>
                <a:lnTo>
                  <a:pt x="1210043" y="118428"/>
                </a:lnTo>
                <a:lnTo>
                  <a:pt x="1170432" y="97536"/>
                </a:lnTo>
                <a:lnTo>
                  <a:pt x="1127321" y="78336"/>
                </a:lnTo>
                <a:lnTo>
                  <a:pt x="1080955" y="60949"/>
                </a:lnTo>
                <a:lnTo>
                  <a:pt x="1031578" y="45494"/>
                </a:lnTo>
                <a:lnTo>
                  <a:pt x="979436" y="32089"/>
                </a:lnTo>
                <a:lnTo>
                  <a:pt x="924773" y="20855"/>
                </a:lnTo>
                <a:lnTo>
                  <a:pt x="867833" y="11909"/>
                </a:lnTo>
                <a:lnTo>
                  <a:pt x="808861" y="5372"/>
                </a:lnTo>
                <a:lnTo>
                  <a:pt x="748102" y="1363"/>
                </a:lnTo>
                <a:lnTo>
                  <a:pt x="685800" y="0"/>
                </a:lnTo>
                <a:lnTo>
                  <a:pt x="623271" y="1363"/>
                </a:lnTo>
                <a:lnTo>
                  <a:pt x="562337" y="5372"/>
                </a:lnTo>
                <a:lnTo>
                  <a:pt x="503237" y="11909"/>
                </a:lnTo>
                <a:lnTo>
                  <a:pt x="446212" y="20855"/>
                </a:lnTo>
                <a:lnTo>
                  <a:pt x="391501" y="32089"/>
                </a:lnTo>
                <a:lnTo>
                  <a:pt x="339344" y="45494"/>
                </a:lnTo>
                <a:lnTo>
                  <a:pt x="289980" y="60949"/>
                </a:lnTo>
                <a:lnTo>
                  <a:pt x="243651" y="78336"/>
                </a:lnTo>
                <a:lnTo>
                  <a:pt x="200596" y="97536"/>
                </a:lnTo>
                <a:lnTo>
                  <a:pt x="161054" y="118428"/>
                </a:lnTo>
                <a:lnTo>
                  <a:pt x="125266" y="140895"/>
                </a:lnTo>
                <a:lnTo>
                  <a:pt x="93472" y="164817"/>
                </a:lnTo>
                <a:lnTo>
                  <a:pt x="42822" y="216550"/>
                </a:lnTo>
                <a:lnTo>
                  <a:pt x="11025" y="272672"/>
                </a:lnTo>
                <a:lnTo>
                  <a:pt x="0" y="332232"/>
                </a:lnTo>
                <a:lnTo>
                  <a:pt x="2796" y="362621"/>
                </a:lnTo>
                <a:lnTo>
                  <a:pt x="24447" y="420983"/>
                </a:lnTo>
                <a:lnTo>
                  <a:pt x="65910" y="475338"/>
                </a:lnTo>
                <a:lnTo>
                  <a:pt x="125266" y="524744"/>
                </a:lnTo>
                <a:lnTo>
                  <a:pt x="161054" y="547297"/>
                </a:lnTo>
                <a:lnTo>
                  <a:pt x="200596" y="568261"/>
                </a:lnTo>
                <a:lnTo>
                  <a:pt x="243651" y="587517"/>
                </a:lnTo>
                <a:lnTo>
                  <a:pt x="289980" y="604948"/>
                </a:lnTo>
                <a:lnTo>
                  <a:pt x="339344" y="620437"/>
                </a:lnTo>
                <a:lnTo>
                  <a:pt x="391501" y="633865"/>
                </a:lnTo>
                <a:lnTo>
                  <a:pt x="446212" y="645116"/>
                </a:lnTo>
                <a:lnTo>
                  <a:pt x="503237" y="654071"/>
                </a:lnTo>
                <a:lnTo>
                  <a:pt x="562337" y="660613"/>
                </a:lnTo>
                <a:lnTo>
                  <a:pt x="623271" y="664624"/>
                </a:lnTo>
                <a:lnTo>
                  <a:pt x="685800" y="665988"/>
                </a:lnTo>
                <a:lnTo>
                  <a:pt x="748102" y="664624"/>
                </a:lnTo>
                <a:lnTo>
                  <a:pt x="808861" y="660613"/>
                </a:lnTo>
                <a:lnTo>
                  <a:pt x="867833" y="654071"/>
                </a:lnTo>
                <a:lnTo>
                  <a:pt x="924773" y="645116"/>
                </a:lnTo>
                <a:lnTo>
                  <a:pt x="979436" y="633865"/>
                </a:lnTo>
                <a:lnTo>
                  <a:pt x="1031578" y="620437"/>
                </a:lnTo>
                <a:lnTo>
                  <a:pt x="1080955" y="604948"/>
                </a:lnTo>
                <a:lnTo>
                  <a:pt x="1127321" y="587517"/>
                </a:lnTo>
                <a:lnTo>
                  <a:pt x="1170432" y="568261"/>
                </a:lnTo>
                <a:lnTo>
                  <a:pt x="1210043" y="547297"/>
                </a:lnTo>
                <a:lnTo>
                  <a:pt x="1245910" y="524744"/>
                </a:lnTo>
                <a:lnTo>
                  <a:pt x="1277789" y="500718"/>
                </a:lnTo>
                <a:lnTo>
                  <a:pt x="1328601" y="448720"/>
                </a:lnTo>
                <a:lnTo>
                  <a:pt x="1360524" y="392245"/>
                </a:lnTo>
                <a:lnTo>
                  <a:pt x="1371600" y="332232"/>
                </a:lnTo>
                <a:close/>
              </a:path>
            </a:pathLst>
          </a:custGeom>
          <a:solidFill>
            <a:srgbClr val="C3D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01440" y="3022092"/>
            <a:ext cx="1397635" cy="690880"/>
          </a:xfrm>
          <a:custGeom>
            <a:avLst/>
            <a:gdLst/>
            <a:ahLst/>
            <a:cxnLst/>
            <a:rect l="l" t="t" r="r" b="b"/>
            <a:pathLst>
              <a:path w="1397635" h="690879">
                <a:moveTo>
                  <a:pt x="1397508" y="344424"/>
                </a:moveTo>
                <a:lnTo>
                  <a:pt x="1388364" y="289560"/>
                </a:lnTo>
                <a:lnTo>
                  <a:pt x="1353312" y="222504"/>
                </a:lnTo>
                <a:lnTo>
                  <a:pt x="1325880" y="192024"/>
                </a:lnTo>
                <a:lnTo>
                  <a:pt x="1293876" y="161544"/>
                </a:lnTo>
                <a:lnTo>
                  <a:pt x="1255776" y="135636"/>
                </a:lnTo>
                <a:lnTo>
                  <a:pt x="1213104" y="109728"/>
                </a:lnTo>
                <a:lnTo>
                  <a:pt x="1139952" y="76200"/>
                </a:lnTo>
                <a:lnTo>
                  <a:pt x="1086612" y="56388"/>
                </a:lnTo>
                <a:lnTo>
                  <a:pt x="1057656" y="48768"/>
                </a:lnTo>
                <a:lnTo>
                  <a:pt x="1028700" y="39624"/>
                </a:lnTo>
                <a:lnTo>
                  <a:pt x="999744" y="32004"/>
                </a:lnTo>
                <a:lnTo>
                  <a:pt x="967740" y="25908"/>
                </a:lnTo>
                <a:lnTo>
                  <a:pt x="937260" y="19812"/>
                </a:lnTo>
                <a:lnTo>
                  <a:pt x="905256" y="15240"/>
                </a:lnTo>
                <a:lnTo>
                  <a:pt x="838200" y="6096"/>
                </a:lnTo>
                <a:lnTo>
                  <a:pt x="804672" y="3048"/>
                </a:lnTo>
                <a:lnTo>
                  <a:pt x="734568" y="0"/>
                </a:lnTo>
                <a:lnTo>
                  <a:pt x="662940" y="0"/>
                </a:lnTo>
                <a:lnTo>
                  <a:pt x="592836" y="3048"/>
                </a:lnTo>
                <a:lnTo>
                  <a:pt x="492252" y="15240"/>
                </a:lnTo>
                <a:lnTo>
                  <a:pt x="399288" y="32004"/>
                </a:lnTo>
                <a:lnTo>
                  <a:pt x="339852" y="48768"/>
                </a:lnTo>
                <a:lnTo>
                  <a:pt x="310896" y="56388"/>
                </a:lnTo>
                <a:lnTo>
                  <a:pt x="283464" y="67056"/>
                </a:lnTo>
                <a:lnTo>
                  <a:pt x="257556" y="76200"/>
                </a:lnTo>
                <a:lnTo>
                  <a:pt x="233172" y="86868"/>
                </a:lnTo>
                <a:lnTo>
                  <a:pt x="208788" y="99060"/>
                </a:lnTo>
                <a:lnTo>
                  <a:pt x="185928" y="109728"/>
                </a:lnTo>
                <a:lnTo>
                  <a:pt x="163068" y="121920"/>
                </a:lnTo>
                <a:lnTo>
                  <a:pt x="141732" y="135636"/>
                </a:lnTo>
                <a:lnTo>
                  <a:pt x="123444" y="149352"/>
                </a:lnTo>
                <a:lnTo>
                  <a:pt x="103632" y="163068"/>
                </a:lnTo>
                <a:lnTo>
                  <a:pt x="71628" y="192024"/>
                </a:lnTo>
                <a:lnTo>
                  <a:pt x="44196" y="222504"/>
                </a:lnTo>
                <a:lnTo>
                  <a:pt x="22860" y="256032"/>
                </a:lnTo>
                <a:lnTo>
                  <a:pt x="4572" y="309372"/>
                </a:lnTo>
                <a:lnTo>
                  <a:pt x="0" y="345948"/>
                </a:lnTo>
                <a:lnTo>
                  <a:pt x="1524" y="364236"/>
                </a:lnTo>
                <a:lnTo>
                  <a:pt x="4572" y="382524"/>
                </a:lnTo>
                <a:lnTo>
                  <a:pt x="9144" y="399288"/>
                </a:lnTo>
                <a:lnTo>
                  <a:pt x="15240" y="417576"/>
                </a:lnTo>
                <a:lnTo>
                  <a:pt x="25908" y="437134"/>
                </a:lnTo>
                <a:lnTo>
                  <a:pt x="25908" y="344424"/>
                </a:lnTo>
                <a:lnTo>
                  <a:pt x="28956" y="312420"/>
                </a:lnTo>
                <a:lnTo>
                  <a:pt x="45720" y="266700"/>
                </a:lnTo>
                <a:lnTo>
                  <a:pt x="76200" y="224028"/>
                </a:lnTo>
                <a:lnTo>
                  <a:pt x="120396" y="181356"/>
                </a:lnTo>
                <a:lnTo>
                  <a:pt x="156972" y="156972"/>
                </a:lnTo>
                <a:lnTo>
                  <a:pt x="219456" y="120396"/>
                </a:lnTo>
                <a:lnTo>
                  <a:pt x="268224" y="100584"/>
                </a:lnTo>
                <a:lnTo>
                  <a:pt x="292608" y="89916"/>
                </a:lnTo>
                <a:lnTo>
                  <a:pt x="320040" y="80772"/>
                </a:lnTo>
                <a:lnTo>
                  <a:pt x="347472" y="73152"/>
                </a:lnTo>
                <a:lnTo>
                  <a:pt x="374904" y="64008"/>
                </a:lnTo>
                <a:lnTo>
                  <a:pt x="405384" y="57912"/>
                </a:lnTo>
                <a:lnTo>
                  <a:pt x="434340" y="50292"/>
                </a:lnTo>
                <a:lnTo>
                  <a:pt x="466344" y="44196"/>
                </a:lnTo>
                <a:lnTo>
                  <a:pt x="496824" y="39624"/>
                </a:lnTo>
                <a:lnTo>
                  <a:pt x="528828" y="35052"/>
                </a:lnTo>
                <a:lnTo>
                  <a:pt x="629412" y="25908"/>
                </a:lnTo>
                <a:lnTo>
                  <a:pt x="664464" y="25908"/>
                </a:lnTo>
                <a:lnTo>
                  <a:pt x="699516" y="24384"/>
                </a:lnTo>
                <a:lnTo>
                  <a:pt x="733044" y="25841"/>
                </a:lnTo>
                <a:lnTo>
                  <a:pt x="768096" y="25908"/>
                </a:lnTo>
                <a:lnTo>
                  <a:pt x="803148" y="28956"/>
                </a:lnTo>
                <a:lnTo>
                  <a:pt x="868680" y="35052"/>
                </a:lnTo>
                <a:lnTo>
                  <a:pt x="932688" y="44196"/>
                </a:lnTo>
                <a:lnTo>
                  <a:pt x="993648" y="57912"/>
                </a:lnTo>
                <a:lnTo>
                  <a:pt x="1022604" y="64008"/>
                </a:lnTo>
                <a:lnTo>
                  <a:pt x="1051560" y="73152"/>
                </a:lnTo>
                <a:lnTo>
                  <a:pt x="1078992" y="80772"/>
                </a:lnTo>
                <a:lnTo>
                  <a:pt x="1104900" y="89916"/>
                </a:lnTo>
                <a:lnTo>
                  <a:pt x="1130808" y="100584"/>
                </a:lnTo>
                <a:lnTo>
                  <a:pt x="1155192" y="109728"/>
                </a:lnTo>
                <a:lnTo>
                  <a:pt x="1178052" y="120396"/>
                </a:lnTo>
                <a:lnTo>
                  <a:pt x="1222248" y="144780"/>
                </a:lnTo>
                <a:lnTo>
                  <a:pt x="1260348" y="169164"/>
                </a:lnTo>
                <a:lnTo>
                  <a:pt x="1309116" y="210312"/>
                </a:lnTo>
                <a:lnTo>
                  <a:pt x="1344168" y="252984"/>
                </a:lnTo>
                <a:lnTo>
                  <a:pt x="1365504" y="298704"/>
                </a:lnTo>
                <a:lnTo>
                  <a:pt x="1371600" y="329184"/>
                </a:lnTo>
                <a:lnTo>
                  <a:pt x="1371600" y="438404"/>
                </a:lnTo>
                <a:lnTo>
                  <a:pt x="1374648" y="432816"/>
                </a:lnTo>
                <a:lnTo>
                  <a:pt x="1389888" y="399288"/>
                </a:lnTo>
                <a:lnTo>
                  <a:pt x="1394460" y="381000"/>
                </a:lnTo>
                <a:lnTo>
                  <a:pt x="1397508" y="344424"/>
                </a:lnTo>
                <a:close/>
              </a:path>
              <a:path w="1397635" h="690879">
                <a:moveTo>
                  <a:pt x="1371600" y="438404"/>
                </a:moveTo>
                <a:lnTo>
                  <a:pt x="1371600" y="361188"/>
                </a:lnTo>
                <a:lnTo>
                  <a:pt x="1368552" y="376428"/>
                </a:lnTo>
                <a:lnTo>
                  <a:pt x="1359408" y="406908"/>
                </a:lnTo>
                <a:lnTo>
                  <a:pt x="1333500" y="452628"/>
                </a:lnTo>
                <a:lnTo>
                  <a:pt x="1293876" y="493776"/>
                </a:lnTo>
                <a:lnTo>
                  <a:pt x="1260348" y="521208"/>
                </a:lnTo>
                <a:lnTo>
                  <a:pt x="1222248" y="545592"/>
                </a:lnTo>
                <a:lnTo>
                  <a:pt x="1155192" y="579120"/>
                </a:lnTo>
                <a:lnTo>
                  <a:pt x="1078992" y="608076"/>
                </a:lnTo>
                <a:lnTo>
                  <a:pt x="993648" y="632460"/>
                </a:lnTo>
                <a:lnTo>
                  <a:pt x="932688" y="644652"/>
                </a:lnTo>
                <a:lnTo>
                  <a:pt x="868680" y="653796"/>
                </a:lnTo>
                <a:lnTo>
                  <a:pt x="835152" y="658368"/>
                </a:lnTo>
                <a:lnTo>
                  <a:pt x="801624" y="661416"/>
                </a:lnTo>
                <a:lnTo>
                  <a:pt x="768096" y="662940"/>
                </a:lnTo>
                <a:lnTo>
                  <a:pt x="734568" y="664397"/>
                </a:lnTo>
                <a:lnTo>
                  <a:pt x="662940" y="664397"/>
                </a:lnTo>
                <a:lnTo>
                  <a:pt x="595884" y="661416"/>
                </a:lnTo>
                <a:lnTo>
                  <a:pt x="528828" y="653796"/>
                </a:lnTo>
                <a:lnTo>
                  <a:pt x="464820" y="644652"/>
                </a:lnTo>
                <a:lnTo>
                  <a:pt x="403860" y="632460"/>
                </a:lnTo>
                <a:lnTo>
                  <a:pt x="347472" y="617220"/>
                </a:lnTo>
                <a:lnTo>
                  <a:pt x="292608" y="598932"/>
                </a:lnTo>
                <a:lnTo>
                  <a:pt x="242316" y="579120"/>
                </a:lnTo>
                <a:lnTo>
                  <a:pt x="196596" y="557784"/>
                </a:lnTo>
                <a:lnTo>
                  <a:pt x="155448" y="533400"/>
                </a:lnTo>
                <a:lnTo>
                  <a:pt x="137160" y="519684"/>
                </a:lnTo>
                <a:lnTo>
                  <a:pt x="120396" y="507492"/>
                </a:lnTo>
                <a:lnTo>
                  <a:pt x="103632" y="493776"/>
                </a:lnTo>
                <a:lnTo>
                  <a:pt x="76200" y="466344"/>
                </a:lnTo>
                <a:lnTo>
                  <a:pt x="64008" y="451104"/>
                </a:lnTo>
                <a:lnTo>
                  <a:pt x="54864" y="435864"/>
                </a:lnTo>
                <a:lnTo>
                  <a:pt x="45720" y="422148"/>
                </a:lnTo>
                <a:lnTo>
                  <a:pt x="38100" y="406908"/>
                </a:lnTo>
                <a:lnTo>
                  <a:pt x="28956" y="376428"/>
                </a:lnTo>
                <a:lnTo>
                  <a:pt x="25908" y="359664"/>
                </a:lnTo>
                <a:lnTo>
                  <a:pt x="25908" y="437134"/>
                </a:lnTo>
                <a:lnTo>
                  <a:pt x="57912" y="483108"/>
                </a:lnTo>
                <a:lnTo>
                  <a:pt x="88392" y="513588"/>
                </a:lnTo>
                <a:lnTo>
                  <a:pt x="123444" y="541020"/>
                </a:lnTo>
                <a:lnTo>
                  <a:pt x="163068" y="566928"/>
                </a:lnTo>
                <a:lnTo>
                  <a:pt x="208788" y="591312"/>
                </a:lnTo>
                <a:lnTo>
                  <a:pt x="257556" y="614172"/>
                </a:lnTo>
                <a:lnTo>
                  <a:pt x="339852" y="641604"/>
                </a:lnTo>
                <a:lnTo>
                  <a:pt x="429768" y="664464"/>
                </a:lnTo>
                <a:lnTo>
                  <a:pt x="525780" y="679704"/>
                </a:lnTo>
                <a:lnTo>
                  <a:pt x="594360" y="685800"/>
                </a:lnTo>
                <a:lnTo>
                  <a:pt x="627888" y="688848"/>
                </a:lnTo>
                <a:lnTo>
                  <a:pt x="662940" y="690372"/>
                </a:lnTo>
                <a:lnTo>
                  <a:pt x="734568" y="690372"/>
                </a:lnTo>
                <a:lnTo>
                  <a:pt x="804672" y="685800"/>
                </a:lnTo>
                <a:lnTo>
                  <a:pt x="871728" y="679704"/>
                </a:lnTo>
                <a:lnTo>
                  <a:pt x="937260" y="669036"/>
                </a:lnTo>
                <a:lnTo>
                  <a:pt x="969264" y="664464"/>
                </a:lnTo>
                <a:lnTo>
                  <a:pt x="1057656" y="641604"/>
                </a:lnTo>
                <a:lnTo>
                  <a:pt x="1114044" y="623316"/>
                </a:lnTo>
                <a:lnTo>
                  <a:pt x="1165860" y="601980"/>
                </a:lnTo>
                <a:lnTo>
                  <a:pt x="1213104" y="579120"/>
                </a:lnTo>
                <a:lnTo>
                  <a:pt x="1255776" y="554736"/>
                </a:lnTo>
                <a:lnTo>
                  <a:pt x="1293876" y="527304"/>
                </a:lnTo>
                <a:lnTo>
                  <a:pt x="1310640" y="512064"/>
                </a:lnTo>
                <a:lnTo>
                  <a:pt x="1325880" y="498348"/>
                </a:lnTo>
                <a:lnTo>
                  <a:pt x="1341120" y="483108"/>
                </a:lnTo>
                <a:lnTo>
                  <a:pt x="1365504" y="449580"/>
                </a:lnTo>
                <a:lnTo>
                  <a:pt x="1371600" y="438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11826" y="3253230"/>
            <a:ext cx="775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Gasification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1336" y="4044696"/>
            <a:ext cx="1524000" cy="490855"/>
          </a:xfrm>
          <a:custGeom>
            <a:avLst/>
            <a:gdLst/>
            <a:ahLst/>
            <a:cxnLst/>
            <a:rect l="l" t="t" r="r" b="b"/>
            <a:pathLst>
              <a:path w="1524000" h="490854">
                <a:moveTo>
                  <a:pt x="1524000" y="408432"/>
                </a:moveTo>
                <a:lnTo>
                  <a:pt x="1524000" y="82296"/>
                </a:lnTo>
                <a:lnTo>
                  <a:pt x="1517570" y="50149"/>
                </a:lnTo>
                <a:lnTo>
                  <a:pt x="1499997" y="24003"/>
                </a:lnTo>
                <a:lnTo>
                  <a:pt x="1473850" y="6429"/>
                </a:lnTo>
                <a:lnTo>
                  <a:pt x="1441704" y="0"/>
                </a:lnTo>
                <a:lnTo>
                  <a:pt x="82296" y="0"/>
                </a:lnTo>
                <a:lnTo>
                  <a:pt x="50149" y="6429"/>
                </a:lnTo>
                <a:lnTo>
                  <a:pt x="24003" y="24003"/>
                </a:lnTo>
                <a:lnTo>
                  <a:pt x="6429" y="50149"/>
                </a:lnTo>
                <a:lnTo>
                  <a:pt x="0" y="82296"/>
                </a:lnTo>
                <a:lnTo>
                  <a:pt x="0" y="408432"/>
                </a:lnTo>
                <a:lnTo>
                  <a:pt x="6429" y="440578"/>
                </a:lnTo>
                <a:lnTo>
                  <a:pt x="24003" y="466725"/>
                </a:lnTo>
                <a:lnTo>
                  <a:pt x="50149" y="484298"/>
                </a:lnTo>
                <a:lnTo>
                  <a:pt x="82296" y="490728"/>
                </a:lnTo>
                <a:lnTo>
                  <a:pt x="1441704" y="490728"/>
                </a:lnTo>
                <a:lnTo>
                  <a:pt x="1473850" y="484298"/>
                </a:lnTo>
                <a:lnTo>
                  <a:pt x="1499997" y="466725"/>
                </a:lnTo>
                <a:lnTo>
                  <a:pt x="1517570" y="440578"/>
                </a:lnTo>
                <a:lnTo>
                  <a:pt x="1524000" y="408432"/>
                </a:lnTo>
                <a:close/>
              </a:path>
            </a:pathLst>
          </a:custGeom>
          <a:solidFill>
            <a:srgbClr val="CCC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9144" y="4032504"/>
            <a:ext cx="1548765" cy="515620"/>
          </a:xfrm>
          <a:custGeom>
            <a:avLst/>
            <a:gdLst/>
            <a:ahLst/>
            <a:cxnLst/>
            <a:rect l="l" t="t" r="r" b="b"/>
            <a:pathLst>
              <a:path w="1548764" h="515620">
                <a:moveTo>
                  <a:pt x="1548384" y="429768"/>
                </a:moveTo>
                <a:lnTo>
                  <a:pt x="1548384" y="83820"/>
                </a:lnTo>
                <a:lnTo>
                  <a:pt x="1545336" y="65532"/>
                </a:lnTo>
                <a:lnTo>
                  <a:pt x="1540764" y="56388"/>
                </a:lnTo>
                <a:lnTo>
                  <a:pt x="1537716" y="48768"/>
                </a:lnTo>
                <a:lnTo>
                  <a:pt x="1507236" y="15240"/>
                </a:lnTo>
                <a:lnTo>
                  <a:pt x="1463040" y="0"/>
                </a:lnTo>
                <a:lnTo>
                  <a:pt x="83820" y="0"/>
                </a:lnTo>
                <a:lnTo>
                  <a:pt x="74676" y="1524"/>
                </a:lnTo>
                <a:lnTo>
                  <a:pt x="56388" y="7620"/>
                </a:lnTo>
                <a:lnTo>
                  <a:pt x="48768" y="10668"/>
                </a:lnTo>
                <a:lnTo>
                  <a:pt x="41148" y="16764"/>
                </a:lnTo>
                <a:lnTo>
                  <a:pt x="33528" y="21336"/>
                </a:lnTo>
                <a:lnTo>
                  <a:pt x="27432" y="27432"/>
                </a:lnTo>
                <a:lnTo>
                  <a:pt x="21336" y="35052"/>
                </a:lnTo>
                <a:lnTo>
                  <a:pt x="15240" y="41148"/>
                </a:lnTo>
                <a:lnTo>
                  <a:pt x="10668" y="50292"/>
                </a:lnTo>
                <a:lnTo>
                  <a:pt x="7620" y="57912"/>
                </a:lnTo>
                <a:lnTo>
                  <a:pt x="3048" y="67056"/>
                </a:lnTo>
                <a:lnTo>
                  <a:pt x="0" y="85344"/>
                </a:lnTo>
                <a:lnTo>
                  <a:pt x="0" y="431292"/>
                </a:lnTo>
                <a:lnTo>
                  <a:pt x="1524" y="440436"/>
                </a:lnTo>
                <a:lnTo>
                  <a:pt x="7620" y="458724"/>
                </a:lnTo>
                <a:lnTo>
                  <a:pt x="10668" y="466344"/>
                </a:lnTo>
                <a:lnTo>
                  <a:pt x="16764" y="473964"/>
                </a:lnTo>
                <a:lnTo>
                  <a:pt x="21336" y="481584"/>
                </a:lnTo>
                <a:lnTo>
                  <a:pt x="24384" y="485394"/>
                </a:lnTo>
                <a:lnTo>
                  <a:pt x="24384" y="94488"/>
                </a:lnTo>
                <a:lnTo>
                  <a:pt x="25908" y="86868"/>
                </a:lnTo>
                <a:lnTo>
                  <a:pt x="25908" y="79248"/>
                </a:lnTo>
                <a:lnTo>
                  <a:pt x="28956" y="73152"/>
                </a:lnTo>
                <a:lnTo>
                  <a:pt x="30480" y="67056"/>
                </a:lnTo>
                <a:lnTo>
                  <a:pt x="36576" y="54864"/>
                </a:lnTo>
                <a:lnTo>
                  <a:pt x="41148" y="50292"/>
                </a:lnTo>
                <a:lnTo>
                  <a:pt x="45720" y="44196"/>
                </a:lnTo>
                <a:lnTo>
                  <a:pt x="50292" y="39624"/>
                </a:lnTo>
                <a:lnTo>
                  <a:pt x="74676" y="27432"/>
                </a:lnTo>
                <a:lnTo>
                  <a:pt x="80772" y="25908"/>
                </a:lnTo>
                <a:lnTo>
                  <a:pt x="88392" y="25908"/>
                </a:lnTo>
                <a:lnTo>
                  <a:pt x="94488" y="24384"/>
                </a:lnTo>
                <a:lnTo>
                  <a:pt x="1453896" y="24384"/>
                </a:lnTo>
                <a:lnTo>
                  <a:pt x="1463040" y="25908"/>
                </a:lnTo>
                <a:lnTo>
                  <a:pt x="1469136" y="25908"/>
                </a:lnTo>
                <a:lnTo>
                  <a:pt x="1475232" y="28956"/>
                </a:lnTo>
                <a:lnTo>
                  <a:pt x="1481328" y="30480"/>
                </a:lnTo>
                <a:lnTo>
                  <a:pt x="1493520" y="36576"/>
                </a:lnTo>
                <a:lnTo>
                  <a:pt x="1499616" y="41148"/>
                </a:lnTo>
                <a:lnTo>
                  <a:pt x="1508760" y="50292"/>
                </a:lnTo>
                <a:lnTo>
                  <a:pt x="1511808" y="56388"/>
                </a:lnTo>
                <a:lnTo>
                  <a:pt x="1514856" y="60960"/>
                </a:lnTo>
                <a:lnTo>
                  <a:pt x="1517904" y="68580"/>
                </a:lnTo>
                <a:lnTo>
                  <a:pt x="1520952" y="74676"/>
                </a:lnTo>
                <a:lnTo>
                  <a:pt x="1524000" y="86868"/>
                </a:lnTo>
                <a:lnTo>
                  <a:pt x="1524000" y="485648"/>
                </a:lnTo>
                <a:lnTo>
                  <a:pt x="1527048" y="481584"/>
                </a:lnTo>
                <a:lnTo>
                  <a:pt x="1533144" y="473964"/>
                </a:lnTo>
                <a:lnTo>
                  <a:pt x="1537716" y="466344"/>
                </a:lnTo>
                <a:lnTo>
                  <a:pt x="1542288" y="457200"/>
                </a:lnTo>
                <a:lnTo>
                  <a:pt x="1545336" y="449580"/>
                </a:lnTo>
                <a:lnTo>
                  <a:pt x="1546860" y="440436"/>
                </a:lnTo>
                <a:lnTo>
                  <a:pt x="1548384" y="429768"/>
                </a:lnTo>
                <a:close/>
              </a:path>
              <a:path w="1548764" h="515620">
                <a:moveTo>
                  <a:pt x="1524000" y="485648"/>
                </a:moveTo>
                <a:lnTo>
                  <a:pt x="1524000" y="429768"/>
                </a:lnTo>
                <a:lnTo>
                  <a:pt x="1520952" y="441960"/>
                </a:lnTo>
                <a:lnTo>
                  <a:pt x="1517904" y="449580"/>
                </a:lnTo>
                <a:lnTo>
                  <a:pt x="1514856" y="454152"/>
                </a:lnTo>
                <a:lnTo>
                  <a:pt x="1511808" y="460248"/>
                </a:lnTo>
                <a:lnTo>
                  <a:pt x="1507236" y="466344"/>
                </a:lnTo>
                <a:lnTo>
                  <a:pt x="1498092" y="475488"/>
                </a:lnTo>
                <a:lnTo>
                  <a:pt x="1493520" y="478536"/>
                </a:lnTo>
                <a:lnTo>
                  <a:pt x="1487424" y="483108"/>
                </a:lnTo>
                <a:lnTo>
                  <a:pt x="1481328" y="484632"/>
                </a:lnTo>
                <a:lnTo>
                  <a:pt x="1475232" y="487680"/>
                </a:lnTo>
                <a:lnTo>
                  <a:pt x="1467612" y="489204"/>
                </a:lnTo>
                <a:lnTo>
                  <a:pt x="1461516" y="490728"/>
                </a:lnTo>
                <a:lnTo>
                  <a:pt x="86868" y="490728"/>
                </a:lnTo>
                <a:lnTo>
                  <a:pt x="79248" y="489204"/>
                </a:lnTo>
                <a:lnTo>
                  <a:pt x="73152" y="487680"/>
                </a:lnTo>
                <a:lnTo>
                  <a:pt x="54864" y="478536"/>
                </a:lnTo>
                <a:lnTo>
                  <a:pt x="50292" y="473964"/>
                </a:lnTo>
                <a:lnTo>
                  <a:pt x="44196" y="469392"/>
                </a:lnTo>
                <a:lnTo>
                  <a:pt x="39624" y="464820"/>
                </a:lnTo>
                <a:lnTo>
                  <a:pt x="36576" y="460248"/>
                </a:lnTo>
                <a:lnTo>
                  <a:pt x="27432" y="441960"/>
                </a:lnTo>
                <a:lnTo>
                  <a:pt x="25908" y="434340"/>
                </a:lnTo>
                <a:lnTo>
                  <a:pt x="25908" y="428244"/>
                </a:lnTo>
                <a:lnTo>
                  <a:pt x="24384" y="420624"/>
                </a:lnTo>
                <a:lnTo>
                  <a:pt x="24384" y="485394"/>
                </a:lnTo>
                <a:lnTo>
                  <a:pt x="27432" y="489204"/>
                </a:lnTo>
                <a:lnTo>
                  <a:pt x="35052" y="495300"/>
                </a:lnTo>
                <a:lnTo>
                  <a:pt x="41148" y="499872"/>
                </a:lnTo>
                <a:lnTo>
                  <a:pt x="50292" y="504444"/>
                </a:lnTo>
                <a:lnTo>
                  <a:pt x="57912" y="509016"/>
                </a:lnTo>
                <a:lnTo>
                  <a:pt x="67056" y="512064"/>
                </a:lnTo>
                <a:lnTo>
                  <a:pt x="85344" y="515112"/>
                </a:lnTo>
                <a:lnTo>
                  <a:pt x="1464564" y="515112"/>
                </a:lnTo>
                <a:lnTo>
                  <a:pt x="1482852" y="512064"/>
                </a:lnTo>
                <a:lnTo>
                  <a:pt x="1491996" y="507492"/>
                </a:lnTo>
                <a:lnTo>
                  <a:pt x="1499616" y="504444"/>
                </a:lnTo>
                <a:lnTo>
                  <a:pt x="1507236" y="499872"/>
                </a:lnTo>
                <a:lnTo>
                  <a:pt x="1522476" y="487680"/>
                </a:lnTo>
                <a:lnTo>
                  <a:pt x="1524000" y="485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163058" y="4021326"/>
            <a:ext cx="861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Ana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spc="-35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bic  digestion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14572" y="4892040"/>
            <a:ext cx="1524000" cy="490855"/>
          </a:xfrm>
          <a:custGeom>
            <a:avLst/>
            <a:gdLst/>
            <a:ahLst/>
            <a:cxnLst/>
            <a:rect l="l" t="t" r="r" b="b"/>
            <a:pathLst>
              <a:path w="1524000" h="490854">
                <a:moveTo>
                  <a:pt x="1524000" y="408432"/>
                </a:moveTo>
                <a:lnTo>
                  <a:pt x="1524000" y="82296"/>
                </a:lnTo>
                <a:lnTo>
                  <a:pt x="1517570" y="50149"/>
                </a:lnTo>
                <a:lnTo>
                  <a:pt x="1499997" y="24003"/>
                </a:lnTo>
                <a:lnTo>
                  <a:pt x="1473850" y="6429"/>
                </a:lnTo>
                <a:lnTo>
                  <a:pt x="1441704" y="0"/>
                </a:lnTo>
                <a:lnTo>
                  <a:pt x="80772" y="0"/>
                </a:lnTo>
                <a:lnTo>
                  <a:pt x="49506" y="6429"/>
                </a:lnTo>
                <a:lnTo>
                  <a:pt x="23812" y="24003"/>
                </a:lnTo>
                <a:lnTo>
                  <a:pt x="6405" y="50149"/>
                </a:lnTo>
                <a:lnTo>
                  <a:pt x="0" y="82296"/>
                </a:lnTo>
                <a:lnTo>
                  <a:pt x="0" y="408432"/>
                </a:lnTo>
                <a:lnTo>
                  <a:pt x="6405" y="440578"/>
                </a:lnTo>
                <a:lnTo>
                  <a:pt x="23812" y="466725"/>
                </a:lnTo>
                <a:lnTo>
                  <a:pt x="49506" y="484298"/>
                </a:lnTo>
                <a:lnTo>
                  <a:pt x="80772" y="490728"/>
                </a:lnTo>
                <a:lnTo>
                  <a:pt x="1441704" y="490728"/>
                </a:lnTo>
                <a:lnTo>
                  <a:pt x="1473850" y="484298"/>
                </a:lnTo>
                <a:lnTo>
                  <a:pt x="1499997" y="466725"/>
                </a:lnTo>
                <a:lnTo>
                  <a:pt x="1517570" y="440578"/>
                </a:lnTo>
                <a:lnTo>
                  <a:pt x="1524000" y="408432"/>
                </a:lnTo>
                <a:close/>
              </a:path>
            </a:pathLst>
          </a:custGeom>
          <a:solidFill>
            <a:srgbClr val="CCC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0855" y="4879848"/>
            <a:ext cx="1550035" cy="515620"/>
          </a:xfrm>
          <a:custGeom>
            <a:avLst/>
            <a:gdLst/>
            <a:ahLst/>
            <a:cxnLst/>
            <a:rect l="l" t="t" r="r" b="b"/>
            <a:pathLst>
              <a:path w="1550035" h="515620">
                <a:moveTo>
                  <a:pt x="1549908" y="429768"/>
                </a:moveTo>
                <a:lnTo>
                  <a:pt x="1549908" y="83820"/>
                </a:lnTo>
                <a:lnTo>
                  <a:pt x="1548384" y="74676"/>
                </a:lnTo>
                <a:lnTo>
                  <a:pt x="1528572" y="33528"/>
                </a:lnTo>
                <a:lnTo>
                  <a:pt x="1491996" y="6096"/>
                </a:lnTo>
                <a:lnTo>
                  <a:pt x="1464564" y="0"/>
                </a:lnTo>
                <a:lnTo>
                  <a:pt x="85344" y="0"/>
                </a:lnTo>
                <a:lnTo>
                  <a:pt x="74676" y="1524"/>
                </a:lnTo>
                <a:lnTo>
                  <a:pt x="67056" y="4572"/>
                </a:lnTo>
                <a:lnTo>
                  <a:pt x="57912" y="7620"/>
                </a:lnTo>
                <a:lnTo>
                  <a:pt x="21336" y="35052"/>
                </a:lnTo>
                <a:lnTo>
                  <a:pt x="12192" y="50292"/>
                </a:lnTo>
                <a:lnTo>
                  <a:pt x="7620" y="57912"/>
                </a:lnTo>
                <a:lnTo>
                  <a:pt x="4572" y="67056"/>
                </a:lnTo>
                <a:lnTo>
                  <a:pt x="0" y="94488"/>
                </a:lnTo>
                <a:lnTo>
                  <a:pt x="0" y="422148"/>
                </a:lnTo>
                <a:lnTo>
                  <a:pt x="4572" y="449580"/>
                </a:lnTo>
                <a:lnTo>
                  <a:pt x="7620" y="458724"/>
                </a:lnTo>
                <a:lnTo>
                  <a:pt x="16764" y="473964"/>
                </a:lnTo>
                <a:lnTo>
                  <a:pt x="25908" y="485394"/>
                </a:lnTo>
                <a:lnTo>
                  <a:pt x="25908" y="86868"/>
                </a:lnTo>
                <a:lnTo>
                  <a:pt x="27432" y="79248"/>
                </a:lnTo>
                <a:lnTo>
                  <a:pt x="28956" y="73152"/>
                </a:lnTo>
                <a:lnTo>
                  <a:pt x="38100" y="54864"/>
                </a:lnTo>
                <a:lnTo>
                  <a:pt x="42672" y="50292"/>
                </a:lnTo>
                <a:lnTo>
                  <a:pt x="47244" y="44196"/>
                </a:lnTo>
                <a:lnTo>
                  <a:pt x="51816" y="39624"/>
                </a:lnTo>
                <a:lnTo>
                  <a:pt x="56388" y="36576"/>
                </a:lnTo>
                <a:lnTo>
                  <a:pt x="74676" y="27432"/>
                </a:lnTo>
                <a:lnTo>
                  <a:pt x="82296" y="25908"/>
                </a:lnTo>
                <a:lnTo>
                  <a:pt x="88392" y="25908"/>
                </a:lnTo>
                <a:lnTo>
                  <a:pt x="96012" y="24384"/>
                </a:lnTo>
                <a:lnTo>
                  <a:pt x="1455420" y="24384"/>
                </a:lnTo>
                <a:lnTo>
                  <a:pt x="1463040" y="25908"/>
                </a:lnTo>
                <a:lnTo>
                  <a:pt x="1470660" y="25908"/>
                </a:lnTo>
                <a:lnTo>
                  <a:pt x="1476756" y="28956"/>
                </a:lnTo>
                <a:lnTo>
                  <a:pt x="1482852" y="30480"/>
                </a:lnTo>
                <a:lnTo>
                  <a:pt x="1495044" y="36576"/>
                </a:lnTo>
                <a:lnTo>
                  <a:pt x="1519428" y="68580"/>
                </a:lnTo>
                <a:lnTo>
                  <a:pt x="1520952" y="74676"/>
                </a:lnTo>
                <a:lnTo>
                  <a:pt x="1524000" y="80772"/>
                </a:lnTo>
                <a:lnTo>
                  <a:pt x="1524000" y="486156"/>
                </a:lnTo>
                <a:lnTo>
                  <a:pt x="1528572" y="481584"/>
                </a:lnTo>
                <a:lnTo>
                  <a:pt x="1534668" y="473964"/>
                </a:lnTo>
                <a:lnTo>
                  <a:pt x="1539240" y="466344"/>
                </a:lnTo>
                <a:lnTo>
                  <a:pt x="1542288" y="457200"/>
                </a:lnTo>
                <a:lnTo>
                  <a:pt x="1545336" y="449580"/>
                </a:lnTo>
                <a:lnTo>
                  <a:pt x="1548384" y="440436"/>
                </a:lnTo>
                <a:lnTo>
                  <a:pt x="1549908" y="429768"/>
                </a:lnTo>
                <a:close/>
              </a:path>
              <a:path w="1550035" h="515620">
                <a:moveTo>
                  <a:pt x="1524000" y="486156"/>
                </a:moveTo>
                <a:lnTo>
                  <a:pt x="1524000" y="429768"/>
                </a:lnTo>
                <a:lnTo>
                  <a:pt x="1520952" y="441960"/>
                </a:lnTo>
                <a:lnTo>
                  <a:pt x="1519428" y="449580"/>
                </a:lnTo>
                <a:lnTo>
                  <a:pt x="1516380" y="454152"/>
                </a:lnTo>
                <a:lnTo>
                  <a:pt x="1511808" y="460248"/>
                </a:lnTo>
                <a:lnTo>
                  <a:pt x="1508760" y="466344"/>
                </a:lnTo>
                <a:lnTo>
                  <a:pt x="1499616" y="475488"/>
                </a:lnTo>
                <a:lnTo>
                  <a:pt x="1493520" y="478536"/>
                </a:lnTo>
                <a:lnTo>
                  <a:pt x="1487424" y="483108"/>
                </a:lnTo>
                <a:lnTo>
                  <a:pt x="1481328" y="484632"/>
                </a:lnTo>
                <a:lnTo>
                  <a:pt x="1475232" y="487680"/>
                </a:lnTo>
                <a:lnTo>
                  <a:pt x="1469136" y="489204"/>
                </a:lnTo>
                <a:lnTo>
                  <a:pt x="1461516" y="490728"/>
                </a:lnTo>
                <a:lnTo>
                  <a:pt x="86868" y="490728"/>
                </a:lnTo>
                <a:lnTo>
                  <a:pt x="50292" y="473964"/>
                </a:lnTo>
                <a:lnTo>
                  <a:pt x="38100" y="460248"/>
                </a:lnTo>
                <a:lnTo>
                  <a:pt x="33528" y="454152"/>
                </a:lnTo>
                <a:lnTo>
                  <a:pt x="32004" y="448056"/>
                </a:lnTo>
                <a:lnTo>
                  <a:pt x="28956" y="441960"/>
                </a:lnTo>
                <a:lnTo>
                  <a:pt x="27432" y="434340"/>
                </a:lnTo>
                <a:lnTo>
                  <a:pt x="25908" y="428244"/>
                </a:lnTo>
                <a:lnTo>
                  <a:pt x="25908" y="485394"/>
                </a:lnTo>
                <a:lnTo>
                  <a:pt x="59436" y="509016"/>
                </a:lnTo>
                <a:lnTo>
                  <a:pt x="86868" y="515112"/>
                </a:lnTo>
                <a:lnTo>
                  <a:pt x="1466088" y="515112"/>
                </a:lnTo>
                <a:lnTo>
                  <a:pt x="1484376" y="512064"/>
                </a:lnTo>
                <a:lnTo>
                  <a:pt x="1493520" y="507492"/>
                </a:lnTo>
                <a:lnTo>
                  <a:pt x="1501140" y="504444"/>
                </a:lnTo>
                <a:lnTo>
                  <a:pt x="1508760" y="499872"/>
                </a:lnTo>
                <a:lnTo>
                  <a:pt x="1516380" y="493776"/>
                </a:lnTo>
                <a:lnTo>
                  <a:pt x="1524000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03038" y="4990589"/>
            <a:ext cx="1144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Calibri"/>
                <a:cs typeface="Calibri"/>
              </a:rPr>
              <a:t>F</a:t>
            </a:r>
            <a:r>
              <a:rPr sz="1600" spc="-10" dirty="0">
                <a:latin typeface="Calibri"/>
                <a:cs typeface="Calibri"/>
              </a:rPr>
              <a:t>erme</a:t>
            </a:r>
            <a:r>
              <a:rPr sz="1600" spc="-2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10000" y="6176772"/>
            <a:ext cx="1524000" cy="490855"/>
          </a:xfrm>
          <a:custGeom>
            <a:avLst/>
            <a:gdLst/>
            <a:ahLst/>
            <a:cxnLst/>
            <a:rect l="l" t="t" r="r" b="b"/>
            <a:pathLst>
              <a:path w="1524000" h="490854">
                <a:moveTo>
                  <a:pt x="1524000" y="408432"/>
                </a:moveTo>
                <a:lnTo>
                  <a:pt x="1524000" y="82296"/>
                </a:lnTo>
                <a:lnTo>
                  <a:pt x="1517594" y="50149"/>
                </a:lnTo>
                <a:lnTo>
                  <a:pt x="1500187" y="24003"/>
                </a:lnTo>
                <a:lnTo>
                  <a:pt x="1474493" y="6429"/>
                </a:lnTo>
                <a:lnTo>
                  <a:pt x="1443228" y="0"/>
                </a:lnTo>
                <a:lnTo>
                  <a:pt x="82296" y="0"/>
                </a:lnTo>
                <a:lnTo>
                  <a:pt x="50792" y="6429"/>
                </a:lnTo>
                <a:lnTo>
                  <a:pt x="24574" y="24003"/>
                </a:lnTo>
                <a:lnTo>
                  <a:pt x="6643" y="50149"/>
                </a:lnTo>
                <a:lnTo>
                  <a:pt x="0" y="82296"/>
                </a:lnTo>
                <a:lnTo>
                  <a:pt x="0" y="408432"/>
                </a:lnTo>
                <a:lnTo>
                  <a:pt x="6643" y="440578"/>
                </a:lnTo>
                <a:lnTo>
                  <a:pt x="24574" y="466725"/>
                </a:lnTo>
                <a:lnTo>
                  <a:pt x="50792" y="484298"/>
                </a:lnTo>
                <a:lnTo>
                  <a:pt x="82296" y="490728"/>
                </a:lnTo>
                <a:lnTo>
                  <a:pt x="1443228" y="490728"/>
                </a:lnTo>
                <a:lnTo>
                  <a:pt x="1474493" y="484298"/>
                </a:lnTo>
                <a:lnTo>
                  <a:pt x="1500187" y="466725"/>
                </a:lnTo>
                <a:lnTo>
                  <a:pt x="1517594" y="440578"/>
                </a:lnTo>
                <a:lnTo>
                  <a:pt x="1524000" y="408432"/>
                </a:lnTo>
                <a:close/>
              </a:path>
            </a:pathLst>
          </a:custGeom>
          <a:solidFill>
            <a:srgbClr val="FCD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7808" y="6164580"/>
            <a:ext cx="1550035" cy="515620"/>
          </a:xfrm>
          <a:custGeom>
            <a:avLst/>
            <a:gdLst/>
            <a:ahLst/>
            <a:cxnLst/>
            <a:rect l="l" t="t" r="r" b="b"/>
            <a:pathLst>
              <a:path w="1550035" h="515620">
                <a:moveTo>
                  <a:pt x="1549908" y="429768"/>
                </a:moveTo>
                <a:lnTo>
                  <a:pt x="1549908" y="92964"/>
                </a:lnTo>
                <a:lnTo>
                  <a:pt x="1545336" y="65532"/>
                </a:lnTo>
                <a:lnTo>
                  <a:pt x="1514856" y="21336"/>
                </a:lnTo>
                <a:lnTo>
                  <a:pt x="1464564" y="0"/>
                </a:lnTo>
                <a:lnTo>
                  <a:pt x="83820" y="0"/>
                </a:lnTo>
                <a:lnTo>
                  <a:pt x="74676" y="1524"/>
                </a:lnTo>
                <a:lnTo>
                  <a:pt x="65532" y="4572"/>
                </a:lnTo>
                <a:lnTo>
                  <a:pt x="57912" y="7620"/>
                </a:lnTo>
                <a:lnTo>
                  <a:pt x="48768" y="10668"/>
                </a:lnTo>
                <a:lnTo>
                  <a:pt x="16764" y="41148"/>
                </a:lnTo>
                <a:lnTo>
                  <a:pt x="10668" y="48768"/>
                </a:lnTo>
                <a:lnTo>
                  <a:pt x="1524" y="76200"/>
                </a:lnTo>
                <a:lnTo>
                  <a:pt x="0" y="85344"/>
                </a:lnTo>
                <a:lnTo>
                  <a:pt x="0" y="431292"/>
                </a:lnTo>
                <a:lnTo>
                  <a:pt x="16764" y="473964"/>
                </a:lnTo>
                <a:lnTo>
                  <a:pt x="25908" y="484632"/>
                </a:lnTo>
                <a:lnTo>
                  <a:pt x="25908" y="86868"/>
                </a:lnTo>
                <a:lnTo>
                  <a:pt x="27432" y="79248"/>
                </a:lnTo>
                <a:lnTo>
                  <a:pt x="28956" y="73152"/>
                </a:lnTo>
                <a:lnTo>
                  <a:pt x="32004" y="67056"/>
                </a:lnTo>
                <a:lnTo>
                  <a:pt x="33528" y="60960"/>
                </a:lnTo>
                <a:lnTo>
                  <a:pt x="38100" y="54864"/>
                </a:lnTo>
                <a:lnTo>
                  <a:pt x="41148" y="50292"/>
                </a:lnTo>
                <a:lnTo>
                  <a:pt x="45720" y="44196"/>
                </a:lnTo>
                <a:lnTo>
                  <a:pt x="51816" y="39624"/>
                </a:lnTo>
                <a:lnTo>
                  <a:pt x="56388" y="36576"/>
                </a:lnTo>
                <a:lnTo>
                  <a:pt x="74676" y="27432"/>
                </a:lnTo>
                <a:lnTo>
                  <a:pt x="82296" y="25908"/>
                </a:lnTo>
                <a:lnTo>
                  <a:pt x="88392" y="24384"/>
                </a:lnTo>
                <a:lnTo>
                  <a:pt x="1455420" y="24384"/>
                </a:lnTo>
                <a:lnTo>
                  <a:pt x="1463040" y="25908"/>
                </a:lnTo>
                <a:lnTo>
                  <a:pt x="1469136" y="25908"/>
                </a:lnTo>
                <a:lnTo>
                  <a:pt x="1508760" y="50292"/>
                </a:lnTo>
                <a:lnTo>
                  <a:pt x="1520952" y="74676"/>
                </a:lnTo>
                <a:lnTo>
                  <a:pt x="1524000" y="86868"/>
                </a:lnTo>
                <a:lnTo>
                  <a:pt x="1524000" y="486156"/>
                </a:lnTo>
                <a:lnTo>
                  <a:pt x="1528572" y="481584"/>
                </a:lnTo>
                <a:lnTo>
                  <a:pt x="1534668" y="473964"/>
                </a:lnTo>
                <a:lnTo>
                  <a:pt x="1537716" y="466344"/>
                </a:lnTo>
                <a:lnTo>
                  <a:pt x="1542288" y="457200"/>
                </a:lnTo>
                <a:lnTo>
                  <a:pt x="1545336" y="449580"/>
                </a:lnTo>
                <a:lnTo>
                  <a:pt x="1548384" y="438912"/>
                </a:lnTo>
                <a:lnTo>
                  <a:pt x="1549908" y="429768"/>
                </a:lnTo>
                <a:close/>
              </a:path>
              <a:path w="1550035" h="515620">
                <a:moveTo>
                  <a:pt x="1524000" y="486156"/>
                </a:moveTo>
                <a:lnTo>
                  <a:pt x="1524000" y="429768"/>
                </a:lnTo>
                <a:lnTo>
                  <a:pt x="1520952" y="441960"/>
                </a:lnTo>
                <a:lnTo>
                  <a:pt x="1517904" y="449580"/>
                </a:lnTo>
                <a:lnTo>
                  <a:pt x="1514856" y="454152"/>
                </a:lnTo>
                <a:lnTo>
                  <a:pt x="1508760" y="466344"/>
                </a:lnTo>
                <a:lnTo>
                  <a:pt x="1504188" y="470916"/>
                </a:lnTo>
                <a:lnTo>
                  <a:pt x="1498092" y="475488"/>
                </a:lnTo>
                <a:lnTo>
                  <a:pt x="1493520" y="478536"/>
                </a:lnTo>
                <a:lnTo>
                  <a:pt x="1475232" y="487680"/>
                </a:lnTo>
                <a:lnTo>
                  <a:pt x="1467612" y="489204"/>
                </a:lnTo>
                <a:lnTo>
                  <a:pt x="1461516" y="490728"/>
                </a:lnTo>
                <a:lnTo>
                  <a:pt x="86868" y="490728"/>
                </a:lnTo>
                <a:lnTo>
                  <a:pt x="80772" y="489204"/>
                </a:lnTo>
                <a:lnTo>
                  <a:pt x="73152" y="487680"/>
                </a:lnTo>
                <a:lnTo>
                  <a:pt x="41148" y="464820"/>
                </a:lnTo>
                <a:lnTo>
                  <a:pt x="28956" y="440436"/>
                </a:lnTo>
                <a:lnTo>
                  <a:pt x="25908" y="428244"/>
                </a:lnTo>
                <a:lnTo>
                  <a:pt x="25908" y="484632"/>
                </a:lnTo>
                <a:lnTo>
                  <a:pt x="28956" y="487680"/>
                </a:lnTo>
                <a:lnTo>
                  <a:pt x="35052" y="495300"/>
                </a:lnTo>
                <a:lnTo>
                  <a:pt x="57912" y="509016"/>
                </a:lnTo>
                <a:lnTo>
                  <a:pt x="67056" y="512064"/>
                </a:lnTo>
                <a:lnTo>
                  <a:pt x="85344" y="515112"/>
                </a:lnTo>
                <a:lnTo>
                  <a:pt x="1466088" y="515112"/>
                </a:lnTo>
                <a:lnTo>
                  <a:pt x="1475232" y="513588"/>
                </a:lnTo>
                <a:lnTo>
                  <a:pt x="1484376" y="510540"/>
                </a:lnTo>
                <a:lnTo>
                  <a:pt x="1491996" y="507492"/>
                </a:lnTo>
                <a:lnTo>
                  <a:pt x="1501140" y="504444"/>
                </a:lnTo>
                <a:lnTo>
                  <a:pt x="1508760" y="499872"/>
                </a:lnTo>
                <a:lnTo>
                  <a:pt x="1516380" y="493776"/>
                </a:lnTo>
                <a:lnTo>
                  <a:pt x="1524000" y="486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52746" y="6119873"/>
            <a:ext cx="123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448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Trans- 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86600" y="3180588"/>
            <a:ext cx="1400810" cy="2289175"/>
          </a:xfrm>
          <a:custGeom>
            <a:avLst/>
            <a:gdLst/>
            <a:ahLst/>
            <a:cxnLst/>
            <a:rect l="l" t="t" r="r" b="b"/>
            <a:pathLst>
              <a:path w="1400809" h="2289175">
                <a:moveTo>
                  <a:pt x="0" y="0"/>
                </a:moveTo>
                <a:lnTo>
                  <a:pt x="0" y="2289048"/>
                </a:lnTo>
                <a:lnTo>
                  <a:pt x="1400556" y="2289048"/>
                </a:lnTo>
                <a:lnTo>
                  <a:pt x="14005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2028" y="3176016"/>
            <a:ext cx="1409700" cy="2298700"/>
          </a:xfrm>
          <a:custGeom>
            <a:avLst/>
            <a:gdLst/>
            <a:ahLst/>
            <a:cxnLst/>
            <a:rect l="l" t="t" r="r" b="b"/>
            <a:pathLst>
              <a:path w="1409700" h="2298700">
                <a:moveTo>
                  <a:pt x="1409700" y="2298192"/>
                </a:moveTo>
                <a:lnTo>
                  <a:pt x="1409700" y="0"/>
                </a:lnTo>
                <a:lnTo>
                  <a:pt x="0" y="0"/>
                </a:lnTo>
                <a:lnTo>
                  <a:pt x="0" y="2298192"/>
                </a:lnTo>
                <a:lnTo>
                  <a:pt x="4572" y="2298192"/>
                </a:lnTo>
                <a:lnTo>
                  <a:pt x="4572" y="9144"/>
                </a:lnTo>
                <a:lnTo>
                  <a:pt x="10668" y="4572"/>
                </a:lnTo>
                <a:lnTo>
                  <a:pt x="10668" y="9144"/>
                </a:lnTo>
                <a:lnTo>
                  <a:pt x="1400556" y="9144"/>
                </a:lnTo>
                <a:lnTo>
                  <a:pt x="1400556" y="4572"/>
                </a:lnTo>
                <a:lnTo>
                  <a:pt x="1405128" y="9144"/>
                </a:lnTo>
                <a:lnTo>
                  <a:pt x="1405128" y="2298192"/>
                </a:lnTo>
                <a:lnTo>
                  <a:pt x="1409700" y="2298192"/>
                </a:lnTo>
                <a:close/>
              </a:path>
              <a:path w="1409700" h="2298700">
                <a:moveTo>
                  <a:pt x="10668" y="9144"/>
                </a:moveTo>
                <a:lnTo>
                  <a:pt x="10668" y="4572"/>
                </a:lnTo>
                <a:lnTo>
                  <a:pt x="4572" y="9144"/>
                </a:lnTo>
                <a:lnTo>
                  <a:pt x="10668" y="9144"/>
                </a:lnTo>
                <a:close/>
              </a:path>
              <a:path w="1409700" h="2298700">
                <a:moveTo>
                  <a:pt x="10668" y="2289048"/>
                </a:moveTo>
                <a:lnTo>
                  <a:pt x="10668" y="9144"/>
                </a:lnTo>
                <a:lnTo>
                  <a:pt x="4572" y="9144"/>
                </a:lnTo>
                <a:lnTo>
                  <a:pt x="4572" y="2289048"/>
                </a:lnTo>
                <a:lnTo>
                  <a:pt x="10668" y="2289048"/>
                </a:lnTo>
                <a:close/>
              </a:path>
              <a:path w="1409700" h="2298700">
                <a:moveTo>
                  <a:pt x="1405128" y="2289048"/>
                </a:moveTo>
                <a:lnTo>
                  <a:pt x="4572" y="2289048"/>
                </a:lnTo>
                <a:lnTo>
                  <a:pt x="10668" y="2293620"/>
                </a:lnTo>
                <a:lnTo>
                  <a:pt x="10668" y="2298192"/>
                </a:lnTo>
                <a:lnTo>
                  <a:pt x="1400556" y="2298192"/>
                </a:lnTo>
                <a:lnTo>
                  <a:pt x="1400556" y="2293620"/>
                </a:lnTo>
                <a:lnTo>
                  <a:pt x="1405128" y="2289048"/>
                </a:lnTo>
                <a:close/>
              </a:path>
              <a:path w="1409700" h="2298700">
                <a:moveTo>
                  <a:pt x="10668" y="2298192"/>
                </a:moveTo>
                <a:lnTo>
                  <a:pt x="10668" y="2293620"/>
                </a:lnTo>
                <a:lnTo>
                  <a:pt x="4572" y="2289048"/>
                </a:lnTo>
                <a:lnTo>
                  <a:pt x="4572" y="2298192"/>
                </a:lnTo>
                <a:lnTo>
                  <a:pt x="10668" y="2298192"/>
                </a:lnTo>
                <a:close/>
              </a:path>
              <a:path w="1409700" h="2298700">
                <a:moveTo>
                  <a:pt x="1405128" y="9144"/>
                </a:moveTo>
                <a:lnTo>
                  <a:pt x="1400556" y="4572"/>
                </a:lnTo>
                <a:lnTo>
                  <a:pt x="1400556" y="9144"/>
                </a:lnTo>
                <a:lnTo>
                  <a:pt x="1405128" y="9144"/>
                </a:lnTo>
                <a:close/>
              </a:path>
              <a:path w="1409700" h="2298700">
                <a:moveTo>
                  <a:pt x="1405128" y="2289048"/>
                </a:moveTo>
                <a:lnTo>
                  <a:pt x="1405128" y="9144"/>
                </a:lnTo>
                <a:lnTo>
                  <a:pt x="1400556" y="9144"/>
                </a:lnTo>
                <a:lnTo>
                  <a:pt x="1400556" y="2289048"/>
                </a:lnTo>
                <a:lnTo>
                  <a:pt x="1405128" y="2289048"/>
                </a:lnTo>
                <a:close/>
              </a:path>
              <a:path w="1409700" h="2298700">
                <a:moveTo>
                  <a:pt x="1405128" y="2298192"/>
                </a:moveTo>
                <a:lnTo>
                  <a:pt x="1405128" y="2289048"/>
                </a:lnTo>
                <a:lnTo>
                  <a:pt x="1400556" y="2293620"/>
                </a:lnTo>
                <a:lnTo>
                  <a:pt x="1400556" y="2298192"/>
                </a:lnTo>
                <a:lnTo>
                  <a:pt x="1405128" y="2298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86600" y="3205986"/>
            <a:ext cx="140081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marR="23749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Combined  heat </a:t>
            </a:r>
            <a:r>
              <a:rPr sz="1800" dirty="0">
                <a:latin typeface="Arial"/>
                <a:cs typeface="Arial"/>
              </a:rPr>
              <a:t>&amp;  </a:t>
            </a:r>
            <a:r>
              <a:rPr sz="1800" spc="-30" dirty="0">
                <a:latin typeface="Arial"/>
                <a:cs typeface="Arial"/>
              </a:rPr>
              <a:t>power,  </a:t>
            </a:r>
            <a:r>
              <a:rPr sz="1800" spc="-5" dirty="0">
                <a:latin typeface="Arial"/>
                <a:cs typeface="Arial"/>
              </a:rPr>
              <a:t>Fuels,  C</a:t>
            </a:r>
            <a:r>
              <a:rPr sz="1800" spc="-10" dirty="0">
                <a:latin typeface="Arial"/>
                <a:cs typeface="Arial"/>
              </a:rPr>
              <a:t>he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s 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5" dirty="0">
                <a:latin typeface="Arial"/>
                <a:cs typeface="Arial"/>
              </a:rPr>
              <a:t>materials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181100" y="2596896"/>
            <a:ext cx="954405" cy="1676400"/>
          </a:xfrm>
          <a:custGeom>
            <a:avLst/>
            <a:gdLst/>
            <a:ahLst/>
            <a:cxnLst/>
            <a:rect l="l" t="t" r="r" b="b"/>
            <a:pathLst>
              <a:path w="954405" h="1676400">
                <a:moveTo>
                  <a:pt x="688848" y="170688"/>
                </a:moveTo>
                <a:lnTo>
                  <a:pt x="688848" y="99060"/>
                </a:lnTo>
                <a:lnTo>
                  <a:pt x="417576" y="99060"/>
                </a:lnTo>
                <a:lnTo>
                  <a:pt x="368969" y="101876"/>
                </a:lnTo>
                <a:lnTo>
                  <a:pt x="321986" y="110114"/>
                </a:lnTo>
                <a:lnTo>
                  <a:pt x="276942" y="123457"/>
                </a:lnTo>
                <a:lnTo>
                  <a:pt x="234153" y="141589"/>
                </a:lnTo>
                <a:lnTo>
                  <a:pt x="193938" y="164193"/>
                </a:lnTo>
                <a:lnTo>
                  <a:pt x="156612" y="190953"/>
                </a:lnTo>
                <a:lnTo>
                  <a:pt x="122491" y="221551"/>
                </a:lnTo>
                <a:lnTo>
                  <a:pt x="91893" y="255672"/>
                </a:lnTo>
                <a:lnTo>
                  <a:pt x="65133" y="292998"/>
                </a:lnTo>
                <a:lnTo>
                  <a:pt x="42529" y="333213"/>
                </a:lnTo>
                <a:lnTo>
                  <a:pt x="24397" y="376002"/>
                </a:lnTo>
                <a:lnTo>
                  <a:pt x="11054" y="421046"/>
                </a:lnTo>
                <a:lnTo>
                  <a:pt x="2816" y="468029"/>
                </a:lnTo>
                <a:lnTo>
                  <a:pt x="0" y="516636"/>
                </a:lnTo>
                <a:lnTo>
                  <a:pt x="0" y="1676400"/>
                </a:lnTo>
                <a:lnTo>
                  <a:pt x="73152" y="1676400"/>
                </a:lnTo>
                <a:lnTo>
                  <a:pt x="73152" y="516636"/>
                </a:lnTo>
                <a:lnTo>
                  <a:pt x="76290" y="469810"/>
                </a:lnTo>
                <a:lnTo>
                  <a:pt x="85435" y="424864"/>
                </a:lnTo>
                <a:lnTo>
                  <a:pt x="100179" y="382214"/>
                </a:lnTo>
                <a:lnTo>
                  <a:pt x="120113" y="342279"/>
                </a:lnTo>
                <a:lnTo>
                  <a:pt x="144832" y="305476"/>
                </a:lnTo>
                <a:lnTo>
                  <a:pt x="173926" y="272224"/>
                </a:lnTo>
                <a:lnTo>
                  <a:pt x="206989" y="242941"/>
                </a:lnTo>
                <a:lnTo>
                  <a:pt x="243614" y="218044"/>
                </a:lnTo>
                <a:lnTo>
                  <a:pt x="283392" y="197953"/>
                </a:lnTo>
                <a:lnTo>
                  <a:pt x="325917" y="183084"/>
                </a:lnTo>
                <a:lnTo>
                  <a:pt x="370780" y="173856"/>
                </a:lnTo>
                <a:lnTo>
                  <a:pt x="417576" y="170688"/>
                </a:lnTo>
                <a:lnTo>
                  <a:pt x="688848" y="170688"/>
                </a:lnTo>
                <a:close/>
              </a:path>
              <a:path w="954405" h="1676400">
                <a:moveTo>
                  <a:pt x="954024" y="135636"/>
                </a:moveTo>
                <a:lnTo>
                  <a:pt x="688848" y="0"/>
                </a:lnTo>
                <a:lnTo>
                  <a:pt x="688848" y="269748"/>
                </a:lnTo>
                <a:lnTo>
                  <a:pt x="954024" y="135636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8908" y="2584704"/>
            <a:ext cx="980440" cy="1701164"/>
          </a:xfrm>
          <a:custGeom>
            <a:avLst/>
            <a:gdLst/>
            <a:ahLst/>
            <a:cxnLst/>
            <a:rect l="l" t="t" r="r" b="b"/>
            <a:pathLst>
              <a:path w="980439" h="1701164">
                <a:moveTo>
                  <a:pt x="701040" y="99060"/>
                </a:moveTo>
                <a:lnTo>
                  <a:pt x="408432" y="99060"/>
                </a:lnTo>
                <a:lnTo>
                  <a:pt x="385572" y="100584"/>
                </a:lnTo>
                <a:lnTo>
                  <a:pt x="342900" y="106680"/>
                </a:lnTo>
                <a:lnTo>
                  <a:pt x="323088" y="112776"/>
                </a:lnTo>
                <a:lnTo>
                  <a:pt x="301752" y="117348"/>
                </a:lnTo>
                <a:lnTo>
                  <a:pt x="262128" y="132588"/>
                </a:lnTo>
                <a:lnTo>
                  <a:pt x="225552" y="150876"/>
                </a:lnTo>
                <a:lnTo>
                  <a:pt x="188976" y="172212"/>
                </a:lnTo>
                <a:lnTo>
                  <a:pt x="156972" y="196596"/>
                </a:lnTo>
                <a:lnTo>
                  <a:pt x="111252" y="239268"/>
                </a:lnTo>
                <a:lnTo>
                  <a:pt x="73152" y="288036"/>
                </a:lnTo>
                <a:lnTo>
                  <a:pt x="62484" y="306324"/>
                </a:lnTo>
                <a:lnTo>
                  <a:pt x="51816" y="323088"/>
                </a:lnTo>
                <a:lnTo>
                  <a:pt x="42672" y="342900"/>
                </a:lnTo>
                <a:lnTo>
                  <a:pt x="33528" y="361188"/>
                </a:lnTo>
                <a:lnTo>
                  <a:pt x="25908" y="381000"/>
                </a:lnTo>
                <a:lnTo>
                  <a:pt x="13716" y="420624"/>
                </a:lnTo>
                <a:lnTo>
                  <a:pt x="4572" y="463296"/>
                </a:lnTo>
                <a:lnTo>
                  <a:pt x="0" y="528828"/>
                </a:lnTo>
                <a:lnTo>
                  <a:pt x="0" y="1696212"/>
                </a:lnTo>
                <a:lnTo>
                  <a:pt x="6096" y="1700784"/>
                </a:lnTo>
                <a:lnTo>
                  <a:pt x="12192" y="1700784"/>
                </a:lnTo>
                <a:lnTo>
                  <a:pt x="12192" y="1676400"/>
                </a:lnTo>
                <a:lnTo>
                  <a:pt x="25908" y="1676400"/>
                </a:lnTo>
                <a:lnTo>
                  <a:pt x="25908" y="507492"/>
                </a:lnTo>
                <a:lnTo>
                  <a:pt x="27432" y="486156"/>
                </a:lnTo>
                <a:lnTo>
                  <a:pt x="33528" y="446532"/>
                </a:lnTo>
                <a:lnTo>
                  <a:pt x="38100" y="426720"/>
                </a:lnTo>
                <a:lnTo>
                  <a:pt x="44196" y="408432"/>
                </a:lnTo>
                <a:lnTo>
                  <a:pt x="50292" y="388620"/>
                </a:lnTo>
                <a:lnTo>
                  <a:pt x="65532" y="353568"/>
                </a:lnTo>
                <a:lnTo>
                  <a:pt x="83820" y="318516"/>
                </a:lnTo>
                <a:lnTo>
                  <a:pt x="131064" y="256032"/>
                </a:lnTo>
                <a:lnTo>
                  <a:pt x="158496" y="228600"/>
                </a:lnTo>
                <a:lnTo>
                  <a:pt x="188976" y="204216"/>
                </a:lnTo>
                <a:lnTo>
                  <a:pt x="237744" y="172212"/>
                </a:lnTo>
                <a:lnTo>
                  <a:pt x="291084" y="147828"/>
                </a:lnTo>
                <a:lnTo>
                  <a:pt x="329184" y="137160"/>
                </a:lnTo>
                <a:lnTo>
                  <a:pt x="368808" y="128016"/>
                </a:lnTo>
                <a:lnTo>
                  <a:pt x="431292" y="123444"/>
                </a:lnTo>
                <a:lnTo>
                  <a:pt x="687324" y="123444"/>
                </a:lnTo>
                <a:lnTo>
                  <a:pt x="687324" y="111252"/>
                </a:lnTo>
                <a:lnTo>
                  <a:pt x="701040" y="99060"/>
                </a:lnTo>
                <a:close/>
              </a:path>
              <a:path w="980439" h="1701164">
                <a:moveTo>
                  <a:pt x="85344" y="1676400"/>
                </a:moveTo>
                <a:lnTo>
                  <a:pt x="12192" y="1676400"/>
                </a:lnTo>
                <a:lnTo>
                  <a:pt x="25908" y="1688592"/>
                </a:lnTo>
                <a:lnTo>
                  <a:pt x="25908" y="1700784"/>
                </a:lnTo>
                <a:lnTo>
                  <a:pt x="73152" y="1700784"/>
                </a:lnTo>
                <a:lnTo>
                  <a:pt x="73152" y="1688592"/>
                </a:lnTo>
                <a:lnTo>
                  <a:pt x="85344" y="1676400"/>
                </a:lnTo>
                <a:close/>
              </a:path>
              <a:path w="980439" h="1701164">
                <a:moveTo>
                  <a:pt x="25908" y="1700784"/>
                </a:moveTo>
                <a:lnTo>
                  <a:pt x="25908" y="1688592"/>
                </a:lnTo>
                <a:lnTo>
                  <a:pt x="12192" y="1676400"/>
                </a:lnTo>
                <a:lnTo>
                  <a:pt x="12192" y="1700784"/>
                </a:lnTo>
                <a:lnTo>
                  <a:pt x="25908" y="1700784"/>
                </a:lnTo>
                <a:close/>
              </a:path>
              <a:path w="980439" h="1701164">
                <a:moveTo>
                  <a:pt x="713232" y="261971"/>
                </a:moveTo>
                <a:lnTo>
                  <a:pt x="713232" y="176784"/>
                </a:lnTo>
                <a:lnTo>
                  <a:pt x="707136" y="170688"/>
                </a:lnTo>
                <a:lnTo>
                  <a:pt x="411480" y="170688"/>
                </a:lnTo>
                <a:lnTo>
                  <a:pt x="394716" y="172212"/>
                </a:lnTo>
                <a:lnTo>
                  <a:pt x="358140" y="178308"/>
                </a:lnTo>
                <a:lnTo>
                  <a:pt x="341376" y="181356"/>
                </a:lnTo>
                <a:lnTo>
                  <a:pt x="324612" y="187452"/>
                </a:lnTo>
                <a:lnTo>
                  <a:pt x="307848" y="192024"/>
                </a:lnTo>
                <a:lnTo>
                  <a:pt x="291084" y="198120"/>
                </a:lnTo>
                <a:lnTo>
                  <a:pt x="260604" y="213360"/>
                </a:lnTo>
                <a:lnTo>
                  <a:pt x="230124" y="231648"/>
                </a:lnTo>
                <a:lnTo>
                  <a:pt x="216408" y="242316"/>
                </a:lnTo>
                <a:lnTo>
                  <a:pt x="202692" y="251460"/>
                </a:lnTo>
                <a:lnTo>
                  <a:pt x="190500" y="263652"/>
                </a:lnTo>
                <a:lnTo>
                  <a:pt x="176784" y="275844"/>
                </a:lnTo>
                <a:lnTo>
                  <a:pt x="166116" y="288036"/>
                </a:lnTo>
                <a:lnTo>
                  <a:pt x="134112" y="327660"/>
                </a:lnTo>
                <a:lnTo>
                  <a:pt x="100584" y="388620"/>
                </a:lnTo>
                <a:lnTo>
                  <a:pt x="79248" y="455676"/>
                </a:lnTo>
                <a:lnTo>
                  <a:pt x="73152" y="509016"/>
                </a:lnTo>
                <a:lnTo>
                  <a:pt x="73152" y="1676400"/>
                </a:lnTo>
                <a:lnTo>
                  <a:pt x="85344" y="1676400"/>
                </a:lnTo>
                <a:lnTo>
                  <a:pt x="85344" y="1700784"/>
                </a:lnTo>
                <a:lnTo>
                  <a:pt x="92964" y="1700784"/>
                </a:lnTo>
                <a:lnTo>
                  <a:pt x="97536" y="1696212"/>
                </a:lnTo>
                <a:lnTo>
                  <a:pt x="97536" y="512064"/>
                </a:lnTo>
                <a:lnTo>
                  <a:pt x="99060" y="495300"/>
                </a:lnTo>
                <a:lnTo>
                  <a:pt x="108204" y="445008"/>
                </a:lnTo>
                <a:lnTo>
                  <a:pt x="117348" y="414528"/>
                </a:lnTo>
                <a:lnTo>
                  <a:pt x="123444" y="399288"/>
                </a:lnTo>
                <a:lnTo>
                  <a:pt x="131064" y="384048"/>
                </a:lnTo>
                <a:lnTo>
                  <a:pt x="137160" y="370332"/>
                </a:lnTo>
                <a:lnTo>
                  <a:pt x="146304" y="356616"/>
                </a:lnTo>
                <a:lnTo>
                  <a:pt x="153924" y="342900"/>
                </a:lnTo>
                <a:lnTo>
                  <a:pt x="163068" y="329184"/>
                </a:lnTo>
                <a:lnTo>
                  <a:pt x="207264" y="281940"/>
                </a:lnTo>
                <a:lnTo>
                  <a:pt x="243840" y="252984"/>
                </a:lnTo>
                <a:lnTo>
                  <a:pt x="286512" y="228600"/>
                </a:lnTo>
                <a:lnTo>
                  <a:pt x="330708" y="211836"/>
                </a:lnTo>
                <a:lnTo>
                  <a:pt x="347472" y="207264"/>
                </a:lnTo>
                <a:lnTo>
                  <a:pt x="362712" y="202692"/>
                </a:lnTo>
                <a:lnTo>
                  <a:pt x="379476" y="199644"/>
                </a:lnTo>
                <a:lnTo>
                  <a:pt x="413004" y="196596"/>
                </a:lnTo>
                <a:lnTo>
                  <a:pt x="687324" y="196596"/>
                </a:lnTo>
                <a:lnTo>
                  <a:pt x="687324" y="182880"/>
                </a:lnTo>
                <a:lnTo>
                  <a:pt x="701040" y="196596"/>
                </a:lnTo>
                <a:lnTo>
                  <a:pt x="701040" y="268171"/>
                </a:lnTo>
                <a:lnTo>
                  <a:pt x="713232" y="261971"/>
                </a:lnTo>
                <a:close/>
              </a:path>
              <a:path w="980439" h="1701164">
                <a:moveTo>
                  <a:pt x="85344" y="1700784"/>
                </a:moveTo>
                <a:lnTo>
                  <a:pt x="85344" y="1676400"/>
                </a:lnTo>
                <a:lnTo>
                  <a:pt x="73152" y="1688592"/>
                </a:lnTo>
                <a:lnTo>
                  <a:pt x="73152" y="1700784"/>
                </a:lnTo>
                <a:lnTo>
                  <a:pt x="85344" y="1700784"/>
                </a:lnTo>
                <a:close/>
              </a:path>
              <a:path w="980439" h="1701164">
                <a:moveTo>
                  <a:pt x="979932" y="152400"/>
                </a:moveTo>
                <a:lnTo>
                  <a:pt x="979932" y="143256"/>
                </a:lnTo>
                <a:lnTo>
                  <a:pt x="976884" y="138684"/>
                </a:lnTo>
                <a:lnTo>
                  <a:pt x="972312" y="135636"/>
                </a:lnTo>
                <a:lnTo>
                  <a:pt x="702564" y="0"/>
                </a:lnTo>
                <a:lnTo>
                  <a:pt x="697992" y="0"/>
                </a:lnTo>
                <a:lnTo>
                  <a:pt x="693420" y="1524"/>
                </a:lnTo>
                <a:lnTo>
                  <a:pt x="687324" y="7620"/>
                </a:lnTo>
                <a:lnTo>
                  <a:pt x="687324" y="99060"/>
                </a:lnTo>
                <a:lnTo>
                  <a:pt x="694944" y="99060"/>
                </a:lnTo>
                <a:lnTo>
                  <a:pt x="694944" y="24384"/>
                </a:lnTo>
                <a:lnTo>
                  <a:pt x="713232" y="12192"/>
                </a:lnTo>
                <a:lnTo>
                  <a:pt x="713232" y="33580"/>
                </a:lnTo>
                <a:lnTo>
                  <a:pt x="939042" y="147130"/>
                </a:lnTo>
                <a:lnTo>
                  <a:pt x="961644" y="135636"/>
                </a:lnTo>
                <a:lnTo>
                  <a:pt x="961644" y="163860"/>
                </a:lnTo>
                <a:lnTo>
                  <a:pt x="972312" y="158496"/>
                </a:lnTo>
                <a:lnTo>
                  <a:pt x="976884" y="156972"/>
                </a:lnTo>
                <a:lnTo>
                  <a:pt x="979932" y="152400"/>
                </a:lnTo>
                <a:close/>
              </a:path>
              <a:path w="980439" h="1701164">
                <a:moveTo>
                  <a:pt x="701040" y="123444"/>
                </a:moveTo>
                <a:lnTo>
                  <a:pt x="701040" y="99060"/>
                </a:lnTo>
                <a:lnTo>
                  <a:pt x="687324" y="111252"/>
                </a:lnTo>
                <a:lnTo>
                  <a:pt x="687324" y="123444"/>
                </a:lnTo>
                <a:lnTo>
                  <a:pt x="701040" y="123444"/>
                </a:lnTo>
                <a:close/>
              </a:path>
              <a:path w="980439" h="1701164">
                <a:moveTo>
                  <a:pt x="701040" y="196596"/>
                </a:moveTo>
                <a:lnTo>
                  <a:pt x="687324" y="182880"/>
                </a:lnTo>
                <a:lnTo>
                  <a:pt x="687324" y="196596"/>
                </a:lnTo>
                <a:lnTo>
                  <a:pt x="701040" y="196596"/>
                </a:lnTo>
                <a:close/>
              </a:path>
              <a:path w="980439" h="1701164">
                <a:moveTo>
                  <a:pt x="701040" y="268171"/>
                </a:moveTo>
                <a:lnTo>
                  <a:pt x="701040" y="196596"/>
                </a:lnTo>
                <a:lnTo>
                  <a:pt x="687324" y="196596"/>
                </a:lnTo>
                <a:lnTo>
                  <a:pt x="687324" y="286512"/>
                </a:lnTo>
                <a:lnTo>
                  <a:pt x="690372" y="291084"/>
                </a:lnTo>
                <a:lnTo>
                  <a:pt x="693420" y="292608"/>
                </a:lnTo>
                <a:lnTo>
                  <a:pt x="694944" y="293624"/>
                </a:lnTo>
                <a:lnTo>
                  <a:pt x="694944" y="271272"/>
                </a:lnTo>
                <a:lnTo>
                  <a:pt x="701040" y="268171"/>
                </a:lnTo>
                <a:close/>
              </a:path>
              <a:path w="980439" h="1701164">
                <a:moveTo>
                  <a:pt x="713232" y="33580"/>
                </a:moveTo>
                <a:lnTo>
                  <a:pt x="713232" y="12192"/>
                </a:lnTo>
                <a:lnTo>
                  <a:pt x="694944" y="24384"/>
                </a:lnTo>
                <a:lnTo>
                  <a:pt x="713232" y="33580"/>
                </a:lnTo>
                <a:close/>
              </a:path>
              <a:path w="980439" h="1701164">
                <a:moveTo>
                  <a:pt x="713232" y="118872"/>
                </a:moveTo>
                <a:lnTo>
                  <a:pt x="713232" y="33580"/>
                </a:lnTo>
                <a:lnTo>
                  <a:pt x="694944" y="24384"/>
                </a:lnTo>
                <a:lnTo>
                  <a:pt x="694944" y="99060"/>
                </a:lnTo>
                <a:lnTo>
                  <a:pt x="701040" y="99060"/>
                </a:lnTo>
                <a:lnTo>
                  <a:pt x="701040" y="123444"/>
                </a:lnTo>
                <a:lnTo>
                  <a:pt x="707136" y="123444"/>
                </a:lnTo>
                <a:lnTo>
                  <a:pt x="713232" y="118872"/>
                </a:lnTo>
                <a:close/>
              </a:path>
              <a:path w="980439" h="1701164">
                <a:moveTo>
                  <a:pt x="961644" y="163860"/>
                </a:moveTo>
                <a:lnTo>
                  <a:pt x="961644" y="158496"/>
                </a:lnTo>
                <a:lnTo>
                  <a:pt x="939042" y="147130"/>
                </a:lnTo>
                <a:lnTo>
                  <a:pt x="694944" y="271272"/>
                </a:lnTo>
                <a:lnTo>
                  <a:pt x="713232" y="281940"/>
                </a:lnTo>
                <a:lnTo>
                  <a:pt x="713232" y="288776"/>
                </a:lnTo>
                <a:lnTo>
                  <a:pt x="961644" y="163860"/>
                </a:lnTo>
                <a:close/>
              </a:path>
              <a:path w="980439" h="1701164">
                <a:moveTo>
                  <a:pt x="713232" y="288776"/>
                </a:moveTo>
                <a:lnTo>
                  <a:pt x="713232" y="281940"/>
                </a:lnTo>
                <a:lnTo>
                  <a:pt x="694944" y="271272"/>
                </a:lnTo>
                <a:lnTo>
                  <a:pt x="694944" y="293624"/>
                </a:lnTo>
                <a:lnTo>
                  <a:pt x="697992" y="295656"/>
                </a:lnTo>
                <a:lnTo>
                  <a:pt x="702564" y="295656"/>
                </a:lnTo>
                <a:lnTo>
                  <a:pt x="705612" y="292608"/>
                </a:lnTo>
                <a:lnTo>
                  <a:pt x="713232" y="288776"/>
                </a:lnTo>
                <a:close/>
              </a:path>
              <a:path w="980439" h="1701164">
                <a:moveTo>
                  <a:pt x="961644" y="158496"/>
                </a:moveTo>
                <a:lnTo>
                  <a:pt x="961644" y="135636"/>
                </a:lnTo>
                <a:lnTo>
                  <a:pt x="939042" y="147130"/>
                </a:lnTo>
                <a:lnTo>
                  <a:pt x="961644" y="158496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59763" y="4995672"/>
            <a:ext cx="975360" cy="1524000"/>
          </a:xfrm>
          <a:custGeom>
            <a:avLst/>
            <a:gdLst/>
            <a:ahLst/>
            <a:cxnLst/>
            <a:rect l="l" t="t" r="r" b="b"/>
            <a:pathLst>
              <a:path w="975360" h="1524000">
                <a:moveTo>
                  <a:pt x="704088" y="1421892"/>
                </a:moveTo>
                <a:lnTo>
                  <a:pt x="704088" y="1348740"/>
                </a:lnTo>
                <a:lnTo>
                  <a:pt x="426720" y="1348740"/>
                </a:lnTo>
                <a:lnTo>
                  <a:pt x="378814" y="1345508"/>
                </a:lnTo>
                <a:lnTo>
                  <a:pt x="332909" y="1336096"/>
                </a:lnTo>
                <a:lnTo>
                  <a:pt x="289417" y="1320927"/>
                </a:lnTo>
                <a:lnTo>
                  <a:pt x="248750" y="1300423"/>
                </a:lnTo>
                <a:lnTo>
                  <a:pt x="211322" y="1275009"/>
                </a:lnTo>
                <a:lnTo>
                  <a:pt x="177546" y="1245108"/>
                </a:lnTo>
                <a:lnTo>
                  <a:pt x="147833" y="1211142"/>
                </a:lnTo>
                <a:lnTo>
                  <a:pt x="122597" y="1173536"/>
                </a:lnTo>
                <a:lnTo>
                  <a:pt x="102250" y="1132713"/>
                </a:lnTo>
                <a:lnTo>
                  <a:pt x="87206" y="1089095"/>
                </a:lnTo>
                <a:lnTo>
                  <a:pt x="77877" y="1043107"/>
                </a:lnTo>
                <a:lnTo>
                  <a:pt x="74676" y="995172"/>
                </a:lnTo>
                <a:lnTo>
                  <a:pt x="74676" y="0"/>
                </a:lnTo>
                <a:lnTo>
                  <a:pt x="0" y="0"/>
                </a:lnTo>
                <a:lnTo>
                  <a:pt x="0" y="995172"/>
                </a:lnTo>
                <a:lnTo>
                  <a:pt x="2516" y="1041763"/>
                </a:lnTo>
                <a:lnTo>
                  <a:pt x="9887" y="1086878"/>
                </a:lnTo>
                <a:lnTo>
                  <a:pt x="21848" y="1130259"/>
                </a:lnTo>
                <a:lnTo>
                  <a:pt x="38132" y="1171648"/>
                </a:lnTo>
                <a:lnTo>
                  <a:pt x="58476" y="1210789"/>
                </a:lnTo>
                <a:lnTo>
                  <a:pt x="82612" y="1247424"/>
                </a:lnTo>
                <a:lnTo>
                  <a:pt x="110277" y="1281295"/>
                </a:lnTo>
                <a:lnTo>
                  <a:pt x="141203" y="1312145"/>
                </a:lnTo>
                <a:lnTo>
                  <a:pt x="175125" y="1339717"/>
                </a:lnTo>
                <a:lnTo>
                  <a:pt x="211779" y="1363754"/>
                </a:lnTo>
                <a:lnTo>
                  <a:pt x="250898" y="1383997"/>
                </a:lnTo>
                <a:lnTo>
                  <a:pt x="292217" y="1400190"/>
                </a:lnTo>
                <a:lnTo>
                  <a:pt x="335471" y="1412075"/>
                </a:lnTo>
                <a:lnTo>
                  <a:pt x="380394" y="1419394"/>
                </a:lnTo>
                <a:lnTo>
                  <a:pt x="426720" y="1421892"/>
                </a:lnTo>
                <a:lnTo>
                  <a:pt x="704088" y="1421892"/>
                </a:lnTo>
                <a:close/>
              </a:path>
              <a:path w="975360" h="1524000">
                <a:moveTo>
                  <a:pt x="975360" y="1385316"/>
                </a:moveTo>
                <a:lnTo>
                  <a:pt x="704088" y="1248156"/>
                </a:lnTo>
                <a:lnTo>
                  <a:pt x="704088" y="1524000"/>
                </a:lnTo>
                <a:lnTo>
                  <a:pt x="975360" y="1385316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7572" y="4981955"/>
            <a:ext cx="1001394" cy="1550035"/>
          </a:xfrm>
          <a:custGeom>
            <a:avLst/>
            <a:gdLst/>
            <a:ahLst/>
            <a:cxnLst/>
            <a:rect l="l" t="t" r="r" b="b"/>
            <a:pathLst>
              <a:path w="1001394" h="1550034">
                <a:moveTo>
                  <a:pt x="716280" y="1350264"/>
                </a:moveTo>
                <a:lnTo>
                  <a:pt x="438912" y="1350264"/>
                </a:lnTo>
                <a:lnTo>
                  <a:pt x="420624" y="1348613"/>
                </a:lnTo>
                <a:lnTo>
                  <a:pt x="403860" y="1347216"/>
                </a:lnTo>
                <a:lnTo>
                  <a:pt x="353568" y="1339596"/>
                </a:lnTo>
                <a:lnTo>
                  <a:pt x="291084" y="1316736"/>
                </a:lnTo>
                <a:lnTo>
                  <a:pt x="248412" y="1290828"/>
                </a:lnTo>
                <a:lnTo>
                  <a:pt x="236220" y="1281684"/>
                </a:lnTo>
                <a:lnTo>
                  <a:pt x="222504" y="1272540"/>
                </a:lnTo>
                <a:lnTo>
                  <a:pt x="166116" y="1213104"/>
                </a:lnTo>
                <a:lnTo>
                  <a:pt x="140208" y="1171956"/>
                </a:lnTo>
                <a:lnTo>
                  <a:pt x="114300" y="1110996"/>
                </a:lnTo>
                <a:lnTo>
                  <a:pt x="100584" y="1043940"/>
                </a:lnTo>
                <a:lnTo>
                  <a:pt x="99060" y="1027176"/>
                </a:lnTo>
                <a:lnTo>
                  <a:pt x="99060" y="6096"/>
                </a:lnTo>
                <a:lnTo>
                  <a:pt x="92964" y="0"/>
                </a:lnTo>
                <a:lnTo>
                  <a:pt x="6096" y="0"/>
                </a:lnTo>
                <a:lnTo>
                  <a:pt x="0" y="6096"/>
                </a:lnTo>
                <a:lnTo>
                  <a:pt x="0" y="1031748"/>
                </a:lnTo>
                <a:lnTo>
                  <a:pt x="1524" y="1054608"/>
                </a:lnTo>
                <a:lnTo>
                  <a:pt x="4572" y="1075944"/>
                </a:lnTo>
                <a:lnTo>
                  <a:pt x="12192" y="1111504"/>
                </a:lnTo>
                <a:lnTo>
                  <a:pt x="12192" y="25908"/>
                </a:lnTo>
                <a:lnTo>
                  <a:pt x="25908" y="13716"/>
                </a:lnTo>
                <a:lnTo>
                  <a:pt x="25908" y="25908"/>
                </a:lnTo>
                <a:lnTo>
                  <a:pt x="73152" y="25908"/>
                </a:lnTo>
                <a:lnTo>
                  <a:pt x="73152" y="13716"/>
                </a:lnTo>
                <a:lnTo>
                  <a:pt x="86868" y="25908"/>
                </a:lnTo>
                <a:lnTo>
                  <a:pt x="86868" y="1107440"/>
                </a:lnTo>
                <a:lnTo>
                  <a:pt x="89916" y="1118616"/>
                </a:lnTo>
                <a:lnTo>
                  <a:pt x="109728" y="1168908"/>
                </a:lnTo>
                <a:lnTo>
                  <a:pt x="137160" y="1214628"/>
                </a:lnTo>
                <a:lnTo>
                  <a:pt x="146304" y="1228344"/>
                </a:lnTo>
                <a:lnTo>
                  <a:pt x="193548" y="1280160"/>
                </a:lnTo>
                <a:lnTo>
                  <a:pt x="234696" y="1312164"/>
                </a:lnTo>
                <a:lnTo>
                  <a:pt x="249936" y="1322832"/>
                </a:lnTo>
                <a:lnTo>
                  <a:pt x="265176" y="1330452"/>
                </a:lnTo>
                <a:lnTo>
                  <a:pt x="281940" y="1339596"/>
                </a:lnTo>
                <a:lnTo>
                  <a:pt x="297180" y="1347216"/>
                </a:lnTo>
                <a:lnTo>
                  <a:pt x="330708" y="1359408"/>
                </a:lnTo>
                <a:lnTo>
                  <a:pt x="348996" y="1363980"/>
                </a:lnTo>
                <a:lnTo>
                  <a:pt x="365760" y="1368552"/>
                </a:lnTo>
                <a:lnTo>
                  <a:pt x="384048" y="1371600"/>
                </a:lnTo>
                <a:lnTo>
                  <a:pt x="420624" y="1374648"/>
                </a:lnTo>
                <a:lnTo>
                  <a:pt x="702564" y="1374648"/>
                </a:lnTo>
                <a:lnTo>
                  <a:pt x="702564" y="1362456"/>
                </a:lnTo>
                <a:lnTo>
                  <a:pt x="716280" y="1350264"/>
                </a:lnTo>
                <a:close/>
              </a:path>
              <a:path w="1001394" h="1550034">
                <a:moveTo>
                  <a:pt x="25908" y="25908"/>
                </a:moveTo>
                <a:lnTo>
                  <a:pt x="25908" y="13716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1001394" h="1550034">
                <a:moveTo>
                  <a:pt x="728472" y="1516328"/>
                </a:moveTo>
                <a:lnTo>
                  <a:pt x="728472" y="1429512"/>
                </a:lnTo>
                <a:lnTo>
                  <a:pt x="722376" y="1423416"/>
                </a:lnTo>
                <a:lnTo>
                  <a:pt x="416052" y="1423298"/>
                </a:lnTo>
                <a:lnTo>
                  <a:pt x="397764" y="1421892"/>
                </a:lnTo>
                <a:lnTo>
                  <a:pt x="356616" y="1415796"/>
                </a:lnTo>
                <a:lnTo>
                  <a:pt x="297180" y="1399032"/>
                </a:lnTo>
                <a:lnTo>
                  <a:pt x="242316" y="1373124"/>
                </a:lnTo>
                <a:lnTo>
                  <a:pt x="208788" y="1353312"/>
                </a:lnTo>
                <a:lnTo>
                  <a:pt x="161544" y="1316736"/>
                </a:lnTo>
                <a:lnTo>
                  <a:pt x="132588" y="1287780"/>
                </a:lnTo>
                <a:lnTo>
                  <a:pt x="96012" y="1242060"/>
                </a:lnTo>
                <a:lnTo>
                  <a:pt x="85344" y="1223772"/>
                </a:lnTo>
                <a:lnTo>
                  <a:pt x="74676" y="1207008"/>
                </a:lnTo>
                <a:lnTo>
                  <a:pt x="65532" y="1188720"/>
                </a:lnTo>
                <a:lnTo>
                  <a:pt x="50292" y="1152144"/>
                </a:lnTo>
                <a:lnTo>
                  <a:pt x="44196" y="1132332"/>
                </a:lnTo>
                <a:lnTo>
                  <a:pt x="38100" y="1114044"/>
                </a:lnTo>
                <a:lnTo>
                  <a:pt x="33528" y="1092708"/>
                </a:lnTo>
                <a:lnTo>
                  <a:pt x="30480" y="1072896"/>
                </a:lnTo>
                <a:lnTo>
                  <a:pt x="27432" y="1051560"/>
                </a:lnTo>
                <a:lnTo>
                  <a:pt x="25908" y="1031748"/>
                </a:lnTo>
                <a:lnTo>
                  <a:pt x="25908" y="25908"/>
                </a:lnTo>
                <a:lnTo>
                  <a:pt x="12192" y="25908"/>
                </a:lnTo>
                <a:lnTo>
                  <a:pt x="12192" y="1111504"/>
                </a:lnTo>
                <a:lnTo>
                  <a:pt x="13716" y="1118616"/>
                </a:lnTo>
                <a:lnTo>
                  <a:pt x="25908" y="1159764"/>
                </a:lnTo>
                <a:lnTo>
                  <a:pt x="42672" y="1199388"/>
                </a:lnTo>
                <a:lnTo>
                  <a:pt x="64008" y="1237488"/>
                </a:lnTo>
                <a:lnTo>
                  <a:pt x="86868" y="1272540"/>
                </a:lnTo>
                <a:lnTo>
                  <a:pt x="128016" y="1319784"/>
                </a:lnTo>
                <a:lnTo>
                  <a:pt x="160020" y="1348740"/>
                </a:lnTo>
                <a:lnTo>
                  <a:pt x="193548" y="1373124"/>
                </a:lnTo>
                <a:lnTo>
                  <a:pt x="230124" y="1395984"/>
                </a:lnTo>
                <a:lnTo>
                  <a:pt x="268224" y="1414272"/>
                </a:lnTo>
                <a:lnTo>
                  <a:pt x="307848" y="1429512"/>
                </a:lnTo>
                <a:lnTo>
                  <a:pt x="350520" y="1440180"/>
                </a:lnTo>
                <a:lnTo>
                  <a:pt x="394716" y="1446276"/>
                </a:lnTo>
                <a:lnTo>
                  <a:pt x="438912" y="1449324"/>
                </a:lnTo>
                <a:lnTo>
                  <a:pt x="702564" y="1449324"/>
                </a:lnTo>
                <a:lnTo>
                  <a:pt x="702564" y="1435608"/>
                </a:lnTo>
                <a:lnTo>
                  <a:pt x="716280" y="1449324"/>
                </a:lnTo>
                <a:lnTo>
                  <a:pt x="716280" y="1522459"/>
                </a:lnTo>
                <a:lnTo>
                  <a:pt x="728472" y="1516328"/>
                </a:lnTo>
                <a:close/>
              </a:path>
              <a:path w="1001394" h="1550034">
                <a:moveTo>
                  <a:pt x="86868" y="25908"/>
                </a:moveTo>
                <a:lnTo>
                  <a:pt x="73152" y="13716"/>
                </a:lnTo>
                <a:lnTo>
                  <a:pt x="73152" y="25908"/>
                </a:lnTo>
                <a:lnTo>
                  <a:pt x="86868" y="25908"/>
                </a:lnTo>
                <a:close/>
              </a:path>
              <a:path w="1001394" h="1550034">
                <a:moveTo>
                  <a:pt x="86868" y="1107440"/>
                </a:moveTo>
                <a:lnTo>
                  <a:pt x="86868" y="25908"/>
                </a:lnTo>
                <a:lnTo>
                  <a:pt x="73152" y="25908"/>
                </a:lnTo>
                <a:lnTo>
                  <a:pt x="73152" y="1010412"/>
                </a:lnTo>
                <a:lnTo>
                  <a:pt x="77724" y="1065276"/>
                </a:lnTo>
                <a:lnTo>
                  <a:pt x="80772" y="1083564"/>
                </a:lnTo>
                <a:lnTo>
                  <a:pt x="85344" y="1101852"/>
                </a:lnTo>
                <a:lnTo>
                  <a:pt x="86868" y="1107440"/>
                </a:lnTo>
                <a:close/>
              </a:path>
              <a:path w="1001394" h="1550034">
                <a:moveTo>
                  <a:pt x="1001268" y="1403604"/>
                </a:moveTo>
                <a:lnTo>
                  <a:pt x="1001268" y="1394460"/>
                </a:lnTo>
                <a:lnTo>
                  <a:pt x="998220" y="1389888"/>
                </a:lnTo>
                <a:lnTo>
                  <a:pt x="993648" y="1388364"/>
                </a:lnTo>
                <a:lnTo>
                  <a:pt x="722376" y="1249680"/>
                </a:lnTo>
                <a:lnTo>
                  <a:pt x="717804" y="1248156"/>
                </a:lnTo>
                <a:lnTo>
                  <a:pt x="713232" y="1248156"/>
                </a:lnTo>
                <a:lnTo>
                  <a:pt x="708660" y="1251204"/>
                </a:lnTo>
                <a:lnTo>
                  <a:pt x="705612" y="1252728"/>
                </a:lnTo>
                <a:lnTo>
                  <a:pt x="702564" y="1257300"/>
                </a:lnTo>
                <a:lnTo>
                  <a:pt x="702564" y="1350264"/>
                </a:lnTo>
                <a:lnTo>
                  <a:pt x="710184" y="1350264"/>
                </a:lnTo>
                <a:lnTo>
                  <a:pt x="710184" y="1272540"/>
                </a:lnTo>
                <a:lnTo>
                  <a:pt x="728472" y="1261872"/>
                </a:lnTo>
                <a:lnTo>
                  <a:pt x="728472" y="1281837"/>
                </a:lnTo>
                <a:lnTo>
                  <a:pt x="960372" y="1399730"/>
                </a:lnTo>
                <a:lnTo>
                  <a:pt x="982980" y="1388364"/>
                </a:lnTo>
                <a:lnTo>
                  <a:pt x="982980" y="1416617"/>
                </a:lnTo>
                <a:lnTo>
                  <a:pt x="993648" y="1411224"/>
                </a:lnTo>
                <a:lnTo>
                  <a:pt x="998220" y="1408176"/>
                </a:lnTo>
                <a:lnTo>
                  <a:pt x="1001268" y="1403604"/>
                </a:lnTo>
                <a:close/>
              </a:path>
              <a:path w="1001394" h="1550034">
                <a:moveTo>
                  <a:pt x="716280" y="1374648"/>
                </a:moveTo>
                <a:lnTo>
                  <a:pt x="716280" y="1350264"/>
                </a:lnTo>
                <a:lnTo>
                  <a:pt x="702564" y="1362456"/>
                </a:lnTo>
                <a:lnTo>
                  <a:pt x="702564" y="1374648"/>
                </a:lnTo>
                <a:lnTo>
                  <a:pt x="716280" y="1374648"/>
                </a:lnTo>
                <a:close/>
              </a:path>
              <a:path w="1001394" h="1550034">
                <a:moveTo>
                  <a:pt x="716280" y="1449324"/>
                </a:moveTo>
                <a:lnTo>
                  <a:pt x="702564" y="1435608"/>
                </a:lnTo>
                <a:lnTo>
                  <a:pt x="702564" y="1449324"/>
                </a:lnTo>
                <a:lnTo>
                  <a:pt x="716280" y="1449324"/>
                </a:lnTo>
                <a:close/>
              </a:path>
              <a:path w="1001394" h="1550034">
                <a:moveTo>
                  <a:pt x="716280" y="1522459"/>
                </a:moveTo>
                <a:lnTo>
                  <a:pt x="716280" y="1449324"/>
                </a:lnTo>
                <a:lnTo>
                  <a:pt x="702564" y="1449324"/>
                </a:lnTo>
                <a:lnTo>
                  <a:pt x="702564" y="1540764"/>
                </a:lnTo>
                <a:lnTo>
                  <a:pt x="705612" y="1545336"/>
                </a:lnTo>
                <a:lnTo>
                  <a:pt x="708660" y="1548384"/>
                </a:lnTo>
                <a:lnTo>
                  <a:pt x="710184" y="1548892"/>
                </a:lnTo>
                <a:lnTo>
                  <a:pt x="710184" y="1525524"/>
                </a:lnTo>
                <a:lnTo>
                  <a:pt x="716280" y="1522459"/>
                </a:lnTo>
                <a:close/>
              </a:path>
              <a:path w="1001394" h="1550034">
                <a:moveTo>
                  <a:pt x="728472" y="1281837"/>
                </a:moveTo>
                <a:lnTo>
                  <a:pt x="728472" y="1261872"/>
                </a:lnTo>
                <a:lnTo>
                  <a:pt x="710184" y="1272540"/>
                </a:lnTo>
                <a:lnTo>
                  <a:pt x="728472" y="1281837"/>
                </a:lnTo>
                <a:close/>
              </a:path>
              <a:path w="1001394" h="1550034">
                <a:moveTo>
                  <a:pt x="728472" y="1370076"/>
                </a:moveTo>
                <a:lnTo>
                  <a:pt x="728472" y="1281837"/>
                </a:lnTo>
                <a:lnTo>
                  <a:pt x="710184" y="1272540"/>
                </a:lnTo>
                <a:lnTo>
                  <a:pt x="710184" y="1350264"/>
                </a:lnTo>
                <a:lnTo>
                  <a:pt x="716280" y="1350264"/>
                </a:lnTo>
                <a:lnTo>
                  <a:pt x="716280" y="1374648"/>
                </a:lnTo>
                <a:lnTo>
                  <a:pt x="722376" y="1374648"/>
                </a:lnTo>
                <a:lnTo>
                  <a:pt x="728472" y="1370076"/>
                </a:lnTo>
                <a:close/>
              </a:path>
              <a:path w="1001394" h="1550034">
                <a:moveTo>
                  <a:pt x="982980" y="1416617"/>
                </a:moveTo>
                <a:lnTo>
                  <a:pt x="982980" y="1411224"/>
                </a:lnTo>
                <a:lnTo>
                  <a:pt x="960372" y="1399730"/>
                </a:lnTo>
                <a:lnTo>
                  <a:pt x="710184" y="1525524"/>
                </a:lnTo>
                <a:lnTo>
                  <a:pt x="728472" y="1537716"/>
                </a:lnTo>
                <a:lnTo>
                  <a:pt x="728472" y="1545301"/>
                </a:lnTo>
                <a:lnTo>
                  <a:pt x="982980" y="1416617"/>
                </a:lnTo>
                <a:close/>
              </a:path>
              <a:path w="1001394" h="1550034">
                <a:moveTo>
                  <a:pt x="728472" y="1545301"/>
                </a:moveTo>
                <a:lnTo>
                  <a:pt x="728472" y="1537716"/>
                </a:lnTo>
                <a:lnTo>
                  <a:pt x="710184" y="1525524"/>
                </a:lnTo>
                <a:lnTo>
                  <a:pt x="710184" y="1548892"/>
                </a:lnTo>
                <a:lnTo>
                  <a:pt x="713232" y="1549908"/>
                </a:lnTo>
                <a:lnTo>
                  <a:pt x="717804" y="1549908"/>
                </a:lnTo>
                <a:lnTo>
                  <a:pt x="722376" y="1548384"/>
                </a:lnTo>
                <a:lnTo>
                  <a:pt x="728472" y="1545301"/>
                </a:lnTo>
                <a:close/>
              </a:path>
              <a:path w="1001394" h="1550034">
                <a:moveTo>
                  <a:pt x="982980" y="1411224"/>
                </a:moveTo>
                <a:lnTo>
                  <a:pt x="982980" y="1388364"/>
                </a:lnTo>
                <a:lnTo>
                  <a:pt x="960372" y="1399730"/>
                </a:lnTo>
                <a:lnTo>
                  <a:pt x="982980" y="1411224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25952" y="4290060"/>
            <a:ext cx="405765" cy="341630"/>
          </a:xfrm>
          <a:custGeom>
            <a:avLst/>
            <a:gdLst/>
            <a:ahLst/>
            <a:cxnLst/>
            <a:rect l="l" t="t" r="r" b="b"/>
            <a:pathLst>
              <a:path w="405764" h="341629">
                <a:moveTo>
                  <a:pt x="350270" y="52091"/>
                </a:moveTo>
                <a:lnTo>
                  <a:pt x="343986" y="44629"/>
                </a:lnTo>
                <a:lnTo>
                  <a:pt x="0" y="333756"/>
                </a:lnTo>
                <a:lnTo>
                  <a:pt x="6096" y="341376"/>
                </a:lnTo>
                <a:lnTo>
                  <a:pt x="350270" y="52091"/>
                </a:lnTo>
                <a:close/>
              </a:path>
              <a:path w="405764" h="341629">
                <a:moveTo>
                  <a:pt x="405384" y="0"/>
                </a:moveTo>
                <a:lnTo>
                  <a:pt x="323088" y="19812"/>
                </a:lnTo>
                <a:lnTo>
                  <a:pt x="343986" y="44629"/>
                </a:lnTo>
                <a:lnTo>
                  <a:pt x="353568" y="36576"/>
                </a:lnTo>
                <a:lnTo>
                  <a:pt x="359664" y="44196"/>
                </a:lnTo>
                <a:lnTo>
                  <a:pt x="359664" y="63246"/>
                </a:lnTo>
                <a:lnTo>
                  <a:pt x="371856" y="77724"/>
                </a:lnTo>
                <a:lnTo>
                  <a:pt x="405384" y="0"/>
                </a:lnTo>
                <a:close/>
              </a:path>
              <a:path w="405764" h="341629">
                <a:moveTo>
                  <a:pt x="359664" y="44196"/>
                </a:moveTo>
                <a:lnTo>
                  <a:pt x="353568" y="36576"/>
                </a:lnTo>
                <a:lnTo>
                  <a:pt x="343986" y="44629"/>
                </a:lnTo>
                <a:lnTo>
                  <a:pt x="350270" y="52091"/>
                </a:lnTo>
                <a:lnTo>
                  <a:pt x="359664" y="44196"/>
                </a:lnTo>
                <a:close/>
              </a:path>
              <a:path w="405764" h="341629">
                <a:moveTo>
                  <a:pt x="359664" y="63246"/>
                </a:moveTo>
                <a:lnTo>
                  <a:pt x="359664" y="44196"/>
                </a:lnTo>
                <a:lnTo>
                  <a:pt x="350270" y="52091"/>
                </a:lnTo>
                <a:lnTo>
                  <a:pt x="359664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24428" y="4623816"/>
            <a:ext cx="390525" cy="513715"/>
          </a:xfrm>
          <a:custGeom>
            <a:avLst/>
            <a:gdLst/>
            <a:ahLst/>
            <a:cxnLst/>
            <a:rect l="l" t="t" r="r" b="b"/>
            <a:pathLst>
              <a:path w="390525" h="513714">
                <a:moveTo>
                  <a:pt x="349274" y="448989"/>
                </a:moveTo>
                <a:lnTo>
                  <a:pt x="10668" y="0"/>
                </a:lnTo>
                <a:lnTo>
                  <a:pt x="0" y="7620"/>
                </a:lnTo>
                <a:lnTo>
                  <a:pt x="338790" y="456853"/>
                </a:lnTo>
                <a:lnTo>
                  <a:pt x="349274" y="448989"/>
                </a:lnTo>
                <a:close/>
              </a:path>
              <a:path w="390525" h="513714">
                <a:moveTo>
                  <a:pt x="356616" y="496824"/>
                </a:moveTo>
                <a:lnTo>
                  <a:pt x="356616" y="458724"/>
                </a:lnTo>
                <a:lnTo>
                  <a:pt x="345948" y="466344"/>
                </a:lnTo>
                <a:lnTo>
                  <a:pt x="338790" y="456853"/>
                </a:lnTo>
                <a:lnTo>
                  <a:pt x="313944" y="475488"/>
                </a:lnTo>
                <a:lnTo>
                  <a:pt x="356616" y="496824"/>
                </a:lnTo>
                <a:close/>
              </a:path>
              <a:path w="390525" h="513714">
                <a:moveTo>
                  <a:pt x="356616" y="458724"/>
                </a:moveTo>
                <a:lnTo>
                  <a:pt x="349274" y="448989"/>
                </a:lnTo>
                <a:lnTo>
                  <a:pt x="338790" y="456853"/>
                </a:lnTo>
                <a:lnTo>
                  <a:pt x="345948" y="466344"/>
                </a:lnTo>
                <a:lnTo>
                  <a:pt x="356616" y="458724"/>
                </a:lnTo>
                <a:close/>
              </a:path>
              <a:path w="390525" h="513714">
                <a:moveTo>
                  <a:pt x="390144" y="513588"/>
                </a:moveTo>
                <a:lnTo>
                  <a:pt x="374904" y="429768"/>
                </a:lnTo>
                <a:lnTo>
                  <a:pt x="349274" y="448989"/>
                </a:lnTo>
                <a:lnTo>
                  <a:pt x="356616" y="458724"/>
                </a:lnTo>
                <a:lnTo>
                  <a:pt x="356616" y="496824"/>
                </a:lnTo>
                <a:lnTo>
                  <a:pt x="390144" y="5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27476" y="2584704"/>
            <a:ext cx="480059" cy="172720"/>
          </a:xfrm>
          <a:custGeom>
            <a:avLst/>
            <a:gdLst/>
            <a:ahLst/>
            <a:cxnLst/>
            <a:rect l="l" t="t" r="r" b="b"/>
            <a:pathLst>
              <a:path w="480060" h="172719">
                <a:moveTo>
                  <a:pt x="409677" y="42105"/>
                </a:moveTo>
                <a:lnTo>
                  <a:pt x="405723" y="29714"/>
                </a:lnTo>
                <a:lnTo>
                  <a:pt x="0" y="160020"/>
                </a:lnTo>
                <a:lnTo>
                  <a:pt x="4572" y="172212"/>
                </a:lnTo>
                <a:lnTo>
                  <a:pt x="409677" y="42105"/>
                </a:lnTo>
                <a:close/>
              </a:path>
              <a:path w="480060" h="172719">
                <a:moveTo>
                  <a:pt x="480060" y="12192"/>
                </a:moveTo>
                <a:lnTo>
                  <a:pt x="396240" y="0"/>
                </a:lnTo>
                <a:lnTo>
                  <a:pt x="405723" y="29714"/>
                </a:lnTo>
                <a:lnTo>
                  <a:pt x="417576" y="25908"/>
                </a:lnTo>
                <a:lnTo>
                  <a:pt x="422148" y="38100"/>
                </a:lnTo>
                <a:lnTo>
                  <a:pt x="422148" y="68656"/>
                </a:lnTo>
                <a:lnTo>
                  <a:pt x="480060" y="12192"/>
                </a:lnTo>
                <a:close/>
              </a:path>
              <a:path w="480060" h="172719">
                <a:moveTo>
                  <a:pt x="422148" y="38100"/>
                </a:moveTo>
                <a:lnTo>
                  <a:pt x="417576" y="25908"/>
                </a:lnTo>
                <a:lnTo>
                  <a:pt x="405723" y="29714"/>
                </a:lnTo>
                <a:lnTo>
                  <a:pt x="409677" y="42105"/>
                </a:lnTo>
                <a:lnTo>
                  <a:pt x="422148" y="38100"/>
                </a:lnTo>
                <a:close/>
              </a:path>
              <a:path w="480060" h="172719">
                <a:moveTo>
                  <a:pt x="422148" y="68656"/>
                </a:moveTo>
                <a:lnTo>
                  <a:pt x="422148" y="38100"/>
                </a:lnTo>
                <a:lnTo>
                  <a:pt x="409677" y="42105"/>
                </a:lnTo>
                <a:lnTo>
                  <a:pt x="419100" y="71628"/>
                </a:lnTo>
                <a:lnTo>
                  <a:pt x="422148" y="68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24428" y="2747772"/>
            <a:ext cx="490855" cy="619125"/>
          </a:xfrm>
          <a:custGeom>
            <a:avLst/>
            <a:gdLst/>
            <a:ahLst/>
            <a:cxnLst/>
            <a:rect l="l" t="t" r="r" b="b"/>
            <a:pathLst>
              <a:path w="490854" h="619125">
                <a:moveTo>
                  <a:pt x="447802" y="555400"/>
                </a:moveTo>
                <a:lnTo>
                  <a:pt x="10668" y="0"/>
                </a:lnTo>
                <a:lnTo>
                  <a:pt x="0" y="7620"/>
                </a:lnTo>
                <a:lnTo>
                  <a:pt x="438353" y="562668"/>
                </a:lnTo>
                <a:lnTo>
                  <a:pt x="447802" y="555400"/>
                </a:lnTo>
                <a:close/>
              </a:path>
              <a:path w="490854" h="619125">
                <a:moveTo>
                  <a:pt x="455676" y="602248"/>
                </a:moveTo>
                <a:lnTo>
                  <a:pt x="455676" y="565404"/>
                </a:lnTo>
                <a:lnTo>
                  <a:pt x="446532" y="573024"/>
                </a:lnTo>
                <a:lnTo>
                  <a:pt x="438353" y="562668"/>
                </a:lnTo>
                <a:lnTo>
                  <a:pt x="413004" y="582168"/>
                </a:lnTo>
                <a:lnTo>
                  <a:pt x="455676" y="602248"/>
                </a:lnTo>
                <a:close/>
              </a:path>
              <a:path w="490854" h="619125">
                <a:moveTo>
                  <a:pt x="455676" y="565404"/>
                </a:moveTo>
                <a:lnTo>
                  <a:pt x="447802" y="555400"/>
                </a:lnTo>
                <a:lnTo>
                  <a:pt x="438353" y="562668"/>
                </a:lnTo>
                <a:lnTo>
                  <a:pt x="446532" y="573024"/>
                </a:lnTo>
                <a:lnTo>
                  <a:pt x="455676" y="565404"/>
                </a:lnTo>
                <a:close/>
              </a:path>
              <a:path w="490854" h="619125">
                <a:moveTo>
                  <a:pt x="490728" y="618744"/>
                </a:moveTo>
                <a:lnTo>
                  <a:pt x="472440" y="536448"/>
                </a:lnTo>
                <a:lnTo>
                  <a:pt x="447802" y="555400"/>
                </a:lnTo>
                <a:lnTo>
                  <a:pt x="455676" y="565404"/>
                </a:lnTo>
                <a:lnTo>
                  <a:pt x="455676" y="602248"/>
                </a:lnTo>
                <a:lnTo>
                  <a:pt x="490728" y="6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29000" y="638403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18516" y="44196"/>
                </a:moveTo>
                <a:lnTo>
                  <a:pt x="318516" y="32004"/>
                </a:lnTo>
                <a:lnTo>
                  <a:pt x="0" y="32004"/>
                </a:lnTo>
                <a:lnTo>
                  <a:pt x="0" y="44196"/>
                </a:lnTo>
                <a:lnTo>
                  <a:pt x="318516" y="44196"/>
                </a:lnTo>
                <a:close/>
              </a:path>
              <a:path w="381000" h="76200">
                <a:moveTo>
                  <a:pt x="381000" y="38100"/>
                </a:moveTo>
                <a:lnTo>
                  <a:pt x="304800" y="0"/>
                </a:lnTo>
                <a:lnTo>
                  <a:pt x="304800" y="32004"/>
                </a:lnTo>
                <a:lnTo>
                  <a:pt x="318516" y="32004"/>
                </a:lnTo>
                <a:lnTo>
                  <a:pt x="318516" y="69342"/>
                </a:lnTo>
                <a:lnTo>
                  <a:pt x="381000" y="38100"/>
                </a:lnTo>
                <a:close/>
              </a:path>
              <a:path w="381000" h="76200">
                <a:moveTo>
                  <a:pt x="318516" y="69342"/>
                </a:moveTo>
                <a:lnTo>
                  <a:pt x="318516" y="44196"/>
                </a:lnTo>
                <a:lnTo>
                  <a:pt x="304800" y="44196"/>
                </a:lnTo>
                <a:lnTo>
                  <a:pt x="304800" y="76200"/>
                </a:lnTo>
                <a:lnTo>
                  <a:pt x="31851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79136" y="180441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5592" y="44196"/>
                </a:moveTo>
                <a:lnTo>
                  <a:pt x="545592" y="32004"/>
                </a:lnTo>
                <a:lnTo>
                  <a:pt x="0" y="32004"/>
                </a:lnTo>
                <a:lnTo>
                  <a:pt x="0" y="44196"/>
                </a:lnTo>
                <a:lnTo>
                  <a:pt x="545592" y="44196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4"/>
                </a:lnTo>
                <a:lnTo>
                  <a:pt x="545592" y="32004"/>
                </a:lnTo>
                <a:lnTo>
                  <a:pt x="545592" y="70104"/>
                </a:lnTo>
                <a:lnTo>
                  <a:pt x="609600" y="38100"/>
                </a:lnTo>
                <a:close/>
              </a:path>
              <a:path w="609600" h="76200">
                <a:moveTo>
                  <a:pt x="545592" y="70104"/>
                </a:moveTo>
                <a:lnTo>
                  <a:pt x="545592" y="44196"/>
                </a:lnTo>
                <a:lnTo>
                  <a:pt x="533400" y="44196"/>
                </a:lnTo>
                <a:lnTo>
                  <a:pt x="533400" y="76200"/>
                </a:lnTo>
                <a:lnTo>
                  <a:pt x="5455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14188" y="337566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5592" y="45720"/>
                </a:moveTo>
                <a:lnTo>
                  <a:pt x="545592" y="32004"/>
                </a:lnTo>
                <a:lnTo>
                  <a:pt x="0" y="32004"/>
                </a:lnTo>
                <a:lnTo>
                  <a:pt x="0" y="45720"/>
                </a:lnTo>
                <a:lnTo>
                  <a:pt x="545592" y="45720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4"/>
                </a:lnTo>
                <a:lnTo>
                  <a:pt x="545592" y="32004"/>
                </a:lnTo>
                <a:lnTo>
                  <a:pt x="545592" y="70104"/>
                </a:lnTo>
                <a:lnTo>
                  <a:pt x="609600" y="38100"/>
                </a:lnTo>
                <a:close/>
              </a:path>
              <a:path w="609600" h="76200">
                <a:moveTo>
                  <a:pt x="545592" y="70104"/>
                </a:moveTo>
                <a:lnTo>
                  <a:pt x="545592" y="45720"/>
                </a:lnTo>
                <a:lnTo>
                  <a:pt x="533400" y="45720"/>
                </a:lnTo>
                <a:lnTo>
                  <a:pt x="533400" y="76200"/>
                </a:lnTo>
                <a:lnTo>
                  <a:pt x="5455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000" y="25527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7116" y="44196"/>
                </a:moveTo>
                <a:lnTo>
                  <a:pt x="547116" y="32004"/>
                </a:lnTo>
                <a:lnTo>
                  <a:pt x="0" y="32004"/>
                </a:lnTo>
                <a:lnTo>
                  <a:pt x="0" y="44196"/>
                </a:lnTo>
                <a:lnTo>
                  <a:pt x="547116" y="44196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4"/>
                </a:lnTo>
                <a:lnTo>
                  <a:pt x="547116" y="32004"/>
                </a:lnTo>
                <a:lnTo>
                  <a:pt x="547116" y="69342"/>
                </a:lnTo>
                <a:lnTo>
                  <a:pt x="609600" y="38100"/>
                </a:lnTo>
                <a:close/>
              </a:path>
              <a:path w="609600" h="76200">
                <a:moveTo>
                  <a:pt x="547116" y="69342"/>
                </a:moveTo>
                <a:lnTo>
                  <a:pt x="547116" y="44196"/>
                </a:lnTo>
                <a:lnTo>
                  <a:pt x="533400" y="44196"/>
                </a:lnTo>
                <a:lnTo>
                  <a:pt x="533400" y="76200"/>
                </a:lnTo>
                <a:lnTo>
                  <a:pt x="54711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424428" y="1842516"/>
            <a:ext cx="483234" cy="911860"/>
          </a:xfrm>
          <a:custGeom>
            <a:avLst/>
            <a:gdLst/>
            <a:ahLst/>
            <a:cxnLst/>
            <a:rect l="l" t="t" r="r" b="b"/>
            <a:pathLst>
              <a:path w="483235" h="911860">
                <a:moveTo>
                  <a:pt x="452965" y="70384"/>
                </a:moveTo>
                <a:lnTo>
                  <a:pt x="442083" y="64695"/>
                </a:lnTo>
                <a:lnTo>
                  <a:pt x="0" y="905256"/>
                </a:lnTo>
                <a:lnTo>
                  <a:pt x="10668" y="911352"/>
                </a:lnTo>
                <a:lnTo>
                  <a:pt x="452965" y="70384"/>
                </a:lnTo>
                <a:close/>
              </a:path>
              <a:path w="483235" h="911860">
                <a:moveTo>
                  <a:pt x="483108" y="0"/>
                </a:moveTo>
                <a:lnTo>
                  <a:pt x="414528" y="50292"/>
                </a:lnTo>
                <a:lnTo>
                  <a:pt x="442083" y="64695"/>
                </a:lnTo>
                <a:lnTo>
                  <a:pt x="448056" y="53340"/>
                </a:lnTo>
                <a:lnTo>
                  <a:pt x="458724" y="59436"/>
                </a:lnTo>
                <a:lnTo>
                  <a:pt x="458724" y="73394"/>
                </a:lnTo>
                <a:lnTo>
                  <a:pt x="481584" y="85344"/>
                </a:lnTo>
                <a:lnTo>
                  <a:pt x="483108" y="0"/>
                </a:lnTo>
                <a:close/>
              </a:path>
              <a:path w="483235" h="911860">
                <a:moveTo>
                  <a:pt x="458724" y="59436"/>
                </a:moveTo>
                <a:lnTo>
                  <a:pt x="448056" y="53340"/>
                </a:lnTo>
                <a:lnTo>
                  <a:pt x="442083" y="64695"/>
                </a:lnTo>
                <a:lnTo>
                  <a:pt x="452965" y="70384"/>
                </a:lnTo>
                <a:lnTo>
                  <a:pt x="458724" y="59436"/>
                </a:lnTo>
                <a:close/>
              </a:path>
              <a:path w="483235" h="911860">
                <a:moveTo>
                  <a:pt x="458724" y="73394"/>
                </a:moveTo>
                <a:lnTo>
                  <a:pt x="458724" y="59436"/>
                </a:lnTo>
                <a:lnTo>
                  <a:pt x="452965" y="70384"/>
                </a:lnTo>
                <a:lnTo>
                  <a:pt x="458724" y="73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81189" y="1727707"/>
            <a:ext cx="348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H</a:t>
            </a:r>
            <a:r>
              <a:rPr sz="1200" dirty="0">
                <a:latin typeface="Arial"/>
                <a:cs typeface="Arial"/>
              </a:rPr>
              <a:t>eat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90333" y="2376930"/>
            <a:ext cx="85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Arial"/>
                <a:cs typeface="Arial"/>
              </a:rPr>
              <a:t>Char,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Bio-oil  Fuel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gas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28357" y="3207510"/>
            <a:ext cx="93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Fuel gases  (Syngas,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-7" baseline="-20833" dirty="0">
                <a:latin typeface="Arial"/>
                <a:cs typeface="Arial"/>
              </a:rPr>
              <a:t>2</a:t>
            </a:r>
            <a:r>
              <a:rPr sz="1200" spc="-5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43673" y="4086858"/>
            <a:ext cx="722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Biogas  (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ethan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55336" y="425196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5592" y="44196"/>
                </a:moveTo>
                <a:lnTo>
                  <a:pt x="545592" y="32004"/>
                </a:lnTo>
                <a:lnTo>
                  <a:pt x="0" y="32004"/>
                </a:lnTo>
                <a:lnTo>
                  <a:pt x="0" y="44196"/>
                </a:lnTo>
                <a:lnTo>
                  <a:pt x="545592" y="44196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4"/>
                </a:lnTo>
                <a:lnTo>
                  <a:pt x="545592" y="32004"/>
                </a:lnTo>
                <a:lnTo>
                  <a:pt x="545592" y="70104"/>
                </a:lnTo>
                <a:lnTo>
                  <a:pt x="609600" y="38100"/>
                </a:lnTo>
                <a:close/>
              </a:path>
              <a:path w="609600" h="76200">
                <a:moveTo>
                  <a:pt x="545592" y="70104"/>
                </a:moveTo>
                <a:lnTo>
                  <a:pt x="545592" y="44196"/>
                </a:lnTo>
                <a:lnTo>
                  <a:pt x="533400" y="44196"/>
                </a:lnTo>
                <a:lnTo>
                  <a:pt x="533400" y="76200"/>
                </a:lnTo>
                <a:lnTo>
                  <a:pt x="5455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4000" y="5099304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7116" y="44196"/>
                </a:moveTo>
                <a:lnTo>
                  <a:pt x="547116" y="32004"/>
                </a:lnTo>
                <a:lnTo>
                  <a:pt x="0" y="32004"/>
                </a:lnTo>
                <a:lnTo>
                  <a:pt x="0" y="44196"/>
                </a:lnTo>
                <a:lnTo>
                  <a:pt x="547116" y="44196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4"/>
                </a:lnTo>
                <a:lnTo>
                  <a:pt x="547116" y="32004"/>
                </a:lnTo>
                <a:lnTo>
                  <a:pt x="547116" y="69342"/>
                </a:lnTo>
                <a:lnTo>
                  <a:pt x="609600" y="38100"/>
                </a:lnTo>
                <a:close/>
              </a:path>
              <a:path w="609600" h="76200">
                <a:moveTo>
                  <a:pt x="547116" y="69342"/>
                </a:moveTo>
                <a:lnTo>
                  <a:pt x="547116" y="44196"/>
                </a:lnTo>
                <a:lnTo>
                  <a:pt x="533400" y="44196"/>
                </a:lnTo>
                <a:lnTo>
                  <a:pt x="533400" y="76200"/>
                </a:lnTo>
                <a:lnTo>
                  <a:pt x="54711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41620" y="638403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45592" y="44196"/>
                </a:moveTo>
                <a:lnTo>
                  <a:pt x="545592" y="32004"/>
                </a:lnTo>
                <a:lnTo>
                  <a:pt x="0" y="32004"/>
                </a:lnTo>
                <a:lnTo>
                  <a:pt x="0" y="44196"/>
                </a:lnTo>
                <a:lnTo>
                  <a:pt x="545592" y="44196"/>
                </a:lnTo>
                <a:close/>
              </a:path>
              <a:path w="609600" h="76200">
                <a:moveTo>
                  <a:pt x="609600" y="38100"/>
                </a:moveTo>
                <a:lnTo>
                  <a:pt x="533400" y="0"/>
                </a:lnTo>
                <a:lnTo>
                  <a:pt x="533400" y="32004"/>
                </a:lnTo>
                <a:lnTo>
                  <a:pt x="545592" y="32004"/>
                </a:lnTo>
                <a:lnTo>
                  <a:pt x="545592" y="70104"/>
                </a:lnTo>
                <a:lnTo>
                  <a:pt x="609600" y="38100"/>
                </a:lnTo>
                <a:close/>
              </a:path>
              <a:path w="609600" h="76200">
                <a:moveTo>
                  <a:pt x="545592" y="70104"/>
                </a:moveTo>
                <a:lnTo>
                  <a:pt x="545592" y="44196"/>
                </a:lnTo>
                <a:lnTo>
                  <a:pt x="533400" y="44196"/>
                </a:lnTo>
                <a:lnTo>
                  <a:pt x="533400" y="76200"/>
                </a:lnTo>
                <a:lnTo>
                  <a:pt x="5455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29957" y="5022594"/>
            <a:ext cx="746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Bioethanol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90333" y="6311897"/>
            <a:ext cx="64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Biodiesel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44284" y="1510284"/>
            <a:ext cx="20320" cy="5271770"/>
          </a:xfrm>
          <a:custGeom>
            <a:avLst/>
            <a:gdLst/>
            <a:ahLst/>
            <a:cxnLst/>
            <a:rect l="l" t="t" r="r" b="b"/>
            <a:pathLst>
              <a:path w="20320" h="5271770">
                <a:moveTo>
                  <a:pt x="9144" y="38100"/>
                </a:moveTo>
                <a:lnTo>
                  <a:pt x="9144" y="0"/>
                </a:lnTo>
                <a:lnTo>
                  <a:pt x="0" y="0"/>
                </a:lnTo>
                <a:lnTo>
                  <a:pt x="0" y="38100"/>
                </a:lnTo>
                <a:lnTo>
                  <a:pt x="9144" y="38100"/>
                </a:lnTo>
                <a:close/>
              </a:path>
              <a:path w="20320" h="5271770">
                <a:moveTo>
                  <a:pt x="9144" y="105156"/>
                </a:moveTo>
                <a:lnTo>
                  <a:pt x="9144" y="67056"/>
                </a:lnTo>
                <a:lnTo>
                  <a:pt x="0" y="67056"/>
                </a:lnTo>
                <a:lnTo>
                  <a:pt x="0" y="105156"/>
                </a:lnTo>
                <a:lnTo>
                  <a:pt x="9144" y="105156"/>
                </a:lnTo>
                <a:close/>
              </a:path>
              <a:path w="20320" h="5271770">
                <a:moveTo>
                  <a:pt x="9144" y="170688"/>
                </a:moveTo>
                <a:lnTo>
                  <a:pt x="9144" y="132588"/>
                </a:lnTo>
                <a:lnTo>
                  <a:pt x="0" y="134112"/>
                </a:lnTo>
                <a:lnTo>
                  <a:pt x="0" y="172212"/>
                </a:lnTo>
                <a:lnTo>
                  <a:pt x="9144" y="170688"/>
                </a:lnTo>
                <a:close/>
              </a:path>
              <a:path w="20320" h="5271770">
                <a:moveTo>
                  <a:pt x="9144" y="237744"/>
                </a:moveTo>
                <a:lnTo>
                  <a:pt x="9144" y="199644"/>
                </a:lnTo>
                <a:lnTo>
                  <a:pt x="0" y="199644"/>
                </a:lnTo>
                <a:lnTo>
                  <a:pt x="0" y="237744"/>
                </a:lnTo>
                <a:lnTo>
                  <a:pt x="9144" y="237744"/>
                </a:lnTo>
                <a:close/>
              </a:path>
              <a:path w="20320" h="5271770">
                <a:moveTo>
                  <a:pt x="9144" y="304800"/>
                </a:moveTo>
                <a:lnTo>
                  <a:pt x="9144" y="266700"/>
                </a:lnTo>
                <a:lnTo>
                  <a:pt x="0" y="266700"/>
                </a:lnTo>
                <a:lnTo>
                  <a:pt x="0" y="304800"/>
                </a:lnTo>
                <a:lnTo>
                  <a:pt x="9144" y="304800"/>
                </a:lnTo>
                <a:close/>
              </a:path>
              <a:path w="20320" h="5271770">
                <a:moveTo>
                  <a:pt x="9144" y="371856"/>
                </a:moveTo>
                <a:lnTo>
                  <a:pt x="9144" y="333756"/>
                </a:lnTo>
                <a:lnTo>
                  <a:pt x="0" y="333756"/>
                </a:lnTo>
                <a:lnTo>
                  <a:pt x="0" y="371856"/>
                </a:lnTo>
                <a:lnTo>
                  <a:pt x="9144" y="371856"/>
                </a:lnTo>
                <a:close/>
              </a:path>
              <a:path w="20320" h="5271770">
                <a:moveTo>
                  <a:pt x="10668" y="437388"/>
                </a:moveTo>
                <a:lnTo>
                  <a:pt x="10668" y="399288"/>
                </a:lnTo>
                <a:lnTo>
                  <a:pt x="0" y="400812"/>
                </a:lnTo>
                <a:lnTo>
                  <a:pt x="0" y="438912"/>
                </a:lnTo>
                <a:lnTo>
                  <a:pt x="10668" y="437388"/>
                </a:lnTo>
                <a:close/>
              </a:path>
              <a:path w="20320" h="5271770">
                <a:moveTo>
                  <a:pt x="10668" y="504444"/>
                </a:moveTo>
                <a:lnTo>
                  <a:pt x="10668" y="466344"/>
                </a:lnTo>
                <a:lnTo>
                  <a:pt x="0" y="466344"/>
                </a:lnTo>
                <a:lnTo>
                  <a:pt x="0" y="504444"/>
                </a:lnTo>
                <a:lnTo>
                  <a:pt x="10668" y="504444"/>
                </a:lnTo>
                <a:close/>
              </a:path>
              <a:path w="20320" h="5271770">
                <a:moveTo>
                  <a:pt x="10668" y="571500"/>
                </a:moveTo>
                <a:lnTo>
                  <a:pt x="10668" y="533400"/>
                </a:lnTo>
                <a:lnTo>
                  <a:pt x="0" y="533400"/>
                </a:lnTo>
                <a:lnTo>
                  <a:pt x="0" y="571500"/>
                </a:lnTo>
                <a:lnTo>
                  <a:pt x="10668" y="571500"/>
                </a:lnTo>
                <a:close/>
              </a:path>
              <a:path w="20320" h="5271770">
                <a:moveTo>
                  <a:pt x="10668" y="638556"/>
                </a:moveTo>
                <a:lnTo>
                  <a:pt x="10668" y="600456"/>
                </a:lnTo>
                <a:lnTo>
                  <a:pt x="1524" y="600456"/>
                </a:lnTo>
                <a:lnTo>
                  <a:pt x="1524" y="638556"/>
                </a:lnTo>
                <a:lnTo>
                  <a:pt x="10668" y="638556"/>
                </a:lnTo>
                <a:close/>
              </a:path>
              <a:path w="20320" h="5271770">
                <a:moveTo>
                  <a:pt x="10668" y="704088"/>
                </a:moveTo>
                <a:lnTo>
                  <a:pt x="10668" y="665988"/>
                </a:lnTo>
                <a:lnTo>
                  <a:pt x="1524" y="667512"/>
                </a:lnTo>
                <a:lnTo>
                  <a:pt x="1524" y="705612"/>
                </a:lnTo>
                <a:lnTo>
                  <a:pt x="10668" y="704088"/>
                </a:lnTo>
                <a:close/>
              </a:path>
              <a:path w="20320" h="5271770">
                <a:moveTo>
                  <a:pt x="10668" y="771144"/>
                </a:moveTo>
                <a:lnTo>
                  <a:pt x="10668" y="733044"/>
                </a:lnTo>
                <a:lnTo>
                  <a:pt x="1524" y="733044"/>
                </a:lnTo>
                <a:lnTo>
                  <a:pt x="1524" y="771144"/>
                </a:lnTo>
                <a:lnTo>
                  <a:pt x="10668" y="771144"/>
                </a:lnTo>
                <a:close/>
              </a:path>
              <a:path w="20320" h="5271770">
                <a:moveTo>
                  <a:pt x="10668" y="838200"/>
                </a:moveTo>
                <a:lnTo>
                  <a:pt x="10668" y="800100"/>
                </a:lnTo>
                <a:lnTo>
                  <a:pt x="1524" y="800100"/>
                </a:lnTo>
                <a:lnTo>
                  <a:pt x="1524" y="838200"/>
                </a:lnTo>
                <a:lnTo>
                  <a:pt x="10668" y="838200"/>
                </a:lnTo>
                <a:close/>
              </a:path>
              <a:path w="20320" h="5271770">
                <a:moveTo>
                  <a:pt x="10668" y="905256"/>
                </a:moveTo>
                <a:lnTo>
                  <a:pt x="10668" y="867156"/>
                </a:lnTo>
                <a:lnTo>
                  <a:pt x="1524" y="867156"/>
                </a:lnTo>
                <a:lnTo>
                  <a:pt x="1524" y="905256"/>
                </a:lnTo>
                <a:lnTo>
                  <a:pt x="10668" y="905256"/>
                </a:lnTo>
                <a:close/>
              </a:path>
              <a:path w="20320" h="5271770">
                <a:moveTo>
                  <a:pt x="10668" y="970788"/>
                </a:moveTo>
                <a:lnTo>
                  <a:pt x="10668" y="932688"/>
                </a:lnTo>
                <a:lnTo>
                  <a:pt x="1524" y="934212"/>
                </a:lnTo>
                <a:lnTo>
                  <a:pt x="1524" y="972312"/>
                </a:lnTo>
                <a:lnTo>
                  <a:pt x="10668" y="970788"/>
                </a:lnTo>
                <a:close/>
              </a:path>
              <a:path w="20320" h="5271770">
                <a:moveTo>
                  <a:pt x="10668" y="1037844"/>
                </a:moveTo>
                <a:lnTo>
                  <a:pt x="10668" y="999744"/>
                </a:lnTo>
                <a:lnTo>
                  <a:pt x="1524" y="999744"/>
                </a:lnTo>
                <a:lnTo>
                  <a:pt x="1524" y="1037844"/>
                </a:lnTo>
                <a:lnTo>
                  <a:pt x="10668" y="1037844"/>
                </a:lnTo>
                <a:close/>
              </a:path>
              <a:path w="20320" h="5271770">
                <a:moveTo>
                  <a:pt x="10668" y="1104900"/>
                </a:moveTo>
                <a:lnTo>
                  <a:pt x="10668" y="1066800"/>
                </a:lnTo>
                <a:lnTo>
                  <a:pt x="1524" y="1066800"/>
                </a:lnTo>
                <a:lnTo>
                  <a:pt x="1524" y="1104900"/>
                </a:lnTo>
                <a:lnTo>
                  <a:pt x="10668" y="1104900"/>
                </a:lnTo>
                <a:close/>
              </a:path>
              <a:path w="20320" h="5271770">
                <a:moveTo>
                  <a:pt x="10668" y="1171956"/>
                </a:moveTo>
                <a:lnTo>
                  <a:pt x="10668" y="1133856"/>
                </a:lnTo>
                <a:lnTo>
                  <a:pt x="1524" y="1133856"/>
                </a:lnTo>
                <a:lnTo>
                  <a:pt x="1524" y="1171956"/>
                </a:lnTo>
                <a:lnTo>
                  <a:pt x="10668" y="1171956"/>
                </a:lnTo>
                <a:close/>
              </a:path>
              <a:path w="20320" h="5271770">
                <a:moveTo>
                  <a:pt x="12192" y="1237488"/>
                </a:moveTo>
                <a:lnTo>
                  <a:pt x="12192" y="1199388"/>
                </a:lnTo>
                <a:lnTo>
                  <a:pt x="1524" y="1200912"/>
                </a:lnTo>
                <a:lnTo>
                  <a:pt x="1524" y="1239012"/>
                </a:lnTo>
                <a:lnTo>
                  <a:pt x="12192" y="1237488"/>
                </a:lnTo>
                <a:close/>
              </a:path>
              <a:path w="20320" h="5271770">
                <a:moveTo>
                  <a:pt x="12192" y="1304544"/>
                </a:moveTo>
                <a:lnTo>
                  <a:pt x="12192" y="1266444"/>
                </a:lnTo>
                <a:lnTo>
                  <a:pt x="1524" y="1266444"/>
                </a:lnTo>
                <a:lnTo>
                  <a:pt x="1524" y="1304544"/>
                </a:lnTo>
                <a:lnTo>
                  <a:pt x="12192" y="1304544"/>
                </a:lnTo>
                <a:close/>
              </a:path>
              <a:path w="20320" h="5271770">
                <a:moveTo>
                  <a:pt x="12192" y="1371600"/>
                </a:moveTo>
                <a:lnTo>
                  <a:pt x="12192" y="1333500"/>
                </a:lnTo>
                <a:lnTo>
                  <a:pt x="1524" y="1333500"/>
                </a:lnTo>
                <a:lnTo>
                  <a:pt x="1524" y="1371600"/>
                </a:lnTo>
                <a:lnTo>
                  <a:pt x="12192" y="1371600"/>
                </a:lnTo>
                <a:close/>
              </a:path>
              <a:path w="20320" h="5271770">
                <a:moveTo>
                  <a:pt x="12192" y="1438656"/>
                </a:moveTo>
                <a:lnTo>
                  <a:pt x="12192" y="1400556"/>
                </a:lnTo>
                <a:lnTo>
                  <a:pt x="3048" y="1400556"/>
                </a:lnTo>
                <a:lnTo>
                  <a:pt x="3048" y="1438656"/>
                </a:lnTo>
                <a:lnTo>
                  <a:pt x="12192" y="1438656"/>
                </a:lnTo>
                <a:close/>
              </a:path>
              <a:path w="20320" h="5271770">
                <a:moveTo>
                  <a:pt x="12192" y="1504188"/>
                </a:moveTo>
                <a:lnTo>
                  <a:pt x="12192" y="1466088"/>
                </a:lnTo>
                <a:lnTo>
                  <a:pt x="3048" y="1467612"/>
                </a:lnTo>
                <a:lnTo>
                  <a:pt x="3048" y="1505712"/>
                </a:lnTo>
                <a:lnTo>
                  <a:pt x="12192" y="1504188"/>
                </a:lnTo>
                <a:close/>
              </a:path>
              <a:path w="20320" h="5271770">
                <a:moveTo>
                  <a:pt x="12192" y="1571244"/>
                </a:moveTo>
                <a:lnTo>
                  <a:pt x="12192" y="1533144"/>
                </a:lnTo>
                <a:lnTo>
                  <a:pt x="3048" y="1533144"/>
                </a:lnTo>
                <a:lnTo>
                  <a:pt x="3048" y="1571244"/>
                </a:lnTo>
                <a:lnTo>
                  <a:pt x="12192" y="1571244"/>
                </a:lnTo>
                <a:close/>
              </a:path>
              <a:path w="20320" h="5271770">
                <a:moveTo>
                  <a:pt x="12192" y="1638300"/>
                </a:moveTo>
                <a:lnTo>
                  <a:pt x="12192" y="1600200"/>
                </a:lnTo>
                <a:lnTo>
                  <a:pt x="3048" y="1600200"/>
                </a:lnTo>
                <a:lnTo>
                  <a:pt x="3048" y="1638300"/>
                </a:lnTo>
                <a:lnTo>
                  <a:pt x="12192" y="1638300"/>
                </a:lnTo>
                <a:close/>
              </a:path>
              <a:path w="20320" h="5271770">
                <a:moveTo>
                  <a:pt x="12192" y="1705356"/>
                </a:moveTo>
                <a:lnTo>
                  <a:pt x="12192" y="1667256"/>
                </a:lnTo>
                <a:lnTo>
                  <a:pt x="3048" y="1667256"/>
                </a:lnTo>
                <a:lnTo>
                  <a:pt x="3048" y="1705356"/>
                </a:lnTo>
                <a:lnTo>
                  <a:pt x="12192" y="1705356"/>
                </a:lnTo>
                <a:close/>
              </a:path>
              <a:path w="20320" h="5271770">
                <a:moveTo>
                  <a:pt x="12192" y="1770888"/>
                </a:moveTo>
                <a:lnTo>
                  <a:pt x="12192" y="1732788"/>
                </a:lnTo>
                <a:lnTo>
                  <a:pt x="3048" y="1734312"/>
                </a:lnTo>
                <a:lnTo>
                  <a:pt x="3048" y="1772412"/>
                </a:lnTo>
                <a:lnTo>
                  <a:pt x="12192" y="1770888"/>
                </a:lnTo>
                <a:close/>
              </a:path>
              <a:path w="20320" h="5271770">
                <a:moveTo>
                  <a:pt x="12192" y="1837944"/>
                </a:moveTo>
                <a:lnTo>
                  <a:pt x="12192" y="1799844"/>
                </a:lnTo>
                <a:lnTo>
                  <a:pt x="3048" y="1799844"/>
                </a:lnTo>
                <a:lnTo>
                  <a:pt x="3048" y="1837944"/>
                </a:lnTo>
                <a:lnTo>
                  <a:pt x="12192" y="1837944"/>
                </a:lnTo>
                <a:close/>
              </a:path>
              <a:path w="20320" h="5271770">
                <a:moveTo>
                  <a:pt x="12192" y="1905000"/>
                </a:moveTo>
                <a:lnTo>
                  <a:pt x="12192" y="1866900"/>
                </a:lnTo>
                <a:lnTo>
                  <a:pt x="3048" y="1866900"/>
                </a:lnTo>
                <a:lnTo>
                  <a:pt x="3048" y="1905000"/>
                </a:lnTo>
                <a:lnTo>
                  <a:pt x="12192" y="1905000"/>
                </a:lnTo>
                <a:close/>
              </a:path>
              <a:path w="20320" h="5271770">
                <a:moveTo>
                  <a:pt x="13716" y="1972056"/>
                </a:moveTo>
                <a:lnTo>
                  <a:pt x="12192" y="1933956"/>
                </a:lnTo>
                <a:lnTo>
                  <a:pt x="3048" y="1933956"/>
                </a:lnTo>
                <a:lnTo>
                  <a:pt x="3048" y="1972056"/>
                </a:lnTo>
                <a:lnTo>
                  <a:pt x="13716" y="1972056"/>
                </a:lnTo>
                <a:close/>
              </a:path>
              <a:path w="20320" h="5271770">
                <a:moveTo>
                  <a:pt x="13716" y="2037588"/>
                </a:moveTo>
                <a:lnTo>
                  <a:pt x="13716" y="1999488"/>
                </a:lnTo>
                <a:lnTo>
                  <a:pt x="3048" y="2001012"/>
                </a:lnTo>
                <a:lnTo>
                  <a:pt x="3048" y="2039112"/>
                </a:lnTo>
                <a:lnTo>
                  <a:pt x="13716" y="2037588"/>
                </a:lnTo>
                <a:close/>
              </a:path>
              <a:path w="20320" h="5271770">
                <a:moveTo>
                  <a:pt x="13716" y="2104644"/>
                </a:moveTo>
                <a:lnTo>
                  <a:pt x="13716" y="2066544"/>
                </a:lnTo>
                <a:lnTo>
                  <a:pt x="3048" y="2066544"/>
                </a:lnTo>
                <a:lnTo>
                  <a:pt x="3048" y="2104644"/>
                </a:lnTo>
                <a:lnTo>
                  <a:pt x="13716" y="2104644"/>
                </a:lnTo>
                <a:close/>
              </a:path>
              <a:path w="20320" h="5271770">
                <a:moveTo>
                  <a:pt x="13716" y="2171700"/>
                </a:moveTo>
                <a:lnTo>
                  <a:pt x="13716" y="2133600"/>
                </a:lnTo>
                <a:lnTo>
                  <a:pt x="3048" y="2133600"/>
                </a:lnTo>
                <a:lnTo>
                  <a:pt x="4572" y="2171700"/>
                </a:lnTo>
                <a:lnTo>
                  <a:pt x="13716" y="2171700"/>
                </a:lnTo>
                <a:close/>
              </a:path>
              <a:path w="20320" h="5271770">
                <a:moveTo>
                  <a:pt x="13716" y="2238756"/>
                </a:moveTo>
                <a:lnTo>
                  <a:pt x="13716" y="2200656"/>
                </a:lnTo>
                <a:lnTo>
                  <a:pt x="4572" y="2200656"/>
                </a:lnTo>
                <a:lnTo>
                  <a:pt x="4572" y="2238756"/>
                </a:lnTo>
                <a:lnTo>
                  <a:pt x="13716" y="2238756"/>
                </a:lnTo>
                <a:close/>
              </a:path>
              <a:path w="20320" h="5271770">
                <a:moveTo>
                  <a:pt x="13716" y="2304288"/>
                </a:moveTo>
                <a:lnTo>
                  <a:pt x="13716" y="2266188"/>
                </a:lnTo>
                <a:lnTo>
                  <a:pt x="4572" y="2266188"/>
                </a:lnTo>
                <a:lnTo>
                  <a:pt x="4572" y="2304288"/>
                </a:lnTo>
                <a:lnTo>
                  <a:pt x="13716" y="2304288"/>
                </a:lnTo>
                <a:close/>
              </a:path>
              <a:path w="20320" h="5271770">
                <a:moveTo>
                  <a:pt x="13716" y="2371344"/>
                </a:moveTo>
                <a:lnTo>
                  <a:pt x="13716" y="2333244"/>
                </a:lnTo>
                <a:lnTo>
                  <a:pt x="4572" y="2333244"/>
                </a:lnTo>
                <a:lnTo>
                  <a:pt x="4572" y="2371344"/>
                </a:lnTo>
                <a:lnTo>
                  <a:pt x="13716" y="2371344"/>
                </a:lnTo>
                <a:close/>
              </a:path>
              <a:path w="20320" h="5271770">
                <a:moveTo>
                  <a:pt x="13716" y="2438400"/>
                </a:moveTo>
                <a:lnTo>
                  <a:pt x="13716" y="2400300"/>
                </a:lnTo>
                <a:lnTo>
                  <a:pt x="4572" y="2400300"/>
                </a:lnTo>
                <a:lnTo>
                  <a:pt x="4572" y="2438400"/>
                </a:lnTo>
                <a:lnTo>
                  <a:pt x="13716" y="2438400"/>
                </a:lnTo>
                <a:close/>
              </a:path>
              <a:path w="20320" h="5271770">
                <a:moveTo>
                  <a:pt x="13716" y="2505456"/>
                </a:moveTo>
                <a:lnTo>
                  <a:pt x="13716" y="2467356"/>
                </a:lnTo>
                <a:lnTo>
                  <a:pt x="4572" y="2467356"/>
                </a:lnTo>
                <a:lnTo>
                  <a:pt x="4572" y="2505456"/>
                </a:lnTo>
                <a:lnTo>
                  <a:pt x="13716" y="2505456"/>
                </a:lnTo>
                <a:close/>
              </a:path>
              <a:path w="20320" h="5271770">
                <a:moveTo>
                  <a:pt x="13716" y="2570988"/>
                </a:moveTo>
                <a:lnTo>
                  <a:pt x="13716" y="2532888"/>
                </a:lnTo>
                <a:lnTo>
                  <a:pt x="4572" y="2532888"/>
                </a:lnTo>
                <a:lnTo>
                  <a:pt x="4572" y="2570988"/>
                </a:lnTo>
                <a:lnTo>
                  <a:pt x="13716" y="2570988"/>
                </a:lnTo>
                <a:close/>
              </a:path>
              <a:path w="20320" h="5271770">
                <a:moveTo>
                  <a:pt x="13716" y="2638044"/>
                </a:moveTo>
                <a:lnTo>
                  <a:pt x="13716" y="2599944"/>
                </a:lnTo>
                <a:lnTo>
                  <a:pt x="4572" y="2599944"/>
                </a:lnTo>
                <a:lnTo>
                  <a:pt x="4572" y="2638044"/>
                </a:lnTo>
                <a:lnTo>
                  <a:pt x="13716" y="2638044"/>
                </a:lnTo>
                <a:close/>
              </a:path>
              <a:path w="20320" h="5271770">
                <a:moveTo>
                  <a:pt x="13716" y="2705100"/>
                </a:moveTo>
                <a:lnTo>
                  <a:pt x="13716" y="2667000"/>
                </a:lnTo>
                <a:lnTo>
                  <a:pt x="4572" y="2667000"/>
                </a:lnTo>
                <a:lnTo>
                  <a:pt x="4572" y="2705100"/>
                </a:lnTo>
                <a:lnTo>
                  <a:pt x="13716" y="2705100"/>
                </a:lnTo>
                <a:close/>
              </a:path>
              <a:path w="20320" h="5271770">
                <a:moveTo>
                  <a:pt x="15240" y="2772156"/>
                </a:moveTo>
                <a:lnTo>
                  <a:pt x="13716" y="2734056"/>
                </a:lnTo>
                <a:lnTo>
                  <a:pt x="4572" y="2734056"/>
                </a:lnTo>
                <a:lnTo>
                  <a:pt x="4572" y="2772156"/>
                </a:lnTo>
                <a:lnTo>
                  <a:pt x="15240" y="2772156"/>
                </a:lnTo>
                <a:close/>
              </a:path>
              <a:path w="20320" h="5271770">
                <a:moveTo>
                  <a:pt x="15240" y="2837688"/>
                </a:moveTo>
                <a:lnTo>
                  <a:pt x="15240" y="2799588"/>
                </a:lnTo>
                <a:lnTo>
                  <a:pt x="4572" y="2799588"/>
                </a:lnTo>
                <a:lnTo>
                  <a:pt x="4572" y="2837688"/>
                </a:lnTo>
                <a:lnTo>
                  <a:pt x="15240" y="2837688"/>
                </a:lnTo>
                <a:close/>
              </a:path>
              <a:path w="20320" h="5271770">
                <a:moveTo>
                  <a:pt x="15240" y="2904744"/>
                </a:moveTo>
                <a:lnTo>
                  <a:pt x="15240" y="2866644"/>
                </a:lnTo>
                <a:lnTo>
                  <a:pt x="4572" y="2866644"/>
                </a:lnTo>
                <a:lnTo>
                  <a:pt x="4572" y="2904744"/>
                </a:lnTo>
                <a:lnTo>
                  <a:pt x="15240" y="2904744"/>
                </a:lnTo>
                <a:close/>
              </a:path>
              <a:path w="20320" h="5271770">
                <a:moveTo>
                  <a:pt x="15240" y="2971800"/>
                </a:moveTo>
                <a:lnTo>
                  <a:pt x="15240" y="2933700"/>
                </a:lnTo>
                <a:lnTo>
                  <a:pt x="4572" y="2933700"/>
                </a:lnTo>
                <a:lnTo>
                  <a:pt x="6096" y="2971800"/>
                </a:lnTo>
                <a:lnTo>
                  <a:pt x="15240" y="2971800"/>
                </a:lnTo>
                <a:close/>
              </a:path>
              <a:path w="20320" h="5271770">
                <a:moveTo>
                  <a:pt x="15240" y="3038856"/>
                </a:moveTo>
                <a:lnTo>
                  <a:pt x="15240" y="3000756"/>
                </a:lnTo>
                <a:lnTo>
                  <a:pt x="6096" y="3000756"/>
                </a:lnTo>
                <a:lnTo>
                  <a:pt x="6096" y="3038856"/>
                </a:lnTo>
                <a:lnTo>
                  <a:pt x="15240" y="3038856"/>
                </a:lnTo>
                <a:close/>
              </a:path>
              <a:path w="20320" h="5271770">
                <a:moveTo>
                  <a:pt x="15240" y="3104388"/>
                </a:moveTo>
                <a:lnTo>
                  <a:pt x="15240" y="3066288"/>
                </a:lnTo>
                <a:lnTo>
                  <a:pt x="6096" y="3066288"/>
                </a:lnTo>
                <a:lnTo>
                  <a:pt x="6096" y="3104388"/>
                </a:lnTo>
                <a:lnTo>
                  <a:pt x="15240" y="3104388"/>
                </a:lnTo>
                <a:close/>
              </a:path>
              <a:path w="20320" h="5271770">
                <a:moveTo>
                  <a:pt x="15240" y="3171444"/>
                </a:moveTo>
                <a:lnTo>
                  <a:pt x="15240" y="3133344"/>
                </a:lnTo>
                <a:lnTo>
                  <a:pt x="6096" y="3133344"/>
                </a:lnTo>
                <a:lnTo>
                  <a:pt x="6096" y="3171444"/>
                </a:lnTo>
                <a:lnTo>
                  <a:pt x="15240" y="3171444"/>
                </a:lnTo>
                <a:close/>
              </a:path>
              <a:path w="20320" h="5271770">
                <a:moveTo>
                  <a:pt x="15240" y="3238500"/>
                </a:moveTo>
                <a:lnTo>
                  <a:pt x="15240" y="3200400"/>
                </a:lnTo>
                <a:lnTo>
                  <a:pt x="6096" y="3200400"/>
                </a:lnTo>
                <a:lnTo>
                  <a:pt x="6096" y="3238500"/>
                </a:lnTo>
                <a:lnTo>
                  <a:pt x="15240" y="3238500"/>
                </a:lnTo>
                <a:close/>
              </a:path>
              <a:path w="20320" h="5271770">
                <a:moveTo>
                  <a:pt x="15240" y="3305556"/>
                </a:moveTo>
                <a:lnTo>
                  <a:pt x="15240" y="3267456"/>
                </a:lnTo>
                <a:lnTo>
                  <a:pt x="6096" y="3267456"/>
                </a:lnTo>
                <a:lnTo>
                  <a:pt x="6096" y="3305556"/>
                </a:lnTo>
                <a:lnTo>
                  <a:pt x="15240" y="3305556"/>
                </a:lnTo>
                <a:close/>
              </a:path>
              <a:path w="20320" h="5271770">
                <a:moveTo>
                  <a:pt x="15240" y="3371088"/>
                </a:moveTo>
                <a:lnTo>
                  <a:pt x="15240" y="3332988"/>
                </a:lnTo>
                <a:lnTo>
                  <a:pt x="6096" y="3332988"/>
                </a:lnTo>
                <a:lnTo>
                  <a:pt x="6096" y="3371088"/>
                </a:lnTo>
                <a:lnTo>
                  <a:pt x="15240" y="3371088"/>
                </a:lnTo>
                <a:close/>
              </a:path>
              <a:path w="20320" h="5271770">
                <a:moveTo>
                  <a:pt x="15240" y="3438144"/>
                </a:moveTo>
                <a:lnTo>
                  <a:pt x="15240" y="3400044"/>
                </a:lnTo>
                <a:lnTo>
                  <a:pt x="6096" y="3400044"/>
                </a:lnTo>
                <a:lnTo>
                  <a:pt x="6096" y="3438144"/>
                </a:lnTo>
                <a:lnTo>
                  <a:pt x="15240" y="3438144"/>
                </a:lnTo>
                <a:close/>
              </a:path>
              <a:path w="20320" h="5271770">
                <a:moveTo>
                  <a:pt x="15240" y="3505200"/>
                </a:moveTo>
                <a:lnTo>
                  <a:pt x="15240" y="3467100"/>
                </a:lnTo>
                <a:lnTo>
                  <a:pt x="6096" y="3467100"/>
                </a:lnTo>
                <a:lnTo>
                  <a:pt x="6096" y="3505200"/>
                </a:lnTo>
                <a:lnTo>
                  <a:pt x="15240" y="3505200"/>
                </a:lnTo>
                <a:close/>
              </a:path>
              <a:path w="20320" h="5271770">
                <a:moveTo>
                  <a:pt x="16764" y="3572256"/>
                </a:moveTo>
                <a:lnTo>
                  <a:pt x="15240" y="3534156"/>
                </a:lnTo>
                <a:lnTo>
                  <a:pt x="6096" y="3534156"/>
                </a:lnTo>
                <a:lnTo>
                  <a:pt x="6096" y="3572256"/>
                </a:lnTo>
                <a:lnTo>
                  <a:pt x="16764" y="3572256"/>
                </a:lnTo>
                <a:close/>
              </a:path>
              <a:path w="20320" h="5271770">
                <a:moveTo>
                  <a:pt x="16764" y="3637788"/>
                </a:moveTo>
                <a:lnTo>
                  <a:pt x="16764" y="3599688"/>
                </a:lnTo>
                <a:lnTo>
                  <a:pt x="6096" y="3599688"/>
                </a:lnTo>
                <a:lnTo>
                  <a:pt x="6096" y="3637788"/>
                </a:lnTo>
                <a:lnTo>
                  <a:pt x="16764" y="3637788"/>
                </a:lnTo>
                <a:close/>
              </a:path>
              <a:path w="20320" h="5271770">
                <a:moveTo>
                  <a:pt x="16764" y="3704844"/>
                </a:moveTo>
                <a:lnTo>
                  <a:pt x="16764" y="3666744"/>
                </a:lnTo>
                <a:lnTo>
                  <a:pt x="6096" y="3666744"/>
                </a:lnTo>
                <a:lnTo>
                  <a:pt x="6096" y="3704844"/>
                </a:lnTo>
                <a:lnTo>
                  <a:pt x="16764" y="3704844"/>
                </a:lnTo>
                <a:close/>
              </a:path>
              <a:path w="20320" h="5271770">
                <a:moveTo>
                  <a:pt x="16764" y="3771900"/>
                </a:moveTo>
                <a:lnTo>
                  <a:pt x="16764" y="3733800"/>
                </a:lnTo>
                <a:lnTo>
                  <a:pt x="6096" y="3733800"/>
                </a:lnTo>
                <a:lnTo>
                  <a:pt x="7620" y="3771900"/>
                </a:lnTo>
                <a:lnTo>
                  <a:pt x="16764" y="3771900"/>
                </a:lnTo>
                <a:close/>
              </a:path>
              <a:path w="20320" h="5271770">
                <a:moveTo>
                  <a:pt x="16764" y="3838956"/>
                </a:moveTo>
                <a:lnTo>
                  <a:pt x="16764" y="3800856"/>
                </a:lnTo>
                <a:lnTo>
                  <a:pt x="7620" y="3800856"/>
                </a:lnTo>
                <a:lnTo>
                  <a:pt x="7620" y="3838956"/>
                </a:lnTo>
                <a:lnTo>
                  <a:pt x="16764" y="3838956"/>
                </a:lnTo>
                <a:close/>
              </a:path>
              <a:path w="20320" h="5271770">
                <a:moveTo>
                  <a:pt x="16764" y="3904488"/>
                </a:moveTo>
                <a:lnTo>
                  <a:pt x="16764" y="3866388"/>
                </a:lnTo>
                <a:lnTo>
                  <a:pt x="7620" y="3866388"/>
                </a:lnTo>
                <a:lnTo>
                  <a:pt x="7620" y="3904488"/>
                </a:lnTo>
                <a:lnTo>
                  <a:pt x="16764" y="3904488"/>
                </a:lnTo>
                <a:close/>
              </a:path>
              <a:path w="20320" h="5271770">
                <a:moveTo>
                  <a:pt x="16764" y="3971544"/>
                </a:moveTo>
                <a:lnTo>
                  <a:pt x="16764" y="3933444"/>
                </a:lnTo>
                <a:lnTo>
                  <a:pt x="7620" y="3933444"/>
                </a:lnTo>
                <a:lnTo>
                  <a:pt x="7620" y="3971544"/>
                </a:lnTo>
                <a:lnTo>
                  <a:pt x="16764" y="3971544"/>
                </a:lnTo>
                <a:close/>
              </a:path>
              <a:path w="20320" h="5271770">
                <a:moveTo>
                  <a:pt x="16764" y="4038600"/>
                </a:moveTo>
                <a:lnTo>
                  <a:pt x="16764" y="4000500"/>
                </a:lnTo>
                <a:lnTo>
                  <a:pt x="7620" y="4000500"/>
                </a:lnTo>
                <a:lnTo>
                  <a:pt x="7620" y="4038600"/>
                </a:lnTo>
                <a:lnTo>
                  <a:pt x="16764" y="4038600"/>
                </a:lnTo>
                <a:close/>
              </a:path>
              <a:path w="20320" h="5271770">
                <a:moveTo>
                  <a:pt x="16764" y="4105656"/>
                </a:moveTo>
                <a:lnTo>
                  <a:pt x="16764" y="4067556"/>
                </a:lnTo>
                <a:lnTo>
                  <a:pt x="7620" y="4067556"/>
                </a:lnTo>
                <a:lnTo>
                  <a:pt x="7620" y="4105656"/>
                </a:lnTo>
                <a:lnTo>
                  <a:pt x="16764" y="4105656"/>
                </a:lnTo>
                <a:close/>
              </a:path>
              <a:path w="20320" h="5271770">
                <a:moveTo>
                  <a:pt x="16764" y="4171188"/>
                </a:moveTo>
                <a:lnTo>
                  <a:pt x="16764" y="4133088"/>
                </a:lnTo>
                <a:lnTo>
                  <a:pt x="7620" y="4133088"/>
                </a:lnTo>
                <a:lnTo>
                  <a:pt x="7620" y="4171188"/>
                </a:lnTo>
                <a:lnTo>
                  <a:pt x="16764" y="4171188"/>
                </a:lnTo>
                <a:close/>
              </a:path>
              <a:path w="20320" h="5271770">
                <a:moveTo>
                  <a:pt x="16764" y="4238244"/>
                </a:moveTo>
                <a:lnTo>
                  <a:pt x="16764" y="4200144"/>
                </a:lnTo>
                <a:lnTo>
                  <a:pt x="7620" y="4200144"/>
                </a:lnTo>
                <a:lnTo>
                  <a:pt x="7620" y="4238244"/>
                </a:lnTo>
                <a:lnTo>
                  <a:pt x="16764" y="4238244"/>
                </a:lnTo>
                <a:close/>
              </a:path>
              <a:path w="20320" h="5271770">
                <a:moveTo>
                  <a:pt x="16764" y="4305300"/>
                </a:moveTo>
                <a:lnTo>
                  <a:pt x="16764" y="4267200"/>
                </a:lnTo>
                <a:lnTo>
                  <a:pt x="7620" y="4267200"/>
                </a:lnTo>
                <a:lnTo>
                  <a:pt x="7620" y="4305300"/>
                </a:lnTo>
                <a:lnTo>
                  <a:pt x="16764" y="4305300"/>
                </a:lnTo>
                <a:close/>
              </a:path>
              <a:path w="20320" h="5271770">
                <a:moveTo>
                  <a:pt x="18288" y="4372356"/>
                </a:moveTo>
                <a:lnTo>
                  <a:pt x="16764" y="4334256"/>
                </a:lnTo>
                <a:lnTo>
                  <a:pt x="7620" y="4334256"/>
                </a:lnTo>
                <a:lnTo>
                  <a:pt x="7620" y="4372356"/>
                </a:lnTo>
                <a:lnTo>
                  <a:pt x="18288" y="4372356"/>
                </a:lnTo>
                <a:close/>
              </a:path>
              <a:path w="20320" h="5271770">
                <a:moveTo>
                  <a:pt x="18288" y="4437888"/>
                </a:moveTo>
                <a:lnTo>
                  <a:pt x="18288" y="4399788"/>
                </a:lnTo>
                <a:lnTo>
                  <a:pt x="7620" y="4399788"/>
                </a:lnTo>
                <a:lnTo>
                  <a:pt x="7620" y="4437888"/>
                </a:lnTo>
                <a:lnTo>
                  <a:pt x="18288" y="4437888"/>
                </a:lnTo>
                <a:close/>
              </a:path>
              <a:path w="20320" h="5271770">
                <a:moveTo>
                  <a:pt x="18288" y="4504944"/>
                </a:moveTo>
                <a:lnTo>
                  <a:pt x="18288" y="4466844"/>
                </a:lnTo>
                <a:lnTo>
                  <a:pt x="7620" y="4466844"/>
                </a:lnTo>
                <a:lnTo>
                  <a:pt x="7620" y="4504944"/>
                </a:lnTo>
                <a:lnTo>
                  <a:pt x="18288" y="4504944"/>
                </a:lnTo>
                <a:close/>
              </a:path>
              <a:path w="20320" h="5271770">
                <a:moveTo>
                  <a:pt x="18288" y="4572000"/>
                </a:moveTo>
                <a:lnTo>
                  <a:pt x="18288" y="4533900"/>
                </a:lnTo>
                <a:lnTo>
                  <a:pt x="9144" y="4533900"/>
                </a:lnTo>
                <a:lnTo>
                  <a:pt x="9144" y="4572000"/>
                </a:lnTo>
                <a:lnTo>
                  <a:pt x="18288" y="4572000"/>
                </a:lnTo>
                <a:close/>
              </a:path>
              <a:path w="20320" h="5271770">
                <a:moveTo>
                  <a:pt x="18288" y="4639056"/>
                </a:moveTo>
                <a:lnTo>
                  <a:pt x="18288" y="4600956"/>
                </a:lnTo>
                <a:lnTo>
                  <a:pt x="9144" y="4600956"/>
                </a:lnTo>
                <a:lnTo>
                  <a:pt x="9144" y="4639056"/>
                </a:lnTo>
                <a:lnTo>
                  <a:pt x="18288" y="4639056"/>
                </a:lnTo>
                <a:close/>
              </a:path>
              <a:path w="20320" h="5271770">
                <a:moveTo>
                  <a:pt x="18288" y="4704588"/>
                </a:moveTo>
                <a:lnTo>
                  <a:pt x="18288" y="4666488"/>
                </a:lnTo>
                <a:lnTo>
                  <a:pt x="9144" y="4666488"/>
                </a:lnTo>
                <a:lnTo>
                  <a:pt x="9144" y="4704588"/>
                </a:lnTo>
                <a:lnTo>
                  <a:pt x="18288" y="4704588"/>
                </a:lnTo>
                <a:close/>
              </a:path>
              <a:path w="20320" h="5271770">
                <a:moveTo>
                  <a:pt x="18288" y="4771644"/>
                </a:moveTo>
                <a:lnTo>
                  <a:pt x="18288" y="4733544"/>
                </a:lnTo>
                <a:lnTo>
                  <a:pt x="9144" y="4733544"/>
                </a:lnTo>
                <a:lnTo>
                  <a:pt x="9144" y="4771644"/>
                </a:lnTo>
                <a:lnTo>
                  <a:pt x="18288" y="4771644"/>
                </a:lnTo>
                <a:close/>
              </a:path>
              <a:path w="20320" h="5271770">
                <a:moveTo>
                  <a:pt x="18288" y="4838700"/>
                </a:moveTo>
                <a:lnTo>
                  <a:pt x="18288" y="4800600"/>
                </a:lnTo>
                <a:lnTo>
                  <a:pt x="9144" y="4800600"/>
                </a:lnTo>
                <a:lnTo>
                  <a:pt x="9144" y="4838700"/>
                </a:lnTo>
                <a:lnTo>
                  <a:pt x="18288" y="4838700"/>
                </a:lnTo>
                <a:close/>
              </a:path>
              <a:path w="20320" h="5271770">
                <a:moveTo>
                  <a:pt x="18288" y="4905756"/>
                </a:moveTo>
                <a:lnTo>
                  <a:pt x="18288" y="4867656"/>
                </a:lnTo>
                <a:lnTo>
                  <a:pt x="9144" y="4867656"/>
                </a:lnTo>
                <a:lnTo>
                  <a:pt x="9144" y="4905756"/>
                </a:lnTo>
                <a:lnTo>
                  <a:pt x="18288" y="4905756"/>
                </a:lnTo>
                <a:close/>
              </a:path>
              <a:path w="20320" h="5271770">
                <a:moveTo>
                  <a:pt x="18288" y="4971288"/>
                </a:moveTo>
                <a:lnTo>
                  <a:pt x="18288" y="4933188"/>
                </a:lnTo>
                <a:lnTo>
                  <a:pt x="9144" y="4933188"/>
                </a:lnTo>
                <a:lnTo>
                  <a:pt x="9144" y="4971288"/>
                </a:lnTo>
                <a:lnTo>
                  <a:pt x="18288" y="4971288"/>
                </a:lnTo>
                <a:close/>
              </a:path>
              <a:path w="20320" h="5271770">
                <a:moveTo>
                  <a:pt x="18288" y="5038344"/>
                </a:moveTo>
                <a:lnTo>
                  <a:pt x="18288" y="5000244"/>
                </a:lnTo>
                <a:lnTo>
                  <a:pt x="9144" y="5000244"/>
                </a:lnTo>
                <a:lnTo>
                  <a:pt x="9144" y="5038344"/>
                </a:lnTo>
                <a:lnTo>
                  <a:pt x="18288" y="5038344"/>
                </a:lnTo>
                <a:close/>
              </a:path>
              <a:path w="20320" h="5271770">
                <a:moveTo>
                  <a:pt x="18288" y="5105400"/>
                </a:moveTo>
                <a:lnTo>
                  <a:pt x="18288" y="5067300"/>
                </a:lnTo>
                <a:lnTo>
                  <a:pt x="9144" y="5067300"/>
                </a:lnTo>
                <a:lnTo>
                  <a:pt x="9144" y="5105400"/>
                </a:lnTo>
                <a:lnTo>
                  <a:pt x="18288" y="5105400"/>
                </a:lnTo>
                <a:close/>
              </a:path>
              <a:path w="20320" h="5271770">
                <a:moveTo>
                  <a:pt x="19812" y="5172456"/>
                </a:moveTo>
                <a:lnTo>
                  <a:pt x="19812" y="5134356"/>
                </a:lnTo>
                <a:lnTo>
                  <a:pt x="9144" y="5134356"/>
                </a:lnTo>
                <a:lnTo>
                  <a:pt x="9144" y="5172456"/>
                </a:lnTo>
                <a:lnTo>
                  <a:pt x="19812" y="5172456"/>
                </a:lnTo>
                <a:close/>
              </a:path>
              <a:path w="20320" h="5271770">
                <a:moveTo>
                  <a:pt x="19812" y="5237988"/>
                </a:moveTo>
                <a:lnTo>
                  <a:pt x="19812" y="5199888"/>
                </a:lnTo>
                <a:lnTo>
                  <a:pt x="9144" y="5199888"/>
                </a:lnTo>
                <a:lnTo>
                  <a:pt x="9144" y="5237988"/>
                </a:lnTo>
                <a:lnTo>
                  <a:pt x="19812" y="5237988"/>
                </a:lnTo>
                <a:close/>
              </a:path>
              <a:path w="20320" h="5271770">
                <a:moveTo>
                  <a:pt x="19812" y="5271516"/>
                </a:moveTo>
                <a:lnTo>
                  <a:pt x="19812" y="5266944"/>
                </a:lnTo>
                <a:lnTo>
                  <a:pt x="9144" y="5266944"/>
                </a:lnTo>
                <a:lnTo>
                  <a:pt x="9144" y="5271516"/>
                </a:lnTo>
                <a:lnTo>
                  <a:pt x="19812" y="5271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9523" y="4015740"/>
            <a:ext cx="227076" cy="86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1259839" y="749299"/>
            <a:ext cx="66205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Bioenergy </a:t>
            </a:r>
            <a:r>
              <a:rPr spc="-10" dirty="0"/>
              <a:t>Production</a:t>
            </a:r>
            <a:r>
              <a:rPr spc="-55" dirty="0"/>
              <a:t> </a:t>
            </a:r>
            <a:r>
              <a:rPr spc="-25" dirty="0"/>
              <a:t>Routes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63752" y="1769364"/>
            <a:ext cx="1501139" cy="129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0" y="1629155"/>
            <a:ext cx="3191255" cy="1427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7588" y="1749551"/>
            <a:ext cx="2353055" cy="14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5462" y="962659"/>
            <a:ext cx="2084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Pyrolysis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products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663" y="3338574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Bi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177" y="3338574"/>
            <a:ext cx="51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ha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0685" y="3353814"/>
            <a:ext cx="782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spc="-10" dirty="0">
                <a:latin typeface="Arial"/>
                <a:cs typeface="Arial"/>
              </a:rPr>
              <a:t>nga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3311" y="4267200"/>
            <a:ext cx="2909316" cy="1937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6008" y="1478280"/>
            <a:ext cx="7493634" cy="2421890"/>
          </a:xfrm>
          <a:custGeom>
            <a:avLst/>
            <a:gdLst/>
            <a:ahLst/>
            <a:cxnLst/>
            <a:rect l="l" t="t" r="r" b="b"/>
            <a:pathLst>
              <a:path w="7493634" h="2421890">
                <a:moveTo>
                  <a:pt x="7493508" y="2415540"/>
                </a:moveTo>
                <a:lnTo>
                  <a:pt x="7493508" y="4572"/>
                </a:lnTo>
                <a:lnTo>
                  <a:pt x="7487412" y="0"/>
                </a:lnTo>
                <a:lnTo>
                  <a:pt x="6096" y="0"/>
                </a:lnTo>
                <a:lnTo>
                  <a:pt x="0" y="4572"/>
                </a:lnTo>
                <a:lnTo>
                  <a:pt x="0" y="2415540"/>
                </a:lnTo>
                <a:lnTo>
                  <a:pt x="6096" y="2421636"/>
                </a:lnTo>
                <a:lnTo>
                  <a:pt x="12192" y="2421636"/>
                </a:lnTo>
                <a:lnTo>
                  <a:pt x="12192" y="24384"/>
                </a:lnTo>
                <a:lnTo>
                  <a:pt x="25908" y="12192"/>
                </a:lnTo>
                <a:lnTo>
                  <a:pt x="25908" y="24384"/>
                </a:lnTo>
                <a:lnTo>
                  <a:pt x="7467600" y="24384"/>
                </a:lnTo>
                <a:lnTo>
                  <a:pt x="7467600" y="12192"/>
                </a:lnTo>
                <a:lnTo>
                  <a:pt x="7479792" y="24384"/>
                </a:lnTo>
                <a:lnTo>
                  <a:pt x="7479792" y="2421636"/>
                </a:lnTo>
                <a:lnTo>
                  <a:pt x="7487412" y="2421636"/>
                </a:lnTo>
                <a:lnTo>
                  <a:pt x="7493508" y="2415540"/>
                </a:lnTo>
                <a:close/>
              </a:path>
              <a:path w="7493634" h="2421890">
                <a:moveTo>
                  <a:pt x="25908" y="24384"/>
                </a:moveTo>
                <a:lnTo>
                  <a:pt x="25908" y="12192"/>
                </a:lnTo>
                <a:lnTo>
                  <a:pt x="12192" y="24384"/>
                </a:lnTo>
                <a:lnTo>
                  <a:pt x="25908" y="24384"/>
                </a:lnTo>
                <a:close/>
              </a:path>
              <a:path w="7493634" h="2421890">
                <a:moveTo>
                  <a:pt x="25908" y="2395728"/>
                </a:moveTo>
                <a:lnTo>
                  <a:pt x="25908" y="24384"/>
                </a:lnTo>
                <a:lnTo>
                  <a:pt x="12192" y="24384"/>
                </a:lnTo>
                <a:lnTo>
                  <a:pt x="12192" y="2395728"/>
                </a:lnTo>
                <a:lnTo>
                  <a:pt x="25908" y="2395728"/>
                </a:lnTo>
                <a:close/>
              </a:path>
              <a:path w="7493634" h="2421890">
                <a:moveTo>
                  <a:pt x="7479792" y="2395728"/>
                </a:moveTo>
                <a:lnTo>
                  <a:pt x="12192" y="2395728"/>
                </a:lnTo>
                <a:lnTo>
                  <a:pt x="25908" y="2407920"/>
                </a:lnTo>
                <a:lnTo>
                  <a:pt x="25908" y="2421636"/>
                </a:lnTo>
                <a:lnTo>
                  <a:pt x="7467600" y="2421636"/>
                </a:lnTo>
                <a:lnTo>
                  <a:pt x="7467600" y="2407920"/>
                </a:lnTo>
                <a:lnTo>
                  <a:pt x="7479792" y="2395728"/>
                </a:lnTo>
                <a:close/>
              </a:path>
              <a:path w="7493634" h="2421890">
                <a:moveTo>
                  <a:pt x="25908" y="2421636"/>
                </a:moveTo>
                <a:lnTo>
                  <a:pt x="25908" y="2407920"/>
                </a:lnTo>
                <a:lnTo>
                  <a:pt x="12192" y="2395728"/>
                </a:lnTo>
                <a:lnTo>
                  <a:pt x="12192" y="2421636"/>
                </a:lnTo>
                <a:lnTo>
                  <a:pt x="25908" y="2421636"/>
                </a:lnTo>
                <a:close/>
              </a:path>
              <a:path w="7493634" h="2421890">
                <a:moveTo>
                  <a:pt x="7479792" y="24384"/>
                </a:moveTo>
                <a:lnTo>
                  <a:pt x="7467600" y="12192"/>
                </a:lnTo>
                <a:lnTo>
                  <a:pt x="7467600" y="24384"/>
                </a:lnTo>
                <a:lnTo>
                  <a:pt x="7479792" y="24384"/>
                </a:lnTo>
                <a:close/>
              </a:path>
              <a:path w="7493634" h="2421890">
                <a:moveTo>
                  <a:pt x="7479792" y="2395728"/>
                </a:moveTo>
                <a:lnTo>
                  <a:pt x="7479792" y="24384"/>
                </a:lnTo>
                <a:lnTo>
                  <a:pt x="7467600" y="24384"/>
                </a:lnTo>
                <a:lnTo>
                  <a:pt x="7467600" y="2395728"/>
                </a:lnTo>
                <a:lnTo>
                  <a:pt x="7479792" y="2395728"/>
                </a:lnTo>
                <a:close/>
              </a:path>
              <a:path w="7493634" h="2421890">
                <a:moveTo>
                  <a:pt x="7479792" y="2421636"/>
                </a:moveTo>
                <a:lnTo>
                  <a:pt x="7479792" y="2395728"/>
                </a:lnTo>
                <a:lnTo>
                  <a:pt x="7467600" y="2407920"/>
                </a:lnTo>
                <a:lnTo>
                  <a:pt x="7467600" y="2421636"/>
                </a:lnTo>
                <a:lnTo>
                  <a:pt x="7479792" y="2421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3520" y="4355591"/>
            <a:ext cx="1613916" cy="1848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74466" y="6235697"/>
            <a:ext cx="110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Bioethanol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13654" y="6921496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5872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8901" y="6235697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Biodiesel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7048" y="6934196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09600"/>
            <a:ext cx="9067800" cy="655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40682" y="3687570"/>
            <a:ext cx="601726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Bio-Power </a:t>
            </a:r>
            <a:r>
              <a:rPr sz="1800" b="1" spc="-5" dirty="0">
                <a:latin typeface="Arial"/>
                <a:cs typeface="Arial"/>
              </a:rPr>
              <a:t>generation </a:t>
            </a:r>
            <a:r>
              <a:rPr sz="1800" b="1" dirty="0">
                <a:latin typeface="Arial"/>
                <a:cs typeface="Arial"/>
              </a:rPr>
              <a:t>of top </a:t>
            </a:r>
            <a:r>
              <a:rPr sz="1800" b="1" spc="-5" dirty="0">
                <a:latin typeface="Arial"/>
                <a:cs typeface="Arial"/>
              </a:rPr>
              <a:t>20 countries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2010-2012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(International Energy </a:t>
            </a:r>
            <a:r>
              <a:rPr sz="1600" b="1" spc="-30" dirty="0">
                <a:latin typeface="Arial"/>
                <a:cs typeface="Arial"/>
              </a:rPr>
              <a:t>Agency,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2012)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676400"/>
            <a:ext cx="79248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0235" y="907795"/>
            <a:ext cx="5643245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Global Production of Bioethanol and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Biodiesel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spc="-5" dirty="0">
                <a:latin typeface="Arial"/>
                <a:cs typeface="Arial"/>
              </a:rPr>
              <a:t>(International Energy </a:t>
            </a:r>
            <a:r>
              <a:rPr sz="1600" b="1" spc="-30" dirty="0">
                <a:latin typeface="Arial"/>
                <a:cs typeface="Arial"/>
              </a:rPr>
              <a:t>Agency,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2012)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377696"/>
            <a:ext cx="7100316" cy="5175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5163" y="633476"/>
            <a:ext cx="6085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Energy </a:t>
            </a:r>
            <a:r>
              <a:rPr spc="-15" dirty="0"/>
              <a:t>generation</a:t>
            </a:r>
            <a:r>
              <a:rPr spc="-90" dirty="0"/>
              <a:t> </a:t>
            </a:r>
            <a:r>
              <a:rPr spc="-3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511" y="811783"/>
            <a:ext cx="6085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Energy </a:t>
            </a:r>
            <a:r>
              <a:rPr spc="-15" dirty="0"/>
              <a:t>generation</a:t>
            </a:r>
            <a:r>
              <a:rPr spc="-90" dirty="0"/>
              <a:t> </a:t>
            </a:r>
            <a:r>
              <a:rPr spc="-30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828800"/>
            <a:ext cx="7703819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2511" y="811783"/>
            <a:ext cx="6085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Energy </a:t>
            </a:r>
            <a:r>
              <a:rPr sz="4400" spc="-15" dirty="0">
                <a:latin typeface="Calibri"/>
                <a:cs typeface="Calibri"/>
              </a:rPr>
              <a:t>generation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0200" y="2209800"/>
            <a:ext cx="6309359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0138" y="1779523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Steam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turbine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311908"/>
            <a:ext cx="6248400" cy="4088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2511" y="811783"/>
            <a:ext cx="6085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"/>
                <a:cs typeface="Calibri"/>
              </a:rPr>
              <a:t>Energy </a:t>
            </a:r>
            <a:r>
              <a:rPr sz="4400" spc="-15" dirty="0">
                <a:latin typeface="Calibri"/>
                <a:cs typeface="Calibri"/>
              </a:rPr>
              <a:t>generation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systems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8" y="1791715"/>
            <a:ext cx="3488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Combined heat </a:t>
            </a:r>
            <a:r>
              <a:rPr sz="1800" b="1" dirty="0">
                <a:latin typeface="Arial"/>
                <a:cs typeface="Arial"/>
              </a:rPr>
              <a:t>&amp; power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639" y="2236723"/>
            <a:ext cx="684974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1035" marR="135890" indent="-178625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Biomass </a:t>
            </a:r>
            <a:r>
              <a:rPr b="1" spc="-10" dirty="0">
                <a:latin typeface="Calibri"/>
                <a:cs typeface="Calibri"/>
              </a:rPr>
              <a:t>Energy</a:t>
            </a:r>
            <a:r>
              <a:rPr b="1" spc="-1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Conversions  </a:t>
            </a:r>
            <a:r>
              <a:rPr b="1" spc="-35" dirty="0">
                <a:latin typeface="Calibri"/>
                <a:cs typeface="Calibri"/>
              </a:rPr>
              <a:t>Technologies</a:t>
            </a:r>
          </a:p>
          <a:p>
            <a:pPr marL="12700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1- </a:t>
            </a:r>
            <a:r>
              <a:rPr b="1" spc="-5" dirty="0">
                <a:latin typeface="Calibri"/>
                <a:cs typeface="Calibri"/>
              </a:rPr>
              <a:t>Thermochemical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083" y="1676400"/>
            <a:ext cx="8058911" cy="4858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6411" y="750823"/>
            <a:ext cx="4907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Thermochemical conversion</a:t>
            </a:r>
            <a:r>
              <a:rPr sz="2200" b="1" spc="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options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62075"/>
            <a:ext cx="114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F3F3F"/>
                </a:solidFill>
                <a:latin typeface="Tahoma"/>
                <a:cs typeface="Tahoma"/>
              </a:rPr>
              <a:t>Ou</a:t>
            </a:r>
            <a:r>
              <a:rPr sz="2800" spc="-10" dirty="0">
                <a:solidFill>
                  <a:srgbClr val="3F3F3F"/>
                </a:solidFill>
                <a:latin typeface="Tahoma"/>
                <a:cs typeface="Tahoma"/>
              </a:rPr>
              <a:t>tli</a:t>
            </a:r>
            <a:r>
              <a:rPr sz="2800" spc="-5" dirty="0">
                <a:solidFill>
                  <a:srgbClr val="3F3F3F"/>
                </a:solidFill>
                <a:latin typeface="Tahoma"/>
                <a:cs typeface="Tahoma"/>
              </a:rPr>
              <a:t>ne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0230" y="6921496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2072" y="6921496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39" y="1630171"/>
            <a:ext cx="5092065" cy="41569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C04F4C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80"/>
              </a:spcBef>
              <a:buClr>
                <a:srgbClr val="C04F4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smtClean="0">
                <a:latin typeface="Calibri"/>
                <a:cs typeface="Calibri"/>
              </a:rPr>
              <a:t>Biomass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5" dirty="0">
                <a:latin typeface="Calibri"/>
                <a:cs typeface="Calibri"/>
              </a:rPr>
              <a:t>Renewable </a:t>
            </a:r>
            <a:r>
              <a:rPr sz="2200" spc="-10" dirty="0">
                <a:latin typeface="Calibri"/>
                <a:cs typeface="Calibri"/>
              </a:rPr>
              <a:t>Energy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Resources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lr>
                <a:srgbClr val="C04F4C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Bioenergy production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overview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C04F4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Biomass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energy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routes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C04F4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Energy </a:t>
            </a:r>
            <a:r>
              <a:rPr sz="2200" spc="-15" dirty="0">
                <a:latin typeface="Calibri"/>
                <a:cs typeface="Calibri"/>
              </a:rPr>
              <a:t>conversion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Clr>
                <a:srgbClr val="C04F4C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Conversion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Technologies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80"/>
              </a:spcBef>
              <a:buClr>
                <a:srgbClr val="C04F4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Thermochemical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endParaRPr sz="22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C04F4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alibri"/>
                <a:cs typeface="Calibri"/>
              </a:rPr>
              <a:t>Biochemical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0638" y="750823"/>
            <a:ext cx="12611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Arial"/>
                <a:cs typeface="Arial"/>
              </a:rPr>
              <a:t>P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10" dirty="0">
                <a:latin typeface="Arial"/>
                <a:cs typeface="Arial"/>
              </a:rPr>
              <a:t>r</a:t>
            </a:r>
            <a:r>
              <a:rPr sz="2200" b="1" spc="-5" dirty="0">
                <a:latin typeface="Arial"/>
                <a:cs typeface="Arial"/>
              </a:rPr>
              <a:t>ol</a:t>
            </a:r>
            <a:r>
              <a:rPr sz="2200" b="1" spc="-30" dirty="0">
                <a:latin typeface="Arial"/>
                <a:cs typeface="Arial"/>
              </a:rPr>
              <a:t>y</a:t>
            </a:r>
            <a:r>
              <a:rPr sz="2200" b="1" spc="-5" dirty="0">
                <a:latin typeface="Arial"/>
                <a:cs typeface="Arial"/>
              </a:rPr>
              <a:t>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7958" y="1768855"/>
            <a:ext cx="2869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8014" algn="l"/>
                <a:tab pos="2324735" algn="l"/>
              </a:tabLst>
            </a:pP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mp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iti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lid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4753" y="2104135"/>
            <a:ext cx="2891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1645" algn="l"/>
                <a:tab pos="1149350" algn="l"/>
                <a:tab pos="1536065" algn="l"/>
                <a:tab pos="2645410" algn="l"/>
              </a:tabLst>
            </a:pPr>
            <a:r>
              <a:rPr sz="2200" spc="-2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-10" dirty="0">
                <a:latin typeface="Calibri"/>
                <a:cs typeface="Calibri"/>
              </a:rPr>
              <a:t>nc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1262" y="1768855"/>
            <a:ext cx="13074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spc="-1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al  </a:t>
            </a:r>
            <a:r>
              <a:rPr sz="2200" spc="-10" dirty="0">
                <a:latin typeface="Calibri"/>
                <a:cs typeface="Calibri"/>
              </a:rPr>
              <a:t>bi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ass  </a:t>
            </a:r>
            <a:r>
              <a:rPr sz="2200" spc="-20" dirty="0">
                <a:latin typeface="Calibri"/>
                <a:cs typeface="Calibri"/>
              </a:rPr>
              <a:t>oxygen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1262" y="2841750"/>
            <a:ext cx="4346575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63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999490" algn="l"/>
                <a:tab pos="1642745" algn="l"/>
                <a:tab pos="2037080" algn="l"/>
                <a:tab pos="2408555" algn="l"/>
                <a:tab pos="3904615" algn="l"/>
              </a:tabLst>
            </a:pPr>
            <a:r>
              <a:rPr sz="2200" spc="-10" dirty="0">
                <a:latin typeface="Calibri"/>
                <a:cs typeface="Calibri"/>
              </a:rPr>
              <a:t>Fi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spc="-5" dirty="0">
                <a:latin typeface="Calibri"/>
                <a:cs typeface="Calibri"/>
              </a:rPr>
              <a:t>ep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1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mbu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ti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d  </a:t>
            </a:r>
            <a:r>
              <a:rPr sz="2200" spc="-15" dirty="0">
                <a:latin typeface="Calibri"/>
                <a:cs typeface="Calibri"/>
              </a:rPr>
              <a:t>gasification </a:t>
            </a:r>
            <a:r>
              <a:rPr sz="2200" spc="-10" dirty="0">
                <a:latin typeface="Calibri"/>
                <a:cs typeface="Calibri"/>
              </a:rPr>
              <a:t>processes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  <a:tab pos="1481455" algn="l"/>
                <a:tab pos="1842135" algn="l"/>
                <a:tab pos="3168015" algn="l"/>
                <a:tab pos="3801745" algn="l"/>
              </a:tabLst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ass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5" dirty="0">
                <a:latin typeface="Calibri"/>
                <a:cs typeface="Calibri"/>
              </a:rPr>
              <a:t>er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lid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1262" y="3846980"/>
            <a:ext cx="3948429" cy="19030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625"/>
              </a:spcBef>
            </a:pPr>
            <a:r>
              <a:rPr sz="2200" spc="-10" dirty="0">
                <a:latin typeface="Calibri"/>
                <a:cs typeface="Calibri"/>
              </a:rPr>
              <a:t>charcoal, liquid </a:t>
            </a:r>
            <a:r>
              <a:rPr sz="2200" spc="-5" dirty="0">
                <a:latin typeface="Calibri"/>
                <a:cs typeface="Calibri"/>
              </a:rPr>
              <a:t>(bio-oil) and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gas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 process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endothermic</a:t>
            </a:r>
            <a:endParaRPr sz="2200">
              <a:latin typeface="Calibri"/>
              <a:cs typeface="Calibri"/>
            </a:endParaRPr>
          </a:p>
          <a:p>
            <a:pPr marL="354965" marR="220154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  <a:tab pos="1530350" algn="l"/>
              </a:tabLst>
            </a:pPr>
            <a:r>
              <a:rPr sz="2200" spc="-10" dirty="0">
                <a:latin typeface="Calibri"/>
                <a:cs typeface="Calibri"/>
              </a:rPr>
              <a:t>Because  un</a:t>
            </a:r>
            <a:r>
              <a:rPr sz="2200" spc="-4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id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ble  </a:t>
            </a:r>
            <a:r>
              <a:rPr sz="2200" spc="-20" dirty="0">
                <a:latin typeface="Calibri"/>
                <a:cs typeface="Calibri"/>
              </a:rPr>
              <a:t>system,	</a:t>
            </a:r>
            <a:r>
              <a:rPr sz="2200" spc="-5" dirty="0"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1643" y="4719318"/>
            <a:ext cx="25850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5080" indent="-210820" algn="just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some  </a:t>
            </a:r>
            <a:r>
              <a:rPr sz="2200" spc="-15" dirty="0">
                <a:latin typeface="Calibri"/>
                <a:cs typeface="Calibri"/>
              </a:rPr>
              <a:t>oxygen </a:t>
            </a:r>
            <a:r>
              <a:rPr sz="2200" spc="-10" dirty="0">
                <a:latin typeface="Calibri"/>
                <a:cs typeface="Calibri"/>
              </a:rPr>
              <a:t>is 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20" dirty="0">
                <a:latin typeface="Calibri"/>
                <a:cs typeface="Calibri"/>
              </a:rPr>
              <a:t>any </a:t>
            </a:r>
            <a:r>
              <a:rPr sz="2200" spc="-15" dirty="0">
                <a:latin typeface="Calibri"/>
                <a:cs typeface="Calibri"/>
              </a:rPr>
              <a:t>pyrolysis  </a:t>
            </a: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spc="-10" dirty="0">
                <a:latin typeface="Calibri"/>
                <a:cs typeface="Calibri"/>
              </a:rPr>
              <a:t>amount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1138427"/>
            <a:ext cx="3816095" cy="492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1323" y="5725157"/>
            <a:ext cx="682498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4904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libri"/>
                <a:cs typeface="Calibri"/>
              </a:rPr>
              <a:t>oxidation </a:t>
            </a:r>
            <a:r>
              <a:rPr sz="2200" spc="-10" dirty="0">
                <a:latin typeface="Calibri"/>
                <a:cs typeface="Calibri"/>
              </a:rPr>
              <a:t>occurs</a:t>
            </a:r>
            <a:endParaRPr sz="2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780"/>
              </a:spcBef>
            </a:pPr>
            <a:r>
              <a:rPr sz="1800" b="1" spc="-5" dirty="0">
                <a:latin typeface="Arial"/>
                <a:cs typeface="Arial"/>
              </a:rPr>
              <a:t>Dry Biomass </a:t>
            </a:r>
            <a:r>
              <a:rPr sz="1800" b="1" spc="155" dirty="0">
                <a:latin typeface="Wingdings"/>
                <a:cs typeface="Wingdings"/>
              </a:rPr>
              <a:t>€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char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(CO, CO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, H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, H</a:t>
            </a:r>
            <a:r>
              <a:rPr sz="1800" b="1" spc="-7" baseline="-20833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O </a:t>
            </a:r>
            <a:r>
              <a:rPr sz="1800" b="1" dirty="0">
                <a:latin typeface="Arial"/>
                <a:cs typeface="Arial"/>
              </a:rPr>
              <a:t>(g), </a:t>
            </a:r>
            <a:r>
              <a:rPr sz="1800" b="1" spc="-5" dirty="0">
                <a:latin typeface="Arial"/>
                <a:cs typeface="Arial"/>
              </a:rPr>
              <a:t>CH</a:t>
            </a:r>
            <a:r>
              <a:rPr sz="1800" b="1" spc="-7" baseline="-20833" dirty="0">
                <a:latin typeface="Arial"/>
                <a:cs typeface="Arial"/>
              </a:rPr>
              <a:t>4</a:t>
            </a:r>
            <a:r>
              <a:rPr sz="1800" b="1" spc="-5" dirty="0">
                <a:latin typeface="Arial"/>
                <a:cs typeface="Arial"/>
              </a:rPr>
              <a:t>)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tars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8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Ash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13654" y="6921496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5872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550" y="750823"/>
            <a:ext cx="1141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Arial"/>
                <a:cs typeface="Arial"/>
              </a:rPr>
              <a:t>P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rol</a:t>
            </a:r>
            <a:r>
              <a:rPr sz="2200" spc="-15" dirty="0">
                <a:latin typeface="Arial"/>
                <a:cs typeface="Arial"/>
              </a:rPr>
              <a:t>y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36950" y="1241551"/>
            <a:ext cx="388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Classification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Pyrolysis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195" y="1898904"/>
            <a:ext cx="8458200" cy="4440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5721095"/>
            <a:ext cx="5751830" cy="0"/>
          </a:xfrm>
          <a:custGeom>
            <a:avLst/>
            <a:gdLst/>
            <a:ahLst/>
            <a:cxnLst/>
            <a:rect l="l" t="t" r="r" b="b"/>
            <a:pathLst>
              <a:path w="5751830">
                <a:moveTo>
                  <a:pt x="0" y="0"/>
                </a:moveTo>
                <a:lnTo>
                  <a:pt x="57515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0804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0467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0131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9795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9459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9123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8788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8451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38115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7779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9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5583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5247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4911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94576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54240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13903" y="572109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899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31263" y="5899948"/>
            <a:ext cx="6172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350" spc="20" dirty="0">
                <a:latin typeface="Arial"/>
                <a:cs typeface="Arial"/>
              </a:rPr>
              <a:t>-20</a:t>
            </a:r>
            <a:r>
              <a:rPr sz="1350" spc="350" dirty="0">
                <a:latin typeface="Arial"/>
                <a:cs typeface="Arial"/>
              </a:rPr>
              <a:t> </a:t>
            </a:r>
            <a:r>
              <a:rPr sz="1350" spc="20" dirty="0">
                <a:latin typeface="Arial"/>
                <a:cs typeface="Arial"/>
              </a:rPr>
              <a:t>-10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15503" y="5871040"/>
            <a:ext cx="233553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679450" algn="l"/>
                <a:tab pos="1039494" algn="l"/>
                <a:tab pos="1398905" algn="l"/>
                <a:tab pos="1757045" algn="l"/>
                <a:tab pos="2116455" algn="l"/>
              </a:tabLst>
            </a:pPr>
            <a:r>
              <a:rPr sz="1350" spc="40" dirty="0">
                <a:latin typeface="Arial"/>
                <a:cs typeface="Arial"/>
              </a:rPr>
              <a:t>0	</a:t>
            </a:r>
            <a:r>
              <a:rPr sz="1350" spc="60" dirty="0">
                <a:latin typeface="Arial"/>
                <a:cs typeface="Arial"/>
              </a:rPr>
              <a:t>1</a:t>
            </a:r>
            <a:r>
              <a:rPr sz="1350" spc="40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60" dirty="0">
                <a:latin typeface="Arial"/>
                <a:cs typeface="Arial"/>
              </a:rPr>
              <a:t>2</a:t>
            </a:r>
            <a:r>
              <a:rPr sz="1350" spc="40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60" dirty="0">
                <a:latin typeface="Arial"/>
                <a:cs typeface="Arial"/>
              </a:rPr>
              <a:t>3</a:t>
            </a:r>
            <a:r>
              <a:rPr sz="1350" spc="40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75" dirty="0">
                <a:latin typeface="Arial"/>
                <a:cs typeface="Arial"/>
              </a:rPr>
              <a:t>4</a:t>
            </a:r>
            <a:r>
              <a:rPr sz="1350" spc="40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75" dirty="0">
                <a:latin typeface="Arial"/>
                <a:cs typeface="Arial"/>
              </a:rPr>
              <a:t>5</a:t>
            </a:r>
            <a:r>
              <a:rPr sz="1350" spc="40" dirty="0">
                <a:latin typeface="Arial"/>
                <a:cs typeface="Arial"/>
              </a:rPr>
              <a:t>0</a:t>
            </a:r>
            <a:r>
              <a:rPr sz="1350" dirty="0">
                <a:latin typeface="Arial"/>
                <a:cs typeface="Arial"/>
              </a:rPr>
              <a:t>	</a:t>
            </a:r>
            <a:r>
              <a:rPr sz="1350" spc="75" dirty="0">
                <a:latin typeface="Arial"/>
                <a:cs typeface="Arial"/>
              </a:rPr>
              <a:t>6</a:t>
            </a:r>
            <a:r>
              <a:rPr sz="1350" spc="4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9456" y="5871040"/>
            <a:ext cx="28003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110" algn="l"/>
                <a:tab pos="731520" algn="l"/>
              </a:tabLst>
            </a:pPr>
            <a:r>
              <a:rPr sz="1350" spc="55" dirty="0">
                <a:latin typeface="Arial"/>
                <a:cs typeface="Arial"/>
              </a:rPr>
              <a:t>70	80	90 </a:t>
            </a:r>
            <a:r>
              <a:rPr sz="1350" spc="60" dirty="0">
                <a:latin typeface="Arial"/>
                <a:cs typeface="Arial"/>
              </a:rPr>
              <a:t>100 110 120 </a:t>
            </a:r>
            <a:r>
              <a:rPr sz="1350" spc="65" dirty="0">
                <a:latin typeface="Arial"/>
                <a:cs typeface="Arial"/>
              </a:rPr>
              <a:t>130</a:t>
            </a:r>
            <a:r>
              <a:rPr sz="1350" spc="145" dirty="0">
                <a:latin typeface="Arial"/>
                <a:cs typeface="Arial"/>
              </a:rPr>
              <a:t> </a:t>
            </a:r>
            <a:r>
              <a:rPr sz="1350" spc="65" dirty="0">
                <a:latin typeface="Arial"/>
                <a:cs typeface="Arial"/>
              </a:rPr>
              <a:t>140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66106" y="6060514"/>
            <a:ext cx="113157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75" dirty="0">
                <a:latin typeface="Arial"/>
                <a:cs typeface="Arial"/>
              </a:rPr>
              <a:t>Time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[min.]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60804" y="2103119"/>
            <a:ext cx="0" cy="3618229"/>
          </a:xfrm>
          <a:custGeom>
            <a:avLst/>
            <a:gdLst/>
            <a:ahLst/>
            <a:cxnLst/>
            <a:rect l="l" t="t" r="r" b="b"/>
            <a:pathLst>
              <a:path h="3618229">
                <a:moveTo>
                  <a:pt x="0" y="0"/>
                </a:moveTo>
                <a:lnTo>
                  <a:pt x="0" y="36179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6316" y="5268467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6316" y="436321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66316" y="3457955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6316" y="2554223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66316" y="5721095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66316" y="4815839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66316" y="3910583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66316" y="300685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66316" y="2101595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94487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550923" y="5593672"/>
            <a:ext cx="12636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4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42134" y="4689940"/>
            <a:ext cx="3365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75" dirty="0">
                <a:latin typeface="Arial"/>
                <a:cs typeface="Arial"/>
              </a:rPr>
              <a:t>20</a:t>
            </a:r>
            <a:r>
              <a:rPr sz="1350" spc="4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42134" y="3784684"/>
            <a:ext cx="33528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75" dirty="0">
                <a:latin typeface="Arial"/>
                <a:cs typeface="Arial"/>
              </a:rPr>
              <a:t>4</a:t>
            </a:r>
            <a:r>
              <a:rPr sz="1350" spc="60" dirty="0">
                <a:latin typeface="Arial"/>
                <a:cs typeface="Arial"/>
              </a:rPr>
              <a:t>0</a:t>
            </a:r>
            <a:r>
              <a:rPr sz="1350" spc="4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2134" y="2879429"/>
            <a:ext cx="33655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75" dirty="0">
                <a:latin typeface="Arial"/>
                <a:cs typeface="Arial"/>
              </a:rPr>
              <a:t>60</a:t>
            </a:r>
            <a:r>
              <a:rPr sz="1350" spc="4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0798" y="3131629"/>
            <a:ext cx="255270" cy="15690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10" dirty="0">
                <a:latin typeface="Arial"/>
                <a:cs typeface="Arial"/>
              </a:rPr>
              <a:t>Temperature </a:t>
            </a:r>
            <a:r>
              <a:rPr sz="1600" spc="30" dirty="0">
                <a:latin typeface="Arial"/>
                <a:cs typeface="Arial"/>
              </a:rPr>
              <a:t>[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13903" y="2103119"/>
            <a:ext cx="0" cy="3618229"/>
          </a:xfrm>
          <a:custGeom>
            <a:avLst/>
            <a:gdLst/>
            <a:ahLst/>
            <a:cxnLst/>
            <a:rect l="l" t="t" r="r" b="b"/>
            <a:pathLst>
              <a:path h="3618229">
                <a:moveTo>
                  <a:pt x="0" y="0"/>
                </a:moveTo>
                <a:lnTo>
                  <a:pt x="0" y="36179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60804" y="2101595"/>
            <a:ext cx="5751830" cy="0"/>
          </a:xfrm>
          <a:custGeom>
            <a:avLst/>
            <a:gdLst/>
            <a:ahLst/>
            <a:cxnLst/>
            <a:rect l="l" t="t" r="r" b="b"/>
            <a:pathLst>
              <a:path w="5751830">
                <a:moveTo>
                  <a:pt x="0" y="0"/>
                </a:moveTo>
                <a:lnTo>
                  <a:pt x="575157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20158" y="2170970"/>
            <a:ext cx="863600" cy="3448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210"/>
              </a:lnSpc>
              <a:spcBef>
                <a:spcPts val="210"/>
              </a:spcBef>
            </a:pPr>
            <a:r>
              <a:rPr sz="1050" b="1" spc="25" dirty="0">
                <a:latin typeface="Arial"/>
                <a:cs typeface="Arial"/>
              </a:rPr>
              <a:t>furnace  </a:t>
            </a:r>
            <a:r>
              <a:rPr sz="1050" b="1" spc="50" dirty="0">
                <a:latin typeface="Arial"/>
                <a:cs typeface="Arial"/>
              </a:rPr>
              <a:t>t</a:t>
            </a:r>
            <a:r>
              <a:rPr sz="1050" b="1" spc="35" dirty="0">
                <a:latin typeface="Arial"/>
                <a:cs typeface="Arial"/>
              </a:rPr>
              <a:t>e</a:t>
            </a:r>
            <a:r>
              <a:rPr sz="1050" b="1" spc="80" dirty="0">
                <a:latin typeface="Arial"/>
                <a:cs typeface="Arial"/>
              </a:rPr>
              <a:t>m</a:t>
            </a:r>
            <a:r>
              <a:rPr sz="1050" b="1" spc="25" dirty="0">
                <a:latin typeface="Arial"/>
                <a:cs typeface="Arial"/>
              </a:rPr>
              <a:t>p</a:t>
            </a:r>
            <a:r>
              <a:rPr sz="1050" b="1" spc="50" dirty="0">
                <a:latin typeface="Arial"/>
                <a:cs typeface="Arial"/>
              </a:rPr>
              <a:t>e</a:t>
            </a:r>
            <a:r>
              <a:rPr sz="1050" b="1" spc="55" dirty="0">
                <a:latin typeface="Arial"/>
                <a:cs typeface="Arial"/>
              </a:rPr>
              <a:t>r</a:t>
            </a:r>
            <a:r>
              <a:rPr sz="1050" b="1" spc="35" dirty="0">
                <a:latin typeface="Arial"/>
                <a:cs typeface="Arial"/>
              </a:rPr>
              <a:t>a</a:t>
            </a:r>
            <a:r>
              <a:rPr sz="1050" b="1" spc="40" dirty="0">
                <a:latin typeface="Arial"/>
                <a:cs typeface="Arial"/>
              </a:rPr>
              <a:t>t</a:t>
            </a:r>
            <a:r>
              <a:rPr sz="1050" b="1" spc="10" dirty="0">
                <a:latin typeface="Arial"/>
                <a:cs typeface="Arial"/>
              </a:rPr>
              <a:t>u</a:t>
            </a:r>
            <a:r>
              <a:rPr sz="1050" b="1" spc="55" dirty="0">
                <a:latin typeface="Arial"/>
                <a:cs typeface="Arial"/>
              </a:rPr>
              <a:t>r</a:t>
            </a:r>
            <a:r>
              <a:rPr sz="1050" b="1" spc="4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77841" y="3349021"/>
            <a:ext cx="15754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50" dirty="0">
                <a:latin typeface="Arial"/>
                <a:cs typeface="Arial"/>
              </a:rPr>
              <a:t>mean </a:t>
            </a:r>
            <a:r>
              <a:rPr sz="1050" b="1" spc="35" dirty="0">
                <a:latin typeface="Arial"/>
                <a:cs typeface="Arial"/>
              </a:rPr>
              <a:t>bed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spc="45" dirty="0">
                <a:latin typeface="Arial"/>
                <a:cs typeface="Arial"/>
              </a:rPr>
              <a:t>temperature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78607" y="2639567"/>
            <a:ext cx="0" cy="3081655"/>
          </a:xfrm>
          <a:custGeom>
            <a:avLst/>
            <a:gdLst/>
            <a:ahLst/>
            <a:cxnLst/>
            <a:rect l="l" t="t" r="r" b="b"/>
            <a:pathLst>
              <a:path h="3081654">
                <a:moveTo>
                  <a:pt x="0" y="308152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93052" y="2659379"/>
            <a:ext cx="0" cy="3061970"/>
          </a:xfrm>
          <a:custGeom>
            <a:avLst/>
            <a:gdLst/>
            <a:ahLst/>
            <a:cxnLst/>
            <a:rect l="l" t="t" r="r" b="b"/>
            <a:pathLst>
              <a:path h="3061970">
                <a:moveTo>
                  <a:pt x="0" y="306171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959355" y="5116860"/>
            <a:ext cx="537845" cy="3448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5240" marR="5080" indent="-3175">
              <a:lnSpc>
                <a:spcPts val="1210"/>
              </a:lnSpc>
              <a:spcBef>
                <a:spcPts val="210"/>
              </a:spcBef>
            </a:pPr>
            <a:r>
              <a:rPr sz="1050" b="1" spc="30" dirty="0">
                <a:latin typeface="Arial"/>
                <a:cs typeface="Arial"/>
              </a:rPr>
              <a:t>f</a:t>
            </a:r>
            <a:r>
              <a:rPr sz="1050" b="1" dirty="0">
                <a:latin typeface="Arial"/>
                <a:cs typeface="Arial"/>
              </a:rPr>
              <a:t>u</a:t>
            </a:r>
            <a:r>
              <a:rPr sz="1050" b="1" spc="65" dirty="0">
                <a:latin typeface="Arial"/>
                <a:cs typeface="Arial"/>
              </a:rPr>
              <a:t>r</a:t>
            </a:r>
            <a:r>
              <a:rPr sz="1050" b="1" dirty="0">
                <a:latin typeface="Arial"/>
                <a:cs typeface="Arial"/>
              </a:rPr>
              <a:t>n</a:t>
            </a:r>
            <a:r>
              <a:rPr sz="1050" b="1" spc="35" dirty="0">
                <a:latin typeface="Arial"/>
                <a:cs typeface="Arial"/>
              </a:rPr>
              <a:t>a</a:t>
            </a:r>
            <a:r>
              <a:rPr sz="1050" b="1" dirty="0">
                <a:latin typeface="Arial"/>
                <a:cs typeface="Arial"/>
              </a:rPr>
              <a:t>c</a:t>
            </a:r>
            <a:r>
              <a:rPr sz="1050" b="1" spc="25" dirty="0">
                <a:latin typeface="Arial"/>
                <a:cs typeface="Arial"/>
              </a:rPr>
              <a:t>e  </a:t>
            </a:r>
            <a:r>
              <a:rPr sz="1050" b="1" dirty="0">
                <a:latin typeface="Arial"/>
                <a:cs typeface="Arial"/>
              </a:rPr>
              <a:t>h</a:t>
            </a:r>
            <a:r>
              <a:rPr sz="1050" b="1" spc="50" dirty="0">
                <a:latin typeface="Arial"/>
                <a:cs typeface="Arial"/>
              </a:rPr>
              <a:t>e</a:t>
            </a:r>
            <a:r>
              <a:rPr sz="1050" b="1" spc="35" dirty="0">
                <a:latin typeface="Arial"/>
                <a:cs typeface="Arial"/>
              </a:rPr>
              <a:t>a</a:t>
            </a:r>
            <a:r>
              <a:rPr sz="1050" b="1" spc="50" dirty="0">
                <a:latin typeface="Arial"/>
                <a:cs typeface="Arial"/>
              </a:rPr>
              <a:t>t</a:t>
            </a:r>
            <a:r>
              <a:rPr sz="1050" b="1" spc="55" dirty="0">
                <a:latin typeface="Arial"/>
                <a:cs typeface="Arial"/>
              </a:rPr>
              <a:t>i</a:t>
            </a: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4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20392" y="5269260"/>
            <a:ext cx="94615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25" dirty="0">
                <a:latin typeface="Arial"/>
                <a:cs typeface="Arial"/>
              </a:rPr>
              <a:t>carbonization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79418" y="5267736"/>
            <a:ext cx="52260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20" dirty="0">
                <a:latin typeface="Arial"/>
                <a:cs typeface="Arial"/>
              </a:rPr>
              <a:t>cooling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71472" y="5512307"/>
            <a:ext cx="5392420" cy="0"/>
          </a:xfrm>
          <a:custGeom>
            <a:avLst/>
            <a:gdLst/>
            <a:ahLst/>
            <a:cxnLst/>
            <a:rect l="l" t="t" r="r" b="b"/>
            <a:pathLst>
              <a:path w="5392420">
                <a:moveTo>
                  <a:pt x="0" y="0"/>
                </a:moveTo>
                <a:lnTo>
                  <a:pt x="53919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46496" y="3318535"/>
            <a:ext cx="179070" cy="10668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50" dirty="0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84704" y="5465064"/>
            <a:ext cx="85725" cy="93345"/>
          </a:xfrm>
          <a:custGeom>
            <a:avLst/>
            <a:gdLst/>
            <a:ahLst/>
            <a:cxnLst/>
            <a:rect l="l" t="t" r="r" b="b"/>
            <a:pathLst>
              <a:path w="85725" h="93345">
                <a:moveTo>
                  <a:pt x="85344" y="92964"/>
                </a:moveTo>
                <a:lnTo>
                  <a:pt x="85344" y="0"/>
                </a:lnTo>
                <a:lnTo>
                  <a:pt x="0" y="47244"/>
                </a:lnTo>
                <a:lnTo>
                  <a:pt x="85344" y="929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84703" y="5465063"/>
            <a:ext cx="85725" cy="93345"/>
          </a:xfrm>
          <a:custGeom>
            <a:avLst/>
            <a:gdLst/>
            <a:ahLst/>
            <a:cxnLst/>
            <a:rect l="l" t="t" r="r" b="b"/>
            <a:pathLst>
              <a:path w="85725" h="93345">
                <a:moveTo>
                  <a:pt x="0" y="47243"/>
                </a:moveTo>
                <a:lnTo>
                  <a:pt x="85343" y="0"/>
                </a:lnTo>
                <a:lnTo>
                  <a:pt x="85343" y="92963"/>
                </a:lnTo>
                <a:lnTo>
                  <a:pt x="0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97623" y="5465064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86868" y="94488"/>
                </a:moveTo>
                <a:lnTo>
                  <a:pt x="86868" y="0"/>
                </a:lnTo>
                <a:lnTo>
                  <a:pt x="0" y="47244"/>
                </a:lnTo>
                <a:lnTo>
                  <a:pt x="86868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97623" y="5465063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5" h="94614">
                <a:moveTo>
                  <a:pt x="0" y="47243"/>
                </a:moveTo>
                <a:lnTo>
                  <a:pt x="86867" y="0"/>
                </a:lnTo>
                <a:lnTo>
                  <a:pt x="86867" y="94487"/>
                </a:lnTo>
                <a:lnTo>
                  <a:pt x="0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90216" y="5463540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4" h="94614">
                <a:moveTo>
                  <a:pt x="86868" y="47244"/>
                </a:moveTo>
                <a:lnTo>
                  <a:pt x="0" y="0"/>
                </a:lnTo>
                <a:lnTo>
                  <a:pt x="0" y="94488"/>
                </a:lnTo>
                <a:lnTo>
                  <a:pt x="86868" y="47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90216" y="5463539"/>
            <a:ext cx="86995" cy="94615"/>
          </a:xfrm>
          <a:custGeom>
            <a:avLst/>
            <a:gdLst/>
            <a:ahLst/>
            <a:cxnLst/>
            <a:rect l="l" t="t" r="r" b="b"/>
            <a:pathLst>
              <a:path w="86994" h="94614">
                <a:moveTo>
                  <a:pt x="86867" y="47243"/>
                </a:moveTo>
                <a:lnTo>
                  <a:pt x="0" y="94487"/>
                </a:lnTo>
                <a:lnTo>
                  <a:pt x="0" y="0"/>
                </a:lnTo>
                <a:lnTo>
                  <a:pt x="86867" y="4724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04659" y="5468112"/>
            <a:ext cx="85725" cy="93345"/>
          </a:xfrm>
          <a:custGeom>
            <a:avLst/>
            <a:gdLst/>
            <a:ahLst/>
            <a:cxnLst/>
            <a:rect l="l" t="t" r="r" b="b"/>
            <a:pathLst>
              <a:path w="85725" h="93345">
                <a:moveTo>
                  <a:pt x="85344" y="45720"/>
                </a:moveTo>
                <a:lnTo>
                  <a:pt x="0" y="0"/>
                </a:lnTo>
                <a:lnTo>
                  <a:pt x="0" y="92964"/>
                </a:lnTo>
                <a:lnTo>
                  <a:pt x="85344" y="45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04659" y="5468111"/>
            <a:ext cx="85725" cy="93345"/>
          </a:xfrm>
          <a:custGeom>
            <a:avLst/>
            <a:gdLst/>
            <a:ahLst/>
            <a:cxnLst/>
            <a:rect l="l" t="t" r="r" b="b"/>
            <a:pathLst>
              <a:path w="85725" h="93345">
                <a:moveTo>
                  <a:pt x="85343" y="45719"/>
                </a:moveTo>
                <a:lnTo>
                  <a:pt x="0" y="92963"/>
                </a:lnTo>
                <a:lnTo>
                  <a:pt x="0" y="0"/>
                </a:lnTo>
                <a:lnTo>
                  <a:pt x="85343" y="4571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61566" y="5462777"/>
            <a:ext cx="86867" cy="96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19072" y="5887212"/>
            <a:ext cx="662940" cy="222885"/>
          </a:xfrm>
          <a:custGeom>
            <a:avLst/>
            <a:gdLst/>
            <a:ahLst/>
            <a:cxnLst/>
            <a:rect l="l" t="t" r="r" b="b"/>
            <a:pathLst>
              <a:path w="662939" h="222885">
                <a:moveTo>
                  <a:pt x="0" y="0"/>
                </a:moveTo>
                <a:lnTo>
                  <a:pt x="0" y="222504"/>
                </a:lnTo>
                <a:lnTo>
                  <a:pt x="662940" y="222504"/>
                </a:lnTo>
                <a:lnTo>
                  <a:pt x="662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67945" y="3006843"/>
            <a:ext cx="1557655" cy="2261870"/>
          </a:xfrm>
          <a:custGeom>
            <a:avLst/>
            <a:gdLst/>
            <a:ahLst/>
            <a:cxnLst/>
            <a:rect l="l" t="t" r="r" b="b"/>
            <a:pathLst>
              <a:path w="1557654" h="2261870">
                <a:moveTo>
                  <a:pt x="13711" y="0"/>
                </a:moveTo>
                <a:lnTo>
                  <a:pt x="9135" y="32018"/>
                </a:lnTo>
                <a:lnTo>
                  <a:pt x="6095" y="67057"/>
                </a:lnTo>
                <a:lnTo>
                  <a:pt x="3040" y="100586"/>
                </a:lnTo>
                <a:lnTo>
                  <a:pt x="1520" y="134114"/>
                </a:lnTo>
                <a:lnTo>
                  <a:pt x="0" y="169168"/>
                </a:lnTo>
                <a:lnTo>
                  <a:pt x="0" y="202697"/>
                </a:lnTo>
                <a:lnTo>
                  <a:pt x="1520" y="236226"/>
                </a:lnTo>
                <a:lnTo>
                  <a:pt x="3040" y="271280"/>
                </a:lnTo>
                <a:lnTo>
                  <a:pt x="3040" y="304808"/>
                </a:lnTo>
                <a:lnTo>
                  <a:pt x="6095" y="338337"/>
                </a:lnTo>
                <a:lnTo>
                  <a:pt x="7615" y="373391"/>
                </a:lnTo>
                <a:lnTo>
                  <a:pt x="10671" y="406920"/>
                </a:lnTo>
                <a:lnTo>
                  <a:pt x="13711" y="441959"/>
                </a:lnTo>
                <a:lnTo>
                  <a:pt x="16767" y="475488"/>
                </a:lnTo>
                <a:lnTo>
                  <a:pt x="18287" y="509016"/>
                </a:lnTo>
                <a:lnTo>
                  <a:pt x="21327" y="544070"/>
                </a:lnTo>
                <a:lnTo>
                  <a:pt x="25903" y="577599"/>
                </a:lnTo>
                <a:lnTo>
                  <a:pt x="28959" y="611128"/>
                </a:lnTo>
                <a:lnTo>
                  <a:pt x="31999" y="646182"/>
                </a:lnTo>
                <a:lnTo>
                  <a:pt x="36575" y="679710"/>
                </a:lnTo>
                <a:lnTo>
                  <a:pt x="41150" y="714764"/>
                </a:lnTo>
                <a:lnTo>
                  <a:pt x="44190" y="748293"/>
                </a:lnTo>
                <a:lnTo>
                  <a:pt x="48766" y="781822"/>
                </a:lnTo>
                <a:lnTo>
                  <a:pt x="51806" y="816876"/>
                </a:lnTo>
                <a:lnTo>
                  <a:pt x="56382" y="850405"/>
                </a:lnTo>
                <a:lnTo>
                  <a:pt x="59438" y="883933"/>
                </a:lnTo>
                <a:lnTo>
                  <a:pt x="65534" y="918972"/>
                </a:lnTo>
                <a:lnTo>
                  <a:pt x="68574" y="954027"/>
                </a:lnTo>
                <a:lnTo>
                  <a:pt x="73150" y="987555"/>
                </a:lnTo>
                <a:lnTo>
                  <a:pt x="77725" y="1021084"/>
                </a:lnTo>
                <a:lnTo>
                  <a:pt x="80765" y="1056138"/>
                </a:lnTo>
                <a:lnTo>
                  <a:pt x="86861" y="1089667"/>
                </a:lnTo>
                <a:lnTo>
                  <a:pt x="89917" y="1123195"/>
                </a:lnTo>
                <a:lnTo>
                  <a:pt x="94493" y="1158249"/>
                </a:lnTo>
                <a:lnTo>
                  <a:pt x="100589" y="1191778"/>
                </a:lnTo>
                <a:lnTo>
                  <a:pt x="103629" y="1226832"/>
                </a:lnTo>
                <a:lnTo>
                  <a:pt x="108205" y="1260361"/>
                </a:lnTo>
                <a:lnTo>
                  <a:pt x="112780" y="1293875"/>
                </a:lnTo>
                <a:lnTo>
                  <a:pt x="118876" y="1328929"/>
                </a:lnTo>
                <a:lnTo>
                  <a:pt x="124972" y="1362457"/>
                </a:lnTo>
                <a:lnTo>
                  <a:pt x="129532" y="1395986"/>
                </a:lnTo>
                <a:lnTo>
                  <a:pt x="135628" y="1431040"/>
                </a:lnTo>
                <a:lnTo>
                  <a:pt x="140204" y="1466094"/>
                </a:lnTo>
                <a:lnTo>
                  <a:pt x="146300" y="1499623"/>
                </a:lnTo>
                <a:lnTo>
                  <a:pt x="152395" y="1533151"/>
                </a:lnTo>
                <a:lnTo>
                  <a:pt x="160011" y="1566680"/>
                </a:lnTo>
                <a:lnTo>
                  <a:pt x="166107" y="1601734"/>
                </a:lnTo>
                <a:lnTo>
                  <a:pt x="172203" y="1635263"/>
                </a:lnTo>
                <a:lnTo>
                  <a:pt x="181355" y="1668791"/>
                </a:lnTo>
                <a:lnTo>
                  <a:pt x="188970" y="1703831"/>
                </a:lnTo>
                <a:lnTo>
                  <a:pt x="198122" y="1738885"/>
                </a:lnTo>
                <a:lnTo>
                  <a:pt x="207258" y="1772413"/>
                </a:lnTo>
                <a:lnTo>
                  <a:pt x="219450" y="1805942"/>
                </a:lnTo>
                <a:lnTo>
                  <a:pt x="230121" y="1839471"/>
                </a:lnTo>
                <a:lnTo>
                  <a:pt x="243833" y="1872999"/>
                </a:lnTo>
                <a:lnTo>
                  <a:pt x="256025" y="1905003"/>
                </a:lnTo>
                <a:lnTo>
                  <a:pt x="271272" y="1937006"/>
                </a:lnTo>
                <a:lnTo>
                  <a:pt x="304791" y="1997977"/>
                </a:lnTo>
                <a:lnTo>
                  <a:pt x="345942" y="2054356"/>
                </a:lnTo>
                <a:lnTo>
                  <a:pt x="394709" y="2101599"/>
                </a:lnTo>
                <a:lnTo>
                  <a:pt x="454147" y="2142754"/>
                </a:lnTo>
                <a:lnTo>
                  <a:pt x="518161" y="2176283"/>
                </a:lnTo>
                <a:lnTo>
                  <a:pt x="588256" y="2199134"/>
                </a:lnTo>
                <a:lnTo>
                  <a:pt x="658365" y="2215898"/>
                </a:lnTo>
                <a:lnTo>
                  <a:pt x="728475" y="2228087"/>
                </a:lnTo>
                <a:lnTo>
                  <a:pt x="801625" y="2238764"/>
                </a:lnTo>
                <a:lnTo>
                  <a:pt x="836680" y="2243340"/>
                </a:lnTo>
                <a:lnTo>
                  <a:pt x="873255" y="2246376"/>
                </a:lnTo>
                <a:lnTo>
                  <a:pt x="909830" y="2250952"/>
                </a:lnTo>
                <a:lnTo>
                  <a:pt x="946405" y="2255528"/>
                </a:lnTo>
                <a:lnTo>
                  <a:pt x="982980" y="2260105"/>
                </a:lnTo>
                <a:lnTo>
                  <a:pt x="1021076" y="2261615"/>
                </a:lnTo>
                <a:lnTo>
                  <a:pt x="1056131" y="2260105"/>
                </a:lnTo>
                <a:lnTo>
                  <a:pt x="1123185" y="2246376"/>
                </a:lnTo>
                <a:lnTo>
                  <a:pt x="1185663" y="2215898"/>
                </a:lnTo>
                <a:lnTo>
                  <a:pt x="1242061" y="2174758"/>
                </a:lnTo>
                <a:lnTo>
                  <a:pt x="1271020" y="2151892"/>
                </a:lnTo>
                <a:lnTo>
                  <a:pt x="1298444" y="2127515"/>
                </a:lnTo>
                <a:lnTo>
                  <a:pt x="1325883" y="2101599"/>
                </a:lnTo>
                <a:lnTo>
                  <a:pt x="1353306" y="2077222"/>
                </a:lnTo>
                <a:lnTo>
                  <a:pt x="1379225" y="2052831"/>
                </a:lnTo>
                <a:lnTo>
                  <a:pt x="1406649" y="2028455"/>
                </a:lnTo>
                <a:lnTo>
                  <a:pt x="1435608" y="2005589"/>
                </a:lnTo>
                <a:lnTo>
                  <a:pt x="1466087" y="1984248"/>
                </a:lnTo>
                <a:lnTo>
                  <a:pt x="1495046" y="1962923"/>
                </a:lnTo>
                <a:lnTo>
                  <a:pt x="1525526" y="1946158"/>
                </a:lnTo>
                <a:lnTo>
                  <a:pt x="1557525" y="1927869"/>
                </a:lnTo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25470" y="2878830"/>
            <a:ext cx="2733040" cy="2056130"/>
          </a:xfrm>
          <a:custGeom>
            <a:avLst/>
            <a:gdLst/>
            <a:ahLst/>
            <a:cxnLst/>
            <a:rect l="l" t="t" r="r" b="b"/>
            <a:pathLst>
              <a:path w="2733040" h="2056129">
                <a:moveTo>
                  <a:pt x="0" y="2055882"/>
                </a:moveTo>
                <a:lnTo>
                  <a:pt x="31999" y="2040643"/>
                </a:lnTo>
                <a:lnTo>
                  <a:pt x="64014" y="2023879"/>
                </a:lnTo>
                <a:lnTo>
                  <a:pt x="97533" y="2010165"/>
                </a:lnTo>
                <a:lnTo>
                  <a:pt x="129548" y="1994926"/>
                </a:lnTo>
                <a:lnTo>
                  <a:pt x="161547" y="1979672"/>
                </a:lnTo>
                <a:lnTo>
                  <a:pt x="195082" y="1964433"/>
                </a:lnTo>
                <a:lnTo>
                  <a:pt x="227081" y="1949194"/>
                </a:lnTo>
                <a:lnTo>
                  <a:pt x="259080" y="1932430"/>
                </a:lnTo>
                <a:lnTo>
                  <a:pt x="291080" y="1915666"/>
                </a:lnTo>
                <a:lnTo>
                  <a:pt x="321559" y="1897376"/>
                </a:lnTo>
                <a:lnTo>
                  <a:pt x="352054" y="1879101"/>
                </a:lnTo>
                <a:lnTo>
                  <a:pt x="382533" y="1859286"/>
                </a:lnTo>
                <a:lnTo>
                  <a:pt x="413012" y="1839471"/>
                </a:lnTo>
                <a:lnTo>
                  <a:pt x="441955" y="1818130"/>
                </a:lnTo>
                <a:lnTo>
                  <a:pt x="470915" y="1796805"/>
                </a:lnTo>
                <a:lnTo>
                  <a:pt x="498354" y="1775464"/>
                </a:lnTo>
                <a:lnTo>
                  <a:pt x="527313" y="1752598"/>
                </a:lnTo>
                <a:lnTo>
                  <a:pt x="553216" y="1728222"/>
                </a:lnTo>
                <a:lnTo>
                  <a:pt x="577600" y="1705356"/>
                </a:lnTo>
                <a:lnTo>
                  <a:pt x="624846" y="1653538"/>
                </a:lnTo>
                <a:lnTo>
                  <a:pt x="665997" y="1598683"/>
                </a:lnTo>
                <a:lnTo>
                  <a:pt x="704092" y="1539238"/>
                </a:lnTo>
                <a:lnTo>
                  <a:pt x="722380" y="1510286"/>
                </a:lnTo>
                <a:lnTo>
                  <a:pt x="739147" y="1479808"/>
                </a:lnTo>
                <a:lnTo>
                  <a:pt x="755915" y="1449330"/>
                </a:lnTo>
                <a:lnTo>
                  <a:pt x="772666" y="1418852"/>
                </a:lnTo>
                <a:lnTo>
                  <a:pt x="789434" y="1386849"/>
                </a:lnTo>
                <a:lnTo>
                  <a:pt x="806201" y="1356356"/>
                </a:lnTo>
                <a:lnTo>
                  <a:pt x="821433" y="1325878"/>
                </a:lnTo>
                <a:lnTo>
                  <a:pt x="838200" y="1295400"/>
                </a:lnTo>
                <a:lnTo>
                  <a:pt x="854968" y="1264922"/>
                </a:lnTo>
                <a:lnTo>
                  <a:pt x="871735" y="1232919"/>
                </a:lnTo>
                <a:lnTo>
                  <a:pt x="888503" y="1202441"/>
                </a:lnTo>
                <a:lnTo>
                  <a:pt x="906790" y="1171963"/>
                </a:lnTo>
                <a:lnTo>
                  <a:pt x="925078" y="1143010"/>
                </a:lnTo>
                <a:lnTo>
                  <a:pt x="943365" y="1114043"/>
                </a:lnTo>
                <a:lnTo>
                  <a:pt x="964693" y="1085090"/>
                </a:lnTo>
                <a:lnTo>
                  <a:pt x="984501" y="1057663"/>
                </a:lnTo>
                <a:lnTo>
                  <a:pt x="1007364" y="1030221"/>
                </a:lnTo>
                <a:lnTo>
                  <a:pt x="1028707" y="1002794"/>
                </a:lnTo>
                <a:lnTo>
                  <a:pt x="1053090" y="976892"/>
                </a:lnTo>
                <a:lnTo>
                  <a:pt x="1077474" y="952501"/>
                </a:lnTo>
                <a:lnTo>
                  <a:pt x="1101857" y="926599"/>
                </a:lnTo>
                <a:lnTo>
                  <a:pt x="1127761" y="902208"/>
                </a:lnTo>
                <a:lnTo>
                  <a:pt x="1153664" y="877832"/>
                </a:lnTo>
                <a:lnTo>
                  <a:pt x="1179583" y="853440"/>
                </a:lnTo>
                <a:lnTo>
                  <a:pt x="1205486" y="830589"/>
                </a:lnTo>
                <a:lnTo>
                  <a:pt x="1232925" y="806198"/>
                </a:lnTo>
                <a:lnTo>
                  <a:pt x="1260349" y="783332"/>
                </a:lnTo>
                <a:lnTo>
                  <a:pt x="1287788" y="762007"/>
                </a:lnTo>
                <a:lnTo>
                  <a:pt x="1315211" y="739141"/>
                </a:lnTo>
                <a:lnTo>
                  <a:pt x="1344171" y="717800"/>
                </a:lnTo>
                <a:lnTo>
                  <a:pt x="1371610" y="696475"/>
                </a:lnTo>
                <a:lnTo>
                  <a:pt x="1402089" y="675134"/>
                </a:lnTo>
                <a:lnTo>
                  <a:pt x="1429512" y="653794"/>
                </a:lnTo>
                <a:lnTo>
                  <a:pt x="1458471" y="633994"/>
                </a:lnTo>
                <a:lnTo>
                  <a:pt x="1487430" y="614178"/>
                </a:lnTo>
                <a:lnTo>
                  <a:pt x="1517910" y="592838"/>
                </a:lnTo>
                <a:lnTo>
                  <a:pt x="1546869" y="574548"/>
                </a:lnTo>
                <a:lnTo>
                  <a:pt x="1577348" y="553223"/>
                </a:lnTo>
                <a:lnTo>
                  <a:pt x="1606307" y="534933"/>
                </a:lnTo>
                <a:lnTo>
                  <a:pt x="1636786" y="515118"/>
                </a:lnTo>
                <a:lnTo>
                  <a:pt x="1665730" y="495303"/>
                </a:lnTo>
                <a:lnTo>
                  <a:pt x="1696209" y="475488"/>
                </a:lnTo>
                <a:lnTo>
                  <a:pt x="1725168" y="457198"/>
                </a:lnTo>
                <a:lnTo>
                  <a:pt x="1755647" y="437398"/>
                </a:lnTo>
                <a:lnTo>
                  <a:pt x="1786126" y="417583"/>
                </a:lnTo>
                <a:lnTo>
                  <a:pt x="1816606" y="397767"/>
                </a:lnTo>
                <a:lnTo>
                  <a:pt x="1845565" y="377952"/>
                </a:lnTo>
                <a:lnTo>
                  <a:pt x="1876044" y="359663"/>
                </a:lnTo>
                <a:lnTo>
                  <a:pt x="1906523" y="341373"/>
                </a:lnTo>
                <a:lnTo>
                  <a:pt x="1935482" y="321573"/>
                </a:lnTo>
                <a:lnTo>
                  <a:pt x="1967481" y="303283"/>
                </a:lnTo>
                <a:lnTo>
                  <a:pt x="1997976" y="284993"/>
                </a:lnTo>
                <a:lnTo>
                  <a:pt x="2028456" y="266704"/>
                </a:lnTo>
                <a:lnTo>
                  <a:pt x="2058935" y="248414"/>
                </a:lnTo>
                <a:lnTo>
                  <a:pt x="2121413" y="213360"/>
                </a:lnTo>
                <a:lnTo>
                  <a:pt x="2185427" y="179831"/>
                </a:lnTo>
                <a:lnTo>
                  <a:pt x="2217426" y="164592"/>
                </a:lnTo>
                <a:lnTo>
                  <a:pt x="2249426" y="149353"/>
                </a:lnTo>
                <a:lnTo>
                  <a:pt x="2282961" y="134114"/>
                </a:lnTo>
                <a:lnTo>
                  <a:pt x="2316480" y="118875"/>
                </a:lnTo>
                <a:lnTo>
                  <a:pt x="2348495" y="105162"/>
                </a:lnTo>
                <a:lnTo>
                  <a:pt x="2382014" y="91448"/>
                </a:lnTo>
                <a:lnTo>
                  <a:pt x="2417069" y="79245"/>
                </a:lnTo>
                <a:lnTo>
                  <a:pt x="2450604" y="67057"/>
                </a:lnTo>
                <a:lnTo>
                  <a:pt x="2485643" y="56394"/>
                </a:lnTo>
                <a:lnTo>
                  <a:pt x="2519178" y="47242"/>
                </a:lnTo>
                <a:lnTo>
                  <a:pt x="2554233" y="38104"/>
                </a:lnTo>
                <a:lnTo>
                  <a:pt x="2589288" y="28967"/>
                </a:lnTo>
                <a:lnTo>
                  <a:pt x="2625863" y="21340"/>
                </a:lnTo>
                <a:lnTo>
                  <a:pt x="2660902" y="13713"/>
                </a:lnTo>
                <a:lnTo>
                  <a:pt x="2697493" y="7626"/>
                </a:lnTo>
                <a:lnTo>
                  <a:pt x="2732532" y="0"/>
                </a:lnTo>
              </a:path>
            </a:pathLst>
          </a:custGeom>
          <a:ln w="9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58003" y="2874269"/>
            <a:ext cx="36830" cy="5080"/>
          </a:xfrm>
          <a:custGeom>
            <a:avLst/>
            <a:gdLst/>
            <a:ahLst/>
            <a:cxnLst/>
            <a:rect l="l" t="t" r="r" b="b"/>
            <a:pathLst>
              <a:path w="36829" h="5080">
                <a:moveTo>
                  <a:pt x="-4591" y="2280"/>
                </a:moveTo>
                <a:lnTo>
                  <a:pt x="41166" y="2280"/>
                </a:lnTo>
              </a:path>
            </a:pathLst>
          </a:custGeom>
          <a:ln w="13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81657" y="2897120"/>
            <a:ext cx="2146300" cy="109855"/>
          </a:xfrm>
          <a:custGeom>
            <a:avLst/>
            <a:gdLst/>
            <a:ahLst/>
            <a:cxnLst/>
            <a:rect l="l" t="t" r="r" b="b"/>
            <a:pathLst>
              <a:path w="2146300" h="109855">
                <a:moveTo>
                  <a:pt x="0" y="109723"/>
                </a:moveTo>
                <a:lnTo>
                  <a:pt x="21343" y="108212"/>
                </a:lnTo>
                <a:lnTo>
                  <a:pt x="42670" y="106687"/>
                </a:lnTo>
                <a:lnTo>
                  <a:pt x="64014" y="106687"/>
                </a:lnTo>
                <a:lnTo>
                  <a:pt x="86877" y="105162"/>
                </a:lnTo>
                <a:lnTo>
                  <a:pt x="173739" y="105162"/>
                </a:lnTo>
                <a:lnTo>
                  <a:pt x="195066" y="103636"/>
                </a:lnTo>
                <a:lnTo>
                  <a:pt x="347478" y="103636"/>
                </a:lnTo>
                <a:lnTo>
                  <a:pt x="370341" y="105162"/>
                </a:lnTo>
                <a:lnTo>
                  <a:pt x="521217" y="105162"/>
                </a:lnTo>
                <a:lnTo>
                  <a:pt x="542545" y="103636"/>
                </a:lnTo>
                <a:lnTo>
                  <a:pt x="608079" y="103636"/>
                </a:lnTo>
                <a:lnTo>
                  <a:pt x="629422" y="102111"/>
                </a:lnTo>
                <a:lnTo>
                  <a:pt x="673613" y="102111"/>
                </a:lnTo>
                <a:lnTo>
                  <a:pt x="694940" y="100586"/>
                </a:lnTo>
                <a:lnTo>
                  <a:pt x="716284" y="100586"/>
                </a:lnTo>
                <a:lnTo>
                  <a:pt x="739147" y="97535"/>
                </a:lnTo>
                <a:lnTo>
                  <a:pt x="760475" y="96009"/>
                </a:lnTo>
                <a:lnTo>
                  <a:pt x="781818" y="96009"/>
                </a:lnTo>
                <a:lnTo>
                  <a:pt x="803145" y="92959"/>
                </a:lnTo>
                <a:lnTo>
                  <a:pt x="826009" y="91448"/>
                </a:lnTo>
                <a:lnTo>
                  <a:pt x="847352" y="89923"/>
                </a:lnTo>
                <a:lnTo>
                  <a:pt x="868680" y="88397"/>
                </a:lnTo>
                <a:lnTo>
                  <a:pt x="890023" y="86872"/>
                </a:lnTo>
                <a:lnTo>
                  <a:pt x="911350" y="85347"/>
                </a:lnTo>
                <a:lnTo>
                  <a:pt x="934214" y="83821"/>
                </a:lnTo>
                <a:lnTo>
                  <a:pt x="955557" y="82296"/>
                </a:lnTo>
                <a:lnTo>
                  <a:pt x="976885" y="82296"/>
                </a:lnTo>
                <a:lnTo>
                  <a:pt x="998228" y="80770"/>
                </a:lnTo>
                <a:lnTo>
                  <a:pt x="1021076" y="79245"/>
                </a:lnTo>
                <a:lnTo>
                  <a:pt x="1042419" y="77720"/>
                </a:lnTo>
                <a:lnTo>
                  <a:pt x="1063762" y="77720"/>
                </a:lnTo>
                <a:lnTo>
                  <a:pt x="1085090" y="76209"/>
                </a:lnTo>
                <a:lnTo>
                  <a:pt x="1106433" y="74684"/>
                </a:lnTo>
                <a:lnTo>
                  <a:pt x="1127761" y="73158"/>
                </a:lnTo>
                <a:lnTo>
                  <a:pt x="1150624" y="73158"/>
                </a:lnTo>
                <a:lnTo>
                  <a:pt x="1171951" y="70108"/>
                </a:lnTo>
                <a:lnTo>
                  <a:pt x="1193295" y="70108"/>
                </a:lnTo>
                <a:lnTo>
                  <a:pt x="1214638" y="68582"/>
                </a:lnTo>
                <a:lnTo>
                  <a:pt x="1235966" y="65531"/>
                </a:lnTo>
                <a:lnTo>
                  <a:pt x="1258829" y="65531"/>
                </a:lnTo>
                <a:lnTo>
                  <a:pt x="1280156" y="64006"/>
                </a:lnTo>
                <a:lnTo>
                  <a:pt x="1301500" y="60955"/>
                </a:lnTo>
                <a:lnTo>
                  <a:pt x="1322843" y="59445"/>
                </a:lnTo>
                <a:lnTo>
                  <a:pt x="1345691" y="57919"/>
                </a:lnTo>
                <a:lnTo>
                  <a:pt x="1367034" y="56394"/>
                </a:lnTo>
                <a:lnTo>
                  <a:pt x="1388361" y="53343"/>
                </a:lnTo>
                <a:lnTo>
                  <a:pt x="1409705" y="51818"/>
                </a:lnTo>
                <a:lnTo>
                  <a:pt x="1431032" y="50293"/>
                </a:lnTo>
                <a:lnTo>
                  <a:pt x="1453896" y="48767"/>
                </a:lnTo>
                <a:lnTo>
                  <a:pt x="1475239" y="47242"/>
                </a:lnTo>
                <a:lnTo>
                  <a:pt x="1496566" y="44191"/>
                </a:lnTo>
                <a:lnTo>
                  <a:pt x="1517910" y="42680"/>
                </a:lnTo>
                <a:lnTo>
                  <a:pt x="1539237" y="39630"/>
                </a:lnTo>
                <a:lnTo>
                  <a:pt x="1562101" y="38104"/>
                </a:lnTo>
                <a:lnTo>
                  <a:pt x="1583444" y="36579"/>
                </a:lnTo>
                <a:lnTo>
                  <a:pt x="1604771" y="33528"/>
                </a:lnTo>
                <a:lnTo>
                  <a:pt x="1626115" y="32003"/>
                </a:lnTo>
                <a:lnTo>
                  <a:pt x="1647442" y="30477"/>
                </a:lnTo>
                <a:lnTo>
                  <a:pt x="1670306" y="28952"/>
                </a:lnTo>
                <a:lnTo>
                  <a:pt x="1691649" y="25916"/>
                </a:lnTo>
                <a:lnTo>
                  <a:pt x="1712976" y="24391"/>
                </a:lnTo>
                <a:lnTo>
                  <a:pt x="1734320" y="22865"/>
                </a:lnTo>
                <a:lnTo>
                  <a:pt x="1755647" y="21340"/>
                </a:lnTo>
                <a:lnTo>
                  <a:pt x="1778511" y="19815"/>
                </a:lnTo>
                <a:lnTo>
                  <a:pt x="1799854" y="16764"/>
                </a:lnTo>
                <a:lnTo>
                  <a:pt x="1821181" y="16764"/>
                </a:lnTo>
                <a:lnTo>
                  <a:pt x="1842525" y="15238"/>
                </a:lnTo>
                <a:lnTo>
                  <a:pt x="1863852" y="13713"/>
                </a:lnTo>
                <a:lnTo>
                  <a:pt x="1885196" y="12188"/>
                </a:lnTo>
                <a:lnTo>
                  <a:pt x="1906523" y="12188"/>
                </a:lnTo>
                <a:lnTo>
                  <a:pt x="1927866" y="10677"/>
                </a:lnTo>
                <a:lnTo>
                  <a:pt x="1950730" y="10677"/>
                </a:lnTo>
                <a:lnTo>
                  <a:pt x="1972057" y="9152"/>
                </a:lnTo>
                <a:lnTo>
                  <a:pt x="1993401" y="7626"/>
                </a:lnTo>
                <a:lnTo>
                  <a:pt x="2016264" y="7626"/>
                </a:lnTo>
                <a:lnTo>
                  <a:pt x="2037591" y="6101"/>
                </a:lnTo>
                <a:lnTo>
                  <a:pt x="2058935" y="6101"/>
                </a:lnTo>
                <a:lnTo>
                  <a:pt x="2080262" y="4576"/>
                </a:lnTo>
                <a:lnTo>
                  <a:pt x="2103126" y="3050"/>
                </a:lnTo>
                <a:lnTo>
                  <a:pt x="2124453" y="1525"/>
                </a:lnTo>
                <a:lnTo>
                  <a:pt x="2145796" y="0"/>
                </a:lnTo>
              </a:path>
            </a:pathLst>
          </a:custGeom>
          <a:ln w="9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27454" y="2759969"/>
            <a:ext cx="2144395" cy="137160"/>
          </a:xfrm>
          <a:custGeom>
            <a:avLst/>
            <a:gdLst/>
            <a:ahLst/>
            <a:cxnLst/>
            <a:rect l="l" t="t" r="r" b="b"/>
            <a:pathLst>
              <a:path w="2144395" h="137160">
                <a:moveTo>
                  <a:pt x="0" y="137150"/>
                </a:moveTo>
                <a:lnTo>
                  <a:pt x="21343" y="137150"/>
                </a:lnTo>
                <a:lnTo>
                  <a:pt x="44190" y="135625"/>
                </a:lnTo>
                <a:lnTo>
                  <a:pt x="65534" y="134099"/>
                </a:lnTo>
                <a:lnTo>
                  <a:pt x="86861" y="132574"/>
                </a:lnTo>
                <a:lnTo>
                  <a:pt x="108205" y="131063"/>
                </a:lnTo>
                <a:lnTo>
                  <a:pt x="129532" y="129538"/>
                </a:lnTo>
                <a:lnTo>
                  <a:pt x="150875" y="128013"/>
                </a:lnTo>
                <a:lnTo>
                  <a:pt x="173739" y="126487"/>
                </a:lnTo>
                <a:lnTo>
                  <a:pt x="195066" y="123437"/>
                </a:lnTo>
                <a:lnTo>
                  <a:pt x="216410" y="121911"/>
                </a:lnTo>
                <a:lnTo>
                  <a:pt x="237737" y="121911"/>
                </a:lnTo>
                <a:lnTo>
                  <a:pt x="259080" y="118860"/>
                </a:lnTo>
                <a:lnTo>
                  <a:pt x="280424" y="117335"/>
                </a:lnTo>
                <a:lnTo>
                  <a:pt x="303271" y="115810"/>
                </a:lnTo>
                <a:lnTo>
                  <a:pt x="324615" y="114299"/>
                </a:lnTo>
                <a:lnTo>
                  <a:pt x="345942" y="112774"/>
                </a:lnTo>
                <a:lnTo>
                  <a:pt x="367285" y="109723"/>
                </a:lnTo>
                <a:lnTo>
                  <a:pt x="388613" y="108198"/>
                </a:lnTo>
                <a:lnTo>
                  <a:pt x="411476" y="105147"/>
                </a:lnTo>
                <a:lnTo>
                  <a:pt x="432820" y="103621"/>
                </a:lnTo>
                <a:lnTo>
                  <a:pt x="454147" y="102096"/>
                </a:lnTo>
                <a:lnTo>
                  <a:pt x="475490" y="100571"/>
                </a:lnTo>
                <a:lnTo>
                  <a:pt x="496818" y="99045"/>
                </a:lnTo>
                <a:lnTo>
                  <a:pt x="519681" y="96009"/>
                </a:lnTo>
                <a:lnTo>
                  <a:pt x="541025" y="94484"/>
                </a:lnTo>
                <a:lnTo>
                  <a:pt x="562352" y="92959"/>
                </a:lnTo>
                <a:lnTo>
                  <a:pt x="583695" y="89908"/>
                </a:lnTo>
                <a:lnTo>
                  <a:pt x="605023" y="88383"/>
                </a:lnTo>
                <a:lnTo>
                  <a:pt x="627886" y="86857"/>
                </a:lnTo>
                <a:lnTo>
                  <a:pt x="649230" y="85332"/>
                </a:lnTo>
                <a:lnTo>
                  <a:pt x="670557" y="82296"/>
                </a:lnTo>
                <a:lnTo>
                  <a:pt x="691900" y="80770"/>
                </a:lnTo>
                <a:lnTo>
                  <a:pt x="714764" y="80770"/>
                </a:lnTo>
                <a:lnTo>
                  <a:pt x="736091" y="77720"/>
                </a:lnTo>
                <a:lnTo>
                  <a:pt x="757435" y="76194"/>
                </a:lnTo>
                <a:lnTo>
                  <a:pt x="778762" y="74669"/>
                </a:lnTo>
                <a:lnTo>
                  <a:pt x="800105" y="73144"/>
                </a:lnTo>
                <a:lnTo>
                  <a:pt x="822953" y="71618"/>
                </a:lnTo>
                <a:lnTo>
                  <a:pt x="844296" y="70093"/>
                </a:lnTo>
                <a:lnTo>
                  <a:pt x="865640" y="68567"/>
                </a:lnTo>
                <a:lnTo>
                  <a:pt x="888487" y="68567"/>
                </a:lnTo>
                <a:lnTo>
                  <a:pt x="909830" y="65531"/>
                </a:lnTo>
                <a:lnTo>
                  <a:pt x="931158" y="65531"/>
                </a:lnTo>
                <a:lnTo>
                  <a:pt x="952501" y="64006"/>
                </a:lnTo>
                <a:lnTo>
                  <a:pt x="975365" y="62481"/>
                </a:lnTo>
                <a:lnTo>
                  <a:pt x="996692" y="60955"/>
                </a:lnTo>
                <a:lnTo>
                  <a:pt x="1018035" y="59430"/>
                </a:lnTo>
                <a:lnTo>
                  <a:pt x="1039363" y="59430"/>
                </a:lnTo>
                <a:lnTo>
                  <a:pt x="1060706" y="56379"/>
                </a:lnTo>
                <a:lnTo>
                  <a:pt x="1083570" y="56379"/>
                </a:lnTo>
                <a:lnTo>
                  <a:pt x="1104897" y="54854"/>
                </a:lnTo>
                <a:lnTo>
                  <a:pt x="1126240" y="53328"/>
                </a:lnTo>
                <a:lnTo>
                  <a:pt x="1147568" y="51803"/>
                </a:lnTo>
                <a:lnTo>
                  <a:pt x="1168911" y="50278"/>
                </a:lnTo>
                <a:lnTo>
                  <a:pt x="1190239" y="48767"/>
                </a:lnTo>
                <a:lnTo>
                  <a:pt x="1213102" y="47242"/>
                </a:lnTo>
                <a:lnTo>
                  <a:pt x="1234445" y="45716"/>
                </a:lnTo>
                <a:lnTo>
                  <a:pt x="1255773" y="44191"/>
                </a:lnTo>
                <a:lnTo>
                  <a:pt x="1277116" y="42666"/>
                </a:lnTo>
                <a:lnTo>
                  <a:pt x="1298444" y="41140"/>
                </a:lnTo>
                <a:lnTo>
                  <a:pt x="1319787" y="39615"/>
                </a:lnTo>
                <a:lnTo>
                  <a:pt x="1342650" y="38089"/>
                </a:lnTo>
                <a:lnTo>
                  <a:pt x="1363978" y="36564"/>
                </a:lnTo>
                <a:lnTo>
                  <a:pt x="1385321" y="33513"/>
                </a:lnTo>
                <a:lnTo>
                  <a:pt x="1406649" y="32003"/>
                </a:lnTo>
                <a:lnTo>
                  <a:pt x="1429512" y="30477"/>
                </a:lnTo>
                <a:lnTo>
                  <a:pt x="1450855" y="28952"/>
                </a:lnTo>
                <a:lnTo>
                  <a:pt x="1472183" y="27427"/>
                </a:lnTo>
                <a:lnTo>
                  <a:pt x="1493526" y="24376"/>
                </a:lnTo>
                <a:lnTo>
                  <a:pt x="1514854" y="22851"/>
                </a:lnTo>
                <a:lnTo>
                  <a:pt x="1537717" y="21325"/>
                </a:lnTo>
                <a:lnTo>
                  <a:pt x="1559060" y="19800"/>
                </a:lnTo>
                <a:lnTo>
                  <a:pt x="1580388" y="16764"/>
                </a:lnTo>
                <a:lnTo>
                  <a:pt x="1601731" y="15238"/>
                </a:lnTo>
                <a:lnTo>
                  <a:pt x="1624579" y="13713"/>
                </a:lnTo>
                <a:lnTo>
                  <a:pt x="1645922" y="12188"/>
                </a:lnTo>
                <a:lnTo>
                  <a:pt x="1667250" y="10662"/>
                </a:lnTo>
                <a:lnTo>
                  <a:pt x="1688593" y="7612"/>
                </a:lnTo>
                <a:lnTo>
                  <a:pt x="1709936" y="6086"/>
                </a:lnTo>
                <a:lnTo>
                  <a:pt x="1732784" y="6086"/>
                </a:lnTo>
                <a:lnTo>
                  <a:pt x="1754127" y="3035"/>
                </a:lnTo>
                <a:lnTo>
                  <a:pt x="1775455" y="3035"/>
                </a:lnTo>
                <a:lnTo>
                  <a:pt x="1796798" y="1510"/>
                </a:lnTo>
                <a:lnTo>
                  <a:pt x="1840989" y="1510"/>
                </a:lnTo>
                <a:lnTo>
                  <a:pt x="1862332" y="0"/>
                </a:lnTo>
                <a:lnTo>
                  <a:pt x="1927866" y="0"/>
                </a:lnTo>
                <a:lnTo>
                  <a:pt x="1949194" y="1510"/>
                </a:lnTo>
                <a:lnTo>
                  <a:pt x="1991865" y="1510"/>
                </a:lnTo>
                <a:lnTo>
                  <a:pt x="2014728" y="3035"/>
                </a:lnTo>
                <a:lnTo>
                  <a:pt x="2036071" y="3035"/>
                </a:lnTo>
                <a:lnTo>
                  <a:pt x="2057399" y="4561"/>
                </a:lnTo>
                <a:lnTo>
                  <a:pt x="2078742" y="6086"/>
                </a:lnTo>
                <a:lnTo>
                  <a:pt x="2101606" y="6086"/>
                </a:lnTo>
                <a:lnTo>
                  <a:pt x="2122933" y="7612"/>
                </a:lnTo>
                <a:lnTo>
                  <a:pt x="2144276" y="9137"/>
                </a:lnTo>
              </a:path>
            </a:pathLst>
          </a:custGeom>
          <a:ln w="9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71730" y="2769107"/>
            <a:ext cx="22860" cy="1905"/>
          </a:xfrm>
          <a:custGeom>
            <a:avLst/>
            <a:gdLst/>
            <a:ahLst/>
            <a:cxnLst/>
            <a:rect l="l" t="t" r="r" b="b"/>
            <a:pathLst>
              <a:path w="22859" h="1905">
                <a:moveTo>
                  <a:pt x="-4588" y="762"/>
                </a:moveTo>
                <a:lnTo>
                  <a:pt x="27436" y="762"/>
                </a:lnTo>
              </a:path>
            </a:pathLst>
          </a:custGeom>
          <a:ln w="10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42167" y="3006843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216" y="0"/>
                </a:lnTo>
              </a:path>
            </a:pathLst>
          </a:custGeom>
          <a:ln w="917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10384" y="3006843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5">
                <a:moveTo>
                  <a:pt x="0" y="0"/>
                </a:moveTo>
                <a:lnTo>
                  <a:pt x="268232" y="0"/>
                </a:lnTo>
              </a:path>
            </a:pathLst>
          </a:custGeom>
          <a:ln w="9174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32859" y="2503931"/>
            <a:ext cx="1336675" cy="349250"/>
          </a:xfrm>
          <a:custGeom>
            <a:avLst/>
            <a:gdLst/>
            <a:ahLst/>
            <a:cxnLst/>
            <a:rect l="l" t="t" r="r" b="b"/>
            <a:pathLst>
              <a:path w="1336675" h="349250">
                <a:moveTo>
                  <a:pt x="0" y="0"/>
                </a:moveTo>
                <a:lnTo>
                  <a:pt x="824483" y="0"/>
                </a:lnTo>
                <a:lnTo>
                  <a:pt x="1336547" y="348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587495" y="3521964"/>
            <a:ext cx="1743710" cy="187960"/>
          </a:xfrm>
          <a:custGeom>
            <a:avLst/>
            <a:gdLst/>
            <a:ahLst/>
            <a:cxnLst/>
            <a:rect l="l" t="t" r="r" b="b"/>
            <a:pathLst>
              <a:path w="1743710" h="187960">
                <a:moveTo>
                  <a:pt x="0" y="0"/>
                </a:moveTo>
                <a:lnTo>
                  <a:pt x="1507235" y="0"/>
                </a:lnTo>
                <a:lnTo>
                  <a:pt x="1743455" y="1874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945382" y="2332514"/>
            <a:ext cx="61849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-10" dirty="0">
                <a:latin typeface="Arial"/>
                <a:cs typeface="Arial"/>
              </a:rPr>
              <a:t>c</a:t>
            </a:r>
            <a:r>
              <a:rPr sz="1050" b="1" spc="10" dirty="0">
                <a:latin typeface="Arial"/>
                <a:cs typeface="Arial"/>
              </a:rPr>
              <a:t>h</a:t>
            </a:r>
            <a:r>
              <a:rPr sz="1050" b="1" spc="35" dirty="0">
                <a:latin typeface="Arial"/>
                <a:cs typeface="Arial"/>
              </a:rPr>
              <a:t>a</a:t>
            </a:r>
            <a:r>
              <a:rPr sz="1050" b="1" spc="55" dirty="0">
                <a:latin typeface="Arial"/>
                <a:cs typeface="Arial"/>
              </a:rPr>
              <a:t>r</a:t>
            </a:r>
            <a:r>
              <a:rPr sz="1050" b="1" spc="-10" dirty="0">
                <a:latin typeface="Arial"/>
                <a:cs typeface="Arial"/>
              </a:rPr>
              <a:t>g</a:t>
            </a:r>
            <a:r>
              <a:rPr sz="1050" b="1" spc="65" dirty="0">
                <a:latin typeface="Arial"/>
                <a:cs typeface="Arial"/>
              </a:rPr>
              <a:t>i</a:t>
            </a:r>
            <a:r>
              <a:rPr sz="1050" b="1" spc="10" dirty="0">
                <a:latin typeface="Arial"/>
                <a:cs typeface="Arial"/>
              </a:rPr>
              <a:t>n</a:t>
            </a:r>
            <a:r>
              <a:rPr sz="1050" b="1" spc="40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584703" y="2516123"/>
            <a:ext cx="972819" cy="487680"/>
          </a:xfrm>
          <a:custGeom>
            <a:avLst/>
            <a:gdLst/>
            <a:ahLst/>
            <a:cxnLst/>
            <a:rect l="l" t="t" r="r" b="b"/>
            <a:pathLst>
              <a:path w="972820" h="487680">
                <a:moveTo>
                  <a:pt x="972311" y="0"/>
                </a:moveTo>
                <a:lnTo>
                  <a:pt x="393191" y="0"/>
                </a:lnTo>
                <a:lnTo>
                  <a:pt x="0" y="487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2738118" y="935227"/>
            <a:ext cx="3283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 dirty="0">
                <a:latin typeface="Arial"/>
                <a:cs typeface="Arial"/>
              </a:rPr>
              <a:t>Typical </a:t>
            </a:r>
            <a:r>
              <a:rPr sz="2200" b="1" spc="-10" dirty="0">
                <a:latin typeface="Arial"/>
                <a:cs typeface="Arial"/>
              </a:rPr>
              <a:t>Pyrolysis</a:t>
            </a:r>
            <a:r>
              <a:rPr sz="2200" b="1" spc="6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results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42134" y="1613361"/>
            <a:ext cx="5606415" cy="5930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620395">
              <a:lnSpc>
                <a:spcPct val="100000"/>
              </a:lnSpc>
              <a:spcBef>
                <a:spcPts val="495"/>
              </a:spcBef>
            </a:pPr>
            <a:r>
              <a:rPr sz="1800" b="1" spc="-20" dirty="0">
                <a:latin typeface="Arial"/>
                <a:cs typeface="Arial"/>
              </a:rPr>
              <a:t>Temperature </a:t>
            </a:r>
            <a:r>
              <a:rPr sz="1800" b="1" spc="-5" dirty="0">
                <a:latin typeface="Arial"/>
                <a:cs typeface="Arial"/>
              </a:rPr>
              <a:t>profile </a:t>
            </a:r>
            <a:r>
              <a:rPr sz="1800" b="1" dirty="0">
                <a:latin typeface="Arial"/>
                <a:cs typeface="Arial"/>
              </a:rPr>
              <a:t>in </a:t>
            </a:r>
            <a:r>
              <a:rPr sz="1800" b="1" spc="-5" dirty="0">
                <a:latin typeface="Arial"/>
                <a:cs typeface="Arial"/>
              </a:rPr>
              <a:t>standard </a:t>
            </a:r>
            <a:r>
              <a:rPr sz="1800" b="1" spc="-10" dirty="0">
                <a:latin typeface="Arial"/>
                <a:cs typeface="Arial"/>
              </a:rPr>
              <a:t>Pyrolysis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350" spc="65" dirty="0">
                <a:latin typeface="Arial"/>
                <a:cs typeface="Arial"/>
              </a:rPr>
              <a:t>800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7048" y="6934196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9282" y="750823"/>
            <a:ext cx="1624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099" y="1929789"/>
            <a:ext cx="418719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8128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5" dirty="0">
                <a:latin typeface="Calibri"/>
                <a:cs typeface="Calibri"/>
              </a:rPr>
              <a:t>Conversion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solid biomass </a:t>
            </a:r>
            <a:r>
              <a:rPr sz="2200" spc="-20" dirty="0">
                <a:latin typeface="Calibri"/>
                <a:cs typeface="Calibri"/>
              </a:rPr>
              <a:t>into  </a:t>
            </a:r>
            <a:r>
              <a:rPr sz="2200" spc="-10" dirty="0">
                <a:latin typeface="Calibri"/>
                <a:cs typeface="Calibri"/>
              </a:rPr>
              <a:t>combustible </a:t>
            </a:r>
            <a:r>
              <a:rPr sz="2200" spc="-20" dirty="0">
                <a:latin typeface="Calibri"/>
                <a:cs typeface="Calibri"/>
              </a:rPr>
              <a:t>gas </a:t>
            </a:r>
            <a:r>
              <a:rPr sz="2200" spc="-10" dirty="0">
                <a:latin typeface="Calibri"/>
                <a:cs typeface="Calibri"/>
              </a:rPr>
              <a:t>mixture called  producer </a:t>
            </a:r>
            <a:r>
              <a:rPr sz="2200" spc="-20" dirty="0">
                <a:latin typeface="Calibri"/>
                <a:cs typeface="Calibri"/>
              </a:rPr>
              <a:t>gas </a:t>
            </a:r>
            <a:r>
              <a:rPr sz="2200" spc="-15" dirty="0">
                <a:latin typeface="Calibri"/>
                <a:cs typeface="Calibri"/>
              </a:rPr>
              <a:t>(CO </a:t>
            </a:r>
            <a:r>
              <a:rPr sz="2200" spc="-5" dirty="0">
                <a:latin typeface="Calibri"/>
                <a:cs typeface="Calibri"/>
              </a:rPr>
              <a:t>+ 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175" baseline="-21072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</a:t>
            </a:r>
            <a:r>
              <a:rPr sz="2175" baseline="-21072" dirty="0">
                <a:latin typeface="Calibri"/>
                <a:cs typeface="Calibri"/>
              </a:rPr>
              <a:t>4</a:t>
            </a:r>
            <a:r>
              <a:rPr sz="2200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presence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limited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</a:t>
            </a:r>
            <a:r>
              <a:rPr sz="2175" spc="-15" baseline="-21072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/air)</a:t>
            </a:r>
            <a:endParaRPr sz="2200">
              <a:latin typeface="Calibri"/>
              <a:cs typeface="Calibri"/>
            </a:endParaRPr>
          </a:p>
          <a:p>
            <a:pPr marL="101600" marR="328295">
              <a:lnSpc>
                <a:spcPct val="120000"/>
              </a:lnSpc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5" dirty="0">
                <a:latin typeface="Calibri"/>
                <a:cs typeface="Calibri"/>
              </a:rPr>
              <a:t>Involves </a:t>
            </a:r>
            <a:r>
              <a:rPr sz="2200" spc="-5" dirty="0">
                <a:latin typeface="Calibri"/>
                <a:cs typeface="Calibri"/>
              </a:rPr>
              <a:t>partial </a:t>
            </a:r>
            <a:r>
              <a:rPr sz="2200" spc="-10" dirty="0">
                <a:latin typeface="Calibri"/>
                <a:cs typeface="Calibri"/>
              </a:rPr>
              <a:t>combustion </a:t>
            </a:r>
            <a:r>
              <a:rPr sz="2200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biomass </a:t>
            </a:r>
            <a:r>
              <a:rPr sz="2200" spc="-15" dirty="0">
                <a:latin typeface="Calibri"/>
                <a:cs typeface="Calibri"/>
              </a:rPr>
              <a:t>(controlled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combustion)</a:t>
            </a:r>
            <a:endParaRPr sz="2200">
              <a:latin typeface="Calibri"/>
              <a:cs typeface="Calibri"/>
            </a:endParaRPr>
          </a:p>
          <a:p>
            <a:pPr marL="101600" marR="686435">
              <a:lnSpc>
                <a:spcPct val="120000"/>
              </a:lnSpc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0" dirty="0">
                <a:latin typeface="Calibri"/>
                <a:cs typeface="Calibri"/>
              </a:rPr>
              <a:t>Four distinct process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 gasifier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03647" y="1371600"/>
            <a:ext cx="4770120" cy="594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3139" y="5894321"/>
            <a:ext cx="394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Basic </a:t>
            </a:r>
            <a:r>
              <a:rPr sz="1800" b="1" spc="-10" dirty="0">
                <a:latin typeface="Arial"/>
                <a:cs typeface="Arial"/>
              </a:rPr>
              <a:t>Process </a:t>
            </a:r>
            <a:r>
              <a:rPr sz="1800" b="1" spc="-5" dirty="0">
                <a:latin typeface="Arial"/>
                <a:cs typeface="Arial"/>
              </a:rPr>
              <a:t>Chemistry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schematic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82" y="750823"/>
            <a:ext cx="1624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4402" y="1412239"/>
            <a:ext cx="323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Producer Gas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712" y="2195512"/>
          <a:ext cx="8534400" cy="44729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2590800"/>
                <a:gridCol w="2895600"/>
              </a:tblGrid>
              <a:tr h="509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Component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Rice</a:t>
                      </a:r>
                      <a:r>
                        <a:rPr sz="24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Husk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10" dirty="0">
                          <a:latin typeface="Arial Narrow"/>
                          <a:cs typeface="Arial Narrow"/>
                        </a:rPr>
                        <a:t>Woody</a:t>
                      </a:r>
                      <a:r>
                        <a:rPr sz="24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Biomass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CO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15-20%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15-20%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H</a:t>
                      </a:r>
                      <a:r>
                        <a:rPr sz="2400" spc="-7" baseline="-20833" dirty="0">
                          <a:latin typeface="Arial Narrow"/>
                          <a:cs typeface="Arial Narrow"/>
                        </a:rPr>
                        <a:t>2</a:t>
                      </a:r>
                      <a:endParaRPr sz="2400" baseline="-20833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10-15%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15-20%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9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CH</a:t>
                      </a:r>
                      <a:r>
                        <a:rPr sz="2400" spc="-7" baseline="-20833" dirty="0">
                          <a:latin typeface="Arial Narrow"/>
                          <a:cs typeface="Arial Narrow"/>
                        </a:rPr>
                        <a:t>4</a:t>
                      </a:r>
                      <a:endParaRPr sz="2400" baseline="-20833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Upto</a:t>
                      </a:r>
                      <a:r>
                        <a:rPr sz="24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4%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Upto</a:t>
                      </a:r>
                      <a:r>
                        <a:rPr sz="24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3%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N</a:t>
                      </a:r>
                      <a:r>
                        <a:rPr sz="2400" spc="-7" baseline="-20833" dirty="0">
                          <a:latin typeface="Arial Narrow"/>
                          <a:cs typeface="Arial Narrow"/>
                        </a:rPr>
                        <a:t>2</a:t>
                      </a:r>
                      <a:endParaRPr sz="2400" baseline="-20833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45-55%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45-50%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CO</a:t>
                      </a:r>
                      <a:r>
                        <a:rPr sz="2400" spc="-7" baseline="-20833" dirty="0">
                          <a:latin typeface="Arial Narrow"/>
                          <a:cs typeface="Arial Narrow"/>
                        </a:rPr>
                        <a:t>2</a:t>
                      </a:r>
                      <a:endParaRPr sz="2400" baseline="-20833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8-12%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8-12%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Gas </a:t>
                      </a:r>
                      <a:r>
                        <a:rPr sz="2400" spc="-50" dirty="0">
                          <a:latin typeface="Arial Narrow"/>
                          <a:cs typeface="Arial Narrow"/>
                        </a:rPr>
                        <a:t>C.V.</a:t>
                      </a:r>
                      <a:r>
                        <a:rPr sz="24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(kcal/Nm</a:t>
                      </a:r>
                      <a:r>
                        <a:rPr sz="2400" spc="-7" baseline="24305" dirty="0">
                          <a:latin typeface="Arial Narrow"/>
                          <a:cs typeface="Arial Narrow"/>
                        </a:rPr>
                        <a:t>3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)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Above</a:t>
                      </a:r>
                      <a:r>
                        <a:rPr sz="24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1050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Above</a:t>
                      </a:r>
                      <a:r>
                        <a:rPr sz="24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2400" spc="-40" dirty="0">
                          <a:latin typeface="Arial Narrow"/>
                          <a:cs typeface="Arial Narrow"/>
                        </a:rPr>
                        <a:t>1100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6111">
                <a:tc>
                  <a:txBody>
                    <a:bodyPr/>
                    <a:lstStyle/>
                    <a:p>
                      <a:pPr marL="918844" marR="112395" indent="-802005">
                        <a:lnSpc>
                          <a:spcPct val="11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Gas generated in Nm</a:t>
                      </a:r>
                      <a:r>
                        <a:rPr sz="2400" spc="-7" baseline="24305" dirty="0">
                          <a:latin typeface="Arial Narrow"/>
                          <a:cs typeface="Arial Narrow"/>
                        </a:rPr>
                        <a:t>3</a:t>
                      </a:r>
                      <a:r>
                        <a:rPr sz="2400" spc="-5" dirty="0">
                          <a:latin typeface="Arial Narrow"/>
                          <a:cs typeface="Arial Narrow"/>
                        </a:rPr>
                        <a:t>/kg  of biomass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Arial Narrow"/>
                          <a:cs typeface="Arial Narrow"/>
                        </a:rPr>
                        <a:t>2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-5" dirty="0">
                          <a:latin typeface="Arial Narrow"/>
                          <a:cs typeface="Arial Narrow"/>
                        </a:rPr>
                        <a:t>2.5</a:t>
                      </a:r>
                      <a:endParaRPr sz="24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282" y="750823"/>
            <a:ext cx="1624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Gasification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2443" y="1425955"/>
            <a:ext cx="417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Classification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Gasification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2051050"/>
          <a:ext cx="7543800" cy="4440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5105400"/>
              </a:tblGrid>
              <a:tr h="58978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Gasification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pressure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Normal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pressure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(0.1-0.12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MPa),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pressure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(0.5-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2.5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MPa)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 marR="11645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Gasification 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mp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5365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Low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(&lt;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700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°C), High (&gt;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700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°), High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temperature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decomposition (&gt;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fusion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Gasification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agent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152400" indent="-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Air,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oxygen, steam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combination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them,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carbon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dioxide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particular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16507">
                <a:tc>
                  <a:txBody>
                    <a:bodyPr/>
                    <a:lstStyle/>
                    <a:p>
                      <a:pPr marL="90805" marR="3219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Heating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(temperature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zone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formation)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6330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Direct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(heat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generation from reaction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 partial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gasification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raw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material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oxygen)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Indirect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(external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heat)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Gasifier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28600" indent="-6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Fixed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bed,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flow-bed,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circulating flow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bed,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entrained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bed,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mixing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bed,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rotary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kiln, twin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tower,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molten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furnace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447800"/>
            <a:ext cx="46482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838" y="750823"/>
            <a:ext cx="1870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Gasifier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5374" y="1454911"/>
            <a:ext cx="29984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Updraft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Gasifier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9486" y="2846322"/>
            <a:ext cx="4223385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3962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Suitable </a:t>
            </a:r>
            <a:r>
              <a:rPr sz="1800" spc="-5" dirty="0">
                <a:latin typeface="Arial"/>
                <a:cs typeface="Arial"/>
              </a:rPr>
              <a:t>for moderate </a:t>
            </a:r>
            <a:r>
              <a:rPr sz="1800" spc="-10" dirty="0">
                <a:latin typeface="Arial"/>
                <a:cs typeface="Arial"/>
              </a:rPr>
              <a:t>outputs </a:t>
            </a:r>
            <a:r>
              <a:rPr sz="1800" spc="-5" dirty="0">
                <a:latin typeface="Arial"/>
                <a:cs typeface="Arial"/>
              </a:rPr>
              <a:t>[2-12  </a:t>
            </a:r>
            <a:r>
              <a:rPr sz="1800" spc="-15" dirty="0">
                <a:latin typeface="Arial"/>
                <a:cs typeface="Arial"/>
              </a:rPr>
              <a:t>MWe]</a:t>
            </a:r>
            <a:endParaRPr sz="1800">
              <a:latin typeface="Arial"/>
              <a:cs typeface="Arial"/>
            </a:endParaRPr>
          </a:p>
          <a:p>
            <a:pPr marL="40005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Good fuel </a:t>
            </a:r>
            <a:r>
              <a:rPr sz="1800" spc="-10" dirty="0">
                <a:latin typeface="Arial"/>
                <a:cs typeface="Arial"/>
              </a:rPr>
              <a:t>flexibility </a:t>
            </a:r>
            <a:r>
              <a:rPr sz="1800" spc="-5" dirty="0">
                <a:latin typeface="Arial"/>
                <a:cs typeface="Arial"/>
              </a:rPr>
              <a:t>[fines, small </a:t>
            </a:r>
            <a:r>
              <a:rPr sz="1800" dirty="0">
                <a:latin typeface="Arial"/>
                <a:cs typeface="Arial"/>
              </a:rPr>
              <a:t>&amp; </a:t>
            </a:r>
            <a:r>
              <a:rPr sz="1800" spc="-5" dirty="0">
                <a:latin typeface="Arial"/>
                <a:cs typeface="Arial"/>
              </a:rPr>
              <a:t>large  chips]</a:t>
            </a:r>
            <a:endParaRPr sz="18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Good</a:t>
            </a:r>
            <a:r>
              <a:rPr sz="1800" spc="-15" dirty="0">
                <a:latin typeface="Arial"/>
                <a:cs typeface="Arial"/>
              </a:rPr>
              <a:t> turndown</a:t>
            </a:r>
            <a:endParaRPr sz="18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spcBef>
                <a:spcPts val="825"/>
              </a:spcBef>
              <a:buChar char="-"/>
              <a:tabLst>
                <a:tab pos="153035" algn="l"/>
              </a:tabLst>
            </a:pPr>
            <a:r>
              <a:rPr sz="1800" spc="-10" dirty="0">
                <a:latin typeface="Arial"/>
                <a:cs typeface="Arial"/>
              </a:rPr>
              <a:t>Low gas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quality</a:t>
            </a:r>
            <a:endParaRPr sz="1800">
              <a:latin typeface="Arial"/>
              <a:cs typeface="Arial"/>
            </a:endParaRPr>
          </a:p>
          <a:p>
            <a:pPr marL="12700" marR="381635" algn="just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30" dirty="0">
                <a:latin typeface="Arial"/>
                <a:cs typeface="Arial"/>
              </a:rPr>
              <a:t>Very </a:t>
            </a:r>
            <a:r>
              <a:rPr sz="1800" spc="-10" dirty="0">
                <a:latin typeface="Arial"/>
                <a:cs typeface="Arial"/>
              </a:rPr>
              <a:t>high </a:t>
            </a:r>
            <a:r>
              <a:rPr sz="1800" spc="-5" dirty="0">
                <a:latin typeface="Arial"/>
                <a:cs typeface="Arial"/>
              </a:rPr>
              <a:t>tars </a:t>
            </a:r>
            <a:r>
              <a:rPr sz="1800" spc="-10" dirty="0">
                <a:latin typeface="Arial"/>
                <a:cs typeface="Arial"/>
              </a:rPr>
              <a:t>[100g/nm3]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requires  extensive secondary </a:t>
            </a:r>
            <a:r>
              <a:rPr sz="1800" spc="-5" dirty="0">
                <a:latin typeface="Arial"/>
                <a:cs typeface="Arial"/>
              </a:rPr>
              <a:t>tar cracking </a:t>
            </a:r>
            <a:r>
              <a:rPr sz="1800" spc="-15" dirty="0">
                <a:latin typeface="Arial"/>
                <a:cs typeface="Arial"/>
              </a:rPr>
              <a:t>with  </a:t>
            </a:r>
            <a:r>
              <a:rPr sz="1800" spc="-10" dirty="0">
                <a:latin typeface="Arial"/>
                <a:cs typeface="Arial"/>
              </a:rPr>
              <a:t>catalysts </a:t>
            </a:r>
            <a:r>
              <a:rPr sz="1800" spc="-5" dirty="0">
                <a:latin typeface="Arial"/>
                <a:cs typeface="Arial"/>
              </a:rPr>
              <a:t>[Ni </a:t>
            </a:r>
            <a:r>
              <a:rPr sz="1800" spc="-10" dirty="0">
                <a:latin typeface="Arial"/>
                <a:cs typeface="Arial"/>
              </a:rPr>
              <a:t>based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dolomite]</a:t>
            </a:r>
            <a:endParaRPr sz="18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Char char="-"/>
              <a:tabLst>
                <a:tab pos="153035" algn="l"/>
              </a:tabLst>
            </a:pPr>
            <a:r>
              <a:rPr sz="1800" spc="-5" dirty="0">
                <a:latin typeface="Arial"/>
                <a:cs typeface="Arial"/>
              </a:rPr>
              <a:t>High capital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355" y="1828800"/>
            <a:ext cx="44958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838" y="750823"/>
            <a:ext cx="1870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Gasifier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29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286" y="1683511"/>
            <a:ext cx="4923155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Downdraft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Gasifier</a:t>
            </a:r>
            <a:endParaRPr sz="3200">
              <a:latin typeface="Calibri"/>
              <a:cs typeface="Calibri"/>
            </a:endParaRPr>
          </a:p>
          <a:p>
            <a:pPr marL="581025">
              <a:lnSpc>
                <a:spcPct val="100000"/>
              </a:lnSpc>
              <a:spcBef>
                <a:spcPts val="2555"/>
              </a:spcBef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30" dirty="0">
                <a:latin typeface="Arial"/>
                <a:cs typeface="Arial"/>
              </a:rPr>
              <a:t>Very </a:t>
            </a:r>
            <a:r>
              <a:rPr sz="1800" spc="-5" dirty="0">
                <a:latin typeface="Arial"/>
                <a:cs typeface="Arial"/>
              </a:rPr>
              <a:t>low tar </a:t>
            </a:r>
            <a:r>
              <a:rPr sz="1800" spc="-10" dirty="0">
                <a:latin typeface="Arial"/>
                <a:cs typeface="Arial"/>
              </a:rPr>
              <a:t>gas </a:t>
            </a:r>
            <a:r>
              <a:rPr sz="1800" dirty="0">
                <a:latin typeface="Arial"/>
                <a:cs typeface="Arial"/>
              </a:rPr>
              <a:t>[&lt; 1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g/nm3]</a:t>
            </a:r>
            <a:endParaRPr sz="18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Good </a:t>
            </a:r>
            <a:r>
              <a:rPr sz="1800" spc="-10" dirty="0">
                <a:latin typeface="Arial"/>
                <a:cs typeface="Arial"/>
              </a:rPr>
              <a:t>gas </a:t>
            </a:r>
            <a:r>
              <a:rPr sz="1800" spc="-5" dirty="0">
                <a:latin typeface="Arial"/>
                <a:cs typeface="Arial"/>
              </a:rPr>
              <a:t>CV </a:t>
            </a:r>
            <a:r>
              <a:rPr sz="1800" dirty="0">
                <a:latin typeface="Arial"/>
                <a:cs typeface="Arial"/>
              </a:rPr>
              <a:t>[~5</a:t>
            </a:r>
            <a:r>
              <a:rPr sz="1800" spc="-5" dirty="0">
                <a:latin typeface="Arial"/>
                <a:cs typeface="Arial"/>
              </a:rPr>
              <a:t> MJ/nm3]</a:t>
            </a:r>
            <a:endParaRPr sz="18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Simple </a:t>
            </a:r>
            <a:r>
              <a:rPr sz="1800" spc="-10" dirty="0">
                <a:latin typeface="Arial"/>
                <a:cs typeface="Arial"/>
              </a:rPr>
              <a:t>gas </a:t>
            </a:r>
            <a:r>
              <a:rPr sz="1800" spc="-5" dirty="0">
                <a:latin typeface="Arial"/>
                <a:cs typeface="Arial"/>
              </a:rPr>
              <a:t>train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Modular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Simple construction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21360" indent="-140335">
              <a:lnSpc>
                <a:spcPct val="100000"/>
              </a:lnSpc>
              <a:spcBef>
                <a:spcPts val="1360"/>
              </a:spcBef>
              <a:buChar char="-"/>
              <a:tabLst>
                <a:tab pos="721360" algn="l"/>
              </a:tabLst>
            </a:pPr>
            <a:r>
              <a:rPr sz="1800" spc="-5" dirty="0">
                <a:latin typeface="Arial"/>
                <a:cs typeface="Arial"/>
              </a:rPr>
              <a:t>Limited scalability [0.5 </a:t>
            </a:r>
            <a:r>
              <a:rPr sz="1800" spc="-15" dirty="0">
                <a:latin typeface="Arial"/>
                <a:cs typeface="Arial"/>
              </a:rPr>
              <a:t>MWe~ </a:t>
            </a:r>
            <a:r>
              <a:rPr sz="1800" spc="-10" dirty="0">
                <a:latin typeface="Arial"/>
                <a:cs typeface="Arial"/>
              </a:rPr>
              <a:t>500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kg/h]</a:t>
            </a:r>
            <a:endParaRPr sz="1800">
              <a:latin typeface="Arial"/>
              <a:cs typeface="Arial"/>
            </a:endParaRPr>
          </a:p>
          <a:p>
            <a:pPr marL="581025" marR="259715">
              <a:lnSpc>
                <a:spcPct val="100000"/>
              </a:lnSpc>
              <a:buChar char="-"/>
              <a:tabLst>
                <a:tab pos="721360" algn="l"/>
              </a:tabLst>
            </a:pPr>
            <a:r>
              <a:rPr sz="1800" spc="-5" dirty="0">
                <a:latin typeface="Arial"/>
                <a:cs typeface="Arial"/>
              </a:rPr>
              <a:t>Precise fuel </a:t>
            </a:r>
            <a:r>
              <a:rPr sz="1800" spc="-10" dirty="0">
                <a:latin typeface="Arial"/>
                <a:cs typeface="Arial"/>
              </a:rPr>
              <a:t>requirements </a:t>
            </a:r>
            <a:r>
              <a:rPr sz="1800" spc="-5" dirty="0">
                <a:latin typeface="Arial"/>
                <a:cs typeface="Arial"/>
              </a:rPr>
              <a:t>[size, </a:t>
            </a:r>
            <a:r>
              <a:rPr sz="1800" spc="-10" dirty="0">
                <a:latin typeface="Arial"/>
                <a:cs typeface="Arial"/>
              </a:rPr>
              <a:t>shape,  </a:t>
            </a:r>
            <a:r>
              <a:rPr sz="1800" spc="-5" dirty="0">
                <a:latin typeface="Arial"/>
                <a:cs typeface="Arial"/>
              </a:rPr>
              <a:t>moisture]</a:t>
            </a:r>
            <a:endParaRPr sz="1800">
              <a:latin typeface="Arial"/>
              <a:cs typeface="Arial"/>
            </a:endParaRPr>
          </a:p>
          <a:p>
            <a:pPr marL="581025" marR="5080">
              <a:lnSpc>
                <a:spcPct val="100000"/>
              </a:lnSpc>
              <a:buChar char="-"/>
              <a:tabLst>
                <a:tab pos="721360" algn="l"/>
              </a:tabLst>
            </a:pPr>
            <a:r>
              <a:rPr sz="1800" spc="-10" dirty="0">
                <a:latin typeface="Arial"/>
                <a:cs typeface="Arial"/>
              </a:rPr>
              <a:t>Engine </a:t>
            </a:r>
            <a:r>
              <a:rPr sz="1800" spc="-5" dirty="0">
                <a:latin typeface="Arial"/>
                <a:cs typeface="Arial"/>
              </a:rPr>
              <a:t>costs can be </a:t>
            </a:r>
            <a:r>
              <a:rPr sz="1800" spc="-10" dirty="0">
                <a:latin typeface="Arial"/>
                <a:cs typeface="Arial"/>
              </a:rPr>
              <a:t>high </a:t>
            </a:r>
            <a:r>
              <a:rPr sz="1800" spc="-5" dirty="0">
                <a:latin typeface="Arial"/>
                <a:cs typeface="Arial"/>
              </a:rPr>
              <a:t>relative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other  </a:t>
            </a:r>
            <a:r>
              <a:rPr sz="1800" spc="-5" dirty="0">
                <a:latin typeface="Arial"/>
                <a:cs typeface="Arial"/>
              </a:rPr>
              <a:t>costs</a:t>
            </a:r>
            <a:endParaRPr sz="1800">
              <a:latin typeface="Arial"/>
              <a:cs typeface="Arial"/>
            </a:endParaRPr>
          </a:p>
          <a:p>
            <a:pPr marL="721360" indent="-140335">
              <a:lnSpc>
                <a:spcPct val="100000"/>
              </a:lnSpc>
              <a:buChar char="-"/>
              <a:tabLst>
                <a:tab pos="721360" algn="l"/>
              </a:tabLst>
            </a:pPr>
            <a:r>
              <a:rPr sz="1800" spc="-5" dirty="0">
                <a:latin typeface="Arial"/>
                <a:cs typeface="Arial"/>
              </a:rPr>
              <a:t>Limited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turndown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2600"/>
            <a:ext cx="3810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838" y="750823"/>
            <a:ext cx="1870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Gasifier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1010" y="1377815"/>
            <a:ext cx="4439920" cy="5087620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Twin-fire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Gasifier</a:t>
            </a:r>
            <a:endParaRPr sz="3200">
              <a:latin typeface="Calibri"/>
              <a:cs typeface="Calibri"/>
            </a:endParaRPr>
          </a:p>
          <a:p>
            <a:pPr marL="170815" marR="31750">
              <a:lnSpc>
                <a:spcPct val="100000"/>
              </a:lnSpc>
              <a:spcBef>
                <a:spcPts val="1015"/>
              </a:spcBef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Suitable </a:t>
            </a:r>
            <a:r>
              <a:rPr sz="1800" spc="-5" dirty="0">
                <a:latin typeface="Arial"/>
                <a:cs typeface="Arial"/>
              </a:rPr>
              <a:t>for large electrical </a:t>
            </a:r>
            <a:r>
              <a:rPr sz="1800" spc="-10" dirty="0">
                <a:latin typeface="Arial"/>
                <a:cs typeface="Arial"/>
              </a:rPr>
              <a:t>outputs </a:t>
            </a:r>
            <a:r>
              <a:rPr sz="1800" dirty="0">
                <a:latin typeface="Arial"/>
                <a:cs typeface="Arial"/>
              </a:rPr>
              <a:t>[&gt; </a:t>
            </a:r>
            <a:r>
              <a:rPr sz="1800" spc="-5" dirty="0">
                <a:latin typeface="Arial"/>
                <a:cs typeface="Arial"/>
              </a:rPr>
              <a:t>5-  10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MWe]</a:t>
            </a:r>
            <a:endParaRPr sz="1800">
              <a:latin typeface="Arial"/>
              <a:cs typeface="Arial"/>
            </a:endParaRPr>
          </a:p>
          <a:p>
            <a:pPr marL="170815" marR="723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flexible </a:t>
            </a:r>
            <a:r>
              <a:rPr sz="1800" spc="-5" dirty="0">
                <a:latin typeface="Arial"/>
                <a:cs typeface="Arial"/>
              </a:rPr>
              <a:t>in use of steam, </a:t>
            </a:r>
            <a:r>
              <a:rPr sz="1800" spc="-30" dirty="0">
                <a:latin typeface="Arial"/>
                <a:cs typeface="Arial"/>
              </a:rPr>
              <a:t>air,  </a:t>
            </a:r>
            <a:r>
              <a:rPr sz="1800" spc="-5" dirty="0">
                <a:latin typeface="Arial"/>
                <a:cs typeface="Arial"/>
              </a:rPr>
              <a:t>steam/O2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mix</a:t>
            </a:r>
            <a:endParaRPr sz="18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High </a:t>
            </a:r>
            <a:r>
              <a:rPr sz="1800" spc="-10" dirty="0">
                <a:latin typeface="Arial"/>
                <a:cs typeface="Arial"/>
              </a:rPr>
              <a:t>gas </a:t>
            </a:r>
            <a:r>
              <a:rPr sz="1800" spc="-5" dirty="0">
                <a:latin typeface="Arial"/>
                <a:cs typeface="Arial"/>
              </a:rPr>
              <a:t>CV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8-12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MJ/nm3</a:t>
            </a:r>
            <a:endParaRPr sz="1800">
              <a:latin typeface="Arial"/>
              <a:cs typeface="Arial"/>
            </a:endParaRPr>
          </a:p>
          <a:p>
            <a:pPr marL="170815" marR="2089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5" dirty="0">
                <a:latin typeface="Arial"/>
                <a:cs typeface="Arial"/>
              </a:rPr>
              <a:t>High overall electrical </a:t>
            </a:r>
            <a:r>
              <a:rPr sz="1800" spc="-10" dirty="0">
                <a:latin typeface="Arial"/>
                <a:cs typeface="Arial"/>
              </a:rPr>
              <a:t>efficiencies </a:t>
            </a:r>
            <a:r>
              <a:rPr sz="1800" spc="-5" dirty="0">
                <a:latin typeface="Arial"/>
                <a:cs typeface="Arial"/>
              </a:rPr>
              <a:t>[gas  turbine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use]</a:t>
            </a:r>
            <a:endParaRPr sz="1800">
              <a:latin typeface="Arial"/>
              <a:cs typeface="Arial"/>
            </a:endParaRPr>
          </a:p>
          <a:p>
            <a:pPr marL="297180" indent="-140970">
              <a:lnSpc>
                <a:spcPct val="100000"/>
              </a:lnSpc>
              <a:spcBef>
                <a:spcPts val="795"/>
              </a:spcBef>
              <a:buChar char="-"/>
              <a:tabLst>
                <a:tab pos="297815" algn="l"/>
              </a:tabLst>
            </a:pPr>
            <a:r>
              <a:rPr sz="1800" spc="-10" dirty="0">
                <a:latin typeface="Arial"/>
                <a:cs typeface="Arial"/>
              </a:rPr>
              <a:t>Complex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  <a:p>
            <a:pPr marL="297180" indent="-140970">
              <a:lnSpc>
                <a:spcPct val="100000"/>
              </a:lnSpc>
              <a:buChar char="-"/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Limited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turndown</a:t>
            </a:r>
            <a:endParaRPr sz="1800">
              <a:latin typeface="Arial"/>
              <a:cs typeface="Arial"/>
            </a:endParaRPr>
          </a:p>
          <a:p>
            <a:pPr marL="297180" indent="-140970">
              <a:lnSpc>
                <a:spcPct val="100000"/>
              </a:lnSpc>
              <a:buChar char="-"/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Stable </a:t>
            </a:r>
            <a:r>
              <a:rPr sz="1800" spc="-10" dirty="0">
                <a:latin typeface="Arial"/>
                <a:cs typeface="Arial"/>
              </a:rPr>
              <a:t>operation difficult </a:t>
            </a:r>
            <a:r>
              <a:rPr sz="1800" spc="-5" dirty="0">
                <a:latin typeface="Arial"/>
                <a:cs typeface="Arial"/>
              </a:rPr>
              <a:t>[DPs, </a:t>
            </a:r>
            <a:r>
              <a:rPr sz="1800" spc="-10" dirty="0">
                <a:latin typeface="Arial"/>
                <a:cs typeface="Arial"/>
              </a:rPr>
              <a:t>gas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flows]</a:t>
            </a:r>
            <a:endParaRPr sz="1800">
              <a:latin typeface="Arial"/>
              <a:cs typeface="Arial"/>
            </a:endParaRPr>
          </a:p>
          <a:p>
            <a:pPr marL="156845" marR="375920">
              <a:lnSpc>
                <a:spcPct val="100000"/>
              </a:lnSpc>
              <a:buChar char="-"/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High tar levels in </a:t>
            </a:r>
            <a:r>
              <a:rPr sz="1800" spc="-10" dirty="0">
                <a:latin typeface="Arial"/>
                <a:cs typeface="Arial"/>
              </a:rPr>
              <a:t>gas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extensive  cleaning/catalytic </a:t>
            </a:r>
            <a:r>
              <a:rPr sz="1800" spc="-5" dirty="0">
                <a:latin typeface="Arial"/>
                <a:cs typeface="Arial"/>
              </a:rPr>
              <a:t>cracking </a:t>
            </a:r>
            <a:r>
              <a:rPr sz="1800" spc="-10" dirty="0">
                <a:latin typeface="Arial"/>
                <a:cs typeface="Arial"/>
              </a:rPr>
              <a:t>required </a:t>
            </a:r>
            <a:r>
              <a:rPr sz="1800" spc="-5" dirty="0">
                <a:latin typeface="Arial"/>
                <a:cs typeface="Arial"/>
              </a:rPr>
              <a:t>[Ni  </a:t>
            </a:r>
            <a:r>
              <a:rPr sz="1800" spc="-10" dirty="0">
                <a:latin typeface="Arial"/>
                <a:cs typeface="Arial"/>
              </a:rPr>
              <a:t>based</a:t>
            </a:r>
            <a:endParaRPr sz="1800">
              <a:latin typeface="Arial"/>
              <a:cs typeface="Arial"/>
            </a:endParaRPr>
          </a:p>
          <a:p>
            <a:pPr marL="15684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or dolomites].</a:t>
            </a:r>
            <a:endParaRPr sz="1800">
              <a:latin typeface="Arial"/>
              <a:cs typeface="Arial"/>
            </a:endParaRPr>
          </a:p>
          <a:p>
            <a:pPr marL="297180" indent="-140970">
              <a:lnSpc>
                <a:spcPct val="100000"/>
              </a:lnSpc>
              <a:buChar char="-"/>
              <a:tabLst>
                <a:tab pos="297815" algn="l"/>
              </a:tabLst>
            </a:pPr>
            <a:r>
              <a:rPr sz="1800" spc="-5" dirty="0">
                <a:latin typeface="Arial"/>
                <a:cs typeface="Arial"/>
              </a:rPr>
              <a:t>Feed pretreatment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small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particles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76400"/>
            <a:ext cx="39624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5838" y="750823"/>
            <a:ext cx="1870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Gasifier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7130" y="1454911"/>
            <a:ext cx="4413885" cy="221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Crossdraft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Gasifier</a:t>
            </a:r>
            <a:endParaRPr sz="3200">
              <a:latin typeface="Calibri"/>
              <a:cs typeface="Calibri"/>
            </a:endParaRPr>
          </a:p>
          <a:p>
            <a:pPr marL="152400" marR="5080">
              <a:lnSpc>
                <a:spcPct val="100000"/>
              </a:lnSpc>
              <a:spcBef>
                <a:spcPts val="2590"/>
              </a:spcBef>
            </a:pPr>
            <a:r>
              <a:rPr sz="1800" dirty="0">
                <a:latin typeface="Arial"/>
                <a:cs typeface="Arial"/>
              </a:rPr>
              <a:t>+ </a:t>
            </a:r>
            <a:r>
              <a:rPr sz="1800" spc="-10" dirty="0">
                <a:latin typeface="Arial"/>
                <a:cs typeface="Arial"/>
              </a:rPr>
              <a:t>Operable </a:t>
            </a:r>
            <a:r>
              <a:rPr sz="1800" spc="-5" dirty="0">
                <a:latin typeface="Arial"/>
                <a:cs typeface="Arial"/>
              </a:rPr>
              <a:t>at very small scale (10kW </a:t>
            </a:r>
            <a:r>
              <a:rPr sz="1800" spc="-10" dirty="0">
                <a:latin typeface="Arial"/>
                <a:cs typeface="Arial"/>
              </a:rPr>
              <a:t>and  </a:t>
            </a:r>
            <a:r>
              <a:rPr sz="1800" spc="-15" dirty="0">
                <a:latin typeface="Arial"/>
                <a:cs typeface="Arial"/>
              </a:rPr>
              <a:t>below)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39420" lvl="1" indent="-287020">
              <a:lnSpc>
                <a:spcPct val="100000"/>
              </a:lnSpc>
              <a:spcBef>
                <a:spcPts val="5"/>
              </a:spcBef>
              <a:buChar char="-"/>
              <a:tabLst>
                <a:tab pos="438784" algn="l"/>
                <a:tab pos="439420" algn="l"/>
              </a:tabLst>
            </a:pPr>
            <a:r>
              <a:rPr sz="1800" spc="-5" dirty="0">
                <a:latin typeface="Arial"/>
                <a:cs typeface="Arial"/>
              </a:rPr>
              <a:t>Minimum tar conversion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capabilitites</a:t>
            </a:r>
            <a:endParaRPr sz="1800">
              <a:latin typeface="Arial"/>
              <a:cs typeface="Arial"/>
            </a:endParaRPr>
          </a:p>
          <a:p>
            <a:pPr marL="439420" lvl="1" indent="-287020">
              <a:lnSpc>
                <a:spcPct val="100000"/>
              </a:lnSpc>
              <a:buChar char="-"/>
              <a:tabLst>
                <a:tab pos="438784" algn="l"/>
                <a:tab pos="439420" algn="l"/>
              </a:tabLst>
            </a:pPr>
            <a:r>
              <a:rPr sz="1800" spc="-5" dirty="0">
                <a:latin typeface="Arial"/>
                <a:cs typeface="Arial"/>
              </a:rPr>
              <a:t>High </a:t>
            </a:r>
            <a:r>
              <a:rPr sz="1800" spc="-10" dirty="0">
                <a:latin typeface="Arial"/>
                <a:cs typeface="Arial"/>
              </a:rPr>
              <a:t>exit gas </a:t>
            </a:r>
            <a:r>
              <a:rPr sz="1800" spc="-5" dirty="0">
                <a:latin typeface="Arial"/>
                <a:cs typeface="Arial"/>
              </a:rPr>
              <a:t>velocity </a:t>
            </a:r>
            <a:r>
              <a:rPr sz="1800" spc="-10" dirty="0">
                <a:latin typeface="Arial"/>
                <a:cs typeface="Arial"/>
              </a:rPr>
              <a:t>and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temperature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</a:t>
            </a:r>
            <a:r>
              <a:rPr spc="-40" dirty="0"/>
              <a:t>n</a:t>
            </a:r>
            <a:r>
              <a:rPr dirty="0"/>
              <a:t>t</a:t>
            </a:r>
            <a:r>
              <a:rPr spc="-70" dirty="0"/>
              <a:t>r</a:t>
            </a:r>
            <a:r>
              <a:rPr dirty="0"/>
              <a:t>odu</a:t>
            </a:r>
            <a:r>
              <a:rPr spc="-5" dirty="0"/>
              <a:t>c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75435"/>
            <a:ext cx="7690484" cy="567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libri"/>
                <a:cs typeface="Calibri"/>
              </a:rPr>
              <a:t>Biomass </a:t>
            </a:r>
            <a:r>
              <a:rPr sz="4000" dirty="0">
                <a:latin typeface="Calibri"/>
                <a:cs typeface="Calibri"/>
              </a:rPr>
              <a:t>as </a:t>
            </a:r>
            <a:r>
              <a:rPr sz="4000" spc="-5" dirty="0">
                <a:latin typeface="Calibri"/>
                <a:cs typeface="Calibri"/>
              </a:rPr>
              <a:t>a </a:t>
            </a:r>
            <a:r>
              <a:rPr sz="4000" spc="-20" dirty="0">
                <a:latin typeface="Calibri"/>
                <a:cs typeface="Calibri"/>
              </a:rPr>
              <a:t>renewable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resource</a:t>
            </a:r>
            <a:endParaRPr sz="4000">
              <a:latin typeface="Calibri"/>
              <a:cs typeface="Calibri"/>
            </a:endParaRPr>
          </a:p>
          <a:p>
            <a:pPr marL="354965" marR="8255" indent="-342900" algn="just">
              <a:lnSpc>
                <a:spcPct val="100000"/>
              </a:lnSpc>
              <a:spcBef>
                <a:spcPts val="22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Biomass is </a:t>
            </a:r>
            <a:r>
              <a:rPr sz="2200" spc="-10" dirty="0">
                <a:latin typeface="Calibri"/>
                <a:cs typeface="Calibri"/>
              </a:rPr>
              <a:t>biological </a:t>
            </a:r>
            <a:r>
              <a:rPr sz="2200" spc="-15" dirty="0">
                <a:latin typeface="Calibri"/>
                <a:cs typeface="Calibri"/>
              </a:rPr>
              <a:t>organic matter </a:t>
            </a:r>
            <a:r>
              <a:rPr sz="2200" spc="-10" dirty="0">
                <a:latin typeface="Calibri"/>
                <a:cs typeface="Calibri"/>
              </a:rPr>
              <a:t>derived from </a:t>
            </a:r>
            <a:r>
              <a:rPr sz="2200" spc="-5" dirty="0">
                <a:latin typeface="Calibri"/>
                <a:cs typeface="Calibri"/>
              </a:rPr>
              <a:t>living </a:t>
            </a:r>
            <a:r>
              <a:rPr sz="2200" dirty="0">
                <a:latin typeface="Calibri"/>
                <a:cs typeface="Calibri"/>
              </a:rPr>
              <a:t>or  </a:t>
            </a:r>
            <a:r>
              <a:rPr sz="2200" spc="-10" dirty="0">
                <a:latin typeface="Calibri"/>
                <a:cs typeface="Calibri"/>
              </a:rPr>
              <a:t>recently-living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organisms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Bioenergy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energy </a:t>
            </a:r>
            <a:r>
              <a:rPr sz="2200" spc="-15" dirty="0">
                <a:latin typeface="Calibri"/>
                <a:cs typeface="Calibri"/>
              </a:rPr>
              <a:t>contained (stored)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biomass</a:t>
            </a:r>
            <a:endParaRPr sz="22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Biomass is </a:t>
            </a:r>
            <a:r>
              <a:rPr sz="2200" spc="-10" dirty="0">
                <a:latin typeface="Calibri"/>
                <a:cs typeface="Calibri"/>
              </a:rPr>
              <a:t>an extremely important energy source, </a:t>
            </a:r>
            <a:r>
              <a:rPr sz="2200" spc="-15" dirty="0">
                <a:latin typeface="Calibri"/>
                <a:cs typeface="Calibri"/>
              </a:rPr>
              <a:t>available  </a:t>
            </a:r>
            <a:r>
              <a:rPr sz="2200" spc="-5" dirty="0">
                <a:latin typeface="Calibri"/>
                <a:cs typeface="Calibri"/>
              </a:rPr>
              <a:t>nearly</a:t>
            </a:r>
            <a:r>
              <a:rPr sz="2200" spc="-10" dirty="0">
                <a:latin typeface="Calibri"/>
                <a:cs typeface="Calibri"/>
              </a:rPr>
              <a:t> everywhere</a:t>
            </a:r>
            <a:endParaRPr sz="2200">
              <a:latin typeface="Calibri"/>
              <a:cs typeface="Calibri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Biomass encompasses a </a:t>
            </a:r>
            <a:r>
              <a:rPr sz="2200" spc="-15" dirty="0">
                <a:latin typeface="Calibri"/>
                <a:cs typeface="Calibri"/>
              </a:rPr>
              <a:t>large variety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materials, including  wood from various sources, agricultural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industrial </a:t>
            </a:r>
            <a:r>
              <a:rPr sz="2200" spc="-5" dirty="0">
                <a:latin typeface="Calibri"/>
                <a:cs typeface="Calibri"/>
              </a:rPr>
              <a:t>residues,  and animal and </a:t>
            </a:r>
            <a:r>
              <a:rPr sz="2200" spc="-10" dirty="0">
                <a:latin typeface="Calibri"/>
                <a:cs typeface="Calibri"/>
              </a:rPr>
              <a:t>human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waste</a:t>
            </a:r>
            <a:endParaRPr sz="22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45" dirty="0">
                <a:latin typeface="Calibri"/>
                <a:cs typeface="Calibri"/>
              </a:rPr>
              <a:t>Two </a:t>
            </a:r>
            <a:r>
              <a:rPr sz="2200" spc="-15" dirty="0">
                <a:latin typeface="Calibri"/>
                <a:cs typeface="Calibri"/>
              </a:rPr>
              <a:t>forms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biomass</a:t>
            </a:r>
            <a:endParaRPr sz="2200">
              <a:latin typeface="Calibri"/>
              <a:cs typeface="Calibri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latin typeface="Calibri"/>
                <a:cs typeface="Calibri"/>
              </a:rPr>
              <a:t>Raw: </a:t>
            </a:r>
            <a:r>
              <a:rPr sz="2200" spc="-15" dirty="0">
                <a:latin typeface="Calibri"/>
                <a:cs typeface="Calibri"/>
              </a:rPr>
              <a:t>forestry </a:t>
            </a:r>
            <a:r>
              <a:rPr sz="2200" spc="-10" dirty="0">
                <a:latin typeface="Calibri"/>
                <a:cs typeface="Calibri"/>
              </a:rPr>
              <a:t>products, grasses, crops, </a:t>
            </a:r>
            <a:r>
              <a:rPr sz="2200" spc="-5" dirty="0">
                <a:latin typeface="Calibri"/>
                <a:cs typeface="Calibri"/>
              </a:rPr>
              <a:t>animal </a:t>
            </a:r>
            <a:r>
              <a:rPr sz="2200" spc="-10" dirty="0">
                <a:latin typeface="Calibri"/>
                <a:cs typeface="Calibri"/>
              </a:rPr>
              <a:t>manure, </a:t>
            </a:r>
            <a:r>
              <a:rPr sz="2200" spc="-5" dirty="0">
                <a:latin typeface="Calibri"/>
                <a:cs typeface="Calibri"/>
              </a:rPr>
              <a:t>and  </a:t>
            </a:r>
            <a:r>
              <a:rPr sz="2200" spc="-10" dirty="0">
                <a:latin typeface="Calibri"/>
                <a:cs typeface="Calibri"/>
              </a:rPr>
              <a:t>aquatic products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(seaweed)</a:t>
            </a:r>
            <a:endParaRPr sz="2200">
              <a:latin typeface="Calibri"/>
              <a:cs typeface="Calibri"/>
            </a:endParaRPr>
          </a:p>
          <a:p>
            <a:pPr marL="12700" marR="7620" indent="914400" algn="just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libri"/>
                <a:cs typeface="Calibri"/>
              </a:rPr>
              <a:t>Secondary: </a:t>
            </a:r>
            <a:r>
              <a:rPr sz="2200" spc="-10" dirty="0">
                <a:latin typeface="Calibri"/>
                <a:cs typeface="Calibri"/>
              </a:rPr>
              <a:t>materials </a:t>
            </a:r>
            <a:r>
              <a:rPr sz="2200" spc="-1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undergone significant changes  from </a:t>
            </a:r>
            <a:r>
              <a:rPr sz="2200" spc="-25" dirty="0">
                <a:latin typeface="Calibri"/>
                <a:cs typeface="Calibri"/>
              </a:rPr>
              <a:t>raw </a:t>
            </a:r>
            <a:r>
              <a:rPr sz="2200" spc="-5" dirty="0">
                <a:latin typeface="Calibri"/>
                <a:cs typeface="Calibri"/>
              </a:rPr>
              <a:t>biomass. </a:t>
            </a:r>
            <a:r>
              <a:rPr sz="2200" spc="-45" dirty="0">
                <a:latin typeface="Calibri"/>
                <a:cs typeface="Calibri"/>
              </a:rPr>
              <a:t>Paper, </a:t>
            </a:r>
            <a:r>
              <a:rPr sz="2200" spc="-15" dirty="0">
                <a:latin typeface="Calibri"/>
                <a:cs typeface="Calibri"/>
              </a:rPr>
              <a:t>cardboard, cotton, natural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rubber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727949"/>
            <a:ext cx="3648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products, </a:t>
            </a:r>
            <a:r>
              <a:rPr sz="2200" spc="-5" dirty="0">
                <a:latin typeface="Calibri"/>
                <a:cs typeface="Calibri"/>
              </a:rPr>
              <a:t>and used </a:t>
            </a:r>
            <a:r>
              <a:rPr sz="2200" spc="-10" dirty="0">
                <a:latin typeface="Calibri"/>
                <a:cs typeface="Calibri"/>
              </a:rPr>
              <a:t>cooking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oils.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2930" y="688339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752600"/>
            <a:ext cx="6505956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9538" y="1041907"/>
            <a:ext cx="4983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Gasification </a:t>
            </a:r>
            <a:r>
              <a:rPr sz="2200" b="1" spc="-20" dirty="0">
                <a:latin typeface="Arial"/>
                <a:cs typeface="Arial"/>
              </a:rPr>
              <a:t>Technology </a:t>
            </a:r>
            <a:r>
              <a:rPr sz="2200" b="1" spc="-5" dirty="0">
                <a:latin typeface="Arial"/>
                <a:cs typeface="Arial"/>
              </a:rPr>
              <a:t>scale</a:t>
            </a:r>
            <a:r>
              <a:rPr sz="2200" b="1" spc="8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600200"/>
            <a:ext cx="7543800" cy="5126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7138" y="903223"/>
            <a:ext cx="4552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Example of gasification unit in</a:t>
            </a:r>
            <a:r>
              <a:rPr sz="2200" b="1" spc="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UK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227" y="2236723"/>
            <a:ext cx="658622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Biomass </a:t>
            </a:r>
            <a:r>
              <a:rPr b="1" spc="-10" dirty="0">
                <a:latin typeface="Calibri"/>
                <a:cs typeface="Calibri"/>
              </a:rPr>
              <a:t>Energy</a:t>
            </a:r>
            <a:r>
              <a:rPr b="1" spc="-12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Conversions  </a:t>
            </a:r>
            <a:r>
              <a:rPr b="1" spc="-35" dirty="0">
                <a:latin typeface="Calibri"/>
                <a:cs typeface="Calibri"/>
              </a:rPr>
              <a:t>Technologies</a:t>
            </a:r>
          </a:p>
          <a:p>
            <a:pPr algn="ctr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2- </a:t>
            </a:r>
            <a:r>
              <a:rPr b="1" spc="-5" dirty="0">
                <a:latin typeface="Calibri"/>
                <a:cs typeface="Calibri"/>
              </a:rPr>
              <a:t>Biochemical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491" y="600861"/>
            <a:ext cx="7959725" cy="575564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27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  <a:p>
            <a:pPr marL="456565" marR="121285" indent="-342900" algn="just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457200" algn="l"/>
              </a:tabLst>
            </a:pPr>
            <a:r>
              <a:rPr sz="2200" spc="-5" dirty="0">
                <a:latin typeface="Calibri"/>
                <a:cs typeface="Calibri"/>
              </a:rPr>
              <a:t>AD is a </a:t>
            </a:r>
            <a:r>
              <a:rPr sz="2200" dirty="0">
                <a:latin typeface="Calibri"/>
                <a:cs typeface="Calibri"/>
              </a:rPr>
              <a:t>series of </a:t>
            </a:r>
            <a:r>
              <a:rPr sz="2200" spc="-10" dirty="0">
                <a:latin typeface="Calibri"/>
                <a:cs typeface="Calibri"/>
              </a:rPr>
              <a:t>biological processes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which </a:t>
            </a:r>
            <a:r>
              <a:rPr sz="2200" spc="-15" dirty="0">
                <a:latin typeface="Calibri"/>
                <a:cs typeface="Calibri"/>
              </a:rPr>
              <a:t>microorganisms  breakdown </a:t>
            </a:r>
            <a:r>
              <a:rPr sz="2200" spc="-10" dirty="0">
                <a:latin typeface="Calibri"/>
                <a:cs typeface="Calibri"/>
              </a:rPr>
              <a:t>biodegradable material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absence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oxygen</a:t>
            </a:r>
            <a:endParaRPr sz="2200">
              <a:latin typeface="Calibri"/>
              <a:cs typeface="Calibri"/>
            </a:endParaRPr>
          </a:p>
          <a:p>
            <a:pPr marL="457200" indent="-342900" algn="just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57200" algn="l"/>
              </a:tabLst>
            </a:pPr>
            <a:r>
              <a:rPr sz="2200" spc="-10" dirty="0">
                <a:latin typeface="Calibri"/>
                <a:cs typeface="Calibri"/>
              </a:rPr>
              <a:t>End product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process:</a:t>
            </a:r>
            <a:endParaRPr sz="2200">
              <a:latin typeface="Calibri"/>
              <a:cs typeface="Calibri"/>
            </a:endParaRPr>
          </a:p>
          <a:p>
            <a:pPr marL="570865" marR="120014" indent="-457200" algn="just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71500" algn="l"/>
              </a:tabLst>
            </a:pPr>
            <a:r>
              <a:rPr sz="2200" spc="-10" dirty="0">
                <a:latin typeface="Calibri"/>
                <a:cs typeface="Calibri"/>
              </a:rPr>
              <a:t>Biogas: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mixture </a:t>
            </a:r>
            <a:r>
              <a:rPr sz="2200" dirty="0">
                <a:latin typeface="Calibri"/>
                <a:cs typeface="Calibri"/>
              </a:rPr>
              <a:t>of CH</a:t>
            </a:r>
            <a:r>
              <a:rPr sz="2175" baseline="-21072" dirty="0">
                <a:latin typeface="Calibri"/>
                <a:cs typeface="Calibri"/>
              </a:rPr>
              <a:t>4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175" spc="-15" baseline="-21072" dirty="0">
                <a:latin typeface="Calibri"/>
                <a:cs typeface="Calibri"/>
              </a:rPr>
              <a:t>2 </a:t>
            </a:r>
            <a:r>
              <a:rPr sz="2200" spc="-10" dirty="0">
                <a:latin typeface="Calibri"/>
                <a:cs typeface="Calibri"/>
              </a:rPr>
              <a:t>mainly which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combusted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15" dirty="0">
                <a:latin typeface="Calibri"/>
                <a:cs typeface="Calibri"/>
              </a:rPr>
              <a:t>generate </a:t>
            </a:r>
            <a:r>
              <a:rPr sz="2200" spc="-5" dirty="0">
                <a:latin typeface="Calibri"/>
                <a:cs typeface="Calibri"/>
              </a:rPr>
              <a:t>electricity </a:t>
            </a:r>
            <a:r>
              <a:rPr sz="2200" spc="-10" dirty="0">
                <a:latin typeface="Calibri"/>
                <a:cs typeface="Calibri"/>
              </a:rPr>
              <a:t>and/or heat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processed </a:t>
            </a:r>
            <a:r>
              <a:rPr sz="2200" spc="-15" dirty="0">
                <a:latin typeface="Calibri"/>
                <a:cs typeface="Calibri"/>
              </a:rPr>
              <a:t>into renewable  natural </a:t>
            </a:r>
            <a:r>
              <a:rPr sz="2200" spc="-20" dirty="0">
                <a:latin typeface="Calibri"/>
                <a:cs typeface="Calibri"/>
              </a:rPr>
              <a:t>gas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transportation </a:t>
            </a:r>
            <a:r>
              <a:rPr sz="2200" spc="-5" dirty="0">
                <a:latin typeface="Calibri"/>
                <a:cs typeface="Calibri"/>
              </a:rPr>
              <a:t>fuel</a:t>
            </a:r>
            <a:endParaRPr sz="2200">
              <a:latin typeface="Calibri"/>
              <a:cs typeface="Calibri"/>
            </a:endParaRPr>
          </a:p>
          <a:p>
            <a:pPr marL="570865" marR="119380" indent="-457200" algn="just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71500" algn="l"/>
              </a:tabLst>
            </a:pPr>
            <a:r>
              <a:rPr sz="2200" spc="-15" dirty="0">
                <a:latin typeface="Calibri"/>
                <a:cs typeface="Calibri"/>
              </a:rPr>
              <a:t>Digested </a:t>
            </a:r>
            <a:r>
              <a:rPr sz="2200" spc="-5" dirty="0">
                <a:latin typeface="Calibri"/>
                <a:cs typeface="Calibri"/>
              </a:rPr>
              <a:t>solid: </a:t>
            </a:r>
            <a:r>
              <a:rPr sz="2200" spc="-10" dirty="0">
                <a:latin typeface="Calibri"/>
                <a:cs typeface="Calibri"/>
              </a:rPr>
              <a:t>residue from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30" dirty="0">
                <a:latin typeface="Calibri"/>
                <a:cs typeface="Calibri"/>
              </a:rPr>
              <a:t>digester,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composted </a:t>
            </a:r>
            <a:r>
              <a:rPr sz="2200" spc="-5" dirty="0">
                <a:latin typeface="Calibri"/>
                <a:cs typeface="Calibri"/>
              </a:rPr>
              <a:t>and  </a:t>
            </a:r>
            <a:r>
              <a:rPr sz="2200" spc="-10" dirty="0">
                <a:latin typeface="Calibri"/>
                <a:cs typeface="Calibri"/>
              </a:rPr>
              <a:t>applied </a:t>
            </a:r>
            <a:r>
              <a:rPr sz="2200" spc="-5" dirty="0">
                <a:latin typeface="Calibri"/>
                <a:cs typeface="Calibri"/>
              </a:rPr>
              <a:t>as land </a:t>
            </a:r>
            <a:r>
              <a:rPr sz="2200" spc="-10" dirty="0">
                <a:latin typeface="Calibri"/>
                <a:cs typeface="Calibri"/>
              </a:rPr>
              <a:t>amendment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dairy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bedding</a:t>
            </a:r>
            <a:endParaRPr sz="2200">
              <a:latin typeface="Calibri"/>
              <a:cs typeface="Calibri"/>
            </a:endParaRPr>
          </a:p>
          <a:p>
            <a:pPr marL="570865" marR="122555" indent="-457200" algn="just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71500" algn="l"/>
              </a:tabLst>
            </a:pPr>
            <a:r>
              <a:rPr sz="2200" spc="-10" dirty="0">
                <a:latin typeface="Calibri"/>
                <a:cs typeface="Calibri"/>
              </a:rPr>
              <a:t>Nutrients: residue from liquid </a:t>
            </a:r>
            <a:r>
              <a:rPr sz="2200" spc="-15" dirty="0">
                <a:latin typeface="Calibri"/>
                <a:cs typeface="Calibri"/>
              </a:rPr>
              <a:t>digestate,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agriculture </a:t>
            </a:r>
            <a:r>
              <a:rPr sz="2200" spc="-5" dirty="0">
                <a:latin typeface="Calibri"/>
                <a:cs typeface="Calibri"/>
              </a:rPr>
              <a:t>as  </a:t>
            </a:r>
            <a:r>
              <a:rPr sz="2200" spc="-15" dirty="0">
                <a:latin typeface="Calibri"/>
                <a:cs typeface="Calibri"/>
              </a:rPr>
              <a:t>fertilizer</a:t>
            </a:r>
            <a:endParaRPr sz="2200">
              <a:latin typeface="Calibri"/>
              <a:cs typeface="Calibri"/>
            </a:endParaRPr>
          </a:p>
          <a:p>
            <a:pPr marL="457200" indent="-343535" algn="just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457200" algn="l"/>
              </a:tabLst>
            </a:pPr>
            <a:r>
              <a:rPr sz="2200" spc="-25" dirty="0">
                <a:latin typeface="Calibri"/>
                <a:cs typeface="Calibri"/>
              </a:rPr>
              <a:t>Various </a:t>
            </a:r>
            <a:r>
              <a:rPr sz="2200" spc="-15" dirty="0">
                <a:latin typeface="Calibri"/>
                <a:cs typeface="Calibri"/>
              </a:rPr>
              <a:t>feedstock can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used:</a:t>
            </a:r>
            <a:endParaRPr sz="2200">
              <a:latin typeface="Calibri"/>
              <a:cs typeface="Calibri"/>
            </a:endParaRPr>
          </a:p>
          <a:p>
            <a:pPr marL="113664" marR="119380" algn="just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Livestock </a:t>
            </a:r>
            <a:r>
              <a:rPr sz="2200" spc="-10" dirty="0">
                <a:latin typeface="Calibri"/>
                <a:cs typeface="Calibri"/>
              </a:rPr>
              <a:t>manure, </a:t>
            </a:r>
            <a:r>
              <a:rPr sz="2200" spc="-5" dirty="0">
                <a:latin typeface="Calibri"/>
                <a:cs typeface="Calibri"/>
              </a:rPr>
              <a:t>municipal </a:t>
            </a:r>
            <a:r>
              <a:rPr sz="2200" spc="-20" dirty="0">
                <a:latin typeface="Calibri"/>
                <a:cs typeface="Calibri"/>
              </a:rPr>
              <a:t>wastewater </a:t>
            </a:r>
            <a:r>
              <a:rPr sz="2200" spc="-5" dirty="0">
                <a:latin typeface="Calibri"/>
                <a:cs typeface="Calibri"/>
              </a:rPr>
              <a:t>solids, </a:t>
            </a:r>
            <a:r>
              <a:rPr sz="2200" spc="-15" dirty="0">
                <a:latin typeface="Calibri"/>
                <a:cs typeface="Calibri"/>
              </a:rPr>
              <a:t>food waste,  </a:t>
            </a:r>
            <a:r>
              <a:rPr sz="2200" spc="-10" dirty="0">
                <a:latin typeface="Calibri"/>
                <a:cs typeface="Calibri"/>
              </a:rPr>
              <a:t>industrial </a:t>
            </a:r>
            <a:r>
              <a:rPr sz="2200" spc="-20" dirty="0">
                <a:latin typeface="Calibri"/>
                <a:cs typeface="Calibri"/>
              </a:rPr>
              <a:t>wastewater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residuals, </a:t>
            </a:r>
            <a:r>
              <a:rPr sz="2200" spc="-20" dirty="0">
                <a:latin typeface="Calibri"/>
                <a:cs typeface="Calibri"/>
              </a:rPr>
              <a:t>fats, </a:t>
            </a:r>
            <a:r>
              <a:rPr sz="2200" spc="-5" dirty="0">
                <a:latin typeface="Calibri"/>
                <a:cs typeface="Calibri"/>
              </a:rPr>
              <a:t>and other </a:t>
            </a:r>
            <a:r>
              <a:rPr sz="2200" spc="-15" dirty="0">
                <a:latin typeface="Calibri"/>
                <a:cs typeface="Calibri"/>
              </a:rPr>
              <a:t>organic waste  </a:t>
            </a:r>
            <a:r>
              <a:rPr sz="2200" spc="-10" dirty="0">
                <a:latin typeface="Calibri"/>
                <a:cs typeface="Calibri"/>
              </a:rPr>
              <a:t>streams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685" marR="5080" indent="-76962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 Digestion  Principle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819" y="1676400"/>
            <a:ext cx="5478779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6025" y="2180335"/>
            <a:ext cx="358076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935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Initial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hydrolysis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particulate  matter and larger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molecules</a:t>
            </a:r>
            <a:endParaRPr sz="1800">
              <a:latin typeface="Arial"/>
              <a:cs typeface="Arial"/>
            </a:endParaRPr>
          </a:p>
          <a:p>
            <a:pPr marL="12700" marR="168275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sz="1800" b="1" spc="-5" dirty="0">
                <a:latin typeface="Arial"/>
                <a:cs typeface="Arial"/>
              </a:rPr>
              <a:t>Fermentation (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acidogenesis</a:t>
            </a:r>
            <a:r>
              <a:rPr sz="1800" b="1" spc="-5" dirty="0">
                <a:latin typeface="Arial"/>
                <a:cs typeface="Arial"/>
              </a:rPr>
              <a:t>)  (formation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acids) generating  primarily </a:t>
            </a:r>
            <a:r>
              <a:rPr sz="1800" b="1" spc="-10" dirty="0">
                <a:latin typeface="Arial"/>
                <a:cs typeface="Arial"/>
              </a:rPr>
              <a:t>acetate </a:t>
            </a:r>
            <a:r>
              <a:rPr sz="1800" b="1" dirty="0">
                <a:latin typeface="Arial"/>
                <a:cs typeface="Arial"/>
              </a:rPr>
              <a:t>but </a:t>
            </a:r>
            <a:r>
              <a:rPr sz="1800" b="1" spc="-5" dirty="0">
                <a:latin typeface="Arial"/>
                <a:cs typeface="Arial"/>
              </a:rPr>
              <a:t>also other  </a:t>
            </a:r>
            <a:r>
              <a:rPr sz="1800" b="1" spc="-20" dirty="0">
                <a:latin typeface="Arial"/>
                <a:cs typeface="Arial"/>
              </a:rPr>
              <a:t>Volatile </a:t>
            </a:r>
            <a:r>
              <a:rPr sz="1800" b="1" spc="-5" dirty="0">
                <a:latin typeface="Arial"/>
                <a:cs typeface="Arial"/>
              </a:rPr>
              <a:t>Fatty </a:t>
            </a:r>
            <a:r>
              <a:rPr sz="1800" b="1" spc="-15" dirty="0">
                <a:latin typeface="Arial"/>
                <a:cs typeface="Arial"/>
              </a:rPr>
              <a:t>Acids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(VFA)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Char char="•"/>
              <a:tabLst>
                <a:tab pos="147320" algn="l"/>
              </a:tabLst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Acetogenesis </a:t>
            </a:r>
            <a:r>
              <a:rPr sz="1800" b="1" spc="-5" dirty="0">
                <a:latin typeface="Arial"/>
                <a:cs typeface="Arial"/>
              </a:rPr>
              <a:t>(formation </a:t>
            </a:r>
            <a:r>
              <a:rPr sz="1800" b="1" dirty="0">
                <a:latin typeface="Arial"/>
                <a:cs typeface="Arial"/>
              </a:rPr>
              <a:t>of  </a:t>
            </a:r>
            <a:r>
              <a:rPr sz="1800" b="1" spc="-10" dirty="0">
                <a:latin typeface="Arial"/>
                <a:cs typeface="Arial"/>
              </a:rPr>
              <a:t>acetate), </a:t>
            </a:r>
            <a:r>
              <a:rPr sz="1800" b="1" spc="-5" dirty="0">
                <a:latin typeface="Arial"/>
                <a:cs typeface="Arial"/>
              </a:rPr>
              <a:t>Hydrogen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-5" dirty="0">
                <a:latin typeface="Arial"/>
                <a:cs typeface="Arial"/>
              </a:rPr>
              <a:t>used as an  electron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acceptor</a:t>
            </a:r>
            <a:endParaRPr sz="1800">
              <a:latin typeface="Arial"/>
              <a:cs typeface="Arial"/>
            </a:endParaRPr>
          </a:p>
          <a:p>
            <a:pPr marL="12700" marR="746760">
              <a:lnSpc>
                <a:spcPct val="100000"/>
              </a:lnSpc>
              <a:buClr>
                <a:srgbClr val="000000"/>
              </a:buClr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Methanogenesis 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Acetate </a:t>
            </a:r>
            <a:r>
              <a:rPr sz="1800" b="1" spc="155" dirty="0">
                <a:latin typeface="Wingdings"/>
                <a:cs typeface="Wingdings"/>
              </a:rPr>
              <a:t>€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CO2+ CH4  (major </a:t>
            </a:r>
            <a:r>
              <a:rPr sz="1800" b="1" dirty="0">
                <a:latin typeface="Arial"/>
                <a:cs typeface="Arial"/>
              </a:rPr>
              <a:t>pathway </a:t>
            </a:r>
            <a:r>
              <a:rPr sz="1800" b="1" spc="-5" dirty="0">
                <a:latin typeface="Arial"/>
                <a:cs typeface="Arial"/>
              </a:rPr>
              <a:t>app. </a:t>
            </a:r>
            <a:r>
              <a:rPr sz="1800" b="1" spc="-10" dirty="0">
                <a:latin typeface="Arial"/>
                <a:cs typeface="Arial"/>
              </a:rPr>
              <a:t>70%)  </a:t>
            </a:r>
            <a:r>
              <a:rPr sz="1800" b="1" spc="-5" dirty="0">
                <a:latin typeface="Arial"/>
                <a:cs typeface="Arial"/>
              </a:rPr>
              <a:t>4H2 </a:t>
            </a:r>
            <a:r>
              <a:rPr sz="1800" b="1" dirty="0">
                <a:latin typeface="Arial"/>
                <a:cs typeface="Arial"/>
              </a:rPr>
              <a:t>+ </a:t>
            </a:r>
            <a:r>
              <a:rPr sz="1800" b="1" spc="-5" dirty="0">
                <a:latin typeface="Arial"/>
                <a:cs typeface="Arial"/>
              </a:rPr>
              <a:t>CO2 </a:t>
            </a:r>
            <a:r>
              <a:rPr sz="1800" b="1" spc="155" dirty="0">
                <a:latin typeface="Wingdings"/>
                <a:cs typeface="Wingdings"/>
              </a:rPr>
              <a:t>€</a:t>
            </a:r>
            <a:r>
              <a:rPr sz="1800" b="1" spc="15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CH4 </a:t>
            </a: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2H2O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55650" y="1898650"/>
          <a:ext cx="7848600" cy="5035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5791200"/>
              </a:tblGrid>
              <a:tr h="3718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Optimal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0805" marR="25590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Total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solid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content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(TS)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Low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(&lt;10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%)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Medium (10-20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%)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(20-40%)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Temperature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Mesophilic (20-45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°C)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Thermophilic (50-65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°C)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Retention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134360" indent="-6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15-30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days 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mesophilic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12-14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days for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thermophilic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Optimum between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 –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Low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inhibit acidogenesis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stage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toxic 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methane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forming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bacteria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0805" marR="1720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Carbon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Nitrogen 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ratio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(C:N)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Optimum between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 –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 marR="3219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C:N </a:t>
                      </a:r>
                      <a:r>
                        <a:rPr sz="1800" spc="155" dirty="0">
                          <a:latin typeface="Wingdings"/>
                          <a:cs typeface="Wingdings"/>
                        </a:rPr>
                        <a:t>€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rapid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consumption </a:t>
                      </a:r>
                      <a:r>
                        <a:rPr sz="1800" spc="155" dirty="0">
                          <a:latin typeface="Wingdings"/>
                          <a:cs typeface="Wingdings"/>
                        </a:rPr>
                        <a:t>€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lower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gas</a:t>
                      </a:r>
                      <a:r>
                        <a:rPr sz="1800" spc="-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production  Low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C:N </a:t>
                      </a:r>
                      <a:r>
                        <a:rPr sz="1800" spc="155" dirty="0">
                          <a:latin typeface="Wingdings"/>
                          <a:cs typeface="Wingdings"/>
                        </a:rPr>
                        <a:t>€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ammonia accumulation </a:t>
                      </a:r>
                      <a:r>
                        <a:rPr sz="1800" spc="155" dirty="0">
                          <a:latin typeface="Wingdings"/>
                          <a:cs typeface="Wingdings"/>
                        </a:rPr>
                        <a:t>€</a:t>
                      </a:r>
                      <a:r>
                        <a:rPr sz="18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toxicity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 marR="889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Organic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loading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rate 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(OLR)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53060">
                        <a:lnSpc>
                          <a:spcPts val="2140"/>
                        </a:lnSpc>
                        <a:spcBef>
                          <a:spcPts val="3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High OLR </a:t>
                      </a:r>
                      <a:r>
                        <a:rPr sz="1800" spc="155" dirty="0">
                          <a:latin typeface="Wingdings"/>
                          <a:cs typeface="Wingdings"/>
                        </a:rPr>
                        <a:t>€</a:t>
                      </a:r>
                      <a:r>
                        <a:rPr sz="18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accumulation of inhibiting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substances </a:t>
                      </a:r>
                      <a:r>
                        <a:rPr sz="1800" spc="155" dirty="0">
                          <a:latin typeface="Wingdings"/>
                          <a:cs typeface="Wingdings"/>
                        </a:rPr>
                        <a:t>€</a:t>
                      </a: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low  biogas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yield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5115" y="1421383"/>
            <a:ext cx="462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Parameters </a:t>
            </a:r>
            <a:r>
              <a:rPr sz="1800" b="1" spc="-5" dirty="0">
                <a:latin typeface="Arial"/>
                <a:cs typeface="Arial"/>
              </a:rPr>
              <a:t>and conditions influencing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4734" y="1518919"/>
            <a:ext cx="3427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Effect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operating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temperature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057400"/>
            <a:ext cx="8106156" cy="399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39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0" y="1524000"/>
            <a:ext cx="7139940" cy="1819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93850" y="3727450"/>
          <a:ext cx="6096000" cy="296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18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biomass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Biogas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yield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[m</a:t>
                      </a:r>
                      <a:r>
                        <a:rPr sz="1800" b="1" spc="-7" baseline="2546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/t]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0BC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Beef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slurry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Dairy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waste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Cuttings from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Green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waste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Biowaste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Fresh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Old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39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4022" y="1182115"/>
            <a:ext cx="196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Biogas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properties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2799" y="3315714"/>
            <a:ext cx="482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Biogas potential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some biomass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substrate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4022" y="1182115"/>
            <a:ext cx="196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Biogas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properties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1527047"/>
            <a:ext cx="7620000" cy="4949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987295"/>
            <a:ext cx="7365491" cy="410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5674" y="1329943"/>
            <a:ext cx="299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Typical </a:t>
            </a:r>
            <a:r>
              <a:rPr sz="1800" b="1" spc="-5" dirty="0">
                <a:latin typeface="Arial"/>
                <a:cs typeface="Arial"/>
              </a:rPr>
              <a:t>Biogas </a:t>
            </a:r>
            <a:r>
              <a:rPr sz="1800" b="1" dirty="0">
                <a:latin typeface="Arial"/>
                <a:cs typeface="Arial"/>
              </a:rPr>
              <a:t>Power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Plant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447800"/>
            <a:ext cx="6553200" cy="5201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9087" y="202183"/>
            <a:ext cx="6843395" cy="131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4000" spc="-5" dirty="0"/>
              <a:t>Biomass </a:t>
            </a:r>
            <a:r>
              <a:rPr sz="4000" dirty="0"/>
              <a:t>as </a:t>
            </a:r>
            <a:r>
              <a:rPr sz="4000" spc="-5" dirty="0"/>
              <a:t>a </a:t>
            </a:r>
            <a:r>
              <a:rPr sz="4000" spc="-20" dirty="0"/>
              <a:t>renewable</a:t>
            </a:r>
            <a:r>
              <a:rPr sz="4000" spc="-35" dirty="0"/>
              <a:t> </a:t>
            </a:r>
            <a:r>
              <a:rPr sz="4000" spc="-20" dirty="0"/>
              <a:t>resource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650230" y="6921496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2072" y="6921496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05000"/>
            <a:ext cx="7924800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335" y="1288795"/>
            <a:ext cx="496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Schematic </a:t>
            </a:r>
            <a:r>
              <a:rPr sz="1800" b="1" dirty="0">
                <a:latin typeface="Arial"/>
                <a:cs typeface="Arial"/>
              </a:rPr>
              <a:t>of a </a:t>
            </a:r>
            <a:r>
              <a:rPr sz="1800" b="1" spc="-10" dirty="0">
                <a:latin typeface="Arial"/>
                <a:cs typeface="Arial"/>
              </a:rPr>
              <a:t>typical </a:t>
            </a:r>
            <a:r>
              <a:rPr sz="1800" b="1" spc="-5" dirty="0">
                <a:latin typeface="Arial"/>
                <a:cs typeface="Arial"/>
              </a:rPr>
              <a:t>agricultural </a:t>
            </a:r>
            <a:r>
              <a:rPr sz="1800" b="1" spc="-30" dirty="0">
                <a:latin typeface="Arial"/>
                <a:cs typeface="Arial"/>
              </a:rPr>
              <a:t>AD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7048" y="6934196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72440"/>
            <a:ext cx="9143999" cy="6842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527" y="1447800"/>
            <a:ext cx="6595871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1524000"/>
            <a:ext cx="74676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35736" y="5562600"/>
            <a:ext cx="6913245" cy="6159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600" b="1" spc="-5" dirty="0">
                <a:latin typeface="Arial"/>
                <a:cs typeface="Arial"/>
              </a:rPr>
              <a:t>1 </a:t>
            </a:r>
            <a:r>
              <a:rPr sz="1600" b="1" spc="-10" dirty="0">
                <a:latin typeface="Arial"/>
                <a:cs typeface="Arial"/>
              </a:rPr>
              <a:t>toe </a:t>
            </a:r>
            <a:r>
              <a:rPr sz="1600" b="1" spc="-5" dirty="0">
                <a:latin typeface="Arial"/>
                <a:cs typeface="Arial"/>
              </a:rPr>
              <a:t>= </a:t>
            </a:r>
            <a:r>
              <a:rPr sz="1600" b="1" spc="-20" dirty="0">
                <a:latin typeface="Arial"/>
                <a:cs typeface="Arial"/>
              </a:rPr>
              <a:t>11.63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MWh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4475" y="1247647"/>
            <a:ext cx="6461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Biogas Production at 2012 and trend to 2022 (Pike Research,</a:t>
            </a:r>
            <a:r>
              <a:rPr sz="1600" b="1" spc="1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2012)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08450" y="750823"/>
            <a:ext cx="2744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Anaerobic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Digestion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981200"/>
            <a:ext cx="6324600" cy="443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4" y="750823"/>
            <a:ext cx="1794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Fermentation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8138" y="1407667"/>
            <a:ext cx="340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Bioethanol production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813560"/>
            <a:ext cx="6763511" cy="400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414" y="750823"/>
            <a:ext cx="17945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Fermentation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04348" y="6921496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5427" y="1287271"/>
            <a:ext cx="3937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Bioethanol production flow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6238745"/>
            <a:ext cx="5550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Feedstock: corn, </a:t>
            </a:r>
            <a:r>
              <a:rPr sz="1800" b="1" dirty="0">
                <a:latin typeface="Arial"/>
                <a:cs typeface="Arial"/>
              </a:rPr>
              <a:t>wheat, </a:t>
            </a:r>
            <a:r>
              <a:rPr sz="1800" b="1" spc="-10" dirty="0">
                <a:latin typeface="Arial"/>
                <a:cs typeface="Arial"/>
              </a:rPr>
              <a:t>sugarcane, </a:t>
            </a:r>
            <a:r>
              <a:rPr sz="1800" b="1" spc="-5" dirty="0">
                <a:latin typeface="Arial"/>
                <a:cs typeface="Arial"/>
              </a:rPr>
              <a:t>rice, potato, </a:t>
            </a:r>
            <a:r>
              <a:rPr sz="1800" b="1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214" y="705103"/>
            <a:ext cx="2508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</a:t>
            </a:r>
            <a:r>
              <a:rPr spc="-5" dirty="0"/>
              <a:t>cl</a:t>
            </a:r>
            <a:r>
              <a:rPr dirty="0"/>
              <a:t>u</a:t>
            </a:r>
            <a:r>
              <a:rPr spc="5" dirty="0"/>
              <a:t>s</a:t>
            </a:r>
            <a:r>
              <a:rPr spc="-5" dirty="0"/>
              <a:t>i</a:t>
            </a:r>
            <a:r>
              <a:rPr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09444"/>
            <a:ext cx="7637780" cy="40582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2600" spc="-5" dirty="0">
                <a:latin typeface="Calibri"/>
                <a:cs typeface="Calibri"/>
              </a:rPr>
              <a:t>Biomass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0" dirty="0">
                <a:latin typeface="Calibri"/>
                <a:cs typeface="Calibri"/>
              </a:rPr>
              <a:t>sustainable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reliable </a:t>
            </a:r>
            <a:r>
              <a:rPr sz="2600" spc="-10" dirty="0">
                <a:latin typeface="Calibri"/>
                <a:cs typeface="Calibri"/>
              </a:rPr>
              <a:t>energy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</a:t>
            </a:r>
            <a:endParaRPr sz="2600">
              <a:latin typeface="Calibri"/>
              <a:cs typeface="Calibri"/>
            </a:endParaRPr>
          </a:p>
          <a:p>
            <a:pPr marL="527685" marR="204470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growth </a:t>
            </a:r>
            <a:r>
              <a:rPr sz="2600" spc="-25" dirty="0">
                <a:latin typeface="Calibri"/>
                <a:cs typeface="Calibri"/>
              </a:rPr>
              <a:t>rate </a:t>
            </a:r>
            <a:r>
              <a:rPr sz="2600" spc="-5" dirty="0">
                <a:latin typeface="Calibri"/>
                <a:cs typeface="Calibri"/>
              </a:rPr>
              <a:t>of biomass </a:t>
            </a:r>
            <a:r>
              <a:rPr sz="2600" spc="-10" dirty="0">
                <a:latin typeface="Calibri"/>
                <a:cs typeface="Calibri"/>
              </a:rPr>
              <a:t>energy </a:t>
            </a:r>
            <a:r>
              <a:rPr sz="2600" dirty="0">
                <a:latin typeface="Calibri"/>
                <a:cs typeface="Calibri"/>
              </a:rPr>
              <a:t>use is </a:t>
            </a:r>
            <a:r>
              <a:rPr sz="2600" spc="-5" dirty="0">
                <a:latin typeface="Calibri"/>
                <a:cs typeface="Calibri"/>
              </a:rPr>
              <a:t>about </a:t>
            </a:r>
            <a:r>
              <a:rPr sz="2600" dirty="0">
                <a:latin typeface="Calibri"/>
                <a:cs typeface="Calibri"/>
              </a:rPr>
              <a:t>1 %  each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  <a:p>
            <a:pPr marL="527685" marR="168275" indent="-51562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sz="2600" spc="-25" dirty="0">
                <a:latin typeface="Calibri"/>
                <a:cs typeface="Calibri"/>
              </a:rPr>
              <a:t>Technological </a:t>
            </a:r>
            <a:r>
              <a:rPr sz="2600" spc="-5" dirty="0">
                <a:latin typeface="Calibri"/>
                <a:cs typeface="Calibri"/>
              </a:rPr>
              <a:t>barriers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overcame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order  </a:t>
            </a:r>
            <a:r>
              <a:rPr sz="2600" spc="-15" dirty="0">
                <a:latin typeface="Calibri"/>
                <a:cs typeface="Calibri"/>
              </a:rPr>
              <a:t>to promote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bioenergy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development:</a:t>
            </a:r>
            <a:endParaRPr sz="2600">
              <a:latin typeface="Calibri"/>
              <a:cs typeface="Calibri"/>
            </a:endParaRPr>
          </a:p>
          <a:p>
            <a:pPr marL="756285" marR="112395" lvl="1" indent="-287020">
              <a:lnSpc>
                <a:spcPct val="100000"/>
              </a:lnSpc>
              <a:spcBef>
                <a:spcPts val="55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Upgrading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bio-fuel </a:t>
            </a:r>
            <a:r>
              <a:rPr sz="2200" spc="-10" dirty="0">
                <a:latin typeface="Calibri"/>
                <a:cs typeface="Calibri"/>
              </a:rPr>
              <a:t>quality by </a:t>
            </a:r>
            <a:r>
              <a:rPr sz="2200" spc="-15" dirty="0">
                <a:latin typeface="Calibri"/>
                <a:cs typeface="Calibri"/>
              </a:rPr>
              <a:t>extracting </a:t>
            </a:r>
            <a:r>
              <a:rPr sz="2200" spc="-10" dirty="0">
                <a:latin typeface="Calibri"/>
                <a:cs typeface="Calibri"/>
              </a:rPr>
              <a:t>harmful </a:t>
            </a:r>
            <a:r>
              <a:rPr sz="2200" spc="-5" dirty="0">
                <a:latin typeface="Calibri"/>
                <a:cs typeface="Calibri"/>
              </a:rPr>
              <a:t>species  especially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biogas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syngas </a:t>
            </a:r>
            <a:r>
              <a:rPr sz="2200" spc="-10" dirty="0">
                <a:latin typeface="Calibri"/>
                <a:cs typeface="Calibri"/>
              </a:rPr>
              <a:t>(ammonium, </a:t>
            </a:r>
            <a:r>
              <a:rPr sz="2200" spc="-5" dirty="0">
                <a:latin typeface="Calibri"/>
                <a:cs typeface="Calibri"/>
              </a:rPr>
              <a:t>sulfur  </a:t>
            </a:r>
            <a:r>
              <a:rPr sz="2200" spc="-10" dirty="0">
                <a:latin typeface="Calibri"/>
                <a:cs typeface="Calibri"/>
              </a:rPr>
              <a:t>compounds, silicon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spc="-10" dirty="0">
                <a:latin typeface="Calibri"/>
                <a:cs typeface="Calibri"/>
              </a:rPr>
              <a:t>compounds, particulate,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…)</a:t>
            </a:r>
            <a:endParaRPr sz="2200">
              <a:latin typeface="Calibri"/>
              <a:cs typeface="Calibri"/>
            </a:endParaRPr>
          </a:p>
          <a:p>
            <a:pPr marL="756285" marR="1229360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Enhance the reaction </a:t>
            </a:r>
            <a:r>
              <a:rPr sz="2200" spc="-5" dirty="0">
                <a:latin typeface="Calibri"/>
                <a:cs typeface="Calibri"/>
              </a:rPr>
              <a:t>mechanism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both AD and  </a:t>
            </a:r>
            <a:r>
              <a:rPr sz="2200" spc="-15" dirty="0">
                <a:latin typeface="Calibri"/>
                <a:cs typeface="Calibri"/>
              </a:rPr>
              <a:t>gasification </a:t>
            </a:r>
            <a:r>
              <a:rPr sz="2200" spc="-10" dirty="0">
                <a:latin typeface="Calibri"/>
                <a:cs typeface="Calibri"/>
              </a:rPr>
              <a:t>processes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19" y="705103"/>
            <a:ext cx="6485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</a:t>
            </a:r>
            <a:r>
              <a:rPr dirty="0"/>
              <a:t>Biomass </a:t>
            </a:r>
            <a:r>
              <a:rPr spc="-15" dirty="0"/>
              <a:t>gets </a:t>
            </a:r>
            <a:r>
              <a:rPr spc="-5" dirty="0"/>
              <a:t>its</a:t>
            </a:r>
            <a:r>
              <a:rPr spc="-35" dirty="0"/>
              <a:t> </a:t>
            </a:r>
            <a:r>
              <a:rPr spc="-10" dirty="0"/>
              <a:t>energy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0" y="1600200"/>
            <a:ext cx="5829300" cy="511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0230" y="6921496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295400"/>
            <a:ext cx="7315200" cy="514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0" y="1688592"/>
            <a:ext cx="4724400" cy="4013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000" b="1" spc="-5" dirty="0">
                <a:latin typeface="Arial"/>
                <a:cs typeface="Arial"/>
              </a:rPr>
              <a:t>Example </a:t>
            </a:r>
            <a:r>
              <a:rPr sz="2000" b="1" dirty="0">
                <a:latin typeface="Arial"/>
                <a:cs typeface="Arial"/>
              </a:rPr>
              <a:t>of Bioethanol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Production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0230" y="6921496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9171" y="2942334"/>
            <a:ext cx="6719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Bioenergy Production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Overview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0230" y="6921496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2072" y="6921496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478" y="740156"/>
            <a:ext cx="2096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B</a:t>
            </a:r>
            <a:r>
              <a:rPr sz="4000" spc="-15" dirty="0"/>
              <a:t>i</a:t>
            </a:r>
            <a:r>
              <a:rPr sz="4000" spc="-5" dirty="0"/>
              <a:t>o</a:t>
            </a:r>
            <a:r>
              <a:rPr sz="4000" dirty="0"/>
              <a:t>e</a:t>
            </a:r>
            <a:r>
              <a:rPr sz="4000" spc="-10" dirty="0"/>
              <a:t>n</a:t>
            </a:r>
            <a:r>
              <a:rPr sz="4000" dirty="0"/>
              <a:t>e</a:t>
            </a:r>
            <a:r>
              <a:rPr sz="4000" spc="-65" dirty="0"/>
              <a:t>r</a:t>
            </a:r>
            <a:r>
              <a:rPr sz="4000" spc="-5" dirty="0"/>
              <a:t>gy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650230" y="6921496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1845055"/>
            <a:ext cx="7636509" cy="445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Bioenergy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energy </a:t>
            </a:r>
            <a:r>
              <a:rPr sz="2200" spc="-15" dirty="0">
                <a:latin typeface="Calibri"/>
                <a:cs typeface="Calibri"/>
              </a:rPr>
              <a:t>retrieved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biomass </a:t>
            </a:r>
            <a:r>
              <a:rPr sz="2200" spc="-10" dirty="0">
                <a:latin typeface="Calibri"/>
                <a:cs typeface="Calibri"/>
              </a:rPr>
              <a:t>sources. </a:t>
            </a:r>
            <a:r>
              <a:rPr sz="2200" spc="-5" dirty="0">
                <a:latin typeface="Calibri"/>
                <a:cs typeface="Calibri"/>
              </a:rPr>
              <a:t>It is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-15" dirty="0">
                <a:latin typeface="Calibri"/>
                <a:cs typeface="Calibri"/>
              </a:rPr>
              <a:t>largest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renewable </a:t>
            </a:r>
            <a:r>
              <a:rPr sz="2200" spc="-10" dirty="0">
                <a:latin typeface="Calibri"/>
                <a:cs typeface="Calibri"/>
              </a:rPr>
              <a:t>energy resource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world</a:t>
            </a:r>
            <a:endParaRPr sz="2200">
              <a:latin typeface="Calibri"/>
              <a:cs typeface="Calibri"/>
            </a:endParaRPr>
          </a:p>
          <a:p>
            <a:pPr marL="354965" marR="149225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Large </a:t>
            </a:r>
            <a:r>
              <a:rPr sz="2200" spc="-10" dirty="0">
                <a:latin typeface="Calibri"/>
                <a:cs typeface="Calibri"/>
              </a:rPr>
              <a:t>bioenergy potential: </a:t>
            </a:r>
            <a:r>
              <a:rPr sz="2200" spc="-5" dirty="0">
                <a:latin typeface="Calibri"/>
                <a:cs typeface="Calibri"/>
              </a:rPr>
              <a:t>Biomass </a:t>
            </a:r>
            <a:r>
              <a:rPr sz="2200" spc="-10" dirty="0">
                <a:latin typeface="Calibri"/>
                <a:cs typeface="Calibri"/>
              </a:rPr>
              <a:t>resource </a:t>
            </a:r>
            <a:r>
              <a:rPr sz="2200" spc="-5" dirty="0">
                <a:latin typeface="Calibri"/>
                <a:cs typeface="Calibri"/>
              </a:rPr>
              <a:t>is widely </a:t>
            </a:r>
            <a:r>
              <a:rPr sz="2200" spc="-15" dirty="0">
                <a:latin typeface="Calibri"/>
                <a:cs typeface="Calibri"/>
              </a:rPr>
              <a:t>available 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diversified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Kingdom: </a:t>
            </a:r>
            <a:r>
              <a:rPr sz="2200" spc="-15" dirty="0">
                <a:latin typeface="Calibri"/>
                <a:cs typeface="Calibri"/>
              </a:rPr>
              <a:t>Livestock waste, </a:t>
            </a:r>
            <a:r>
              <a:rPr sz="2200" spc="-10" dirty="0">
                <a:latin typeface="Calibri"/>
                <a:cs typeface="Calibri"/>
              </a:rPr>
              <a:t>Municipal </a:t>
            </a:r>
            <a:r>
              <a:rPr sz="2200" dirty="0">
                <a:latin typeface="Calibri"/>
                <a:cs typeface="Calibri"/>
              </a:rPr>
              <a:t>and  </a:t>
            </a:r>
            <a:r>
              <a:rPr sz="2200" spc="-10" dirty="0">
                <a:latin typeface="Calibri"/>
                <a:cs typeface="Calibri"/>
              </a:rPr>
              <a:t>Industrial </a:t>
            </a:r>
            <a:r>
              <a:rPr sz="2200" spc="-15" dirty="0">
                <a:latin typeface="Calibri"/>
                <a:cs typeface="Calibri"/>
              </a:rPr>
              <a:t>effluents </a:t>
            </a:r>
            <a:r>
              <a:rPr sz="2200" spc="-35" dirty="0">
                <a:latin typeface="Calibri"/>
                <a:cs typeface="Calibri"/>
              </a:rPr>
              <a:t>(paper, </a:t>
            </a:r>
            <a:r>
              <a:rPr sz="2200" spc="-10" dirty="0">
                <a:latin typeface="Calibri"/>
                <a:cs typeface="Calibri"/>
              </a:rPr>
              <a:t>plastic, </a:t>
            </a:r>
            <a:r>
              <a:rPr sz="2200" spc="-15" dirty="0">
                <a:latin typeface="Calibri"/>
                <a:cs typeface="Calibri"/>
              </a:rPr>
              <a:t>food, …etc.), </a:t>
            </a:r>
            <a:r>
              <a:rPr sz="2200" spc="-10" dirty="0">
                <a:latin typeface="Calibri"/>
                <a:cs typeface="Calibri"/>
              </a:rPr>
              <a:t>Poultry </a:t>
            </a:r>
            <a:r>
              <a:rPr sz="2200" spc="-15" dirty="0">
                <a:latin typeface="Calibri"/>
                <a:cs typeface="Calibri"/>
              </a:rPr>
              <a:t>waste,  Sewage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sludge</a:t>
            </a:r>
            <a:endParaRPr sz="2200">
              <a:latin typeface="Calibri"/>
              <a:cs typeface="Calibri"/>
            </a:endParaRPr>
          </a:p>
          <a:p>
            <a:pPr marL="354965" marR="43497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Bioenergy </a:t>
            </a:r>
            <a:r>
              <a:rPr sz="2200" spc="-5" dirty="0">
                <a:latin typeface="Calibri"/>
                <a:cs typeface="Calibri"/>
              </a:rPr>
              <a:t>is a </a:t>
            </a:r>
            <a:r>
              <a:rPr sz="2200" spc="-10" dirty="0">
                <a:latin typeface="Calibri"/>
                <a:cs typeface="Calibri"/>
              </a:rPr>
              <a:t>significant </a:t>
            </a:r>
            <a:r>
              <a:rPr sz="2200" spc="-5" dirty="0">
                <a:latin typeface="Calibri"/>
                <a:cs typeface="Calibri"/>
              </a:rPr>
              <a:t>mean </a:t>
            </a:r>
            <a:r>
              <a:rPr sz="2200" spc="-20" dirty="0">
                <a:latin typeface="Calibri"/>
                <a:cs typeface="Calibri"/>
              </a:rPr>
              <a:t>for waste </a:t>
            </a:r>
            <a:r>
              <a:rPr sz="2200" spc="-5" dirty="0">
                <a:latin typeface="Calibri"/>
                <a:cs typeface="Calibri"/>
              </a:rPr>
              <a:t>disposal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prevent  environmental </a:t>
            </a:r>
            <a:r>
              <a:rPr sz="2200" spc="-5" dirty="0">
                <a:latin typeface="Calibri"/>
                <a:cs typeface="Calibri"/>
              </a:rPr>
              <a:t>pollution and </a:t>
            </a:r>
            <a:r>
              <a:rPr sz="2200" spc="-10" dirty="0">
                <a:latin typeface="Calibri"/>
                <a:cs typeface="Calibri"/>
              </a:rPr>
              <a:t>allow economic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stability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Main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Technologies: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Biogas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spc="-15" dirty="0">
                <a:latin typeface="Calibri"/>
                <a:cs typeface="Calibri"/>
              </a:rPr>
              <a:t>power </a:t>
            </a:r>
            <a:r>
              <a:rPr sz="2200" spc="-10" dirty="0">
                <a:latin typeface="Calibri"/>
                <a:cs typeface="Calibri"/>
              </a:rPr>
              <a:t>plant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Gasification </a:t>
            </a:r>
            <a:r>
              <a:rPr sz="2200" spc="-15" dirty="0">
                <a:latin typeface="Calibri"/>
                <a:cs typeface="Calibri"/>
              </a:rPr>
              <a:t>power </a:t>
            </a:r>
            <a:r>
              <a:rPr sz="2200" spc="-10" dirty="0">
                <a:latin typeface="Calibri"/>
                <a:cs typeface="Calibri"/>
              </a:rPr>
              <a:t>plant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endParaRPr sz="2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Biodiesel and Bioethanol </a:t>
            </a:r>
            <a:r>
              <a:rPr sz="2200" spc="-10" dirty="0">
                <a:latin typeface="Calibri"/>
                <a:cs typeface="Calibri"/>
              </a:rPr>
              <a:t>Plants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technology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4419" y="2438400"/>
            <a:ext cx="6638543" cy="407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284223"/>
            <a:ext cx="74275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Biomass provides more than 10 % of Global energy use  (International Energy </a:t>
            </a:r>
            <a:r>
              <a:rPr sz="2200" b="1" spc="-35" dirty="0">
                <a:latin typeface="Arial"/>
                <a:cs typeface="Arial"/>
              </a:rPr>
              <a:t>Agency,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2013)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1474</Words>
  <Application>Microsoft Office PowerPoint</Application>
  <PresentationFormat>Custom</PresentationFormat>
  <Paragraphs>347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Outline</vt:lpstr>
      <vt:lpstr>Introduction</vt:lpstr>
      <vt:lpstr>Introduction Biomass as a renewable resource</vt:lpstr>
      <vt:lpstr>How Biomass gets its energy</vt:lpstr>
      <vt:lpstr>Slide 6</vt:lpstr>
      <vt:lpstr>Bioenergy Production Overview</vt:lpstr>
      <vt:lpstr>Bioenergy</vt:lpstr>
      <vt:lpstr>Biomass provides more than 10 % of Global energy use  (International Energy Agency, 2013)</vt:lpstr>
      <vt:lpstr>Bioenergy Production Routes</vt:lpstr>
      <vt:lpstr>Slide 11</vt:lpstr>
      <vt:lpstr>Slide 12</vt:lpstr>
      <vt:lpstr>Global Production of Bioethanol and Biodiesel (International Energy Agency, 2012)</vt:lpstr>
      <vt:lpstr>Energy generation systems</vt:lpstr>
      <vt:lpstr>Energy generation systems</vt:lpstr>
      <vt:lpstr>Slide 16</vt:lpstr>
      <vt:lpstr>Slide 17</vt:lpstr>
      <vt:lpstr>Biomass Energy Conversions  Technologies 1- Thermochemical processes</vt:lpstr>
      <vt:lpstr>Thermochemical conversion options</vt:lpstr>
      <vt:lpstr>Pyrolysis</vt:lpstr>
      <vt:lpstr>Pyrolysis</vt:lpstr>
      <vt:lpstr>Typical Pyrolysis results</vt:lpstr>
      <vt:lpstr>Gasification</vt:lpstr>
      <vt:lpstr>Gasification</vt:lpstr>
      <vt:lpstr>Gasification</vt:lpstr>
      <vt:lpstr>Gasifier types</vt:lpstr>
      <vt:lpstr>Gasifier types</vt:lpstr>
      <vt:lpstr>Gasifier types</vt:lpstr>
      <vt:lpstr>Gasifier types</vt:lpstr>
      <vt:lpstr>Gasification Technology scale output</vt:lpstr>
      <vt:lpstr>Example of gasification unit in UK</vt:lpstr>
      <vt:lpstr>Biomass Energy Conversions  Technologies 2- Biochemical processes</vt:lpstr>
      <vt:lpstr>Slide 33</vt:lpstr>
      <vt:lpstr>Anaerobic Digestion  Principle</vt:lpstr>
      <vt:lpstr>Anaerobic Digestion</vt:lpstr>
      <vt:lpstr>Anaerobic Digestion</vt:lpstr>
      <vt:lpstr>Anaerobic Digestion</vt:lpstr>
      <vt:lpstr>Anaerobic Digestion</vt:lpstr>
      <vt:lpstr>Anaerobic Digestion</vt:lpstr>
      <vt:lpstr>Anaerobic Digestion</vt:lpstr>
      <vt:lpstr>Slide 41</vt:lpstr>
      <vt:lpstr>Anaerobic Digestion</vt:lpstr>
      <vt:lpstr>Anaerobic Digestion</vt:lpstr>
      <vt:lpstr>Fermentation</vt:lpstr>
      <vt:lpstr>Fermentation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Biomass-Dr Salim-06.05.2015</dc:title>
  <dc:creator>salim</dc:creator>
  <cp:lastModifiedBy>Satish</cp:lastModifiedBy>
  <cp:revision>1</cp:revision>
  <dcterms:created xsi:type="dcterms:W3CDTF">2020-09-04T09:20:11Z</dcterms:created>
  <dcterms:modified xsi:type="dcterms:W3CDTF">2020-09-04T09:27:04Z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2015-05-17T00:00:00Z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2020-09-04T00:00:00Z</vt:filetime>
  </property>
</Properties>
</file>