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8" r:id="rId1"/>
  </p:sldMasterIdLst>
  <p:notesMasterIdLst>
    <p:notesMasterId r:id="rId6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cx="9144000" cy="6858000" type="screen4x3"/>
  <p:notesSz cx="7772400" cy="100584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9" d="100"/>
          <a:sy n="99" d="100"/>
        </p:scale>
        <p:origin x="-240" y="-90"/>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p:cNvSpPr>
            <a:spLocks noGrp="1" noRot="1" noChangeAspect="1" noChangeArrowheads="1"/>
          </p:cNvSpPr>
          <p:nvPr>
            <p:ph type="sldImg"/>
          </p:nvPr>
        </p:nvSpPr>
        <p:spPr bwMode="auto">
          <a:xfrm>
            <a:off x="533400" y="763588"/>
            <a:ext cx="6702425" cy="3770312"/>
          </a:xfrm>
          <a:prstGeom prst="rect">
            <a:avLst/>
          </a:prstGeom>
          <a:noFill/>
          <a:ln w="9525" cap="flat">
            <a:noFill/>
            <a:round/>
            <a:headEnd/>
            <a:tailEnd/>
          </a:ln>
          <a:effectLst/>
        </p:spPr>
      </p:sp>
      <p:sp>
        <p:nvSpPr>
          <p:cNvPr id="4098" name="Rectangle 2"/>
          <p:cNvSpPr>
            <a:spLocks noGrp="1" noChangeArrowheads="1"/>
          </p:cNvSpPr>
          <p:nvPr>
            <p:ph type="body"/>
          </p:nvPr>
        </p:nvSpPr>
        <p:spPr bwMode="auto">
          <a:xfrm>
            <a:off x="777875" y="4776788"/>
            <a:ext cx="6216650" cy="4524375"/>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4099" name="Rectangle 3"/>
          <p:cNvSpPr>
            <a:spLocks noGrp="1" noChangeArrowheads="1"/>
          </p:cNvSpPr>
          <p:nvPr>
            <p:ph type="hdr"/>
          </p:nvPr>
        </p:nvSpPr>
        <p:spPr bwMode="auto">
          <a:xfrm>
            <a:off x="0" y="0"/>
            <a:ext cx="3371850" cy="50165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endParaRPr lang="en-US"/>
          </a:p>
        </p:txBody>
      </p:sp>
      <p:sp>
        <p:nvSpPr>
          <p:cNvPr id="4100" name="Rectangle 4"/>
          <p:cNvSpPr>
            <a:spLocks noGrp="1" noChangeArrowheads="1"/>
          </p:cNvSpPr>
          <p:nvPr>
            <p:ph type="dt"/>
          </p:nvPr>
        </p:nvSpPr>
        <p:spPr bwMode="auto">
          <a:xfrm>
            <a:off x="4398963" y="0"/>
            <a:ext cx="3371850" cy="50165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lgn="r">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endParaRPr lang="en-US"/>
          </a:p>
        </p:txBody>
      </p:sp>
      <p:sp>
        <p:nvSpPr>
          <p:cNvPr id="4101" name="Rectangle 5"/>
          <p:cNvSpPr>
            <a:spLocks noGrp="1" noChangeArrowheads="1"/>
          </p:cNvSpPr>
          <p:nvPr>
            <p:ph type="ftr"/>
          </p:nvPr>
        </p:nvSpPr>
        <p:spPr bwMode="auto">
          <a:xfrm>
            <a:off x="0" y="9555163"/>
            <a:ext cx="3371850" cy="501650"/>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endParaRPr lang="en-US"/>
          </a:p>
        </p:txBody>
      </p:sp>
      <p:sp>
        <p:nvSpPr>
          <p:cNvPr id="4102" name="Rectangle 6"/>
          <p:cNvSpPr>
            <a:spLocks noGrp="1" noChangeArrowheads="1"/>
          </p:cNvSpPr>
          <p:nvPr>
            <p:ph type="sldNum"/>
          </p:nvPr>
        </p:nvSpPr>
        <p:spPr bwMode="auto">
          <a:xfrm>
            <a:off x="4398963" y="9555163"/>
            <a:ext cx="3371850" cy="501650"/>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algn="r">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fld id="{770B49C4-5EA8-4261-8BD6-A462BDC84964}" type="slidenum">
              <a:rPr lang="en-US"/>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9E428DC-C479-4EFF-A085-7D5BDAD1230A}" type="slidenum">
              <a:rPr lang="en-US"/>
              <a:pPr/>
              <a:t>1</a:t>
            </a:fld>
            <a:endParaRPr lang="en-US"/>
          </a:p>
        </p:txBody>
      </p:sp>
      <p:sp>
        <p:nvSpPr>
          <p:cNvPr id="64513" name="Rectangle 1"/>
          <p:cNvSpPr txBox="1">
            <a:spLocks noGrp="1" noRot="1" noChangeAspect="1"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64514"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2BCB324-DCC8-4F34-AB37-8D7D8201DF32}" type="slidenum">
              <a:rPr lang="en-US"/>
              <a:pPr/>
              <a:t>10</a:t>
            </a:fld>
            <a:endParaRPr lang="en-US"/>
          </a:p>
        </p:txBody>
      </p:sp>
      <p:sp>
        <p:nvSpPr>
          <p:cNvPr id="7372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73730"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1B26A5E-9394-4C30-BDD5-10CE1B6D62C3}" type="slidenum">
              <a:rPr lang="en-US"/>
              <a:pPr/>
              <a:t>11</a:t>
            </a:fld>
            <a:endParaRPr lang="en-US"/>
          </a:p>
        </p:txBody>
      </p:sp>
      <p:sp>
        <p:nvSpPr>
          <p:cNvPr id="7475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74754"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15B22B5-1077-47C9-A8CE-9F62E2496EF1}" type="slidenum">
              <a:rPr lang="en-US"/>
              <a:pPr/>
              <a:t>12</a:t>
            </a:fld>
            <a:endParaRPr lang="en-US"/>
          </a:p>
        </p:txBody>
      </p:sp>
      <p:sp>
        <p:nvSpPr>
          <p:cNvPr id="7577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75778"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89DC332-444A-48C3-A461-D4D4269E7217}" type="slidenum">
              <a:rPr lang="en-US"/>
              <a:pPr/>
              <a:t>13</a:t>
            </a:fld>
            <a:endParaRPr lang="en-US"/>
          </a:p>
        </p:txBody>
      </p:sp>
      <p:sp>
        <p:nvSpPr>
          <p:cNvPr id="76801" name="Rectangle 1"/>
          <p:cNvSpPr txBox="1">
            <a:spLocks noGrp="1" noRot="1" noChangeAspect="1"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76802"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EA555F7-BA95-4829-9DCE-EBBCD107B3E1}" type="slidenum">
              <a:rPr lang="en-US"/>
              <a:pPr/>
              <a:t>14</a:t>
            </a:fld>
            <a:endParaRPr lang="en-US"/>
          </a:p>
        </p:txBody>
      </p:sp>
      <p:sp>
        <p:nvSpPr>
          <p:cNvPr id="7782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77826"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1E87A5E-0ED0-4131-AFE9-7F7ECAB03CD2}" type="slidenum">
              <a:rPr lang="en-US"/>
              <a:pPr/>
              <a:t>15</a:t>
            </a:fld>
            <a:endParaRPr lang="en-US"/>
          </a:p>
        </p:txBody>
      </p:sp>
      <p:sp>
        <p:nvSpPr>
          <p:cNvPr id="78849" name="Rectangle 1"/>
          <p:cNvSpPr txBox="1">
            <a:spLocks noGrp="1" noRot="1" noChangeAspect="1"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78850"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AF5039C-80BE-4916-9771-889C6E021B4D}" type="slidenum">
              <a:rPr lang="en-US"/>
              <a:pPr/>
              <a:t>16</a:t>
            </a:fld>
            <a:endParaRPr lang="en-US"/>
          </a:p>
        </p:txBody>
      </p:sp>
      <p:sp>
        <p:nvSpPr>
          <p:cNvPr id="79873" name="Rectangle 1"/>
          <p:cNvSpPr txBox="1">
            <a:spLocks noGrp="1" noRot="1" noChangeAspect="1"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79874"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65F7982-167E-4125-8AFF-973148218CBA}" type="slidenum">
              <a:rPr lang="en-US"/>
              <a:pPr/>
              <a:t>17</a:t>
            </a:fld>
            <a:endParaRPr lang="en-US"/>
          </a:p>
        </p:txBody>
      </p:sp>
      <p:sp>
        <p:nvSpPr>
          <p:cNvPr id="8089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80898"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9A276DC-18C2-4B02-8F50-303E21538F30}" type="slidenum">
              <a:rPr lang="en-US"/>
              <a:pPr/>
              <a:t>18</a:t>
            </a:fld>
            <a:endParaRPr lang="en-US"/>
          </a:p>
        </p:txBody>
      </p:sp>
      <p:sp>
        <p:nvSpPr>
          <p:cNvPr id="8192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81922"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2889CEC-6541-46BA-AC76-173A4DBCBA68}" type="slidenum">
              <a:rPr lang="en-US"/>
              <a:pPr/>
              <a:t>19</a:t>
            </a:fld>
            <a:endParaRPr lang="en-US"/>
          </a:p>
        </p:txBody>
      </p:sp>
      <p:sp>
        <p:nvSpPr>
          <p:cNvPr id="8294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82946"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21507E5-9B8D-4242-8353-7DEC4A4E78EA}" type="slidenum">
              <a:rPr lang="en-US"/>
              <a:pPr/>
              <a:t>2</a:t>
            </a:fld>
            <a:endParaRPr lang="en-US"/>
          </a:p>
        </p:txBody>
      </p:sp>
      <p:sp>
        <p:nvSpPr>
          <p:cNvPr id="65537" name="Rectangle 1"/>
          <p:cNvSpPr txBox="1">
            <a:spLocks noGrp="1" noRot="1" noChangeAspect="1"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65538"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F7F1530-D56A-42EC-B34E-1054B52B1F31}" type="slidenum">
              <a:rPr lang="en-US"/>
              <a:pPr/>
              <a:t>20</a:t>
            </a:fld>
            <a:endParaRPr lang="en-US"/>
          </a:p>
        </p:txBody>
      </p:sp>
      <p:sp>
        <p:nvSpPr>
          <p:cNvPr id="83969" name="Rectangle 1"/>
          <p:cNvSpPr txBox="1">
            <a:spLocks noGrp="1" noRot="1" noChangeAspect="1"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83970"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8831772-5D7B-46F8-ABF9-31FB1BAE0413}" type="slidenum">
              <a:rPr lang="en-US"/>
              <a:pPr/>
              <a:t>21</a:t>
            </a:fld>
            <a:endParaRPr lang="en-US"/>
          </a:p>
        </p:txBody>
      </p:sp>
      <p:sp>
        <p:nvSpPr>
          <p:cNvPr id="8499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84994"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9638E7F-94FD-44E0-9ADD-CEFE7DF88C8C}" type="slidenum">
              <a:rPr lang="en-US"/>
              <a:pPr/>
              <a:t>22</a:t>
            </a:fld>
            <a:endParaRPr lang="en-US"/>
          </a:p>
        </p:txBody>
      </p:sp>
      <p:sp>
        <p:nvSpPr>
          <p:cNvPr id="86017" name="Rectangle 1"/>
          <p:cNvSpPr txBox="1">
            <a:spLocks noGrp="1" noRot="1" noChangeAspect="1"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86018"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AD3D99B-E079-47CF-97F5-D1902B9E354E}" type="slidenum">
              <a:rPr lang="en-US"/>
              <a:pPr/>
              <a:t>23</a:t>
            </a:fld>
            <a:endParaRPr lang="en-US"/>
          </a:p>
        </p:txBody>
      </p:sp>
      <p:sp>
        <p:nvSpPr>
          <p:cNvPr id="8704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87042"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C5CE0B4-D37A-48B7-BDFB-5EA865B1F65F}" type="slidenum">
              <a:rPr lang="en-US"/>
              <a:pPr/>
              <a:t>24</a:t>
            </a:fld>
            <a:endParaRPr lang="en-US"/>
          </a:p>
        </p:txBody>
      </p:sp>
      <p:sp>
        <p:nvSpPr>
          <p:cNvPr id="88065" name="Rectangle 1"/>
          <p:cNvSpPr txBox="1">
            <a:spLocks noGrp="1" noRot="1" noChangeAspect="1"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88066"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E7E773E-6C05-447B-ADB0-6E3D0B2CCC1A}" type="slidenum">
              <a:rPr lang="en-US"/>
              <a:pPr/>
              <a:t>25</a:t>
            </a:fld>
            <a:endParaRPr lang="en-US"/>
          </a:p>
        </p:txBody>
      </p:sp>
      <p:sp>
        <p:nvSpPr>
          <p:cNvPr id="8908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89090"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25B5A06-B6AB-4554-A321-A4F24520165E}" type="slidenum">
              <a:rPr lang="en-US"/>
              <a:pPr/>
              <a:t>26</a:t>
            </a:fld>
            <a:endParaRPr lang="en-US"/>
          </a:p>
        </p:txBody>
      </p:sp>
      <p:sp>
        <p:nvSpPr>
          <p:cNvPr id="9011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90114"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979188C-0BD4-401D-ACCC-0CAD2183B7EE}" type="slidenum">
              <a:rPr lang="en-US"/>
              <a:pPr/>
              <a:t>27</a:t>
            </a:fld>
            <a:endParaRPr lang="en-US"/>
          </a:p>
        </p:txBody>
      </p:sp>
      <p:sp>
        <p:nvSpPr>
          <p:cNvPr id="91137" name="Rectangle 1"/>
          <p:cNvSpPr txBox="1">
            <a:spLocks noGrp="1" noRot="1" noChangeAspect="1"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91138"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3C49E4F-4E75-4214-90BF-54978E43F315}" type="slidenum">
              <a:rPr lang="en-US"/>
              <a:pPr/>
              <a:t>28</a:t>
            </a:fld>
            <a:endParaRPr lang="en-US"/>
          </a:p>
        </p:txBody>
      </p:sp>
      <p:sp>
        <p:nvSpPr>
          <p:cNvPr id="9216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671CC51-2788-4313-8549-C20F8527AB06}" type="slidenum">
              <a:rPr lang="en-US"/>
              <a:pPr/>
              <a:t>29</a:t>
            </a:fld>
            <a:endParaRPr lang="en-US"/>
          </a:p>
        </p:txBody>
      </p:sp>
      <p:sp>
        <p:nvSpPr>
          <p:cNvPr id="9318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93186"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948E717-03C1-4F54-962E-89CF804666A8}" type="slidenum">
              <a:rPr lang="en-US"/>
              <a:pPr/>
              <a:t>3</a:t>
            </a:fld>
            <a:endParaRPr lang="en-US"/>
          </a:p>
        </p:txBody>
      </p:sp>
      <p:sp>
        <p:nvSpPr>
          <p:cNvPr id="66561" name="Rectangle 1"/>
          <p:cNvSpPr txBox="1">
            <a:spLocks noGrp="1" noRot="1" noChangeAspect="1"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66562"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FA86FB9-A457-482A-97BD-246AA0184E50}" type="slidenum">
              <a:rPr lang="en-US"/>
              <a:pPr/>
              <a:t>30</a:t>
            </a:fld>
            <a:endParaRPr lang="en-US"/>
          </a:p>
        </p:txBody>
      </p:sp>
      <p:sp>
        <p:nvSpPr>
          <p:cNvPr id="9420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94210"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6994808-7213-40CF-88FE-FEF4CF95394C}" type="slidenum">
              <a:rPr lang="en-US"/>
              <a:pPr/>
              <a:t>31</a:t>
            </a:fld>
            <a:endParaRPr lang="en-US"/>
          </a:p>
        </p:txBody>
      </p:sp>
      <p:sp>
        <p:nvSpPr>
          <p:cNvPr id="9523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95234"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8D37678-1271-4753-B8B8-ADCF0F2F5063}" type="slidenum">
              <a:rPr lang="en-US"/>
              <a:pPr/>
              <a:t>32</a:t>
            </a:fld>
            <a:endParaRPr lang="en-US"/>
          </a:p>
        </p:txBody>
      </p:sp>
      <p:sp>
        <p:nvSpPr>
          <p:cNvPr id="96257" name="Rectangle 1"/>
          <p:cNvSpPr txBox="1">
            <a:spLocks noGrp="1" noRot="1" noChangeAspect="1"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96258"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0C13EF0-77A9-49CB-B53C-D9338F159C45}" type="slidenum">
              <a:rPr lang="en-US"/>
              <a:pPr/>
              <a:t>33</a:t>
            </a:fld>
            <a:endParaRPr lang="en-US"/>
          </a:p>
        </p:txBody>
      </p:sp>
      <p:sp>
        <p:nvSpPr>
          <p:cNvPr id="9728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97282"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353ABC1-C00F-4943-BFC6-D105EAA8801B}" type="slidenum">
              <a:rPr lang="en-US"/>
              <a:pPr/>
              <a:t>34</a:t>
            </a:fld>
            <a:endParaRPr lang="en-US"/>
          </a:p>
        </p:txBody>
      </p:sp>
      <p:sp>
        <p:nvSpPr>
          <p:cNvPr id="9830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98306"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BAFAB8E-9AEC-463C-A605-A4F4E7E39321}" type="slidenum">
              <a:rPr lang="en-US"/>
              <a:pPr/>
              <a:t>35</a:t>
            </a:fld>
            <a:endParaRPr lang="en-US"/>
          </a:p>
        </p:txBody>
      </p:sp>
      <p:sp>
        <p:nvSpPr>
          <p:cNvPr id="99329" name="Rectangle 1"/>
          <p:cNvSpPr txBox="1">
            <a:spLocks noGrp="1" noRot="1" noChangeAspect="1"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99330"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5BE82E5-89B0-4AC2-8D65-D782ED46873E}" type="slidenum">
              <a:rPr lang="en-US"/>
              <a:pPr/>
              <a:t>36</a:t>
            </a:fld>
            <a:endParaRPr lang="en-US"/>
          </a:p>
        </p:txBody>
      </p:sp>
      <p:sp>
        <p:nvSpPr>
          <p:cNvPr id="10035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00354"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A8EEB9F-7E27-45CD-8A3A-F8E10DD69450}" type="slidenum">
              <a:rPr lang="en-US"/>
              <a:pPr/>
              <a:t>37</a:t>
            </a:fld>
            <a:endParaRPr lang="en-US"/>
          </a:p>
        </p:txBody>
      </p:sp>
      <p:sp>
        <p:nvSpPr>
          <p:cNvPr id="10137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01378"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F88E52F-2AE8-46D2-8F1D-9926BD2B3BA6}" type="slidenum">
              <a:rPr lang="en-US"/>
              <a:pPr/>
              <a:t>38</a:t>
            </a:fld>
            <a:endParaRPr lang="en-US"/>
          </a:p>
        </p:txBody>
      </p:sp>
      <p:sp>
        <p:nvSpPr>
          <p:cNvPr id="102401" name="Rectangle 1"/>
          <p:cNvSpPr txBox="1">
            <a:spLocks noGrp="1" noRot="1" noChangeAspect="1"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102402"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237E424-49D5-4E51-88C2-6C51E53731FD}" type="slidenum">
              <a:rPr lang="en-US"/>
              <a:pPr/>
              <a:t>39</a:t>
            </a:fld>
            <a:endParaRPr lang="en-US"/>
          </a:p>
        </p:txBody>
      </p:sp>
      <p:sp>
        <p:nvSpPr>
          <p:cNvPr id="10342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03426"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AB1C1E5-CF1C-4BB4-98E3-A46EB51C4B31}" type="slidenum">
              <a:rPr lang="en-US"/>
              <a:pPr/>
              <a:t>4</a:t>
            </a:fld>
            <a:endParaRPr lang="en-US"/>
          </a:p>
        </p:txBody>
      </p:sp>
      <p:sp>
        <p:nvSpPr>
          <p:cNvPr id="6758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67586"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6574FB5-418F-4BCE-B94A-073F4DC0FBC9}" type="slidenum">
              <a:rPr lang="en-US"/>
              <a:pPr/>
              <a:t>40</a:t>
            </a:fld>
            <a:endParaRPr lang="en-US"/>
          </a:p>
        </p:txBody>
      </p:sp>
      <p:sp>
        <p:nvSpPr>
          <p:cNvPr id="10444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04450"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E270849-5FDB-4610-BE22-68025F03BB34}" type="slidenum">
              <a:rPr lang="en-US"/>
              <a:pPr/>
              <a:t>41</a:t>
            </a:fld>
            <a:endParaRPr lang="en-US"/>
          </a:p>
        </p:txBody>
      </p:sp>
      <p:sp>
        <p:nvSpPr>
          <p:cNvPr id="10547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05474"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833CA65-EAC1-4EFF-9CD3-38659FD78396}" type="slidenum">
              <a:rPr lang="en-US"/>
              <a:pPr/>
              <a:t>42</a:t>
            </a:fld>
            <a:endParaRPr lang="en-US"/>
          </a:p>
        </p:txBody>
      </p:sp>
      <p:sp>
        <p:nvSpPr>
          <p:cNvPr id="10649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06498"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4955292-FC5D-4215-A353-9C4CEA32894E}" type="slidenum">
              <a:rPr lang="en-US"/>
              <a:pPr/>
              <a:t>43</a:t>
            </a:fld>
            <a:endParaRPr lang="en-US"/>
          </a:p>
        </p:txBody>
      </p:sp>
      <p:sp>
        <p:nvSpPr>
          <p:cNvPr id="10752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07522"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D049E1E-E825-4207-AAB8-A0F981AE3849}" type="slidenum">
              <a:rPr lang="en-US"/>
              <a:pPr/>
              <a:t>44</a:t>
            </a:fld>
            <a:endParaRPr lang="en-US"/>
          </a:p>
        </p:txBody>
      </p:sp>
      <p:sp>
        <p:nvSpPr>
          <p:cNvPr id="108545" name="Rectangle 1"/>
          <p:cNvSpPr txBox="1">
            <a:spLocks noGrp="1" noRot="1" noChangeAspect="1"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108546"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FDF67ED-A42F-412F-8536-75F618DE35E7}" type="slidenum">
              <a:rPr lang="en-US"/>
              <a:pPr/>
              <a:t>45</a:t>
            </a:fld>
            <a:endParaRPr lang="en-US"/>
          </a:p>
        </p:txBody>
      </p:sp>
      <p:sp>
        <p:nvSpPr>
          <p:cNvPr id="109569" name="Rectangle 1"/>
          <p:cNvSpPr txBox="1">
            <a:spLocks noGrp="1" noRot="1" noChangeAspect="1"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109570"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4985DE5-011F-44C4-8CD9-A5880144F2BE}" type="slidenum">
              <a:rPr lang="en-US"/>
              <a:pPr/>
              <a:t>46</a:t>
            </a:fld>
            <a:endParaRPr lang="en-US"/>
          </a:p>
        </p:txBody>
      </p:sp>
      <p:sp>
        <p:nvSpPr>
          <p:cNvPr id="110593" name="Rectangle 1"/>
          <p:cNvSpPr txBox="1">
            <a:spLocks noGrp="1" noRot="1" noChangeAspect="1"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110594"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7DC6324-5103-44F7-B5C1-F79BDD9DA50B}" type="slidenum">
              <a:rPr lang="en-US"/>
              <a:pPr/>
              <a:t>47</a:t>
            </a:fld>
            <a:endParaRPr lang="en-US"/>
          </a:p>
        </p:txBody>
      </p:sp>
      <p:sp>
        <p:nvSpPr>
          <p:cNvPr id="111617" name="Rectangle 1"/>
          <p:cNvSpPr txBox="1">
            <a:spLocks noGrp="1" noRot="1" noChangeAspect="1"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111618"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C8039AC-23C2-4B6D-ACE9-8C1A627FA1DA}" type="slidenum">
              <a:rPr lang="en-US"/>
              <a:pPr/>
              <a:t>48</a:t>
            </a:fld>
            <a:endParaRPr lang="en-US"/>
          </a:p>
        </p:txBody>
      </p:sp>
      <p:sp>
        <p:nvSpPr>
          <p:cNvPr id="11264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12642"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B978F39-4A92-46C6-B37B-612830971519}" type="slidenum">
              <a:rPr lang="en-US"/>
              <a:pPr/>
              <a:t>49</a:t>
            </a:fld>
            <a:endParaRPr lang="en-US"/>
          </a:p>
        </p:txBody>
      </p:sp>
      <p:sp>
        <p:nvSpPr>
          <p:cNvPr id="11366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13666"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DA101C8-A772-4373-9C01-E6C3AA3A24F8}" type="slidenum">
              <a:rPr lang="en-US"/>
              <a:pPr/>
              <a:t>5</a:t>
            </a:fld>
            <a:endParaRPr lang="en-US"/>
          </a:p>
        </p:txBody>
      </p:sp>
      <p:sp>
        <p:nvSpPr>
          <p:cNvPr id="6860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68610"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D690500-7A72-4B87-B157-0A5489FA1E7C}" type="slidenum">
              <a:rPr lang="en-US"/>
              <a:pPr/>
              <a:t>50</a:t>
            </a:fld>
            <a:endParaRPr lang="en-US"/>
          </a:p>
        </p:txBody>
      </p:sp>
      <p:sp>
        <p:nvSpPr>
          <p:cNvPr id="11468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14690"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710B32D-074B-4729-A200-29BED4A9105D}" type="slidenum">
              <a:rPr lang="en-US"/>
              <a:pPr/>
              <a:t>51</a:t>
            </a:fld>
            <a:endParaRPr lang="en-US"/>
          </a:p>
        </p:txBody>
      </p:sp>
      <p:sp>
        <p:nvSpPr>
          <p:cNvPr id="115713" name="Rectangle 1"/>
          <p:cNvSpPr txBox="1">
            <a:spLocks noGrp="1" noRot="1" noChangeAspect="1"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115714"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7EE00D5-F7E8-4AF7-87B5-1DA94DD0D22C}" type="slidenum">
              <a:rPr lang="en-US"/>
              <a:pPr/>
              <a:t>52</a:t>
            </a:fld>
            <a:endParaRPr lang="en-US"/>
          </a:p>
        </p:txBody>
      </p:sp>
      <p:sp>
        <p:nvSpPr>
          <p:cNvPr id="11673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16738"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0813EE1-8B33-4347-886A-553C7D7B8FE0}" type="slidenum">
              <a:rPr lang="en-US"/>
              <a:pPr/>
              <a:t>53</a:t>
            </a:fld>
            <a:endParaRPr lang="en-US"/>
          </a:p>
        </p:txBody>
      </p:sp>
      <p:sp>
        <p:nvSpPr>
          <p:cNvPr id="117761" name="Rectangle 1"/>
          <p:cNvSpPr txBox="1">
            <a:spLocks noGrp="1" noRot="1" noChangeAspect="1"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117762"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D21D64E-B45F-4F3A-B473-4787A7C3828A}" type="slidenum">
              <a:rPr lang="en-US"/>
              <a:pPr/>
              <a:t>54</a:t>
            </a:fld>
            <a:endParaRPr lang="en-US"/>
          </a:p>
        </p:txBody>
      </p:sp>
      <p:sp>
        <p:nvSpPr>
          <p:cNvPr id="118785" name="Rectangle 1"/>
          <p:cNvSpPr txBox="1">
            <a:spLocks noGrp="1" noRot="1" noChangeAspect="1"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118786"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01865E6-82A7-4928-85F1-C4FFD04DC1F7}" type="slidenum">
              <a:rPr lang="en-US"/>
              <a:pPr/>
              <a:t>55</a:t>
            </a:fld>
            <a:endParaRPr lang="en-US"/>
          </a:p>
        </p:txBody>
      </p:sp>
      <p:sp>
        <p:nvSpPr>
          <p:cNvPr id="11980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19810"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20085CD-874B-4674-9595-AE7712C6721E}" type="slidenum">
              <a:rPr lang="en-US"/>
              <a:pPr/>
              <a:t>56</a:t>
            </a:fld>
            <a:endParaRPr lang="en-US"/>
          </a:p>
        </p:txBody>
      </p:sp>
      <p:sp>
        <p:nvSpPr>
          <p:cNvPr id="120833" name="Rectangle 1"/>
          <p:cNvSpPr txBox="1">
            <a:spLocks noGrp="1" noRot="1" noChangeAspect="1"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120834"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A205F24-C772-4BF3-BC83-A044A874AF7B}" type="slidenum">
              <a:rPr lang="en-US"/>
              <a:pPr/>
              <a:t>57</a:t>
            </a:fld>
            <a:endParaRPr lang="en-US"/>
          </a:p>
        </p:txBody>
      </p:sp>
      <p:sp>
        <p:nvSpPr>
          <p:cNvPr id="12185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21858"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E543B8C-33A6-4000-96C6-AC9A1809B40B}" type="slidenum">
              <a:rPr lang="en-US"/>
              <a:pPr/>
              <a:t>58</a:t>
            </a:fld>
            <a:endParaRPr lang="en-US"/>
          </a:p>
        </p:txBody>
      </p:sp>
      <p:sp>
        <p:nvSpPr>
          <p:cNvPr id="12288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22882"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DB8BA48-5E7A-40BF-98F7-55160E182750}" type="slidenum">
              <a:rPr lang="en-US"/>
              <a:pPr/>
              <a:t>6</a:t>
            </a:fld>
            <a:endParaRPr lang="en-US"/>
          </a:p>
        </p:txBody>
      </p:sp>
      <p:sp>
        <p:nvSpPr>
          <p:cNvPr id="69633" name="Rectangle 1"/>
          <p:cNvSpPr txBox="1">
            <a:spLocks noGrp="1" noRot="1" noChangeAspect="1"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69634"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DC9D014-88B8-4E9E-A9C2-7EF44D570BD4}" type="slidenum">
              <a:rPr lang="en-US"/>
              <a:pPr/>
              <a:t>7</a:t>
            </a:fld>
            <a:endParaRPr lang="en-US"/>
          </a:p>
        </p:txBody>
      </p:sp>
      <p:sp>
        <p:nvSpPr>
          <p:cNvPr id="7065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70658"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1BC1B72-DB28-4C30-BAB7-10B6507AE4EB}" type="slidenum">
              <a:rPr lang="en-US"/>
              <a:pPr/>
              <a:t>8</a:t>
            </a:fld>
            <a:endParaRPr lang="en-US"/>
          </a:p>
        </p:txBody>
      </p:sp>
      <p:sp>
        <p:nvSpPr>
          <p:cNvPr id="7168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71682"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A7AFE90-2A5E-4CBB-9212-FD089157B88D}" type="slidenum">
              <a:rPr lang="en-US"/>
              <a:pPr/>
              <a:t>9</a:t>
            </a:fld>
            <a:endParaRPr lang="en-US"/>
          </a:p>
        </p:txBody>
      </p:sp>
      <p:sp>
        <p:nvSpPr>
          <p:cNvPr id="72705" name="Rectangle 1"/>
          <p:cNvSpPr txBox="1">
            <a:spLocks noGrp="1" noRot="1" noChangeAspect="1"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72706"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7C9B81F-C347-4BEF-BFDF-29C42F48304A}" type="datetimeFigureOut">
              <a:rPr lang="en-US" smtClean="0"/>
              <a:pPr/>
              <a:t>9/14/2020</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C6F80E8F-BE49-446B-9E99-E4EB1D6E79F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9/14/2020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33957D57-2491-4DCC-B016-ABB3F0FB90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9/14/2020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D9634BC-089B-4117-AB79-64F8BCED009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9/14/2020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1CF41F96-1644-41FC-9584-6F81DEDA594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9/14/2020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398EF005-0128-4A2E-B8B5-A872850076F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9/14/2020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A62D461-13B3-4788-AFCA-18F6A89CF5C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7C9B81F-C347-4BEF-BFDF-29C42F48304A}" type="datetimeFigureOut">
              <a:rPr lang="en-US" smtClean="0"/>
              <a:pPr/>
              <a:t>9/14/2020</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D48B6B58-D3C5-4F78-B5DE-BDDA414E403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7C9B81F-C347-4BEF-BFDF-29C42F48304A}" type="datetimeFigureOut">
              <a:rPr lang="en-US" smtClean="0"/>
              <a:pPr/>
              <a:t>9/14/2020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C584D0FD-82A5-4C1D-B806-53D17BD1CAE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9/14/2020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88D4B2F-16EE-4268-A904-AF71B09006C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9/14/2020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8E755E4E-35BF-4112-BA10-6F8E60D8D9B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9/14/2020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fld id="{B77F908E-A905-471E-BF26-5CDAC8C2EF77}"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9/14/2020</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7608984-5B04-486A-AD06-D185E3AD23CC}"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pveducation.org/pvcdrom/solar-cell-operation/iv-curv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pveducation.org/pvcdrom/solar-cell-operation/effect-of-light-intensity"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www.pveducation.org/pvcdrom/design-of-silicon-cells/optical-losses" TargetMode="External"/><Relationship Id="rId4" Type="http://schemas.openxmlformats.org/officeDocument/2006/relationships/hyperlink" Target="https://www.pveducation.org/pvcdrom/appendices/standard-solar-spectra"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pvcdrom/pn-junctions/intrinsic-carrier-concentration"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hyperlink" Target="https://www.pveducation.org/pvcdrom/solar-cell-operation/effect-of-temperature"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pveducation.org/pvcdrom/solar-cell-operation/effect-of-parasitic-resistances"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7.jpeg"/><Relationship Id="rId5" Type="http://schemas.openxmlformats.org/officeDocument/2006/relationships/image" Target="../media/image36.jpeg"/><Relationship Id="rId4" Type="http://schemas.openxmlformats.org/officeDocument/2006/relationships/image" Target="../media/image35.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en.wikipedia.org/wiki/Physical_model" TargetMode="External"/><Relationship Id="rId7" Type="http://schemas.openxmlformats.org/officeDocument/2006/relationships/image" Target="../media/image41.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hyperlink" Target="https://en.wikipedia.org/wiki/Shunt_(electrical)" TargetMode="External"/><Relationship Id="rId4" Type="http://schemas.openxmlformats.org/officeDocument/2006/relationships/hyperlink" Target="https://en.wikipedia.org/wiki/Diode"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876300" y="836613"/>
            <a:ext cx="7389813" cy="1200150"/>
          </a:xfrm>
          <a:ln/>
        </p:spPr>
        <p:txBody>
          <a:bodyPr tIns="54720"/>
          <a:lstStyle/>
          <a:p>
            <a:pPr>
              <a:lnSpc>
                <a:spcPct val="100000"/>
              </a:lnSpc>
              <a:spcBef>
                <a:spcPts val="4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800" b="1">
                <a:latin typeface="Times New Roman" pitchFamily="16" charset="0"/>
              </a:rPr>
              <a:t>UNIT-II</a:t>
            </a:r>
            <a:br>
              <a:rPr lang="en-US" sz="2800" b="1">
                <a:latin typeface="Times New Roman" pitchFamily="16" charset="0"/>
              </a:rPr>
            </a:br>
            <a:r>
              <a:rPr lang="en-US" sz="2800" b="1">
                <a:latin typeface="Times New Roman" pitchFamily="16" charset="0"/>
              </a:rPr>
              <a:t>Introduction to Solar Cells:</a:t>
            </a:r>
          </a:p>
        </p:txBody>
      </p:sp>
      <p:sp>
        <p:nvSpPr>
          <p:cNvPr id="5122" name="Rectangle 2"/>
          <p:cNvSpPr>
            <a:spLocks noChangeArrowheads="1"/>
          </p:cNvSpPr>
          <p:nvPr/>
        </p:nvSpPr>
        <p:spPr bwMode="auto">
          <a:xfrm>
            <a:off x="901700" y="2182813"/>
            <a:ext cx="7343775" cy="3228975"/>
          </a:xfrm>
          <a:prstGeom prst="rect">
            <a:avLst/>
          </a:prstGeom>
          <a:noFill/>
          <a:ln w="9525" cap="flat">
            <a:noFill/>
            <a:round/>
            <a:headEnd/>
            <a:tailEnd/>
          </a:ln>
          <a:effectLst/>
        </p:spPr>
        <p:txBody>
          <a:bodyPr lIns="0" tIns="1224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P-N Junction Under illumination: solar cell – generation of  photo voltage – light generated current – I-V equation of  solar cell – solar cell characteristics. Upper limits of cell  parameters – short circuit current – open circuit voltage -  Fill factor - efficiency –losses in solar cells – model of  solar cell – effect of series –shunt Resistance on efficiency</a:t>
            </a:r>
          </a:p>
          <a:p>
            <a:pPr marL="12700" algn="just">
              <a:lnSpc>
                <a:spcPct val="11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 effect solar radiation on efficiency -effect of temperature  on efficiency – basic design aspects of solar cells.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901700" y="838200"/>
            <a:ext cx="7346950" cy="4435475"/>
          </a:xfrm>
          <a:prstGeom prst="rect">
            <a:avLst/>
          </a:prstGeom>
          <a:noFill/>
          <a:ln w="9525" cap="flat">
            <a:noFill/>
            <a:round/>
            <a:headEnd/>
            <a:tailEnd/>
          </a:ln>
          <a:effectLst/>
        </p:spPr>
        <p:txBody>
          <a:bodyPr lIns="0" tIns="1224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A second process, the collection of these carriers by the </a:t>
            </a:r>
            <a:r>
              <a:rPr lang="en-US" sz="2400" i="1">
                <a:solidFill>
                  <a:srgbClr val="000000"/>
                </a:solidFill>
                <a:latin typeface="Times New Roman" pitchFamily="16" charset="0"/>
                <a:ea typeface="Noto Sans SC Regular" charset="0"/>
                <a:cs typeface="Noto Sans SC Regular" charset="0"/>
              </a:rPr>
              <a:t>p-  n </a:t>
            </a:r>
            <a:r>
              <a:rPr lang="en-US" sz="2400">
                <a:solidFill>
                  <a:srgbClr val="000000"/>
                </a:solidFill>
                <a:latin typeface="Times New Roman" pitchFamily="16" charset="0"/>
                <a:ea typeface="Noto Sans SC Regular" charset="0"/>
                <a:cs typeface="Noto Sans SC Regular" charset="0"/>
              </a:rPr>
              <a:t>junction, prevents this recombination by using a </a:t>
            </a:r>
            <a:r>
              <a:rPr lang="en-US" sz="2400" i="1">
                <a:solidFill>
                  <a:srgbClr val="000000"/>
                </a:solidFill>
                <a:latin typeface="Times New Roman" pitchFamily="16" charset="0"/>
                <a:ea typeface="Noto Sans SC Regular" charset="0"/>
                <a:cs typeface="Noto Sans SC Regular" charset="0"/>
              </a:rPr>
              <a:t>p-  n </a:t>
            </a:r>
            <a:r>
              <a:rPr lang="en-US" sz="2400">
                <a:solidFill>
                  <a:srgbClr val="000000"/>
                </a:solidFill>
                <a:latin typeface="Times New Roman" pitchFamily="16" charset="0"/>
                <a:ea typeface="Noto Sans SC Regular" charset="0"/>
                <a:cs typeface="Noto Sans SC Regular" charset="0"/>
              </a:rPr>
              <a:t>junction to spatially separate the electron and the hole.  The carriers are separated by the action of the electric field  existing at the </a:t>
            </a:r>
            <a:r>
              <a:rPr lang="en-US" sz="2400" i="1">
                <a:solidFill>
                  <a:srgbClr val="000000"/>
                </a:solidFill>
                <a:latin typeface="Times New Roman" pitchFamily="16" charset="0"/>
                <a:ea typeface="Noto Sans SC Regular" charset="0"/>
                <a:cs typeface="Noto Sans SC Regular" charset="0"/>
              </a:rPr>
              <a:t>p-n </a:t>
            </a:r>
            <a:r>
              <a:rPr lang="en-US" sz="2400">
                <a:solidFill>
                  <a:srgbClr val="000000"/>
                </a:solidFill>
                <a:latin typeface="Times New Roman" pitchFamily="16" charset="0"/>
                <a:ea typeface="Noto Sans SC Regular" charset="0"/>
                <a:cs typeface="Noto Sans SC Regular" charset="0"/>
              </a:rPr>
              <a:t>junction. If the light-generated minority  carrier reaches the </a:t>
            </a:r>
            <a:r>
              <a:rPr lang="en-US" sz="2400" i="1">
                <a:solidFill>
                  <a:srgbClr val="000000"/>
                </a:solidFill>
                <a:latin typeface="Times New Roman" pitchFamily="16" charset="0"/>
                <a:ea typeface="Noto Sans SC Regular" charset="0"/>
                <a:cs typeface="Noto Sans SC Regular" charset="0"/>
              </a:rPr>
              <a:t>p-n </a:t>
            </a:r>
            <a:r>
              <a:rPr lang="en-US" sz="2400">
                <a:solidFill>
                  <a:srgbClr val="000000"/>
                </a:solidFill>
                <a:latin typeface="Times New Roman" pitchFamily="16" charset="0"/>
                <a:ea typeface="Noto Sans SC Regular" charset="0"/>
                <a:cs typeface="Noto Sans SC Regular" charset="0"/>
              </a:rPr>
              <a:t>junction, it is swept across the  junction by the electric field at the junction, where it is now  a majority carrier. If the emitter and base of the solar cell  are connected together (i.e., if the solar cell is short-  circuited), the light-generated carriers flow through the  external circuit.</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914400" y="533400"/>
            <a:ext cx="7345363" cy="1619250"/>
          </a:xfrm>
          <a:ln/>
        </p:spPr>
        <p:txBody>
          <a:bodyPr tIns="12600">
            <a:normAutofit fontScale="90000"/>
          </a:bodyPr>
          <a:lstStyle/>
          <a:p>
            <a:pPr marL="12700" algn="l">
              <a:lnSpc>
                <a:spcPct val="110000"/>
              </a:lnSpc>
              <a:spcBef>
                <a:spcPts val="100"/>
              </a:spcBef>
              <a:tabLst>
                <a:tab pos="911225" algn="l"/>
                <a:tab pos="1627188" algn="l"/>
                <a:tab pos="3040063" algn="l"/>
                <a:tab pos="3573463" algn="l"/>
                <a:tab pos="4492625" algn="l"/>
                <a:tab pos="5213350" algn="l"/>
                <a:tab pos="5983288" algn="l"/>
                <a:tab pos="6900863" algn="l"/>
                <a:tab pos="7315200" algn="l"/>
              </a:tabLst>
            </a:pPr>
            <a:r>
              <a:rPr lang="en-US" sz="2400" b="1" dirty="0">
                <a:latin typeface="Times New Roman" pitchFamily="16" charset="0"/>
              </a:rPr>
              <a:t>2.2.3	I-V	equation	of	solar	cell	and	solar	cell  characteristics</a:t>
            </a:r>
            <a:br>
              <a:rPr lang="en-US" sz="2400" b="1" dirty="0">
                <a:latin typeface="Times New Roman" pitchFamily="16" charset="0"/>
              </a:rPr>
            </a:br>
            <a:r>
              <a:rPr lang="en-US" sz="1200" dirty="0">
                <a:latin typeface="Times New Roman" pitchFamily="16" charset="0"/>
              </a:rPr>
              <a:t>The IV curve of a solar cell is the superposition of the IV curve of the solar cell diode in the dark with the light-  generated current.</a:t>
            </a:r>
            <a:r>
              <a:rPr lang="en-US" sz="1200" u="sng" dirty="0">
                <a:solidFill>
                  <a:srgbClr val="0000FF"/>
                </a:solidFill>
                <a:latin typeface="Times New Roman" pitchFamily="16" charset="0"/>
                <a:hlinkClick r:id="rId3"/>
              </a:rPr>
              <a:t>1 </a:t>
            </a:r>
            <a:r>
              <a:rPr lang="en-US" sz="1200" dirty="0">
                <a:latin typeface="Times New Roman" pitchFamily="16" charset="0"/>
              </a:rPr>
              <a:t>The light has the effect of shifting the IV curve down into the fourth quadrant where power can be  extracted from the diode. Illuminating a cell adds to the normal "dark" currents in the diode so that the diode law  becomes:</a:t>
            </a:r>
          </a:p>
        </p:txBody>
      </p:sp>
      <p:sp>
        <p:nvSpPr>
          <p:cNvPr id="15362" name="Rectangle 2"/>
          <p:cNvSpPr>
            <a:spLocks noChangeArrowheads="1"/>
          </p:cNvSpPr>
          <p:nvPr/>
        </p:nvSpPr>
        <p:spPr bwMode="auto">
          <a:xfrm>
            <a:off x="901700" y="3040063"/>
            <a:ext cx="2122488" cy="287337"/>
          </a:xfrm>
          <a:prstGeom prst="rect">
            <a:avLst/>
          </a:prstGeom>
          <a:noFill/>
          <a:ln w="9525" cap="flat">
            <a:noFill/>
            <a:round/>
            <a:headEnd/>
            <a:tailEnd/>
          </a:ln>
          <a:effectLst/>
        </p:spPr>
        <p:txBody>
          <a:bodyPr lIns="0" tIns="12600" rIns="0" bIns="0">
            <a:spAutoFit/>
          </a:bodyPr>
          <a:lstStyle/>
          <a:p>
            <a:pPr marL="12700">
              <a:lnSpc>
                <a:spcPct val="100000"/>
              </a:lnSpc>
              <a:spcBef>
                <a:spcPts val="100"/>
              </a:spcBef>
              <a:tabLst>
                <a:tab pos="457200" algn="l"/>
                <a:tab pos="914400" algn="l"/>
                <a:tab pos="1371600" algn="l"/>
                <a:tab pos="1828800" algn="l"/>
              </a:tabLst>
            </a:pPr>
            <a:r>
              <a:rPr lang="en-US" baseline="4000">
                <a:solidFill>
                  <a:srgbClr val="000000"/>
                </a:solidFill>
                <a:latin typeface="Times New Roman" pitchFamily="16" charset="0"/>
                <a:ea typeface="Noto Sans SC Regular" charset="0"/>
                <a:cs typeface="Noto Sans SC Regular" charset="0"/>
              </a:rPr>
              <a:t>where </a:t>
            </a:r>
            <a:r>
              <a:rPr lang="en-US" i="1" baseline="4000">
                <a:solidFill>
                  <a:srgbClr val="000000"/>
                </a:solidFill>
                <a:latin typeface="Times New Roman" pitchFamily="16" charset="0"/>
                <a:ea typeface="Noto Sans SC Regular" charset="0"/>
                <a:cs typeface="Noto Sans SC Regular" charset="0"/>
              </a:rPr>
              <a:t>I</a:t>
            </a:r>
            <a:r>
              <a:rPr lang="en-US" sz="800" i="1">
                <a:solidFill>
                  <a:srgbClr val="000000"/>
                </a:solidFill>
                <a:latin typeface="Times New Roman" pitchFamily="16" charset="0"/>
                <a:ea typeface="Noto Sans SC Regular" charset="0"/>
                <a:cs typeface="Noto Sans SC Regular" charset="0"/>
              </a:rPr>
              <a:t>L </a:t>
            </a:r>
            <a:r>
              <a:rPr lang="en-US" baseline="4000">
                <a:solidFill>
                  <a:srgbClr val="000000"/>
                </a:solidFill>
                <a:latin typeface="Times New Roman" pitchFamily="16" charset="0"/>
                <a:ea typeface="Noto Sans SC Regular" charset="0"/>
                <a:cs typeface="Noto Sans SC Regular" charset="0"/>
              </a:rPr>
              <a:t>= light generated current.</a:t>
            </a:r>
          </a:p>
        </p:txBody>
      </p:sp>
      <p:pic>
        <p:nvPicPr>
          <p:cNvPr id="15363" name="Picture 3"/>
          <p:cNvPicPr>
            <a:picLocks noChangeAspect="1" noChangeArrowheads="1"/>
          </p:cNvPicPr>
          <p:nvPr/>
        </p:nvPicPr>
        <p:blipFill>
          <a:blip r:embed="rId4"/>
          <a:srcRect/>
          <a:stretch>
            <a:fillRect/>
          </a:stretch>
        </p:blipFill>
        <p:spPr bwMode="auto">
          <a:xfrm>
            <a:off x="3409950" y="2536825"/>
            <a:ext cx="2328863" cy="441325"/>
          </a:xfrm>
          <a:prstGeom prst="rect">
            <a:avLst/>
          </a:prstGeom>
          <a:noFill/>
          <a:ln w="9525" cap="flat">
            <a:noFill/>
            <a:round/>
            <a:headEnd/>
            <a:tailEnd/>
          </a:ln>
          <a:effectLst/>
        </p:spPr>
      </p:pic>
      <p:pic>
        <p:nvPicPr>
          <p:cNvPr id="15364" name="Picture 4"/>
          <p:cNvPicPr>
            <a:picLocks noChangeAspect="1" noChangeArrowheads="1"/>
          </p:cNvPicPr>
          <p:nvPr/>
        </p:nvPicPr>
        <p:blipFill>
          <a:blip r:embed="rId5"/>
          <a:srcRect/>
          <a:stretch>
            <a:fillRect/>
          </a:stretch>
        </p:blipFill>
        <p:spPr bwMode="auto">
          <a:xfrm>
            <a:off x="933450" y="3357563"/>
            <a:ext cx="7926388" cy="2489200"/>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901700" y="854075"/>
            <a:ext cx="6584950" cy="1157288"/>
          </a:xfrm>
          <a:ln/>
        </p:spPr>
        <p:txBody>
          <a:bodyPr tIns="12600">
            <a:noAutofit/>
          </a:bodyPr>
          <a:lstStyle/>
          <a:p>
            <a:pPr marL="12700" algn="l">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sz="2000" dirty="0">
                <a:latin typeface="Times New Roman" pitchFamily="16" charset="0"/>
              </a:rPr>
              <a:t>The effect of light on the current-voltage characteristics of a p-junction.  The equation for the IV curve in the first quadrant is:</a:t>
            </a:r>
          </a:p>
        </p:txBody>
      </p:sp>
      <p:sp>
        <p:nvSpPr>
          <p:cNvPr id="16386" name="Rectangle 2"/>
          <p:cNvSpPr>
            <a:spLocks noChangeArrowheads="1"/>
          </p:cNvSpPr>
          <p:nvPr/>
        </p:nvSpPr>
        <p:spPr bwMode="auto">
          <a:xfrm>
            <a:off x="914400" y="2895600"/>
            <a:ext cx="7419975" cy="3614737"/>
          </a:xfrm>
          <a:prstGeom prst="rect">
            <a:avLst/>
          </a:prstGeom>
          <a:noFill/>
          <a:ln w="9525" cap="flat">
            <a:noFill/>
            <a:round/>
            <a:headEnd/>
            <a:tailEnd/>
          </a:ln>
          <a:effectLst/>
        </p:spPr>
        <p:txBody>
          <a:bodyPr lIns="0" tIns="12600" rIns="0" bIns="0">
            <a:spAutoFit/>
          </a:bodyPr>
          <a:lstStyle/>
          <a:p>
            <a:pPr marL="508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dirty="0">
                <a:solidFill>
                  <a:srgbClr val="000000"/>
                </a:solidFill>
                <a:latin typeface="Times New Roman" pitchFamily="16" charset="0"/>
                <a:ea typeface="Noto Sans SC Regular" charset="0"/>
                <a:cs typeface="Noto Sans SC Regular" charset="0"/>
              </a:rPr>
              <a:t>The -1 term in the above equation can usually be neglected. The exponential  term is usually &gt;&gt; 1 except for voltages below 100 mV. Further, at low  voltages, the light generated current I</a:t>
            </a:r>
            <a:r>
              <a:rPr lang="en-US" sz="1700" baseline="-7000" dirty="0">
                <a:solidFill>
                  <a:srgbClr val="000000"/>
                </a:solidFill>
                <a:latin typeface="Times New Roman" pitchFamily="16" charset="0"/>
                <a:ea typeface="Noto Sans SC Regular" charset="0"/>
                <a:cs typeface="Noto Sans SC Regular" charset="0"/>
              </a:rPr>
              <a:t>L </a:t>
            </a:r>
            <a:r>
              <a:rPr lang="en-US" dirty="0">
                <a:solidFill>
                  <a:srgbClr val="000000"/>
                </a:solidFill>
                <a:latin typeface="Times New Roman" pitchFamily="16" charset="0"/>
                <a:ea typeface="Noto Sans SC Regular" charset="0"/>
                <a:cs typeface="Noto Sans SC Regular" charset="0"/>
              </a:rPr>
              <a:t>dominates the I</a:t>
            </a:r>
            <a:r>
              <a:rPr lang="en-US" sz="1700" baseline="-7000" dirty="0">
                <a:solidFill>
                  <a:srgbClr val="000000"/>
                </a:solidFill>
                <a:latin typeface="Times New Roman" pitchFamily="16" charset="0"/>
                <a:ea typeface="Noto Sans SC Regular" charset="0"/>
                <a:cs typeface="Noto Sans SC Regular" charset="0"/>
              </a:rPr>
              <a:t>0 </a:t>
            </a:r>
            <a:r>
              <a:rPr lang="en-US" dirty="0">
                <a:solidFill>
                  <a:srgbClr val="000000"/>
                </a:solidFill>
                <a:latin typeface="Times New Roman" pitchFamily="16" charset="0"/>
                <a:ea typeface="Noto Sans SC Regular" charset="0"/>
                <a:cs typeface="Noto Sans SC Regular" charset="0"/>
              </a:rPr>
              <a:t>(...) term so the -1 term  is not needed under illumination.</a:t>
            </a:r>
          </a:p>
          <a:p>
            <a:pPr marL="50800">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2000" dirty="0">
              <a:solidFill>
                <a:srgbClr val="000000"/>
              </a:solidFill>
              <a:latin typeface="Times New Roman" pitchFamily="16" charset="0"/>
              <a:ea typeface="Noto Sans SC Regular" charset="0"/>
              <a:cs typeface="Noto Sans SC Regular" charset="0"/>
            </a:endParaRPr>
          </a:p>
          <a:p>
            <a:pPr marL="50800">
              <a:lnSpc>
                <a:spcPct val="100000"/>
              </a:lnSpc>
              <a:spcBef>
                <a:spcPts val="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dirty="0">
              <a:solidFill>
                <a:srgbClr val="000000"/>
              </a:solidFill>
              <a:latin typeface="Times New Roman" pitchFamily="16" charset="0"/>
              <a:ea typeface="Noto Sans SC Regular" charset="0"/>
              <a:cs typeface="Noto Sans SC Regular" charset="0"/>
            </a:endParaRPr>
          </a:p>
          <a:p>
            <a:pPr marL="50800" algn="just">
              <a:lnSpc>
                <a:spcPct val="11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dirty="0">
                <a:solidFill>
                  <a:srgbClr val="000000"/>
                </a:solidFill>
                <a:latin typeface="Times New Roman" pitchFamily="16" charset="0"/>
                <a:ea typeface="Noto Sans SC Regular" charset="0"/>
                <a:cs typeface="Noto Sans SC Regular" charset="0"/>
              </a:rPr>
              <a:t>Plotting the above equation gives the IV curve below with the relevant points  on the curve labeled and discussed in more detail on the following pages. The  power curve has a </a:t>
            </a:r>
            <a:r>
              <a:rPr lang="en-US" dirty="0" err="1">
                <a:solidFill>
                  <a:srgbClr val="000000"/>
                </a:solidFill>
                <a:latin typeface="Times New Roman" pitchFamily="16" charset="0"/>
                <a:ea typeface="Noto Sans SC Regular" charset="0"/>
                <a:cs typeface="Noto Sans SC Regular" charset="0"/>
              </a:rPr>
              <a:t>a</a:t>
            </a:r>
            <a:r>
              <a:rPr lang="en-US" dirty="0">
                <a:solidFill>
                  <a:srgbClr val="000000"/>
                </a:solidFill>
                <a:latin typeface="Times New Roman" pitchFamily="16" charset="0"/>
                <a:ea typeface="Noto Sans SC Regular" charset="0"/>
                <a:cs typeface="Noto Sans SC Regular" charset="0"/>
              </a:rPr>
              <a:t> maximum denoted as P</a:t>
            </a:r>
            <a:r>
              <a:rPr lang="en-US" sz="1700" baseline="-7000" dirty="0">
                <a:solidFill>
                  <a:srgbClr val="000000"/>
                </a:solidFill>
                <a:latin typeface="Times New Roman" pitchFamily="16" charset="0"/>
                <a:ea typeface="Noto Sans SC Regular" charset="0"/>
                <a:cs typeface="Noto Sans SC Regular" charset="0"/>
              </a:rPr>
              <a:t>MP </a:t>
            </a:r>
            <a:r>
              <a:rPr lang="en-US" dirty="0">
                <a:solidFill>
                  <a:srgbClr val="000000"/>
                </a:solidFill>
                <a:latin typeface="Times New Roman" pitchFamily="16" charset="0"/>
                <a:ea typeface="Noto Sans SC Regular" charset="0"/>
                <a:cs typeface="Noto Sans SC Regular" charset="0"/>
              </a:rPr>
              <a:t>where the solar cell should be  operated to give the maximum power output. It is also denoted as P</a:t>
            </a:r>
            <a:r>
              <a:rPr lang="en-US" sz="1700" baseline="-7000" dirty="0">
                <a:solidFill>
                  <a:srgbClr val="000000"/>
                </a:solidFill>
                <a:latin typeface="Times New Roman" pitchFamily="16" charset="0"/>
                <a:ea typeface="Noto Sans SC Regular" charset="0"/>
                <a:cs typeface="Noto Sans SC Regular" charset="0"/>
              </a:rPr>
              <a:t>MAX </a:t>
            </a:r>
            <a:r>
              <a:rPr lang="en-US" dirty="0">
                <a:solidFill>
                  <a:srgbClr val="000000"/>
                </a:solidFill>
                <a:latin typeface="Times New Roman" pitchFamily="16" charset="0"/>
                <a:ea typeface="Noto Sans SC Regular" charset="0"/>
                <a:cs typeface="Noto Sans SC Regular" charset="0"/>
              </a:rPr>
              <a:t>or  maximum power point (MPP) and occurs at a voltage of V</a:t>
            </a:r>
            <a:r>
              <a:rPr lang="en-US" sz="1700" baseline="-7000" dirty="0">
                <a:solidFill>
                  <a:srgbClr val="000000"/>
                </a:solidFill>
                <a:latin typeface="Times New Roman" pitchFamily="16" charset="0"/>
                <a:ea typeface="Noto Sans SC Regular" charset="0"/>
                <a:cs typeface="Noto Sans SC Regular" charset="0"/>
              </a:rPr>
              <a:t>MP </a:t>
            </a:r>
            <a:r>
              <a:rPr lang="en-US" dirty="0">
                <a:solidFill>
                  <a:srgbClr val="000000"/>
                </a:solidFill>
                <a:latin typeface="Times New Roman" pitchFamily="16" charset="0"/>
                <a:ea typeface="Noto Sans SC Regular" charset="0"/>
                <a:cs typeface="Noto Sans SC Regular" charset="0"/>
              </a:rPr>
              <a:t>and a current of  I</a:t>
            </a:r>
            <a:r>
              <a:rPr lang="en-US" sz="1700" baseline="-7000" dirty="0">
                <a:solidFill>
                  <a:srgbClr val="000000"/>
                </a:solidFill>
                <a:latin typeface="Times New Roman" pitchFamily="16" charset="0"/>
                <a:ea typeface="Noto Sans SC Regular" charset="0"/>
                <a:cs typeface="Noto Sans SC Regular" charset="0"/>
              </a:rPr>
              <a:t>MP</a:t>
            </a:r>
            <a:r>
              <a:rPr lang="en-US" dirty="0">
                <a:solidFill>
                  <a:srgbClr val="000000"/>
                </a:solidFill>
                <a:latin typeface="Times New Roman" pitchFamily="16" charset="0"/>
                <a:ea typeface="Noto Sans SC Regular" charset="0"/>
                <a:cs typeface="Noto Sans SC Regular" charset="0"/>
              </a:rPr>
              <a:t>.</a:t>
            </a:r>
          </a:p>
        </p:txBody>
      </p:sp>
      <p:pic>
        <p:nvPicPr>
          <p:cNvPr id="16387" name="Picture 3"/>
          <p:cNvPicPr>
            <a:picLocks noChangeAspect="1" noChangeArrowheads="1"/>
          </p:cNvPicPr>
          <p:nvPr/>
        </p:nvPicPr>
        <p:blipFill>
          <a:blip r:embed="rId3"/>
          <a:srcRect/>
          <a:stretch>
            <a:fillRect/>
          </a:stretch>
        </p:blipFill>
        <p:spPr bwMode="auto">
          <a:xfrm>
            <a:off x="3200400" y="2286000"/>
            <a:ext cx="2620963" cy="457200"/>
          </a:xfrm>
          <a:prstGeom prst="rect">
            <a:avLst/>
          </a:prstGeom>
          <a:noFill/>
          <a:ln w="9525" cap="flat">
            <a:noFill/>
            <a:round/>
            <a:headEnd/>
            <a:tailEnd/>
          </a:ln>
          <a:effectLst/>
        </p:spPr>
      </p:pic>
      <p:pic>
        <p:nvPicPr>
          <p:cNvPr id="16388" name="Picture 4"/>
          <p:cNvPicPr>
            <a:picLocks noChangeAspect="1" noChangeArrowheads="1"/>
          </p:cNvPicPr>
          <p:nvPr/>
        </p:nvPicPr>
        <p:blipFill>
          <a:blip r:embed="rId4"/>
          <a:srcRect/>
          <a:stretch>
            <a:fillRect/>
          </a:stretch>
        </p:blipFill>
        <p:spPr bwMode="auto">
          <a:xfrm>
            <a:off x="3378200" y="3278188"/>
            <a:ext cx="2398713" cy="441325"/>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889000" y="4589463"/>
            <a:ext cx="7361238" cy="1219200"/>
          </a:xfrm>
          <a:prstGeom prst="rect">
            <a:avLst/>
          </a:prstGeom>
          <a:noFill/>
          <a:ln w="9525" cap="flat">
            <a:noFill/>
            <a:round/>
            <a:headEnd/>
            <a:tailEnd/>
          </a:ln>
          <a:effectLst/>
        </p:spPr>
        <p:txBody>
          <a:bodyPr lIns="0" tIns="12600" rIns="0" bIns="0">
            <a:spAutoFit/>
          </a:bodyPr>
          <a:lstStyle/>
          <a:p>
            <a:pPr marL="38100" indent="6350" algn="ctr">
              <a:lnSpc>
                <a:spcPct val="110000"/>
              </a:lnSpc>
              <a:spcBef>
                <a:spcPts val="100"/>
              </a:spcBef>
              <a:tabLst>
                <a:tab pos="381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i="1">
                <a:solidFill>
                  <a:srgbClr val="000000"/>
                </a:solidFill>
                <a:latin typeface="Times New Roman" pitchFamily="16" charset="0"/>
                <a:ea typeface="Noto Sans SC Regular" charset="0"/>
                <a:cs typeface="Noto Sans SC Regular" charset="0"/>
              </a:rPr>
              <a:t>Current voltage (IV) cure of a solar cell. To get the  maximum power output of a solar cell it needs to operate at  the maximum power point, P</a:t>
            </a:r>
            <a:r>
              <a:rPr lang="en-US" sz="2300" i="1" baseline="-7000">
                <a:solidFill>
                  <a:srgbClr val="000000"/>
                </a:solidFill>
                <a:latin typeface="Times New Roman" pitchFamily="16" charset="0"/>
                <a:ea typeface="Noto Sans SC Regular" charset="0"/>
                <a:cs typeface="Noto Sans SC Regular" charset="0"/>
              </a:rPr>
              <a:t>MP</a:t>
            </a:r>
            <a:r>
              <a:rPr lang="en-US" sz="2400" i="1">
                <a:solidFill>
                  <a:srgbClr val="000000"/>
                </a:solidFill>
                <a:latin typeface="Times New Roman" pitchFamily="16" charset="0"/>
                <a:ea typeface="Noto Sans SC Regular" charset="0"/>
                <a:cs typeface="Noto Sans SC Regular" charset="0"/>
              </a:rPr>
              <a:t>.</a:t>
            </a:r>
          </a:p>
        </p:txBody>
      </p:sp>
      <p:pic>
        <p:nvPicPr>
          <p:cNvPr id="17410" name="Picture 2"/>
          <p:cNvPicPr>
            <a:picLocks noChangeAspect="1" noChangeArrowheads="1"/>
          </p:cNvPicPr>
          <p:nvPr/>
        </p:nvPicPr>
        <p:blipFill>
          <a:blip r:embed="rId3"/>
          <a:srcRect/>
          <a:stretch>
            <a:fillRect/>
          </a:stretch>
        </p:blipFill>
        <p:spPr bwMode="auto">
          <a:xfrm>
            <a:off x="1911350" y="914400"/>
            <a:ext cx="5340350" cy="3694113"/>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901700" y="838200"/>
            <a:ext cx="7331075" cy="1157288"/>
          </a:xfrm>
          <a:ln/>
        </p:spPr>
        <p:txBody>
          <a:bodyPr tIns="12600"/>
          <a:lstStyle/>
          <a:p>
            <a:pPr marL="12700" algn="l">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latin typeface="Times New Roman" pitchFamily="16" charset="0"/>
              </a:rPr>
              <a:t>Rearranging the equation above gives the voltage in terms  of current:</a:t>
            </a:r>
          </a:p>
        </p:txBody>
      </p:sp>
      <p:sp>
        <p:nvSpPr>
          <p:cNvPr id="18434" name="Rectangle 2"/>
          <p:cNvSpPr>
            <a:spLocks noChangeArrowheads="1"/>
          </p:cNvSpPr>
          <p:nvPr/>
        </p:nvSpPr>
        <p:spPr bwMode="auto">
          <a:xfrm>
            <a:off x="863600" y="2446338"/>
            <a:ext cx="7431088" cy="2960687"/>
          </a:xfrm>
          <a:prstGeom prst="rect">
            <a:avLst/>
          </a:prstGeom>
          <a:noFill/>
          <a:ln w="9525" cap="flat">
            <a:noFill/>
            <a:round/>
            <a:headEnd/>
            <a:tailEnd/>
          </a:ln>
          <a:effectLst/>
        </p:spPr>
        <p:txBody>
          <a:bodyPr lIns="0" tIns="11520" rIns="0" bIns="0">
            <a:spAutoFit/>
          </a:bodyPr>
          <a:lstStyle/>
          <a:p>
            <a:pPr marL="508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200">
                <a:solidFill>
                  <a:srgbClr val="000000"/>
                </a:solidFill>
                <a:latin typeface="Times New Roman" pitchFamily="16" charset="0"/>
                <a:ea typeface="Noto Sans SC Regular" charset="0"/>
                <a:cs typeface="Noto Sans SC Regular" charset="0"/>
              </a:rPr>
              <a:t>When I &gt; I</a:t>
            </a:r>
            <a:r>
              <a:rPr lang="en-US" sz="2200" baseline="-7000">
                <a:solidFill>
                  <a:srgbClr val="000000"/>
                </a:solidFill>
                <a:latin typeface="Times New Roman" pitchFamily="16" charset="0"/>
                <a:ea typeface="Noto Sans SC Regular" charset="0"/>
                <a:cs typeface="Noto Sans SC Regular" charset="0"/>
              </a:rPr>
              <a:t>L </a:t>
            </a:r>
            <a:r>
              <a:rPr lang="en-US" sz="2200">
                <a:solidFill>
                  <a:srgbClr val="000000"/>
                </a:solidFill>
                <a:latin typeface="Times New Roman" pitchFamily="16" charset="0"/>
                <a:ea typeface="Noto Sans SC Regular" charset="0"/>
                <a:cs typeface="Noto Sans SC Regular" charset="0"/>
              </a:rPr>
              <a:t>the number in side the ln( ) is negative and  undefined. So what happens in reality? The solar cell goes into  reverse bias (negative voltage) and either the non-idealities in the  solar cell limit the voltage or the supply limits the voltage. In  either case, the solar cell will dissipate power. If there is no limit  on the supply then a solar cell close to ideal (very high R</a:t>
            </a:r>
            <a:r>
              <a:rPr lang="en-US" sz="2200" baseline="-7000">
                <a:solidFill>
                  <a:srgbClr val="000000"/>
                </a:solidFill>
                <a:latin typeface="Times New Roman" pitchFamily="16" charset="0"/>
                <a:ea typeface="Noto Sans SC Regular" charset="0"/>
                <a:cs typeface="Noto Sans SC Regular" charset="0"/>
              </a:rPr>
              <a:t>SHUNT </a:t>
            </a:r>
            <a:r>
              <a:rPr lang="en-US" sz="2200">
                <a:solidFill>
                  <a:srgbClr val="000000"/>
                </a:solidFill>
                <a:latin typeface="Times New Roman" pitchFamily="16" charset="0"/>
                <a:ea typeface="Noto Sans SC Regular" charset="0"/>
                <a:cs typeface="Noto Sans SC Regular" charset="0"/>
              </a:rPr>
              <a:t>in  reverse bias) will be destroyed almost instantly. Other cells will  be destroyed due to heating.</a:t>
            </a:r>
          </a:p>
        </p:txBody>
      </p:sp>
      <p:pic>
        <p:nvPicPr>
          <p:cNvPr id="18435" name="Picture 3"/>
          <p:cNvPicPr>
            <a:picLocks noChangeAspect="1" noChangeArrowheads="1"/>
          </p:cNvPicPr>
          <p:nvPr/>
        </p:nvPicPr>
        <p:blipFill>
          <a:blip r:embed="rId3"/>
          <a:srcRect/>
          <a:stretch>
            <a:fillRect/>
          </a:stretch>
        </p:blipFill>
        <p:spPr bwMode="auto">
          <a:xfrm>
            <a:off x="3368675" y="1778000"/>
            <a:ext cx="2379663" cy="638175"/>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990600" y="-152400"/>
            <a:ext cx="4524375" cy="1157287"/>
          </a:xfrm>
          <a:ln/>
        </p:spPr>
        <p:txBody>
          <a:bodyPr tIns="12600"/>
          <a:lstStyle/>
          <a:p>
            <a:pPr marL="12700" algn="l">
              <a:lnSpc>
                <a:spcPct val="100000"/>
              </a:lnSpc>
              <a:spcBef>
                <a:spcPts val="100"/>
              </a:spcBef>
              <a:tabLst>
                <a:tab pos="457200" algn="l"/>
                <a:tab pos="914400" algn="l"/>
                <a:tab pos="1371600" algn="l"/>
                <a:tab pos="1828800" algn="l"/>
                <a:tab pos="2286000" algn="l"/>
                <a:tab pos="2743200" algn="l"/>
                <a:tab pos="3200400" algn="l"/>
                <a:tab pos="3657600" algn="l"/>
                <a:tab pos="4114800" algn="l"/>
              </a:tabLst>
            </a:pPr>
            <a:r>
              <a:rPr lang="en-US" sz="2400" b="1" dirty="0">
                <a:latin typeface="Times New Roman" pitchFamily="16" charset="0"/>
              </a:rPr>
              <a:t>2.3 Upper limits of cell parameters</a:t>
            </a:r>
          </a:p>
        </p:txBody>
      </p:sp>
      <p:sp>
        <p:nvSpPr>
          <p:cNvPr id="19458" name="Rectangle 2"/>
          <p:cNvSpPr>
            <a:spLocks noChangeArrowheads="1"/>
          </p:cNvSpPr>
          <p:nvPr/>
        </p:nvSpPr>
        <p:spPr bwMode="auto">
          <a:xfrm>
            <a:off x="990600" y="1295400"/>
            <a:ext cx="7362825" cy="1174750"/>
          </a:xfrm>
          <a:prstGeom prst="rect">
            <a:avLst/>
          </a:prstGeom>
          <a:noFill/>
          <a:ln w="9525" cap="flat">
            <a:noFill/>
            <a:round/>
            <a:headEnd/>
            <a:tailEnd/>
          </a:ln>
          <a:effectLst/>
        </p:spPr>
        <p:txBody>
          <a:bodyPr lIns="0" tIns="86400" rIns="0" bIns="0">
            <a:spAutoFit/>
          </a:bodyPr>
          <a:lstStyle/>
          <a:p>
            <a:pPr marL="25400">
              <a:lnSpc>
                <a:spcPct val="100000"/>
              </a:lnSpc>
              <a:spcBef>
                <a:spcPts val="6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b="1" dirty="0">
                <a:solidFill>
                  <a:srgbClr val="000000"/>
                </a:solidFill>
                <a:latin typeface="Times New Roman" pitchFamily="16" charset="0"/>
                <a:ea typeface="Noto Sans SC Regular" charset="0"/>
                <a:cs typeface="Noto Sans SC Regular" charset="0"/>
              </a:rPr>
              <a:t>2.3.1 short circuit current</a:t>
            </a:r>
          </a:p>
          <a:p>
            <a:pPr marL="25400" algn="just">
              <a:lnSpc>
                <a:spcPct val="110000"/>
              </a:lnSpc>
              <a:spcBef>
                <a:spcPts val="1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400" dirty="0">
                <a:solidFill>
                  <a:srgbClr val="000000"/>
                </a:solidFill>
                <a:latin typeface="Times New Roman" pitchFamily="16" charset="0"/>
                <a:ea typeface="Noto Sans SC Regular" charset="0"/>
                <a:cs typeface="Noto Sans SC Regular" charset="0"/>
              </a:rPr>
              <a:t>The short-circuit current is the current through the solar cell when the voltage across the solar cell is  zero (i.e., when the solar cell is short circuited). Usually written as I</a:t>
            </a:r>
            <a:r>
              <a:rPr lang="en-US" sz="1400" baseline="-9000" dirty="0">
                <a:solidFill>
                  <a:srgbClr val="000000"/>
                </a:solidFill>
                <a:latin typeface="Times New Roman" pitchFamily="16" charset="0"/>
                <a:ea typeface="Noto Sans SC Regular" charset="0"/>
                <a:cs typeface="Noto Sans SC Regular" charset="0"/>
              </a:rPr>
              <a:t>SC</a:t>
            </a:r>
            <a:r>
              <a:rPr lang="en-US" sz="1400" dirty="0">
                <a:solidFill>
                  <a:srgbClr val="000000"/>
                </a:solidFill>
                <a:latin typeface="Times New Roman" pitchFamily="16" charset="0"/>
                <a:ea typeface="Noto Sans SC Regular" charset="0"/>
                <a:cs typeface="Noto Sans SC Regular" charset="0"/>
              </a:rPr>
              <a:t>, the short-circuit current is  shown on the IV curve below.</a:t>
            </a:r>
          </a:p>
        </p:txBody>
      </p:sp>
      <p:pic>
        <p:nvPicPr>
          <p:cNvPr id="19459" name="Picture 3"/>
          <p:cNvPicPr>
            <a:picLocks noChangeAspect="1" noChangeArrowheads="1"/>
          </p:cNvPicPr>
          <p:nvPr/>
        </p:nvPicPr>
        <p:blipFill>
          <a:blip r:embed="rId3"/>
          <a:srcRect/>
          <a:stretch>
            <a:fillRect/>
          </a:stretch>
        </p:blipFill>
        <p:spPr bwMode="auto">
          <a:xfrm>
            <a:off x="2209800" y="3200400"/>
            <a:ext cx="4602163" cy="3289300"/>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889000" y="846138"/>
            <a:ext cx="7454900" cy="4478337"/>
          </a:xfrm>
          <a:prstGeom prst="rect">
            <a:avLst/>
          </a:prstGeom>
          <a:noFill/>
          <a:ln w="9525" cap="flat">
            <a:noFill/>
            <a:round/>
            <a:headEnd/>
            <a:tailEnd/>
          </a:ln>
          <a:effectLst/>
        </p:spPr>
        <p:txBody>
          <a:bodyPr lIns="0" tIns="12600" rIns="0" bIns="0">
            <a:spAutoFit/>
          </a:bodyPr>
          <a:lstStyle/>
          <a:p>
            <a:pPr marL="254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900">
                <a:solidFill>
                  <a:srgbClr val="000000"/>
                </a:solidFill>
                <a:latin typeface="Times New Roman" pitchFamily="16" charset="0"/>
                <a:ea typeface="Noto Sans SC Regular" charset="0"/>
                <a:cs typeface="Noto Sans SC Regular" charset="0"/>
              </a:rPr>
              <a:t>The short-circuit current depends on a number of factors which are  described below:</a:t>
            </a:r>
          </a:p>
          <a:p>
            <a:pPr marL="481013" indent="-227013" algn="just">
              <a:lnSpc>
                <a:spcPts val="2513"/>
              </a:lnSpc>
              <a:spcBef>
                <a:spcPts val="100"/>
              </a:spcBef>
              <a:buSzPct val="53000"/>
              <a:buFont typeface="Symbol"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900" b="1">
                <a:solidFill>
                  <a:srgbClr val="000000"/>
                </a:solidFill>
                <a:latin typeface="Times New Roman" pitchFamily="16" charset="0"/>
                <a:ea typeface="Noto Sans SC Regular" charset="0"/>
                <a:cs typeface="Noto Sans SC Regular" charset="0"/>
              </a:rPr>
              <a:t>the area of the solar cell. </a:t>
            </a:r>
            <a:r>
              <a:rPr lang="en-US" sz="1900">
                <a:solidFill>
                  <a:srgbClr val="000000"/>
                </a:solidFill>
                <a:latin typeface="Times New Roman" pitchFamily="16" charset="0"/>
                <a:ea typeface="Noto Sans SC Regular" charset="0"/>
                <a:cs typeface="Noto Sans SC Regular" charset="0"/>
              </a:rPr>
              <a:t>To remove the dependence of the solar cell  area, it is more common to list the short-circuit current </a:t>
            </a:r>
            <a:r>
              <a:rPr lang="en-US" sz="1900" b="1">
                <a:solidFill>
                  <a:srgbClr val="000000"/>
                </a:solidFill>
                <a:latin typeface="Times New Roman" pitchFamily="16" charset="0"/>
                <a:ea typeface="Noto Sans SC Regular" charset="0"/>
                <a:cs typeface="Noto Sans SC Regular" charset="0"/>
              </a:rPr>
              <a:t>density </a:t>
            </a:r>
            <a:r>
              <a:rPr lang="en-US" sz="1900">
                <a:solidFill>
                  <a:srgbClr val="000000"/>
                </a:solidFill>
                <a:latin typeface="Times New Roman" pitchFamily="16" charset="0"/>
                <a:ea typeface="Noto Sans SC Regular" charset="0"/>
                <a:cs typeface="Noto Sans SC Regular" charset="0"/>
              </a:rPr>
              <a:t>(J</a:t>
            </a:r>
            <a:r>
              <a:rPr lang="en-US" sz="1900" baseline="-6000">
                <a:solidFill>
                  <a:srgbClr val="000000"/>
                </a:solidFill>
                <a:latin typeface="Times New Roman" pitchFamily="16" charset="0"/>
                <a:ea typeface="Noto Sans SC Regular" charset="0"/>
                <a:cs typeface="Noto Sans SC Regular" charset="0"/>
              </a:rPr>
              <a:t>sc </a:t>
            </a:r>
            <a:r>
              <a:rPr lang="en-US" sz="1900">
                <a:solidFill>
                  <a:srgbClr val="000000"/>
                </a:solidFill>
                <a:latin typeface="Times New Roman" pitchFamily="16" charset="0"/>
                <a:ea typeface="Noto Sans SC Regular" charset="0"/>
                <a:cs typeface="Noto Sans SC Regular" charset="0"/>
              </a:rPr>
              <a:t>in  mA/cm</a:t>
            </a:r>
            <a:r>
              <a:rPr lang="en-US" sz="1900" baseline="28000">
                <a:solidFill>
                  <a:srgbClr val="000000"/>
                </a:solidFill>
                <a:latin typeface="Times New Roman" pitchFamily="16" charset="0"/>
                <a:ea typeface="Noto Sans SC Regular" charset="0"/>
                <a:cs typeface="Noto Sans SC Regular" charset="0"/>
              </a:rPr>
              <a:t>2</a:t>
            </a:r>
            <a:r>
              <a:rPr lang="en-US" sz="1900">
                <a:solidFill>
                  <a:srgbClr val="000000"/>
                </a:solidFill>
                <a:latin typeface="Times New Roman" pitchFamily="16" charset="0"/>
                <a:ea typeface="Noto Sans SC Regular" charset="0"/>
                <a:cs typeface="Noto Sans SC Regular" charset="0"/>
              </a:rPr>
              <a:t>) rather than the short-circuit current;</a:t>
            </a:r>
          </a:p>
          <a:p>
            <a:pPr marL="481013" indent="-227013" algn="just">
              <a:lnSpc>
                <a:spcPct val="100000"/>
              </a:lnSpc>
              <a:spcBef>
                <a:spcPts val="100"/>
              </a:spcBef>
              <a:buSzPct val="53000"/>
              <a:buFont typeface="Symbol"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900" b="1">
                <a:solidFill>
                  <a:srgbClr val="000000"/>
                </a:solidFill>
                <a:latin typeface="Times New Roman" pitchFamily="16" charset="0"/>
                <a:ea typeface="Noto Sans SC Regular" charset="0"/>
                <a:cs typeface="Noto Sans SC Regular" charset="0"/>
              </a:rPr>
              <a:t>the number of photons </a:t>
            </a:r>
            <a:r>
              <a:rPr lang="en-US" sz="1900">
                <a:solidFill>
                  <a:srgbClr val="000000"/>
                </a:solidFill>
                <a:latin typeface="Times New Roman" pitchFamily="16" charset="0"/>
                <a:ea typeface="Noto Sans SC Regular" charset="0"/>
                <a:cs typeface="Noto Sans SC Regular" charset="0"/>
              </a:rPr>
              <a:t>(i.e., the power of the incident light source).</a:t>
            </a:r>
          </a:p>
          <a:p>
            <a:pPr marL="482600" algn="just">
              <a:lnSpc>
                <a:spcPts val="2513"/>
              </a:lnSpc>
              <a:spcBef>
                <a:spcPts val="125"/>
              </a:spcBef>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900">
                <a:solidFill>
                  <a:srgbClr val="000000"/>
                </a:solidFill>
                <a:latin typeface="Times New Roman" pitchFamily="16" charset="0"/>
                <a:ea typeface="Noto Sans SC Regular" charset="0"/>
                <a:cs typeface="Noto Sans SC Regular" charset="0"/>
              </a:rPr>
              <a:t>Isc from a solar cell is directly dependant on the light intensity as  discussed in </a:t>
            </a:r>
            <a:r>
              <a:rPr lang="en-US" sz="1900" u="sng">
                <a:solidFill>
                  <a:srgbClr val="0000FF"/>
                </a:solidFill>
                <a:latin typeface="Times New Roman" pitchFamily="16" charset="0"/>
                <a:ea typeface="Noto Sans SC Regular" charset="0"/>
                <a:cs typeface="Noto Sans SC Regular" charset="0"/>
                <a:hlinkClick r:id="rId3"/>
              </a:rPr>
              <a:t>Effect of Light Intensity</a:t>
            </a:r>
            <a:r>
              <a:rPr lang="en-US" sz="1900">
                <a:solidFill>
                  <a:srgbClr val="0000FF"/>
                </a:solidFill>
                <a:latin typeface="Times New Roman" pitchFamily="16" charset="0"/>
                <a:ea typeface="Noto Sans SC Regular" charset="0"/>
                <a:cs typeface="Noto Sans SC Regular" charset="0"/>
              </a:rPr>
              <a:t>;</a:t>
            </a:r>
          </a:p>
          <a:p>
            <a:pPr marL="481013" indent="-227013">
              <a:lnSpc>
                <a:spcPts val="2500"/>
              </a:lnSpc>
              <a:spcBef>
                <a:spcPts val="25"/>
              </a:spcBef>
              <a:buSzPct val="53000"/>
              <a:buFont typeface="Symbol"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900" b="1">
                <a:solidFill>
                  <a:srgbClr val="0000FF"/>
                </a:solidFill>
                <a:latin typeface="Times New Roman" pitchFamily="16" charset="0"/>
                <a:ea typeface="Noto Sans SC Regular" charset="0"/>
                <a:cs typeface="Noto Sans SC Regular" charset="0"/>
              </a:rPr>
              <a:t>the spectrum of the incident light. </a:t>
            </a:r>
            <a:r>
              <a:rPr lang="en-US" sz="1900">
                <a:solidFill>
                  <a:srgbClr val="0000FF"/>
                </a:solidFill>
                <a:latin typeface="Times New Roman" pitchFamily="16" charset="0"/>
                <a:ea typeface="Noto Sans SC Regular" charset="0"/>
                <a:cs typeface="Noto Sans SC Regular" charset="0"/>
              </a:rPr>
              <a:t>For most solar cell measurement,  the spectrum is standardised to the </a:t>
            </a:r>
            <a:r>
              <a:rPr lang="en-US" sz="1900" u="sng">
                <a:solidFill>
                  <a:srgbClr val="0000FF"/>
                </a:solidFill>
                <a:latin typeface="Times New Roman" pitchFamily="16" charset="0"/>
                <a:ea typeface="Noto Sans SC Regular" charset="0"/>
                <a:cs typeface="Noto Sans SC Regular" charset="0"/>
                <a:hlinkClick r:id="rId4"/>
              </a:rPr>
              <a:t>AM1.5 spectrum</a:t>
            </a:r>
            <a:r>
              <a:rPr lang="en-US" sz="1900">
                <a:solidFill>
                  <a:srgbClr val="0000FF"/>
                </a:solidFill>
                <a:latin typeface="Times New Roman" pitchFamily="16" charset="0"/>
                <a:ea typeface="Noto Sans SC Regular" charset="0"/>
                <a:cs typeface="Noto Sans SC Regular" charset="0"/>
              </a:rPr>
              <a:t>;</a:t>
            </a:r>
          </a:p>
          <a:p>
            <a:pPr marL="481013" indent="-227013">
              <a:lnSpc>
                <a:spcPts val="2513"/>
              </a:lnSpc>
              <a:buSzPct val="53000"/>
              <a:buFont typeface="Symbol"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900" b="1">
                <a:solidFill>
                  <a:srgbClr val="0000FF"/>
                </a:solidFill>
                <a:latin typeface="Times New Roman" pitchFamily="16" charset="0"/>
                <a:ea typeface="Noto Sans SC Regular" charset="0"/>
                <a:cs typeface="Noto Sans SC Regular" charset="0"/>
              </a:rPr>
              <a:t>the optical properties </a:t>
            </a:r>
            <a:r>
              <a:rPr lang="en-US" sz="1900">
                <a:solidFill>
                  <a:srgbClr val="0000FF"/>
                </a:solidFill>
                <a:latin typeface="Times New Roman" pitchFamily="16" charset="0"/>
                <a:ea typeface="Noto Sans SC Regular" charset="0"/>
                <a:cs typeface="Noto Sans SC Regular" charset="0"/>
              </a:rPr>
              <a:t>(absorption and reflection) of the solar cell  (discussed in </a:t>
            </a:r>
            <a:r>
              <a:rPr lang="en-US" sz="1900" u="sng">
                <a:solidFill>
                  <a:srgbClr val="0000FF"/>
                </a:solidFill>
                <a:latin typeface="Times New Roman" pitchFamily="16" charset="0"/>
                <a:ea typeface="Noto Sans SC Regular" charset="0"/>
                <a:cs typeface="Noto Sans SC Regular" charset="0"/>
                <a:hlinkClick r:id="rId5"/>
              </a:rPr>
              <a:t>Optical Losses</a:t>
            </a:r>
            <a:r>
              <a:rPr lang="en-US" sz="1900">
                <a:solidFill>
                  <a:srgbClr val="0000FF"/>
                </a:solidFill>
                <a:latin typeface="Times New Roman" pitchFamily="16" charset="0"/>
                <a:ea typeface="Noto Sans SC Regular" charset="0"/>
                <a:cs typeface="Noto Sans SC Regular" charset="0"/>
              </a:rPr>
              <a:t>); and</a:t>
            </a:r>
          </a:p>
          <a:p>
            <a:pPr marL="481013" indent="-227013">
              <a:lnSpc>
                <a:spcPct val="100000"/>
              </a:lnSpc>
              <a:spcBef>
                <a:spcPts val="100"/>
              </a:spcBef>
              <a:buSzPct val="53000"/>
              <a:buFont typeface="Symbol"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900" b="1">
                <a:solidFill>
                  <a:srgbClr val="0000FF"/>
                </a:solidFill>
                <a:latin typeface="Times New Roman" pitchFamily="16" charset="0"/>
                <a:ea typeface="Noto Sans SC Regular" charset="0"/>
                <a:cs typeface="Noto Sans SC Regular" charset="0"/>
              </a:rPr>
              <a:t>the collection probability </a:t>
            </a:r>
            <a:r>
              <a:rPr lang="en-US" sz="1900">
                <a:solidFill>
                  <a:srgbClr val="0000FF"/>
                </a:solidFill>
                <a:latin typeface="Times New Roman" pitchFamily="16" charset="0"/>
                <a:ea typeface="Noto Sans SC Regular" charset="0"/>
                <a:cs typeface="Noto Sans SC Regular" charset="0"/>
              </a:rPr>
              <a:t>of the solar cell, which depends chiefly on</a:t>
            </a:r>
          </a:p>
          <a:p>
            <a:pPr marL="482600">
              <a:lnSpc>
                <a:spcPct val="100000"/>
              </a:lnSpc>
              <a:spcBef>
                <a:spcPts val="250"/>
              </a:spcBef>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900">
                <a:solidFill>
                  <a:srgbClr val="0000FF"/>
                </a:solidFill>
                <a:latin typeface="Times New Roman" pitchFamily="16" charset="0"/>
                <a:ea typeface="Noto Sans SC Regular" charset="0"/>
                <a:cs typeface="Noto Sans SC Regular" charset="0"/>
              </a:rPr>
              <a:t>the surface passivation and the minority carrier lifetime in the base.</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863600" y="849313"/>
            <a:ext cx="7418388" cy="5080000"/>
          </a:xfrm>
          <a:prstGeom prst="rect">
            <a:avLst/>
          </a:prstGeom>
          <a:noFill/>
          <a:ln w="9525" cap="flat">
            <a:noFill/>
            <a:round/>
            <a:headEnd/>
            <a:tailEnd/>
          </a:ln>
          <a:effectLst/>
        </p:spPr>
        <p:txBody>
          <a:bodyPr lIns="0" tIns="11520" rIns="0" bIns="0">
            <a:spAutoFit/>
          </a:bodyPr>
          <a:lstStyle/>
          <a:p>
            <a:pPr marL="508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a:solidFill>
                  <a:srgbClr val="000000"/>
                </a:solidFill>
                <a:latin typeface="Times New Roman" pitchFamily="16" charset="0"/>
                <a:ea typeface="Noto Sans SC Regular" charset="0"/>
                <a:cs typeface="Noto Sans SC Regular" charset="0"/>
              </a:rPr>
              <a:t>When comparing solar cells of the same material type, the most critical  material parameter is the diffusion length and surface passivation. In a  cell with perfectly passivated surface and uniform generation, the  equation for the short-circuit current can be approximated as:</a:t>
            </a:r>
          </a:p>
          <a:p>
            <a:pPr marL="50800">
              <a:lnSpc>
                <a:spcPct val="100000"/>
              </a:lnSpc>
              <a:spcBef>
                <a:spcPts val="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2400">
              <a:solidFill>
                <a:srgbClr val="000000"/>
              </a:solidFill>
              <a:latin typeface="Times New Roman" pitchFamily="16" charset="0"/>
              <a:ea typeface="Noto Sans SC Regular" charset="0"/>
              <a:cs typeface="Noto Sans SC Regular" charset="0"/>
            </a:endParaRPr>
          </a:p>
          <a:p>
            <a:pPr marL="50800" algn="just">
              <a:lnSpc>
                <a:spcPct val="11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a:solidFill>
                  <a:srgbClr val="000000"/>
                </a:solidFill>
                <a:latin typeface="Times New Roman" pitchFamily="16" charset="0"/>
                <a:ea typeface="Noto Sans SC Regular" charset="0"/>
                <a:cs typeface="Noto Sans SC Regular" charset="0"/>
              </a:rPr>
              <a:t>where G is the generation rate, and L</a:t>
            </a:r>
            <a:r>
              <a:rPr lang="en-US" sz="2000" baseline="-8000">
                <a:solidFill>
                  <a:srgbClr val="000000"/>
                </a:solidFill>
                <a:latin typeface="Times New Roman" pitchFamily="16" charset="0"/>
                <a:ea typeface="Noto Sans SC Regular" charset="0"/>
                <a:cs typeface="Noto Sans SC Regular" charset="0"/>
              </a:rPr>
              <a:t>n </a:t>
            </a:r>
            <a:r>
              <a:rPr lang="en-US" sz="2000">
                <a:solidFill>
                  <a:srgbClr val="000000"/>
                </a:solidFill>
                <a:latin typeface="Times New Roman" pitchFamily="16" charset="0"/>
                <a:ea typeface="Noto Sans SC Regular" charset="0"/>
                <a:cs typeface="Noto Sans SC Regular" charset="0"/>
              </a:rPr>
              <a:t>and L</a:t>
            </a:r>
            <a:r>
              <a:rPr lang="en-US" sz="2000" baseline="-8000">
                <a:solidFill>
                  <a:srgbClr val="000000"/>
                </a:solidFill>
                <a:latin typeface="Times New Roman" pitchFamily="16" charset="0"/>
                <a:ea typeface="Noto Sans SC Regular" charset="0"/>
                <a:cs typeface="Noto Sans SC Regular" charset="0"/>
              </a:rPr>
              <a:t>p </a:t>
            </a:r>
            <a:r>
              <a:rPr lang="en-US" sz="2000">
                <a:solidFill>
                  <a:srgbClr val="000000"/>
                </a:solidFill>
                <a:latin typeface="Times New Roman" pitchFamily="16" charset="0"/>
                <a:ea typeface="Noto Sans SC Regular" charset="0"/>
                <a:cs typeface="Noto Sans SC Regular" charset="0"/>
              </a:rPr>
              <a:t>are the electron and hole  diffusion lengths respectively. Although this equation makes several  assumptions which are not true for the conditions encountered in most  solar cells, the above equation nevertheless indicates that the short-  circuit current depends strongly on the generation rate and the diffusion  length.</a:t>
            </a:r>
          </a:p>
          <a:p>
            <a:pPr marL="50800" algn="just">
              <a:lnSpc>
                <a:spcPct val="100000"/>
              </a:lnSpc>
              <a:spcBef>
                <a:spcPts val="2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a:solidFill>
                  <a:srgbClr val="000000"/>
                </a:solidFill>
                <a:latin typeface="Times New Roman" pitchFamily="16" charset="0"/>
                <a:ea typeface="Noto Sans SC Regular" charset="0"/>
                <a:cs typeface="Noto Sans SC Regular" charset="0"/>
              </a:rPr>
              <a:t>Silicon solar cells under an AM1.5 spectrum have a maximum possible</a:t>
            </a:r>
          </a:p>
          <a:p>
            <a:pPr marL="50800" algn="just">
              <a:lnSpc>
                <a:spcPct val="110000"/>
              </a:lnSpc>
              <a:spcBef>
                <a:spcPts val="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a:solidFill>
                  <a:srgbClr val="000000"/>
                </a:solidFill>
                <a:latin typeface="Times New Roman" pitchFamily="16" charset="0"/>
                <a:ea typeface="Noto Sans SC Regular" charset="0"/>
                <a:cs typeface="Noto Sans SC Regular" charset="0"/>
              </a:rPr>
              <a:t>current of 46 mA/cm</a:t>
            </a:r>
            <a:r>
              <a:rPr lang="en-US" sz="2000" baseline="29000">
                <a:solidFill>
                  <a:srgbClr val="000000"/>
                </a:solidFill>
                <a:latin typeface="Times New Roman" pitchFamily="16" charset="0"/>
                <a:ea typeface="Noto Sans SC Regular" charset="0"/>
                <a:cs typeface="Noto Sans SC Regular" charset="0"/>
              </a:rPr>
              <a:t>2</a:t>
            </a:r>
            <a:r>
              <a:rPr lang="en-US" sz="2000">
                <a:solidFill>
                  <a:srgbClr val="000000"/>
                </a:solidFill>
                <a:latin typeface="Times New Roman" pitchFamily="16" charset="0"/>
                <a:ea typeface="Noto Sans SC Regular" charset="0"/>
                <a:cs typeface="Noto Sans SC Regular" charset="0"/>
              </a:rPr>
              <a:t>. Laboratory devices have measured short-circuit  currents of over 42 mA/cm</a:t>
            </a:r>
            <a:r>
              <a:rPr lang="en-US" sz="2000" baseline="29000">
                <a:solidFill>
                  <a:srgbClr val="000000"/>
                </a:solidFill>
                <a:latin typeface="Times New Roman" pitchFamily="16" charset="0"/>
                <a:ea typeface="Noto Sans SC Regular" charset="0"/>
                <a:cs typeface="Noto Sans SC Regular" charset="0"/>
              </a:rPr>
              <a:t>2</a:t>
            </a:r>
            <a:r>
              <a:rPr lang="en-US" sz="2000">
                <a:solidFill>
                  <a:srgbClr val="000000"/>
                </a:solidFill>
                <a:latin typeface="Times New Roman" pitchFamily="16" charset="0"/>
                <a:ea typeface="Noto Sans SC Regular" charset="0"/>
                <a:cs typeface="Noto Sans SC Regular" charset="0"/>
              </a:rPr>
              <a:t>, and commercial solar cell have short-  circuit currents between about 28 mA/cm</a:t>
            </a:r>
            <a:r>
              <a:rPr lang="en-US" sz="2000" baseline="29000">
                <a:solidFill>
                  <a:srgbClr val="000000"/>
                </a:solidFill>
                <a:latin typeface="Times New Roman" pitchFamily="16" charset="0"/>
                <a:ea typeface="Noto Sans SC Regular" charset="0"/>
                <a:cs typeface="Noto Sans SC Regular" charset="0"/>
              </a:rPr>
              <a:t>2 </a:t>
            </a:r>
            <a:r>
              <a:rPr lang="en-US" sz="2000">
                <a:solidFill>
                  <a:srgbClr val="000000"/>
                </a:solidFill>
                <a:latin typeface="Times New Roman" pitchFamily="16" charset="0"/>
                <a:ea typeface="Noto Sans SC Regular" charset="0"/>
                <a:cs typeface="Noto Sans SC Regular" charset="0"/>
              </a:rPr>
              <a:t>and 35 mA/cm</a:t>
            </a:r>
            <a:r>
              <a:rPr lang="en-US" sz="2000" baseline="29000">
                <a:solidFill>
                  <a:srgbClr val="000000"/>
                </a:solidFill>
                <a:latin typeface="Times New Roman" pitchFamily="16" charset="0"/>
                <a:ea typeface="Noto Sans SC Regular" charset="0"/>
                <a:cs typeface="Noto Sans SC Regular" charset="0"/>
              </a:rPr>
              <a:t>2</a:t>
            </a:r>
            <a:r>
              <a:rPr lang="en-US" sz="2000">
                <a:solidFill>
                  <a:srgbClr val="000000"/>
                </a:solidFill>
                <a:latin typeface="Times New Roman" pitchFamily="16" charset="0"/>
                <a:ea typeface="Noto Sans SC Regular" charset="0"/>
                <a:cs typeface="Noto Sans SC Regular" charset="0"/>
              </a:rPr>
              <a:t>.</a:t>
            </a:r>
          </a:p>
        </p:txBody>
      </p:sp>
      <p:pic>
        <p:nvPicPr>
          <p:cNvPr id="21506" name="Picture 2"/>
          <p:cNvPicPr>
            <a:picLocks noChangeAspect="1" noChangeArrowheads="1"/>
          </p:cNvPicPr>
          <p:nvPr/>
        </p:nvPicPr>
        <p:blipFill>
          <a:blip r:embed="rId3"/>
          <a:srcRect/>
          <a:stretch>
            <a:fillRect/>
          </a:stretch>
        </p:blipFill>
        <p:spPr bwMode="auto">
          <a:xfrm>
            <a:off x="3773488" y="2268538"/>
            <a:ext cx="1589087" cy="257175"/>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1189038" y="4640263"/>
            <a:ext cx="6769100" cy="1220787"/>
          </a:xfrm>
          <a:prstGeom prst="rect">
            <a:avLst/>
          </a:prstGeom>
          <a:noFill/>
          <a:ln w="9525" cap="flat">
            <a:noFill/>
            <a:round/>
            <a:headEnd/>
            <a:tailEnd/>
          </a:ln>
          <a:effectLst/>
        </p:spPr>
        <p:txBody>
          <a:bodyPr lIns="0" tIns="14040" rIns="0" bIns="0">
            <a:spAutoFit/>
          </a:bodyPr>
          <a:lstStyle/>
          <a:p>
            <a:pPr marL="12700" algn="just">
              <a:lnSpc>
                <a:spcPct val="110000"/>
              </a:lnSpc>
              <a:spcBef>
                <a:spcPts val="1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sz="2400" i="1">
                <a:solidFill>
                  <a:srgbClr val="000000"/>
                </a:solidFill>
                <a:latin typeface="Times New Roman" pitchFamily="16" charset="0"/>
                <a:ea typeface="Noto Sans SC Regular" charset="0"/>
                <a:cs typeface="Noto Sans SC Regular" charset="0"/>
              </a:rPr>
              <a:t>In an ideal device every photon above the bandgap  gives one charge carrier in the external circuit so the  highest current is for the lowest bandgap.</a:t>
            </a:r>
          </a:p>
        </p:txBody>
      </p:sp>
      <p:pic>
        <p:nvPicPr>
          <p:cNvPr id="22530" name="Picture 2"/>
          <p:cNvPicPr>
            <a:picLocks noChangeAspect="1" noChangeArrowheads="1"/>
          </p:cNvPicPr>
          <p:nvPr/>
        </p:nvPicPr>
        <p:blipFill>
          <a:blip r:embed="rId3"/>
          <a:srcRect/>
          <a:stretch>
            <a:fillRect/>
          </a:stretch>
        </p:blipFill>
        <p:spPr bwMode="auto">
          <a:xfrm>
            <a:off x="1990725" y="914400"/>
            <a:ext cx="5172075" cy="3751263"/>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889000" y="881063"/>
            <a:ext cx="7092950" cy="1158875"/>
          </a:xfrm>
          <a:ln/>
        </p:spPr>
        <p:txBody>
          <a:bodyPr tIns="13320"/>
          <a:lstStyle/>
          <a:p>
            <a:pPr marL="25400" algn="l">
              <a:lnSpc>
                <a:spcPct val="100000"/>
              </a:lnSpc>
              <a:spcBef>
                <a:spcPts val="1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2200" b="1">
                <a:latin typeface="Times New Roman" pitchFamily="16" charset="0"/>
              </a:rPr>
              <a:t>Illuminated Current and Short Circuit Current (I</a:t>
            </a:r>
            <a:r>
              <a:rPr lang="en-US" sz="2200" b="1" baseline="-7000">
                <a:latin typeface="Times New Roman" pitchFamily="16" charset="0"/>
              </a:rPr>
              <a:t>L </a:t>
            </a:r>
            <a:r>
              <a:rPr lang="en-US" sz="2200" b="1">
                <a:latin typeface="Times New Roman" pitchFamily="16" charset="0"/>
              </a:rPr>
              <a:t>or I</a:t>
            </a:r>
            <a:r>
              <a:rPr lang="en-US" sz="2200" b="1" baseline="-7000">
                <a:latin typeface="Times New Roman" pitchFamily="16" charset="0"/>
              </a:rPr>
              <a:t>sc </a:t>
            </a:r>
            <a:r>
              <a:rPr lang="en-US" sz="2200" b="1">
                <a:latin typeface="Times New Roman" pitchFamily="16" charset="0"/>
              </a:rPr>
              <a:t>?)</a:t>
            </a:r>
          </a:p>
        </p:txBody>
      </p:sp>
      <p:sp>
        <p:nvSpPr>
          <p:cNvPr id="23554" name="Rectangle 2"/>
          <p:cNvSpPr>
            <a:spLocks noChangeArrowheads="1"/>
          </p:cNvSpPr>
          <p:nvPr/>
        </p:nvSpPr>
        <p:spPr bwMode="auto">
          <a:xfrm>
            <a:off x="914400" y="2133600"/>
            <a:ext cx="7369175" cy="4037012"/>
          </a:xfrm>
          <a:prstGeom prst="rect">
            <a:avLst/>
          </a:prstGeom>
          <a:noFill/>
          <a:ln w="9525" cap="flat">
            <a:noFill/>
            <a:round/>
            <a:headEnd/>
            <a:tailEnd/>
          </a:ln>
          <a:effectLst/>
        </p:spPr>
        <p:txBody>
          <a:bodyPr lIns="0" tIns="12240" rIns="0" bIns="0">
            <a:spAutoFit/>
          </a:bodyPr>
          <a:lstStyle/>
          <a:p>
            <a:pPr marL="254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dirty="0">
                <a:solidFill>
                  <a:srgbClr val="000000"/>
                </a:solidFill>
                <a:latin typeface="Times New Roman" pitchFamily="16" charset="0"/>
                <a:ea typeface="Noto Sans SC Regular" charset="0"/>
                <a:cs typeface="Noto Sans SC Regular" charset="0"/>
              </a:rPr>
              <a:t>I</a:t>
            </a:r>
            <a:r>
              <a:rPr lang="en-US" sz="2000" baseline="-8000" dirty="0">
                <a:solidFill>
                  <a:srgbClr val="000000"/>
                </a:solidFill>
                <a:latin typeface="Times New Roman" pitchFamily="16" charset="0"/>
                <a:ea typeface="Noto Sans SC Regular" charset="0"/>
                <a:cs typeface="Noto Sans SC Regular" charset="0"/>
              </a:rPr>
              <a:t>L </a:t>
            </a:r>
            <a:r>
              <a:rPr lang="en-US" sz="2000" dirty="0">
                <a:solidFill>
                  <a:srgbClr val="000000"/>
                </a:solidFill>
                <a:latin typeface="Times New Roman" pitchFamily="16" charset="0"/>
                <a:ea typeface="Noto Sans SC Regular" charset="0"/>
                <a:cs typeface="Noto Sans SC Regular" charset="0"/>
              </a:rPr>
              <a:t>is the light generated current inside the solar cell and is the correct  term to use in the solar cell equation. At short circuit conditions the  externally measured current is </a:t>
            </a:r>
            <a:r>
              <a:rPr lang="en-US" sz="2000" dirty="0" err="1">
                <a:solidFill>
                  <a:srgbClr val="000000"/>
                </a:solidFill>
                <a:latin typeface="Times New Roman" pitchFamily="16" charset="0"/>
                <a:ea typeface="Noto Sans SC Regular" charset="0"/>
                <a:cs typeface="Noto Sans SC Regular" charset="0"/>
              </a:rPr>
              <a:t>I</a:t>
            </a:r>
            <a:r>
              <a:rPr lang="en-US" sz="2000" baseline="-8000" dirty="0" err="1">
                <a:solidFill>
                  <a:srgbClr val="000000"/>
                </a:solidFill>
                <a:latin typeface="Times New Roman" pitchFamily="16" charset="0"/>
                <a:ea typeface="Noto Sans SC Regular" charset="0"/>
                <a:cs typeface="Noto Sans SC Regular" charset="0"/>
              </a:rPr>
              <a:t>sc</a:t>
            </a:r>
            <a:r>
              <a:rPr lang="en-US" sz="2000" baseline="-8000" dirty="0">
                <a:solidFill>
                  <a:srgbClr val="000000"/>
                </a:solidFill>
                <a:latin typeface="Times New Roman" pitchFamily="16" charset="0"/>
                <a:ea typeface="Noto Sans SC Regular" charset="0"/>
                <a:cs typeface="Noto Sans SC Regular" charset="0"/>
              </a:rPr>
              <a:t>. </a:t>
            </a:r>
            <a:r>
              <a:rPr lang="en-US" sz="2000" dirty="0">
                <a:solidFill>
                  <a:srgbClr val="000000"/>
                </a:solidFill>
                <a:latin typeface="Times New Roman" pitchFamily="16" charset="0"/>
                <a:ea typeface="Noto Sans SC Regular" charset="0"/>
                <a:cs typeface="Noto Sans SC Regular" charset="0"/>
              </a:rPr>
              <a:t>Since </a:t>
            </a:r>
            <a:r>
              <a:rPr lang="en-US" sz="2000" dirty="0" err="1">
                <a:solidFill>
                  <a:srgbClr val="000000"/>
                </a:solidFill>
                <a:latin typeface="Times New Roman" pitchFamily="16" charset="0"/>
                <a:ea typeface="Noto Sans SC Regular" charset="0"/>
                <a:cs typeface="Noto Sans SC Regular" charset="0"/>
              </a:rPr>
              <a:t>I</a:t>
            </a:r>
            <a:r>
              <a:rPr lang="en-US" sz="2000" baseline="-8000" dirty="0" err="1">
                <a:solidFill>
                  <a:srgbClr val="000000"/>
                </a:solidFill>
                <a:latin typeface="Times New Roman" pitchFamily="16" charset="0"/>
                <a:ea typeface="Noto Sans SC Regular" charset="0"/>
                <a:cs typeface="Noto Sans SC Regular" charset="0"/>
              </a:rPr>
              <a:t>sc</a:t>
            </a:r>
            <a:r>
              <a:rPr lang="en-US" sz="2000" baseline="-8000" dirty="0">
                <a:solidFill>
                  <a:srgbClr val="000000"/>
                </a:solidFill>
                <a:latin typeface="Times New Roman" pitchFamily="16" charset="0"/>
                <a:ea typeface="Noto Sans SC Regular" charset="0"/>
                <a:cs typeface="Noto Sans SC Regular" charset="0"/>
              </a:rPr>
              <a:t> </a:t>
            </a:r>
            <a:r>
              <a:rPr lang="en-US" sz="2000" dirty="0">
                <a:solidFill>
                  <a:srgbClr val="000000"/>
                </a:solidFill>
                <a:latin typeface="Times New Roman" pitchFamily="16" charset="0"/>
                <a:ea typeface="Noto Sans SC Regular" charset="0"/>
                <a:cs typeface="Noto Sans SC Regular" charset="0"/>
              </a:rPr>
              <a:t>is usually equal to I</a:t>
            </a:r>
            <a:r>
              <a:rPr lang="en-US" sz="2000" baseline="-8000" dirty="0">
                <a:solidFill>
                  <a:srgbClr val="000000"/>
                </a:solidFill>
                <a:latin typeface="Times New Roman" pitchFamily="16" charset="0"/>
                <a:ea typeface="Noto Sans SC Regular" charset="0"/>
                <a:cs typeface="Noto Sans SC Regular" charset="0"/>
              </a:rPr>
              <a:t>L</a:t>
            </a:r>
            <a:r>
              <a:rPr lang="en-US" sz="2000" dirty="0">
                <a:solidFill>
                  <a:srgbClr val="000000"/>
                </a:solidFill>
                <a:latin typeface="Times New Roman" pitchFamily="16" charset="0"/>
                <a:ea typeface="Noto Sans SC Regular" charset="0"/>
                <a:cs typeface="Noto Sans SC Regular" charset="0"/>
              </a:rPr>
              <a:t>, the  two are used interchangeably and for simplicity and the solar cell  equation is written with </a:t>
            </a:r>
            <a:r>
              <a:rPr lang="en-US" sz="2000" dirty="0" err="1">
                <a:solidFill>
                  <a:srgbClr val="000000"/>
                </a:solidFill>
                <a:latin typeface="Times New Roman" pitchFamily="16" charset="0"/>
                <a:ea typeface="Noto Sans SC Regular" charset="0"/>
                <a:cs typeface="Noto Sans SC Regular" charset="0"/>
              </a:rPr>
              <a:t>I</a:t>
            </a:r>
            <a:r>
              <a:rPr lang="en-US" sz="2000" baseline="-8000" dirty="0" err="1">
                <a:solidFill>
                  <a:srgbClr val="000000"/>
                </a:solidFill>
                <a:latin typeface="Times New Roman" pitchFamily="16" charset="0"/>
                <a:ea typeface="Noto Sans SC Regular" charset="0"/>
                <a:cs typeface="Noto Sans SC Regular" charset="0"/>
              </a:rPr>
              <a:t>sc</a:t>
            </a:r>
            <a:r>
              <a:rPr lang="en-US" sz="2000" baseline="-8000" dirty="0">
                <a:solidFill>
                  <a:srgbClr val="000000"/>
                </a:solidFill>
                <a:latin typeface="Times New Roman" pitchFamily="16" charset="0"/>
                <a:ea typeface="Noto Sans SC Regular" charset="0"/>
                <a:cs typeface="Noto Sans SC Regular" charset="0"/>
              </a:rPr>
              <a:t> </a:t>
            </a:r>
            <a:r>
              <a:rPr lang="en-US" sz="2000" dirty="0">
                <a:solidFill>
                  <a:srgbClr val="000000"/>
                </a:solidFill>
                <a:latin typeface="Times New Roman" pitchFamily="16" charset="0"/>
                <a:ea typeface="Noto Sans SC Regular" charset="0"/>
                <a:cs typeface="Noto Sans SC Regular" charset="0"/>
              </a:rPr>
              <a:t>in place of I</a:t>
            </a:r>
            <a:r>
              <a:rPr lang="en-US" sz="2000" baseline="-8000" dirty="0">
                <a:solidFill>
                  <a:srgbClr val="000000"/>
                </a:solidFill>
                <a:latin typeface="Times New Roman" pitchFamily="16" charset="0"/>
                <a:ea typeface="Noto Sans SC Regular" charset="0"/>
                <a:cs typeface="Noto Sans SC Regular" charset="0"/>
              </a:rPr>
              <a:t>L</a:t>
            </a:r>
            <a:r>
              <a:rPr lang="en-US" sz="2000" dirty="0">
                <a:solidFill>
                  <a:srgbClr val="000000"/>
                </a:solidFill>
                <a:latin typeface="Times New Roman" pitchFamily="16" charset="0"/>
                <a:ea typeface="Noto Sans SC Regular" charset="0"/>
                <a:cs typeface="Noto Sans SC Regular" charset="0"/>
              </a:rPr>
              <a:t>. In the case of very high series  resistance (&gt; 10 Ωcm</a:t>
            </a:r>
            <a:r>
              <a:rPr lang="en-US" sz="2000" baseline="29000" dirty="0">
                <a:solidFill>
                  <a:srgbClr val="000000"/>
                </a:solidFill>
                <a:latin typeface="Times New Roman" pitchFamily="16" charset="0"/>
                <a:ea typeface="Noto Sans SC Regular" charset="0"/>
                <a:cs typeface="Noto Sans SC Regular" charset="0"/>
              </a:rPr>
              <a:t>2</a:t>
            </a:r>
            <a:r>
              <a:rPr lang="en-US" sz="2000" dirty="0">
                <a:solidFill>
                  <a:srgbClr val="000000"/>
                </a:solidFill>
                <a:latin typeface="Times New Roman" pitchFamily="16" charset="0"/>
                <a:ea typeface="Noto Sans SC Regular" charset="0"/>
                <a:cs typeface="Noto Sans SC Regular" charset="0"/>
              </a:rPr>
              <a:t>) </a:t>
            </a:r>
            <a:r>
              <a:rPr lang="en-US" sz="2000" dirty="0" err="1">
                <a:solidFill>
                  <a:srgbClr val="000000"/>
                </a:solidFill>
                <a:latin typeface="Times New Roman" pitchFamily="16" charset="0"/>
                <a:ea typeface="Noto Sans SC Regular" charset="0"/>
                <a:cs typeface="Noto Sans SC Regular" charset="0"/>
              </a:rPr>
              <a:t>I</a:t>
            </a:r>
            <a:r>
              <a:rPr lang="en-US" sz="2000" baseline="-8000" dirty="0" err="1">
                <a:solidFill>
                  <a:srgbClr val="000000"/>
                </a:solidFill>
                <a:latin typeface="Times New Roman" pitchFamily="16" charset="0"/>
                <a:ea typeface="Noto Sans SC Regular" charset="0"/>
                <a:cs typeface="Noto Sans SC Regular" charset="0"/>
              </a:rPr>
              <a:t>sc</a:t>
            </a:r>
            <a:r>
              <a:rPr lang="en-US" sz="2000" baseline="-8000" dirty="0">
                <a:solidFill>
                  <a:srgbClr val="000000"/>
                </a:solidFill>
                <a:latin typeface="Times New Roman" pitchFamily="16" charset="0"/>
                <a:ea typeface="Noto Sans SC Regular" charset="0"/>
                <a:cs typeface="Noto Sans SC Regular" charset="0"/>
              </a:rPr>
              <a:t> </a:t>
            </a:r>
            <a:r>
              <a:rPr lang="en-US" sz="2000" dirty="0">
                <a:solidFill>
                  <a:srgbClr val="000000"/>
                </a:solidFill>
                <a:latin typeface="Times New Roman" pitchFamily="16" charset="0"/>
                <a:ea typeface="Noto Sans SC Regular" charset="0"/>
                <a:cs typeface="Noto Sans SC Regular" charset="0"/>
              </a:rPr>
              <a:t>is less than I</a:t>
            </a:r>
            <a:r>
              <a:rPr lang="en-US" sz="2000" baseline="-8000" dirty="0">
                <a:solidFill>
                  <a:srgbClr val="000000"/>
                </a:solidFill>
                <a:latin typeface="Times New Roman" pitchFamily="16" charset="0"/>
                <a:ea typeface="Noto Sans SC Regular" charset="0"/>
                <a:cs typeface="Noto Sans SC Regular" charset="0"/>
              </a:rPr>
              <a:t>L </a:t>
            </a:r>
            <a:r>
              <a:rPr lang="en-US" sz="2000" dirty="0">
                <a:solidFill>
                  <a:srgbClr val="000000"/>
                </a:solidFill>
                <a:latin typeface="Times New Roman" pitchFamily="16" charset="0"/>
                <a:ea typeface="Noto Sans SC Regular" charset="0"/>
                <a:cs typeface="Noto Sans SC Regular" charset="0"/>
              </a:rPr>
              <a:t>and writing the solar cell  equation with </a:t>
            </a:r>
            <a:r>
              <a:rPr lang="en-US" sz="2000" dirty="0" err="1">
                <a:solidFill>
                  <a:srgbClr val="000000"/>
                </a:solidFill>
                <a:latin typeface="Times New Roman" pitchFamily="16" charset="0"/>
                <a:ea typeface="Noto Sans SC Regular" charset="0"/>
                <a:cs typeface="Noto Sans SC Regular" charset="0"/>
              </a:rPr>
              <a:t>I</a:t>
            </a:r>
            <a:r>
              <a:rPr lang="en-US" sz="2000" baseline="-8000" dirty="0" err="1">
                <a:solidFill>
                  <a:srgbClr val="000000"/>
                </a:solidFill>
                <a:latin typeface="Times New Roman" pitchFamily="16" charset="0"/>
                <a:ea typeface="Noto Sans SC Regular" charset="0"/>
                <a:cs typeface="Noto Sans SC Regular" charset="0"/>
              </a:rPr>
              <a:t>sc</a:t>
            </a:r>
            <a:r>
              <a:rPr lang="en-US" sz="2000" baseline="-8000" dirty="0">
                <a:solidFill>
                  <a:srgbClr val="000000"/>
                </a:solidFill>
                <a:latin typeface="Times New Roman" pitchFamily="16" charset="0"/>
                <a:ea typeface="Noto Sans SC Regular" charset="0"/>
                <a:cs typeface="Noto Sans SC Regular" charset="0"/>
              </a:rPr>
              <a:t> </a:t>
            </a:r>
            <a:r>
              <a:rPr lang="en-US" sz="2000" dirty="0">
                <a:solidFill>
                  <a:srgbClr val="000000"/>
                </a:solidFill>
                <a:latin typeface="Times New Roman" pitchFamily="16" charset="0"/>
                <a:ea typeface="Noto Sans SC Regular" charset="0"/>
                <a:cs typeface="Noto Sans SC Regular" charset="0"/>
              </a:rPr>
              <a:t>is incorrect.</a:t>
            </a:r>
          </a:p>
          <a:p>
            <a:pPr marL="25400" algn="just">
              <a:lnSpc>
                <a:spcPct val="110000"/>
              </a:lnSpc>
              <a:spcBef>
                <a:spcPts val="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dirty="0">
                <a:solidFill>
                  <a:srgbClr val="000000"/>
                </a:solidFill>
                <a:latin typeface="Times New Roman" pitchFamily="16" charset="0"/>
                <a:ea typeface="Noto Sans SC Regular" charset="0"/>
                <a:cs typeface="Noto Sans SC Regular" charset="0"/>
              </a:rPr>
              <a:t>Another assumption is that the illumination current I</a:t>
            </a:r>
            <a:r>
              <a:rPr lang="en-US" sz="2000" baseline="-8000" dirty="0">
                <a:solidFill>
                  <a:srgbClr val="000000"/>
                </a:solidFill>
                <a:latin typeface="Times New Roman" pitchFamily="16" charset="0"/>
                <a:ea typeface="Noto Sans SC Regular" charset="0"/>
                <a:cs typeface="Noto Sans SC Regular" charset="0"/>
              </a:rPr>
              <a:t>L </a:t>
            </a:r>
            <a:r>
              <a:rPr lang="en-US" sz="2000" dirty="0">
                <a:solidFill>
                  <a:srgbClr val="000000"/>
                </a:solidFill>
                <a:latin typeface="Times New Roman" pitchFamily="16" charset="0"/>
                <a:ea typeface="Noto Sans SC Regular" charset="0"/>
                <a:cs typeface="Noto Sans SC Regular" charset="0"/>
              </a:rPr>
              <a:t>is solely  dependent on the incoming light and is independent of voltage across  the cell. However, I</a:t>
            </a:r>
            <a:r>
              <a:rPr lang="en-US" sz="2000" baseline="-8000" dirty="0">
                <a:solidFill>
                  <a:srgbClr val="000000"/>
                </a:solidFill>
                <a:latin typeface="Times New Roman" pitchFamily="16" charset="0"/>
                <a:ea typeface="Noto Sans SC Regular" charset="0"/>
                <a:cs typeface="Noto Sans SC Regular" charset="0"/>
              </a:rPr>
              <a:t>L </a:t>
            </a:r>
            <a:r>
              <a:rPr lang="en-US" sz="2000" dirty="0">
                <a:solidFill>
                  <a:srgbClr val="000000"/>
                </a:solidFill>
                <a:latin typeface="Times New Roman" pitchFamily="16" charset="0"/>
                <a:ea typeface="Noto Sans SC Regular" charset="0"/>
                <a:cs typeface="Noto Sans SC Regular" charset="0"/>
              </a:rPr>
              <a:t>varies with voltage in the case of drift-field solar  cells and where carrier lifetime is a function of injection level such as  defected </a:t>
            </a:r>
            <a:r>
              <a:rPr lang="en-US" sz="2000" dirty="0" err="1">
                <a:solidFill>
                  <a:srgbClr val="000000"/>
                </a:solidFill>
                <a:latin typeface="Times New Roman" pitchFamily="16" charset="0"/>
                <a:ea typeface="Noto Sans SC Regular" charset="0"/>
                <a:cs typeface="Noto Sans SC Regular" charset="0"/>
              </a:rPr>
              <a:t>multicrystalline</a:t>
            </a:r>
            <a:r>
              <a:rPr lang="en-US" sz="2000" dirty="0">
                <a:solidFill>
                  <a:srgbClr val="000000"/>
                </a:solidFill>
                <a:latin typeface="Times New Roman" pitchFamily="16" charset="0"/>
                <a:ea typeface="Noto Sans SC Regular" charset="0"/>
                <a:cs typeface="Noto Sans SC Regular" charset="0"/>
              </a:rPr>
              <a:t> materials.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1066800" y="0"/>
            <a:ext cx="4881563" cy="1157287"/>
          </a:xfrm>
          <a:ln/>
        </p:spPr>
        <p:txBody>
          <a:bodyPr tIns="12600"/>
          <a:lstStyle/>
          <a:p>
            <a:pPr marL="12700" algn="l">
              <a:lnSpc>
                <a:spcPct val="100000"/>
              </a:lnSpc>
              <a:spcBef>
                <a:spcPts val="100"/>
              </a:spcBef>
              <a:tabLst>
                <a:tab pos="457200" algn="l"/>
                <a:tab pos="914400" algn="l"/>
                <a:tab pos="1371600" algn="l"/>
                <a:tab pos="1828800" algn="l"/>
                <a:tab pos="2286000" algn="l"/>
                <a:tab pos="2743200" algn="l"/>
                <a:tab pos="3200400" algn="l"/>
                <a:tab pos="3657600" algn="l"/>
                <a:tab pos="4114800" algn="l"/>
                <a:tab pos="4572000" algn="l"/>
              </a:tabLst>
            </a:pPr>
            <a:r>
              <a:rPr lang="en-US" sz="2400" b="1" dirty="0">
                <a:latin typeface="Times New Roman" pitchFamily="16" charset="0"/>
              </a:rPr>
              <a:t>2.1 P-N Junction Under illumination:</a:t>
            </a:r>
          </a:p>
        </p:txBody>
      </p:sp>
      <p:sp>
        <p:nvSpPr>
          <p:cNvPr id="6146" name="Rectangle 2"/>
          <p:cNvSpPr>
            <a:spLocks noChangeArrowheads="1"/>
          </p:cNvSpPr>
          <p:nvPr/>
        </p:nvSpPr>
        <p:spPr bwMode="auto">
          <a:xfrm>
            <a:off x="901700" y="1250950"/>
            <a:ext cx="7331075" cy="682625"/>
          </a:xfrm>
          <a:prstGeom prst="rect">
            <a:avLst/>
          </a:prstGeom>
          <a:noFill/>
          <a:ln w="9525" cap="flat">
            <a:noFill/>
            <a:round/>
            <a:headEnd/>
            <a:tailEnd/>
          </a:ln>
          <a:effectLst/>
        </p:spPr>
        <p:txBody>
          <a:bodyPr lIns="0" tIns="12600" rIns="0" bIns="0">
            <a:spAutoFit/>
          </a:bodyPr>
          <a:lstStyle/>
          <a:p>
            <a:pPr marL="12700" indent="457200">
              <a:lnSpc>
                <a:spcPct val="110000"/>
              </a:lnSpc>
              <a:spcBef>
                <a:spcPts val="100"/>
              </a:spcBef>
              <a:tabLst>
                <a:tab pos="127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dirty="0">
                <a:solidFill>
                  <a:srgbClr val="000000"/>
                </a:solidFill>
                <a:latin typeface="Times New Roman" pitchFamily="16" charset="0"/>
                <a:ea typeface="Noto Sans SC Regular" charset="0"/>
                <a:cs typeface="Noto Sans SC Regular" charset="0"/>
              </a:rPr>
              <a:t>When a photon hits a piece of silicon, one of three things can  happen:</a:t>
            </a:r>
          </a:p>
        </p:txBody>
      </p:sp>
      <p:sp>
        <p:nvSpPr>
          <p:cNvPr id="6147" name="Rectangle 3"/>
          <p:cNvSpPr>
            <a:spLocks noChangeArrowheads="1"/>
          </p:cNvSpPr>
          <p:nvPr/>
        </p:nvSpPr>
        <p:spPr bwMode="auto">
          <a:xfrm>
            <a:off x="1358900" y="1925638"/>
            <a:ext cx="5087938" cy="1352550"/>
          </a:xfrm>
          <a:prstGeom prst="rect">
            <a:avLst/>
          </a:prstGeom>
          <a:noFill/>
          <a:ln w="9525" cap="flat">
            <a:noFill/>
            <a:round/>
            <a:headEnd/>
            <a:tailEnd/>
          </a:ln>
          <a:effectLst/>
        </p:spPr>
        <p:txBody>
          <a:bodyPr lIns="0" tIns="12600" rIns="0" bIns="0">
            <a:spAutoFit/>
          </a:bodyPr>
          <a:lstStyle/>
          <a:p>
            <a:pPr marL="11113" indent="-11113">
              <a:lnSpc>
                <a:spcPct val="110000"/>
              </a:lnSpc>
              <a:spcBef>
                <a:spcPts val="100"/>
              </a:spcBef>
              <a:buFont typeface="Times New Roman" pitchFamily="16" charset="0"/>
              <a:buAutoNum type="arabicPeriod"/>
              <a:tabLst>
                <a:tab pos="371475" algn="l"/>
                <a:tab pos="373063" algn="l"/>
                <a:tab pos="930275" algn="l"/>
                <a:tab pos="1795463" algn="l"/>
                <a:tab pos="2306638" algn="l"/>
                <a:tab pos="2905125" algn="l"/>
                <a:tab pos="3829050" algn="l"/>
                <a:tab pos="4778375" algn="l"/>
                <a:tab pos="5029200" algn="l"/>
              </a:tabLst>
            </a:pPr>
            <a:r>
              <a:rPr lang="en-US" sz="2000" dirty="0">
                <a:solidFill>
                  <a:srgbClr val="000000"/>
                </a:solidFill>
                <a:latin typeface="Times New Roman" pitchFamily="16" charset="0"/>
                <a:ea typeface="Noto Sans SC Regular" charset="0"/>
                <a:cs typeface="Noto Sans SC Regular" charset="0"/>
              </a:rPr>
              <a:t>The	photon	can	pass	straight	through	the  (generally) happens for lower energy photons.</a:t>
            </a:r>
          </a:p>
          <a:p>
            <a:pPr marL="263525" indent="-250825">
              <a:lnSpc>
                <a:spcPct val="100000"/>
              </a:lnSpc>
              <a:spcBef>
                <a:spcPts val="250"/>
              </a:spcBef>
              <a:buFont typeface="Times New Roman" pitchFamily="16" charset="0"/>
              <a:buAutoNum type="arabicPeriod"/>
              <a:tabLst>
                <a:tab pos="371475" algn="l"/>
                <a:tab pos="373063" algn="l"/>
                <a:tab pos="930275" algn="l"/>
                <a:tab pos="1795463" algn="l"/>
                <a:tab pos="2306638" algn="l"/>
                <a:tab pos="2905125" algn="l"/>
                <a:tab pos="3829050" algn="l"/>
                <a:tab pos="4778375" algn="l"/>
                <a:tab pos="5029200" algn="l"/>
              </a:tabLst>
            </a:pPr>
            <a:r>
              <a:rPr lang="en-US" sz="2000" dirty="0">
                <a:solidFill>
                  <a:srgbClr val="000000"/>
                </a:solidFill>
                <a:latin typeface="Times New Roman" pitchFamily="16" charset="0"/>
                <a:ea typeface="Noto Sans SC Regular" charset="0"/>
                <a:cs typeface="Noto Sans SC Regular" charset="0"/>
              </a:rPr>
              <a:t>The photon can reflect off the surface.</a:t>
            </a:r>
          </a:p>
        </p:txBody>
      </p:sp>
      <p:sp>
        <p:nvSpPr>
          <p:cNvPr id="6148" name="Rectangle 4"/>
          <p:cNvSpPr>
            <a:spLocks noChangeArrowheads="1"/>
          </p:cNvSpPr>
          <p:nvPr/>
        </p:nvSpPr>
        <p:spPr bwMode="auto">
          <a:xfrm>
            <a:off x="6586538" y="1957388"/>
            <a:ext cx="1654175" cy="620712"/>
          </a:xfrm>
          <a:prstGeom prst="rect">
            <a:avLst/>
          </a:prstGeom>
          <a:noFill/>
          <a:ln w="9525" cap="flat">
            <a:noFill/>
            <a:round/>
            <a:headEnd/>
            <a:tailEnd/>
          </a:ln>
          <a:effectLst/>
        </p:spPr>
        <p:txBody>
          <a:bodyPr lIns="0" tIns="11520" rIns="0" bIns="0">
            <a:spAutoFit/>
          </a:bodyPr>
          <a:lstStyle/>
          <a:p>
            <a:pPr marL="12700">
              <a:lnSpc>
                <a:spcPct val="100000"/>
              </a:lnSpc>
              <a:spcBef>
                <a:spcPts val="100"/>
              </a:spcBef>
              <a:tabLst>
                <a:tab pos="873125" algn="l"/>
                <a:tab pos="1287463" algn="l"/>
                <a:tab pos="1371600" algn="l"/>
              </a:tabLst>
            </a:pPr>
            <a:r>
              <a:rPr lang="en-US" sz="2000">
                <a:solidFill>
                  <a:srgbClr val="000000"/>
                </a:solidFill>
                <a:latin typeface="Times New Roman" pitchFamily="16" charset="0"/>
                <a:ea typeface="Noto Sans SC Regular" charset="0"/>
                <a:cs typeface="Noto Sans SC Regular" charset="0"/>
              </a:rPr>
              <a:t>silicon	—	this</a:t>
            </a:r>
          </a:p>
        </p:txBody>
      </p:sp>
      <p:sp>
        <p:nvSpPr>
          <p:cNvPr id="6149" name="Rectangle 5"/>
          <p:cNvSpPr>
            <a:spLocks noChangeArrowheads="1"/>
          </p:cNvSpPr>
          <p:nvPr/>
        </p:nvSpPr>
        <p:spPr bwMode="auto">
          <a:xfrm>
            <a:off x="1358900" y="2932113"/>
            <a:ext cx="6878638" cy="1352550"/>
          </a:xfrm>
          <a:prstGeom prst="rect">
            <a:avLst/>
          </a:prstGeom>
          <a:noFill/>
          <a:ln w="9525" cap="flat">
            <a:noFill/>
            <a:round/>
            <a:headEnd/>
            <a:tailEnd/>
          </a:ln>
          <a:effectLst/>
        </p:spPr>
        <p:txBody>
          <a:bodyPr lIns="0" tIns="1152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2000">
                <a:solidFill>
                  <a:srgbClr val="000000"/>
                </a:solidFill>
                <a:latin typeface="Times New Roman" pitchFamily="16" charset="0"/>
                <a:ea typeface="Noto Sans SC Regular" charset="0"/>
                <a:cs typeface="Noto Sans SC Regular" charset="0"/>
              </a:rPr>
              <a:t>3. The photon can be absorbed by the silicon if the photon energy  is higher than the silicon band gap value. This generates an  electron-hole pair and sometimes heat depending on the band  structure.</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xfrm>
            <a:off x="914400" y="533400"/>
            <a:ext cx="7391400" cy="1304925"/>
          </a:xfrm>
          <a:ln/>
        </p:spPr>
        <p:txBody>
          <a:bodyPr tIns="86400">
            <a:normAutofit fontScale="90000"/>
          </a:bodyPr>
          <a:lstStyle/>
          <a:p>
            <a:pPr marL="38100" algn="l">
              <a:lnSpc>
                <a:spcPct val="100000"/>
              </a:lnSpc>
              <a:spcBef>
                <a:spcPts val="6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b="1" dirty="0">
                <a:latin typeface="Times New Roman" pitchFamily="16" charset="0"/>
              </a:rPr>
              <a:t>2.3.2 open circuit voltage</a:t>
            </a:r>
            <a:br>
              <a:rPr lang="en-US" sz="2400" b="1" dirty="0">
                <a:latin typeface="Times New Roman" pitchFamily="16" charset="0"/>
              </a:rPr>
            </a:br>
            <a:r>
              <a:rPr lang="en-US" sz="1400" dirty="0">
                <a:latin typeface="Times New Roman" pitchFamily="16" charset="0"/>
              </a:rPr>
              <a:t>The open-circuit voltage, V</a:t>
            </a:r>
            <a:r>
              <a:rPr lang="en-US" sz="1400" baseline="-9000" dirty="0">
                <a:latin typeface="Times New Roman" pitchFamily="16" charset="0"/>
              </a:rPr>
              <a:t>OC</a:t>
            </a:r>
            <a:r>
              <a:rPr lang="en-US" sz="1400" dirty="0">
                <a:latin typeface="Times New Roman" pitchFamily="16" charset="0"/>
              </a:rPr>
              <a:t>, is the maximum voltage available from a solar cell, and this occurs at  zero current. The open-circuit voltage corresponds to the amount of forward bias on the solar cell due  to the bias of the solar cell junction with the light-generated current. The open-circuit voltage is shown  on the IV curve below.</a:t>
            </a:r>
          </a:p>
        </p:txBody>
      </p:sp>
      <p:pic>
        <p:nvPicPr>
          <p:cNvPr id="24578" name="Picture 2"/>
          <p:cNvPicPr>
            <a:picLocks noChangeAspect="1" noChangeArrowheads="1"/>
          </p:cNvPicPr>
          <p:nvPr/>
        </p:nvPicPr>
        <p:blipFill>
          <a:blip r:embed="rId3"/>
          <a:srcRect/>
          <a:stretch>
            <a:fillRect/>
          </a:stretch>
        </p:blipFill>
        <p:spPr bwMode="auto">
          <a:xfrm>
            <a:off x="1114425" y="2259013"/>
            <a:ext cx="7007225" cy="3611562"/>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914400" y="381000"/>
            <a:ext cx="7389813" cy="1157287"/>
          </a:xfrm>
          <a:ln/>
        </p:spPr>
        <p:txBody>
          <a:bodyPr tIns="12600">
            <a:noAutofit/>
          </a:bodyPr>
          <a:lstStyle/>
          <a:p>
            <a:pPr marL="38100" algn="l">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dirty="0">
                <a:latin typeface="Times New Roman" pitchFamily="16" charset="0"/>
              </a:rPr>
              <a:t>An equation for V</a:t>
            </a:r>
            <a:r>
              <a:rPr lang="en-US" sz="900" baseline="-7000" dirty="0">
                <a:latin typeface="Times New Roman" pitchFamily="16" charset="0"/>
              </a:rPr>
              <a:t>oc </a:t>
            </a:r>
            <a:r>
              <a:rPr lang="en-US" sz="2400" dirty="0">
                <a:latin typeface="Times New Roman" pitchFamily="16" charset="0"/>
              </a:rPr>
              <a:t>is found by setting the net current equal to zero in the solar  cell equation to give:</a:t>
            </a:r>
          </a:p>
        </p:txBody>
      </p:sp>
      <p:sp>
        <p:nvSpPr>
          <p:cNvPr id="25602" name="Rectangle 2"/>
          <p:cNvSpPr>
            <a:spLocks noChangeArrowheads="1"/>
          </p:cNvSpPr>
          <p:nvPr/>
        </p:nvSpPr>
        <p:spPr bwMode="auto">
          <a:xfrm>
            <a:off x="838200" y="2895600"/>
            <a:ext cx="7432675" cy="1825625"/>
          </a:xfrm>
          <a:prstGeom prst="rect">
            <a:avLst/>
          </a:prstGeom>
          <a:noFill/>
          <a:ln w="9525" cap="flat">
            <a:noFill/>
            <a:round/>
            <a:headEnd/>
            <a:tailEnd/>
          </a:ln>
          <a:effectLst/>
        </p:spPr>
        <p:txBody>
          <a:bodyPr lIns="0" tIns="15120" rIns="0" bIns="0">
            <a:spAutoFit/>
          </a:bodyPr>
          <a:lstStyle/>
          <a:p>
            <a:pPr marL="63500" algn="just">
              <a:lnSpc>
                <a:spcPct val="110000"/>
              </a:lnSpc>
              <a:spcBef>
                <a:spcPts val="1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dirty="0">
                <a:solidFill>
                  <a:srgbClr val="000000"/>
                </a:solidFill>
                <a:latin typeface="Times New Roman" pitchFamily="16" charset="0"/>
                <a:ea typeface="Noto Sans SC Regular" charset="0"/>
                <a:cs typeface="Noto Sans SC Regular" charset="0"/>
              </a:rPr>
              <a:t>A casual inspection of the above equation might indicate that V</a:t>
            </a:r>
            <a:r>
              <a:rPr lang="en-US" sz="1700" baseline="-7000" dirty="0">
                <a:solidFill>
                  <a:srgbClr val="000000"/>
                </a:solidFill>
                <a:latin typeface="Times New Roman" pitchFamily="16" charset="0"/>
                <a:ea typeface="Noto Sans SC Regular" charset="0"/>
                <a:cs typeface="Noto Sans SC Regular" charset="0"/>
              </a:rPr>
              <a:t>OC </a:t>
            </a:r>
            <a:r>
              <a:rPr lang="en-US" dirty="0">
                <a:solidFill>
                  <a:srgbClr val="000000"/>
                </a:solidFill>
                <a:latin typeface="Times New Roman" pitchFamily="16" charset="0"/>
                <a:ea typeface="Noto Sans SC Regular" charset="0"/>
                <a:cs typeface="Noto Sans SC Regular" charset="0"/>
              </a:rPr>
              <a:t>goes up  linearly with temperature. However, this is not the case as I</a:t>
            </a:r>
            <a:r>
              <a:rPr lang="en-US" sz="1700" baseline="-7000" dirty="0">
                <a:solidFill>
                  <a:srgbClr val="000000"/>
                </a:solidFill>
                <a:latin typeface="Times New Roman" pitchFamily="16" charset="0"/>
                <a:ea typeface="Noto Sans SC Regular" charset="0"/>
                <a:cs typeface="Noto Sans SC Regular" charset="0"/>
              </a:rPr>
              <a:t>0 </a:t>
            </a:r>
            <a:r>
              <a:rPr lang="en-US" dirty="0">
                <a:solidFill>
                  <a:srgbClr val="000000"/>
                </a:solidFill>
                <a:latin typeface="Times New Roman" pitchFamily="16" charset="0"/>
                <a:ea typeface="Noto Sans SC Regular" charset="0"/>
                <a:cs typeface="Noto Sans SC Regular" charset="0"/>
              </a:rPr>
              <a:t>increases rapidly  with temperature primarily due to changes in the </a:t>
            </a:r>
            <a:r>
              <a:rPr lang="en-US" u="sng" dirty="0">
                <a:solidFill>
                  <a:srgbClr val="0000FF"/>
                </a:solidFill>
                <a:latin typeface="Times New Roman" pitchFamily="16" charset="0"/>
                <a:ea typeface="Noto Sans SC Regular" charset="0"/>
                <a:cs typeface="Noto Sans SC Regular" charset="0"/>
                <a:hlinkClick r:id="rId3"/>
              </a:rPr>
              <a:t>intrinsic carrier </a:t>
            </a:r>
            <a:r>
              <a:rPr lang="en-US" dirty="0">
                <a:solidFill>
                  <a:srgbClr val="0000FF"/>
                </a:solidFill>
                <a:latin typeface="Times New Roman" pitchFamily="16" charset="0"/>
                <a:ea typeface="Noto Sans SC Regular" charset="0"/>
                <a:cs typeface="Noto Sans SC Regular" charset="0"/>
              </a:rPr>
              <a:t> </a:t>
            </a:r>
            <a:r>
              <a:rPr lang="en-US" u="sng" dirty="0">
                <a:solidFill>
                  <a:srgbClr val="0000FF"/>
                </a:solidFill>
                <a:latin typeface="Times New Roman" pitchFamily="16" charset="0"/>
                <a:ea typeface="Noto Sans SC Regular" charset="0"/>
                <a:cs typeface="Noto Sans SC Regular" charset="0"/>
                <a:hlinkClick r:id="rId3"/>
              </a:rPr>
              <a:t>concentration </a:t>
            </a:r>
            <a:r>
              <a:rPr lang="en-US" dirty="0" err="1">
                <a:solidFill>
                  <a:srgbClr val="0000FF"/>
                </a:solidFill>
                <a:latin typeface="Times New Roman" pitchFamily="16" charset="0"/>
                <a:ea typeface="Noto Sans SC Regular" charset="0"/>
                <a:cs typeface="Noto Sans SC Regular" charset="0"/>
              </a:rPr>
              <a:t>n</a:t>
            </a:r>
            <a:r>
              <a:rPr lang="en-US" sz="1700" baseline="-7000" dirty="0" err="1">
                <a:solidFill>
                  <a:srgbClr val="0000FF"/>
                </a:solidFill>
                <a:latin typeface="Times New Roman" pitchFamily="16" charset="0"/>
                <a:ea typeface="Noto Sans SC Regular" charset="0"/>
                <a:cs typeface="Noto Sans SC Regular" charset="0"/>
              </a:rPr>
              <a:t>i</a:t>
            </a:r>
            <a:r>
              <a:rPr lang="en-US" dirty="0">
                <a:solidFill>
                  <a:srgbClr val="0000FF"/>
                </a:solidFill>
                <a:latin typeface="Times New Roman" pitchFamily="16" charset="0"/>
                <a:ea typeface="Noto Sans SC Regular" charset="0"/>
                <a:cs typeface="Noto Sans SC Regular" charset="0"/>
              </a:rPr>
              <a:t>. The effect of temperature is complicated and varies with cell  technology. See the page “</a:t>
            </a:r>
            <a:r>
              <a:rPr lang="en-US" u="sng" dirty="0">
                <a:solidFill>
                  <a:srgbClr val="0000FF"/>
                </a:solidFill>
                <a:latin typeface="Times New Roman" pitchFamily="16" charset="0"/>
                <a:ea typeface="Noto Sans SC Regular" charset="0"/>
                <a:cs typeface="Noto Sans SC Regular" charset="0"/>
                <a:hlinkClick r:id="rId4"/>
              </a:rPr>
              <a:t>Effect of Temperature</a:t>
            </a:r>
            <a:r>
              <a:rPr lang="en-US" dirty="0">
                <a:solidFill>
                  <a:srgbClr val="0000FF"/>
                </a:solidFill>
                <a:latin typeface="Times New Roman" pitchFamily="16" charset="0"/>
                <a:ea typeface="Noto Sans SC Regular" charset="0"/>
                <a:cs typeface="Noto Sans SC Regular" charset="0"/>
              </a:rPr>
              <a:t>” for more details</a:t>
            </a:r>
          </a:p>
          <a:p>
            <a:pPr marL="63500" algn="just">
              <a:lnSpc>
                <a:spcPct val="100000"/>
              </a:lnSpc>
              <a:spcBef>
                <a:spcPts val="2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dirty="0">
                <a:solidFill>
                  <a:srgbClr val="0000FF"/>
                </a:solidFill>
                <a:latin typeface="Times New Roman" pitchFamily="16" charset="0"/>
                <a:ea typeface="Noto Sans SC Regular" charset="0"/>
                <a:cs typeface="Noto Sans SC Regular" charset="0"/>
              </a:rPr>
              <a:t>V</a:t>
            </a:r>
            <a:r>
              <a:rPr lang="en-US" sz="1700" baseline="-7000" dirty="0">
                <a:solidFill>
                  <a:srgbClr val="0000FF"/>
                </a:solidFill>
                <a:latin typeface="Times New Roman" pitchFamily="16" charset="0"/>
                <a:ea typeface="Noto Sans SC Regular" charset="0"/>
                <a:cs typeface="Noto Sans SC Regular" charset="0"/>
              </a:rPr>
              <a:t>OC </a:t>
            </a:r>
            <a:r>
              <a:rPr lang="en-US" b="1" dirty="0">
                <a:solidFill>
                  <a:srgbClr val="0000FF"/>
                </a:solidFill>
                <a:latin typeface="Times New Roman" pitchFamily="16" charset="0"/>
                <a:ea typeface="Noto Sans SC Regular" charset="0"/>
                <a:cs typeface="Noto Sans SC Regular" charset="0"/>
              </a:rPr>
              <a:t>decreases </a:t>
            </a:r>
            <a:r>
              <a:rPr lang="en-US" dirty="0">
                <a:solidFill>
                  <a:srgbClr val="0000FF"/>
                </a:solidFill>
                <a:latin typeface="Times New Roman" pitchFamily="16" charset="0"/>
                <a:ea typeface="Noto Sans SC Regular" charset="0"/>
                <a:cs typeface="Noto Sans SC Regular" charset="0"/>
              </a:rPr>
              <a:t>with temperature. If temperature changes, I</a:t>
            </a:r>
            <a:r>
              <a:rPr lang="en-US" sz="1700" baseline="-7000" dirty="0">
                <a:solidFill>
                  <a:srgbClr val="0000FF"/>
                </a:solidFill>
                <a:latin typeface="Times New Roman" pitchFamily="16" charset="0"/>
                <a:ea typeface="Noto Sans SC Regular" charset="0"/>
                <a:cs typeface="Noto Sans SC Regular" charset="0"/>
              </a:rPr>
              <a:t>0 </a:t>
            </a:r>
            <a:r>
              <a:rPr lang="en-US" dirty="0">
                <a:solidFill>
                  <a:srgbClr val="0000FF"/>
                </a:solidFill>
                <a:latin typeface="Times New Roman" pitchFamily="16" charset="0"/>
                <a:ea typeface="Noto Sans SC Regular" charset="0"/>
                <a:cs typeface="Noto Sans SC Regular" charset="0"/>
              </a:rPr>
              <a:t>also changes.</a:t>
            </a:r>
          </a:p>
        </p:txBody>
      </p:sp>
      <p:pic>
        <p:nvPicPr>
          <p:cNvPr id="25603" name="Picture 3"/>
          <p:cNvPicPr>
            <a:picLocks noChangeAspect="1" noChangeArrowheads="1"/>
          </p:cNvPicPr>
          <p:nvPr/>
        </p:nvPicPr>
        <p:blipFill>
          <a:blip r:embed="rId5"/>
          <a:srcRect/>
          <a:stretch>
            <a:fillRect/>
          </a:stretch>
        </p:blipFill>
        <p:spPr bwMode="auto">
          <a:xfrm>
            <a:off x="3429000" y="1981200"/>
            <a:ext cx="1855788" cy="484188"/>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863600" y="854075"/>
            <a:ext cx="7423150" cy="4502150"/>
          </a:xfrm>
          <a:prstGeom prst="rect">
            <a:avLst/>
          </a:prstGeom>
          <a:noFill/>
          <a:ln w="9525" cap="flat">
            <a:noFill/>
            <a:round/>
            <a:headEnd/>
            <a:tailEnd/>
          </a:ln>
          <a:effectLst/>
        </p:spPr>
        <p:txBody>
          <a:bodyPr lIns="0" tIns="12240" rIns="0" bIns="0">
            <a:spAutoFit/>
          </a:bodyPr>
          <a:lstStyle/>
          <a:p>
            <a:pPr marL="508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The above equation shows that V</a:t>
            </a:r>
            <a:r>
              <a:rPr lang="en-US" sz="1700" baseline="-7000">
                <a:solidFill>
                  <a:srgbClr val="000000"/>
                </a:solidFill>
                <a:latin typeface="Times New Roman" pitchFamily="16" charset="0"/>
                <a:ea typeface="Noto Sans SC Regular" charset="0"/>
                <a:cs typeface="Noto Sans SC Regular" charset="0"/>
              </a:rPr>
              <a:t>oc </a:t>
            </a:r>
            <a:r>
              <a:rPr lang="en-US">
                <a:solidFill>
                  <a:srgbClr val="000000"/>
                </a:solidFill>
                <a:latin typeface="Times New Roman" pitchFamily="16" charset="0"/>
                <a:ea typeface="Noto Sans SC Regular" charset="0"/>
                <a:cs typeface="Noto Sans SC Regular" charset="0"/>
              </a:rPr>
              <a:t>depends on the saturation current of the  solar cell and the light-generated current. While I</a:t>
            </a:r>
            <a:r>
              <a:rPr lang="en-US" sz="1700" baseline="-7000">
                <a:solidFill>
                  <a:srgbClr val="000000"/>
                </a:solidFill>
                <a:latin typeface="Times New Roman" pitchFamily="16" charset="0"/>
                <a:ea typeface="Noto Sans SC Regular" charset="0"/>
                <a:cs typeface="Noto Sans SC Regular" charset="0"/>
              </a:rPr>
              <a:t>sc </a:t>
            </a:r>
            <a:r>
              <a:rPr lang="en-US">
                <a:solidFill>
                  <a:srgbClr val="000000"/>
                </a:solidFill>
                <a:latin typeface="Times New Roman" pitchFamily="16" charset="0"/>
                <a:ea typeface="Noto Sans SC Regular" charset="0"/>
                <a:cs typeface="Noto Sans SC Regular" charset="0"/>
              </a:rPr>
              <a:t>typically has a small  variation, the key effect is the saturation current, since this may vary by orders  of magnitude. The saturation current, I</a:t>
            </a:r>
            <a:r>
              <a:rPr lang="en-US" sz="1700" baseline="-7000">
                <a:solidFill>
                  <a:srgbClr val="000000"/>
                </a:solidFill>
                <a:latin typeface="Times New Roman" pitchFamily="16" charset="0"/>
                <a:ea typeface="Noto Sans SC Regular" charset="0"/>
                <a:cs typeface="Noto Sans SC Regular" charset="0"/>
              </a:rPr>
              <a:t>0 </a:t>
            </a:r>
            <a:r>
              <a:rPr lang="en-US">
                <a:solidFill>
                  <a:srgbClr val="000000"/>
                </a:solidFill>
                <a:latin typeface="Times New Roman" pitchFamily="16" charset="0"/>
                <a:ea typeface="Noto Sans SC Regular" charset="0"/>
                <a:cs typeface="Noto Sans SC Regular" charset="0"/>
              </a:rPr>
              <a:t>depends on recombination in the solar  cell. Open-circuit voltage is then a measure of the amount of recombination in  the device. Silicon solar cells on high quality single crystalline material have  open-circuit voltages of up to 764 mV under one sun and AM1.5 conditions,  while commercial devices on multicrystalline silicon typically have open-  circuit voltages around 600 mV.</a:t>
            </a:r>
          </a:p>
          <a:p>
            <a:pPr marL="50800" algn="just">
              <a:lnSpc>
                <a:spcPct val="100000"/>
              </a:lnSpc>
              <a:spcBef>
                <a:spcPts val="2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The V</a:t>
            </a:r>
            <a:r>
              <a:rPr lang="en-US" sz="1700" baseline="-7000">
                <a:solidFill>
                  <a:srgbClr val="000000"/>
                </a:solidFill>
                <a:latin typeface="Times New Roman" pitchFamily="16" charset="0"/>
                <a:ea typeface="Noto Sans SC Regular" charset="0"/>
                <a:cs typeface="Noto Sans SC Regular" charset="0"/>
              </a:rPr>
              <a:t>OC </a:t>
            </a:r>
            <a:r>
              <a:rPr lang="en-US">
                <a:solidFill>
                  <a:srgbClr val="000000"/>
                </a:solidFill>
                <a:latin typeface="Times New Roman" pitchFamily="16" charset="0"/>
                <a:ea typeface="Noto Sans SC Regular" charset="0"/>
                <a:cs typeface="Noto Sans SC Regular" charset="0"/>
              </a:rPr>
              <a:t>can also be determined from the carrier concentration:</a:t>
            </a:r>
          </a:p>
          <a:p>
            <a:pPr marL="50800">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2000">
              <a:solidFill>
                <a:srgbClr val="000000"/>
              </a:solidFill>
              <a:latin typeface="Times New Roman" pitchFamily="16" charset="0"/>
              <a:ea typeface="Noto Sans SC Regular" charset="0"/>
              <a:cs typeface="Noto Sans SC Regular" charset="0"/>
            </a:endParaRPr>
          </a:p>
          <a:p>
            <a:pPr marL="50800">
              <a:lnSpc>
                <a:spcPct val="10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1700">
              <a:solidFill>
                <a:srgbClr val="000000"/>
              </a:solidFill>
              <a:latin typeface="Times New Roman" pitchFamily="16" charset="0"/>
              <a:ea typeface="Noto Sans SC Regular" charset="0"/>
              <a:cs typeface="Noto Sans SC Regular" charset="0"/>
            </a:endParaRPr>
          </a:p>
          <a:p>
            <a:pPr marL="50800" algn="just">
              <a:lnSpc>
                <a:spcPct val="11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where kT/q is the thermal voltage, N</a:t>
            </a:r>
            <a:r>
              <a:rPr lang="en-US" sz="1700" baseline="-7000">
                <a:solidFill>
                  <a:srgbClr val="000000"/>
                </a:solidFill>
                <a:latin typeface="Times New Roman" pitchFamily="16" charset="0"/>
                <a:ea typeface="Noto Sans SC Regular" charset="0"/>
                <a:cs typeface="Noto Sans SC Regular" charset="0"/>
              </a:rPr>
              <a:t>A </a:t>
            </a:r>
            <a:r>
              <a:rPr lang="en-US">
                <a:solidFill>
                  <a:srgbClr val="000000"/>
                </a:solidFill>
                <a:latin typeface="Times New Roman" pitchFamily="16" charset="0"/>
                <a:ea typeface="Noto Sans SC Regular" charset="0"/>
                <a:cs typeface="Noto Sans SC Regular" charset="0"/>
              </a:rPr>
              <a:t>is the doping concentration, Δn is the  excess carrier concentration and n</a:t>
            </a:r>
            <a:r>
              <a:rPr lang="en-US" sz="1700" baseline="-7000">
                <a:solidFill>
                  <a:srgbClr val="000000"/>
                </a:solidFill>
                <a:latin typeface="Times New Roman" pitchFamily="16" charset="0"/>
                <a:ea typeface="Noto Sans SC Regular" charset="0"/>
                <a:cs typeface="Noto Sans SC Regular" charset="0"/>
              </a:rPr>
              <a:t>i </a:t>
            </a:r>
            <a:r>
              <a:rPr lang="en-US">
                <a:solidFill>
                  <a:srgbClr val="000000"/>
                </a:solidFill>
                <a:latin typeface="Times New Roman" pitchFamily="16" charset="0"/>
                <a:ea typeface="Noto Sans SC Regular" charset="0"/>
                <a:cs typeface="Noto Sans SC Regular" charset="0"/>
              </a:rPr>
              <a:t>is the intrinsic carrier concentration. The  determination of V</a:t>
            </a:r>
            <a:r>
              <a:rPr lang="en-US" sz="1700" baseline="-7000">
                <a:solidFill>
                  <a:srgbClr val="000000"/>
                </a:solidFill>
                <a:latin typeface="Times New Roman" pitchFamily="16" charset="0"/>
                <a:ea typeface="Noto Sans SC Regular" charset="0"/>
                <a:cs typeface="Noto Sans SC Regular" charset="0"/>
              </a:rPr>
              <a:t>OC </a:t>
            </a:r>
            <a:r>
              <a:rPr lang="en-US">
                <a:solidFill>
                  <a:srgbClr val="000000"/>
                </a:solidFill>
                <a:latin typeface="Times New Roman" pitchFamily="16" charset="0"/>
                <a:ea typeface="Noto Sans SC Regular" charset="0"/>
                <a:cs typeface="Noto Sans SC Regular" charset="0"/>
              </a:rPr>
              <a:t>from the carrier concentration is also termed Implied V</a:t>
            </a:r>
            <a:r>
              <a:rPr lang="en-US" sz="1700" baseline="-7000">
                <a:solidFill>
                  <a:srgbClr val="000000"/>
                </a:solidFill>
                <a:latin typeface="Times New Roman" pitchFamily="16" charset="0"/>
                <a:ea typeface="Noto Sans SC Regular" charset="0"/>
                <a:cs typeface="Noto Sans SC Regular" charset="0"/>
              </a:rPr>
              <a:t>OC</a:t>
            </a:r>
            <a:r>
              <a:rPr lang="en-US">
                <a:solidFill>
                  <a:srgbClr val="000000"/>
                </a:solidFill>
                <a:latin typeface="Times New Roman" pitchFamily="16" charset="0"/>
                <a:ea typeface="Noto Sans SC Regular" charset="0"/>
                <a:cs typeface="Noto Sans SC Regular" charset="0"/>
              </a:rPr>
              <a:t>.</a:t>
            </a:r>
          </a:p>
        </p:txBody>
      </p:sp>
      <p:pic>
        <p:nvPicPr>
          <p:cNvPr id="26626" name="Picture 2"/>
          <p:cNvPicPr>
            <a:picLocks noChangeAspect="1" noChangeArrowheads="1"/>
          </p:cNvPicPr>
          <p:nvPr/>
        </p:nvPicPr>
        <p:blipFill>
          <a:blip r:embed="rId3"/>
          <a:srcRect/>
          <a:stretch>
            <a:fillRect/>
          </a:stretch>
        </p:blipFill>
        <p:spPr bwMode="auto">
          <a:xfrm>
            <a:off x="3563938" y="3948113"/>
            <a:ext cx="2017712" cy="455612"/>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xfrm>
            <a:off x="838200" y="381000"/>
            <a:ext cx="4467225" cy="1157287"/>
          </a:xfrm>
          <a:ln/>
        </p:spPr>
        <p:txBody>
          <a:bodyPr tIns="12600"/>
          <a:lstStyle/>
          <a:p>
            <a:pPr marL="25400" algn="l">
              <a:lnSpc>
                <a:spcPct val="100000"/>
              </a:lnSpc>
              <a:spcBef>
                <a:spcPts val="100"/>
              </a:spcBef>
              <a:tabLst>
                <a:tab pos="457200" algn="l"/>
                <a:tab pos="914400" algn="l"/>
                <a:tab pos="1371600" algn="l"/>
                <a:tab pos="1828800" algn="l"/>
                <a:tab pos="2286000" algn="l"/>
                <a:tab pos="2743200" algn="l"/>
                <a:tab pos="3200400" algn="l"/>
                <a:tab pos="3657600" algn="l"/>
                <a:tab pos="4114800" algn="l"/>
              </a:tabLst>
            </a:pPr>
            <a:r>
              <a:rPr lang="en-US" sz="2400" b="1" dirty="0">
                <a:latin typeface="Times New Roman" pitchFamily="16" charset="0"/>
              </a:rPr>
              <a:t>Voc as a Function of </a:t>
            </a:r>
            <a:r>
              <a:rPr lang="en-US" sz="2400" b="1" dirty="0" err="1">
                <a:latin typeface="Times New Roman" pitchFamily="16" charset="0"/>
              </a:rPr>
              <a:t>Bandgap</a:t>
            </a:r>
            <a:r>
              <a:rPr lang="en-US" sz="2400" b="1" dirty="0">
                <a:latin typeface="Times New Roman" pitchFamily="16" charset="0"/>
              </a:rPr>
              <a:t>, E</a:t>
            </a:r>
            <a:r>
              <a:rPr lang="en-US" sz="2300" b="1" baseline="-7000" dirty="0">
                <a:latin typeface="Times New Roman" pitchFamily="16" charset="0"/>
              </a:rPr>
              <a:t>G</a:t>
            </a:r>
          </a:p>
        </p:txBody>
      </p:sp>
      <p:sp>
        <p:nvSpPr>
          <p:cNvPr id="27650" name="Rectangle 2"/>
          <p:cNvSpPr>
            <a:spLocks noChangeArrowheads="1"/>
          </p:cNvSpPr>
          <p:nvPr/>
        </p:nvSpPr>
        <p:spPr bwMode="auto">
          <a:xfrm>
            <a:off x="838200" y="1981200"/>
            <a:ext cx="7418388" cy="4081463"/>
          </a:xfrm>
          <a:prstGeom prst="rect">
            <a:avLst/>
          </a:prstGeom>
          <a:noFill/>
          <a:ln w="9525" cap="flat">
            <a:noFill/>
            <a:round/>
            <a:headEnd/>
            <a:tailEnd/>
          </a:ln>
          <a:effectLst/>
        </p:spPr>
        <p:txBody>
          <a:bodyPr lIns="0" tIns="12240" rIns="0" bIns="0">
            <a:spAutoFit/>
          </a:bodyPr>
          <a:lstStyle/>
          <a:p>
            <a:pPr marL="508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dirty="0">
                <a:solidFill>
                  <a:srgbClr val="000000"/>
                </a:solidFill>
                <a:latin typeface="Times New Roman" pitchFamily="16" charset="0"/>
                <a:ea typeface="Noto Sans SC Regular" charset="0"/>
                <a:cs typeface="Noto Sans SC Regular" charset="0"/>
              </a:rPr>
              <a:t>Where the short-circuit current (I</a:t>
            </a:r>
            <a:r>
              <a:rPr lang="en-US" sz="2000" baseline="-8000" dirty="0">
                <a:solidFill>
                  <a:srgbClr val="000000"/>
                </a:solidFill>
                <a:latin typeface="Times New Roman" pitchFamily="16" charset="0"/>
                <a:ea typeface="Noto Sans SC Regular" charset="0"/>
                <a:cs typeface="Noto Sans SC Regular" charset="0"/>
              </a:rPr>
              <a:t>SC</a:t>
            </a:r>
            <a:r>
              <a:rPr lang="en-US" sz="2000" dirty="0">
                <a:solidFill>
                  <a:srgbClr val="000000"/>
                </a:solidFill>
                <a:latin typeface="Times New Roman" pitchFamily="16" charset="0"/>
                <a:ea typeface="Noto Sans SC Regular" charset="0"/>
                <a:cs typeface="Noto Sans SC Regular" charset="0"/>
              </a:rPr>
              <a:t>) decreases with increasing </a:t>
            </a:r>
            <a:r>
              <a:rPr lang="en-US" sz="2000" dirty="0" err="1">
                <a:solidFill>
                  <a:srgbClr val="000000"/>
                </a:solidFill>
                <a:latin typeface="Times New Roman" pitchFamily="16" charset="0"/>
                <a:ea typeface="Noto Sans SC Regular" charset="0"/>
                <a:cs typeface="Noto Sans SC Regular" charset="0"/>
              </a:rPr>
              <a:t>bandgap</a:t>
            </a:r>
            <a:r>
              <a:rPr lang="en-US" sz="2000" dirty="0">
                <a:solidFill>
                  <a:srgbClr val="000000"/>
                </a:solidFill>
                <a:latin typeface="Times New Roman" pitchFamily="16" charset="0"/>
                <a:ea typeface="Noto Sans SC Regular" charset="0"/>
                <a:cs typeface="Noto Sans SC Regular" charset="0"/>
              </a:rPr>
              <a:t>,  the open-circuit voltage increases as the band gap increases. In an ideal  device the V</a:t>
            </a:r>
            <a:r>
              <a:rPr lang="en-US" sz="2000" baseline="-8000" dirty="0">
                <a:solidFill>
                  <a:srgbClr val="000000"/>
                </a:solidFill>
                <a:latin typeface="Times New Roman" pitchFamily="16" charset="0"/>
                <a:ea typeface="Noto Sans SC Regular" charset="0"/>
                <a:cs typeface="Noto Sans SC Regular" charset="0"/>
              </a:rPr>
              <a:t>OC </a:t>
            </a:r>
            <a:r>
              <a:rPr lang="en-US" sz="2000" dirty="0">
                <a:solidFill>
                  <a:srgbClr val="000000"/>
                </a:solidFill>
                <a:latin typeface="Times New Roman" pitchFamily="16" charset="0"/>
                <a:ea typeface="Noto Sans SC Regular" charset="0"/>
                <a:cs typeface="Noto Sans SC Regular" charset="0"/>
              </a:rPr>
              <a:t>is limited by </a:t>
            </a:r>
            <a:r>
              <a:rPr lang="en-US" sz="2000" dirty="0" err="1">
                <a:solidFill>
                  <a:srgbClr val="000000"/>
                </a:solidFill>
                <a:latin typeface="Times New Roman" pitchFamily="16" charset="0"/>
                <a:ea typeface="Noto Sans SC Regular" charset="0"/>
                <a:cs typeface="Noto Sans SC Regular" charset="0"/>
              </a:rPr>
              <a:t>radiative</a:t>
            </a:r>
            <a:r>
              <a:rPr lang="en-US" sz="2000" dirty="0">
                <a:solidFill>
                  <a:srgbClr val="000000"/>
                </a:solidFill>
                <a:latin typeface="Times New Roman" pitchFamily="16" charset="0"/>
                <a:ea typeface="Noto Sans SC Regular" charset="0"/>
                <a:cs typeface="Noto Sans SC Regular" charset="0"/>
              </a:rPr>
              <a:t> recombination and the analysis  uses the principle of detailed balance to determine the minimum  possible value for J</a:t>
            </a:r>
            <a:r>
              <a:rPr lang="en-US" sz="2000" baseline="-8000" dirty="0">
                <a:solidFill>
                  <a:srgbClr val="000000"/>
                </a:solidFill>
                <a:latin typeface="Times New Roman" pitchFamily="16" charset="0"/>
                <a:ea typeface="Noto Sans SC Regular" charset="0"/>
                <a:cs typeface="Noto Sans SC Regular" charset="0"/>
              </a:rPr>
              <a:t>0</a:t>
            </a:r>
            <a:r>
              <a:rPr lang="en-US" sz="2000" dirty="0">
                <a:solidFill>
                  <a:srgbClr val="000000"/>
                </a:solidFill>
                <a:latin typeface="Times New Roman" pitchFamily="16" charset="0"/>
                <a:ea typeface="Noto Sans SC Regular" charset="0"/>
                <a:cs typeface="Noto Sans SC Regular" charset="0"/>
              </a:rPr>
              <a:t>.</a:t>
            </a:r>
          </a:p>
          <a:p>
            <a:pPr marL="50800" algn="just">
              <a:lnSpc>
                <a:spcPct val="100000"/>
              </a:lnSpc>
              <a:spcBef>
                <a:spcPts val="2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dirty="0">
                <a:solidFill>
                  <a:srgbClr val="000000"/>
                </a:solidFill>
                <a:latin typeface="Times New Roman" pitchFamily="16" charset="0"/>
                <a:ea typeface="Noto Sans SC Regular" charset="0"/>
                <a:cs typeface="Noto Sans SC Regular" charset="0"/>
              </a:rPr>
              <a:t>The minimum value of the diode saturation current is given by:</a:t>
            </a:r>
          </a:p>
          <a:p>
            <a:pPr marL="50800">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2200" dirty="0">
              <a:solidFill>
                <a:srgbClr val="000000"/>
              </a:solidFill>
              <a:latin typeface="Times New Roman" pitchFamily="16" charset="0"/>
              <a:ea typeface="Noto Sans SC Regular" charset="0"/>
              <a:cs typeface="Noto Sans SC Regular" charset="0"/>
            </a:endParaRPr>
          </a:p>
          <a:p>
            <a:pPr marL="50800" algn="just">
              <a:lnSpc>
                <a:spcPct val="111000"/>
              </a:lnSpc>
              <a:spcBef>
                <a:spcPts val="17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dirty="0">
                <a:solidFill>
                  <a:srgbClr val="000000"/>
                </a:solidFill>
                <a:latin typeface="Times New Roman" pitchFamily="16" charset="0"/>
                <a:ea typeface="Noto Sans SC Regular" charset="0"/>
                <a:cs typeface="Noto Sans SC Regular" charset="0"/>
              </a:rPr>
              <a:t>where q is the electronic charge, σ is the Stefan–Boltzmann constant, k  is Boltzmann constant, T is the temperature and</a:t>
            </a:r>
          </a:p>
          <a:p>
            <a:pPr marL="50800">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2200" dirty="0">
              <a:solidFill>
                <a:srgbClr val="000000"/>
              </a:solidFill>
              <a:latin typeface="Times New Roman" pitchFamily="16" charset="0"/>
              <a:ea typeface="Noto Sans SC Regular" charset="0"/>
              <a:cs typeface="Noto Sans SC Regular" charset="0"/>
            </a:endParaRPr>
          </a:p>
          <a:p>
            <a:pPr marL="50800" algn="just">
              <a:lnSpc>
                <a:spcPct val="100000"/>
              </a:lnSpc>
              <a:spcBef>
                <a:spcPts val="14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dirty="0">
                <a:solidFill>
                  <a:srgbClr val="000000"/>
                </a:solidFill>
                <a:latin typeface="Times New Roman" pitchFamily="16" charset="0"/>
                <a:ea typeface="Noto Sans SC Regular" charset="0"/>
                <a:cs typeface="Noto Sans SC Regular" charset="0"/>
              </a:rPr>
              <a:t>Evaluating the integral in the above equation is quite complex.</a:t>
            </a:r>
          </a:p>
        </p:txBody>
      </p:sp>
      <p:pic>
        <p:nvPicPr>
          <p:cNvPr id="27651" name="Picture 3"/>
          <p:cNvPicPr>
            <a:picLocks noChangeAspect="1" noChangeArrowheads="1"/>
          </p:cNvPicPr>
          <p:nvPr/>
        </p:nvPicPr>
        <p:blipFill>
          <a:blip r:embed="rId3"/>
          <a:srcRect/>
          <a:stretch>
            <a:fillRect/>
          </a:stretch>
        </p:blipFill>
        <p:spPr bwMode="auto">
          <a:xfrm>
            <a:off x="3544888" y="3360738"/>
            <a:ext cx="2074862" cy="447675"/>
          </a:xfrm>
          <a:prstGeom prst="rect">
            <a:avLst/>
          </a:prstGeom>
          <a:noFill/>
          <a:ln w="9525" cap="flat">
            <a:noFill/>
            <a:round/>
            <a:headEnd/>
            <a:tailEnd/>
          </a:ln>
          <a:effectLst/>
        </p:spPr>
      </p:pic>
      <p:pic>
        <p:nvPicPr>
          <p:cNvPr id="27652" name="Picture 4"/>
          <p:cNvPicPr>
            <a:picLocks noChangeAspect="1" noChangeArrowheads="1"/>
          </p:cNvPicPr>
          <p:nvPr/>
        </p:nvPicPr>
        <p:blipFill>
          <a:blip r:embed="rId4"/>
          <a:srcRect/>
          <a:stretch>
            <a:fillRect/>
          </a:stretch>
        </p:blipFill>
        <p:spPr bwMode="auto">
          <a:xfrm>
            <a:off x="4306888" y="4572000"/>
            <a:ext cx="542925" cy="379413"/>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1301750" y="5067300"/>
            <a:ext cx="6540500" cy="866775"/>
          </a:xfrm>
          <a:prstGeom prst="rect">
            <a:avLst/>
          </a:prstGeom>
          <a:noFill/>
          <a:ln w="9525" cap="flat">
            <a:noFill/>
            <a:round/>
            <a:headEnd/>
            <a:tailEnd/>
          </a:ln>
          <a:effectLst/>
        </p:spPr>
        <p:txBody>
          <a:bodyPr lIns="0" tIns="10800" rIns="0" bIns="0">
            <a:spAutoFit/>
          </a:bodyPr>
          <a:lstStyle/>
          <a:p>
            <a:pPr marL="12700" algn="just">
              <a:lnSpc>
                <a:spcPct val="110000"/>
              </a:lnSpc>
              <a:spcBef>
                <a:spcPts val="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sz="1700" i="1">
                <a:solidFill>
                  <a:srgbClr val="000000"/>
                </a:solidFill>
                <a:ea typeface="Noto Sans SC Regular" charset="0"/>
                <a:cs typeface="Noto Sans SC Regular" charset="0"/>
              </a:rPr>
              <a:t>Diode saturation current as a function of band gap. The values are  determined from detailed balance and place a limit on the open  circuit voltage of a solar cell.</a:t>
            </a:r>
          </a:p>
        </p:txBody>
      </p:sp>
      <p:pic>
        <p:nvPicPr>
          <p:cNvPr id="28674" name="Picture 2"/>
          <p:cNvPicPr>
            <a:picLocks noChangeAspect="1" noChangeArrowheads="1"/>
          </p:cNvPicPr>
          <p:nvPr/>
        </p:nvPicPr>
        <p:blipFill>
          <a:blip r:embed="rId3"/>
          <a:srcRect/>
          <a:stretch>
            <a:fillRect/>
          </a:stretch>
        </p:blipFill>
        <p:spPr bwMode="auto">
          <a:xfrm>
            <a:off x="1644650" y="1084263"/>
            <a:ext cx="5608638" cy="3906837"/>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876300" y="860425"/>
            <a:ext cx="7391400" cy="814388"/>
          </a:xfrm>
          <a:prstGeom prst="rect">
            <a:avLst/>
          </a:prstGeom>
          <a:noFill/>
          <a:ln w="9525" cap="flat">
            <a:noFill/>
            <a:round/>
            <a:headEnd/>
            <a:tailEnd/>
          </a:ln>
          <a:effectLst/>
        </p:spPr>
        <p:txBody>
          <a:bodyPr lIns="0" tIns="12240" rIns="0" bIns="0">
            <a:spAutoFit/>
          </a:bodyPr>
          <a:lstStyle/>
          <a:p>
            <a:pPr marL="381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The J</a:t>
            </a:r>
            <a:r>
              <a:rPr lang="en-US" sz="1600" baseline="-7000">
                <a:solidFill>
                  <a:srgbClr val="000000"/>
                </a:solidFill>
                <a:latin typeface="Times New Roman" pitchFamily="16" charset="0"/>
                <a:ea typeface="Noto Sans SC Regular" charset="0"/>
                <a:cs typeface="Noto Sans SC Regular" charset="0"/>
              </a:rPr>
              <a:t>0 </a:t>
            </a:r>
            <a:r>
              <a:rPr lang="en-US" sz="1600">
                <a:solidFill>
                  <a:srgbClr val="000000"/>
                </a:solidFill>
                <a:latin typeface="Times New Roman" pitchFamily="16" charset="0"/>
                <a:ea typeface="Noto Sans SC Regular" charset="0"/>
                <a:cs typeface="Noto Sans SC Regular" charset="0"/>
              </a:rPr>
              <a:t>calculated above can be directly plugged into the standard solar cell equation  given at the top of the page to determine the V</a:t>
            </a:r>
            <a:r>
              <a:rPr lang="en-US" sz="1600" baseline="-7000">
                <a:solidFill>
                  <a:srgbClr val="000000"/>
                </a:solidFill>
                <a:latin typeface="Times New Roman" pitchFamily="16" charset="0"/>
                <a:ea typeface="Noto Sans SC Regular" charset="0"/>
                <a:cs typeface="Noto Sans SC Regular" charset="0"/>
              </a:rPr>
              <a:t>OC </a:t>
            </a:r>
            <a:r>
              <a:rPr lang="en-US" sz="1600">
                <a:solidFill>
                  <a:srgbClr val="000000"/>
                </a:solidFill>
                <a:latin typeface="Times New Roman" pitchFamily="16" charset="0"/>
                <a:ea typeface="Noto Sans SC Regular" charset="0"/>
                <a:cs typeface="Noto Sans SC Regular" charset="0"/>
              </a:rPr>
              <a:t>so long as the voltage is less than the  band gap, as is the case under one sun illumination.</a:t>
            </a:r>
          </a:p>
        </p:txBody>
      </p:sp>
      <p:sp>
        <p:nvSpPr>
          <p:cNvPr id="29698" name="Rectangle 2"/>
          <p:cNvSpPr>
            <a:spLocks noChangeArrowheads="1"/>
          </p:cNvSpPr>
          <p:nvPr/>
        </p:nvSpPr>
        <p:spPr bwMode="auto">
          <a:xfrm>
            <a:off x="1308100" y="4816475"/>
            <a:ext cx="6510338" cy="814388"/>
          </a:xfrm>
          <a:prstGeom prst="rect">
            <a:avLst/>
          </a:prstGeom>
          <a:noFill/>
          <a:ln w="9525" cap="flat">
            <a:noFill/>
            <a:round/>
            <a:headEnd/>
            <a:tailEnd/>
          </a:ln>
          <a:effectLst/>
        </p:spPr>
        <p:txBody>
          <a:bodyPr lIns="0" tIns="12240" rIns="0" bIns="0">
            <a:spAutoFit/>
          </a:bodyPr>
          <a:lstStyle/>
          <a:p>
            <a:pPr marL="635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sz="1600" i="1">
                <a:solidFill>
                  <a:srgbClr val="000000"/>
                </a:solidFill>
                <a:latin typeface="Times New Roman" pitchFamily="16" charset="0"/>
                <a:ea typeface="Noto Sans SC Regular" charset="0"/>
                <a:cs typeface="Noto Sans SC Regular" charset="0"/>
              </a:rPr>
              <a:t>V</a:t>
            </a:r>
            <a:r>
              <a:rPr lang="en-US" sz="1600" i="1" baseline="-7000">
                <a:solidFill>
                  <a:srgbClr val="000000"/>
                </a:solidFill>
                <a:latin typeface="Times New Roman" pitchFamily="16" charset="0"/>
                <a:ea typeface="Noto Sans SC Regular" charset="0"/>
                <a:cs typeface="Noto Sans SC Regular" charset="0"/>
              </a:rPr>
              <a:t>OC </a:t>
            </a:r>
            <a:r>
              <a:rPr lang="en-US" sz="1600" i="1">
                <a:solidFill>
                  <a:srgbClr val="000000"/>
                </a:solidFill>
                <a:latin typeface="Times New Roman" pitchFamily="16" charset="0"/>
                <a:ea typeface="Noto Sans SC Regular" charset="0"/>
                <a:cs typeface="Noto Sans SC Regular" charset="0"/>
              </a:rPr>
              <a:t>as function of bandgap for a cell with AM 0 and AM 1.5. The  V</a:t>
            </a:r>
            <a:r>
              <a:rPr lang="en-US" sz="1600" i="1" baseline="-7000">
                <a:solidFill>
                  <a:srgbClr val="000000"/>
                </a:solidFill>
                <a:latin typeface="Times New Roman" pitchFamily="16" charset="0"/>
                <a:ea typeface="Noto Sans SC Regular" charset="0"/>
                <a:cs typeface="Noto Sans SC Regular" charset="0"/>
              </a:rPr>
              <a:t>OC </a:t>
            </a:r>
            <a:r>
              <a:rPr lang="en-US" sz="1600" i="1">
                <a:solidFill>
                  <a:srgbClr val="000000"/>
                </a:solidFill>
                <a:latin typeface="Times New Roman" pitchFamily="16" charset="0"/>
                <a:ea typeface="Noto Sans SC Regular" charset="0"/>
                <a:cs typeface="Noto Sans SC Regular" charset="0"/>
              </a:rPr>
              <a:t>increases with bandgap as the recombination current falls. There is drop  off in V</a:t>
            </a:r>
            <a:r>
              <a:rPr lang="en-US" sz="1600" i="1" baseline="-7000">
                <a:solidFill>
                  <a:srgbClr val="000000"/>
                </a:solidFill>
                <a:latin typeface="Times New Roman" pitchFamily="16" charset="0"/>
                <a:ea typeface="Noto Sans SC Regular" charset="0"/>
                <a:cs typeface="Noto Sans SC Regular" charset="0"/>
              </a:rPr>
              <a:t>OC </a:t>
            </a:r>
            <a:r>
              <a:rPr lang="en-US" sz="1600" i="1">
                <a:solidFill>
                  <a:srgbClr val="000000"/>
                </a:solidFill>
                <a:latin typeface="Times New Roman" pitchFamily="16" charset="0"/>
                <a:ea typeface="Noto Sans SC Regular" charset="0"/>
                <a:cs typeface="Noto Sans SC Regular" charset="0"/>
              </a:rPr>
              <a:t>at very high band gaps due to the very low I</a:t>
            </a:r>
            <a:r>
              <a:rPr lang="en-US" sz="1600" i="1" baseline="-7000">
                <a:solidFill>
                  <a:srgbClr val="000000"/>
                </a:solidFill>
                <a:latin typeface="Times New Roman" pitchFamily="16" charset="0"/>
                <a:ea typeface="Noto Sans SC Regular" charset="0"/>
                <a:cs typeface="Noto Sans SC Regular" charset="0"/>
              </a:rPr>
              <a:t>SC</a:t>
            </a:r>
            <a:r>
              <a:rPr lang="en-US" sz="1600" i="1">
                <a:solidFill>
                  <a:srgbClr val="000000"/>
                </a:solidFill>
                <a:latin typeface="Times New Roman" pitchFamily="16" charset="0"/>
                <a:ea typeface="Noto Sans SC Regular" charset="0"/>
                <a:cs typeface="Noto Sans SC Regular" charset="0"/>
              </a:rPr>
              <a:t>.</a:t>
            </a:r>
          </a:p>
        </p:txBody>
      </p:sp>
      <p:pic>
        <p:nvPicPr>
          <p:cNvPr id="29699" name="Picture 3"/>
          <p:cNvPicPr>
            <a:picLocks noChangeAspect="1" noChangeArrowheads="1"/>
          </p:cNvPicPr>
          <p:nvPr/>
        </p:nvPicPr>
        <p:blipFill>
          <a:blip r:embed="rId3"/>
          <a:srcRect/>
          <a:stretch>
            <a:fillRect/>
          </a:stretch>
        </p:blipFill>
        <p:spPr bwMode="auto">
          <a:xfrm>
            <a:off x="2606675" y="1895475"/>
            <a:ext cx="3822700" cy="2882900"/>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xfrm>
            <a:off x="876300" y="836613"/>
            <a:ext cx="7392988" cy="2557462"/>
          </a:xfrm>
          <a:ln/>
        </p:spPr>
        <p:txBody>
          <a:bodyPr tIns="56520">
            <a:normAutofit fontScale="90000"/>
          </a:bodyPr>
          <a:lstStyle/>
          <a:p>
            <a:pPr marL="38100">
              <a:lnSpc>
                <a:spcPct val="100000"/>
              </a:lnSpc>
              <a:spcBef>
                <a:spcPts val="4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b="1" dirty="0">
                <a:latin typeface="Times New Roman" pitchFamily="16" charset="0"/>
              </a:rPr>
              <a:t>2.3.3 Fill </a:t>
            </a:r>
            <a:r>
              <a:rPr lang="en-US" sz="2400" b="1" dirty="0" smtClean="0">
                <a:latin typeface="Times New Roman" pitchFamily="16" charset="0"/>
              </a:rPr>
              <a:t>factor</a:t>
            </a:r>
            <a:br>
              <a:rPr lang="en-US" sz="2400" b="1" dirty="0" smtClean="0">
                <a:latin typeface="Times New Roman" pitchFamily="16" charset="0"/>
              </a:rPr>
            </a:br>
            <a:r>
              <a:rPr lang="en-US" sz="2400" b="1" dirty="0">
                <a:latin typeface="Times New Roman" pitchFamily="16" charset="0"/>
              </a:rPr>
              <a:t/>
            </a:r>
            <a:br>
              <a:rPr lang="en-US" sz="2400" b="1" dirty="0">
                <a:latin typeface="Times New Roman" pitchFamily="16" charset="0"/>
              </a:rPr>
            </a:br>
            <a:r>
              <a:rPr lang="en-US" sz="2000" dirty="0">
                <a:latin typeface="Times New Roman" pitchFamily="16" charset="0"/>
              </a:rPr>
              <a:t>The short-circuit current and the open-circuit voltage are the maximum  current and voltage respectively from a solar cell. However, at both of  these operating points, the power from the solar cell is zero. The "fill  factor", more commonly known by its abbreviation "FF", is a parameter  which, in conjunction with V</a:t>
            </a:r>
            <a:r>
              <a:rPr lang="en-US" sz="2000" baseline="-8000" dirty="0">
                <a:latin typeface="Times New Roman" pitchFamily="16" charset="0"/>
              </a:rPr>
              <a:t>oc </a:t>
            </a:r>
            <a:r>
              <a:rPr lang="en-US" sz="2000" dirty="0">
                <a:latin typeface="Times New Roman" pitchFamily="16" charset="0"/>
              </a:rPr>
              <a:t>and </a:t>
            </a:r>
            <a:r>
              <a:rPr lang="en-US" sz="2000" dirty="0" err="1">
                <a:latin typeface="Times New Roman" pitchFamily="16" charset="0"/>
              </a:rPr>
              <a:t>I</a:t>
            </a:r>
            <a:r>
              <a:rPr lang="en-US" sz="2000" baseline="-8000" dirty="0" err="1">
                <a:latin typeface="Times New Roman" pitchFamily="16" charset="0"/>
              </a:rPr>
              <a:t>sc</a:t>
            </a:r>
            <a:r>
              <a:rPr lang="en-US" sz="2000" dirty="0">
                <a:latin typeface="Times New Roman" pitchFamily="16" charset="0"/>
              </a:rPr>
              <a:t>, determines the maximum power  from a solar cell. The FF is defined as the ratio of the maximum power  from the solar cell to the product of V</a:t>
            </a:r>
            <a:r>
              <a:rPr lang="en-US" sz="2000" baseline="-8000" dirty="0">
                <a:latin typeface="Times New Roman" pitchFamily="16" charset="0"/>
              </a:rPr>
              <a:t>oc </a:t>
            </a:r>
            <a:r>
              <a:rPr lang="en-US" sz="2000" dirty="0">
                <a:latin typeface="Times New Roman" pitchFamily="16" charset="0"/>
              </a:rPr>
              <a:t>and </a:t>
            </a:r>
            <a:r>
              <a:rPr lang="en-US" sz="2000" dirty="0" err="1">
                <a:latin typeface="Times New Roman" pitchFamily="16" charset="0"/>
              </a:rPr>
              <a:t>I</a:t>
            </a:r>
            <a:r>
              <a:rPr lang="en-US" sz="2000" baseline="-8000" dirty="0" err="1">
                <a:latin typeface="Times New Roman" pitchFamily="16" charset="0"/>
              </a:rPr>
              <a:t>sc</a:t>
            </a:r>
            <a:r>
              <a:rPr lang="en-US" sz="2000" baseline="-8000" dirty="0">
                <a:latin typeface="Times New Roman" pitchFamily="16" charset="0"/>
              </a:rPr>
              <a:t> </a:t>
            </a:r>
            <a:r>
              <a:rPr lang="en-US" sz="2000" dirty="0">
                <a:latin typeface="Times New Roman" pitchFamily="16" charset="0"/>
              </a:rPr>
              <a:t>so that:</a:t>
            </a:r>
          </a:p>
        </p:txBody>
      </p:sp>
      <p:sp>
        <p:nvSpPr>
          <p:cNvPr id="30722" name="Rectangle 2"/>
          <p:cNvSpPr>
            <a:spLocks noChangeArrowheads="1"/>
          </p:cNvSpPr>
          <p:nvPr/>
        </p:nvSpPr>
        <p:spPr bwMode="auto">
          <a:xfrm>
            <a:off x="901700" y="4611688"/>
            <a:ext cx="7332663" cy="1017587"/>
          </a:xfrm>
          <a:prstGeom prst="rect">
            <a:avLst/>
          </a:prstGeom>
          <a:noFill/>
          <a:ln w="9525" cap="flat">
            <a:noFill/>
            <a:round/>
            <a:headEnd/>
            <a:tailEnd/>
          </a:ln>
          <a:effectLst/>
        </p:spPr>
        <p:txBody>
          <a:bodyPr lIns="0" tIns="1152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a:solidFill>
                  <a:srgbClr val="000000"/>
                </a:solidFill>
                <a:latin typeface="Times New Roman" pitchFamily="16" charset="0"/>
                <a:ea typeface="Noto Sans SC Regular" charset="0"/>
                <a:cs typeface="Noto Sans SC Regular" charset="0"/>
              </a:rPr>
              <a:t>Graphically, the FF is a measure of the "squareness" of the solar cell   and is also the area of the largest rectangle which will fit in the IV  curve. The FF is illustrated below.</a:t>
            </a:r>
          </a:p>
        </p:txBody>
      </p:sp>
      <p:pic>
        <p:nvPicPr>
          <p:cNvPr id="30723" name="Picture 3"/>
          <p:cNvPicPr>
            <a:picLocks noChangeAspect="1" noChangeArrowheads="1"/>
          </p:cNvPicPr>
          <p:nvPr/>
        </p:nvPicPr>
        <p:blipFill>
          <a:blip r:embed="rId3"/>
          <a:srcRect/>
          <a:stretch>
            <a:fillRect/>
          </a:stretch>
        </p:blipFill>
        <p:spPr bwMode="auto">
          <a:xfrm>
            <a:off x="3825875" y="3708400"/>
            <a:ext cx="1492250" cy="442913"/>
          </a:xfrm>
          <a:prstGeom prst="rect">
            <a:avLst/>
          </a:prstGeom>
          <a:noFill/>
          <a:ln w="9525" cap="flat">
            <a:noFill/>
            <a:round/>
            <a:headEnd/>
            <a:tailEnd/>
          </a:ln>
          <a:effectLst/>
        </p:spPr>
      </p:pic>
      <p:pic>
        <p:nvPicPr>
          <p:cNvPr id="30724" name="Picture 4"/>
          <p:cNvPicPr>
            <a:picLocks noChangeAspect="1" noChangeArrowheads="1"/>
          </p:cNvPicPr>
          <p:nvPr/>
        </p:nvPicPr>
        <p:blipFill>
          <a:blip r:embed="rId4"/>
          <a:srcRect/>
          <a:stretch>
            <a:fillRect/>
          </a:stretch>
        </p:blipFill>
        <p:spPr bwMode="auto">
          <a:xfrm>
            <a:off x="3836988" y="4286250"/>
            <a:ext cx="1268412" cy="317500"/>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1620838" y="4719638"/>
            <a:ext cx="5957887" cy="950912"/>
          </a:xfrm>
          <a:prstGeom prst="rect">
            <a:avLst/>
          </a:prstGeom>
          <a:noFill/>
          <a:ln w="9525" cap="flat">
            <a:noFill/>
            <a:round/>
            <a:headEnd/>
            <a:tailEnd/>
          </a:ln>
          <a:effectLst/>
        </p:spPr>
        <p:txBody>
          <a:bodyPr lIns="0" tIns="12600" rIns="0" bIns="0">
            <a:spAutoFit/>
          </a:bodyPr>
          <a:lstStyle/>
          <a:p>
            <a:pPr marL="381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pPr>
            <a:r>
              <a:rPr lang="en-US" sz="1400" i="1">
                <a:solidFill>
                  <a:srgbClr val="000000"/>
                </a:solidFill>
                <a:latin typeface="Times New Roman" pitchFamily="16" charset="0"/>
                <a:ea typeface="Noto Sans SC Regular" charset="0"/>
                <a:cs typeface="Noto Sans SC Regular" charset="0"/>
              </a:rPr>
              <a:t>Graph of cell output current (red line) and power (blue line) as a function of  voltage. Also shown are the cell short-circuit current (I</a:t>
            </a:r>
            <a:r>
              <a:rPr lang="en-US" sz="1400" i="1" baseline="-9000">
                <a:solidFill>
                  <a:srgbClr val="000000"/>
                </a:solidFill>
                <a:latin typeface="Times New Roman" pitchFamily="16" charset="0"/>
                <a:ea typeface="Noto Sans SC Regular" charset="0"/>
                <a:cs typeface="Noto Sans SC Regular" charset="0"/>
              </a:rPr>
              <a:t>sc</a:t>
            </a:r>
            <a:r>
              <a:rPr lang="en-US" sz="1400" i="1">
                <a:solidFill>
                  <a:srgbClr val="000000"/>
                </a:solidFill>
                <a:latin typeface="Times New Roman" pitchFamily="16" charset="0"/>
                <a:ea typeface="Noto Sans SC Regular" charset="0"/>
                <a:cs typeface="Noto Sans SC Regular" charset="0"/>
              </a:rPr>
              <a:t>) and open-circuit voltage  (V</a:t>
            </a:r>
            <a:r>
              <a:rPr lang="en-US" sz="1400" i="1" baseline="-9000">
                <a:solidFill>
                  <a:srgbClr val="000000"/>
                </a:solidFill>
                <a:latin typeface="Times New Roman" pitchFamily="16" charset="0"/>
                <a:ea typeface="Noto Sans SC Regular" charset="0"/>
                <a:cs typeface="Noto Sans SC Regular" charset="0"/>
              </a:rPr>
              <a:t>OC</a:t>
            </a:r>
            <a:r>
              <a:rPr lang="en-US" sz="1400" i="1">
                <a:solidFill>
                  <a:srgbClr val="000000"/>
                </a:solidFill>
                <a:latin typeface="Times New Roman" pitchFamily="16" charset="0"/>
                <a:ea typeface="Noto Sans SC Regular" charset="0"/>
                <a:cs typeface="Noto Sans SC Regular" charset="0"/>
              </a:rPr>
              <a:t>) points, as well as the maximum power point (V</a:t>
            </a:r>
            <a:r>
              <a:rPr lang="en-US" sz="1400" i="1" baseline="-9000">
                <a:solidFill>
                  <a:srgbClr val="000000"/>
                </a:solidFill>
                <a:latin typeface="Times New Roman" pitchFamily="16" charset="0"/>
                <a:ea typeface="Noto Sans SC Regular" charset="0"/>
                <a:cs typeface="Noto Sans SC Regular" charset="0"/>
              </a:rPr>
              <a:t>mp</a:t>
            </a:r>
            <a:r>
              <a:rPr lang="en-US" sz="1400" i="1">
                <a:solidFill>
                  <a:srgbClr val="000000"/>
                </a:solidFill>
                <a:latin typeface="Times New Roman" pitchFamily="16" charset="0"/>
                <a:ea typeface="Noto Sans SC Regular" charset="0"/>
                <a:cs typeface="Noto Sans SC Regular" charset="0"/>
              </a:rPr>
              <a:t>, I</a:t>
            </a:r>
            <a:r>
              <a:rPr lang="en-US" sz="1400" i="1" baseline="-9000">
                <a:solidFill>
                  <a:srgbClr val="000000"/>
                </a:solidFill>
                <a:latin typeface="Times New Roman" pitchFamily="16" charset="0"/>
                <a:ea typeface="Noto Sans SC Regular" charset="0"/>
                <a:cs typeface="Noto Sans SC Regular" charset="0"/>
              </a:rPr>
              <a:t>mp</a:t>
            </a:r>
            <a:r>
              <a:rPr lang="en-US" sz="1400" i="1">
                <a:solidFill>
                  <a:srgbClr val="000000"/>
                </a:solidFill>
                <a:latin typeface="Times New Roman" pitchFamily="16" charset="0"/>
                <a:ea typeface="Noto Sans SC Regular" charset="0"/>
                <a:cs typeface="Noto Sans SC Regular" charset="0"/>
              </a:rPr>
              <a:t>). Click on the graph to  see how the curve changes for a cell with low FF.</a:t>
            </a:r>
          </a:p>
        </p:txBody>
      </p:sp>
      <p:pic>
        <p:nvPicPr>
          <p:cNvPr id="31746" name="Picture 2"/>
          <p:cNvPicPr>
            <a:picLocks noChangeAspect="1" noChangeArrowheads="1"/>
          </p:cNvPicPr>
          <p:nvPr/>
        </p:nvPicPr>
        <p:blipFill>
          <a:blip r:embed="rId3"/>
          <a:srcRect/>
          <a:stretch>
            <a:fillRect/>
          </a:stretch>
        </p:blipFill>
        <p:spPr bwMode="auto">
          <a:xfrm>
            <a:off x="1552575" y="984250"/>
            <a:ext cx="6100763" cy="3713163"/>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1620838" y="4727575"/>
            <a:ext cx="5957887" cy="949325"/>
          </a:xfrm>
          <a:prstGeom prst="rect">
            <a:avLst/>
          </a:prstGeom>
          <a:noFill/>
          <a:ln w="9525" cap="flat">
            <a:noFill/>
            <a:round/>
            <a:headEnd/>
            <a:tailEnd/>
          </a:ln>
          <a:effectLst/>
        </p:spPr>
        <p:txBody>
          <a:bodyPr lIns="0" tIns="11520" rIns="0" bIns="0">
            <a:spAutoFit/>
          </a:bodyPr>
          <a:lstStyle/>
          <a:p>
            <a:pPr marL="381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pPr>
            <a:r>
              <a:rPr lang="en-US" sz="1400" i="1">
                <a:solidFill>
                  <a:srgbClr val="000000"/>
                </a:solidFill>
                <a:latin typeface="Times New Roman" pitchFamily="16" charset="0"/>
                <a:ea typeface="Noto Sans SC Regular" charset="0"/>
                <a:cs typeface="Noto Sans SC Regular" charset="0"/>
              </a:rPr>
              <a:t>Graph of cell output current (red line) and power (blue line) as a function of  voltage. Also shown are the cell short-circuit current (I</a:t>
            </a:r>
            <a:r>
              <a:rPr lang="en-US" sz="1400" i="1" baseline="-9000">
                <a:solidFill>
                  <a:srgbClr val="000000"/>
                </a:solidFill>
                <a:latin typeface="Times New Roman" pitchFamily="16" charset="0"/>
                <a:ea typeface="Noto Sans SC Regular" charset="0"/>
                <a:cs typeface="Noto Sans SC Regular" charset="0"/>
              </a:rPr>
              <a:t>sc</a:t>
            </a:r>
            <a:r>
              <a:rPr lang="en-US" sz="1400" i="1">
                <a:solidFill>
                  <a:srgbClr val="000000"/>
                </a:solidFill>
                <a:latin typeface="Times New Roman" pitchFamily="16" charset="0"/>
                <a:ea typeface="Noto Sans SC Regular" charset="0"/>
                <a:cs typeface="Noto Sans SC Regular" charset="0"/>
              </a:rPr>
              <a:t>) and open-circuit voltage  (V</a:t>
            </a:r>
            <a:r>
              <a:rPr lang="en-US" sz="1400" i="1" baseline="-9000">
                <a:solidFill>
                  <a:srgbClr val="000000"/>
                </a:solidFill>
                <a:latin typeface="Times New Roman" pitchFamily="16" charset="0"/>
                <a:ea typeface="Noto Sans SC Regular" charset="0"/>
                <a:cs typeface="Noto Sans SC Regular" charset="0"/>
              </a:rPr>
              <a:t>OC</a:t>
            </a:r>
            <a:r>
              <a:rPr lang="en-US" sz="1400" i="1">
                <a:solidFill>
                  <a:srgbClr val="000000"/>
                </a:solidFill>
                <a:latin typeface="Times New Roman" pitchFamily="16" charset="0"/>
                <a:ea typeface="Noto Sans SC Regular" charset="0"/>
                <a:cs typeface="Noto Sans SC Regular" charset="0"/>
              </a:rPr>
              <a:t>) points, as well as the maximum power point (V</a:t>
            </a:r>
            <a:r>
              <a:rPr lang="en-US" sz="1400" i="1" baseline="-9000">
                <a:solidFill>
                  <a:srgbClr val="000000"/>
                </a:solidFill>
                <a:latin typeface="Times New Roman" pitchFamily="16" charset="0"/>
                <a:ea typeface="Noto Sans SC Regular" charset="0"/>
                <a:cs typeface="Noto Sans SC Regular" charset="0"/>
              </a:rPr>
              <a:t>mp</a:t>
            </a:r>
            <a:r>
              <a:rPr lang="en-US" sz="1400" i="1">
                <a:solidFill>
                  <a:srgbClr val="000000"/>
                </a:solidFill>
                <a:latin typeface="Times New Roman" pitchFamily="16" charset="0"/>
                <a:ea typeface="Noto Sans SC Regular" charset="0"/>
                <a:cs typeface="Noto Sans SC Regular" charset="0"/>
              </a:rPr>
              <a:t>, I</a:t>
            </a:r>
            <a:r>
              <a:rPr lang="en-US" sz="1400" i="1" baseline="-9000">
                <a:solidFill>
                  <a:srgbClr val="000000"/>
                </a:solidFill>
                <a:latin typeface="Times New Roman" pitchFamily="16" charset="0"/>
                <a:ea typeface="Noto Sans SC Regular" charset="0"/>
                <a:cs typeface="Noto Sans SC Regular" charset="0"/>
              </a:rPr>
              <a:t>mp</a:t>
            </a:r>
            <a:r>
              <a:rPr lang="en-US" sz="1400" i="1">
                <a:solidFill>
                  <a:srgbClr val="000000"/>
                </a:solidFill>
                <a:latin typeface="Times New Roman" pitchFamily="16" charset="0"/>
                <a:ea typeface="Noto Sans SC Regular" charset="0"/>
                <a:cs typeface="Noto Sans SC Regular" charset="0"/>
              </a:rPr>
              <a:t>). Click on the graph to  see how the curve changes for a cell with low FF.</a:t>
            </a:r>
          </a:p>
        </p:txBody>
      </p:sp>
      <p:pic>
        <p:nvPicPr>
          <p:cNvPr id="32770" name="Picture 2"/>
          <p:cNvPicPr>
            <a:picLocks noChangeAspect="1" noChangeArrowheads="1"/>
          </p:cNvPicPr>
          <p:nvPr/>
        </p:nvPicPr>
        <p:blipFill>
          <a:blip r:embed="rId3"/>
          <a:srcRect/>
          <a:stretch>
            <a:fillRect/>
          </a:stretch>
        </p:blipFill>
        <p:spPr bwMode="auto">
          <a:xfrm>
            <a:off x="1457325" y="954088"/>
            <a:ext cx="6232525" cy="3757612"/>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901700" y="863600"/>
            <a:ext cx="7331075" cy="1684338"/>
          </a:xfrm>
          <a:prstGeom prst="rect">
            <a:avLst/>
          </a:prstGeom>
          <a:noFill/>
          <a:ln w="9525" cap="flat">
            <a:noFill/>
            <a:round/>
            <a:headEnd/>
            <a:tailEnd/>
          </a:ln>
          <a:effectLst/>
        </p:spPr>
        <p:txBody>
          <a:bodyPr lIns="0" tIns="1260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400">
                <a:solidFill>
                  <a:srgbClr val="000000"/>
                </a:solidFill>
                <a:latin typeface="Times New Roman" pitchFamily="16" charset="0"/>
                <a:ea typeface="Noto Sans SC Regular" charset="0"/>
                <a:cs typeface="Noto Sans SC Regular" charset="0"/>
              </a:rPr>
              <a:t>As FF is a measure of the "squareness" of the IV curve, a solar cell with a higher voltage has a larger  possible FF since the "rounded" portion of the IV curve takes up less area. The maximum theoretical  FF from a solar cell can be determined by differentiating the power from a solar cell with respect to  voltage and finding where this is equal to zero. Hence:</a:t>
            </a:r>
          </a:p>
          <a:p>
            <a:pPr marL="12700">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1500">
              <a:solidFill>
                <a:srgbClr val="000000"/>
              </a:solidFill>
              <a:latin typeface="Times New Roman" pitchFamily="16" charset="0"/>
              <a:ea typeface="Noto Sans SC Regular" charset="0"/>
              <a:cs typeface="Noto Sans SC Regular" charset="0"/>
            </a:endParaRPr>
          </a:p>
          <a:p>
            <a:pPr marL="12700">
              <a:lnSpc>
                <a:spcPct val="100000"/>
              </a:lnSpc>
              <a:spcBef>
                <a:spcPts val="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1900">
              <a:solidFill>
                <a:srgbClr val="000000"/>
              </a:solidFill>
              <a:latin typeface="Times New Roman" pitchFamily="16" charset="0"/>
              <a:ea typeface="Noto Sans SC Regular" charset="0"/>
              <a:cs typeface="Noto Sans SC Regular" charset="0"/>
            </a:endParaRPr>
          </a:p>
          <a:p>
            <a:pPr marL="12700">
              <a:lnSpc>
                <a:spcPct val="10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400">
                <a:solidFill>
                  <a:srgbClr val="000000"/>
                </a:solidFill>
                <a:latin typeface="Times New Roman" pitchFamily="16" charset="0"/>
                <a:ea typeface="Noto Sans SC Regular" charset="0"/>
                <a:cs typeface="Noto Sans SC Regular" charset="0"/>
              </a:rPr>
              <a:t>giving:</a:t>
            </a:r>
          </a:p>
        </p:txBody>
      </p:sp>
      <p:sp>
        <p:nvSpPr>
          <p:cNvPr id="33794" name="Rectangle 2"/>
          <p:cNvSpPr>
            <a:spLocks noChangeArrowheads="1"/>
          </p:cNvSpPr>
          <p:nvPr/>
        </p:nvSpPr>
        <p:spPr bwMode="auto">
          <a:xfrm>
            <a:off x="863600" y="3273425"/>
            <a:ext cx="7415213" cy="1449388"/>
          </a:xfrm>
          <a:prstGeom prst="rect">
            <a:avLst/>
          </a:prstGeom>
          <a:noFill/>
          <a:ln w="9525" cap="flat">
            <a:noFill/>
            <a:round/>
            <a:headEnd/>
            <a:tailEnd/>
          </a:ln>
          <a:effectLst/>
        </p:spPr>
        <p:txBody>
          <a:bodyPr lIns="0" tIns="11520" rIns="0" bIns="0">
            <a:spAutoFit/>
          </a:bodyPr>
          <a:lstStyle/>
          <a:p>
            <a:pPr marL="508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400">
                <a:solidFill>
                  <a:srgbClr val="000000"/>
                </a:solidFill>
                <a:latin typeface="Times New Roman" pitchFamily="16" charset="0"/>
                <a:ea typeface="Noto Sans SC Regular" charset="0"/>
                <a:cs typeface="Noto Sans SC Regular" charset="0"/>
              </a:rPr>
              <a:t>The equation above requires Lambert functions to solve (see below) but a simpler approach is to  use iteration to calculate V</a:t>
            </a:r>
            <a:r>
              <a:rPr lang="en-US" sz="1400" baseline="-9000">
                <a:solidFill>
                  <a:srgbClr val="000000"/>
                </a:solidFill>
                <a:latin typeface="Times New Roman" pitchFamily="16" charset="0"/>
                <a:ea typeface="Noto Sans SC Regular" charset="0"/>
                <a:cs typeface="Noto Sans SC Regular" charset="0"/>
              </a:rPr>
              <a:t>MP</a:t>
            </a:r>
            <a:r>
              <a:rPr lang="en-US" sz="1400">
                <a:solidFill>
                  <a:srgbClr val="000000"/>
                </a:solidFill>
                <a:latin typeface="Times New Roman" pitchFamily="16" charset="0"/>
                <a:ea typeface="Noto Sans SC Regular" charset="0"/>
                <a:cs typeface="Noto Sans SC Regular" charset="0"/>
              </a:rPr>
              <a:t>. The equation above only relates V</a:t>
            </a:r>
            <a:r>
              <a:rPr lang="en-US" sz="1400" baseline="-9000">
                <a:solidFill>
                  <a:srgbClr val="000000"/>
                </a:solidFill>
                <a:latin typeface="Times New Roman" pitchFamily="16" charset="0"/>
                <a:ea typeface="Noto Sans SC Regular" charset="0"/>
                <a:cs typeface="Noto Sans SC Regular" charset="0"/>
              </a:rPr>
              <a:t>oc </a:t>
            </a:r>
            <a:r>
              <a:rPr lang="en-US" sz="1400">
                <a:solidFill>
                  <a:srgbClr val="000000"/>
                </a:solidFill>
                <a:latin typeface="Times New Roman" pitchFamily="16" charset="0"/>
                <a:ea typeface="Noto Sans SC Regular" charset="0"/>
                <a:cs typeface="Noto Sans SC Regular" charset="0"/>
              </a:rPr>
              <a:t>to V</a:t>
            </a:r>
            <a:r>
              <a:rPr lang="en-US" sz="1400" baseline="-9000">
                <a:solidFill>
                  <a:srgbClr val="000000"/>
                </a:solidFill>
                <a:latin typeface="Times New Roman" pitchFamily="16" charset="0"/>
                <a:ea typeface="Noto Sans SC Regular" charset="0"/>
                <a:cs typeface="Noto Sans SC Regular" charset="0"/>
              </a:rPr>
              <a:t>MP </a:t>
            </a:r>
            <a:r>
              <a:rPr lang="en-US" sz="1400">
                <a:solidFill>
                  <a:srgbClr val="000000"/>
                </a:solidFill>
                <a:latin typeface="Times New Roman" pitchFamily="16" charset="0"/>
                <a:ea typeface="Noto Sans SC Regular" charset="0"/>
                <a:cs typeface="Noto Sans SC Regular" charset="0"/>
              </a:rPr>
              <a:t>and extra equations are  needed to find I</a:t>
            </a:r>
            <a:r>
              <a:rPr lang="en-US" sz="1400" baseline="-9000">
                <a:solidFill>
                  <a:srgbClr val="000000"/>
                </a:solidFill>
                <a:latin typeface="Times New Roman" pitchFamily="16" charset="0"/>
                <a:ea typeface="Noto Sans SC Regular" charset="0"/>
                <a:cs typeface="Noto Sans SC Regular" charset="0"/>
              </a:rPr>
              <a:t>MP </a:t>
            </a:r>
            <a:r>
              <a:rPr lang="en-US" sz="1400">
                <a:solidFill>
                  <a:srgbClr val="000000"/>
                </a:solidFill>
                <a:latin typeface="Times New Roman" pitchFamily="16" charset="0"/>
                <a:ea typeface="Noto Sans SC Regular" charset="0"/>
                <a:cs typeface="Noto Sans SC Regular" charset="0"/>
              </a:rPr>
              <a:t>and FF. A more commonly used expression for the FF can be determined  empirically as:</a:t>
            </a:r>
          </a:p>
          <a:p>
            <a:pPr marL="50800">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1500">
              <a:solidFill>
                <a:srgbClr val="000000"/>
              </a:solidFill>
              <a:latin typeface="Times New Roman" pitchFamily="16" charset="0"/>
              <a:ea typeface="Noto Sans SC Regular" charset="0"/>
              <a:cs typeface="Noto Sans SC Regular" charset="0"/>
            </a:endParaRPr>
          </a:p>
          <a:p>
            <a:pPr marL="50800">
              <a:lnSpc>
                <a:spcPct val="100000"/>
              </a:lnSpc>
              <a:spcBef>
                <a:spcPts val="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1900">
              <a:solidFill>
                <a:srgbClr val="000000"/>
              </a:solidFill>
              <a:latin typeface="Times New Roman" pitchFamily="16" charset="0"/>
              <a:ea typeface="Noto Sans SC Regular" charset="0"/>
              <a:cs typeface="Noto Sans SC Regular" charset="0"/>
            </a:endParaRPr>
          </a:p>
          <a:p>
            <a:pPr marL="50800" algn="just">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400">
                <a:solidFill>
                  <a:srgbClr val="000000"/>
                </a:solidFill>
                <a:latin typeface="Times New Roman" pitchFamily="16" charset="0"/>
                <a:ea typeface="Noto Sans SC Regular" charset="0"/>
                <a:cs typeface="Noto Sans SC Regular" charset="0"/>
              </a:rPr>
              <a:t>where v</a:t>
            </a:r>
            <a:r>
              <a:rPr lang="en-US" sz="1400" baseline="-9000">
                <a:solidFill>
                  <a:srgbClr val="000000"/>
                </a:solidFill>
                <a:latin typeface="Times New Roman" pitchFamily="16" charset="0"/>
                <a:ea typeface="Noto Sans SC Regular" charset="0"/>
                <a:cs typeface="Noto Sans SC Regular" charset="0"/>
              </a:rPr>
              <a:t>oc </a:t>
            </a:r>
            <a:r>
              <a:rPr lang="en-US" sz="1400">
                <a:solidFill>
                  <a:srgbClr val="000000"/>
                </a:solidFill>
                <a:latin typeface="Times New Roman" pitchFamily="16" charset="0"/>
                <a:ea typeface="Noto Sans SC Regular" charset="0"/>
                <a:cs typeface="Noto Sans SC Regular" charset="0"/>
              </a:rPr>
              <a:t>is defined as a "normalized V</a:t>
            </a:r>
            <a:r>
              <a:rPr lang="en-US" sz="1400" baseline="-9000">
                <a:solidFill>
                  <a:srgbClr val="000000"/>
                </a:solidFill>
                <a:latin typeface="Times New Roman" pitchFamily="16" charset="0"/>
                <a:ea typeface="Noto Sans SC Regular" charset="0"/>
                <a:cs typeface="Noto Sans SC Regular" charset="0"/>
              </a:rPr>
              <a:t>oc</a:t>
            </a:r>
            <a:r>
              <a:rPr lang="en-US" sz="1400">
                <a:solidFill>
                  <a:srgbClr val="000000"/>
                </a:solidFill>
                <a:latin typeface="Times New Roman" pitchFamily="16" charset="0"/>
                <a:ea typeface="Noto Sans SC Regular" charset="0"/>
                <a:cs typeface="Noto Sans SC Regular" charset="0"/>
              </a:rPr>
              <a:t>":</a:t>
            </a:r>
          </a:p>
        </p:txBody>
      </p:sp>
      <p:pic>
        <p:nvPicPr>
          <p:cNvPr id="33795" name="Picture 3"/>
          <p:cNvPicPr>
            <a:picLocks noChangeAspect="1" noChangeArrowheads="1"/>
          </p:cNvPicPr>
          <p:nvPr/>
        </p:nvPicPr>
        <p:blipFill>
          <a:blip r:embed="rId3"/>
          <a:srcRect/>
          <a:stretch>
            <a:fillRect/>
          </a:stretch>
        </p:blipFill>
        <p:spPr bwMode="auto">
          <a:xfrm>
            <a:off x="4191000" y="1874838"/>
            <a:ext cx="771525" cy="387350"/>
          </a:xfrm>
          <a:prstGeom prst="rect">
            <a:avLst/>
          </a:prstGeom>
          <a:noFill/>
          <a:ln w="9525" cap="flat">
            <a:noFill/>
            <a:round/>
            <a:headEnd/>
            <a:tailEnd/>
          </a:ln>
          <a:effectLst/>
        </p:spPr>
      </p:pic>
      <p:pic>
        <p:nvPicPr>
          <p:cNvPr id="33796" name="Picture 4"/>
          <p:cNvPicPr>
            <a:picLocks noChangeAspect="1" noChangeArrowheads="1"/>
          </p:cNvPicPr>
          <p:nvPr/>
        </p:nvPicPr>
        <p:blipFill>
          <a:blip r:embed="rId4"/>
          <a:srcRect/>
          <a:stretch>
            <a:fillRect/>
          </a:stretch>
        </p:blipFill>
        <p:spPr bwMode="auto">
          <a:xfrm>
            <a:off x="2608263" y="2568575"/>
            <a:ext cx="3924300" cy="684213"/>
          </a:xfrm>
          <a:prstGeom prst="rect">
            <a:avLst/>
          </a:prstGeom>
          <a:noFill/>
          <a:ln w="9525" cap="flat">
            <a:noFill/>
            <a:round/>
            <a:headEnd/>
            <a:tailEnd/>
          </a:ln>
          <a:effectLst/>
        </p:spPr>
      </p:pic>
      <p:pic>
        <p:nvPicPr>
          <p:cNvPr id="33797" name="Picture 5"/>
          <p:cNvPicPr>
            <a:picLocks noChangeAspect="1" noChangeArrowheads="1"/>
          </p:cNvPicPr>
          <p:nvPr/>
        </p:nvPicPr>
        <p:blipFill>
          <a:blip r:embed="rId5"/>
          <a:srcRect/>
          <a:stretch>
            <a:fillRect/>
          </a:stretch>
        </p:blipFill>
        <p:spPr bwMode="auto">
          <a:xfrm>
            <a:off x="3467100" y="4292600"/>
            <a:ext cx="2200275" cy="400050"/>
          </a:xfrm>
          <a:prstGeom prst="rect">
            <a:avLst/>
          </a:prstGeom>
          <a:noFill/>
          <a:ln w="9525" cap="flat">
            <a:noFill/>
            <a:round/>
            <a:headEnd/>
            <a:tailEnd/>
          </a:ln>
          <a:effectLst/>
        </p:spPr>
      </p:pic>
      <p:pic>
        <p:nvPicPr>
          <p:cNvPr id="33798" name="Picture 6"/>
          <p:cNvPicPr>
            <a:picLocks noChangeAspect="1" noChangeArrowheads="1"/>
          </p:cNvPicPr>
          <p:nvPr/>
        </p:nvPicPr>
        <p:blipFill>
          <a:blip r:embed="rId6"/>
          <a:srcRect/>
          <a:stretch>
            <a:fillRect/>
          </a:stretch>
        </p:blipFill>
        <p:spPr bwMode="auto">
          <a:xfrm>
            <a:off x="3829050" y="5033963"/>
            <a:ext cx="1474788" cy="303212"/>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901700" y="849313"/>
            <a:ext cx="7339013" cy="3363912"/>
          </a:xfrm>
          <a:prstGeom prst="rect">
            <a:avLst/>
          </a:prstGeom>
          <a:noFill/>
          <a:ln w="9525" cap="flat">
            <a:noFill/>
            <a:round/>
            <a:headEnd/>
            <a:tailEnd/>
          </a:ln>
          <a:effectLst/>
        </p:spPr>
        <p:txBody>
          <a:bodyPr lIns="0" tIns="1224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a:solidFill>
                  <a:srgbClr val="000000"/>
                </a:solidFill>
                <a:latin typeface="Times New Roman" pitchFamily="16" charset="0"/>
                <a:ea typeface="Noto Sans SC Regular" charset="0"/>
                <a:cs typeface="Noto Sans SC Regular" charset="0"/>
              </a:rPr>
              <a:t>When a photon is absorbed, its energy is given to an electron in the  crystal lattice. Usually this electron is in the valence band. The energy  given to the electron by the photon "excites" it into the conduction band  where it is free to move around within the semiconductor. The network  of covalent bonds that the electron was previously a part of now has  one fewer electron. This is known as a hole. The presence of a missing  covalent bond allows the bonded electrons of neighbouring atoms to  move into the "hole" leaving another hole behind, thus propagating  holes throughout the lattice. It can be said that photons absorbed in the  semiconductor create electron-hole pairs.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863600" y="854075"/>
            <a:ext cx="7412038" cy="4238625"/>
          </a:xfrm>
          <a:prstGeom prst="rect">
            <a:avLst/>
          </a:prstGeom>
          <a:noFill/>
          <a:ln w="9525" cap="flat">
            <a:noFill/>
            <a:round/>
            <a:headEnd/>
            <a:tailEnd/>
          </a:ln>
          <a:effectLst/>
        </p:spPr>
        <p:txBody>
          <a:bodyPr lIns="0" tIns="12240" rIns="0" bIns="0">
            <a:spAutoFit/>
          </a:bodyPr>
          <a:lstStyle/>
          <a:p>
            <a:pPr marL="508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The above equations show that a higher voltage will have a higher possible FF.  However, large variations in open-circuit voltage within a given material  system are relatively uncommon. For example, at one sun, the difference  between the maximum open-circuit voltage measured for a silicon laboratory  device and a typical commercial solar cell is about 120 mV, giving maximum  FF's respectively of 0.85 and 0.83. However, the variation in maximum FF can  be significant for solar cells made from different materials. For example, a  GaAs solar cell may have a FF approaching 0.89.</a:t>
            </a:r>
          </a:p>
          <a:p>
            <a:pPr marL="50800" algn="just">
              <a:lnSpc>
                <a:spcPct val="100000"/>
              </a:lnSpc>
              <a:spcBef>
                <a:spcPts val="2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A key limitation in the equations described above is that they represent a</a:t>
            </a:r>
          </a:p>
          <a:p>
            <a:pPr marL="50800" algn="just">
              <a:lnSpc>
                <a:spcPct val="110000"/>
              </a:lnSpc>
              <a:spcBef>
                <a:spcPts val="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maximum possible FF, although in practice the FF will be lower due to the  presence of parasitic resistive losses, which are discussed in </a:t>
            </a:r>
            <a:r>
              <a:rPr lang="en-US" u="sng">
                <a:solidFill>
                  <a:srgbClr val="0000FF"/>
                </a:solidFill>
                <a:latin typeface="Times New Roman" pitchFamily="16" charset="0"/>
                <a:ea typeface="Noto Sans SC Regular" charset="0"/>
                <a:cs typeface="Noto Sans SC Regular" charset="0"/>
                <a:hlinkClick r:id="rId3"/>
              </a:rPr>
              <a:t>Effects of Parasitic </a:t>
            </a:r>
            <a:r>
              <a:rPr lang="en-US">
                <a:solidFill>
                  <a:srgbClr val="0000FF"/>
                </a:solidFill>
                <a:latin typeface="Times New Roman" pitchFamily="16" charset="0"/>
                <a:ea typeface="Noto Sans SC Regular" charset="0"/>
                <a:cs typeface="Noto Sans SC Regular" charset="0"/>
              </a:rPr>
              <a:t> </a:t>
            </a:r>
            <a:r>
              <a:rPr lang="en-US" u="sng">
                <a:solidFill>
                  <a:srgbClr val="0000FF"/>
                </a:solidFill>
                <a:latin typeface="Times New Roman" pitchFamily="16" charset="0"/>
                <a:ea typeface="Noto Sans SC Regular" charset="0"/>
                <a:cs typeface="Noto Sans SC Regular" charset="0"/>
                <a:hlinkClick r:id="rId3"/>
              </a:rPr>
              <a:t>Resistances. </a:t>
            </a:r>
            <a:r>
              <a:rPr lang="en-US">
                <a:solidFill>
                  <a:srgbClr val="0000FF"/>
                </a:solidFill>
                <a:latin typeface="Times New Roman" pitchFamily="16" charset="0"/>
                <a:ea typeface="Noto Sans SC Regular" charset="0"/>
                <a:cs typeface="Noto Sans SC Regular" charset="0"/>
              </a:rPr>
              <a:t>Therefore, the FF is most commonly determined from  measurement of the IV curve and is defined as the maximum power divided by  the product of I</a:t>
            </a:r>
            <a:r>
              <a:rPr lang="en-US" sz="1700" baseline="-7000">
                <a:solidFill>
                  <a:srgbClr val="0000FF"/>
                </a:solidFill>
                <a:latin typeface="Times New Roman" pitchFamily="16" charset="0"/>
                <a:ea typeface="Noto Sans SC Regular" charset="0"/>
                <a:cs typeface="Noto Sans SC Regular" charset="0"/>
              </a:rPr>
              <a:t>sc</a:t>
            </a:r>
            <a:r>
              <a:rPr lang="en-US">
                <a:solidFill>
                  <a:srgbClr val="0000FF"/>
                </a:solidFill>
                <a:latin typeface="Times New Roman" pitchFamily="16" charset="0"/>
                <a:ea typeface="Noto Sans SC Regular" charset="0"/>
                <a:cs typeface="Noto Sans SC Regular" charset="0"/>
              </a:rPr>
              <a:t>*V</a:t>
            </a:r>
            <a:r>
              <a:rPr lang="en-US" sz="1700" baseline="-7000">
                <a:solidFill>
                  <a:srgbClr val="0000FF"/>
                </a:solidFill>
                <a:latin typeface="Times New Roman" pitchFamily="16" charset="0"/>
                <a:ea typeface="Noto Sans SC Regular" charset="0"/>
                <a:cs typeface="Noto Sans SC Regular" charset="0"/>
              </a:rPr>
              <a:t>oc</a:t>
            </a:r>
            <a:r>
              <a:rPr lang="en-US">
                <a:solidFill>
                  <a:srgbClr val="0000FF"/>
                </a:solidFill>
                <a:latin typeface="Times New Roman" pitchFamily="16" charset="0"/>
                <a:ea typeface="Noto Sans SC Regular" charset="0"/>
                <a:cs typeface="Noto Sans SC Regular" charset="0"/>
              </a:rPr>
              <a:t>, i.e.:</a:t>
            </a:r>
          </a:p>
        </p:txBody>
      </p:sp>
      <p:pic>
        <p:nvPicPr>
          <p:cNvPr id="34818" name="Picture 2"/>
          <p:cNvPicPr>
            <a:picLocks noChangeAspect="1" noChangeArrowheads="1"/>
          </p:cNvPicPr>
          <p:nvPr/>
        </p:nvPicPr>
        <p:blipFill>
          <a:blip r:embed="rId4"/>
          <a:srcRect/>
          <a:stretch>
            <a:fillRect/>
          </a:stretch>
        </p:blipFill>
        <p:spPr bwMode="auto">
          <a:xfrm>
            <a:off x="3810000" y="5195888"/>
            <a:ext cx="1503363" cy="371475"/>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xfrm>
            <a:off x="914400" y="457200"/>
            <a:ext cx="3681413" cy="1201737"/>
          </a:xfrm>
          <a:ln/>
        </p:spPr>
        <p:txBody>
          <a:bodyPr tIns="56520"/>
          <a:lstStyle/>
          <a:p>
            <a:pPr marL="38100" algn="l">
              <a:lnSpc>
                <a:spcPct val="100000"/>
              </a:lnSpc>
              <a:spcBef>
                <a:spcPts val="450"/>
              </a:spcBef>
              <a:tabLst>
                <a:tab pos="457200" algn="l"/>
                <a:tab pos="914400" algn="l"/>
                <a:tab pos="1371600" algn="l"/>
                <a:tab pos="1828800" algn="l"/>
                <a:tab pos="2286000" algn="l"/>
                <a:tab pos="2743200" algn="l"/>
                <a:tab pos="3200400" algn="l"/>
                <a:tab pos="3657600" algn="l"/>
              </a:tabLst>
            </a:pPr>
            <a:r>
              <a:rPr lang="en-US" sz="2400" b="1" dirty="0">
                <a:latin typeface="Times New Roman" pitchFamily="16" charset="0"/>
              </a:rPr>
              <a:t>Exact determination of V</a:t>
            </a:r>
            <a:r>
              <a:rPr lang="en-US" sz="2300" b="1" baseline="-7000" dirty="0">
                <a:latin typeface="Times New Roman" pitchFamily="16" charset="0"/>
              </a:rPr>
              <a:t>MP</a:t>
            </a:r>
            <a:br>
              <a:rPr lang="en-US" sz="2300" b="1" baseline="-7000" dirty="0">
                <a:latin typeface="Times New Roman" pitchFamily="16" charset="0"/>
              </a:rPr>
            </a:br>
            <a:r>
              <a:rPr lang="en-US" sz="2000" dirty="0">
                <a:latin typeface="Times New Roman" pitchFamily="16" charset="0"/>
              </a:rPr>
              <a:t>The equation for a solar cell is:</a:t>
            </a:r>
          </a:p>
        </p:txBody>
      </p:sp>
      <p:sp>
        <p:nvSpPr>
          <p:cNvPr id="35842" name="Rectangle 2"/>
          <p:cNvSpPr>
            <a:spLocks noChangeArrowheads="1"/>
          </p:cNvSpPr>
          <p:nvPr/>
        </p:nvSpPr>
        <p:spPr bwMode="auto">
          <a:xfrm>
            <a:off x="850900" y="2239963"/>
            <a:ext cx="6797675" cy="2322512"/>
          </a:xfrm>
          <a:prstGeom prst="rect">
            <a:avLst/>
          </a:prstGeom>
          <a:noFill/>
          <a:ln w="9525" cap="flat">
            <a:noFill/>
            <a:round/>
            <a:headEnd/>
            <a:tailEnd/>
          </a:ln>
          <a:effectLst/>
        </p:spPr>
        <p:txBody>
          <a:bodyPr lIns="0" tIns="11520" rIns="0" bIns="0">
            <a:spAutoFit/>
          </a:bodyPr>
          <a:lstStyle/>
          <a:p>
            <a:pPr marL="1736725">
              <a:lnSpc>
                <a:spcPct val="10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sz="2000">
                <a:solidFill>
                  <a:srgbClr val="000000"/>
                </a:solidFill>
                <a:latin typeface="Times New Roman" pitchFamily="16" charset="0"/>
                <a:ea typeface="Noto Sans SC Regular" charset="0"/>
                <a:cs typeface="Noto Sans SC Regular" charset="0"/>
              </a:rPr>
              <a:t>and in addition the -1 term has no effect at V</a:t>
            </a:r>
            <a:r>
              <a:rPr lang="en-US" sz="2000" baseline="-8000">
                <a:solidFill>
                  <a:srgbClr val="000000"/>
                </a:solidFill>
                <a:latin typeface="Times New Roman" pitchFamily="16" charset="0"/>
                <a:ea typeface="Noto Sans SC Regular" charset="0"/>
                <a:cs typeface="Noto Sans SC Regular" charset="0"/>
              </a:rPr>
              <a:t>MP</a:t>
            </a:r>
          </a:p>
          <a:p>
            <a:pPr marL="63500">
              <a:lnSpc>
                <a:spcPct val="327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sz="2000">
                <a:solidFill>
                  <a:srgbClr val="000000"/>
                </a:solidFill>
                <a:latin typeface="Times New Roman" pitchFamily="16" charset="0"/>
                <a:ea typeface="Noto Sans SC Regular" charset="0"/>
                <a:cs typeface="Noto Sans SC Regular" charset="0"/>
              </a:rPr>
              <a:t>V</a:t>
            </a:r>
            <a:r>
              <a:rPr lang="en-US" sz="2000" baseline="-8000">
                <a:solidFill>
                  <a:srgbClr val="000000"/>
                </a:solidFill>
                <a:latin typeface="Times New Roman" pitchFamily="16" charset="0"/>
                <a:ea typeface="Noto Sans SC Regular" charset="0"/>
                <a:cs typeface="Noto Sans SC Regular" charset="0"/>
              </a:rPr>
              <a:t>MP </a:t>
            </a:r>
            <a:r>
              <a:rPr lang="en-US" sz="2000">
                <a:solidFill>
                  <a:srgbClr val="000000"/>
                </a:solidFill>
                <a:latin typeface="Times New Roman" pitchFamily="16" charset="0"/>
                <a:ea typeface="Noto Sans SC Regular" charset="0"/>
                <a:cs typeface="Noto Sans SC Regular" charset="0"/>
              </a:rPr>
              <a:t>is when the derivative of the power with respect to V is zero:  V&gt; &gt; V</a:t>
            </a:r>
            <a:r>
              <a:rPr lang="en-US" sz="2000" baseline="-8000">
                <a:solidFill>
                  <a:srgbClr val="000000"/>
                </a:solidFill>
                <a:latin typeface="Times New Roman" pitchFamily="16" charset="0"/>
                <a:ea typeface="Noto Sans SC Regular" charset="0"/>
                <a:cs typeface="Noto Sans SC Regular" charset="0"/>
              </a:rPr>
              <a:t>t </a:t>
            </a:r>
            <a:r>
              <a:rPr lang="en-US" sz="2000">
                <a:solidFill>
                  <a:srgbClr val="000000"/>
                </a:solidFill>
                <a:latin typeface="Times New Roman" pitchFamily="16" charset="0"/>
                <a:ea typeface="Noto Sans SC Regular" charset="0"/>
                <a:cs typeface="Noto Sans SC Regular" charset="0"/>
              </a:rPr>
              <a:t>and rearranging gives:</a:t>
            </a:r>
          </a:p>
        </p:txBody>
      </p:sp>
      <p:pic>
        <p:nvPicPr>
          <p:cNvPr id="35843" name="Picture 3"/>
          <p:cNvPicPr>
            <a:picLocks noChangeAspect="1" noChangeArrowheads="1"/>
          </p:cNvPicPr>
          <p:nvPr/>
        </p:nvPicPr>
        <p:blipFill>
          <a:blip r:embed="rId3"/>
          <a:srcRect/>
          <a:stretch>
            <a:fillRect/>
          </a:stretch>
        </p:blipFill>
        <p:spPr bwMode="auto">
          <a:xfrm>
            <a:off x="3217863" y="1674813"/>
            <a:ext cx="2719387" cy="531812"/>
          </a:xfrm>
          <a:prstGeom prst="rect">
            <a:avLst/>
          </a:prstGeom>
          <a:noFill/>
          <a:ln w="9525" cap="flat">
            <a:noFill/>
            <a:round/>
            <a:headEnd/>
            <a:tailEnd/>
          </a:ln>
          <a:effectLst/>
        </p:spPr>
      </p:pic>
      <p:pic>
        <p:nvPicPr>
          <p:cNvPr id="35844" name="Picture 4"/>
          <p:cNvPicPr>
            <a:picLocks noChangeAspect="1" noChangeArrowheads="1"/>
          </p:cNvPicPr>
          <p:nvPr/>
        </p:nvPicPr>
        <p:blipFill>
          <a:blip r:embed="rId4"/>
          <a:srcRect/>
          <a:stretch>
            <a:fillRect/>
          </a:stretch>
        </p:blipFill>
        <p:spPr bwMode="auto">
          <a:xfrm>
            <a:off x="949325" y="2319338"/>
            <a:ext cx="1566863" cy="174625"/>
          </a:xfrm>
          <a:prstGeom prst="rect">
            <a:avLst/>
          </a:prstGeom>
          <a:noFill/>
          <a:ln w="9525" cap="flat">
            <a:noFill/>
            <a:round/>
            <a:headEnd/>
            <a:tailEnd/>
          </a:ln>
          <a:effectLst/>
        </p:spPr>
      </p:pic>
      <p:pic>
        <p:nvPicPr>
          <p:cNvPr id="35845" name="Picture 5"/>
          <p:cNvPicPr>
            <a:picLocks noChangeAspect="1" noChangeArrowheads="1"/>
          </p:cNvPicPr>
          <p:nvPr/>
        </p:nvPicPr>
        <p:blipFill>
          <a:blip r:embed="rId5"/>
          <a:srcRect/>
          <a:stretch>
            <a:fillRect/>
          </a:stretch>
        </p:blipFill>
        <p:spPr bwMode="auto">
          <a:xfrm>
            <a:off x="3181350" y="2608263"/>
            <a:ext cx="2797175" cy="612775"/>
          </a:xfrm>
          <a:prstGeom prst="rect">
            <a:avLst/>
          </a:prstGeom>
          <a:noFill/>
          <a:ln w="9525" cap="flat">
            <a:noFill/>
            <a:round/>
            <a:headEnd/>
            <a:tailEnd/>
          </a:ln>
          <a:effectLst/>
        </p:spPr>
      </p:pic>
      <p:pic>
        <p:nvPicPr>
          <p:cNvPr id="35846" name="Picture 6"/>
          <p:cNvPicPr>
            <a:picLocks noChangeAspect="1" noChangeArrowheads="1"/>
          </p:cNvPicPr>
          <p:nvPr/>
        </p:nvPicPr>
        <p:blipFill>
          <a:blip r:embed="rId6"/>
          <a:srcRect/>
          <a:stretch>
            <a:fillRect/>
          </a:stretch>
        </p:blipFill>
        <p:spPr bwMode="auto">
          <a:xfrm>
            <a:off x="2762250" y="3617913"/>
            <a:ext cx="3625850" cy="608012"/>
          </a:xfrm>
          <a:prstGeom prst="rect">
            <a:avLst/>
          </a:prstGeom>
          <a:noFill/>
          <a:ln w="9525" cap="flat">
            <a:noFill/>
            <a:round/>
            <a:headEnd/>
            <a:tailEnd/>
          </a:ln>
          <a:effectLst/>
        </p:spPr>
      </p:pic>
      <p:pic>
        <p:nvPicPr>
          <p:cNvPr id="35847" name="Picture 7"/>
          <p:cNvPicPr>
            <a:picLocks noChangeAspect="1" noChangeArrowheads="1"/>
          </p:cNvPicPr>
          <p:nvPr/>
        </p:nvPicPr>
        <p:blipFill>
          <a:blip r:embed="rId7"/>
          <a:srcRect/>
          <a:stretch>
            <a:fillRect/>
          </a:stretch>
        </p:blipFill>
        <p:spPr bwMode="auto">
          <a:xfrm>
            <a:off x="3141663" y="4640263"/>
            <a:ext cx="2847975" cy="592137"/>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ChangeArrowheads="1"/>
          </p:cNvSpPr>
          <p:nvPr/>
        </p:nvSpPr>
        <p:spPr bwMode="auto">
          <a:xfrm>
            <a:off x="901700" y="849313"/>
            <a:ext cx="7332663" cy="1379537"/>
          </a:xfrm>
          <a:prstGeom prst="rect">
            <a:avLst/>
          </a:prstGeom>
          <a:noFill/>
          <a:ln w="9525" cap="flat">
            <a:noFill/>
            <a:round/>
            <a:headEnd/>
            <a:tailEnd/>
          </a:ln>
          <a:effectLst/>
        </p:spPr>
        <p:txBody>
          <a:bodyPr lIns="0" tIns="12600" rIns="0" bIns="0">
            <a:spAutoFit/>
          </a:bodyPr>
          <a:lstStyle/>
          <a:p>
            <a:pPr marL="12700">
              <a:lnSpc>
                <a:spcPct val="110000"/>
              </a:lnSpc>
              <a:spcBef>
                <a:spcPts val="100"/>
              </a:spcBef>
              <a:tabLst>
                <a:tab pos="615950" algn="l"/>
                <a:tab pos="1665288" algn="l"/>
                <a:tab pos="2100263" algn="l"/>
                <a:tab pos="3141663" algn="l"/>
                <a:tab pos="4210050" algn="l"/>
                <a:tab pos="4716463" algn="l"/>
                <a:tab pos="5727700" algn="l"/>
                <a:tab pos="6122988" algn="l"/>
                <a:tab pos="6430963" algn="l"/>
                <a:tab pos="7116763" algn="l"/>
                <a:tab pos="7315200" algn="l"/>
              </a:tabLst>
            </a:pPr>
            <a:r>
              <a:rPr lang="en-US" sz="2000">
                <a:solidFill>
                  <a:srgbClr val="000000"/>
                </a:solidFill>
                <a:latin typeface="Times New Roman" pitchFamily="16" charset="0"/>
                <a:ea typeface="Noto Sans SC Regular" charset="0"/>
                <a:cs typeface="Noto Sans SC Regular" charset="0"/>
              </a:rPr>
              <a:t>The	Lambert	W	function	provides	the	solution	to	a	class	of  exponential functions.</a:t>
            </a:r>
          </a:p>
          <a:p>
            <a:pPr marL="12700">
              <a:lnSpc>
                <a:spcPct val="100000"/>
              </a:lnSpc>
              <a:spcBef>
                <a:spcPts val="25"/>
              </a:spcBef>
              <a:tabLst>
                <a:tab pos="615950" algn="l"/>
                <a:tab pos="1665288" algn="l"/>
                <a:tab pos="2100263" algn="l"/>
                <a:tab pos="3141663" algn="l"/>
                <a:tab pos="4210050" algn="l"/>
                <a:tab pos="4716463" algn="l"/>
                <a:tab pos="5727700" algn="l"/>
                <a:tab pos="6122988" algn="l"/>
                <a:tab pos="6430963" algn="l"/>
                <a:tab pos="7116763" algn="l"/>
                <a:tab pos="7315200" algn="l"/>
              </a:tabLst>
            </a:pPr>
            <a:endParaRPr lang="en-US" sz="2600">
              <a:solidFill>
                <a:srgbClr val="000000"/>
              </a:solidFill>
              <a:latin typeface="Times New Roman" pitchFamily="16" charset="0"/>
              <a:ea typeface="Noto Sans SC Regular" charset="0"/>
              <a:cs typeface="Noto Sans SC Regular" charset="0"/>
            </a:endParaRPr>
          </a:p>
          <a:p>
            <a:pPr marL="12700">
              <a:lnSpc>
                <a:spcPct val="100000"/>
              </a:lnSpc>
              <a:tabLst>
                <a:tab pos="615950" algn="l"/>
                <a:tab pos="1665288" algn="l"/>
                <a:tab pos="2100263" algn="l"/>
                <a:tab pos="3141663" algn="l"/>
                <a:tab pos="4210050" algn="l"/>
                <a:tab pos="4716463" algn="l"/>
                <a:tab pos="5727700" algn="l"/>
                <a:tab pos="6122988" algn="l"/>
                <a:tab pos="6430963" algn="l"/>
                <a:tab pos="7116763" algn="l"/>
                <a:tab pos="7315200" algn="l"/>
              </a:tabLst>
            </a:pPr>
            <a:r>
              <a:rPr lang="en-US" sz="2000">
                <a:solidFill>
                  <a:srgbClr val="000000"/>
                </a:solidFill>
                <a:latin typeface="Times New Roman" pitchFamily="16" charset="0"/>
                <a:ea typeface="Noto Sans SC Regular" charset="0"/>
                <a:cs typeface="Noto Sans SC Regular" charset="0"/>
              </a:rPr>
              <a:t>so we get:</a:t>
            </a:r>
          </a:p>
        </p:txBody>
      </p:sp>
      <p:sp>
        <p:nvSpPr>
          <p:cNvPr id="36866" name="Rectangle 2"/>
          <p:cNvSpPr>
            <a:spLocks noChangeArrowheads="1"/>
          </p:cNvSpPr>
          <p:nvPr/>
        </p:nvSpPr>
        <p:spPr bwMode="auto">
          <a:xfrm>
            <a:off x="876300" y="3536950"/>
            <a:ext cx="4884738" cy="317500"/>
          </a:xfrm>
          <a:prstGeom prst="rect">
            <a:avLst/>
          </a:prstGeom>
          <a:noFill/>
          <a:ln w="9525" cap="flat">
            <a:noFill/>
            <a:round/>
            <a:headEnd/>
            <a:tailEnd/>
          </a:ln>
          <a:effectLst/>
        </p:spPr>
        <p:txBody>
          <a:bodyPr lIns="0" tIns="11520" rIns="0" bIns="0">
            <a:spAutoFit/>
          </a:bodyPr>
          <a:lstStyle/>
          <a:p>
            <a:pPr marL="38100">
              <a:lnSpc>
                <a:spcPct val="100000"/>
              </a:lnSpc>
              <a:spcBef>
                <a:spcPts val="100"/>
              </a:spcBef>
              <a:tabLst>
                <a:tab pos="457200" algn="l"/>
                <a:tab pos="914400" algn="l"/>
                <a:tab pos="1371600" algn="l"/>
                <a:tab pos="1828800" algn="l"/>
                <a:tab pos="2286000" algn="l"/>
                <a:tab pos="2743200" algn="l"/>
                <a:tab pos="3200400" algn="l"/>
                <a:tab pos="3657600" algn="l"/>
                <a:tab pos="4114800" algn="l"/>
                <a:tab pos="4572000" algn="l"/>
              </a:tabLst>
            </a:pPr>
            <a:r>
              <a:rPr lang="en-US" sz="2000">
                <a:solidFill>
                  <a:srgbClr val="000000"/>
                </a:solidFill>
                <a:latin typeface="Times New Roman" pitchFamily="16" charset="0"/>
                <a:ea typeface="Noto Sans SC Regular" charset="0"/>
                <a:cs typeface="Noto Sans SC Regular" charset="0"/>
              </a:rPr>
              <a:t>using the expression for V</a:t>
            </a:r>
            <a:r>
              <a:rPr lang="en-US" sz="2000" baseline="-8000">
                <a:solidFill>
                  <a:srgbClr val="000000"/>
                </a:solidFill>
                <a:latin typeface="Times New Roman" pitchFamily="16" charset="0"/>
                <a:ea typeface="Noto Sans SC Regular" charset="0"/>
                <a:cs typeface="Noto Sans SC Regular" charset="0"/>
              </a:rPr>
              <a:t>OC </a:t>
            </a:r>
            <a:r>
              <a:rPr lang="en-US" sz="2000">
                <a:solidFill>
                  <a:srgbClr val="000000"/>
                </a:solidFill>
                <a:latin typeface="Times New Roman" pitchFamily="16" charset="0"/>
                <a:ea typeface="Noto Sans SC Regular" charset="0"/>
                <a:cs typeface="Noto Sans SC Regular" charset="0"/>
              </a:rPr>
              <a:t>we can also write:</a:t>
            </a:r>
          </a:p>
        </p:txBody>
      </p:sp>
      <p:pic>
        <p:nvPicPr>
          <p:cNvPr id="36867" name="Picture 3"/>
          <p:cNvPicPr>
            <a:picLocks noChangeAspect="1" noChangeArrowheads="1"/>
          </p:cNvPicPr>
          <p:nvPr/>
        </p:nvPicPr>
        <p:blipFill>
          <a:blip r:embed="rId3"/>
          <a:srcRect/>
          <a:stretch>
            <a:fillRect/>
          </a:stretch>
        </p:blipFill>
        <p:spPr bwMode="auto">
          <a:xfrm>
            <a:off x="3352800" y="1611313"/>
            <a:ext cx="2436813" cy="241300"/>
          </a:xfrm>
          <a:prstGeom prst="rect">
            <a:avLst/>
          </a:prstGeom>
          <a:noFill/>
          <a:ln w="9525" cap="flat">
            <a:noFill/>
            <a:round/>
            <a:headEnd/>
            <a:tailEnd/>
          </a:ln>
          <a:effectLst/>
        </p:spPr>
      </p:pic>
      <p:pic>
        <p:nvPicPr>
          <p:cNvPr id="36868" name="Picture 4"/>
          <p:cNvPicPr>
            <a:picLocks noChangeAspect="1" noChangeArrowheads="1"/>
          </p:cNvPicPr>
          <p:nvPr/>
        </p:nvPicPr>
        <p:blipFill>
          <a:blip r:embed="rId4"/>
          <a:srcRect/>
          <a:stretch>
            <a:fillRect/>
          </a:stretch>
        </p:blipFill>
        <p:spPr bwMode="auto">
          <a:xfrm>
            <a:off x="3697288" y="2266950"/>
            <a:ext cx="1758950" cy="609600"/>
          </a:xfrm>
          <a:prstGeom prst="rect">
            <a:avLst/>
          </a:prstGeom>
          <a:noFill/>
          <a:ln w="9525" cap="flat">
            <a:noFill/>
            <a:round/>
            <a:headEnd/>
            <a:tailEnd/>
          </a:ln>
          <a:effectLst/>
        </p:spPr>
      </p:pic>
      <p:pic>
        <p:nvPicPr>
          <p:cNvPr id="36869" name="Picture 5"/>
          <p:cNvPicPr>
            <a:picLocks noChangeAspect="1" noChangeArrowheads="1"/>
          </p:cNvPicPr>
          <p:nvPr/>
        </p:nvPicPr>
        <p:blipFill>
          <a:blip r:embed="rId5"/>
          <a:srcRect/>
          <a:stretch>
            <a:fillRect/>
          </a:stretch>
        </p:blipFill>
        <p:spPr bwMode="auto">
          <a:xfrm>
            <a:off x="3621088" y="2932113"/>
            <a:ext cx="1922462" cy="593725"/>
          </a:xfrm>
          <a:prstGeom prst="rect">
            <a:avLst/>
          </a:prstGeom>
          <a:noFill/>
          <a:ln w="9525" cap="flat">
            <a:noFill/>
            <a:round/>
            <a:headEnd/>
            <a:tailEnd/>
          </a:ln>
          <a:effectLst/>
        </p:spPr>
      </p:pic>
      <p:pic>
        <p:nvPicPr>
          <p:cNvPr id="36870" name="Picture 6"/>
          <p:cNvPicPr>
            <a:picLocks noChangeAspect="1" noChangeArrowheads="1"/>
          </p:cNvPicPr>
          <p:nvPr/>
        </p:nvPicPr>
        <p:blipFill>
          <a:blip r:embed="rId6"/>
          <a:srcRect/>
          <a:stretch>
            <a:fillRect/>
          </a:stretch>
        </p:blipFill>
        <p:spPr bwMode="auto">
          <a:xfrm>
            <a:off x="3141663" y="3906838"/>
            <a:ext cx="2876550" cy="636587"/>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xfrm>
            <a:off x="901700" y="881063"/>
            <a:ext cx="2014538" cy="1157287"/>
          </a:xfrm>
          <a:ln/>
        </p:spPr>
        <p:txBody>
          <a:bodyPr tIns="12600"/>
          <a:lstStyle/>
          <a:p>
            <a:pPr marL="12700" algn="l">
              <a:lnSpc>
                <a:spcPct val="100000"/>
              </a:lnSpc>
              <a:spcBef>
                <a:spcPts val="100"/>
              </a:spcBef>
              <a:tabLst>
                <a:tab pos="457200" algn="l"/>
                <a:tab pos="914400" algn="l"/>
                <a:tab pos="1371600" algn="l"/>
                <a:tab pos="1828800" algn="l"/>
              </a:tabLst>
            </a:pPr>
            <a:r>
              <a:rPr lang="en-US" sz="2400" b="1">
                <a:latin typeface="Times New Roman" pitchFamily="16" charset="0"/>
              </a:rPr>
              <a:t>2.3.4 Efficiency</a:t>
            </a:r>
          </a:p>
        </p:txBody>
      </p:sp>
      <p:sp>
        <p:nvSpPr>
          <p:cNvPr id="37890" name="Rectangle 2"/>
          <p:cNvSpPr>
            <a:spLocks noChangeArrowheads="1"/>
          </p:cNvSpPr>
          <p:nvPr/>
        </p:nvSpPr>
        <p:spPr bwMode="auto">
          <a:xfrm>
            <a:off x="914400" y="2286000"/>
            <a:ext cx="7335838" cy="3698875"/>
          </a:xfrm>
          <a:prstGeom prst="rect">
            <a:avLst/>
          </a:prstGeom>
          <a:noFill/>
          <a:ln w="9525" cap="flat">
            <a:noFill/>
            <a:round/>
            <a:headEnd/>
            <a:tailEnd/>
          </a:ln>
          <a:effectLst/>
        </p:spPr>
        <p:txBody>
          <a:bodyPr lIns="0" tIns="1224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dirty="0">
                <a:solidFill>
                  <a:srgbClr val="000000"/>
                </a:solidFill>
                <a:latin typeface="Times New Roman" pitchFamily="16" charset="0"/>
                <a:ea typeface="Noto Sans SC Regular" charset="0"/>
                <a:cs typeface="Noto Sans SC Regular" charset="0"/>
              </a:rPr>
              <a:t>The efficiency is the most commonly used parameter to compare the  performance of one solar cell to another. Efficiency is defined as the  ratio of energy output from the solar cell to input energy from the sun.  In addition to reflecting the performance of the solar cell itself, the  efficiency depends on the spectrum and intensity of the incident  sunlight and the temperature of the solar cell. Therefore, conditions  under which efficiency is measured must be carefully controlled in  order to compare the performance of one device to another. Terrestrial  solar cells are measured under AM1.5 conditions and at a temperature  of 25°C. Solar cells intended for space use are measured under AM0  conditions..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ChangeArrowheads="1"/>
          </p:cNvSpPr>
          <p:nvPr>
            <p:ph type="title"/>
          </p:nvPr>
        </p:nvSpPr>
        <p:spPr>
          <a:xfrm>
            <a:off x="914400" y="304800"/>
            <a:ext cx="7389813" cy="1157287"/>
          </a:xfrm>
          <a:ln/>
        </p:spPr>
        <p:txBody>
          <a:bodyPr tIns="12600"/>
          <a:lstStyle/>
          <a:p>
            <a:pPr marL="38100" algn="l">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dirty="0">
                <a:latin typeface="Times New Roman" pitchFamily="16" charset="0"/>
              </a:rPr>
              <a:t>The efficiency of a solar cell is determined as the fraction of incident  power which is converted to electricity and is defined as:</a:t>
            </a:r>
          </a:p>
        </p:txBody>
      </p:sp>
      <p:sp>
        <p:nvSpPr>
          <p:cNvPr id="38914" name="Rectangle 2"/>
          <p:cNvSpPr>
            <a:spLocks noChangeArrowheads="1"/>
          </p:cNvSpPr>
          <p:nvPr/>
        </p:nvSpPr>
        <p:spPr bwMode="auto">
          <a:xfrm>
            <a:off x="838200" y="2435225"/>
            <a:ext cx="7453313" cy="3046413"/>
          </a:xfrm>
          <a:prstGeom prst="rect">
            <a:avLst/>
          </a:prstGeom>
          <a:noFill/>
          <a:ln w="9525" cap="flat">
            <a:noFill/>
            <a:round/>
            <a:headEnd/>
            <a:tailEnd/>
          </a:ln>
          <a:effectLst/>
        </p:spPr>
        <p:txBody>
          <a:bodyPr lIns="0" tIns="43200" rIns="0" bIns="0">
            <a:spAutoFit/>
          </a:bodyPr>
          <a:lstStyle/>
          <a:p>
            <a:pPr marL="76200">
              <a:lnSpc>
                <a:spcPct val="100000"/>
              </a:lnSpc>
              <a:spcBef>
                <a:spcPts val="3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a:solidFill>
                  <a:srgbClr val="000000"/>
                </a:solidFill>
                <a:latin typeface="Times New Roman" pitchFamily="16" charset="0"/>
                <a:ea typeface="Noto Sans SC Regular" charset="0"/>
                <a:cs typeface="Noto Sans SC Regular" charset="0"/>
              </a:rPr>
              <a:t>Where:</a:t>
            </a:r>
          </a:p>
          <a:p>
            <a:pPr marL="76200">
              <a:lnSpc>
                <a:spcPct val="100000"/>
              </a:lnSpc>
              <a:spcBef>
                <a:spcPts val="2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i="1">
                <a:solidFill>
                  <a:srgbClr val="000000"/>
                </a:solidFill>
                <a:latin typeface="Times New Roman" pitchFamily="16" charset="0"/>
                <a:ea typeface="Noto Sans SC Regular" charset="0"/>
                <a:cs typeface="Noto Sans SC Regular" charset="0"/>
              </a:rPr>
              <a:t>V</a:t>
            </a:r>
            <a:r>
              <a:rPr lang="en-US" sz="2000" i="1" baseline="-8000">
                <a:solidFill>
                  <a:srgbClr val="000000"/>
                </a:solidFill>
                <a:latin typeface="Times New Roman" pitchFamily="16" charset="0"/>
                <a:ea typeface="Noto Sans SC Regular" charset="0"/>
                <a:cs typeface="Noto Sans SC Regular" charset="0"/>
              </a:rPr>
              <a:t>oc </a:t>
            </a:r>
            <a:r>
              <a:rPr lang="en-US" sz="2000">
                <a:solidFill>
                  <a:srgbClr val="000000"/>
                </a:solidFill>
                <a:latin typeface="Times New Roman" pitchFamily="16" charset="0"/>
                <a:ea typeface="Noto Sans SC Regular" charset="0"/>
                <a:cs typeface="Noto Sans SC Regular" charset="0"/>
              </a:rPr>
              <a:t>is the open-circuit voltage;</a:t>
            </a:r>
          </a:p>
          <a:p>
            <a:pPr marL="76200">
              <a:lnSpc>
                <a:spcPct val="100000"/>
              </a:lnSpc>
              <a:spcBef>
                <a:spcPts val="2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i="1">
                <a:solidFill>
                  <a:srgbClr val="000000"/>
                </a:solidFill>
                <a:latin typeface="Times New Roman" pitchFamily="16" charset="0"/>
                <a:ea typeface="Noto Sans SC Regular" charset="0"/>
                <a:cs typeface="Noto Sans SC Regular" charset="0"/>
              </a:rPr>
              <a:t>I</a:t>
            </a:r>
            <a:r>
              <a:rPr lang="en-US" sz="2000" i="1" baseline="-8000">
                <a:solidFill>
                  <a:srgbClr val="000000"/>
                </a:solidFill>
                <a:latin typeface="Times New Roman" pitchFamily="16" charset="0"/>
                <a:ea typeface="Noto Sans SC Regular" charset="0"/>
                <a:cs typeface="Noto Sans SC Regular" charset="0"/>
              </a:rPr>
              <a:t>sc </a:t>
            </a:r>
            <a:r>
              <a:rPr lang="en-US" sz="2000">
                <a:solidFill>
                  <a:srgbClr val="000000"/>
                </a:solidFill>
                <a:latin typeface="Times New Roman" pitchFamily="16" charset="0"/>
                <a:ea typeface="Noto Sans SC Regular" charset="0"/>
                <a:cs typeface="Noto Sans SC Regular" charset="0"/>
              </a:rPr>
              <a:t>is the short-circuit current;</a:t>
            </a:r>
          </a:p>
          <a:p>
            <a:pPr marL="76200">
              <a:lnSpc>
                <a:spcPct val="100000"/>
              </a:lnSpc>
              <a:spcBef>
                <a:spcPts val="26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i="1">
                <a:solidFill>
                  <a:srgbClr val="000000"/>
                </a:solidFill>
                <a:latin typeface="Times New Roman" pitchFamily="16" charset="0"/>
                <a:ea typeface="Noto Sans SC Regular" charset="0"/>
                <a:cs typeface="Noto Sans SC Regular" charset="0"/>
              </a:rPr>
              <a:t>FF </a:t>
            </a:r>
            <a:r>
              <a:rPr lang="en-US" sz="2000">
                <a:solidFill>
                  <a:srgbClr val="000000"/>
                </a:solidFill>
                <a:latin typeface="Times New Roman" pitchFamily="16" charset="0"/>
                <a:ea typeface="Noto Sans SC Regular" charset="0"/>
                <a:cs typeface="Noto Sans SC Regular" charset="0"/>
              </a:rPr>
              <a:t>is the fill factor and</a:t>
            </a:r>
          </a:p>
          <a:p>
            <a:pPr marL="76200">
              <a:lnSpc>
                <a:spcPct val="100000"/>
              </a:lnSpc>
              <a:spcBef>
                <a:spcPts val="2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i="1">
                <a:solidFill>
                  <a:srgbClr val="000000"/>
                </a:solidFill>
                <a:latin typeface="Times New Roman" pitchFamily="16" charset="0"/>
                <a:ea typeface="Noto Sans SC Regular" charset="0"/>
                <a:cs typeface="Noto Sans SC Regular" charset="0"/>
              </a:rPr>
              <a:t>η </a:t>
            </a:r>
            <a:r>
              <a:rPr lang="en-US" sz="2000">
                <a:solidFill>
                  <a:srgbClr val="000000"/>
                </a:solidFill>
                <a:latin typeface="Times New Roman" pitchFamily="16" charset="0"/>
                <a:ea typeface="Noto Sans SC Regular" charset="0"/>
                <a:cs typeface="Noto Sans SC Regular" charset="0"/>
              </a:rPr>
              <a:t>is the efficiency.</a:t>
            </a:r>
          </a:p>
          <a:p>
            <a:pPr marL="76200">
              <a:lnSpc>
                <a:spcPct val="100000"/>
              </a:lnSpc>
              <a:spcBef>
                <a:spcPts val="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2300">
              <a:solidFill>
                <a:srgbClr val="000000"/>
              </a:solidFill>
              <a:latin typeface="Times New Roman" pitchFamily="16" charset="0"/>
              <a:ea typeface="Noto Sans SC Regular" charset="0"/>
              <a:cs typeface="Noto Sans SC Regular" charset="0"/>
            </a:endParaRPr>
          </a:p>
          <a:p>
            <a:pPr marL="76200" algn="just">
              <a:lnSpc>
                <a:spcPct val="11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a:solidFill>
                  <a:srgbClr val="000000"/>
                </a:solidFill>
                <a:latin typeface="Times New Roman" pitchFamily="16" charset="0"/>
                <a:ea typeface="Noto Sans SC Regular" charset="0"/>
                <a:cs typeface="Noto Sans SC Regular" charset="0"/>
              </a:rPr>
              <a:t>The input power for efficiency calculations is 1 kW/m</a:t>
            </a:r>
            <a:r>
              <a:rPr lang="en-US" sz="2000" baseline="29000">
                <a:solidFill>
                  <a:srgbClr val="000000"/>
                </a:solidFill>
                <a:latin typeface="Times New Roman" pitchFamily="16" charset="0"/>
                <a:ea typeface="Noto Sans SC Regular" charset="0"/>
                <a:cs typeface="Noto Sans SC Regular" charset="0"/>
              </a:rPr>
              <a:t>2 </a:t>
            </a:r>
            <a:r>
              <a:rPr lang="en-US" sz="2000">
                <a:solidFill>
                  <a:srgbClr val="000000"/>
                </a:solidFill>
                <a:latin typeface="Times New Roman" pitchFamily="16" charset="0"/>
                <a:ea typeface="Noto Sans SC Regular" charset="0"/>
                <a:cs typeface="Noto Sans SC Regular" charset="0"/>
              </a:rPr>
              <a:t>or 100  mW/cm</a:t>
            </a:r>
            <a:r>
              <a:rPr lang="en-US" sz="2000" baseline="29000">
                <a:solidFill>
                  <a:srgbClr val="000000"/>
                </a:solidFill>
                <a:latin typeface="Times New Roman" pitchFamily="16" charset="0"/>
                <a:ea typeface="Noto Sans SC Regular" charset="0"/>
                <a:cs typeface="Noto Sans SC Regular" charset="0"/>
              </a:rPr>
              <a:t>2</a:t>
            </a:r>
            <a:r>
              <a:rPr lang="en-US" sz="2000">
                <a:solidFill>
                  <a:srgbClr val="000000"/>
                </a:solidFill>
                <a:latin typeface="Times New Roman" pitchFamily="16" charset="0"/>
                <a:ea typeface="Noto Sans SC Regular" charset="0"/>
                <a:cs typeface="Noto Sans SC Regular" charset="0"/>
              </a:rPr>
              <a:t>. Thus the input power for a 100 × 100 mm</a:t>
            </a:r>
            <a:r>
              <a:rPr lang="en-US" sz="2000" baseline="29000">
                <a:solidFill>
                  <a:srgbClr val="000000"/>
                </a:solidFill>
                <a:latin typeface="Times New Roman" pitchFamily="16" charset="0"/>
                <a:ea typeface="Noto Sans SC Regular" charset="0"/>
                <a:cs typeface="Noto Sans SC Regular" charset="0"/>
              </a:rPr>
              <a:t>2 </a:t>
            </a:r>
            <a:r>
              <a:rPr lang="en-US" sz="2000">
                <a:solidFill>
                  <a:srgbClr val="000000"/>
                </a:solidFill>
                <a:latin typeface="Times New Roman" pitchFamily="16" charset="0"/>
                <a:ea typeface="Noto Sans SC Regular" charset="0"/>
                <a:cs typeface="Noto Sans SC Regular" charset="0"/>
              </a:rPr>
              <a:t>cell is 10 W and  for a 156 × 156 mm</a:t>
            </a:r>
            <a:r>
              <a:rPr lang="en-US" sz="2000" baseline="29000">
                <a:solidFill>
                  <a:srgbClr val="000000"/>
                </a:solidFill>
                <a:latin typeface="Times New Roman" pitchFamily="16" charset="0"/>
                <a:ea typeface="Noto Sans SC Regular" charset="0"/>
                <a:cs typeface="Noto Sans SC Regular" charset="0"/>
              </a:rPr>
              <a:t>2 </a:t>
            </a:r>
            <a:r>
              <a:rPr lang="en-US" sz="2000">
                <a:solidFill>
                  <a:srgbClr val="000000"/>
                </a:solidFill>
                <a:latin typeface="Times New Roman" pitchFamily="16" charset="0"/>
                <a:ea typeface="Noto Sans SC Regular" charset="0"/>
                <a:cs typeface="Noto Sans SC Regular" charset="0"/>
              </a:rPr>
              <a:t>cell is 24.3 W</a:t>
            </a:r>
          </a:p>
        </p:txBody>
      </p:sp>
      <p:pic>
        <p:nvPicPr>
          <p:cNvPr id="38915" name="Picture 3"/>
          <p:cNvPicPr>
            <a:picLocks noChangeAspect="1" noChangeArrowheads="1"/>
          </p:cNvPicPr>
          <p:nvPr/>
        </p:nvPicPr>
        <p:blipFill>
          <a:blip r:embed="rId3"/>
          <a:srcRect/>
          <a:stretch>
            <a:fillRect/>
          </a:stretch>
        </p:blipFill>
        <p:spPr bwMode="auto">
          <a:xfrm>
            <a:off x="3857625" y="1651000"/>
            <a:ext cx="1466850" cy="169863"/>
          </a:xfrm>
          <a:prstGeom prst="rect">
            <a:avLst/>
          </a:prstGeom>
          <a:noFill/>
          <a:ln w="9525" cap="flat">
            <a:noFill/>
            <a:round/>
            <a:headEnd/>
            <a:tailEnd/>
          </a:ln>
          <a:effectLst/>
        </p:spPr>
      </p:pic>
      <p:pic>
        <p:nvPicPr>
          <p:cNvPr id="38916" name="Picture 4"/>
          <p:cNvPicPr>
            <a:picLocks noChangeAspect="1" noChangeArrowheads="1"/>
          </p:cNvPicPr>
          <p:nvPr/>
        </p:nvPicPr>
        <p:blipFill>
          <a:blip r:embed="rId4"/>
          <a:srcRect/>
          <a:stretch>
            <a:fillRect/>
          </a:stretch>
        </p:blipFill>
        <p:spPr bwMode="auto">
          <a:xfrm>
            <a:off x="3989388" y="1941513"/>
            <a:ext cx="1182687" cy="476250"/>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ChangeArrowheads="1"/>
          </p:cNvSpPr>
          <p:nvPr/>
        </p:nvSpPr>
        <p:spPr bwMode="auto">
          <a:xfrm>
            <a:off x="901700" y="850900"/>
            <a:ext cx="6111875" cy="3665538"/>
          </a:xfrm>
          <a:prstGeom prst="rect">
            <a:avLst/>
          </a:prstGeom>
          <a:noFill/>
          <a:ln w="9525" cap="flat">
            <a:noFill/>
            <a:round/>
            <a:headEnd/>
            <a:tailEnd/>
          </a:ln>
          <a:effectLst/>
        </p:spPr>
        <p:txBody>
          <a:bodyPr lIns="0" tIns="43200" rIns="0" bIns="0">
            <a:spAutoFit/>
          </a:bodyPr>
          <a:lstStyle/>
          <a:p>
            <a:pPr marL="12700">
              <a:lnSpc>
                <a:spcPct val="100000"/>
              </a:lnSpc>
              <a:spcBef>
                <a:spcPts val="3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pPr>
            <a:r>
              <a:rPr lang="en-US" sz="2400" b="1">
                <a:solidFill>
                  <a:srgbClr val="000000"/>
                </a:solidFill>
                <a:latin typeface="Times New Roman" pitchFamily="16" charset="0"/>
                <a:ea typeface="Noto Sans SC Regular" charset="0"/>
                <a:cs typeface="Noto Sans SC Regular" charset="0"/>
              </a:rPr>
              <a:t>2.4 losses in solar cells</a:t>
            </a:r>
          </a:p>
          <a:p>
            <a:pPr marL="12700">
              <a:lnSpc>
                <a:spcPct val="100000"/>
              </a:lnSpc>
              <a:spcBef>
                <a:spcPts val="2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pPr>
            <a:r>
              <a:rPr lang="en-US" sz="2400">
                <a:solidFill>
                  <a:srgbClr val="000000"/>
                </a:solidFill>
                <a:latin typeface="Times New Roman" pitchFamily="16" charset="0"/>
                <a:ea typeface="Noto Sans SC Regular" charset="0"/>
                <a:cs typeface="Noto Sans SC Regular" charset="0"/>
              </a:rPr>
              <a:t>The major losses in solar cells are</a:t>
            </a:r>
          </a:p>
          <a:p>
            <a:pPr marL="12700">
              <a:lnSpc>
                <a:spcPct val="100000"/>
              </a:lnSpc>
              <a:spcBef>
                <a:spcPts val="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pPr>
            <a:endParaRPr lang="en-US" sz="3000">
              <a:solidFill>
                <a:srgbClr val="000000"/>
              </a:solidFill>
              <a:latin typeface="Times New Roman" pitchFamily="16" charset="0"/>
              <a:ea typeface="Noto Sans SC Regular" charset="0"/>
              <a:cs typeface="Noto Sans SC Regular" charset="0"/>
            </a:endParaRPr>
          </a:p>
          <a:p>
            <a:pPr marL="468313" indent="-339725">
              <a:lnSpc>
                <a:spcPct val="100000"/>
              </a:lnSpc>
              <a:buFont typeface="Times New Roman" pitchFamily="16"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pPr>
            <a:r>
              <a:rPr lang="en-US" sz="2400">
                <a:solidFill>
                  <a:srgbClr val="000000"/>
                </a:solidFill>
                <a:latin typeface="Times New Roman" pitchFamily="16" charset="0"/>
                <a:ea typeface="Noto Sans SC Regular" charset="0"/>
                <a:cs typeface="Noto Sans SC Regular" charset="0"/>
              </a:rPr>
              <a:t>Reflection Loss,</a:t>
            </a:r>
          </a:p>
          <a:p>
            <a:pPr marL="468313" indent="-339725">
              <a:lnSpc>
                <a:spcPct val="100000"/>
              </a:lnSpc>
              <a:spcBef>
                <a:spcPts val="288"/>
              </a:spcBef>
              <a:buFont typeface="Times New Roman" pitchFamily="16"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pPr>
            <a:r>
              <a:rPr lang="en-US" sz="2400">
                <a:solidFill>
                  <a:srgbClr val="000000"/>
                </a:solidFill>
                <a:latin typeface="Times New Roman" pitchFamily="16" charset="0"/>
                <a:ea typeface="Noto Sans SC Regular" charset="0"/>
                <a:cs typeface="Noto Sans SC Regular" charset="0"/>
              </a:rPr>
              <a:t>Resistive Loss,</a:t>
            </a:r>
          </a:p>
          <a:p>
            <a:pPr marL="468313" indent="-339725">
              <a:lnSpc>
                <a:spcPct val="100000"/>
              </a:lnSpc>
              <a:spcBef>
                <a:spcPts val="288"/>
              </a:spcBef>
              <a:buFont typeface="Times New Roman" pitchFamily="16"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pPr>
            <a:r>
              <a:rPr lang="en-US" sz="2400">
                <a:solidFill>
                  <a:srgbClr val="000000"/>
                </a:solidFill>
                <a:latin typeface="Times New Roman" pitchFamily="16" charset="0"/>
                <a:ea typeface="Noto Sans SC Regular" charset="0"/>
                <a:cs typeface="Noto Sans SC Regular" charset="0"/>
              </a:rPr>
              <a:t>Recombination Loss And</a:t>
            </a:r>
          </a:p>
          <a:p>
            <a:pPr marL="468313" indent="-339725">
              <a:lnSpc>
                <a:spcPct val="100000"/>
              </a:lnSpc>
              <a:spcBef>
                <a:spcPts val="288"/>
              </a:spcBef>
              <a:buFont typeface="Times New Roman" pitchFamily="16"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pPr>
            <a:r>
              <a:rPr lang="en-US" sz="2400">
                <a:solidFill>
                  <a:srgbClr val="000000"/>
                </a:solidFill>
                <a:latin typeface="Times New Roman" pitchFamily="16" charset="0"/>
                <a:ea typeface="Noto Sans SC Regular" charset="0"/>
                <a:cs typeface="Noto Sans SC Regular" charset="0"/>
              </a:rPr>
              <a:t>Thermal Loss</a:t>
            </a:r>
          </a:p>
          <a:p>
            <a:pPr marL="468313" indent="-339725">
              <a:lnSpc>
                <a:spcPct val="100000"/>
              </a:lnSpc>
              <a:spcBef>
                <a:spcPts val="38"/>
              </a:spcBef>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pPr>
            <a:endParaRPr lang="en-US" sz="3000">
              <a:solidFill>
                <a:srgbClr val="000000"/>
              </a:solidFill>
              <a:latin typeface="Times New Roman" pitchFamily="16" charset="0"/>
              <a:ea typeface="Noto Sans SC Regular" charset="0"/>
              <a:cs typeface="Noto Sans SC Regular" charset="0"/>
            </a:endParaRPr>
          </a:p>
          <a:p>
            <a:pPr marL="12700">
              <a:lnSpc>
                <a:spcPct val="100000"/>
              </a:lnSpc>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pPr>
            <a:r>
              <a:rPr lang="en-US" sz="2400">
                <a:solidFill>
                  <a:srgbClr val="000000"/>
                </a:solidFill>
                <a:latin typeface="Times New Roman" pitchFamily="16" charset="0"/>
                <a:ea typeface="Noto Sans SC Regular" charset="0"/>
                <a:cs typeface="Noto Sans SC Regular" charset="0"/>
              </a:rPr>
              <a:t>which affect the efficiency of solar cell adversely.</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ChangeArrowheads="1"/>
          </p:cNvSpPr>
          <p:nvPr/>
        </p:nvSpPr>
        <p:spPr bwMode="auto">
          <a:xfrm>
            <a:off x="901700" y="850900"/>
            <a:ext cx="7342188" cy="4451350"/>
          </a:xfrm>
          <a:prstGeom prst="rect">
            <a:avLst/>
          </a:prstGeom>
          <a:noFill/>
          <a:ln w="9525" cap="flat">
            <a:noFill/>
            <a:round/>
            <a:headEnd/>
            <a:tailEnd/>
          </a:ln>
          <a:effectLst/>
        </p:spPr>
        <p:txBody>
          <a:bodyPr lIns="0" tIns="43200" rIns="0" bIns="0">
            <a:spAutoFit/>
          </a:bodyPr>
          <a:lstStyle/>
          <a:p>
            <a:pPr marL="12700" algn="just">
              <a:lnSpc>
                <a:spcPct val="100000"/>
              </a:lnSpc>
              <a:spcBef>
                <a:spcPts val="3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b="1">
                <a:solidFill>
                  <a:srgbClr val="000000"/>
                </a:solidFill>
                <a:latin typeface="Times New Roman" pitchFamily="16" charset="0"/>
                <a:ea typeface="Noto Sans SC Regular" charset="0"/>
                <a:cs typeface="Noto Sans SC Regular" charset="0"/>
              </a:rPr>
              <a:t>2.4.1 Reflection Loss</a:t>
            </a:r>
          </a:p>
          <a:p>
            <a:pPr marL="12700" algn="just">
              <a:lnSpc>
                <a:spcPts val="3163"/>
              </a:lnSpc>
              <a:spcBef>
                <a:spcPts val="1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The reflection loss occurs from top surface of the solar cells  which  receives  the  light.  Reflection  losses  affect  the Isc</a:t>
            </a:r>
          </a:p>
          <a:p>
            <a:pPr marL="12700" algn="just">
              <a:lnSpc>
                <a:spcPct val="100000"/>
              </a:lnSpc>
              <a:spcBef>
                <a:spcPts val="16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short circuit current of the solar cell. Reflection reduces  the</a:t>
            </a:r>
          </a:p>
          <a:p>
            <a:pPr marL="12700" algn="just">
              <a:lnSpc>
                <a:spcPct val="11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absorbed carriers and hence the Isc. It becomes necessary  to improve the absorption and reduce reflection to improve  short circuit current. For  a bare Si these losses  account  for</a:t>
            </a:r>
          </a:p>
          <a:p>
            <a:pPr marL="12700" algn="just">
              <a:lnSpc>
                <a:spcPct val="100000"/>
              </a:lnSpc>
              <a:spcBef>
                <a:spcPts val="3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more than 30%.</a:t>
            </a:r>
          </a:p>
          <a:p>
            <a:pPr marL="12700" indent="457200" algn="just">
              <a:lnSpc>
                <a:spcPts val="3163"/>
              </a:lnSpc>
              <a:spcBef>
                <a:spcPts val="1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To reduce the reflectivity in solar cells a common  approach is, use of an antireflective coating (ARC ≤ 60nm).</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Grp="1" noChangeArrowheads="1"/>
          </p:cNvSpPr>
          <p:nvPr>
            <p:ph type="title"/>
          </p:nvPr>
        </p:nvSpPr>
        <p:spPr>
          <a:xfrm>
            <a:off x="901700" y="881063"/>
            <a:ext cx="3614738" cy="1157287"/>
          </a:xfrm>
          <a:ln/>
        </p:spPr>
        <p:txBody>
          <a:bodyPr tIns="12600"/>
          <a:lstStyle/>
          <a:p>
            <a:pPr marL="12700" algn="l">
              <a:lnSpc>
                <a:spcPct val="100000"/>
              </a:lnSpc>
              <a:spcBef>
                <a:spcPts val="100"/>
              </a:spcBef>
              <a:tabLst>
                <a:tab pos="457200" algn="l"/>
                <a:tab pos="914400" algn="l"/>
                <a:tab pos="1371600" algn="l"/>
                <a:tab pos="1828800" algn="l"/>
                <a:tab pos="2286000" algn="l"/>
                <a:tab pos="2743200" algn="l"/>
                <a:tab pos="3200400" algn="l"/>
              </a:tabLst>
            </a:pPr>
            <a:r>
              <a:rPr lang="en-US" sz="2400" b="1">
                <a:latin typeface="Times New Roman" pitchFamily="16" charset="0"/>
              </a:rPr>
              <a:t>2.4.2 Recombination Losses</a:t>
            </a:r>
          </a:p>
        </p:txBody>
      </p:sp>
      <p:sp>
        <p:nvSpPr>
          <p:cNvPr id="41986" name="Rectangle 2"/>
          <p:cNvSpPr>
            <a:spLocks noChangeArrowheads="1"/>
          </p:cNvSpPr>
          <p:nvPr/>
        </p:nvSpPr>
        <p:spPr bwMode="auto">
          <a:xfrm>
            <a:off x="914400" y="2362200"/>
            <a:ext cx="7343775" cy="3757613"/>
          </a:xfrm>
          <a:prstGeom prst="rect">
            <a:avLst/>
          </a:prstGeom>
          <a:noFill/>
          <a:ln w="9525" cap="flat">
            <a:noFill/>
            <a:round/>
            <a:headEnd/>
            <a:tailEnd/>
          </a:ln>
          <a:effectLst/>
        </p:spPr>
        <p:txBody>
          <a:bodyPr lIns="0" tIns="1224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dirty="0">
                <a:solidFill>
                  <a:srgbClr val="000000"/>
                </a:solidFill>
                <a:latin typeface="Times New Roman" pitchFamily="16" charset="0"/>
                <a:ea typeface="Noto Sans SC Regular" charset="0"/>
                <a:cs typeface="Noto Sans SC Regular" charset="0"/>
              </a:rPr>
              <a:t>Photon incident on the solar cell generates electron hole pairs, these generated pairs are  called as carriers. Generated carriers needs to be separated before they recombine, with  emission of energy. Recombination causes loss of carrier and affects the performance of  the cell. Open circuit voltage Voc of the cell is affected by recombination of carriers. As  recombination increases the Voc reduces. Various techniques are used to reduce the  recombination in the solar cells and improve Voc. Generation of carriers is in the entire  volume of the solar cell material. The carriers generated near depletion region are  separated out very quickly as they get swept away by the electric field present in the  depletion region. Were as the carriers which are generated away from the depletion  region that is in the bulk region, on the surface, or at the back surface have less  probability of getting separated. These carriers will be lost and would not contribute to  the current low if they recombine. Recombination of carriers generated in the Solar cells  due to photo excitation is one of the most dominating loss occurring in the solar cell.  These losses account for major portion total input power.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ChangeArrowheads="1"/>
          </p:cNvSpPr>
          <p:nvPr/>
        </p:nvSpPr>
        <p:spPr bwMode="auto">
          <a:xfrm>
            <a:off x="901700" y="838200"/>
            <a:ext cx="7332663" cy="2428875"/>
          </a:xfrm>
          <a:prstGeom prst="rect">
            <a:avLst/>
          </a:prstGeom>
          <a:noFill/>
          <a:ln w="9525" cap="flat">
            <a:noFill/>
            <a:round/>
            <a:headEnd/>
            <a:tailEnd/>
          </a:ln>
          <a:effectLst/>
        </p:spPr>
        <p:txBody>
          <a:bodyPr lIns="0" tIns="12600" rIns="0" bIns="0">
            <a:spAutoFit/>
          </a:bodyPr>
          <a:lstStyle/>
          <a:p>
            <a:pPr marL="12700">
              <a:lnSpc>
                <a:spcPct val="110000"/>
              </a:lnSpc>
              <a:spcBef>
                <a:spcPts val="100"/>
              </a:spcBef>
              <a:tabLst>
                <a:tab pos="1355725" algn="l"/>
                <a:tab pos="3332163" algn="l"/>
                <a:tab pos="4276725" algn="l"/>
                <a:tab pos="4949825" algn="l"/>
                <a:tab pos="5845175" algn="l"/>
                <a:tab pos="6283325"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Different	recombination	losses	that	occur	at	different  regions of the solar cells are</a:t>
            </a:r>
          </a:p>
          <a:p>
            <a:pPr marL="773113" indent="-304800">
              <a:lnSpc>
                <a:spcPct val="100000"/>
              </a:lnSpc>
              <a:spcBef>
                <a:spcPts val="288"/>
              </a:spcBef>
              <a:buFont typeface="Times New Roman" pitchFamily="16" charset="0"/>
              <a:buAutoNum type="arabicPeriod"/>
              <a:tabLst>
                <a:tab pos="1355725" algn="l"/>
                <a:tab pos="3332163" algn="l"/>
                <a:tab pos="4276725" algn="l"/>
                <a:tab pos="4949825" algn="l"/>
                <a:tab pos="5845175" algn="l"/>
                <a:tab pos="6283325"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Surface recombination.</a:t>
            </a:r>
          </a:p>
          <a:p>
            <a:pPr marL="773113" indent="-304800">
              <a:lnSpc>
                <a:spcPct val="100000"/>
              </a:lnSpc>
              <a:spcBef>
                <a:spcPts val="313"/>
              </a:spcBef>
              <a:buFont typeface="Times New Roman" pitchFamily="16" charset="0"/>
              <a:buAutoNum type="arabicPeriod"/>
              <a:tabLst>
                <a:tab pos="1355725" algn="l"/>
                <a:tab pos="3332163" algn="l"/>
                <a:tab pos="4276725" algn="l"/>
                <a:tab pos="4949825" algn="l"/>
                <a:tab pos="5845175" algn="l"/>
                <a:tab pos="6283325"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Bulk recombination.</a:t>
            </a:r>
          </a:p>
          <a:p>
            <a:pPr marL="773113" indent="-304800">
              <a:lnSpc>
                <a:spcPct val="100000"/>
              </a:lnSpc>
              <a:spcBef>
                <a:spcPts val="288"/>
              </a:spcBef>
              <a:buFont typeface="Times New Roman" pitchFamily="16" charset="0"/>
              <a:buAutoNum type="arabicPeriod"/>
              <a:tabLst>
                <a:tab pos="1355725" algn="l"/>
                <a:tab pos="3332163" algn="l"/>
                <a:tab pos="4276725" algn="l"/>
                <a:tab pos="4949825" algn="l"/>
                <a:tab pos="5845175" algn="l"/>
                <a:tab pos="6283325"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Depletion region recombination.</a:t>
            </a:r>
          </a:p>
          <a:p>
            <a:pPr marL="773113" indent="-304800">
              <a:lnSpc>
                <a:spcPct val="100000"/>
              </a:lnSpc>
              <a:spcBef>
                <a:spcPts val="288"/>
              </a:spcBef>
              <a:buFont typeface="Times New Roman" pitchFamily="16" charset="0"/>
              <a:buAutoNum type="arabicPeriod"/>
              <a:tabLst>
                <a:tab pos="1355725" algn="l"/>
                <a:tab pos="3332163" algn="l"/>
                <a:tab pos="4276725" algn="l"/>
                <a:tab pos="4949825" algn="l"/>
                <a:tab pos="5845175" algn="l"/>
                <a:tab pos="6283325"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Recombination at metal Semiconductor contact</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ChangeArrowheads="1"/>
          </p:cNvSpPr>
          <p:nvPr/>
        </p:nvSpPr>
        <p:spPr bwMode="auto">
          <a:xfrm>
            <a:off x="901700" y="850900"/>
            <a:ext cx="7335838" cy="4029075"/>
          </a:xfrm>
          <a:prstGeom prst="rect">
            <a:avLst/>
          </a:prstGeom>
          <a:noFill/>
          <a:ln w="9525" cap="flat">
            <a:noFill/>
            <a:round/>
            <a:headEnd/>
            <a:tailEnd/>
          </a:ln>
          <a:effectLst/>
        </p:spPr>
        <p:txBody>
          <a:bodyPr lIns="0" tIns="43200" rIns="0" bIns="0">
            <a:spAutoFit/>
          </a:bodyPr>
          <a:lstStyle/>
          <a:p>
            <a:pPr marL="12700">
              <a:lnSpc>
                <a:spcPct val="100000"/>
              </a:lnSpc>
              <a:spcBef>
                <a:spcPts val="3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b="1">
                <a:solidFill>
                  <a:srgbClr val="000000"/>
                </a:solidFill>
                <a:latin typeface="Times New Roman" pitchFamily="16" charset="0"/>
                <a:ea typeface="Noto Sans SC Regular" charset="0"/>
                <a:cs typeface="Noto Sans SC Regular" charset="0"/>
              </a:rPr>
              <a:t>2.4.2.1 Surface recombination</a:t>
            </a:r>
          </a:p>
          <a:p>
            <a:pPr marL="12700">
              <a:lnSpc>
                <a:spcPts val="3163"/>
              </a:lnSpc>
              <a:spcBef>
                <a:spcPts val="1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Surface recombination is high in Si due to the presence of  incomplete	bonds	also	called	as	dangling	bonds.	These</a:t>
            </a:r>
          </a:p>
          <a:p>
            <a:pPr marL="12700">
              <a:lnSpc>
                <a:spcPct val="100000"/>
              </a:lnSpc>
              <a:spcBef>
                <a:spcPts val="16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bonds appear due to sudden disruption of crystal structure.</a:t>
            </a:r>
          </a:p>
          <a:p>
            <a:pPr marL="12700">
              <a:lnSpc>
                <a:spcPct val="11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The incomplete bonds traps the generated carriers and get  recombined.</a:t>
            </a:r>
          </a:p>
          <a:p>
            <a:pPr marL="12700">
              <a:lnSpc>
                <a:spcPct val="100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To reduce the effect of surface recombination, passivation</a:t>
            </a:r>
          </a:p>
          <a:p>
            <a:pPr marL="12700">
              <a:lnSpc>
                <a:spcPct val="110000"/>
              </a:lnSpc>
              <a:spcBef>
                <a:spcPts val="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is needed at the surface. This is accomplished by depositing  a layer of Si3N4 or SiO2 at the top surface.</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ChangeArrowheads="1"/>
          </p:cNvSpPr>
          <p:nvPr/>
        </p:nvSpPr>
        <p:spPr bwMode="auto">
          <a:xfrm>
            <a:off x="901700" y="849313"/>
            <a:ext cx="7339013" cy="4370387"/>
          </a:xfrm>
          <a:prstGeom prst="rect">
            <a:avLst/>
          </a:prstGeom>
          <a:noFill/>
          <a:ln w="9525" cap="flat">
            <a:noFill/>
            <a:round/>
            <a:headEnd/>
            <a:tailEnd/>
          </a:ln>
          <a:effectLst/>
        </p:spPr>
        <p:txBody>
          <a:bodyPr lIns="0" tIns="12240" rIns="0" bIns="0">
            <a:spAutoFit/>
          </a:bodyPr>
          <a:lstStyle/>
          <a:p>
            <a:pPr marL="12700" indent="457200" algn="just">
              <a:lnSpc>
                <a:spcPct val="110000"/>
              </a:lnSpc>
              <a:spcBef>
                <a:spcPts val="100"/>
              </a:spcBef>
              <a:tabLst>
                <a:tab pos="127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a:solidFill>
                  <a:srgbClr val="000000"/>
                </a:solidFill>
                <a:latin typeface="Times New Roman" pitchFamily="16" charset="0"/>
                <a:ea typeface="Noto Sans SC Regular" charset="0"/>
                <a:cs typeface="Noto Sans SC Regular" charset="0"/>
              </a:rPr>
              <a:t>A photon only needs to have energy greater than that of the band  gap in order to excite an electron from the valence band into the  conduction band. However, the solar frequency spectrum approximates  a black body spectrum at about 5,800 K, and as such, much of the solar  radiation reaching the Earth is composed of photons with energies  greater than the band gap of silicon. These higher energy photons will  be absorbed by the solar cell, but the difference in energy between  these photons and the silicon band gap is converted into heat (via lattice  vibrations — called phonons) rather than into usable electrical energy.  The photovoltaic effect can also occur when two photons are absorbed  simultaneously in a process called two-photon photovoltaic effect.  However, high optical intensities are required for this nonlinear  process.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ChangeArrowheads="1"/>
          </p:cNvSpPr>
          <p:nvPr/>
        </p:nvSpPr>
        <p:spPr bwMode="auto">
          <a:xfrm>
            <a:off x="901700" y="850900"/>
            <a:ext cx="7340600" cy="3627438"/>
          </a:xfrm>
          <a:prstGeom prst="rect">
            <a:avLst/>
          </a:prstGeom>
          <a:noFill/>
          <a:ln w="9525" cap="flat">
            <a:noFill/>
            <a:round/>
            <a:headEnd/>
            <a:tailEnd/>
          </a:ln>
          <a:effectLst/>
        </p:spPr>
        <p:txBody>
          <a:bodyPr lIns="0" tIns="43200" rIns="0" bIns="0">
            <a:spAutoFit/>
          </a:bodyPr>
          <a:lstStyle/>
          <a:p>
            <a:pPr marL="12700" algn="just">
              <a:lnSpc>
                <a:spcPct val="100000"/>
              </a:lnSpc>
              <a:spcBef>
                <a:spcPts val="3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b="1">
                <a:solidFill>
                  <a:srgbClr val="000000"/>
                </a:solidFill>
                <a:latin typeface="Times New Roman" pitchFamily="16" charset="0"/>
                <a:ea typeface="Noto Sans SC Regular" charset="0"/>
                <a:cs typeface="Noto Sans SC Regular" charset="0"/>
              </a:rPr>
              <a:t>2.4.2.2 Depletion region recombination</a:t>
            </a:r>
          </a:p>
          <a:p>
            <a:pPr marL="12700" algn="just">
              <a:lnSpc>
                <a:spcPts val="3163"/>
              </a:lnSpc>
              <a:spcBef>
                <a:spcPts val="1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Recombination occurring in the depletion region is less  significant as compared to the surface recombination due to</a:t>
            </a:r>
          </a:p>
          <a:p>
            <a:pPr marL="12700" algn="just">
              <a:lnSpc>
                <a:spcPct val="100000"/>
              </a:lnSpc>
              <a:spcBef>
                <a:spcPts val="16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the presence of electric field. Charge carriers generated in</a:t>
            </a:r>
          </a:p>
          <a:p>
            <a:pPr marL="12700" algn="just">
              <a:lnSpc>
                <a:spcPct val="11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depletion region are separated by electric field very quickly  avoiding any chance of recombination. Any recombination  occurring  in  the  depletion  region  is  mostly driven by the</a:t>
            </a:r>
          </a:p>
          <a:p>
            <a:pPr marL="12700" algn="just">
              <a:lnSpc>
                <a:spcPct val="100000"/>
              </a:lnSpc>
              <a:spcBef>
                <a:spcPts val="3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trap assisted recombination or band to band recombination.</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ChangeArrowheads="1"/>
          </p:cNvSpPr>
          <p:nvPr/>
        </p:nvSpPr>
        <p:spPr bwMode="auto">
          <a:xfrm>
            <a:off x="901700" y="850900"/>
            <a:ext cx="7335838" cy="2819400"/>
          </a:xfrm>
          <a:prstGeom prst="rect">
            <a:avLst/>
          </a:prstGeom>
          <a:noFill/>
          <a:ln w="9525" cap="flat">
            <a:noFill/>
            <a:round/>
            <a:headEnd/>
            <a:tailEnd/>
          </a:ln>
          <a:effectLst/>
        </p:spPr>
        <p:txBody>
          <a:bodyPr lIns="0" tIns="43200" rIns="0" bIns="0">
            <a:spAutoFit/>
          </a:bodyPr>
          <a:lstStyle/>
          <a:p>
            <a:pPr marL="12700">
              <a:lnSpc>
                <a:spcPct val="100000"/>
              </a:lnSpc>
              <a:spcBef>
                <a:spcPts val="3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b="1">
                <a:solidFill>
                  <a:srgbClr val="000000"/>
                </a:solidFill>
                <a:latin typeface="Times New Roman" pitchFamily="16" charset="0"/>
                <a:ea typeface="Noto Sans SC Regular" charset="0"/>
                <a:cs typeface="Noto Sans SC Regular" charset="0"/>
              </a:rPr>
              <a:t>2.4.2.3 Bulk recombination</a:t>
            </a:r>
          </a:p>
          <a:p>
            <a:pPr marL="12700">
              <a:lnSpc>
                <a:spcPts val="3163"/>
              </a:lnSpc>
              <a:spcBef>
                <a:spcPts val="1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Trap	assisted	recombination	is	dominating	in	the	bulk  region of the solar cell. As explained earlier the impurities</a:t>
            </a:r>
          </a:p>
          <a:p>
            <a:pPr marL="12700">
              <a:lnSpc>
                <a:spcPct val="100000"/>
              </a:lnSpc>
              <a:spcBef>
                <a:spcPts val="16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if present in the semiconductor create a energy state which</a:t>
            </a:r>
          </a:p>
          <a:p>
            <a:pPr marL="12700">
              <a:lnSpc>
                <a:spcPct val="11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acts as the trap. To reduce the trap assisted recombination a  high purity semiconductor material is required.</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ChangeArrowheads="1"/>
          </p:cNvSpPr>
          <p:nvPr/>
        </p:nvSpPr>
        <p:spPr bwMode="auto">
          <a:xfrm>
            <a:off x="901700" y="850900"/>
            <a:ext cx="7334250" cy="1601788"/>
          </a:xfrm>
          <a:prstGeom prst="rect">
            <a:avLst/>
          </a:prstGeom>
          <a:noFill/>
          <a:ln w="9525" cap="flat">
            <a:noFill/>
            <a:round/>
            <a:headEnd/>
            <a:tailEnd/>
          </a:ln>
          <a:effectLst/>
        </p:spPr>
        <p:txBody>
          <a:bodyPr lIns="0" tIns="7560" rIns="0" bIns="0">
            <a:spAutoFit/>
          </a:bodyPr>
          <a:lstStyle/>
          <a:p>
            <a:pPr marL="12700" algn="just">
              <a:lnSpc>
                <a:spcPct val="109000"/>
              </a:lnSpc>
              <a:spcBef>
                <a:spcPts val="6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b="1">
                <a:solidFill>
                  <a:srgbClr val="000000"/>
                </a:solidFill>
                <a:latin typeface="Times New Roman" pitchFamily="16" charset="0"/>
                <a:ea typeface="Noto Sans SC Regular" charset="0"/>
                <a:cs typeface="Noto Sans SC Regular" charset="0"/>
              </a:rPr>
              <a:t>2.4.2.4 Recombination at Metal Semiconductor contacts  </a:t>
            </a:r>
            <a:r>
              <a:rPr lang="en-US" sz="2400">
                <a:solidFill>
                  <a:srgbClr val="000000"/>
                </a:solidFill>
                <a:latin typeface="Times New Roman" pitchFamily="16" charset="0"/>
                <a:ea typeface="Noto Sans SC Regular" charset="0"/>
                <a:cs typeface="Noto Sans SC Regular" charset="0"/>
              </a:rPr>
              <a:t>Metal semiconductor contacts regions provide very large  recombination sites. Semiconductor and metal contact  junctions are formed at both front and back side of the solar</a:t>
            </a:r>
          </a:p>
        </p:txBody>
      </p:sp>
      <p:sp>
        <p:nvSpPr>
          <p:cNvPr id="47106" name="Rectangle 2"/>
          <p:cNvSpPr>
            <a:spLocks noChangeArrowheads="1"/>
          </p:cNvSpPr>
          <p:nvPr/>
        </p:nvSpPr>
        <p:spPr bwMode="auto">
          <a:xfrm>
            <a:off x="901700" y="2451100"/>
            <a:ext cx="5238750" cy="1219200"/>
          </a:xfrm>
          <a:prstGeom prst="rect">
            <a:avLst/>
          </a:prstGeom>
          <a:noFill/>
          <a:ln w="9525" cap="flat">
            <a:noFill/>
            <a:round/>
            <a:headEnd/>
            <a:tailEnd/>
          </a:ln>
          <a:effectLst/>
        </p:spPr>
        <p:txBody>
          <a:bodyPr lIns="0" tIns="12600" rIns="0" bIns="0">
            <a:spAutoFit/>
          </a:bodyPr>
          <a:lstStyle/>
          <a:p>
            <a:pPr marL="12700">
              <a:lnSpc>
                <a:spcPct val="110000"/>
              </a:lnSpc>
              <a:spcBef>
                <a:spcPts val="100"/>
              </a:spcBef>
              <a:tabLst>
                <a:tab pos="855663" algn="l"/>
                <a:tab pos="1793875" algn="l"/>
                <a:tab pos="2006600" algn="l"/>
                <a:tab pos="2487613" algn="l"/>
                <a:tab pos="2601913" algn="l"/>
                <a:tab pos="2882900" algn="l"/>
                <a:tab pos="3511550" algn="l"/>
                <a:tab pos="3798888" algn="l"/>
                <a:tab pos="4360863" algn="l"/>
                <a:tab pos="4572000" algn="l"/>
                <a:tab pos="5029200" algn="l"/>
              </a:tabLst>
            </a:pPr>
            <a:r>
              <a:rPr lang="en-US" sz="2400">
                <a:solidFill>
                  <a:srgbClr val="000000"/>
                </a:solidFill>
                <a:latin typeface="Times New Roman" pitchFamily="16" charset="0"/>
                <a:ea typeface="Noto Sans SC Regular" charset="0"/>
                <a:cs typeface="Noto Sans SC Regular" charset="0"/>
              </a:rPr>
              <a:t>cell.	Back	side		contact		contributes  recombination		as	it	has	more	contact</a:t>
            </a:r>
          </a:p>
        </p:txBody>
      </p:sp>
      <p:sp>
        <p:nvSpPr>
          <p:cNvPr id="47107" name="Rectangle 3"/>
          <p:cNvSpPr>
            <a:spLocks noChangeArrowheads="1"/>
          </p:cNvSpPr>
          <p:nvPr/>
        </p:nvSpPr>
        <p:spPr bwMode="auto">
          <a:xfrm>
            <a:off x="6342063" y="2451100"/>
            <a:ext cx="655637" cy="817563"/>
          </a:xfrm>
          <a:prstGeom prst="rect">
            <a:avLst/>
          </a:prstGeom>
          <a:noFill/>
          <a:ln w="9525" cap="flat">
            <a:noFill/>
            <a:round/>
            <a:headEnd/>
            <a:tailEnd/>
          </a:ln>
          <a:effectLst/>
        </p:spPr>
        <p:txBody>
          <a:bodyPr lIns="0" tIns="12600" rIns="0" bIns="0">
            <a:spAutoFit/>
          </a:bodyPr>
          <a:lstStyle/>
          <a:p>
            <a:pPr marL="12700" indent="3175">
              <a:lnSpc>
                <a:spcPct val="110000"/>
              </a:lnSpc>
              <a:spcBef>
                <a:spcPts val="100"/>
              </a:spcBef>
              <a:tabLst>
                <a:tab pos="12700" algn="l"/>
                <a:tab pos="457200" algn="l"/>
              </a:tabLst>
            </a:pPr>
            <a:r>
              <a:rPr lang="en-US" sz="2400">
                <a:solidFill>
                  <a:srgbClr val="000000"/>
                </a:solidFill>
                <a:latin typeface="Times New Roman" pitchFamily="16" charset="0"/>
                <a:ea typeface="Noto Sans SC Regular" charset="0"/>
                <a:cs typeface="Noto Sans SC Regular" charset="0"/>
              </a:rPr>
              <a:t>more  area</a:t>
            </a:r>
          </a:p>
        </p:txBody>
      </p:sp>
      <p:sp>
        <p:nvSpPr>
          <p:cNvPr id="47108" name="Rectangle 4"/>
          <p:cNvSpPr>
            <a:spLocks noChangeArrowheads="1"/>
          </p:cNvSpPr>
          <p:nvPr/>
        </p:nvSpPr>
        <p:spPr bwMode="auto">
          <a:xfrm>
            <a:off x="901700" y="3292475"/>
            <a:ext cx="6626225" cy="379413"/>
          </a:xfrm>
          <a:prstGeom prst="rect">
            <a:avLst/>
          </a:prstGeom>
          <a:noFill/>
          <a:ln w="9525" cap="flat">
            <a:noFill/>
            <a:round/>
            <a:headEnd/>
            <a:tailEnd/>
          </a:ln>
          <a:effectLst/>
        </p:spPr>
        <p:txBody>
          <a:bodyPr lIns="0" tIns="12600" rIns="0" bIns="0">
            <a:spAutoFit/>
          </a:bodyPr>
          <a:lstStyle/>
          <a:p>
            <a:pPr marL="12700">
              <a:lnSpc>
                <a:spcPct val="100000"/>
              </a:lnSpc>
              <a:spcBef>
                <a:spcPts val="100"/>
              </a:spcBef>
              <a:tabLst>
                <a:tab pos="2108200" algn="l"/>
                <a:tab pos="3255963" algn="l"/>
                <a:tab pos="5230813" algn="l"/>
                <a:tab pos="6421438" algn="l"/>
              </a:tabLst>
            </a:pPr>
            <a:r>
              <a:rPr lang="en-US" sz="2400">
                <a:solidFill>
                  <a:srgbClr val="000000"/>
                </a:solidFill>
                <a:latin typeface="Times New Roman" pitchFamily="16" charset="0"/>
                <a:ea typeface="Noto Sans SC Regular" charset="0"/>
                <a:cs typeface="Noto Sans SC Regular" charset="0"/>
              </a:rPr>
              <a:t>semiconductor.	Surface	recombination	velocity	is</a:t>
            </a:r>
          </a:p>
        </p:txBody>
      </p:sp>
      <p:sp>
        <p:nvSpPr>
          <p:cNvPr id="47109" name="Rectangle 5"/>
          <p:cNvSpPr>
            <a:spLocks noChangeArrowheads="1"/>
          </p:cNvSpPr>
          <p:nvPr/>
        </p:nvSpPr>
        <p:spPr bwMode="auto">
          <a:xfrm>
            <a:off x="7075488" y="2451100"/>
            <a:ext cx="1166812" cy="1219200"/>
          </a:xfrm>
          <a:prstGeom prst="rect">
            <a:avLst/>
          </a:prstGeom>
          <a:noFill/>
          <a:ln w="9525" cap="flat">
            <a:noFill/>
            <a:round/>
            <a:headEnd/>
            <a:tailEnd/>
          </a:ln>
          <a:effectLst/>
        </p:spPr>
        <p:txBody>
          <a:bodyPr lIns="0" tIns="12600" rIns="0" bIns="0">
            <a:spAutoFit/>
          </a:bodyPr>
          <a:lstStyle/>
          <a:p>
            <a:pPr marL="12700" indent="214313" algn="r">
              <a:lnSpc>
                <a:spcPct val="110000"/>
              </a:lnSpc>
              <a:spcBef>
                <a:spcPts val="100"/>
              </a:spcBef>
              <a:tabLst>
                <a:tab pos="12700" algn="l"/>
                <a:tab pos="457200" algn="l"/>
                <a:tab pos="914400" algn="l"/>
              </a:tabLst>
            </a:pPr>
            <a:r>
              <a:rPr lang="en-US" sz="2400">
                <a:solidFill>
                  <a:srgbClr val="000000"/>
                </a:solidFill>
                <a:latin typeface="Times New Roman" pitchFamily="16" charset="0"/>
                <a:ea typeface="Noto Sans SC Regular" charset="0"/>
                <a:cs typeface="Noto Sans SC Regular" charset="0"/>
              </a:rPr>
              <a:t>to	 the  with	the</a:t>
            </a:r>
          </a:p>
          <a:p>
            <a:pPr marL="12700" indent="214313" algn="r">
              <a:lnSpc>
                <a:spcPct val="100000"/>
              </a:lnSpc>
              <a:spcBef>
                <a:spcPts val="288"/>
              </a:spcBef>
              <a:tabLst>
                <a:tab pos="12700" algn="l"/>
                <a:tab pos="457200" algn="l"/>
                <a:tab pos="914400" algn="l"/>
              </a:tabLst>
            </a:pPr>
            <a:r>
              <a:rPr lang="en-US" sz="2400">
                <a:solidFill>
                  <a:srgbClr val="000000"/>
                </a:solidFill>
                <a:latin typeface="Times New Roman" pitchFamily="16" charset="0"/>
                <a:ea typeface="Noto Sans SC Regular" charset="0"/>
                <a:cs typeface="Noto Sans SC Regular" charset="0"/>
              </a:rPr>
              <a:t>also</a:t>
            </a:r>
          </a:p>
        </p:txBody>
      </p:sp>
      <p:sp>
        <p:nvSpPr>
          <p:cNvPr id="47110" name="Rectangle 6"/>
          <p:cNvSpPr>
            <a:spLocks noChangeArrowheads="1"/>
          </p:cNvSpPr>
          <p:nvPr/>
        </p:nvSpPr>
        <p:spPr bwMode="auto">
          <a:xfrm>
            <a:off x="901700" y="3662363"/>
            <a:ext cx="7337425" cy="817562"/>
          </a:xfrm>
          <a:prstGeom prst="rect">
            <a:avLst/>
          </a:prstGeom>
          <a:noFill/>
          <a:ln w="9525" cap="flat">
            <a:noFill/>
            <a:round/>
            <a:headEnd/>
            <a:tailEnd/>
          </a:ln>
          <a:effectLst/>
        </p:spPr>
        <p:txBody>
          <a:bodyPr lIns="0" tIns="12600" rIns="0" bIns="0">
            <a:spAutoFit/>
          </a:bodyPr>
          <a:lstStyle/>
          <a:p>
            <a:pPr marL="12700">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present at the rear contact and needs to be reduced. Rear  surface passivation can reduce this.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noGrp="1" noChangeArrowheads="1"/>
          </p:cNvSpPr>
          <p:nvPr>
            <p:ph type="title"/>
          </p:nvPr>
        </p:nvSpPr>
        <p:spPr>
          <a:xfrm>
            <a:off x="914400" y="609600"/>
            <a:ext cx="3859213" cy="1157287"/>
          </a:xfrm>
          <a:ln/>
        </p:spPr>
        <p:txBody>
          <a:bodyPr tIns="12600"/>
          <a:lstStyle/>
          <a:p>
            <a:pPr marL="12700" algn="l">
              <a:lnSpc>
                <a:spcPct val="100000"/>
              </a:lnSpc>
              <a:spcBef>
                <a:spcPts val="100"/>
              </a:spcBef>
              <a:tabLst>
                <a:tab pos="457200" algn="l"/>
                <a:tab pos="914400" algn="l"/>
                <a:tab pos="1371600" algn="l"/>
                <a:tab pos="1828800" algn="l"/>
                <a:tab pos="2286000" algn="l"/>
                <a:tab pos="2743200" algn="l"/>
                <a:tab pos="3200400" algn="l"/>
                <a:tab pos="3657600" algn="l"/>
              </a:tabLst>
            </a:pPr>
            <a:r>
              <a:rPr lang="en-US" sz="2400" b="1" dirty="0">
                <a:latin typeface="Times New Roman" pitchFamily="16" charset="0"/>
              </a:rPr>
              <a:t>2.4.3 Series Resistance Losses</a:t>
            </a:r>
          </a:p>
        </p:txBody>
      </p:sp>
      <p:sp>
        <p:nvSpPr>
          <p:cNvPr id="48130" name="Rectangle 2"/>
          <p:cNvSpPr>
            <a:spLocks noChangeArrowheads="1"/>
          </p:cNvSpPr>
          <p:nvPr/>
        </p:nvSpPr>
        <p:spPr bwMode="auto">
          <a:xfrm>
            <a:off x="914400" y="2057400"/>
            <a:ext cx="7334250" cy="4040188"/>
          </a:xfrm>
          <a:prstGeom prst="rect">
            <a:avLst/>
          </a:prstGeom>
          <a:noFill/>
          <a:ln w="9525" cap="flat">
            <a:noFill/>
            <a:round/>
            <a:headEnd/>
            <a:tailEnd/>
          </a:ln>
          <a:effectLst/>
        </p:spPr>
        <p:txBody>
          <a:bodyPr lIns="0" tIns="1224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dirty="0">
                <a:solidFill>
                  <a:srgbClr val="000000"/>
                </a:solidFill>
                <a:latin typeface="Times New Roman" pitchFamily="16" charset="0"/>
                <a:ea typeface="Noto Sans SC Regular" charset="0"/>
                <a:cs typeface="Noto Sans SC Regular" charset="0"/>
              </a:rPr>
              <a:t>Series resistance losses contribute to around less than 20% of the total  input power. But these losses increases tremendously when solar cell is  operated at high intensities. Series resistance of the cell is combination  of,</a:t>
            </a:r>
          </a:p>
          <a:p>
            <a:pPr marL="723900" indent="-255588">
              <a:lnSpc>
                <a:spcPct val="100000"/>
              </a:lnSpc>
              <a:spcBef>
                <a:spcPts val="250"/>
              </a:spcBef>
              <a:buFont typeface="Times New Roman" pitchFamily="16"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dirty="0">
                <a:solidFill>
                  <a:srgbClr val="000000"/>
                </a:solidFill>
                <a:latin typeface="Times New Roman" pitchFamily="16" charset="0"/>
                <a:ea typeface="Noto Sans SC Regular" charset="0"/>
                <a:cs typeface="Noto Sans SC Regular" charset="0"/>
              </a:rPr>
              <a:t>Emitter layer resistance</a:t>
            </a:r>
          </a:p>
          <a:p>
            <a:pPr marL="723900" indent="-255588">
              <a:lnSpc>
                <a:spcPct val="100000"/>
              </a:lnSpc>
              <a:spcBef>
                <a:spcPts val="250"/>
              </a:spcBef>
              <a:buFont typeface="Times New Roman" pitchFamily="16"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dirty="0">
                <a:solidFill>
                  <a:srgbClr val="000000"/>
                </a:solidFill>
                <a:latin typeface="Times New Roman" pitchFamily="16" charset="0"/>
                <a:ea typeface="Noto Sans SC Regular" charset="0"/>
                <a:cs typeface="Noto Sans SC Regular" charset="0"/>
              </a:rPr>
              <a:t>Metal-semiconductor contact (front and back)</a:t>
            </a:r>
          </a:p>
          <a:p>
            <a:pPr marL="723900" indent="-255588">
              <a:lnSpc>
                <a:spcPct val="100000"/>
              </a:lnSpc>
              <a:spcBef>
                <a:spcPts val="250"/>
              </a:spcBef>
              <a:buFont typeface="Times New Roman" pitchFamily="16"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dirty="0">
                <a:solidFill>
                  <a:srgbClr val="000000"/>
                </a:solidFill>
                <a:latin typeface="Times New Roman" pitchFamily="16" charset="0"/>
                <a:ea typeface="Noto Sans SC Regular" charset="0"/>
                <a:cs typeface="Noto Sans SC Regular" charset="0"/>
              </a:rPr>
              <a:t>Metal bus-bars and fingers</a:t>
            </a:r>
          </a:p>
          <a:p>
            <a:pPr marL="723900" indent="-255588">
              <a:lnSpc>
                <a:spcPct val="100000"/>
              </a:lnSpc>
              <a:spcBef>
                <a:spcPts val="263"/>
              </a:spcBef>
              <a:buFont typeface="Times New Roman" pitchFamily="16"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dirty="0">
                <a:solidFill>
                  <a:srgbClr val="000000"/>
                </a:solidFill>
                <a:latin typeface="Times New Roman" pitchFamily="16" charset="0"/>
                <a:ea typeface="Noto Sans SC Regular" charset="0"/>
                <a:cs typeface="Noto Sans SC Regular" charset="0"/>
              </a:rPr>
              <a:t>Bulk semiconductor resistance</a:t>
            </a:r>
          </a:p>
          <a:p>
            <a:pPr marL="12700">
              <a:lnSpc>
                <a:spcPct val="110000"/>
              </a:lnSpc>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dirty="0">
                <a:solidFill>
                  <a:srgbClr val="000000"/>
                </a:solidFill>
                <a:latin typeface="Times New Roman" pitchFamily="16" charset="0"/>
                <a:ea typeface="Noto Sans SC Regular" charset="0"/>
                <a:cs typeface="Noto Sans SC Regular" charset="0"/>
              </a:rPr>
              <a:t>The possible measures that can help to reduce the series resistance are  as follows,</a:t>
            </a:r>
          </a:p>
          <a:p>
            <a:pPr marL="12700">
              <a:lnSpc>
                <a:spcPct val="110000"/>
              </a:lnSpc>
              <a:spcBef>
                <a:spcPts val="13"/>
              </a:spcBef>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dirty="0">
                <a:solidFill>
                  <a:srgbClr val="000000"/>
                </a:solidFill>
                <a:latin typeface="Times New Roman" pitchFamily="16" charset="0"/>
                <a:ea typeface="Noto Sans SC Regular" charset="0"/>
                <a:cs typeface="Noto Sans SC Regular" charset="0"/>
              </a:rPr>
              <a:t>1.	High	conductivity	base	(substrate)	material	oat	zone(</a:t>
            </a:r>
            <a:r>
              <a:rPr lang="en-US" sz="2000" dirty="0" err="1">
                <a:solidFill>
                  <a:srgbClr val="000000"/>
                </a:solidFill>
                <a:latin typeface="Times New Roman" pitchFamily="16" charset="0"/>
                <a:ea typeface="Noto Sans SC Regular" charset="0"/>
                <a:cs typeface="Noto Sans SC Regular" charset="0"/>
              </a:rPr>
              <a:t>Fz</a:t>
            </a:r>
            <a:r>
              <a:rPr lang="en-US" sz="2000" dirty="0">
                <a:solidFill>
                  <a:srgbClr val="000000"/>
                </a:solidFill>
                <a:latin typeface="Times New Roman" pitchFamily="16" charset="0"/>
                <a:ea typeface="Noto Sans SC Regular" charset="0"/>
                <a:cs typeface="Noto Sans SC Regular" charset="0"/>
              </a:rPr>
              <a:t>)	,  </a:t>
            </a:r>
            <a:r>
              <a:rPr lang="en-US" sz="2000" dirty="0" err="1">
                <a:solidFill>
                  <a:srgbClr val="000000"/>
                </a:solidFill>
                <a:latin typeface="Times New Roman" pitchFamily="16" charset="0"/>
                <a:ea typeface="Noto Sans SC Regular" charset="0"/>
                <a:cs typeface="Noto Sans SC Regular" charset="0"/>
              </a:rPr>
              <a:t>zochralski</a:t>
            </a:r>
            <a:r>
              <a:rPr lang="en-US" sz="2000" dirty="0">
                <a:solidFill>
                  <a:srgbClr val="000000"/>
                </a:solidFill>
                <a:latin typeface="Times New Roman" pitchFamily="16" charset="0"/>
                <a:ea typeface="Noto Sans SC Regular" charset="0"/>
                <a:cs typeface="Noto Sans SC Regular" charset="0"/>
              </a:rPr>
              <a:t>(</a:t>
            </a:r>
            <a:r>
              <a:rPr lang="en-US" sz="2000" dirty="0" err="1">
                <a:solidFill>
                  <a:srgbClr val="000000"/>
                </a:solidFill>
                <a:latin typeface="Times New Roman" pitchFamily="16" charset="0"/>
                <a:ea typeface="Noto Sans SC Regular" charset="0"/>
                <a:cs typeface="Noto Sans SC Regular" charset="0"/>
              </a:rPr>
              <a:t>Cz</a:t>
            </a:r>
            <a:r>
              <a:rPr lang="en-US" sz="2000" dirty="0">
                <a:solidFill>
                  <a:srgbClr val="000000"/>
                </a:solidFill>
                <a:latin typeface="Times New Roman" pitchFamily="16" charset="0"/>
                <a:ea typeface="Noto Sans SC Regular" charset="0"/>
                <a:cs typeface="Noto Sans SC Regular" charset="0"/>
              </a:rPr>
              <a:t>).</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Grp="1" noChangeArrowheads="1"/>
          </p:cNvSpPr>
          <p:nvPr>
            <p:ph type="title"/>
          </p:nvPr>
        </p:nvSpPr>
        <p:spPr>
          <a:xfrm>
            <a:off x="876300" y="836613"/>
            <a:ext cx="7389813" cy="1157287"/>
          </a:xfrm>
          <a:ln/>
        </p:spPr>
        <p:txBody>
          <a:bodyPr tIns="12600"/>
          <a:lstStyle/>
          <a:p>
            <a:pPr marL="38100" algn="l">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a:latin typeface="Times New Roman" pitchFamily="16" charset="0"/>
              </a:rPr>
              <a:t>2. Optimizing the the junction depth for reducing the emitter resistance.  Increasing the thickness to reduce the sheet resistance.</a:t>
            </a:r>
          </a:p>
        </p:txBody>
      </p:sp>
      <p:sp>
        <p:nvSpPr>
          <p:cNvPr id="49154" name="Rectangle 2"/>
          <p:cNvSpPr>
            <a:spLocks noChangeArrowheads="1"/>
          </p:cNvSpPr>
          <p:nvPr/>
        </p:nvSpPr>
        <p:spPr bwMode="auto">
          <a:xfrm>
            <a:off x="914400" y="2057400"/>
            <a:ext cx="7337425" cy="3425825"/>
          </a:xfrm>
          <a:prstGeom prst="rect">
            <a:avLst/>
          </a:prstGeom>
          <a:noFill/>
          <a:ln w="9525" cap="flat">
            <a:noFill/>
            <a:round/>
            <a:headEnd/>
            <a:tailEnd/>
          </a:ln>
          <a:effectLst/>
        </p:spPr>
        <p:txBody>
          <a:bodyPr lIns="0" tIns="14040" rIns="0" bIns="0">
            <a:spAutoFit/>
          </a:bodyPr>
          <a:lstStyle/>
          <a:p>
            <a:pPr marL="11113" indent="-11113" algn="just">
              <a:lnSpc>
                <a:spcPct val="110000"/>
              </a:lnSpc>
              <a:spcBef>
                <a:spcPts val="113"/>
              </a:spcBef>
              <a:buFont typeface="Times New Roman" pitchFamily="16" charset="0"/>
              <a:buAutoNum type="arabicPeriod" startAt="3"/>
              <a:tabLst>
                <a:tab pos="287338"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dirty="0">
                <a:solidFill>
                  <a:srgbClr val="000000"/>
                </a:solidFill>
                <a:latin typeface="Times New Roman" pitchFamily="16" charset="0"/>
                <a:ea typeface="Noto Sans SC Regular" charset="0"/>
                <a:cs typeface="Noto Sans SC Regular" charset="0"/>
              </a:rPr>
              <a:t>Increasing the number of fingers by reducing the width increases the  current collection and reduces the metal semiconductor contact  resistance.</a:t>
            </a:r>
          </a:p>
          <a:p>
            <a:pPr marL="11113" indent="-11113" algn="just">
              <a:lnSpc>
                <a:spcPct val="110000"/>
              </a:lnSpc>
              <a:spcBef>
                <a:spcPts val="13"/>
              </a:spcBef>
              <a:buFont typeface="Times New Roman" pitchFamily="16" charset="0"/>
              <a:buAutoNum type="arabicPeriod" startAt="3"/>
              <a:tabLst>
                <a:tab pos="287338"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dirty="0">
                <a:solidFill>
                  <a:srgbClr val="000000"/>
                </a:solidFill>
                <a:latin typeface="Times New Roman" pitchFamily="16" charset="0"/>
                <a:ea typeface="Noto Sans SC Regular" charset="0"/>
                <a:cs typeface="Noto Sans SC Regular" charset="0"/>
              </a:rPr>
              <a:t>Electroplated metal contacts to reduce the resistance of the metal  contacts by increasing the metal density.</a:t>
            </a:r>
          </a:p>
          <a:p>
            <a:pPr marL="11113" indent="-11113" algn="just">
              <a:lnSpc>
                <a:spcPts val="2650"/>
              </a:lnSpc>
              <a:spcBef>
                <a:spcPts val="113"/>
              </a:spcBef>
              <a:buFont typeface="Times New Roman" pitchFamily="16" charset="0"/>
              <a:buAutoNum type="arabicPeriod" startAt="3"/>
              <a:tabLst>
                <a:tab pos="287338"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dirty="0">
                <a:solidFill>
                  <a:srgbClr val="000000"/>
                </a:solidFill>
                <a:latin typeface="Times New Roman" pitchFamily="16" charset="0"/>
                <a:ea typeface="Noto Sans SC Regular" charset="0"/>
                <a:cs typeface="Noto Sans SC Regular" charset="0"/>
              </a:rPr>
              <a:t>Different </a:t>
            </a:r>
            <a:r>
              <a:rPr lang="en-US" sz="2000" dirty="0" err="1">
                <a:solidFill>
                  <a:srgbClr val="000000"/>
                </a:solidFill>
                <a:latin typeface="Times New Roman" pitchFamily="16" charset="0"/>
                <a:ea typeface="Noto Sans SC Regular" charset="0"/>
                <a:cs typeface="Noto Sans SC Regular" charset="0"/>
              </a:rPr>
              <a:t>etallization</a:t>
            </a:r>
            <a:r>
              <a:rPr lang="en-US" sz="2000" dirty="0">
                <a:solidFill>
                  <a:srgbClr val="000000"/>
                </a:solidFill>
                <a:latin typeface="Times New Roman" pitchFamily="16" charset="0"/>
                <a:ea typeface="Noto Sans SC Regular" charset="0"/>
                <a:cs typeface="Noto Sans SC Regular" charset="0"/>
              </a:rPr>
              <a:t> techniques </a:t>
            </a:r>
            <a:r>
              <a:rPr lang="en-US" sz="2000" dirty="0" err="1">
                <a:solidFill>
                  <a:srgbClr val="000000"/>
                </a:solidFill>
                <a:latin typeface="Times New Roman" pitchFamily="16" charset="0"/>
                <a:ea typeface="Noto Sans SC Regular" charset="0"/>
                <a:cs typeface="Noto Sans SC Regular" charset="0"/>
              </a:rPr>
              <a:t>Burried</a:t>
            </a:r>
            <a:r>
              <a:rPr lang="en-US" sz="2000" dirty="0">
                <a:solidFill>
                  <a:srgbClr val="000000"/>
                </a:solidFill>
                <a:latin typeface="Times New Roman" pitchFamily="16" charset="0"/>
                <a:ea typeface="Noto Sans SC Regular" charset="0"/>
                <a:cs typeface="Noto Sans SC Regular" charset="0"/>
              </a:rPr>
              <a:t> contact, H design, Back  contact.</a:t>
            </a:r>
          </a:p>
          <a:p>
            <a:pPr marL="11113" indent="-11113" algn="just">
              <a:lnSpc>
                <a:spcPts val="2638"/>
              </a:lnSpc>
              <a:buFont typeface="Times New Roman" pitchFamily="16" charset="0"/>
              <a:buAutoNum type="arabicPeriod" startAt="3"/>
              <a:tabLst>
                <a:tab pos="287338"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dirty="0">
                <a:solidFill>
                  <a:srgbClr val="000000"/>
                </a:solidFill>
                <a:latin typeface="Times New Roman" pitchFamily="16" charset="0"/>
                <a:ea typeface="Noto Sans SC Regular" charset="0"/>
                <a:cs typeface="Noto Sans SC Regular" charset="0"/>
              </a:rPr>
              <a:t>Use of different techniques for depositing metal contacts at the front  and back surface. This is called as the Hybrid contacts. This can reduce</a:t>
            </a:r>
          </a:p>
          <a:p>
            <a:pPr marL="12700">
              <a:lnSpc>
                <a:spcPct val="100000"/>
              </a:lnSpc>
              <a:spcBef>
                <a:spcPts val="75"/>
              </a:spcBef>
              <a:buClrTx/>
              <a:buSzTx/>
              <a:buFontTx/>
              <a:buNone/>
              <a:tabLst>
                <a:tab pos="287338"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dirty="0">
                <a:solidFill>
                  <a:srgbClr val="000000"/>
                </a:solidFill>
                <a:latin typeface="Times New Roman" pitchFamily="16" charset="0"/>
                <a:ea typeface="Noto Sans SC Regular" charset="0"/>
                <a:cs typeface="Noto Sans SC Regular" charset="0"/>
              </a:rPr>
              <a:t>the cost of deposition of metals</a:t>
            </a:r>
            <a:r>
              <a:rPr lang="en-US" sz="2400" dirty="0">
                <a:solidFill>
                  <a:srgbClr val="000000"/>
                </a:solidFill>
                <a:latin typeface="Times New Roman" pitchFamily="16" charset="0"/>
                <a:ea typeface="Noto Sans SC Regular" charset="0"/>
                <a:cs typeface="Noto Sans SC Regular" charset="0"/>
              </a:rPr>
              <a:t>.</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Grp="1" noChangeArrowheads="1"/>
          </p:cNvSpPr>
          <p:nvPr>
            <p:ph type="title"/>
          </p:nvPr>
        </p:nvSpPr>
        <p:spPr>
          <a:xfrm>
            <a:off x="914400" y="609600"/>
            <a:ext cx="2763838" cy="1157287"/>
          </a:xfrm>
          <a:ln/>
        </p:spPr>
        <p:txBody>
          <a:bodyPr tIns="12600"/>
          <a:lstStyle/>
          <a:p>
            <a:pPr marL="12700" algn="l">
              <a:lnSpc>
                <a:spcPct val="100000"/>
              </a:lnSpc>
              <a:spcBef>
                <a:spcPts val="100"/>
              </a:spcBef>
              <a:tabLst>
                <a:tab pos="457200" algn="l"/>
                <a:tab pos="914400" algn="l"/>
                <a:tab pos="1371600" algn="l"/>
                <a:tab pos="1828800" algn="l"/>
                <a:tab pos="2286000" algn="l"/>
                <a:tab pos="2743200" algn="l"/>
              </a:tabLst>
            </a:pPr>
            <a:r>
              <a:rPr lang="en-US" sz="2400" b="1" dirty="0">
                <a:latin typeface="Times New Roman" pitchFamily="16" charset="0"/>
              </a:rPr>
              <a:t>2.4.4 Thermal Losses</a:t>
            </a:r>
          </a:p>
        </p:txBody>
      </p:sp>
      <p:sp>
        <p:nvSpPr>
          <p:cNvPr id="50178" name="Rectangle 2"/>
          <p:cNvSpPr>
            <a:spLocks noChangeArrowheads="1"/>
          </p:cNvSpPr>
          <p:nvPr/>
        </p:nvSpPr>
        <p:spPr bwMode="auto">
          <a:xfrm>
            <a:off x="914400" y="1981200"/>
            <a:ext cx="7340600" cy="3935412"/>
          </a:xfrm>
          <a:prstGeom prst="rect">
            <a:avLst/>
          </a:prstGeom>
          <a:noFill/>
          <a:ln w="9525" cap="flat">
            <a:noFill/>
            <a:round/>
            <a:headEnd/>
            <a:tailEnd/>
          </a:ln>
          <a:effectLst/>
        </p:spPr>
        <p:txBody>
          <a:bodyPr lIns="0" tIns="1224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dirty="0">
                <a:solidFill>
                  <a:srgbClr val="000000"/>
                </a:solidFill>
                <a:latin typeface="Times New Roman" pitchFamily="16" charset="0"/>
                <a:ea typeface="Noto Sans SC Regular" charset="0"/>
                <a:cs typeface="Noto Sans SC Regular" charset="0"/>
              </a:rPr>
              <a:t>A major portion of loss in solar cell is a due to heat. Light absorbed by the solar  cells has excess energy than that required for generation of electron hole pair  (band-gap energy </a:t>
            </a:r>
            <a:r>
              <a:rPr lang="en-US" dirty="0" err="1">
                <a:solidFill>
                  <a:srgbClr val="000000"/>
                </a:solidFill>
                <a:latin typeface="Times New Roman" pitchFamily="16" charset="0"/>
                <a:ea typeface="Noto Sans SC Regular" charset="0"/>
                <a:cs typeface="Noto Sans SC Regular" charset="0"/>
              </a:rPr>
              <a:t>Eg</a:t>
            </a:r>
            <a:r>
              <a:rPr lang="en-US" dirty="0">
                <a:solidFill>
                  <a:srgbClr val="000000"/>
                </a:solidFill>
                <a:latin typeface="Times New Roman" pitchFamily="16" charset="0"/>
                <a:ea typeface="Noto Sans SC Regular" charset="0"/>
                <a:cs typeface="Noto Sans SC Regular" charset="0"/>
              </a:rPr>
              <a:t>). This excess energy is released in the form heat. This  thermal energy causes rise of temperature of cell. The parameters that are  affected by the temperature of the cell are band gap energy, diffusion length,  minority carrier lifetime, intrinsic carrier density. The increases in diffusion  length and minority carrier concentration and intrinsic carrier concentration and  decrease in band gap energy causes the increases in the reverse saturation  current Io. The increase in Io reduces the open circuit voltage which degrades  the efficiency of the cell.</a:t>
            </a:r>
          </a:p>
          <a:p>
            <a:pPr marL="12700" indent="457200" algn="just">
              <a:lnSpc>
                <a:spcPct val="100000"/>
              </a:lnSpc>
              <a:spcBef>
                <a:spcPts val="2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dirty="0">
                <a:solidFill>
                  <a:srgbClr val="000000"/>
                </a:solidFill>
                <a:latin typeface="Times New Roman" pitchFamily="16" charset="0"/>
                <a:ea typeface="Noto Sans SC Regular" charset="0"/>
                <a:cs typeface="Noto Sans SC Regular" charset="0"/>
              </a:rPr>
              <a:t>If temperature rise is kept within limits with the help of proper cooling</a:t>
            </a:r>
          </a:p>
          <a:p>
            <a:pPr marL="12700" indent="457200" algn="just">
              <a:lnSpc>
                <a:spcPct val="11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dirty="0">
                <a:solidFill>
                  <a:srgbClr val="000000"/>
                </a:solidFill>
                <a:latin typeface="Times New Roman" pitchFamily="16" charset="0"/>
                <a:ea typeface="Noto Sans SC Regular" charset="0"/>
                <a:cs typeface="Noto Sans SC Regular" charset="0"/>
              </a:rPr>
              <a:t>arrangements, with use of heat sinks or heat pipes, thermal losses could be  maintained within limits.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noGrp="1" noChangeArrowheads="1"/>
          </p:cNvSpPr>
          <p:nvPr>
            <p:ph type="title"/>
          </p:nvPr>
        </p:nvSpPr>
        <p:spPr>
          <a:xfrm>
            <a:off x="914400" y="381000"/>
            <a:ext cx="2840038" cy="1157287"/>
          </a:xfrm>
          <a:ln/>
        </p:spPr>
        <p:txBody>
          <a:bodyPr tIns="12600"/>
          <a:lstStyle/>
          <a:p>
            <a:pPr marL="12700" algn="l">
              <a:lnSpc>
                <a:spcPct val="100000"/>
              </a:lnSpc>
              <a:spcBef>
                <a:spcPts val="100"/>
              </a:spcBef>
              <a:tabLst>
                <a:tab pos="457200" algn="l"/>
                <a:tab pos="914400" algn="l"/>
                <a:tab pos="1371600" algn="l"/>
                <a:tab pos="1828800" algn="l"/>
                <a:tab pos="2286000" algn="l"/>
                <a:tab pos="2743200" algn="l"/>
              </a:tabLst>
            </a:pPr>
            <a:r>
              <a:rPr lang="en-US" sz="2400" b="1" dirty="0">
                <a:latin typeface="Times New Roman" pitchFamily="16" charset="0"/>
              </a:rPr>
              <a:t>2.5 model of solar cell</a:t>
            </a:r>
          </a:p>
        </p:txBody>
      </p:sp>
      <p:sp>
        <p:nvSpPr>
          <p:cNvPr id="51202" name="Rectangle 2"/>
          <p:cNvSpPr>
            <a:spLocks noChangeArrowheads="1"/>
          </p:cNvSpPr>
          <p:nvPr/>
        </p:nvSpPr>
        <p:spPr bwMode="auto">
          <a:xfrm>
            <a:off x="914400" y="2133600"/>
            <a:ext cx="7343775" cy="1884363"/>
          </a:xfrm>
          <a:prstGeom prst="rect">
            <a:avLst/>
          </a:prstGeom>
          <a:noFill/>
          <a:ln w="9525" cap="flat">
            <a:noFill/>
            <a:round/>
            <a:headEnd/>
            <a:tailEnd/>
          </a:ln>
          <a:effectLst/>
        </p:spPr>
        <p:txBody>
          <a:bodyPr lIns="0" tIns="1152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dirty="0">
                <a:solidFill>
                  <a:srgbClr val="000000"/>
                </a:solidFill>
                <a:latin typeface="Times New Roman" pitchFamily="16" charset="0"/>
                <a:ea typeface="Noto Sans SC Regular" charset="0"/>
                <a:cs typeface="Noto Sans SC Regular" charset="0"/>
              </a:rPr>
              <a:t>To understand the electronic behavior of a solar cell, it is useful to create a </a:t>
            </a:r>
            <a:r>
              <a:rPr lang="en-US" sz="1600" u="sng" dirty="0">
                <a:solidFill>
                  <a:srgbClr val="0000FF"/>
                </a:solidFill>
                <a:latin typeface="Times New Roman" pitchFamily="16" charset="0"/>
                <a:ea typeface="Noto Sans SC Regular" charset="0"/>
                <a:cs typeface="Noto Sans SC Regular" charset="0"/>
                <a:hlinkClick r:id="rId3"/>
              </a:rPr>
              <a:t>model </a:t>
            </a:r>
            <a:r>
              <a:rPr lang="en-US" sz="1600" dirty="0">
                <a:solidFill>
                  <a:srgbClr val="0000FF"/>
                </a:solidFill>
                <a:latin typeface="Times New Roman" pitchFamily="16" charset="0"/>
                <a:ea typeface="Noto Sans SC Regular" charset="0"/>
                <a:cs typeface="Noto Sans SC Regular" charset="0"/>
              </a:rPr>
              <a:t>which  is electrically equivalent, and is based on discrete ideal electrical components whose  behavior is well defined. An ideal solar cell may be </a:t>
            </a:r>
            <a:r>
              <a:rPr lang="en-US" sz="1600" dirty="0" err="1">
                <a:solidFill>
                  <a:srgbClr val="0000FF"/>
                </a:solidFill>
                <a:latin typeface="Times New Roman" pitchFamily="16" charset="0"/>
                <a:ea typeface="Noto Sans SC Regular" charset="0"/>
                <a:cs typeface="Noto Sans SC Regular" charset="0"/>
              </a:rPr>
              <a:t>modelled</a:t>
            </a:r>
            <a:r>
              <a:rPr lang="en-US" sz="1600" dirty="0">
                <a:solidFill>
                  <a:srgbClr val="0000FF"/>
                </a:solidFill>
                <a:latin typeface="Times New Roman" pitchFamily="16" charset="0"/>
                <a:ea typeface="Noto Sans SC Regular" charset="0"/>
                <a:cs typeface="Noto Sans SC Regular" charset="0"/>
              </a:rPr>
              <a:t> by a current source in  parallel with a </a:t>
            </a:r>
            <a:r>
              <a:rPr lang="en-US" sz="1600" u="sng" dirty="0">
                <a:solidFill>
                  <a:srgbClr val="0000FF"/>
                </a:solidFill>
                <a:latin typeface="Times New Roman" pitchFamily="16" charset="0"/>
                <a:ea typeface="Noto Sans SC Regular" charset="0"/>
                <a:cs typeface="Noto Sans SC Regular" charset="0"/>
                <a:hlinkClick r:id="rId4"/>
              </a:rPr>
              <a:t>diode</a:t>
            </a:r>
            <a:r>
              <a:rPr lang="en-US" sz="1600" dirty="0">
                <a:solidFill>
                  <a:srgbClr val="0000FF"/>
                </a:solidFill>
                <a:latin typeface="Times New Roman" pitchFamily="16" charset="0"/>
                <a:ea typeface="Noto Sans SC Regular" charset="0"/>
                <a:cs typeface="Noto Sans SC Regular" charset="0"/>
              </a:rPr>
              <a:t>; in practice no solar cell is ideal, so a </a:t>
            </a:r>
            <a:r>
              <a:rPr lang="en-US" sz="1600" u="sng" dirty="0">
                <a:solidFill>
                  <a:srgbClr val="0000FF"/>
                </a:solidFill>
                <a:latin typeface="Times New Roman" pitchFamily="16" charset="0"/>
                <a:ea typeface="Noto Sans SC Regular" charset="0"/>
                <a:cs typeface="Noto Sans SC Regular" charset="0"/>
                <a:hlinkClick r:id="rId5"/>
              </a:rPr>
              <a:t>shunt </a:t>
            </a:r>
            <a:r>
              <a:rPr lang="en-US" sz="1600" dirty="0">
                <a:solidFill>
                  <a:srgbClr val="0000FF"/>
                </a:solidFill>
                <a:latin typeface="Times New Roman" pitchFamily="16" charset="0"/>
                <a:ea typeface="Noto Sans SC Regular" charset="0"/>
                <a:cs typeface="Noto Sans SC Regular" charset="0"/>
              </a:rPr>
              <a:t>resistance and a series  resistance component are added to the model. The resulting equivalent circuit of a solar  cell is shown on the left. Also shown, on the right, is the schematic representation of a  solar cell for use in circuit diagrams.</a:t>
            </a:r>
          </a:p>
        </p:txBody>
      </p:sp>
      <p:sp>
        <p:nvSpPr>
          <p:cNvPr id="51203" name="Rectangle 3"/>
          <p:cNvSpPr>
            <a:spLocks noChangeArrowheads="1"/>
          </p:cNvSpPr>
          <p:nvPr/>
        </p:nvSpPr>
        <p:spPr bwMode="auto">
          <a:xfrm>
            <a:off x="914400" y="5334000"/>
            <a:ext cx="7339013" cy="817563"/>
          </a:xfrm>
          <a:prstGeom prst="rect">
            <a:avLst/>
          </a:prstGeom>
          <a:noFill/>
          <a:ln w="9525" cap="flat">
            <a:noFill/>
            <a:round/>
            <a:headEnd/>
            <a:tailEnd/>
          </a:ln>
          <a:effectLst/>
        </p:spPr>
        <p:txBody>
          <a:bodyPr lIns="0" tIns="12600" rIns="0" bIns="0">
            <a:spAutoFit/>
          </a:bodyPr>
          <a:lstStyle/>
          <a:p>
            <a:pPr marL="3009900" indent="-2995613">
              <a:lnSpc>
                <a:spcPct val="110000"/>
              </a:lnSpc>
              <a:spcBef>
                <a:spcPts val="100"/>
              </a:spcBef>
              <a:tabLst>
                <a:tab pos="3009900" algn="l"/>
                <a:tab pos="3200400" algn="l"/>
                <a:tab pos="3657600" algn="l"/>
                <a:tab pos="4114800" algn="l"/>
                <a:tab pos="4572000" algn="l"/>
                <a:tab pos="5029200" algn="l"/>
                <a:tab pos="5486400" algn="l"/>
                <a:tab pos="5943600" algn="l"/>
                <a:tab pos="6400800" algn="l"/>
                <a:tab pos="6858000" algn="l"/>
                <a:tab pos="7315200" algn="l"/>
              </a:tabLst>
            </a:pPr>
            <a:r>
              <a:rPr lang="en-US" sz="2400" dirty="0">
                <a:solidFill>
                  <a:srgbClr val="000000"/>
                </a:solidFill>
                <a:latin typeface="Times New Roman" pitchFamily="16" charset="0"/>
                <a:ea typeface="Noto Sans SC Regular" charset="0"/>
                <a:cs typeface="Noto Sans SC Regular" charset="0"/>
              </a:rPr>
              <a:t>The equivalent circuit of a solar cell &amp; schematic symbol of  a solar cell</a:t>
            </a:r>
          </a:p>
        </p:txBody>
      </p:sp>
      <p:pic>
        <p:nvPicPr>
          <p:cNvPr id="51204" name="Picture 4"/>
          <p:cNvPicPr>
            <a:picLocks noChangeAspect="1" noChangeArrowheads="1"/>
          </p:cNvPicPr>
          <p:nvPr/>
        </p:nvPicPr>
        <p:blipFill>
          <a:blip r:embed="rId6"/>
          <a:srcRect/>
          <a:stretch>
            <a:fillRect/>
          </a:stretch>
        </p:blipFill>
        <p:spPr bwMode="auto">
          <a:xfrm>
            <a:off x="2514600" y="3962400"/>
            <a:ext cx="2098675" cy="1095375"/>
          </a:xfrm>
          <a:prstGeom prst="rect">
            <a:avLst/>
          </a:prstGeom>
          <a:noFill/>
          <a:ln w="9525" cap="flat">
            <a:noFill/>
            <a:round/>
            <a:headEnd/>
            <a:tailEnd/>
          </a:ln>
          <a:effectLst/>
        </p:spPr>
      </p:pic>
      <p:pic>
        <p:nvPicPr>
          <p:cNvPr id="51205" name="Picture 5"/>
          <p:cNvPicPr>
            <a:picLocks noChangeAspect="1" noChangeArrowheads="1"/>
          </p:cNvPicPr>
          <p:nvPr/>
        </p:nvPicPr>
        <p:blipFill>
          <a:blip r:embed="rId7"/>
          <a:srcRect/>
          <a:stretch>
            <a:fillRect/>
          </a:stretch>
        </p:blipFill>
        <p:spPr bwMode="auto">
          <a:xfrm>
            <a:off x="5486400" y="4114800"/>
            <a:ext cx="768350" cy="898525"/>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ChangeArrowheads="1"/>
          </p:cNvSpPr>
          <p:nvPr/>
        </p:nvSpPr>
        <p:spPr bwMode="auto">
          <a:xfrm>
            <a:off x="901700" y="847725"/>
            <a:ext cx="7339013" cy="2233613"/>
          </a:xfrm>
          <a:prstGeom prst="rect">
            <a:avLst/>
          </a:prstGeom>
          <a:noFill/>
          <a:ln w="9525" cap="flat">
            <a:noFill/>
            <a:round/>
            <a:headEnd/>
            <a:tailEnd/>
          </a:ln>
          <a:effectLst/>
        </p:spPr>
        <p:txBody>
          <a:bodyPr lIns="0" tIns="9360" rIns="0" bIns="0">
            <a:spAutoFit/>
          </a:bodyPr>
          <a:lstStyle/>
          <a:p>
            <a:pPr marL="12700">
              <a:lnSpc>
                <a:spcPct val="109000"/>
              </a:lnSpc>
              <a:spcBef>
                <a:spcPts val="75"/>
              </a:spcBef>
              <a:tabLst>
                <a:tab pos="1100138" algn="l"/>
                <a:tab pos="3670300" algn="l"/>
                <a:tab pos="4899025" algn="l"/>
                <a:tab pos="5429250" algn="l"/>
                <a:tab pos="5486400" algn="l"/>
                <a:tab pos="5943600" algn="l"/>
                <a:tab pos="6400800" algn="l"/>
                <a:tab pos="6858000" algn="l"/>
                <a:tab pos="7315200" algn="l"/>
              </a:tabLst>
            </a:pPr>
            <a:r>
              <a:rPr lang="en-US" sz="2400" b="1">
                <a:solidFill>
                  <a:srgbClr val="000000"/>
                </a:solidFill>
                <a:latin typeface="Times New Roman" pitchFamily="16" charset="0"/>
                <a:ea typeface="Noto Sans SC Regular" charset="0"/>
                <a:cs typeface="Noto Sans SC Regular" charset="0"/>
              </a:rPr>
              <a:t>2.6 effect of series –shunt Resistance on efficiency  </a:t>
            </a:r>
            <a:r>
              <a:rPr lang="en-US" sz="2200">
                <a:solidFill>
                  <a:srgbClr val="000000"/>
                </a:solidFill>
                <a:latin typeface="Times New Roman" pitchFamily="16" charset="0"/>
                <a:ea typeface="Noto Sans SC Regular" charset="0"/>
                <a:cs typeface="Noto Sans SC Regular" charset="0"/>
              </a:rPr>
              <a:t>Resistive effects in solar cells reduce the efficiency of the solar  cell by dissipating power in the resistances. The most common  parasitic	resistances are series	resistance	and	shunt resistance.  The inclusion of the series and shunt resistance on the solar cell  model is shown in the figure below.</a:t>
            </a:r>
          </a:p>
        </p:txBody>
      </p:sp>
      <p:sp>
        <p:nvSpPr>
          <p:cNvPr id="52226" name="Rectangle 2"/>
          <p:cNvSpPr>
            <a:spLocks noChangeArrowheads="1"/>
          </p:cNvSpPr>
          <p:nvPr/>
        </p:nvSpPr>
        <p:spPr bwMode="auto">
          <a:xfrm>
            <a:off x="901700" y="5073650"/>
            <a:ext cx="7337425" cy="379413"/>
          </a:xfrm>
          <a:prstGeom prst="rect">
            <a:avLst/>
          </a:prstGeom>
          <a:noFill/>
          <a:ln w="9525" cap="flat">
            <a:noFill/>
            <a:round/>
            <a:headEnd/>
            <a:tailEnd/>
          </a:ln>
          <a:effectLst/>
        </p:spPr>
        <p:txBody>
          <a:bodyPr lIns="0" tIns="12600" rIns="0" bIns="0">
            <a:spAutoFit/>
          </a:bodyPr>
          <a:lstStyle/>
          <a:p>
            <a:pPr marL="12700">
              <a:lnSpc>
                <a:spcPct val="10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i="1">
                <a:solidFill>
                  <a:srgbClr val="000000"/>
                </a:solidFill>
                <a:latin typeface="Times New Roman" pitchFamily="16" charset="0"/>
                <a:ea typeface="Noto Sans SC Regular" charset="0"/>
                <a:cs typeface="Noto Sans SC Regular" charset="0"/>
              </a:rPr>
              <a:t>Parasitic series and shunt resistances in a solar cell circuit.</a:t>
            </a:r>
          </a:p>
        </p:txBody>
      </p:sp>
      <p:pic>
        <p:nvPicPr>
          <p:cNvPr id="52227" name="Picture 3"/>
          <p:cNvPicPr>
            <a:picLocks noChangeAspect="1" noChangeArrowheads="1"/>
          </p:cNvPicPr>
          <p:nvPr/>
        </p:nvPicPr>
        <p:blipFill>
          <a:blip r:embed="rId3"/>
          <a:srcRect/>
          <a:stretch>
            <a:fillRect/>
          </a:stretch>
        </p:blipFill>
        <p:spPr bwMode="auto">
          <a:xfrm>
            <a:off x="2855913" y="3278188"/>
            <a:ext cx="3459162" cy="1781175"/>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ChangeArrowheads="1"/>
          </p:cNvSpPr>
          <p:nvPr/>
        </p:nvSpPr>
        <p:spPr bwMode="auto">
          <a:xfrm>
            <a:off x="901700" y="854075"/>
            <a:ext cx="7337425" cy="1836738"/>
          </a:xfrm>
          <a:prstGeom prst="rect">
            <a:avLst/>
          </a:prstGeom>
          <a:noFill/>
          <a:ln w="9525" cap="flat">
            <a:noFill/>
            <a:round/>
            <a:headEnd/>
            <a:tailEnd/>
          </a:ln>
          <a:effectLst/>
        </p:spPr>
        <p:txBody>
          <a:bodyPr lIns="0" tIns="1152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In most cases and for typical values of shunt and series resistance, the key  impact of parasitic resistance is to reduce the fill factor. Both the magnitude  and impact of series and shunt resistance depend on the geometry of the solar  cell, at the operating point of the solar cell.</a:t>
            </a:r>
          </a:p>
          <a:p>
            <a:pPr marL="12700" algn="just">
              <a:lnSpc>
                <a:spcPts val="2375"/>
              </a:lnSpc>
              <a:spcBef>
                <a:spcPts val="1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In the presence of both series and shunt resistances, the IV curve of the solar  cell is given by;</a:t>
            </a:r>
          </a:p>
        </p:txBody>
      </p:sp>
      <p:pic>
        <p:nvPicPr>
          <p:cNvPr id="53250" name="Picture 2"/>
          <p:cNvPicPr>
            <a:picLocks noChangeAspect="1" noChangeArrowheads="1"/>
          </p:cNvPicPr>
          <p:nvPr/>
        </p:nvPicPr>
        <p:blipFill>
          <a:blip r:embed="rId3"/>
          <a:srcRect/>
          <a:stretch>
            <a:fillRect/>
          </a:stretch>
        </p:blipFill>
        <p:spPr bwMode="auto">
          <a:xfrm>
            <a:off x="2273300" y="2757488"/>
            <a:ext cx="4433888" cy="2876550"/>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Grp="1" noChangeArrowheads="1"/>
          </p:cNvSpPr>
          <p:nvPr>
            <p:ph type="title"/>
          </p:nvPr>
        </p:nvSpPr>
        <p:spPr>
          <a:xfrm>
            <a:off x="876300" y="836613"/>
            <a:ext cx="7389813" cy="3167062"/>
          </a:xfrm>
          <a:ln/>
        </p:spPr>
        <p:txBody>
          <a:bodyPr tIns="56520"/>
          <a:lstStyle/>
          <a:p>
            <a:pPr marL="38100" algn="l">
              <a:lnSpc>
                <a:spcPct val="100000"/>
              </a:lnSpc>
              <a:spcBef>
                <a:spcPts val="4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b="1">
                <a:latin typeface="Times New Roman" pitchFamily="16" charset="0"/>
              </a:rPr>
              <a:t>2.7 effect solar radiation on efficiency</a:t>
            </a:r>
            <a:br>
              <a:rPr lang="en-US" sz="2400" b="1">
                <a:latin typeface="Times New Roman" pitchFamily="16" charset="0"/>
              </a:rPr>
            </a:br>
            <a:r>
              <a:rPr lang="en-US" sz="2000">
                <a:latin typeface="Times New Roman" pitchFamily="16" charset="0"/>
              </a:rPr>
              <a:t>Changing the light intensity incident on a solar cell changes all solar  cell parameters, including the short-circuit current, the open-circuit  voltage, the FF, the efficiency and the impact of series and shunt  resistances. The light intensity on a solar cell is called the number of  suns, where 1 sun corresponds to standard illumination at AM1.5, or 1  kW/m</a:t>
            </a:r>
            <a:r>
              <a:rPr lang="en-US" sz="2000" baseline="29000">
                <a:latin typeface="Times New Roman" pitchFamily="16" charset="0"/>
              </a:rPr>
              <a:t>2</a:t>
            </a:r>
            <a:r>
              <a:rPr lang="en-US" sz="2000">
                <a:latin typeface="Times New Roman" pitchFamily="16" charset="0"/>
              </a:rPr>
              <a:t>. For example a system with 10 kW/m</a:t>
            </a:r>
            <a:r>
              <a:rPr lang="en-US" sz="2000" baseline="29000">
                <a:latin typeface="Times New Roman" pitchFamily="16" charset="0"/>
              </a:rPr>
              <a:t>2 </a:t>
            </a:r>
            <a:r>
              <a:rPr lang="en-US" sz="2000">
                <a:latin typeface="Times New Roman" pitchFamily="16" charset="0"/>
              </a:rPr>
              <a:t>incident on the solar cell  would be operating at 10 suns, or at 10X. A PV module designed to  operate under 1 sun conditions is called a "flat plate" module while  those using concentrated sunlight are called "concentrators".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990600" y="0"/>
            <a:ext cx="1638300" cy="1157287"/>
          </a:xfrm>
          <a:ln/>
        </p:spPr>
        <p:txBody>
          <a:bodyPr tIns="12600"/>
          <a:lstStyle/>
          <a:p>
            <a:pPr marL="12700" algn="l">
              <a:lnSpc>
                <a:spcPct val="100000"/>
              </a:lnSpc>
              <a:spcBef>
                <a:spcPts val="100"/>
              </a:spcBef>
              <a:tabLst>
                <a:tab pos="457200" algn="l"/>
                <a:tab pos="914400" algn="l"/>
                <a:tab pos="1371600" algn="l"/>
              </a:tabLst>
            </a:pPr>
            <a:r>
              <a:rPr lang="en-US" sz="2400" b="1">
                <a:latin typeface="Times New Roman" pitchFamily="16" charset="0"/>
              </a:rPr>
              <a:t>2.2 solar cell</a:t>
            </a:r>
          </a:p>
        </p:txBody>
      </p:sp>
      <p:sp>
        <p:nvSpPr>
          <p:cNvPr id="9218" name="Rectangle 2"/>
          <p:cNvSpPr>
            <a:spLocks noChangeArrowheads="1"/>
          </p:cNvSpPr>
          <p:nvPr/>
        </p:nvSpPr>
        <p:spPr bwMode="auto">
          <a:xfrm>
            <a:off x="901700" y="1249363"/>
            <a:ext cx="7345363" cy="3730625"/>
          </a:xfrm>
          <a:prstGeom prst="rect">
            <a:avLst/>
          </a:prstGeom>
          <a:noFill/>
          <a:ln w="9525" cap="flat">
            <a:noFill/>
            <a:round/>
            <a:headEnd/>
            <a:tailEnd/>
          </a:ln>
          <a:effectLst/>
        </p:spPr>
        <p:txBody>
          <a:bodyPr lIns="0" rIns="0" bIns="0">
            <a:spAutoFit/>
          </a:bodyPr>
          <a:lstStyle/>
          <a:p>
            <a:pPr marL="12700" algn="just">
              <a:lnSpc>
                <a:spcPct val="100000"/>
              </a:lnSpc>
              <a:spcBef>
                <a:spcPts val="36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b="1" dirty="0">
                <a:solidFill>
                  <a:srgbClr val="000000"/>
                </a:solidFill>
                <a:latin typeface="Times New Roman" pitchFamily="16" charset="0"/>
                <a:ea typeface="Noto Sans SC Regular" charset="0"/>
                <a:cs typeface="Noto Sans SC Regular" charset="0"/>
              </a:rPr>
              <a:t>2.2.1 generation of photo voltage</a:t>
            </a:r>
          </a:p>
          <a:p>
            <a:pPr marL="12700" algn="just">
              <a:lnSpc>
                <a:spcPct val="100000"/>
              </a:lnSpc>
              <a:spcBef>
                <a:spcPts val="2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200" dirty="0">
                <a:solidFill>
                  <a:srgbClr val="000000"/>
                </a:solidFill>
                <a:latin typeface="Times New Roman" pitchFamily="16" charset="0"/>
                <a:ea typeface="Noto Sans SC Regular" charset="0"/>
                <a:cs typeface="Noto Sans SC Regular" charset="0"/>
              </a:rPr>
              <a:t>The collection of light-generated carriers does not by itself give</a:t>
            </a:r>
          </a:p>
          <a:p>
            <a:pPr marL="12700" algn="just">
              <a:lnSpc>
                <a:spcPct val="110000"/>
              </a:lnSpc>
              <a:spcBef>
                <a:spcPts val="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200" dirty="0">
                <a:solidFill>
                  <a:srgbClr val="000000"/>
                </a:solidFill>
                <a:latin typeface="Times New Roman" pitchFamily="16" charset="0"/>
                <a:ea typeface="Noto Sans SC Regular" charset="0"/>
                <a:cs typeface="Noto Sans SC Regular" charset="0"/>
              </a:rPr>
              <a:t>rise to power generation. In order to generate power, a voltage  must be generated as well as a current. Voltage is generated in a  solar cell by a process known as the "photovoltaic effect". The  collection of light-generated carriers by the p-n junction causes a  movement of electrons to the n-type side and holes to the p-type  side of the junction. Under short circuit conditions, there is no  build up of charge, as the carriers exit the device as light-  generated current.</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noGrp="1" noChangeArrowheads="1"/>
          </p:cNvSpPr>
          <p:nvPr>
            <p:ph type="title"/>
          </p:nvPr>
        </p:nvSpPr>
        <p:spPr>
          <a:xfrm>
            <a:off x="914400" y="0"/>
            <a:ext cx="1898650" cy="1157287"/>
          </a:xfrm>
          <a:ln/>
        </p:spPr>
        <p:txBody>
          <a:bodyPr tIns="12600"/>
          <a:lstStyle/>
          <a:p>
            <a:pPr marL="12700" algn="l">
              <a:lnSpc>
                <a:spcPct val="100000"/>
              </a:lnSpc>
              <a:spcBef>
                <a:spcPts val="100"/>
              </a:spcBef>
              <a:tabLst>
                <a:tab pos="457200" algn="l"/>
                <a:tab pos="914400" algn="l"/>
                <a:tab pos="1371600" algn="l"/>
                <a:tab pos="1828800" algn="l"/>
              </a:tabLst>
            </a:pPr>
            <a:r>
              <a:rPr lang="en-US" sz="2400" b="1" dirty="0">
                <a:latin typeface="Times New Roman" pitchFamily="16" charset="0"/>
              </a:rPr>
              <a:t>Concentrators</a:t>
            </a:r>
          </a:p>
        </p:txBody>
      </p:sp>
      <p:sp>
        <p:nvSpPr>
          <p:cNvPr id="55298" name="Rectangle 2"/>
          <p:cNvSpPr>
            <a:spLocks noChangeArrowheads="1"/>
          </p:cNvSpPr>
          <p:nvPr/>
        </p:nvSpPr>
        <p:spPr bwMode="auto">
          <a:xfrm>
            <a:off x="762000" y="1219200"/>
            <a:ext cx="7489825" cy="4637088"/>
          </a:xfrm>
          <a:prstGeom prst="rect">
            <a:avLst/>
          </a:prstGeom>
          <a:noFill/>
          <a:ln w="9525" cap="flat">
            <a:noFill/>
            <a:round/>
            <a:headEnd/>
            <a:tailEnd/>
          </a:ln>
          <a:effectLst/>
        </p:spPr>
        <p:txBody>
          <a:bodyPr lIns="0" tIns="12240" rIns="0" bIns="0">
            <a:spAutoFit/>
          </a:bodyPr>
          <a:lstStyle/>
          <a:p>
            <a:pPr marL="1143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dirty="0">
                <a:solidFill>
                  <a:srgbClr val="000000"/>
                </a:solidFill>
                <a:latin typeface="Times New Roman" pitchFamily="16" charset="0"/>
                <a:ea typeface="Noto Sans SC Regular" charset="0"/>
                <a:cs typeface="Noto Sans SC Regular" charset="0"/>
              </a:rPr>
              <a:t>A concentrator is a solar cell designed to operate under illumination  greater than 1 sun. The incident sunlight is focused or guided by optical  elements such that a high intensity light beam shines on a small solar  cell. Concentrators have several potential advantages, including a  higher efficiency potential than a one-sun solar cell and the possibility  of lower cost. The short-circuit current from a solar cell depends  linearly on light intensity, such that a device operating under 10 suns  would have 10 times the short-circuit current as the same device under  one sun operation. However, this effect does not provide an efficiency  increase, since the incident power also increases linearly with  concentration. Instead, the efficiency benefits arise from the  logarithmic dependence of the open-circuit voltage on short circuit.  </a:t>
            </a:r>
            <a:r>
              <a:rPr lang="en-US" dirty="0">
                <a:solidFill>
                  <a:srgbClr val="000000"/>
                </a:solidFill>
                <a:latin typeface="Times New Roman" pitchFamily="16" charset="0"/>
                <a:ea typeface="Noto Sans SC Regular" charset="0"/>
                <a:cs typeface="Noto Sans SC Regular" charset="0"/>
              </a:rPr>
              <a:t>Therefore, under concentration, V</a:t>
            </a:r>
            <a:r>
              <a:rPr lang="en-US" sz="1700" baseline="-7000" dirty="0">
                <a:solidFill>
                  <a:srgbClr val="000000"/>
                </a:solidFill>
                <a:latin typeface="Times New Roman" pitchFamily="16" charset="0"/>
                <a:ea typeface="Noto Sans SC Regular" charset="0"/>
                <a:cs typeface="Noto Sans SC Regular" charset="0"/>
              </a:rPr>
              <a:t>oc </a:t>
            </a:r>
            <a:r>
              <a:rPr lang="en-US" dirty="0">
                <a:solidFill>
                  <a:srgbClr val="000000"/>
                </a:solidFill>
                <a:latin typeface="Times New Roman" pitchFamily="16" charset="0"/>
                <a:ea typeface="Noto Sans SC Regular" charset="0"/>
                <a:cs typeface="Noto Sans SC Regular" charset="0"/>
              </a:rPr>
              <a:t>increases logarithmically with light  intensity, as shown in the equation below;</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ChangeArrowheads="1"/>
          </p:cNvSpPr>
          <p:nvPr/>
        </p:nvSpPr>
        <p:spPr bwMode="auto">
          <a:xfrm>
            <a:off x="863600" y="1463675"/>
            <a:ext cx="7418388" cy="3322638"/>
          </a:xfrm>
          <a:prstGeom prst="rect">
            <a:avLst/>
          </a:prstGeom>
          <a:noFill/>
          <a:ln w="9525" cap="flat">
            <a:noFill/>
            <a:round/>
            <a:headEnd/>
            <a:tailEnd/>
          </a:ln>
          <a:effectLst/>
        </p:spPr>
        <p:txBody>
          <a:bodyPr lIns="0" tIns="12600" rIns="0" bIns="0">
            <a:spAutoFit/>
          </a:bodyPr>
          <a:lstStyle/>
          <a:p>
            <a:pPr marL="50800" algn="just">
              <a:lnSpc>
                <a:spcPct val="10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where X is the concentration of sunlight.</a:t>
            </a:r>
          </a:p>
          <a:p>
            <a:pPr marL="50800">
              <a:lnSpc>
                <a:spcPct val="100000"/>
              </a:lnSpc>
              <a:spcBef>
                <a:spcPts val="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2000">
              <a:solidFill>
                <a:srgbClr val="000000"/>
              </a:solidFill>
              <a:latin typeface="Times New Roman" pitchFamily="16" charset="0"/>
              <a:ea typeface="Noto Sans SC Regular" charset="0"/>
              <a:cs typeface="Noto Sans SC Regular" charset="0"/>
            </a:endParaRPr>
          </a:p>
          <a:p>
            <a:pPr marL="50800" algn="just">
              <a:lnSpc>
                <a:spcPct val="111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From the equation above, a doubling of the light intensity (X=2) causes a 18  mV rise in V</a:t>
            </a:r>
            <a:r>
              <a:rPr lang="en-US" sz="1700" baseline="-7000">
                <a:solidFill>
                  <a:srgbClr val="000000"/>
                </a:solidFill>
                <a:latin typeface="Times New Roman" pitchFamily="16" charset="0"/>
                <a:ea typeface="Noto Sans SC Regular" charset="0"/>
                <a:cs typeface="Noto Sans SC Regular" charset="0"/>
              </a:rPr>
              <a:t>OC </a:t>
            </a:r>
            <a:r>
              <a:rPr lang="en-US">
                <a:solidFill>
                  <a:srgbClr val="000000"/>
                </a:solidFill>
                <a:latin typeface="Times New Roman" pitchFamily="16" charset="0"/>
                <a:ea typeface="Noto Sans SC Regular" charset="0"/>
                <a:cs typeface="Noto Sans SC Regular" charset="0"/>
              </a:rPr>
              <a:t>.</a:t>
            </a:r>
          </a:p>
          <a:p>
            <a:pPr marL="50800" algn="just">
              <a:lnSpc>
                <a:spcPct val="11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The cost of a concentrating PV system may be lower than a corresponding flat-  plate PV system since only a small area of solar cells is needed.</a:t>
            </a:r>
          </a:p>
          <a:p>
            <a:pPr marL="50800" indent="457200" algn="just">
              <a:lnSpc>
                <a:spcPct val="11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The efficiency benefits of concentration may be reduced by increased  losses in series resistance as the short-circuit current increases and also by the  increased temperature operation of the solar cell. As losses due to short-circuit</a:t>
            </a:r>
          </a:p>
          <a:p>
            <a:pPr marL="50800" indent="457200" algn="just">
              <a:lnSpc>
                <a:spcPct val="110000"/>
              </a:lnSpc>
              <a:spcBef>
                <a:spcPts val="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current depend on the square of the current, power loss due to series resistance  increases as the square of the concentration.</a:t>
            </a:r>
          </a:p>
        </p:txBody>
      </p:sp>
      <p:pic>
        <p:nvPicPr>
          <p:cNvPr id="56322" name="Picture 2"/>
          <p:cNvPicPr>
            <a:picLocks noChangeAspect="1" noChangeArrowheads="1"/>
          </p:cNvPicPr>
          <p:nvPr/>
        </p:nvPicPr>
        <p:blipFill>
          <a:blip r:embed="rId3"/>
          <a:srcRect/>
          <a:stretch>
            <a:fillRect/>
          </a:stretch>
        </p:blipFill>
        <p:spPr bwMode="auto">
          <a:xfrm>
            <a:off x="1922463" y="923925"/>
            <a:ext cx="5305425" cy="484188"/>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noGrp="1" noChangeArrowheads="1"/>
          </p:cNvSpPr>
          <p:nvPr>
            <p:ph type="title"/>
          </p:nvPr>
        </p:nvSpPr>
        <p:spPr>
          <a:xfrm>
            <a:off x="914400" y="0"/>
            <a:ext cx="2617788" cy="1157287"/>
          </a:xfrm>
          <a:ln/>
        </p:spPr>
        <p:txBody>
          <a:bodyPr tIns="12600"/>
          <a:lstStyle/>
          <a:p>
            <a:pPr marL="12700" algn="l">
              <a:lnSpc>
                <a:spcPct val="100000"/>
              </a:lnSpc>
              <a:spcBef>
                <a:spcPts val="100"/>
              </a:spcBef>
              <a:tabLst>
                <a:tab pos="457200" algn="l"/>
                <a:tab pos="914400" algn="l"/>
                <a:tab pos="1371600" algn="l"/>
                <a:tab pos="1828800" algn="l"/>
                <a:tab pos="2286000" algn="l"/>
              </a:tabLst>
            </a:pPr>
            <a:r>
              <a:rPr lang="en-US" sz="2400" b="1" dirty="0">
                <a:latin typeface="Times New Roman" pitchFamily="16" charset="0"/>
              </a:rPr>
              <a:t>Low Light Intensity</a:t>
            </a:r>
          </a:p>
        </p:txBody>
      </p:sp>
      <p:sp>
        <p:nvSpPr>
          <p:cNvPr id="57346" name="Rectangle 2"/>
          <p:cNvSpPr>
            <a:spLocks noChangeArrowheads="1"/>
          </p:cNvSpPr>
          <p:nvPr/>
        </p:nvSpPr>
        <p:spPr bwMode="auto">
          <a:xfrm>
            <a:off x="914400" y="1295400"/>
            <a:ext cx="7369175" cy="4435475"/>
          </a:xfrm>
          <a:prstGeom prst="rect">
            <a:avLst/>
          </a:prstGeom>
          <a:noFill/>
          <a:ln w="9525" cap="flat">
            <a:noFill/>
            <a:round/>
            <a:headEnd/>
            <a:tailEnd/>
          </a:ln>
          <a:effectLst/>
        </p:spPr>
        <p:txBody>
          <a:bodyPr lIns="0" tIns="11520" rIns="0" bIns="0">
            <a:spAutoFit/>
          </a:bodyPr>
          <a:lstStyle/>
          <a:p>
            <a:pPr marL="254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200" dirty="0">
                <a:solidFill>
                  <a:srgbClr val="000000"/>
                </a:solidFill>
                <a:latin typeface="Times New Roman" pitchFamily="16" charset="0"/>
                <a:ea typeface="Noto Sans SC Regular" charset="0"/>
                <a:cs typeface="Noto Sans SC Regular" charset="0"/>
              </a:rPr>
              <a:t>Solar cells experience daily variations in light intensity, with the  incident power from the sun varying between 0 and 1 kW/m</a:t>
            </a:r>
            <a:r>
              <a:rPr lang="en-US" sz="2200" baseline="28000" dirty="0">
                <a:solidFill>
                  <a:srgbClr val="000000"/>
                </a:solidFill>
                <a:latin typeface="Times New Roman" pitchFamily="16" charset="0"/>
                <a:ea typeface="Noto Sans SC Regular" charset="0"/>
                <a:cs typeface="Noto Sans SC Regular" charset="0"/>
              </a:rPr>
              <a:t>2</a:t>
            </a:r>
            <a:r>
              <a:rPr lang="en-US" sz="2200" dirty="0">
                <a:solidFill>
                  <a:srgbClr val="000000"/>
                </a:solidFill>
                <a:latin typeface="Times New Roman" pitchFamily="16" charset="0"/>
                <a:ea typeface="Noto Sans SC Regular" charset="0"/>
                <a:cs typeface="Noto Sans SC Regular" charset="0"/>
              </a:rPr>
              <a:t>. At  low light levels, the effect of the shunt resistance becomes  increasingly important. As the light intensity decreases, the bias  point and current through the solar cell also decreases, and the  equivalent resistance of the solar cell may begin to approach the  shunt resistance. When these two resistances are similar, the  fraction of the total current flowing through the shunt resistance  increases, thereby increasing the fractional power loss due to  shunt resistance. Consequently, under cloudy conditions, a solar  cell with a high shunt resistance retains a greater fraction of its  original power than a solar cell with a low shunt resistance.</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Grp="1" noChangeArrowheads="1"/>
          </p:cNvSpPr>
          <p:nvPr>
            <p:ph type="title"/>
          </p:nvPr>
        </p:nvSpPr>
        <p:spPr>
          <a:xfrm>
            <a:off x="914400" y="228600"/>
            <a:ext cx="4932363" cy="1157287"/>
          </a:xfrm>
          <a:ln/>
        </p:spPr>
        <p:txBody>
          <a:bodyPr tIns="12600"/>
          <a:lstStyle/>
          <a:p>
            <a:pPr marL="12700" algn="l">
              <a:lnSpc>
                <a:spcPct val="100000"/>
              </a:lnSpc>
              <a:spcBef>
                <a:spcPts val="100"/>
              </a:spcBef>
              <a:tabLst>
                <a:tab pos="457200" algn="l"/>
                <a:tab pos="914400" algn="l"/>
                <a:tab pos="1371600" algn="l"/>
                <a:tab pos="1828800" algn="l"/>
                <a:tab pos="2286000" algn="l"/>
                <a:tab pos="2743200" algn="l"/>
                <a:tab pos="3200400" algn="l"/>
                <a:tab pos="3657600" algn="l"/>
                <a:tab pos="4114800" algn="l"/>
                <a:tab pos="4572000" algn="l"/>
              </a:tabLst>
            </a:pPr>
            <a:r>
              <a:rPr lang="en-US" sz="2400" b="1" dirty="0">
                <a:latin typeface="Times New Roman" pitchFamily="16" charset="0"/>
              </a:rPr>
              <a:t>2.7 effect of temperature on efficiency</a:t>
            </a:r>
          </a:p>
        </p:txBody>
      </p:sp>
      <p:sp>
        <p:nvSpPr>
          <p:cNvPr id="58370" name="Rectangle 2"/>
          <p:cNvSpPr>
            <a:spLocks noChangeArrowheads="1"/>
          </p:cNvSpPr>
          <p:nvPr/>
        </p:nvSpPr>
        <p:spPr bwMode="auto">
          <a:xfrm>
            <a:off x="914400" y="1600200"/>
            <a:ext cx="7334250" cy="4035425"/>
          </a:xfrm>
          <a:prstGeom prst="rect">
            <a:avLst/>
          </a:prstGeom>
          <a:noFill/>
          <a:ln w="9525" cap="flat">
            <a:noFill/>
            <a:round/>
            <a:headEnd/>
            <a:tailEnd/>
          </a:ln>
          <a:effectLst/>
        </p:spPr>
        <p:txBody>
          <a:bodyPr lIns="0" tIns="1224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dirty="0">
                <a:solidFill>
                  <a:srgbClr val="000000"/>
                </a:solidFill>
                <a:latin typeface="Times New Roman" pitchFamily="16" charset="0"/>
                <a:ea typeface="Noto Sans SC Regular" charset="0"/>
                <a:cs typeface="Noto Sans SC Regular" charset="0"/>
              </a:rPr>
              <a:t>Like all other semiconductor devices, solar cells are sensitive to  temperature. Increases in temperature reduce the band gap of a  semiconductor, thereby effecting most of the semiconductor material  parameters. The decrease in the band gap of a semiconductor with  increasing temperature can be viewed as increasing the energy of the  electrons in the material. Lower energy is therefore needed to break the  bond. In the bond model of a semiconductor band gap, reduction in the  bond energy also reduces the band gap. Therefore increasing the  temperature reduces the band gap.</a:t>
            </a:r>
          </a:p>
          <a:p>
            <a:pPr marL="12700" algn="just">
              <a:lnSpc>
                <a:spcPct val="100000"/>
              </a:lnSpc>
              <a:spcBef>
                <a:spcPts val="2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dirty="0">
                <a:solidFill>
                  <a:srgbClr val="000000"/>
                </a:solidFill>
                <a:latin typeface="Times New Roman" pitchFamily="16" charset="0"/>
                <a:ea typeface="Noto Sans SC Regular" charset="0"/>
                <a:cs typeface="Noto Sans SC Regular" charset="0"/>
              </a:rPr>
              <a:t>In a solar cell, the parameter most affected by an increase in</a:t>
            </a:r>
          </a:p>
          <a:p>
            <a:pPr marL="12700" algn="just">
              <a:lnSpc>
                <a:spcPct val="11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dirty="0">
                <a:solidFill>
                  <a:srgbClr val="000000"/>
                </a:solidFill>
                <a:latin typeface="Times New Roman" pitchFamily="16" charset="0"/>
                <a:ea typeface="Noto Sans SC Regular" charset="0"/>
                <a:cs typeface="Noto Sans SC Regular" charset="0"/>
              </a:rPr>
              <a:t>temperature is the open-circuit voltage. The impact of increasing  temperature is shown in the figure below.</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ChangeArrowheads="1"/>
          </p:cNvSpPr>
          <p:nvPr/>
        </p:nvSpPr>
        <p:spPr bwMode="auto">
          <a:xfrm>
            <a:off x="876300" y="5118100"/>
            <a:ext cx="7381875" cy="682625"/>
          </a:xfrm>
          <a:prstGeom prst="rect">
            <a:avLst/>
          </a:prstGeom>
          <a:noFill/>
          <a:ln w="9525" cap="flat">
            <a:noFill/>
            <a:round/>
            <a:headEnd/>
            <a:tailEnd/>
          </a:ln>
          <a:effectLst/>
        </p:spPr>
        <p:txBody>
          <a:bodyPr lIns="0" tIns="12600" rIns="0" bIns="0">
            <a:spAutoFit/>
          </a:bodyPr>
          <a:lstStyle/>
          <a:p>
            <a:pPr marL="38100">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a:solidFill>
                  <a:srgbClr val="000000"/>
                </a:solidFill>
                <a:latin typeface="Times New Roman" pitchFamily="16" charset="0"/>
                <a:ea typeface="Noto Sans SC Regular" charset="0"/>
                <a:cs typeface="Noto Sans SC Regular" charset="0"/>
              </a:rPr>
              <a:t>The open-circuit voltage decreases with temperature because of the  temperature dependence of I</a:t>
            </a:r>
            <a:r>
              <a:rPr lang="en-US" sz="2000" baseline="-8000">
                <a:solidFill>
                  <a:srgbClr val="000000"/>
                </a:solidFill>
                <a:latin typeface="Times New Roman" pitchFamily="16" charset="0"/>
                <a:ea typeface="Noto Sans SC Regular" charset="0"/>
                <a:cs typeface="Noto Sans SC Regular" charset="0"/>
              </a:rPr>
              <a:t>0</a:t>
            </a:r>
            <a:r>
              <a:rPr lang="en-US" sz="2000">
                <a:solidFill>
                  <a:srgbClr val="000000"/>
                </a:solidFill>
                <a:latin typeface="Times New Roman" pitchFamily="16" charset="0"/>
                <a:ea typeface="Noto Sans SC Regular" charset="0"/>
                <a:cs typeface="Noto Sans SC Regular" charset="0"/>
              </a:rPr>
              <a:t>.</a:t>
            </a:r>
          </a:p>
        </p:txBody>
      </p:sp>
      <p:pic>
        <p:nvPicPr>
          <p:cNvPr id="59394" name="Picture 2"/>
          <p:cNvPicPr>
            <a:picLocks noChangeAspect="1" noChangeArrowheads="1"/>
          </p:cNvPicPr>
          <p:nvPr/>
        </p:nvPicPr>
        <p:blipFill>
          <a:blip r:embed="rId3"/>
          <a:srcRect/>
          <a:stretch>
            <a:fillRect/>
          </a:stretch>
        </p:blipFill>
        <p:spPr bwMode="auto">
          <a:xfrm>
            <a:off x="1566863" y="944563"/>
            <a:ext cx="6057900" cy="4138612"/>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Grp="1" noChangeArrowheads="1"/>
          </p:cNvSpPr>
          <p:nvPr>
            <p:ph type="title"/>
          </p:nvPr>
        </p:nvSpPr>
        <p:spPr>
          <a:xfrm>
            <a:off x="914400" y="304800"/>
            <a:ext cx="4814888" cy="1157287"/>
          </a:xfrm>
          <a:ln/>
        </p:spPr>
        <p:txBody>
          <a:bodyPr tIns="12600"/>
          <a:lstStyle/>
          <a:p>
            <a:pPr marL="12700" algn="l">
              <a:lnSpc>
                <a:spcPct val="100000"/>
              </a:lnSpc>
              <a:spcBef>
                <a:spcPts val="100"/>
              </a:spcBef>
              <a:tabLst>
                <a:tab pos="457200" algn="l"/>
                <a:tab pos="914400" algn="l"/>
                <a:tab pos="1371600" algn="l"/>
                <a:tab pos="1828800" algn="l"/>
                <a:tab pos="2286000" algn="l"/>
                <a:tab pos="2743200" algn="l"/>
                <a:tab pos="3200400" algn="l"/>
                <a:tab pos="3657600" algn="l"/>
                <a:tab pos="4114800" algn="l"/>
                <a:tab pos="4572000" algn="l"/>
              </a:tabLst>
            </a:pPr>
            <a:r>
              <a:rPr lang="en-US" sz="2400" b="1" dirty="0">
                <a:latin typeface="Times New Roman" pitchFamily="16" charset="0"/>
              </a:rPr>
              <a:t>2.8 basic design aspects of solar cells.</a:t>
            </a:r>
          </a:p>
        </p:txBody>
      </p:sp>
      <p:sp>
        <p:nvSpPr>
          <p:cNvPr id="60418" name="Text Box 2"/>
          <p:cNvSpPr txBox="1">
            <a:spLocks noChangeArrowheads="1"/>
          </p:cNvSpPr>
          <p:nvPr/>
        </p:nvSpPr>
        <p:spPr bwMode="auto">
          <a:xfrm>
            <a:off x="914400" y="2133600"/>
            <a:ext cx="7335838" cy="3898900"/>
          </a:xfrm>
          <a:prstGeom prst="rect">
            <a:avLst/>
          </a:prstGeom>
          <a:noFill/>
          <a:ln w="9525" cap="flat">
            <a:noFill/>
            <a:round/>
            <a:headEnd/>
            <a:tailEnd/>
          </a:ln>
          <a:effectLst/>
        </p:spPr>
        <p:txBody>
          <a:bodyPr lIns="0" tIns="12240" rIns="0" bIns="0"/>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dirty="0">
                <a:solidFill>
                  <a:srgbClr val="000000"/>
                </a:solidFill>
                <a:latin typeface="Times New Roman" pitchFamily="16" charset="0"/>
                <a:ea typeface="Noto Sans SC Regular" charset="0"/>
                <a:cs typeface="Noto Sans SC Regular" charset="0"/>
              </a:rPr>
              <a:t>Solar cell design involves specifying the parameters of a solar cell  structure in order to maximize efficiency, given a certain set of  constraints. These constraints will be defined by the working  environment in which solar cells are produced. For example in a  commercial environment where the objective is to produce a  competitively priced solar cell, the cost of fabricating a particular solar  cell structure must be taken into consideration. However, in a research  environment where the objective is to produce a highly efficient  laboratory-type cell, maximizing efficiency rather than cost, is the main  consideration.</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ChangeArrowheads="1"/>
          </p:cNvSpPr>
          <p:nvPr/>
        </p:nvSpPr>
        <p:spPr bwMode="auto">
          <a:xfrm>
            <a:off x="2301875" y="5030788"/>
            <a:ext cx="4541838" cy="349250"/>
          </a:xfrm>
          <a:prstGeom prst="rect">
            <a:avLst/>
          </a:prstGeom>
          <a:noFill/>
          <a:ln w="9525" cap="flat">
            <a:noFill/>
            <a:round/>
            <a:headEnd/>
            <a:tailEnd/>
          </a:ln>
          <a:effectLst/>
        </p:spPr>
        <p:txBody>
          <a:bodyPr lIns="0" tIns="13320" rIns="0" bIns="0">
            <a:spAutoFit/>
          </a:bodyPr>
          <a:lstStyle/>
          <a:p>
            <a:pPr marL="12700">
              <a:lnSpc>
                <a:spcPct val="100000"/>
              </a:lnSpc>
              <a:spcBef>
                <a:spcPts val="113"/>
              </a:spcBef>
              <a:tabLst>
                <a:tab pos="457200" algn="l"/>
                <a:tab pos="914400" algn="l"/>
                <a:tab pos="1371600" algn="l"/>
                <a:tab pos="1828800" algn="l"/>
                <a:tab pos="2286000" algn="l"/>
                <a:tab pos="2743200" algn="l"/>
                <a:tab pos="3200400" algn="l"/>
                <a:tab pos="3657600" algn="l"/>
                <a:tab pos="4114800" algn="l"/>
              </a:tabLst>
            </a:pPr>
            <a:r>
              <a:rPr lang="en-US" sz="2200" i="1">
                <a:solidFill>
                  <a:srgbClr val="000000"/>
                </a:solidFill>
                <a:latin typeface="Times New Roman" pitchFamily="16" charset="0"/>
                <a:ea typeface="Noto Sans SC Regular" charset="0"/>
                <a:cs typeface="Noto Sans SC Regular" charset="0"/>
              </a:rPr>
              <a:t>Evolution of silicon solar cell efficiency.</a:t>
            </a:r>
          </a:p>
        </p:txBody>
      </p:sp>
      <p:pic>
        <p:nvPicPr>
          <p:cNvPr id="61442" name="Picture 2"/>
          <p:cNvPicPr>
            <a:picLocks noChangeAspect="1" noChangeArrowheads="1"/>
          </p:cNvPicPr>
          <p:nvPr/>
        </p:nvPicPr>
        <p:blipFill>
          <a:blip r:embed="rId3"/>
          <a:srcRect/>
          <a:stretch>
            <a:fillRect/>
          </a:stretch>
        </p:blipFill>
        <p:spPr bwMode="auto">
          <a:xfrm>
            <a:off x="1689100" y="958850"/>
            <a:ext cx="5808663" cy="3870325"/>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1"/>
          <p:cNvSpPr>
            <a:spLocks noChangeArrowheads="1"/>
          </p:cNvSpPr>
          <p:nvPr/>
        </p:nvSpPr>
        <p:spPr bwMode="auto">
          <a:xfrm>
            <a:off x="901700" y="849313"/>
            <a:ext cx="7342188" cy="4705350"/>
          </a:xfrm>
          <a:prstGeom prst="rect">
            <a:avLst/>
          </a:prstGeom>
          <a:noFill/>
          <a:ln w="9525" cap="flat">
            <a:noFill/>
            <a:round/>
            <a:headEnd/>
            <a:tailEnd/>
          </a:ln>
          <a:effectLst/>
        </p:spPr>
        <p:txBody>
          <a:bodyPr lIns="0" tIns="1224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a:solidFill>
                  <a:srgbClr val="000000"/>
                </a:solidFill>
                <a:latin typeface="Times New Roman" pitchFamily="16" charset="0"/>
                <a:ea typeface="Noto Sans SC Regular" charset="0"/>
                <a:cs typeface="Noto Sans SC Regular" charset="0"/>
              </a:rPr>
              <a:t>The theoretical efficiency for photovoltaic conversion is in excess of  86.8%. However, the 86.8% figure uses detailed balance calculations  and does not describe device implementation. For silicon solar cells, a  more realistic efficiency under one sun operation is about 29% . The  maximum efficiency measured for a silicon solar cell is currently  24.7% under AM1.5G. The difference between the high theoretical  efficiencies and the efficiencies measured from terrestrial solar cells is  due mainly to two factors. The first is that the theoretical maximum  efficiency predictions assume that energy from each photon is  optimally used, that there are no unabsorbed photons and that each  photon is absorbed in a material which has a band gap equal to the  photon energy. This is achieved in theory by modeling an infinite stack  of solar cells of different band gap materials, each absorbing only the  photons which correspond exactly to its band gap.</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ChangeArrowheads="1"/>
          </p:cNvSpPr>
          <p:nvPr/>
        </p:nvSpPr>
        <p:spPr bwMode="auto">
          <a:xfrm>
            <a:off x="876300" y="860425"/>
            <a:ext cx="7394575" cy="4392613"/>
          </a:xfrm>
          <a:prstGeom prst="rect">
            <a:avLst/>
          </a:prstGeom>
          <a:noFill/>
          <a:ln w="9525" cap="flat">
            <a:noFill/>
            <a:round/>
            <a:headEnd/>
            <a:tailEnd/>
          </a:ln>
          <a:effectLst/>
        </p:spPr>
        <p:txBody>
          <a:bodyPr lIns="0" tIns="12240" rIns="0" bIns="0">
            <a:spAutoFit/>
          </a:bodyPr>
          <a:lstStyle/>
          <a:p>
            <a:pPr marL="381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The second factor is that the high theoretical efficiency predictions assume a high  concentration ratio. Assuming that temperature and resistive effects do not dominate in a  concentrator solar cell, increasing the light intensity proportionally increases the short-  circuit current. Since the open-circuit voltage (V</a:t>
            </a:r>
            <a:r>
              <a:rPr lang="en-US" sz="1600" baseline="-7000">
                <a:solidFill>
                  <a:srgbClr val="000000"/>
                </a:solidFill>
                <a:latin typeface="Times New Roman" pitchFamily="16" charset="0"/>
                <a:ea typeface="Noto Sans SC Regular" charset="0"/>
                <a:cs typeface="Noto Sans SC Regular" charset="0"/>
              </a:rPr>
              <a:t>oc</a:t>
            </a:r>
            <a:r>
              <a:rPr lang="en-US" sz="1600">
                <a:solidFill>
                  <a:srgbClr val="000000"/>
                </a:solidFill>
                <a:latin typeface="Times New Roman" pitchFamily="16" charset="0"/>
                <a:ea typeface="Noto Sans SC Regular" charset="0"/>
                <a:cs typeface="Noto Sans SC Regular" charset="0"/>
              </a:rPr>
              <a:t>) also depends on the short-circuit  current, V</a:t>
            </a:r>
            <a:r>
              <a:rPr lang="en-US" sz="1600" baseline="-7000">
                <a:solidFill>
                  <a:srgbClr val="000000"/>
                </a:solidFill>
                <a:latin typeface="Times New Roman" pitchFamily="16" charset="0"/>
                <a:ea typeface="Noto Sans SC Regular" charset="0"/>
                <a:cs typeface="Noto Sans SC Regular" charset="0"/>
              </a:rPr>
              <a:t>oc </a:t>
            </a:r>
            <a:r>
              <a:rPr lang="en-US" sz="1600">
                <a:solidFill>
                  <a:srgbClr val="000000"/>
                </a:solidFill>
                <a:latin typeface="Times New Roman" pitchFamily="16" charset="0"/>
                <a:ea typeface="Noto Sans SC Regular" charset="0"/>
                <a:cs typeface="Noto Sans SC Regular" charset="0"/>
              </a:rPr>
              <a:t>increases logarithmically with light level. Furthermore, since the maximum  fill factor (FF) increases with V</a:t>
            </a:r>
            <a:r>
              <a:rPr lang="en-US" sz="1600" baseline="-7000">
                <a:solidFill>
                  <a:srgbClr val="000000"/>
                </a:solidFill>
                <a:latin typeface="Times New Roman" pitchFamily="16" charset="0"/>
                <a:ea typeface="Noto Sans SC Regular" charset="0"/>
                <a:cs typeface="Noto Sans SC Regular" charset="0"/>
              </a:rPr>
              <a:t>oc</a:t>
            </a:r>
            <a:r>
              <a:rPr lang="en-US" sz="1600">
                <a:solidFill>
                  <a:srgbClr val="000000"/>
                </a:solidFill>
                <a:latin typeface="Times New Roman" pitchFamily="16" charset="0"/>
                <a:ea typeface="Noto Sans SC Regular" charset="0"/>
                <a:cs typeface="Noto Sans SC Regular" charset="0"/>
              </a:rPr>
              <a:t>, the maximum possible FF also increases with  concentration. The extra V</a:t>
            </a:r>
            <a:r>
              <a:rPr lang="en-US" sz="1600" baseline="-7000">
                <a:solidFill>
                  <a:srgbClr val="000000"/>
                </a:solidFill>
                <a:latin typeface="Times New Roman" pitchFamily="16" charset="0"/>
                <a:ea typeface="Noto Sans SC Regular" charset="0"/>
                <a:cs typeface="Noto Sans SC Regular" charset="0"/>
              </a:rPr>
              <a:t>oc </a:t>
            </a:r>
            <a:r>
              <a:rPr lang="en-US" sz="1600">
                <a:solidFill>
                  <a:srgbClr val="000000"/>
                </a:solidFill>
                <a:latin typeface="Times New Roman" pitchFamily="16" charset="0"/>
                <a:ea typeface="Noto Sans SC Regular" charset="0"/>
                <a:cs typeface="Noto Sans SC Regular" charset="0"/>
              </a:rPr>
              <a:t>and FF increases with concentration which allows  concentrators to achieve higher efficiencies.</a:t>
            </a:r>
          </a:p>
          <a:p>
            <a:pPr marL="38100" algn="just">
              <a:lnSpc>
                <a:spcPct val="108000"/>
              </a:lnSpc>
              <a:spcBef>
                <a:spcPts val="106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In designing such single junction solar cells, the principles for maximizing cell efficiency  are:</a:t>
            </a:r>
          </a:p>
          <a:p>
            <a:pPr marL="493713" indent="-227013">
              <a:lnSpc>
                <a:spcPct val="100000"/>
              </a:lnSpc>
              <a:spcBef>
                <a:spcPts val="1213"/>
              </a:spcBef>
              <a:buSzPct val="63000"/>
              <a:buFont typeface="Symbol"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increasing the amount of light collected by the cell that is turned into carriers;</a:t>
            </a:r>
          </a:p>
          <a:p>
            <a:pPr marL="493713" indent="-227013">
              <a:lnSpc>
                <a:spcPct val="100000"/>
              </a:lnSpc>
              <a:spcBef>
                <a:spcPts val="1200"/>
              </a:spcBef>
              <a:buSzPct val="63000"/>
              <a:buFont typeface="Symbol"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increasing the collection of light-generated carriers by the </a:t>
            </a:r>
            <a:r>
              <a:rPr lang="en-US" sz="1600" i="1">
                <a:solidFill>
                  <a:srgbClr val="000000"/>
                </a:solidFill>
                <a:latin typeface="Times New Roman" pitchFamily="16" charset="0"/>
                <a:ea typeface="Noto Sans SC Regular" charset="0"/>
                <a:cs typeface="Noto Sans SC Regular" charset="0"/>
              </a:rPr>
              <a:t>p-n </a:t>
            </a:r>
            <a:r>
              <a:rPr lang="en-US" sz="1600">
                <a:solidFill>
                  <a:srgbClr val="000000"/>
                </a:solidFill>
                <a:latin typeface="Times New Roman" pitchFamily="16" charset="0"/>
                <a:ea typeface="Noto Sans SC Regular" charset="0"/>
                <a:cs typeface="Noto Sans SC Regular" charset="0"/>
              </a:rPr>
              <a:t>junction;</a:t>
            </a:r>
          </a:p>
          <a:p>
            <a:pPr marL="493713" indent="-227013">
              <a:lnSpc>
                <a:spcPct val="100000"/>
              </a:lnSpc>
              <a:spcBef>
                <a:spcPts val="1200"/>
              </a:spcBef>
              <a:buSzPct val="63000"/>
              <a:buFont typeface="Symbol"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minimising the forward bias dark current;</a:t>
            </a:r>
          </a:p>
          <a:p>
            <a:pPr marL="493713" indent="-227013">
              <a:lnSpc>
                <a:spcPct val="100000"/>
              </a:lnSpc>
              <a:spcBef>
                <a:spcPts val="1175"/>
              </a:spcBef>
              <a:buSzPct val="63000"/>
              <a:buFont typeface="Symbol"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extracting the current from the cell without resistive losses.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Picture 1"/>
          <p:cNvPicPr>
            <a:picLocks noChangeAspect="1" noChangeArrowheads="1"/>
          </p:cNvPicPr>
          <p:nvPr/>
        </p:nvPicPr>
        <p:blipFill>
          <a:blip r:embed="rId3"/>
          <a:srcRect/>
          <a:stretch>
            <a:fillRect/>
          </a:stretch>
        </p:blipFill>
        <p:spPr bwMode="auto">
          <a:xfrm>
            <a:off x="1887538" y="914400"/>
            <a:ext cx="5386387" cy="4684713"/>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901700" y="854075"/>
            <a:ext cx="7346950" cy="4235450"/>
          </a:xfrm>
          <a:prstGeom prst="rect">
            <a:avLst/>
          </a:prstGeom>
          <a:noFill/>
          <a:ln w="9525" cap="flat">
            <a:noFill/>
            <a:round/>
            <a:headEnd/>
            <a:tailEnd/>
          </a:ln>
          <a:effectLst/>
        </p:spPr>
        <p:txBody>
          <a:bodyPr lIns="0" tIns="1224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However, if the light-generated carriers are prevented from leaving the solar  cell, then the collection of light-generated carriers causes an increase in the  number of electrons on the n-type side of the p-n junction and a similar increase  in holes in the p-type material. This separation of charge creates an electric  field at the junction which is in opposition to that already existing at the  junction, thereby reducing the net electric field. Since the electric field  represents a barrier to the flow of the forward bias diffusion current, the  reduction of the electric field increases the diffusion current. A new equilibrium  is reached in which a voltage exists across the p-n junction. The current from  the solar cell is the difference between IL and the forward bias current. Under  open circuit conditions, the forward bias of the junction increases to a point  where the light-generated current is exactly balanced by the forward bias  diffusion current, and the net current is zero. The voltage required to cause  these two currents to balance is called the "open-circuit voltage".</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901700" y="881063"/>
            <a:ext cx="3719513" cy="1157287"/>
          </a:xfrm>
          <a:ln/>
        </p:spPr>
        <p:txBody>
          <a:bodyPr tIns="12600"/>
          <a:lstStyle/>
          <a:p>
            <a:pPr marL="12700" algn="l">
              <a:lnSpc>
                <a:spcPct val="100000"/>
              </a:lnSpc>
              <a:spcBef>
                <a:spcPts val="100"/>
              </a:spcBef>
              <a:tabLst>
                <a:tab pos="457200" algn="l"/>
                <a:tab pos="914400" algn="l"/>
                <a:tab pos="1371600" algn="l"/>
                <a:tab pos="1828800" algn="l"/>
                <a:tab pos="2286000" algn="l"/>
                <a:tab pos="2743200" algn="l"/>
                <a:tab pos="3200400" algn="l"/>
                <a:tab pos="3657600" algn="l"/>
              </a:tabLst>
            </a:pPr>
            <a:r>
              <a:rPr lang="en-US" sz="2400" b="1">
                <a:latin typeface="Times New Roman" pitchFamily="16" charset="0"/>
              </a:rPr>
              <a:t>2.2.2 light generated current</a:t>
            </a:r>
          </a:p>
        </p:txBody>
      </p:sp>
      <p:sp>
        <p:nvSpPr>
          <p:cNvPr id="12290" name="Rectangle 2"/>
          <p:cNvSpPr>
            <a:spLocks noChangeArrowheads="1"/>
          </p:cNvSpPr>
          <p:nvPr/>
        </p:nvSpPr>
        <p:spPr bwMode="auto">
          <a:xfrm>
            <a:off x="914400" y="2057400"/>
            <a:ext cx="7345363" cy="4067175"/>
          </a:xfrm>
          <a:prstGeom prst="rect">
            <a:avLst/>
          </a:prstGeom>
          <a:noFill/>
          <a:ln w="9525" cap="flat">
            <a:noFill/>
            <a:round/>
            <a:headEnd/>
            <a:tailEnd/>
          </a:ln>
          <a:effectLst/>
        </p:spPr>
        <p:txBody>
          <a:bodyPr lIns="0" tIns="1224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200" dirty="0">
                <a:solidFill>
                  <a:srgbClr val="000000"/>
                </a:solidFill>
                <a:latin typeface="Times New Roman" pitchFamily="16" charset="0"/>
                <a:ea typeface="Noto Sans SC Regular" charset="0"/>
                <a:cs typeface="Noto Sans SC Regular" charset="0"/>
              </a:rPr>
              <a:t>The generation of current in a solar cell, known as the "light-  generated current", involves two key processes. The first process  is the absorption of incident photons to create electron-hole  pairs. Electron-hole pairs will be generated in the solar cell  provided that the incident photon has an energy greater than that  of the band gap. However, electrons (in the </a:t>
            </a:r>
            <a:r>
              <a:rPr lang="en-US" sz="2200" i="1" dirty="0">
                <a:solidFill>
                  <a:srgbClr val="000000"/>
                </a:solidFill>
                <a:latin typeface="Times New Roman" pitchFamily="16" charset="0"/>
                <a:ea typeface="Noto Sans SC Regular" charset="0"/>
                <a:cs typeface="Noto Sans SC Regular" charset="0"/>
              </a:rPr>
              <a:t>p</a:t>
            </a:r>
            <a:r>
              <a:rPr lang="en-US" sz="2200" dirty="0">
                <a:solidFill>
                  <a:srgbClr val="000000"/>
                </a:solidFill>
                <a:latin typeface="Times New Roman" pitchFamily="16" charset="0"/>
                <a:ea typeface="Noto Sans SC Regular" charset="0"/>
                <a:cs typeface="Noto Sans SC Regular" charset="0"/>
              </a:rPr>
              <a:t>-type material), and  holes (in the </a:t>
            </a:r>
            <a:r>
              <a:rPr lang="en-US" sz="2200" i="1" dirty="0">
                <a:solidFill>
                  <a:srgbClr val="000000"/>
                </a:solidFill>
                <a:latin typeface="Times New Roman" pitchFamily="16" charset="0"/>
                <a:ea typeface="Noto Sans SC Regular" charset="0"/>
                <a:cs typeface="Noto Sans SC Regular" charset="0"/>
              </a:rPr>
              <a:t>n</a:t>
            </a:r>
            <a:r>
              <a:rPr lang="en-US" sz="2200" dirty="0">
                <a:solidFill>
                  <a:srgbClr val="000000"/>
                </a:solidFill>
                <a:latin typeface="Times New Roman" pitchFamily="16" charset="0"/>
                <a:ea typeface="Noto Sans SC Regular" charset="0"/>
                <a:cs typeface="Noto Sans SC Regular" charset="0"/>
              </a:rPr>
              <a:t>-type material) are meta-stable and will only exist,  on average, for a length of time equal to the minority carrier  lifetime before they recombine. If the carrier recombines, then  the light-generated electron-hole pair is lost and no current or  power can be generated.</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1"/>
          <p:cNvPicPr>
            <a:picLocks noChangeAspect="1" noChangeArrowheads="1"/>
          </p:cNvPicPr>
          <p:nvPr/>
        </p:nvPicPr>
        <p:blipFill>
          <a:blip r:embed="rId3"/>
          <a:srcRect/>
          <a:stretch>
            <a:fillRect/>
          </a:stretch>
        </p:blipFill>
        <p:spPr bwMode="auto">
          <a:xfrm>
            <a:off x="1493838" y="914400"/>
            <a:ext cx="6175375" cy="4437063"/>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TotalTime>
  <Words>5209</Words>
  <PresentationFormat>On-screen Show (4:3)</PresentationFormat>
  <Paragraphs>253</Paragraphs>
  <Slides>58</Slides>
  <Notes>58</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Flow</vt:lpstr>
      <vt:lpstr>UNIT-II Introduction to Solar Cells:</vt:lpstr>
      <vt:lpstr>2.1 P-N Junction Under illumination:</vt:lpstr>
      <vt:lpstr>Slide 3</vt:lpstr>
      <vt:lpstr>Slide 4</vt:lpstr>
      <vt:lpstr>2.2 solar cell</vt:lpstr>
      <vt:lpstr>Slide 6</vt:lpstr>
      <vt:lpstr>Slide 7</vt:lpstr>
      <vt:lpstr>2.2.2 light generated current</vt:lpstr>
      <vt:lpstr>Slide 9</vt:lpstr>
      <vt:lpstr>Slide 10</vt:lpstr>
      <vt:lpstr>2.2.3 I-V equation of solar cell and solar cell  characteristics The IV curve of a solar cell is the superposition of the IV curve of the solar cell diode in the dark with the light-  generated current.1 The light has the effect of shifting the IV curve down into the fourth quadrant where power can be  extracted from the diode. Illuminating a cell adds to the normal "dark" currents in the diode so that the diode law  becomes:</vt:lpstr>
      <vt:lpstr>The effect of light on the current-voltage characteristics of a p-junction.  The equation for the IV curve in the first quadrant is:</vt:lpstr>
      <vt:lpstr>Slide 13</vt:lpstr>
      <vt:lpstr>Rearranging the equation above gives the voltage in terms  of current:</vt:lpstr>
      <vt:lpstr>2.3 Upper limits of cell parameters</vt:lpstr>
      <vt:lpstr>Slide 16</vt:lpstr>
      <vt:lpstr>Slide 17</vt:lpstr>
      <vt:lpstr>Slide 18</vt:lpstr>
      <vt:lpstr>Illuminated Current and Short Circuit Current (IL or Isc ?)</vt:lpstr>
      <vt:lpstr>2.3.2 open circuit voltage The open-circuit voltage, VOC, is the maximum voltage available from a solar cell, and this occurs at  zero current. The open-circuit voltage corresponds to the amount of forward bias on the solar cell due  to the bias of the solar cell junction with the light-generated current. The open-circuit voltage is shown  on the IV curve below.</vt:lpstr>
      <vt:lpstr>An equation for Voc is found by setting the net current equal to zero in the solar  cell equation to give:</vt:lpstr>
      <vt:lpstr>Slide 22</vt:lpstr>
      <vt:lpstr>Voc as a Function of Bandgap, EG</vt:lpstr>
      <vt:lpstr>Slide 24</vt:lpstr>
      <vt:lpstr>Slide 25</vt:lpstr>
      <vt:lpstr>2.3.3 Fill factor  The short-circuit current and the open-circuit voltage are the maximum  current and voltage respectively from a solar cell. However, at both of  these operating points, the power from the solar cell is zero. The "fill  factor", more commonly known by its abbreviation "FF", is a parameter  which, in conjunction with Voc and Isc, determines the maximum power  from a solar cell. The FF is defined as the ratio of the maximum power  from the solar cell to the product of Voc and Isc so that:</vt:lpstr>
      <vt:lpstr>Slide 27</vt:lpstr>
      <vt:lpstr>Slide 28</vt:lpstr>
      <vt:lpstr>Slide 29</vt:lpstr>
      <vt:lpstr>Slide 30</vt:lpstr>
      <vt:lpstr>Exact determination of VMP The equation for a solar cell is:</vt:lpstr>
      <vt:lpstr>Slide 32</vt:lpstr>
      <vt:lpstr>2.3.4 Efficiency</vt:lpstr>
      <vt:lpstr>The efficiency of a solar cell is determined as the fraction of incident  power which is converted to electricity and is defined as:</vt:lpstr>
      <vt:lpstr>Slide 35</vt:lpstr>
      <vt:lpstr>Slide 36</vt:lpstr>
      <vt:lpstr>2.4.2 Recombination Losses</vt:lpstr>
      <vt:lpstr>Slide 38</vt:lpstr>
      <vt:lpstr>Slide 39</vt:lpstr>
      <vt:lpstr>Slide 40</vt:lpstr>
      <vt:lpstr>Slide 41</vt:lpstr>
      <vt:lpstr>Slide 42</vt:lpstr>
      <vt:lpstr>2.4.3 Series Resistance Losses</vt:lpstr>
      <vt:lpstr>2. Optimizing the the junction depth for reducing the emitter resistance.  Increasing the thickness to reduce the sheet resistance.</vt:lpstr>
      <vt:lpstr>2.4.4 Thermal Losses</vt:lpstr>
      <vt:lpstr>2.5 model of solar cell</vt:lpstr>
      <vt:lpstr>Slide 47</vt:lpstr>
      <vt:lpstr>Slide 48</vt:lpstr>
      <vt:lpstr>2.7 effect solar radiation on efficiency Changing the light intensity incident on a solar cell changes all solar  cell parameters, including the short-circuit current, the open-circuit  voltage, the FF, the efficiency and the impact of series and shunt  resistances. The light intensity on a solar cell is called the number of  suns, where 1 sun corresponds to standard illumination at AM1.5, or 1  kW/m2. For example a system with 10 kW/m2 incident on the solar cell  would be operating at 10 suns, or at 10X. A PV module designed to  operate under 1 sun conditions is called a "flat plate" module while  those using concentrated sunlight are called "concentrators".</vt:lpstr>
      <vt:lpstr>Concentrators</vt:lpstr>
      <vt:lpstr>Slide 51</vt:lpstr>
      <vt:lpstr>Low Light Intensity</vt:lpstr>
      <vt:lpstr>2.7 effect of temperature on efficiency</vt:lpstr>
      <vt:lpstr>Slide 54</vt:lpstr>
      <vt:lpstr>2.8 basic design aspects of solar cells.</vt:lpstr>
      <vt:lpstr>Slide 56</vt:lpstr>
      <vt:lpstr>Slide 57</vt:lpstr>
      <vt:lpstr>Slide 58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UNIT-II Introduction to Solar Cells:</dc:title>
  <dc:creator>Satish</dc:creator>
  <cp:lastModifiedBy>Satish</cp:lastModifiedBy>
  <cp:revision>2</cp:revision>
  <cp:lastPrinted>1601-01-01T00:00:00Z</cp:lastPrinted>
  <dcterms:created xsi:type="dcterms:W3CDTF">2020-08-26T18:12:33Z</dcterms:created>
  <dcterms:modified xsi:type="dcterms:W3CDTF">2020-09-14T15:58:23Z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yperlinksChanged">
    <vt:bool>false</vt:bool>
  </property>
  <property fmtid="{D5CDD505-2E9C-101B-9397-08002B2CF9AE}" pid="3" name="LinksUpToDate">
    <vt:bool>false</vt:bool>
  </property>
  <property fmtid="{D5CDD505-2E9C-101B-9397-08002B2CF9AE}" pid="4" name="PresentationFormat">
    <vt:lpwstr>On-screen Show (4:3)</vt:lpwstr>
  </property>
  <property fmtid="{D5CDD505-2E9C-101B-9397-08002B2CF9AE}" pid="5" name="ScaleCrop">
    <vt:bool>false</vt:bool>
  </property>
  <property fmtid="{D5CDD505-2E9C-101B-9397-08002B2CF9AE}" pid="6" name="ShareDoc">
    <vt:bool>false</vt:bool>
  </property>
</Properties>
</file>