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sldImg"/>
          </p:nvPr>
        </p:nvSpPr>
        <p:spPr bwMode="auto">
          <a:xfrm>
            <a:off x="533400" y="763588"/>
            <a:ext cx="6702425" cy="3770312"/>
          </a:xfrm>
          <a:prstGeom prst="rect">
            <a:avLst/>
          </a:prstGeom>
          <a:noFill/>
          <a:ln w="9525" cap="flat">
            <a:noFill/>
            <a:round/>
            <a:headEnd/>
            <a:tailEnd/>
          </a:ln>
          <a:effectLst/>
        </p:spPr>
      </p:sp>
      <p:sp>
        <p:nvSpPr>
          <p:cNvPr id="4098" name="Rectangle 2"/>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fld id="{B715E356-0541-4D2E-B454-B3338F6AA898}"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5ADC85A-728B-4471-ACBE-999FAB48A719}" type="slidenum">
              <a:rPr lang="en-US"/>
              <a:pPr/>
              <a:t>1</a:t>
            </a:fld>
            <a:endParaRPr lang="en-US"/>
          </a:p>
        </p:txBody>
      </p:sp>
      <p:sp>
        <p:nvSpPr>
          <p:cNvPr id="7475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475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C589EE-00E7-4F53-A3C3-C82C419C7B76}" type="slidenum">
              <a:rPr lang="en-US"/>
              <a:pPr/>
              <a:t>10</a:t>
            </a:fld>
            <a:endParaRPr lang="en-US"/>
          </a:p>
        </p:txBody>
      </p:sp>
      <p:sp>
        <p:nvSpPr>
          <p:cNvPr id="83969"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397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D35D099-2E1A-4FD2-A7A8-922E25D53C06}" type="slidenum">
              <a:rPr lang="en-US"/>
              <a:pPr/>
              <a:t>11</a:t>
            </a:fld>
            <a:endParaRPr lang="en-US"/>
          </a:p>
        </p:txBody>
      </p:sp>
      <p:sp>
        <p:nvSpPr>
          <p:cNvPr id="8499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499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09BA82-7F4B-4D5F-A8F9-B5DE2840F4C2}" type="slidenum">
              <a:rPr lang="en-US"/>
              <a:pPr/>
              <a:t>12</a:t>
            </a:fld>
            <a:endParaRPr lang="en-US"/>
          </a:p>
        </p:txBody>
      </p:sp>
      <p:sp>
        <p:nvSpPr>
          <p:cNvPr id="8601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601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25BEE38-422E-4ED3-9A62-E96B52B83CEC}" type="slidenum">
              <a:rPr lang="en-US"/>
              <a:pPr/>
              <a:t>13</a:t>
            </a:fld>
            <a:endParaRPr lang="en-US"/>
          </a:p>
        </p:txBody>
      </p:sp>
      <p:sp>
        <p:nvSpPr>
          <p:cNvPr id="8704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704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F23E7C8-4B46-4E75-B0AE-C3EC7D733BB1}" type="slidenum">
              <a:rPr lang="en-US"/>
              <a:pPr/>
              <a:t>14</a:t>
            </a:fld>
            <a:endParaRPr lang="en-US"/>
          </a:p>
        </p:txBody>
      </p:sp>
      <p:sp>
        <p:nvSpPr>
          <p:cNvPr id="8806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806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5486670-28A1-47D8-B69F-F9F7679C5050}" type="slidenum">
              <a:rPr lang="en-US"/>
              <a:pPr/>
              <a:t>15</a:t>
            </a:fld>
            <a:endParaRPr lang="en-US"/>
          </a:p>
        </p:txBody>
      </p:sp>
      <p:sp>
        <p:nvSpPr>
          <p:cNvPr id="8908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909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7916DA5-63B0-41B5-9393-C854CFC4A9EA}" type="slidenum">
              <a:rPr lang="en-US"/>
              <a:pPr/>
              <a:t>16</a:t>
            </a:fld>
            <a:endParaRPr lang="en-US"/>
          </a:p>
        </p:txBody>
      </p:sp>
      <p:sp>
        <p:nvSpPr>
          <p:cNvPr id="9011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011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0A7201E-C702-45CB-9940-B99A6307C344}" type="slidenum">
              <a:rPr lang="en-US"/>
              <a:pPr/>
              <a:t>17</a:t>
            </a:fld>
            <a:endParaRPr lang="en-US"/>
          </a:p>
        </p:txBody>
      </p:sp>
      <p:sp>
        <p:nvSpPr>
          <p:cNvPr id="9113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113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32D3E3E-02C4-4A0E-9B6B-DB1168CBA38F}" type="slidenum">
              <a:rPr lang="en-US"/>
              <a:pPr/>
              <a:t>18</a:t>
            </a:fld>
            <a:endParaRPr lang="en-US"/>
          </a:p>
        </p:txBody>
      </p:sp>
      <p:sp>
        <p:nvSpPr>
          <p:cNvPr id="9216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216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E5ECD1-1D03-42C6-BC56-38F73EC7B112}" type="slidenum">
              <a:rPr lang="en-US"/>
              <a:pPr/>
              <a:t>19</a:t>
            </a:fld>
            <a:endParaRPr lang="en-US"/>
          </a:p>
        </p:txBody>
      </p:sp>
      <p:sp>
        <p:nvSpPr>
          <p:cNvPr id="9318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318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57C75F-7F51-43FF-916A-ACE4B54BDD65}" type="slidenum">
              <a:rPr lang="en-US"/>
              <a:pPr/>
              <a:t>2</a:t>
            </a:fld>
            <a:endParaRPr lang="en-US"/>
          </a:p>
        </p:txBody>
      </p:sp>
      <p:sp>
        <p:nvSpPr>
          <p:cNvPr id="7577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577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B333973-A792-4A55-93E4-515B28B31836}" type="slidenum">
              <a:rPr lang="en-US"/>
              <a:pPr/>
              <a:t>20</a:t>
            </a:fld>
            <a:endParaRPr lang="en-US"/>
          </a:p>
        </p:txBody>
      </p:sp>
      <p:sp>
        <p:nvSpPr>
          <p:cNvPr id="9420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421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28C7671-8BC9-46C6-8E3F-4ECB8D7AC3CB}" type="slidenum">
              <a:rPr lang="en-US"/>
              <a:pPr/>
              <a:t>21</a:t>
            </a:fld>
            <a:endParaRPr lang="en-US"/>
          </a:p>
        </p:txBody>
      </p:sp>
      <p:sp>
        <p:nvSpPr>
          <p:cNvPr id="9523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523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5AD18A-FA79-496B-8CF3-A217035CBD5B}" type="slidenum">
              <a:rPr lang="en-US"/>
              <a:pPr/>
              <a:t>22</a:t>
            </a:fld>
            <a:endParaRPr lang="en-US"/>
          </a:p>
        </p:txBody>
      </p:sp>
      <p:sp>
        <p:nvSpPr>
          <p:cNvPr id="9625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625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6101D0C-5162-485D-B48B-9BAD45BA55FF}" type="slidenum">
              <a:rPr lang="en-US"/>
              <a:pPr/>
              <a:t>23</a:t>
            </a:fld>
            <a:endParaRPr lang="en-US"/>
          </a:p>
        </p:txBody>
      </p:sp>
      <p:sp>
        <p:nvSpPr>
          <p:cNvPr id="97281"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728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DFB0B41-B392-4F71-A21D-1EA61F678607}" type="slidenum">
              <a:rPr lang="en-US"/>
              <a:pPr/>
              <a:t>24</a:t>
            </a:fld>
            <a:endParaRPr lang="en-US"/>
          </a:p>
        </p:txBody>
      </p:sp>
      <p:sp>
        <p:nvSpPr>
          <p:cNvPr id="9830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830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D4BF33-15DE-42D0-A8BA-AE7879E7A289}" type="slidenum">
              <a:rPr lang="en-US"/>
              <a:pPr/>
              <a:t>25</a:t>
            </a:fld>
            <a:endParaRPr lang="en-US"/>
          </a:p>
        </p:txBody>
      </p:sp>
      <p:sp>
        <p:nvSpPr>
          <p:cNvPr id="9932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933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A2DB017-67F9-4D36-8402-1E8642797B8F}" type="slidenum">
              <a:rPr lang="en-US"/>
              <a:pPr/>
              <a:t>26</a:t>
            </a:fld>
            <a:endParaRPr lang="en-US"/>
          </a:p>
        </p:txBody>
      </p:sp>
      <p:sp>
        <p:nvSpPr>
          <p:cNvPr id="10035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035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DB5976-D476-4F90-AB58-4C9FBFD3148C}" type="slidenum">
              <a:rPr lang="en-US"/>
              <a:pPr/>
              <a:t>27</a:t>
            </a:fld>
            <a:endParaRPr lang="en-US"/>
          </a:p>
        </p:txBody>
      </p:sp>
      <p:sp>
        <p:nvSpPr>
          <p:cNvPr id="10137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137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B924BC4-8832-48D9-BFE9-861DD68EEF3D}" type="slidenum">
              <a:rPr lang="en-US"/>
              <a:pPr/>
              <a:t>28</a:t>
            </a:fld>
            <a:endParaRPr lang="en-US"/>
          </a:p>
        </p:txBody>
      </p:sp>
      <p:sp>
        <p:nvSpPr>
          <p:cNvPr id="10240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240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F4EE54-0723-49E5-9918-23A07BB6F7FC}" type="slidenum">
              <a:rPr lang="en-US"/>
              <a:pPr/>
              <a:t>29</a:t>
            </a:fld>
            <a:endParaRPr lang="en-US"/>
          </a:p>
        </p:txBody>
      </p:sp>
      <p:sp>
        <p:nvSpPr>
          <p:cNvPr id="10342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342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76A92E4-D404-48E9-8347-6BCD252917EE}" type="slidenum">
              <a:rPr lang="en-US"/>
              <a:pPr/>
              <a:t>3</a:t>
            </a:fld>
            <a:endParaRPr lang="en-US"/>
          </a:p>
        </p:txBody>
      </p:sp>
      <p:sp>
        <p:nvSpPr>
          <p:cNvPr id="7680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7680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C89037E-EDCF-447D-98D7-420B9812710B}" type="slidenum">
              <a:rPr lang="en-US"/>
              <a:pPr/>
              <a:t>30</a:t>
            </a:fld>
            <a:endParaRPr lang="en-US"/>
          </a:p>
        </p:txBody>
      </p:sp>
      <p:sp>
        <p:nvSpPr>
          <p:cNvPr id="10444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445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6DF404-3362-4A04-8123-9935489167DC}" type="slidenum">
              <a:rPr lang="en-US"/>
              <a:pPr/>
              <a:t>31</a:t>
            </a:fld>
            <a:endParaRPr lang="en-US"/>
          </a:p>
        </p:txBody>
      </p:sp>
      <p:sp>
        <p:nvSpPr>
          <p:cNvPr id="10547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547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EE06F9C-2609-4F8E-9808-021A5BFB0F1D}" type="slidenum">
              <a:rPr lang="en-US"/>
              <a:pPr/>
              <a:t>32</a:t>
            </a:fld>
            <a:endParaRPr lang="en-US"/>
          </a:p>
        </p:txBody>
      </p:sp>
      <p:sp>
        <p:nvSpPr>
          <p:cNvPr id="10649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649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48624FC-30AF-48C3-838D-9F3F90F5BB4E}" type="slidenum">
              <a:rPr lang="en-US"/>
              <a:pPr/>
              <a:t>33</a:t>
            </a:fld>
            <a:endParaRPr lang="en-US"/>
          </a:p>
        </p:txBody>
      </p:sp>
      <p:sp>
        <p:nvSpPr>
          <p:cNvPr id="10752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752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386F09E-5762-4209-8373-81CAEFD1AFCD}" type="slidenum">
              <a:rPr lang="en-US"/>
              <a:pPr/>
              <a:t>34</a:t>
            </a:fld>
            <a:endParaRPr lang="en-US"/>
          </a:p>
        </p:txBody>
      </p:sp>
      <p:sp>
        <p:nvSpPr>
          <p:cNvPr id="10854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0854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4D40442-537D-4178-A553-E0635E4EB9FB}" type="slidenum">
              <a:rPr lang="en-US"/>
              <a:pPr/>
              <a:t>35</a:t>
            </a:fld>
            <a:endParaRPr lang="en-US"/>
          </a:p>
        </p:txBody>
      </p:sp>
      <p:sp>
        <p:nvSpPr>
          <p:cNvPr id="10956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957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30BDF21-F1EE-472A-A4CA-5963B585F64B}" type="slidenum">
              <a:rPr lang="en-US"/>
              <a:pPr/>
              <a:t>36</a:t>
            </a:fld>
            <a:endParaRPr lang="en-US"/>
          </a:p>
        </p:txBody>
      </p:sp>
      <p:sp>
        <p:nvSpPr>
          <p:cNvPr id="11059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059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E22BBC9-812C-4DE2-8F01-C41488EC3577}" type="slidenum">
              <a:rPr lang="en-US"/>
              <a:pPr/>
              <a:t>37</a:t>
            </a:fld>
            <a:endParaRPr lang="en-US"/>
          </a:p>
        </p:txBody>
      </p:sp>
      <p:sp>
        <p:nvSpPr>
          <p:cNvPr id="11161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161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D4B3AF6-6EB7-4C7F-8E53-89E06F9BB997}" type="slidenum">
              <a:rPr lang="en-US"/>
              <a:pPr/>
              <a:t>38</a:t>
            </a:fld>
            <a:endParaRPr lang="en-US"/>
          </a:p>
        </p:txBody>
      </p:sp>
      <p:sp>
        <p:nvSpPr>
          <p:cNvPr id="11264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264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0F22D0-435F-4D33-AAAB-2606AC899127}" type="slidenum">
              <a:rPr lang="en-US"/>
              <a:pPr/>
              <a:t>39</a:t>
            </a:fld>
            <a:endParaRPr lang="en-US"/>
          </a:p>
        </p:txBody>
      </p:sp>
      <p:sp>
        <p:nvSpPr>
          <p:cNvPr id="11366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366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457BE23-252A-49A6-9046-6D6FE5BF5021}" type="slidenum">
              <a:rPr lang="en-US"/>
              <a:pPr/>
              <a:t>4</a:t>
            </a:fld>
            <a:endParaRPr lang="en-US"/>
          </a:p>
        </p:txBody>
      </p:sp>
      <p:sp>
        <p:nvSpPr>
          <p:cNvPr id="7782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782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2C5653-84B4-44D9-9C0E-1F13D5D45501}" type="slidenum">
              <a:rPr lang="en-US"/>
              <a:pPr/>
              <a:t>40</a:t>
            </a:fld>
            <a:endParaRPr lang="en-US"/>
          </a:p>
        </p:txBody>
      </p:sp>
      <p:sp>
        <p:nvSpPr>
          <p:cNvPr id="11468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469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A5EB64-E604-46A2-ADDC-A3EE3949578C}" type="slidenum">
              <a:rPr lang="en-US"/>
              <a:pPr/>
              <a:t>41</a:t>
            </a:fld>
            <a:endParaRPr lang="en-US"/>
          </a:p>
        </p:txBody>
      </p:sp>
      <p:sp>
        <p:nvSpPr>
          <p:cNvPr id="11571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571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ACF350D-0144-4445-8564-E8A36013EBC2}" type="slidenum">
              <a:rPr lang="en-US"/>
              <a:pPr/>
              <a:t>42</a:t>
            </a:fld>
            <a:endParaRPr lang="en-US"/>
          </a:p>
        </p:txBody>
      </p:sp>
      <p:sp>
        <p:nvSpPr>
          <p:cNvPr id="11673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673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DB41A16-698F-4B59-B58D-1575F6CBA66D}" type="slidenum">
              <a:rPr lang="en-US"/>
              <a:pPr/>
              <a:t>43</a:t>
            </a:fld>
            <a:endParaRPr lang="en-US"/>
          </a:p>
        </p:txBody>
      </p:sp>
      <p:sp>
        <p:nvSpPr>
          <p:cNvPr id="11776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776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B89CE94-B2BE-4FE6-846F-F33711D6FE6B}" type="slidenum">
              <a:rPr lang="en-US"/>
              <a:pPr/>
              <a:t>44</a:t>
            </a:fld>
            <a:endParaRPr lang="en-US"/>
          </a:p>
        </p:txBody>
      </p:sp>
      <p:sp>
        <p:nvSpPr>
          <p:cNvPr id="11878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878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B12E63-BA30-4E2D-AFAE-D3B154E6AB38}" type="slidenum">
              <a:rPr lang="en-US"/>
              <a:pPr/>
              <a:t>45</a:t>
            </a:fld>
            <a:endParaRPr lang="en-US"/>
          </a:p>
        </p:txBody>
      </p:sp>
      <p:sp>
        <p:nvSpPr>
          <p:cNvPr id="11980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981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EB30C1-C559-487B-B815-B1124F79570B}" type="slidenum">
              <a:rPr lang="en-US"/>
              <a:pPr/>
              <a:t>46</a:t>
            </a:fld>
            <a:endParaRPr lang="en-US"/>
          </a:p>
        </p:txBody>
      </p:sp>
      <p:sp>
        <p:nvSpPr>
          <p:cNvPr id="12083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083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4FF658-A66A-4C1F-8628-8E5A3B65022A}" type="slidenum">
              <a:rPr lang="en-US"/>
              <a:pPr/>
              <a:t>47</a:t>
            </a:fld>
            <a:endParaRPr lang="en-US"/>
          </a:p>
        </p:txBody>
      </p:sp>
      <p:sp>
        <p:nvSpPr>
          <p:cNvPr id="12185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185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00A9512-7A54-4F0D-9BD9-86425FCB41F6}" type="slidenum">
              <a:rPr lang="en-US"/>
              <a:pPr/>
              <a:t>48</a:t>
            </a:fld>
            <a:endParaRPr lang="en-US"/>
          </a:p>
        </p:txBody>
      </p:sp>
      <p:sp>
        <p:nvSpPr>
          <p:cNvPr id="12288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288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E4E67A-046B-44EA-AABC-ADACE2F43711}" type="slidenum">
              <a:rPr lang="en-US"/>
              <a:pPr/>
              <a:t>49</a:t>
            </a:fld>
            <a:endParaRPr lang="en-US"/>
          </a:p>
        </p:txBody>
      </p:sp>
      <p:sp>
        <p:nvSpPr>
          <p:cNvPr id="12390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390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E6F00B9-B680-4C9E-9E38-53E6AE81ECF6}" type="slidenum">
              <a:rPr lang="en-US"/>
              <a:pPr/>
              <a:t>5</a:t>
            </a:fld>
            <a:endParaRPr lang="en-US"/>
          </a:p>
        </p:txBody>
      </p:sp>
      <p:sp>
        <p:nvSpPr>
          <p:cNvPr id="78849"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885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B61329-6D59-4216-B58D-FDD0998D7456}" type="slidenum">
              <a:rPr lang="en-US"/>
              <a:pPr/>
              <a:t>50</a:t>
            </a:fld>
            <a:endParaRPr lang="en-US"/>
          </a:p>
        </p:txBody>
      </p:sp>
      <p:sp>
        <p:nvSpPr>
          <p:cNvPr id="12492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493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B3D051-E15C-4480-BEAF-7251D1631B46}" type="slidenum">
              <a:rPr lang="en-US"/>
              <a:pPr/>
              <a:t>51</a:t>
            </a:fld>
            <a:endParaRPr lang="en-US"/>
          </a:p>
        </p:txBody>
      </p:sp>
      <p:sp>
        <p:nvSpPr>
          <p:cNvPr id="12595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595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1C015A3-8F70-4169-AEFB-EE9D9E599F81}" type="slidenum">
              <a:rPr lang="en-US"/>
              <a:pPr/>
              <a:t>52</a:t>
            </a:fld>
            <a:endParaRPr lang="en-US"/>
          </a:p>
        </p:txBody>
      </p:sp>
      <p:sp>
        <p:nvSpPr>
          <p:cNvPr id="12697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697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6F69F66-0147-45B9-BF6F-BEEF66C8FB28}" type="slidenum">
              <a:rPr lang="en-US"/>
              <a:pPr/>
              <a:t>53</a:t>
            </a:fld>
            <a:endParaRPr lang="en-US"/>
          </a:p>
        </p:txBody>
      </p:sp>
      <p:sp>
        <p:nvSpPr>
          <p:cNvPr id="12800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800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7CDAE0B-BB55-4D14-B2B1-6E2A279073E8}" type="slidenum">
              <a:rPr lang="en-US"/>
              <a:pPr/>
              <a:t>54</a:t>
            </a:fld>
            <a:endParaRPr lang="en-US"/>
          </a:p>
        </p:txBody>
      </p:sp>
      <p:sp>
        <p:nvSpPr>
          <p:cNvPr id="12902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2902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556A266-F884-4F42-82A2-6A7F32864C49}" type="slidenum">
              <a:rPr lang="en-US"/>
              <a:pPr/>
              <a:t>55</a:t>
            </a:fld>
            <a:endParaRPr lang="en-US"/>
          </a:p>
        </p:txBody>
      </p:sp>
      <p:sp>
        <p:nvSpPr>
          <p:cNvPr id="13004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005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CCECB4A-C9C5-48CD-912A-6EA0702D54F0}" type="slidenum">
              <a:rPr lang="en-US"/>
              <a:pPr/>
              <a:t>56</a:t>
            </a:fld>
            <a:endParaRPr lang="en-US"/>
          </a:p>
        </p:txBody>
      </p:sp>
      <p:sp>
        <p:nvSpPr>
          <p:cNvPr id="13107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3107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BB45193-B753-4C74-B62A-9EFDAB067365}" type="slidenum">
              <a:rPr lang="en-US"/>
              <a:pPr/>
              <a:t>57</a:t>
            </a:fld>
            <a:endParaRPr lang="en-US"/>
          </a:p>
        </p:txBody>
      </p:sp>
      <p:sp>
        <p:nvSpPr>
          <p:cNvPr id="13209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209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BDDEAE-0BF2-4924-9C44-EC63F9631330}" type="slidenum">
              <a:rPr lang="en-US"/>
              <a:pPr/>
              <a:t>58</a:t>
            </a:fld>
            <a:endParaRPr lang="en-US"/>
          </a:p>
        </p:txBody>
      </p:sp>
      <p:sp>
        <p:nvSpPr>
          <p:cNvPr id="13312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312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BEB269-1DBA-4437-8AD4-2FBF7E23E720}" type="slidenum">
              <a:rPr lang="en-US"/>
              <a:pPr/>
              <a:t>59</a:t>
            </a:fld>
            <a:endParaRPr lang="en-US"/>
          </a:p>
        </p:txBody>
      </p:sp>
      <p:sp>
        <p:nvSpPr>
          <p:cNvPr id="13414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414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31A6CEA-37A7-4D96-B144-3ACFA5C34282}" type="slidenum">
              <a:rPr lang="en-US"/>
              <a:pPr/>
              <a:t>6</a:t>
            </a:fld>
            <a:endParaRPr lang="en-US"/>
          </a:p>
        </p:txBody>
      </p:sp>
      <p:sp>
        <p:nvSpPr>
          <p:cNvPr id="7987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987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893EE1-6337-4195-AA02-169EC13B4C8A}" type="slidenum">
              <a:rPr lang="en-US"/>
              <a:pPr/>
              <a:t>60</a:t>
            </a:fld>
            <a:endParaRPr lang="en-US"/>
          </a:p>
        </p:txBody>
      </p:sp>
      <p:sp>
        <p:nvSpPr>
          <p:cNvPr id="13516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517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F33B672-388E-4490-AC90-3ACA4C48ED8A}" type="slidenum">
              <a:rPr lang="en-US"/>
              <a:pPr/>
              <a:t>61</a:t>
            </a:fld>
            <a:endParaRPr lang="en-US"/>
          </a:p>
        </p:txBody>
      </p:sp>
      <p:sp>
        <p:nvSpPr>
          <p:cNvPr id="13619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619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4AA4EB-A809-4689-8A0B-00A9B7A28E5D}" type="slidenum">
              <a:rPr lang="en-US"/>
              <a:pPr/>
              <a:t>62</a:t>
            </a:fld>
            <a:endParaRPr lang="en-US"/>
          </a:p>
        </p:txBody>
      </p:sp>
      <p:sp>
        <p:nvSpPr>
          <p:cNvPr id="13721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721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337F0D5-33F3-4BDC-A73A-72DC11A593E9}" type="slidenum">
              <a:rPr lang="en-US"/>
              <a:pPr/>
              <a:t>63</a:t>
            </a:fld>
            <a:endParaRPr lang="en-US"/>
          </a:p>
        </p:txBody>
      </p:sp>
      <p:sp>
        <p:nvSpPr>
          <p:cNvPr id="13824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824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79C54F-BEEF-411B-B994-F746F5D9D854}" type="slidenum">
              <a:rPr lang="en-US"/>
              <a:pPr/>
              <a:t>64</a:t>
            </a:fld>
            <a:endParaRPr lang="en-US"/>
          </a:p>
        </p:txBody>
      </p:sp>
      <p:sp>
        <p:nvSpPr>
          <p:cNvPr id="13926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3926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16566D-FE7D-4C7D-8443-01F78BE647CE}" type="slidenum">
              <a:rPr lang="en-US"/>
              <a:pPr/>
              <a:t>65</a:t>
            </a:fld>
            <a:endParaRPr lang="en-US"/>
          </a:p>
        </p:txBody>
      </p:sp>
      <p:sp>
        <p:nvSpPr>
          <p:cNvPr id="14028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029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25EFCEA-7A07-48EF-88DC-22B7F884F501}" type="slidenum">
              <a:rPr lang="en-US"/>
              <a:pPr/>
              <a:t>66</a:t>
            </a:fld>
            <a:endParaRPr lang="en-US"/>
          </a:p>
        </p:txBody>
      </p:sp>
      <p:sp>
        <p:nvSpPr>
          <p:cNvPr id="14131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131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24E1698-78C3-4D91-BA77-2E7403BB0ABB}" type="slidenum">
              <a:rPr lang="en-US"/>
              <a:pPr/>
              <a:t>67</a:t>
            </a:fld>
            <a:endParaRPr lang="en-US"/>
          </a:p>
        </p:txBody>
      </p:sp>
      <p:sp>
        <p:nvSpPr>
          <p:cNvPr id="14233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4233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D2D25F7-29A6-4A20-A0EE-115B7BBE0137}" type="slidenum">
              <a:rPr lang="en-US"/>
              <a:pPr/>
              <a:t>7</a:t>
            </a:fld>
            <a:endParaRPr lang="en-US"/>
          </a:p>
        </p:txBody>
      </p:sp>
      <p:sp>
        <p:nvSpPr>
          <p:cNvPr id="8089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089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BE1CF4-1621-4A8E-BC29-44703EABC337}" type="slidenum">
              <a:rPr lang="en-US"/>
              <a:pPr/>
              <a:t>8</a:t>
            </a:fld>
            <a:endParaRPr lang="en-US"/>
          </a:p>
        </p:txBody>
      </p:sp>
      <p:sp>
        <p:nvSpPr>
          <p:cNvPr id="8192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192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F1C0DB6-BEB9-4605-9A56-67F687856BE6}" type="slidenum">
              <a:rPr lang="en-US"/>
              <a:pPr/>
              <a:t>9</a:t>
            </a:fld>
            <a:endParaRPr lang="en-US"/>
          </a:p>
        </p:txBody>
      </p:sp>
      <p:sp>
        <p:nvSpPr>
          <p:cNvPr id="8294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294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44213AF-26F6-41FA-8D85-E2C5388D6E58}" type="datetimeFigureOut">
              <a:rPr lang="en-US" smtClean="0"/>
              <a:pPr/>
              <a:t>9/14/2020</a:t>
            </a:fld>
            <a:endParaRPr lang="en-US" dirty="0">
              <a:solidFill>
                <a:srgbClr val="FFFFFF"/>
              </a:solidFill>
            </a:endParaRPr>
          </a:p>
        </p:txBody>
      </p:sp>
      <p:sp>
        <p:nvSpPr>
          <p:cNvPr id="19" name="Footer Placeholder 18"/>
          <p:cNvSpPr>
            <a:spLocks noGrp="1"/>
          </p:cNvSpPr>
          <p:nvPr>
            <p:ph type="ftr" sz="quarter" idx="11"/>
          </p:nvPr>
        </p:nvSpPr>
        <p:spPr/>
        <p:txBody>
          <a:bodyPr/>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p>
            <a:fld id="{958B24A9-6F0D-4BD4-8FE9-3517515D88B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1C6AF0AB-B992-4D73-9E07-DBA2C8A97F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A30E25-2198-4262-B092-FCE4DE7C23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409071-13BB-4DD5-8FE6-47981C8D46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7F7D7A0-2892-4011-B56E-60293CC5794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81B3F6AF-946E-41E2-A309-58DAD77250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9/14/2020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761C27B3-FDA9-4C88-B786-300CF33449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9/14/2020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3A05ED3E-67A5-4D0C-B865-4D0DF5D03D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9/14/2020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55E4A395-59F9-44E0-B598-2D87F45F36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AC3D5B4-577C-4A53-9196-F59DFF30F8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4213AF-26F6-41FA-8D85-E2C5388D6E58}" type="datetimeFigureOut">
              <a:rPr lang="en-US" smtClean="0"/>
              <a:pPr/>
              <a:t>9/14/2020</a:t>
            </a:fld>
            <a:endParaRPr lang="en-US">
              <a:solidFill>
                <a:schemeClr val="tx1"/>
              </a:solidFill>
            </a:endParaRPr>
          </a:p>
        </p:txBody>
      </p:sp>
      <p:sp>
        <p:nvSpPr>
          <p:cNvPr id="6" name="Footer Placeholder 5"/>
          <p:cNvSpPr>
            <a:spLocks noGrp="1"/>
          </p:cNvSpPr>
          <p:nvPr>
            <p:ph type="ftr" sz="quarter" idx="11"/>
          </p:nvPr>
        </p:nvSpPr>
        <p:spPr/>
        <p:txBody>
          <a:bodyPr/>
          <a:lstStyle/>
          <a:p>
            <a:endParaRPr kumimoji="0" lang="en-US">
              <a:solidFill>
                <a:schemeClr val="tx1"/>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656571B9-6F3D-4E42-BBAD-F3CBDBA9554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44213AF-26F6-41FA-8D85-E2C5388D6E58}" type="datetimeFigureOut">
              <a:rPr lang="en-US" smtClean="0"/>
              <a:pPr/>
              <a:t>9/14/2020</a:t>
            </a:fld>
            <a:endParaRPr lang="en-US" sz="1000" dirty="0">
              <a:solidFill>
                <a:schemeClr val="tx1"/>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628DB86-F3D3-4090-8F3E-0B806C14E79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morphous_silicon" TargetMode="External"/><Relationship Id="rId7" Type="http://schemas.openxmlformats.org/officeDocument/2006/relationships/hyperlink" Target="https://en.wikipedia.org/wiki/Plasma-enhanced_chemical_vapor_deposi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en.wikipedia.org/wiki/Chalcogen" TargetMode="External"/><Relationship Id="rId5" Type="http://schemas.openxmlformats.org/officeDocument/2006/relationships/hyperlink" Target="https://en.wikipedia.org/wiki/Crystalline_silicon" TargetMode="External"/><Relationship Id="rId4" Type="http://schemas.openxmlformats.org/officeDocument/2006/relationships/hyperlink" Target="https://en.wikipedia.org/wiki/Wafer_(electronic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ilane" TargetMode="External"/><Relationship Id="rId7"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en.wikipedia.org/wiki/Chemical_vapor_deposition" TargetMode="External"/><Relationship Id="rId5" Type="http://schemas.openxmlformats.org/officeDocument/2006/relationships/hyperlink" Target="https://en.wikipedia.org/wiki/Sputtering" TargetMode="External"/><Relationship Id="rId4" Type="http://schemas.openxmlformats.org/officeDocument/2006/relationships/hyperlink" Target="https://en.wikipedia.org/wiki/Transparent_conducting_oxide"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Band_gap" TargetMode="External"/><Relationship Id="rId3" Type="http://schemas.openxmlformats.org/officeDocument/2006/relationships/hyperlink" Target="https://en.wikipedia.org/wiki/Multi-junction_solar_cell" TargetMode="External"/><Relationship Id="rId7" Type="http://schemas.openxmlformats.org/officeDocument/2006/relationships/hyperlink" Target="https://en.wikipedia.org/wiki/TEL_Sola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en.wikipedia.org/wiki/Thin-film_solar_cell#cite_note-22" TargetMode="External"/><Relationship Id="rId5" Type="http://schemas.openxmlformats.org/officeDocument/2006/relationships/hyperlink" Target="https://en.wikipedia.org/wiki/Microcrystalline_silicon" TargetMode="External"/><Relationship Id="rId4" Type="http://schemas.openxmlformats.org/officeDocument/2006/relationships/hyperlink" Target="https://en.wikipedia.org/wiki/Micromorph"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Protocrystallin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Conduction_band" TargetMode="External"/><Relationship Id="rId5" Type="http://schemas.openxmlformats.org/officeDocument/2006/relationships/hyperlink" Target="https://en.wikipedia.org/wiki/Valence_band" TargetMode="External"/><Relationship Id="rId4" Type="http://schemas.openxmlformats.org/officeDocument/2006/relationships/hyperlink" Target="https://en.wikipedia.org/wiki/Open-circuit_voltage"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Indium_gallium_phosphide" TargetMode="External"/><Relationship Id="rId3" Type="http://schemas.openxmlformats.org/officeDocument/2006/relationships/hyperlink" Target="https://en.wikipedia.org/wiki/Gallium_arsenide" TargetMode="External"/><Relationship Id="rId7" Type="http://schemas.openxmlformats.org/officeDocument/2006/relationships/hyperlink" Target="https://en.wikipedia.org/wiki/Space-based_solar_pow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en.wikipedia.org/wiki/Solar_panels_on_spacecraft" TargetMode="External"/><Relationship Id="rId11" Type="http://schemas.openxmlformats.org/officeDocument/2006/relationships/hyperlink" Target="https://en.wikipedia.org/wiki/Concentrator_photovoltaics" TargetMode="External"/><Relationship Id="rId5" Type="http://schemas.openxmlformats.org/officeDocument/2006/relationships/hyperlink" Target="https://en.wikipedia.org/wiki/Multi-junction_solar_cell" TargetMode="External"/><Relationship Id="rId10" Type="http://schemas.openxmlformats.org/officeDocument/2006/relationships/hyperlink" Target="https://en.wikipedia.org/wiki/Germanium" TargetMode="External"/><Relationship Id="rId4" Type="http://schemas.openxmlformats.org/officeDocument/2006/relationships/hyperlink" Target="https://en.wikipedia.org/wiki/Thin-film_solar_cell#cite_note-26" TargetMode="External"/><Relationship Id="rId9" Type="http://schemas.openxmlformats.org/officeDocument/2006/relationships/hyperlink" Target="https://en.wikipedia.org/wiki/Indium_gallium_arsenid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Nanometers" TargetMode="External"/><Relationship Id="rId13" Type="http://schemas.openxmlformats.org/officeDocument/2006/relationships/hyperlink" Target="https://en.wikipedia.org/wiki/Transparency_and_translucency" TargetMode="External"/><Relationship Id="rId3" Type="http://schemas.openxmlformats.org/officeDocument/2006/relationships/hyperlink" Target="https://en.wikipedia.org/wiki/Solar_cell" TargetMode="External"/><Relationship Id="rId7" Type="http://schemas.openxmlformats.org/officeDocument/2006/relationships/hyperlink" Target="https://en.wikipedia.org/wiki/Amorphous_silicon" TargetMode="External"/><Relationship Id="rId12" Type="http://schemas.openxmlformats.org/officeDocument/2006/relationships/hyperlink" Target="https://en.wikipedia.org/wiki/Building_integrated_photovoltaics" TargetMode="External"/><Relationship Id="rId2" Type="http://schemas.openxmlformats.org/officeDocument/2006/relationships/notesSlide" Target="../notesSlides/notesSlide2.xml"/><Relationship Id="rId16" Type="http://schemas.openxmlformats.org/officeDocument/2006/relationships/hyperlink" Target="https://en.wikipedia.org/wiki/Photovoltaic_power_stations" TargetMode="External"/><Relationship Id="rId1" Type="http://schemas.openxmlformats.org/officeDocument/2006/relationships/slideLayout" Target="../slideLayouts/slideLayout2.xml"/><Relationship Id="rId6" Type="http://schemas.openxmlformats.org/officeDocument/2006/relationships/hyperlink" Target="https://en.wikipedia.org/wiki/Copper_indium_gallium_selenide_solar_cells" TargetMode="External"/><Relationship Id="rId11" Type="http://schemas.openxmlformats.org/officeDocument/2006/relationships/hyperlink" Target="https://en.wikipedia.org/wiki/Silicon_wafer" TargetMode="External"/><Relationship Id="rId5" Type="http://schemas.openxmlformats.org/officeDocument/2006/relationships/hyperlink" Target="https://en.wikipedia.org/wiki/Photovoltaic" TargetMode="External"/><Relationship Id="rId15" Type="http://schemas.openxmlformats.org/officeDocument/2006/relationships/hyperlink" Target="https://en.wikipedia.org/wiki/Solar_panel" TargetMode="External"/><Relationship Id="rId10" Type="http://schemas.openxmlformats.org/officeDocument/2006/relationships/hyperlink" Target="https://en.wikipedia.org/wiki/Crystalline_silicon" TargetMode="External"/><Relationship Id="rId4" Type="http://schemas.openxmlformats.org/officeDocument/2006/relationships/hyperlink" Target="https://en.wikipedia.org/wiki/Thin_film" TargetMode="External"/><Relationship Id="rId9" Type="http://schemas.openxmlformats.org/officeDocument/2006/relationships/hyperlink" Target="https://en.wikipedia.org/wiki/Micrometers" TargetMode="External"/><Relationship Id="rId14" Type="http://schemas.openxmlformats.org/officeDocument/2006/relationships/hyperlink" Target="https://en.wikipedia.org/wiki/Window_tintin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newableenergyworld.com/content/rew/en/articles/2014/02/u-s-government-gets-it-right-on-the-future-of-solar-now-its-time-to-commercialize-it-at-home.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sivapower.com/"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ife_cycle_analysi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wikipedia.org/wiki/Amorphous_silicon" TargetMode="External"/><Relationship Id="rId5" Type="http://schemas.openxmlformats.org/officeDocument/2006/relationships/hyperlink" Target="https://en.wikipedia.org/wiki/Copper_indium_gallium_selenide" TargetMode="External"/><Relationship Id="rId4" Type="http://schemas.openxmlformats.org/officeDocument/2006/relationships/hyperlink" Target="https://en.wikipedia.org/wiki/Cadmium_tellurid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Tellurium" TargetMode="External"/><Relationship Id="rId3" Type="http://schemas.openxmlformats.org/officeDocument/2006/relationships/hyperlink" Target="https://en.wikipedia.org/wiki/Cadmium_telluride" TargetMode="External"/><Relationship Id="rId7" Type="http://schemas.openxmlformats.org/officeDocument/2006/relationships/hyperlink" Target="https://en.wikipedia.org/wiki/Cadmiu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Tempe%2C_Arizona" TargetMode="External"/><Relationship Id="rId5" Type="http://schemas.openxmlformats.org/officeDocument/2006/relationships/hyperlink" Target="https://en.wikipedia.org/wiki/First_Solar" TargetMode="External"/><Relationship Id="rId4" Type="http://schemas.openxmlformats.org/officeDocument/2006/relationships/hyperlink" Target="https://en.wikipedia.org/wiki/Energy_payback_time" TargetMode="External"/><Relationship Id="rId9" Type="http://schemas.openxmlformats.org/officeDocument/2006/relationships/hyperlink" Target="https://en.wikipedia.org/wiki/An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IBM" TargetMode="External"/><Relationship Id="rId3" Type="http://schemas.openxmlformats.org/officeDocument/2006/relationships/hyperlink" Target="https://en.wikipedia.org/wiki/Copper_indium_gallium_selenide_solar_cell" TargetMode="External"/><Relationship Id="rId7" Type="http://schemas.openxmlformats.org/officeDocument/2006/relationships/hyperlink" Target="https://en.wikipedia.org/wiki/Solyndr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n.wikipedia.org/wiki/Amorphous_silicon" TargetMode="External"/><Relationship Id="rId5" Type="http://schemas.openxmlformats.org/officeDocument/2006/relationships/hyperlink" Target="https://en.wikipedia.org/wiki/Cadmium_telluride" TargetMode="External"/><Relationship Id="rId4" Type="http://schemas.openxmlformats.org/officeDocument/2006/relationships/hyperlink" Target="https://en.wikipedia.org/wiki/Copper_indium_gallium_seleni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3848100" y="833438"/>
            <a:ext cx="1450975" cy="1200150"/>
          </a:xfrm>
          <a:ln/>
        </p:spPr>
        <p:txBody>
          <a:bodyPr tIns="54720">
            <a:normAutofit/>
          </a:bodyPr>
          <a:lstStyle/>
          <a:p>
            <a:pPr marL="12700" algn="l">
              <a:lnSpc>
                <a:spcPct val="100000"/>
              </a:lnSpc>
              <a:spcBef>
                <a:spcPts val="438"/>
              </a:spcBef>
              <a:tabLst>
                <a:tab pos="457200" algn="l"/>
                <a:tab pos="914400" algn="l"/>
                <a:tab pos="1371600" algn="l"/>
              </a:tabLst>
            </a:pPr>
            <a:r>
              <a:rPr lang="en-US" sz="2800" b="1">
                <a:latin typeface="Times New Roman" pitchFamily="16" charset="0"/>
              </a:rPr>
              <a:t>UNIT-III</a:t>
            </a:r>
            <a:br>
              <a:rPr lang="en-US" sz="2800" b="1">
                <a:latin typeface="Times New Roman" pitchFamily="16" charset="0"/>
              </a:rPr>
            </a:br>
            <a:r>
              <a:rPr lang="en-US" sz="2800" b="1">
                <a:latin typeface="Times New Roman" pitchFamily="16" charset="0"/>
              </a:rPr>
              <a:t>Part - I</a:t>
            </a:r>
          </a:p>
        </p:txBody>
      </p:sp>
      <p:sp>
        <p:nvSpPr>
          <p:cNvPr id="5122" name="Rectangle 2"/>
          <p:cNvSpPr>
            <a:spLocks noChangeArrowheads="1"/>
          </p:cNvSpPr>
          <p:nvPr/>
        </p:nvSpPr>
        <p:spPr bwMode="auto">
          <a:xfrm>
            <a:off x="914400" y="2209800"/>
            <a:ext cx="7342188" cy="2482850"/>
          </a:xfrm>
          <a:prstGeom prst="rect">
            <a:avLst/>
          </a:prstGeom>
          <a:noFill/>
          <a:ln w="9525" cap="flat">
            <a:noFill/>
            <a:round/>
            <a:headEnd/>
            <a:tailEnd/>
          </a:ln>
          <a:effectLst/>
        </p:spPr>
        <p:txBody>
          <a:bodyPr lIns="0" tIns="14040" rIns="0" bIns="0">
            <a:spAutoFit/>
          </a:bodyPr>
          <a:lstStyle/>
          <a:p>
            <a:pPr marL="3175" algn="ctr">
              <a:lnSpc>
                <a:spcPct val="100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800" b="1" dirty="0">
                <a:solidFill>
                  <a:srgbClr val="000000"/>
                </a:solidFill>
                <a:latin typeface="Times New Roman" pitchFamily="16" charset="0"/>
                <a:ea typeface="Noto Sans SC Regular" charset="0"/>
                <a:cs typeface="Noto Sans SC Regular" charset="0"/>
              </a:rPr>
              <a:t>Thin film solar cell technologies</a:t>
            </a:r>
            <a:r>
              <a:rPr lang="en-US" sz="2800" dirty="0">
                <a:solidFill>
                  <a:srgbClr val="000000"/>
                </a:solidFill>
                <a:latin typeface="Times New Roman" pitchFamily="16" charset="0"/>
                <a:ea typeface="Noto Sans SC Regular" charset="0"/>
                <a:cs typeface="Noto Sans SC Regular" charset="0"/>
              </a:rPr>
              <a:t>:</a:t>
            </a:r>
          </a:p>
          <a:p>
            <a:pPr marL="3175">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800" dirty="0">
              <a:solidFill>
                <a:srgbClr val="000000"/>
              </a:solidFill>
              <a:latin typeface="Times New Roman" pitchFamily="16" charset="0"/>
              <a:ea typeface="Noto Sans SC Regular" charset="0"/>
              <a:cs typeface="Noto Sans SC Regular" charset="0"/>
            </a:endParaRPr>
          </a:p>
          <a:p>
            <a:pPr marL="1270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Generic	advantages	of	twin	film	technologies	-	materials  for thin film technologies – thin film de position techniques</a:t>
            </a:r>
          </a:p>
          <a:p>
            <a:pPr marL="12700">
              <a:lnSpc>
                <a:spcPct val="100000"/>
              </a:lnSpc>
              <a:spcBef>
                <a:spcPts val="3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 Common features thin film technologies.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901700" y="881063"/>
            <a:ext cx="1593850" cy="1157287"/>
          </a:xfrm>
          <a:ln/>
        </p:spPr>
        <p:txBody>
          <a:bodyPr tIns="12600"/>
          <a:lstStyle/>
          <a:p>
            <a:pPr marL="12700" algn="l">
              <a:lnSpc>
                <a:spcPct val="100000"/>
              </a:lnSpc>
              <a:spcBef>
                <a:spcPts val="100"/>
              </a:spcBef>
              <a:tabLst>
                <a:tab pos="457200" algn="l"/>
                <a:tab pos="914400" algn="l"/>
                <a:tab pos="1371600" algn="l"/>
              </a:tabLst>
            </a:pPr>
            <a:r>
              <a:rPr lang="en-US" sz="2400" b="1">
                <a:latin typeface="Times New Roman" pitchFamily="16" charset="0"/>
              </a:rPr>
              <a:t>3.2.3 Silicon</a:t>
            </a:r>
          </a:p>
        </p:txBody>
      </p:sp>
      <p:sp>
        <p:nvSpPr>
          <p:cNvPr id="14338" name="Rectangle 2"/>
          <p:cNvSpPr>
            <a:spLocks noChangeArrowheads="1"/>
          </p:cNvSpPr>
          <p:nvPr/>
        </p:nvSpPr>
        <p:spPr bwMode="auto">
          <a:xfrm>
            <a:off x="990600" y="2438400"/>
            <a:ext cx="6480175" cy="2030412"/>
          </a:xfrm>
          <a:prstGeom prst="rect">
            <a:avLst/>
          </a:prstGeom>
          <a:noFill/>
          <a:ln w="9525" cap="flat">
            <a:noFill/>
            <a:round/>
            <a:headEnd/>
            <a:tailEnd/>
          </a:ln>
          <a:effectLst/>
        </p:spPr>
        <p:txBody>
          <a:bodyPr lIns="0" tIns="52200" rIns="0" bIns="0">
            <a:spAutoFit/>
          </a:bodyPr>
          <a:lstStyle/>
          <a:p>
            <a:pPr marL="12700">
              <a:lnSpc>
                <a:spcPct val="100000"/>
              </a:lnSpc>
              <a:spcBef>
                <a:spcPts val="4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2400" dirty="0">
                <a:solidFill>
                  <a:srgbClr val="000000"/>
                </a:solidFill>
                <a:latin typeface="Times New Roman" pitchFamily="16" charset="0"/>
                <a:ea typeface="Noto Sans SC Regular" charset="0"/>
                <a:cs typeface="Noto Sans SC Regular" charset="0"/>
              </a:rPr>
              <a:t>Three major silicon-based module designs dominate:</a:t>
            </a:r>
          </a:p>
          <a:p>
            <a:pPr marL="468313" indent="-227013">
              <a:lnSpc>
                <a:spcPct val="100000"/>
              </a:lnSpc>
              <a:spcBef>
                <a:spcPts val="313"/>
              </a:spcBef>
              <a:buSzPct val="42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2400" dirty="0">
                <a:solidFill>
                  <a:srgbClr val="000000"/>
                </a:solidFill>
                <a:latin typeface="Times New Roman" pitchFamily="16" charset="0"/>
                <a:ea typeface="Noto Sans SC Regular" charset="0"/>
                <a:cs typeface="Noto Sans SC Regular" charset="0"/>
              </a:rPr>
              <a:t>amorphous silicon cells</a:t>
            </a:r>
          </a:p>
          <a:p>
            <a:pPr marL="468313" indent="-227013">
              <a:lnSpc>
                <a:spcPct val="110000"/>
              </a:lnSpc>
              <a:buSzPct val="42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2400" dirty="0">
                <a:solidFill>
                  <a:srgbClr val="000000"/>
                </a:solidFill>
                <a:latin typeface="Times New Roman" pitchFamily="16" charset="0"/>
                <a:ea typeface="Noto Sans SC Regular" charset="0"/>
                <a:cs typeface="Noto Sans SC Regular" charset="0"/>
              </a:rPr>
              <a:t>amorphous	/	microcrystalline	tandem  (</a:t>
            </a:r>
            <a:r>
              <a:rPr lang="en-US" sz="2400" dirty="0" err="1">
                <a:solidFill>
                  <a:srgbClr val="000000"/>
                </a:solidFill>
                <a:latin typeface="Times New Roman" pitchFamily="16" charset="0"/>
                <a:ea typeface="Noto Sans SC Regular" charset="0"/>
                <a:cs typeface="Noto Sans SC Regular" charset="0"/>
              </a:rPr>
              <a:t>micromorph</a:t>
            </a:r>
            <a:r>
              <a:rPr lang="en-US" sz="2400" dirty="0">
                <a:solidFill>
                  <a:srgbClr val="000000"/>
                </a:solidFill>
                <a:latin typeface="Times New Roman" pitchFamily="16" charset="0"/>
                <a:ea typeface="Noto Sans SC Regular" charset="0"/>
                <a:cs typeface="Noto Sans SC Regular" charset="0"/>
              </a:rPr>
              <a:t>)</a:t>
            </a:r>
          </a:p>
          <a:p>
            <a:pPr marL="468313" indent="-227013">
              <a:lnSpc>
                <a:spcPct val="100000"/>
              </a:lnSpc>
              <a:spcBef>
                <a:spcPts val="288"/>
              </a:spcBef>
              <a:buSzPct val="42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2400" dirty="0">
                <a:solidFill>
                  <a:srgbClr val="000000"/>
                </a:solidFill>
                <a:latin typeface="Times New Roman" pitchFamily="16" charset="0"/>
                <a:ea typeface="Noto Sans SC Regular" charset="0"/>
                <a:cs typeface="Noto Sans SC Regular" charset="0"/>
              </a:rPr>
              <a:t>thin-film polycrystalline silicon on glass.</a:t>
            </a:r>
          </a:p>
        </p:txBody>
      </p:sp>
      <p:sp>
        <p:nvSpPr>
          <p:cNvPr id="14339" name="Rectangle 3"/>
          <p:cNvSpPr>
            <a:spLocks noChangeArrowheads="1"/>
          </p:cNvSpPr>
          <p:nvPr/>
        </p:nvSpPr>
        <p:spPr bwMode="auto">
          <a:xfrm>
            <a:off x="7661275" y="2487613"/>
            <a:ext cx="582613" cy="379412"/>
          </a:xfrm>
          <a:prstGeom prst="rect">
            <a:avLst/>
          </a:prstGeom>
          <a:noFill/>
          <a:ln w="9525" cap="flat">
            <a:noFill/>
            <a:round/>
            <a:headEnd/>
            <a:tailEnd/>
          </a:ln>
          <a:effectLst/>
        </p:spPr>
        <p:txBody>
          <a:bodyPr lIns="0" tIns="12600" rIns="0" bIns="0">
            <a:spAutoFit/>
          </a:bodyPr>
          <a:lstStyle/>
          <a:p>
            <a:pPr marL="12700">
              <a:lnSpc>
                <a:spcPct val="100000"/>
              </a:lnSpc>
              <a:spcBef>
                <a:spcPts val="100"/>
              </a:spcBef>
              <a:tabLst>
                <a:tab pos="457200" algn="l"/>
              </a:tabLst>
            </a:pPr>
            <a:r>
              <a:rPr lang="en-US" sz="2400">
                <a:solidFill>
                  <a:srgbClr val="000000"/>
                </a:solidFill>
                <a:latin typeface="Times New Roman" pitchFamily="16" charset="0"/>
                <a:ea typeface="Noto Sans SC Regular" charset="0"/>
                <a:cs typeface="Noto Sans SC Regular" charset="0"/>
              </a:rPr>
              <a:t>cells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914400" y="381000"/>
            <a:ext cx="2473325" cy="1157287"/>
          </a:xfrm>
          <a:ln/>
        </p:spPr>
        <p:txBody>
          <a:bodyPr tIns="12600"/>
          <a:lstStyle/>
          <a:p>
            <a:pPr marL="12700" algn="l">
              <a:lnSpc>
                <a:spcPct val="100000"/>
              </a:lnSpc>
              <a:spcBef>
                <a:spcPts val="100"/>
              </a:spcBef>
              <a:tabLst>
                <a:tab pos="457200" algn="l"/>
                <a:tab pos="914400" algn="l"/>
                <a:tab pos="1371600" algn="l"/>
                <a:tab pos="1828800" algn="l"/>
                <a:tab pos="2286000" algn="l"/>
              </a:tabLst>
            </a:pPr>
            <a:r>
              <a:rPr lang="en-US" sz="2400" b="1" dirty="0">
                <a:latin typeface="Times New Roman" pitchFamily="16" charset="0"/>
              </a:rPr>
              <a:t>Amorphous silicon</a:t>
            </a:r>
          </a:p>
        </p:txBody>
      </p:sp>
      <p:sp>
        <p:nvSpPr>
          <p:cNvPr id="15362" name="Rectangle 2"/>
          <p:cNvSpPr>
            <a:spLocks noChangeArrowheads="1"/>
          </p:cNvSpPr>
          <p:nvPr/>
        </p:nvSpPr>
        <p:spPr bwMode="auto">
          <a:xfrm>
            <a:off x="914400" y="1676400"/>
            <a:ext cx="7340600" cy="439102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u="sng" dirty="0">
                <a:solidFill>
                  <a:srgbClr val="000000"/>
                </a:solidFill>
                <a:latin typeface="Times New Roman" pitchFamily="16" charset="0"/>
                <a:ea typeface="Noto Sans SC Regular" charset="0"/>
                <a:cs typeface="Noto Sans SC Regular" charset="0"/>
                <a:hlinkClick r:id="rId3"/>
              </a:rPr>
              <a:t>Amorphous silicon </a:t>
            </a:r>
            <a:r>
              <a:rPr lang="en-US" sz="2000" dirty="0">
                <a:solidFill>
                  <a:srgbClr val="000000"/>
                </a:solidFill>
                <a:latin typeface="Times New Roman" pitchFamily="16" charset="0"/>
                <a:ea typeface="Noto Sans SC Regular" charset="0"/>
                <a:cs typeface="Noto Sans SC Regular" charset="0"/>
              </a:rPr>
              <a:t>(a-Si) is a non-crystalline, allotropic form of silicon  and the most well-developed thin film technology to-date. Thin-film  silicon is an alternative to conventional </a:t>
            </a:r>
            <a:r>
              <a:rPr lang="en-US" sz="2000" i="1" u="sng" dirty="0">
                <a:solidFill>
                  <a:srgbClr val="000000"/>
                </a:solidFill>
                <a:latin typeface="Times New Roman" pitchFamily="16" charset="0"/>
                <a:ea typeface="Noto Sans SC Regular" charset="0"/>
                <a:cs typeface="Noto Sans SC Regular" charset="0"/>
                <a:hlinkClick r:id="rId4"/>
              </a:rPr>
              <a:t>wafer </a:t>
            </a:r>
            <a:r>
              <a:rPr lang="en-US" sz="2000" dirty="0">
                <a:solidFill>
                  <a:srgbClr val="000000"/>
                </a:solidFill>
                <a:latin typeface="Times New Roman" pitchFamily="16" charset="0"/>
                <a:ea typeface="Noto Sans SC Regular" charset="0"/>
                <a:cs typeface="Noto Sans SC Regular" charset="0"/>
              </a:rPr>
              <a:t>(or </a:t>
            </a:r>
            <a:r>
              <a:rPr lang="en-US" sz="2000" i="1" dirty="0">
                <a:solidFill>
                  <a:srgbClr val="000000"/>
                </a:solidFill>
                <a:latin typeface="Times New Roman" pitchFamily="16" charset="0"/>
                <a:ea typeface="Noto Sans SC Regular" charset="0"/>
                <a:cs typeface="Noto Sans SC Regular" charset="0"/>
              </a:rPr>
              <a:t>bulk</a:t>
            </a:r>
            <a:r>
              <a:rPr lang="en-US" sz="2000" dirty="0">
                <a:solidFill>
                  <a:srgbClr val="000000"/>
                </a:solidFill>
                <a:latin typeface="Times New Roman" pitchFamily="16" charset="0"/>
                <a:ea typeface="Noto Sans SC Regular" charset="0"/>
                <a:cs typeface="Noto Sans SC Regular" charset="0"/>
              </a:rPr>
              <a:t>) </a:t>
            </a:r>
            <a:r>
              <a:rPr lang="en-US" sz="2000" u="sng" dirty="0">
                <a:solidFill>
                  <a:srgbClr val="000000"/>
                </a:solidFill>
                <a:latin typeface="Times New Roman" pitchFamily="16" charset="0"/>
                <a:ea typeface="Noto Sans SC Regular" charset="0"/>
                <a:cs typeface="Noto Sans SC Regular" charset="0"/>
                <a:hlinkClick r:id="rId5"/>
              </a:rPr>
              <a:t>crystalline </a:t>
            </a:r>
            <a:r>
              <a:rPr lang="en-US" sz="2000" dirty="0">
                <a:solidFill>
                  <a:srgbClr val="000000"/>
                </a:solidFill>
                <a:latin typeface="Times New Roman" pitchFamily="16" charset="0"/>
                <a:ea typeface="Noto Sans SC Regular" charset="0"/>
                <a:cs typeface="Noto Sans SC Regular" charset="0"/>
              </a:rPr>
              <a:t> </a:t>
            </a:r>
            <a:r>
              <a:rPr lang="en-US" sz="2000" u="sng" dirty="0">
                <a:solidFill>
                  <a:srgbClr val="000000"/>
                </a:solidFill>
                <a:latin typeface="Times New Roman" pitchFamily="16" charset="0"/>
                <a:ea typeface="Noto Sans SC Regular" charset="0"/>
                <a:cs typeface="Noto Sans SC Regular" charset="0"/>
                <a:hlinkClick r:id="rId5"/>
              </a:rPr>
              <a:t>silicon</a:t>
            </a:r>
            <a:r>
              <a:rPr lang="en-US" sz="2000" dirty="0">
                <a:solidFill>
                  <a:srgbClr val="000000"/>
                </a:solidFill>
                <a:latin typeface="Times New Roman" pitchFamily="16" charset="0"/>
                <a:ea typeface="Noto Sans SC Regular" charset="0"/>
                <a:cs typeface="Noto Sans SC Regular" charset="0"/>
              </a:rPr>
              <a:t>. While </a:t>
            </a:r>
            <a:r>
              <a:rPr lang="en-US" sz="2000" u="sng" dirty="0" err="1">
                <a:solidFill>
                  <a:srgbClr val="000000"/>
                </a:solidFill>
                <a:latin typeface="Times New Roman" pitchFamily="16" charset="0"/>
                <a:ea typeface="Noto Sans SC Regular" charset="0"/>
                <a:cs typeface="Noto Sans SC Regular" charset="0"/>
                <a:hlinkClick r:id="rId6"/>
              </a:rPr>
              <a:t>chalcogenide</a:t>
            </a:r>
            <a:r>
              <a:rPr lang="en-US" sz="2000" dirty="0">
                <a:solidFill>
                  <a:srgbClr val="000000"/>
                </a:solidFill>
                <a:latin typeface="Times New Roman" pitchFamily="16" charset="0"/>
                <a:ea typeface="Noto Sans SC Regular" charset="0"/>
                <a:cs typeface="Noto Sans SC Regular" charset="0"/>
              </a:rPr>
              <a:t>-based </a:t>
            </a:r>
            <a:r>
              <a:rPr lang="en-US" sz="2000" dirty="0" err="1">
                <a:solidFill>
                  <a:srgbClr val="000000"/>
                </a:solidFill>
                <a:latin typeface="Times New Roman" pitchFamily="16" charset="0"/>
                <a:ea typeface="Noto Sans SC Regular" charset="0"/>
                <a:cs typeface="Noto Sans SC Regular" charset="0"/>
              </a:rPr>
              <a:t>CdTe</a:t>
            </a:r>
            <a:r>
              <a:rPr lang="en-US" sz="2000" dirty="0">
                <a:solidFill>
                  <a:srgbClr val="000000"/>
                </a:solidFill>
                <a:latin typeface="Times New Roman" pitchFamily="16" charset="0"/>
                <a:ea typeface="Noto Sans SC Regular" charset="0"/>
                <a:cs typeface="Noto Sans SC Regular" charset="0"/>
              </a:rPr>
              <a:t> and CIS thin films cells have  been developed in the lab with great success, there is still industry   interest in silicon-based thin film cells. Silicon-based devices exhibit  fewer problems than their </a:t>
            </a:r>
            <a:r>
              <a:rPr lang="en-US" sz="2000" dirty="0" err="1">
                <a:solidFill>
                  <a:srgbClr val="000000"/>
                </a:solidFill>
                <a:latin typeface="Times New Roman" pitchFamily="16" charset="0"/>
                <a:ea typeface="Noto Sans SC Regular" charset="0"/>
                <a:cs typeface="Noto Sans SC Regular" charset="0"/>
              </a:rPr>
              <a:t>CdTe</a:t>
            </a:r>
            <a:r>
              <a:rPr lang="en-US" sz="2000" dirty="0">
                <a:solidFill>
                  <a:srgbClr val="000000"/>
                </a:solidFill>
                <a:latin typeface="Times New Roman" pitchFamily="16" charset="0"/>
                <a:ea typeface="Noto Sans SC Regular" charset="0"/>
                <a:cs typeface="Noto Sans SC Regular" charset="0"/>
              </a:rPr>
              <a:t> and CIS counterparts such as toxicity  and humidity issues with </a:t>
            </a:r>
            <a:r>
              <a:rPr lang="en-US" sz="2000" dirty="0" err="1">
                <a:solidFill>
                  <a:srgbClr val="000000"/>
                </a:solidFill>
                <a:latin typeface="Times New Roman" pitchFamily="16" charset="0"/>
                <a:ea typeface="Noto Sans SC Regular" charset="0"/>
                <a:cs typeface="Noto Sans SC Regular" charset="0"/>
              </a:rPr>
              <a:t>CdTe</a:t>
            </a:r>
            <a:r>
              <a:rPr lang="en-US" sz="2000" dirty="0">
                <a:solidFill>
                  <a:srgbClr val="000000"/>
                </a:solidFill>
                <a:latin typeface="Times New Roman" pitchFamily="16" charset="0"/>
                <a:ea typeface="Noto Sans SC Regular" charset="0"/>
                <a:cs typeface="Noto Sans SC Regular" charset="0"/>
              </a:rPr>
              <a:t> cells and low manufacturing yields of  CIS due to material complexity. Additionally, due to political resistance  to the use non-"green" materials in solar energy production, there is no  stigma in the use of standard silicon.</a:t>
            </a:r>
          </a:p>
          <a:p>
            <a:pPr marL="12700" algn="just">
              <a:lnSpc>
                <a:spcPts val="2663"/>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This type of thin-film cell is mostly fabricated by a technique  called </a:t>
            </a:r>
            <a:r>
              <a:rPr lang="en-US" sz="2000" u="sng" dirty="0">
                <a:solidFill>
                  <a:srgbClr val="000000"/>
                </a:solidFill>
                <a:latin typeface="Times New Roman" pitchFamily="16" charset="0"/>
                <a:ea typeface="Noto Sans SC Regular" charset="0"/>
                <a:cs typeface="Noto Sans SC Regular" charset="0"/>
                <a:hlinkClick r:id="rId7"/>
              </a:rPr>
              <a:t>plasma-enhanced chemical vapor deposition</a:t>
            </a:r>
            <a:r>
              <a:rPr lang="en-US" sz="2000" dirty="0">
                <a:solidFill>
                  <a:srgbClr val="000000"/>
                </a:solidFill>
                <a:latin typeface="Times New Roman" pitchFamily="16" charset="0"/>
                <a:ea typeface="Noto Sans SC Regular" charset="0"/>
                <a:cs typeface="Noto Sans SC Regular" charset="0"/>
              </a:rPr>
              <a:t>. It uses a gaseous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863600" y="849313"/>
            <a:ext cx="7415213" cy="2024062"/>
          </a:xfrm>
          <a:prstGeom prst="rect">
            <a:avLst/>
          </a:prstGeom>
          <a:noFill/>
          <a:ln w="9525" cap="flat">
            <a:noFill/>
            <a:round/>
            <a:headEnd/>
            <a:tailEnd/>
          </a:ln>
          <a:effectLst/>
        </p:spPr>
        <p:txBody>
          <a:bodyPr lIns="0" tIns="1224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mixture of </a:t>
            </a:r>
            <a:r>
              <a:rPr lang="en-US" sz="2000" u="sng">
                <a:solidFill>
                  <a:srgbClr val="000000"/>
                </a:solidFill>
                <a:latin typeface="Times New Roman" pitchFamily="16" charset="0"/>
                <a:ea typeface="Noto Sans SC Regular" charset="0"/>
                <a:cs typeface="Noto Sans SC Regular" charset="0"/>
                <a:hlinkClick r:id="rId3"/>
              </a:rPr>
              <a:t>silane </a:t>
            </a:r>
            <a:r>
              <a:rPr lang="en-US" sz="2000">
                <a:solidFill>
                  <a:srgbClr val="000000"/>
                </a:solidFill>
                <a:latin typeface="Times New Roman" pitchFamily="16" charset="0"/>
                <a:ea typeface="Noto Sans SC Regular" charset="0"/>
                <a:cs typeface="Noto Sans SC Regular" charset="0"/>
              </a:rPr>
              <a:t>(SiH</a:t>
            </a:r>
            <a:r>
              <a:rPr lang="en-US" sz="2000" baseline="-8000">
                <a:solidFill>
                  <a:srgbClr val="000000"/>
                </a:solidFill>
                <a:latin typeface="Times New Roman" pitchFamily="16" charset="0"/>
                <a:ea typeface="Noto Sans SC Regular" charset="0"/>
                <a:cs typeface="Noto Sans SC Regular" charset="0"/>
              </a:rPr>
              <a:t>4</a:t>
            </a:r>
            <a:r>
              <a:rPr lang="en-US" sz="2000">
                <a:solidFill>
                  <a:srgbClr val="000000"/>
                </a:solidFill>
                <a:latin typeface="Times New Roman" pitchFamily="16" charset="0"/>
                <a:ea typeface="Noto Sans SC Regular" charset="0"/>
                <a:cs typeface="Noto Sans SC Regular" charset="0"/>
              </a:rPr>
              <a:t>) and hydrogen to deposit a very thin layer of  only 1 micrometre (µm) of silicon on a substrate, such as glass, plastic  or metal, that has already been coated with a layer of </a:t>
            </a:r>
            <a:r>
              <a:rPr lang="en-US" sz="2000" u="sng">
                <a:solidFill>
                  <a:srgbClr val="000000"/>
                </a:solidFill>
                <a:latin typeface="Times New Roman" pitchFamily="16" charset="0"/>
                <a:ea typeface="Noto Sans SC Regular" charset="0"/>
                <a:cs typeface="Noto Sans SC Regular" charset="0"/>
                <a:hlinkClick r:id="rId4"/>
              </a:rPr>
              <a:t>transparent </a:t>
            </a:r>
            <a:r>
              <a:rPr lang="en-US" sz="2000">
                <a:solidFill>
                  <a:srgbClr val="000000"/>
                </a:solidFill>
                <a:latin typeface="Times New Roman" pitchFamily="16" charset="0"/>
                <a:ea typeface="Noto Sans SC Regular" charset="0"/>
                <a:cs typeface="Noto Sans SC Regular" charset="0"/>
              </a:rPr>
              <a:t> </a:t>
            </a:r>
            <a:r>
              <a:rPr lang="en-US" sz="2000" u="sng">
                <a:solidFill>
                  <a:srgbClr val="000000"/>
                </a:solidFill>
                <a:latin typeface="Times New Roman" pitchFamily="16" charset="0"/>
                <a:ea typeface="Noto Sans SC Regular" charset="0"/>
                <a:cs typeface="Noto Sans SC Regular" charset="0"/>
                <a:hlinkClick r:id="rId4"/>
              </a:rPr>
              <a:t>conducting oxide</a:t>
            </a:r>
            <a:r>
              <a:rPr lang="en-US" sz="2000">
                <a:solidFill>
                  <a:srgbClr val="000000"/>
                </a:solidFill>
                <a:latin typeface="Times New Roman" pitchFamily="16" charset="0"/>
                <a:ea typeface="Noto Sans SC Regular" charset="0"/>
                <a:cs typeface="Noto Sans SC Regular" charset="0"/>
              </a:rPr>
              <a:t>. Other methods used to deposit amorphous silicon on  a substrate include </a:t>
            </a:r>
            <a:r>
              <a:rPr lang="en-US" sz="2000" u="sng">
                <a:solidFill>
                  <a:srgbClr val="000000"/>
                </a:solidFill>
                <a:latin typeface="Times New Roman" pitchFamily="16" charset="0"/>
                <a:ea typeface="Noto Sans SC Regular" charset="0"/>
                <a:cs typeface="Noto Sans SC Regular" charset="0"/>
                <a:hlinkClick r:id="rId5"/>
              </a:rPr>
              <a:t>sputtering </a:t>
            </a:r>
            <a:r>
              <a:rPr lang="en-US" sz="2000">
                <a:solidFill>
                  <a:srgbClr val="000000"/>
                </a:solidFill>
                <a:latin typeface="Times New Roman" pitchFamily="16" charset="0"/>
                <a:ea typeface="Noto Sans SC Regular" charset="0"/>
                <a:cs typeface="Noto Sans SC Regular" charset="0"/>
              </a:rPr>
              <a:t>and hot wire </a:t>
            </a:r>
            <a:r>
              <a:rPr lang="en-US" sz="2000" u="sng">
                <a:solidFill>
                  <a:srgbClr val="000000"/>
                </a:solidFill>
                <a:latin typeface="Times New Roman" pitchFamily="16" charset="0"/>
                <a:ea typeface="Noto Sans SC Regular" charset="0"/>
                <a:cs typeface="Noto Sans SC Regular" charset="0"/>
                <a:hlinkClick r:id="rId6"/>
              </a:rPr>
              <a:t>chemical vapor </a:t>
            </a:r>
            <a:r>
              <a:rPr lang="en-US" sz="2000">
                <a:solidFill>
                  <a:srgbClr val="000000"/>
                </a:solidFill>
                <a:latin typeface="Times New Roman" pitchFamily="16" charset="0"/>
                <a:ea typeface="Noto Sans SC Regular" charset="0"/>
                <a:cs typeface="Noto Sans SC Regular" charset="0"/>
              </a:rPr>
              <a:t> </a:t>
            </a:r>
            <a:r>
              <a:rPr lang="en-US" sz="2000" u="sng">
                <a:solidFill>
                  <a:srgbClr val="000000"/>
                </a:solidFill>
                <a:latin typeface="Times New Roman" pitchFamily="16" charset="0"/>
                <a:ea typeface="Noto Sans SC Regular" charset="0"/>
                <a:cs typeface="Noto Sans SC Regular" charset="0"/>
                <a:hlinkClick r:id="rId6"/>
              </a:rPr>
              <a:t>deposition </a:t>
            </a:r>
            <a:r>
              <a:rPr lang="en-US" sz="2000">
                <a:solidFill>
                  <a:srgbClr val="000000"/>
                </a:solidFill>
                <a:latin typeface="Times New Roman" pitchFamily="16" charset="0"/>
                <a:ea typeface="Noto Sans SC Regular" charset="0"/>
                <a:cs typeface="Noto Sans SC Regular" charset="0"/>
              </a:rPr>
              <a:t>techniques.</a:t>
            </a:r>
          </a:p>
        </p:txBody>
      </p:sp>
      <p:pic>
        <p:nvPicPr>
          <p:cNvPr id="16386" name="Picture 2"/>
          <p:cNvPicPr>
            <a:picLocks noChangeAspect="1" noChangeArrowheads="1"/>
          </p:cNvPicPr>
          <p:nvPr/>
        </p:nvPicPr>
        <p:blipFill>
          <a:blip r:embed="rId7"/>
          <a:srcRect/>
          <a:stretch>
            <a:fillRect/>
          </a:stretch>
        </p:blipFill>
        <p:spPr bwMode="auto">
          <a:xfrm>
            <a:off x="3200400" y="2928938"/>
            <a:ext cx="2836863" cy="1535112"/>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914400" y="228600"/>
            <a:ext cx="3757613"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Lst>
            </a:pPr>
            <a:r>
              <a:rPr lang="en-US" sz="2400" b="1" dirty="0">
                <a:latin typeface="Times New Roman" pitchFamily="16" charset="0"/>
              </a:rPr>
              <a:t>Tandem-cell using a-Si/</a:t>
            </a:r>
            <a:r>
              <a:rPr lang="en-US" sz="2400" b="1" dirty="0" err="1">
                <a:latin typeface="Times New Roman" pitchFamily="16" charset="0"/>
              </a:rPr>
              <a:t>μc</a:t>
            </a:r>
            <a:r>
              <a:rPr lang="en-US" sz="2400" b="1" dirty="0">
                <a:latin typeface="Times New Roman" pitchFamily="16" charset="0"/>
              </a:rPr>
              <a:t>-Si</a:t>
            </a:r>
          </a:p>
        </p:txBody>
      </p:sp>
      <p:sp>
        <p:nvSpPr>
          <p:cNvPr id="17410" name="Rectangle 2"/>
          <p:cNvSpPr>
            <a:spLocks noChangeArrowheads="1"/>
          </p:cNvSpPr>
          <p:nvPr/>
        </p:nvSpPr>
        <p:spPr bwMode="auto">
          <a:xfrm>
            <a:off x="838200" y="1600200"/>
            <a:ext cx="7369175" cy="4346451"/>
          </a:xfrm>
          <a:prstGeom prst="rect">
            <a:avLst/>
          </a:prstGeom>
          <a:noFill/>
          <a:ln w="9525" cap="flat">
            <a:noFill/>
            <a:round/>
            <a:headEnd/>
            <a:tailEnd/>
          </a:ln>
          <a:effectLst/>
        </p:spPr>
        <p:txBody>
          <a:bodyPr wrap="square" lIns="0" tIns="10800" rIns="0" bIns="0">
            <a:spAutoFit/>
          </a:bodyPr>
          <a:lstStyle/>
          <a:p>
            <a:pPr marL="25400" algn="just">
              <a:lnSpc>
                <a:spcPct val="110000"/>
              </a:lnSpc>
              <a:spcBef>
                <a:spcPts val="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dirty="0">
                <a:solidFill>
                  <a:srgbClr val="000000"/>
                </a:solidFill>
                <a:latin typeface="Times New Roman" pitchFamily="16" charset="0"/>
                <a:ea typeface="Noto Sans SC Regular" charset="0"/>
                <a:cs typeface="Noto Sans SC Regular" charset="0"/>
              </a:rPr>
              <a:t>A layer of amorphous silicon can be combined with layers of other allotropic forms of  silicon to produce a </a:t>
            </a:r>
            <a:r>
              <a:rPr lang="en-US" sz="1600" u="sng" dirty="0">
                <a:solidFill>
                  <a:srgbClr val="000000"/>
                </a:solidFill>
                <a:latin typeface="Times New Roman" pitchFamily="16" charset="0"/>
                <a:ea typeface="Noto Sans SC Regular" charset="0"/>
                <a:cs typeface="Noto Sans SC Regular" charset="0"/>
                <a:hlinkClick r:id="rId3"/>
              </a:rPr>
              <a:t>multi-junction solar cell</a:t>
            </a:r>
            <a:r>
              <a:rPr lang="en-US" sz="1600" dirty="0">
                <a:solidFill>
                  <a:srgbClr val="000000"/>
                </a:solidFill>
                <a:latin typeface="Times New Roman" pitchFamily="16" charset="0"/>
                <a:ea typeface="Noto Sans SC Regular" charset="0"/>
                <a:cs typeface="Noto Sans SC Regular" charset="0"/>
              </a:rPr>
              <a:t>. When only two layers (two p-n junctions)  are combined, it is called a </a:t>
            </a:r>
            <a:r>
              <a:rPr lang="en-US" sz="1600" i="1" dirty="0">
                <a:solidFill>
                  <a:srgbClr val="000000"/>
                </a:solidFill>
                <a:latin typeface="Times New Roman" pitchFamily="16" charset="0"/>
                <a:ea typeface="Noto Sans SC Regular" charset="0"/>
                <a:cs typeface="Noto Sans SC Regular" charset="0"/>
              </a:rPr>
              <a:t>tandem-cell</a:t>
            </a:r>
            <a:r>
              <a:rPr lang="en-US" sz="1600" dirty="0">
                <a:solidFill>
                  <a:srgbClr val="000000"/>
                </a:solidFill>
                <a:latin typeface="Times New Roman" pitchFamily="16" charset="0"/>
                <a:ea typeface="Noto Sans SC Regular" charset="0"/>
                <a:cs typeface="Noto Sans SC Regular" charset="0"/>
              </a:rPr>
              <a:t>. By stacking these layers on top of one other, a  broader range of the light spectra is absorbed, improving the cell's overall efficiency.</a:t>
            </a:r>
          </a:p>
          <a:p>
            <a:pPr marL="254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dirty="0">
                <a:solidFill>
                  <a:srgbClr val="000000"/>
                </a:solidFill>
                <a:latin typeface="Times New Roman" pitchFamily="16" charset="0"/>
                <a:ea typeface="Noto Sans SC Regular" charset="0"/>
                <a:cs typeface="Noto Sans SC Regular" charset="0"/>
              </a:rPr>
              <a:t>In </a:t>
            </a:r>
            <a:r>
              <a:rPr lang="en-US" sz="1600" u="sng" dirty="0" err="1">
                <a:solidFill>
                  <a:srgbClr val="000000"/>
                </a:solidFill>
                <a:latin typeface="Times New Roman" pitchFamily="16" charset="0"/>
                <a:ea typeface="Noto Sans SC Regular" charset="0"/>
                <a:cs typeface="Noto Sans SC Regular" charset="0"/>
                <a:hlinkClick r:id="rId4"/>
              </a:rPr>
              <a:t>micromorphous</a:t>
            </a:r>
            <a:r>
              <a:rPr lang="en-US" sz="1600" u="sng" dirty="0">
                <a:solidFill>
                  <a:srgbClr val="000000"/>
                </a:solidFill>
                <a:latin typeface="Times New Roman" pitchFamily="16" charset="0"/>
                <a:ea typeface="Noto Sans SC Regular" charset="0"/>
                <a:cs typeface="Noto Sans SC Regular" charset="0"/>
                <a:hlinkClick r:id="rId4"/>
              </a:rPr>
              <a:t> </a:t>
            </a:r>
            <a:r>
              <a:rPr lang="en-US" sz="1600" dirty="0">
                <a:solidFill>
                  <a:srgbClr val="000000"/>
                </a:solidFill>
                <a:latin typeface="Times New Roman" pitchFamily="16" charset="0"/>
                <a:ea typeface="Noto Sans SC Regular" charset="0"/>
                <a:cs typeface="Noto Sans SC Regular" charset="0"/>
              </a:rPr>
              <a:t>silicon, a layer of </a:t>
            </a:r>
            <a:r>
              <a:rPr lang="en-US" sz="1600" u="sng" dirty="0">
                <a:solidFill>
                  <a:srgbClr val="000000"/>
                </a:solidFill>
                <a:latin typeface="Times New Roman" pitchFamily="16" charset="0"/>
                <a:ea typeface="Noto Sans SC Regular" charset="0"/>
                <a:cs typeface="Noto Sans SC Regular" charset="0"/>
                <a:hlinkClick r:id="rId5"/>
              </a:rPr>
              <a:t>microcrystalline silicon </a:t>
            </a:r>
            <a:r>
              <a:rPr lang="en-US" sz="1600" dirty="0">
                <a:solidFill>
                  <a:srgbClr val="000000"/>
                </a:solidFill>
                <a:latin typeface="Times New Roman" pitchFamily="16" charset="0"/>
                <a:ea typeface="Noto Sans SC Regular" charset="0"/>
                <a:cs typeface="Noto Sans SC Regular" charset="0"/>
              </a:rPr>
              <a:t>(</a:t>
            </a:r>
            <a:r>
              <a:rPr lang="en-US" sz="1600" dirty="0" err="1">
                <a:solidFill>
                  <a:srgbClr val="000000"/>
                </a:solidFill>
                <a:latin typeface="Times New Roman" pitchFamily="16" charset="0"/>
                <a:ea typeface="Noto Sans SC Regular" charset="0"/>
                <a:cs typeface="Noto Sans SC Regular" charset="0"/>
              </a:rPr>
              <a:t>μc</a:t>
            </a:r>
            <a:r>
              <a:rPr lang="en-US" sz="1600" dirty="0">
                <a:solidFill>
                  <a:srgbClr val="000000"/>
                </a:solidFill>
                <a:latin typeface="Times New Roman" pitchFamily="16" charset="0"/>
                <a:ea typeface="Noto Sans SC Regular" charset="0"/>
                <a:cs typeface="Noto Sans SC Regular" charset="0"/>
              </a:rPr>
              <a:t>-Si) is combined with  amorphous silicon, creating a tandem cell. The top a-Si layer absorbs the visible light,  leaving the infrared part to the bottom </a:t>
            </a:r>
            <a:r>
              <a:rPr lang="en-US" sz="1600" dirty="0" err="1">
                <a:solidFill>
                  <a:srgbClr val="000000"/>
                </a:solidFill>
                <a:latin typeface="Times New Roman" pitchFamily="16" charset="0"/>
                <a:ea typeface="Noto Sans SC Regular" charset="0"/>
                <a:cs typeface="Noto Sans SC Regular" charset="0"/>
              </a:rPr>
              <a:t>μc</a:t>
            </a:r>
            <a:r>
              <a:rPr lang="en-US" sz="1600" dirty="0">
                <a:solidFill>
                  <a:srgbClr val="000000"/>
                </a:solidFill>
                <a:latin typeface="Times New Roman" pitchFamily="16" charset="0"/>
                <a:ea typeface="Noto Sans SC Regular" charset="0"/>
                <a:cs typeface="Noto Sans SC Regular" charset="0"/>
              </a:rPr>
              <a:t>-Si layer. The </a:t>
            </a:r>
            <a:r>
              <a:rPr lang="en-US" sz="1600" dirty="0" err="1">
                <a:solidFill>
                  <a:srgbClr val="000000"/>
                </a:solidFill>
                <a:latin typeface="Times New Roman" pitchFamily="16" charset="0"/>
                <a:ea typeface="Noto Sans SC Regular" charset="0"/>
                <a:cs typeface="Noto Sans SC Regular" charset="0"/>
              </a:rPr>
              <a:t>micromorph</a:t>
            </a:r>
            <a:r>
              <a:rPr lang="en-US" sz="1600" dirty="0">
                <a:solidFill>
                  <a:srgbClr val="000000"/>
                </a:solidFill>
                <a:latin typeface="Times New Roman" pitchFamily="16" charset="0"/>
                <a:ea typeface="Noto Sans SC Regular" charset="0"/>
                <a:cs typeface="Noto Sans SC Regular" charset="0"/>
              </a:rPr>
              <a:t> stacked-cell concept  was pioneered and patented at the Institute of </a:t>
            </a:r>
            <a:r>
              <a:rPr lang="en-US" sz="1600" dirty="0" err="1">
                <a:solidFill>
                  <a:srgbClr val="000000"/>
                </a:solidFill>
                <a:latin typeface="Times New Roman" pitchFamily="16" charset="0"/>
                <a:ea typeface="Noto Sans SC Regular" charset="0"/>
                <a:cs typeface="Noto Sans SC Regular" charset="0"/>
              </a:rPr>
              <a:t>Microtechnology</a:t>
            </a:r>
            <a:r>
              <a:rPr lang="en-US" sz="1600" dirty="0">
                <a:solidFill>
                  <a:srgbClr val="000000"/>
                </a:solidFill>
                <a:latin typeface="Times New Roman" pitchFamily="16" charset="0"/>
                <a:ea typeface="Noto Sans SC Regular" charset="0"/>
                <a:cs typeface="Noto Sans SC Regular" charset="0"/>
              </a:rPr>
              <a:t> (IMT) of the Neuchâtel</a:t>
            </a:r>
          </a:p>
          <a:p>
            <a:pPr marL="254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dirty="0">
                <a:solidFill>
                  <a:srgbClr val="000000"/>
                </a:solidFill>
                <a:latin typeface="Times New Roman" pitchFamily="16" charset="0"/>
                <a:ea typeface="Noto Sans SC Regular" charset="0"/>
                <a:cs typeface="Noto Sans SC Regular" charset="0"/>
              </a:rPr>
              <a:t>University in Switzerland,</a:t>
            </a:r>
            <a:r>
              <a:rPr lang="en-US" sz="1600" u="sng" baseline="29000" dirty="0">
                <a:solidFill>
                  <a:srgbClr val="000000"/>
                </a:solidFill>
                <a:latin typeface="Times New Roman" pitchFamily="16" charset="0"/>
                <a:ea typeface="Noto Sans SC Regular" charset="0"/>
                <a:cs typeface="Noto Sans SC Regular" charset="0"/>
                <a:hlinkClick r:id="rId6"/>
              </a:rPr>
              <a:t>[22]</a:t>
            </a:r>
            <a:r>
              <a:rPr lang="en-US" sz="1600" baseline="29000" dirty="0">
                <a:solidFill>
                  <a:srgbClr val="000000"/>
                </a:solidFill>
                <a:latin typeface="Times New Roman" pitchFamily="16" charset="0"/>
                <a:ea typeface="Noto Sans SC Regular" charset="0"/>
                <a:cs typeface="Noto Sans SC Regular" charset="0"/>
              </a:rPr>
              <a:t> </a:t>
            </a:r>
            <a:r>
              <a:rPr lang="en-US" sz="1600" dirty="0">
                <a:solidFill>
                  <a:srgbClr val="000000"/>
                </a:solidFill>
                <a:latin typeface="Times New Roman" pitchFamily="16" charset="0"/>
                <a:ea typeface="Noto Sans SC Regular" charset="0"/>
                <a:cs typeface="Noto Sans SC Regular" charset="0"/>
              </a:rPr>
              <a:t>and was licensed to </a:t>
            </a:r>
            <a:r>
              <a:rPr lang="en-US" sz="1600" u="sng" dirty="0">
                <a:solidFill>
                  <a:srgbClr val="000000"/>
                </a:solidFill>
                <a:latin typeface="Times New Roman" pitchFamily="16" charset="0"/>
                <a:ea typeface="Noto Sans SC Regular" charset="0"/>
                <a:cs typeface="Noto Sans SC Regular" charset="0"/>
                <a:hlinkClick r:id="rId7"/>
              </a:rPr>
              <a:t>TEL Solar</a:t>
            </a:r>
            <a:r>
              <a:rPr lang="en-US" sz="1600" dirty="0">
                <a:solidFill>
                  <a:srgbClr val="000000"/>
                </a:solidFill>
                <a:latin typeface="Times New Roman" pitchFamily="16" charset="0"/>
                <a:ea typeface="Noto Sans SC Regular" charset="0"/>
                <a:cs typeface="Noto Sans SC Regular" charset="0"/>
              </a:rPr>
              <a:t>. A new world record PV  module based on the </a:t>
            </a:r>
            <a:r>
              <a:rPr lang="en-US" sz="1600" u="sng" dirty="0" err="1">
                <a:solidFill>
                  <a:srgbClr val="000000"/>
                </a:solidFill>
                <a:latin typeface="Times New Roman" pitchFamily="16" charset="0"/>
                <a:ea typeface="Noto Sans SC Regular" charset="0"/>
                <a:cs typeface="Noto Sans SC Regular" charset="0"/>
                <a:hlinkClick r:id="rId4"/>
              </a:rPr>
              <a:t>micromorph</a:t>
            </a:r>
            <a:r>
              <a:rPr lang="en-US" sz="1600" u="sng" dirty="0">
                <a:solidFill>
                  <a:srgbClr val="000000"/>
                </a:solidFill>
                <a:latin typeface="Times New Roman" pitchFamily="16" charset="0"/>
                <a:ea typeface="Noto Sans SC Regular" charset="0"/>
                <a:cs typeface="Noto Sans SC Regular" charset="0"/>
                <a:hlinkClick r:id="rId4"/>
              </a:rPr>
              <a:t> </a:t>
            </a:r>
            <a:r>
              <a:rPr lang="en-US" sz="1600" dirty="0">
                <a:solidFill>
                  <a:srgbClr val="000000"/>
                </a:solidFill>
                <a:latin typeface="Times New Roman" pitchFamily="16" charset="0"/>
                <a:ea typeface="Noto Sans SC Regular" charset="0"/>
                <a:cs typeface="Noto Sans SC Regular" charset="0"/>
              </a:rPr>
              <a:t>concept with 12.24% module efficiency was  independently certified in July 2014.</a:t>
            </a:r>
          </a:p>
          <a:p>
            <a:pPr marL="25400" algn="just">
              <a:lnSpc>
                <a:spcPct val="100000"/>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dirty="0">
                <a:solidFill>
                  <a:srgbClr val="000000"/>
                </a:solidFill>
                <a:latin typeface="Times New Roman" pitchFamily="16" charset="0"/>
                <a:ea typeface="Noto Sans SC Regular" charset="0"/>
                <a:cs typeface="Noto Sans SC Regular" charset="0"/>
              </a:rPr>
              <a:t>Because  all  layers  are  made  of  silicon,  they  can  be  manufactured  using  PECVD.</a:t>
            </a:r>
          </a:p>
          <a:p>
            <a:pPr marL="254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dirty="0">
                <a:solidFill>
                  <a:srgbClr val="000000"/>
                </a:solidFill>
                <a:latin typeface="Times New Roman" pitchFamily="16" charset="0"/>
                <a:ea typeface="Noto Sans SC Regular" charset="0"/>
                <a:cs typeface="Noto Sans SC Regular" charset="0"/>
              </a:rPr>
              <a:t>The </a:t>
            </a:r>
            <a:r>
              <a:rPr lang="en-US" sz="1600" u="sng" dirty="0">
                <a:solidFill>
                  <a:srgbClr val="000000"/>
                </a:solidFill>
                <a:latin typeface="Times New Roman" pitchFamily="16" charset="0"/>
                <a:ea typeface="Noto Sans SC Regular" charset="0"/>
                <a:cs typeface="Noto Sans SC Regular" charset="0"/>
                <a:hlinkClick r:id="rId8"/>
              </a:rPr>
              <a:t>band gap </a:t>
            </a:r>
            <a:r>
              <a:rPr lang="en-US" sz="1600" dirty="0">
                <a:solidFill>
                  <a:srgbClr val="000000"/>
                </a:solidFill>
                <a:latin typeface="Times New Roman" pitchFamily="16" charset="0"/>
                <a:ea typeface="Noto Sans SC Regular" charset="0"/>
                <a:cs typeface="Noto Sans SC Regular" charset="0"/>
              </a:rPr>
              <a:t>of a-Si is 1.7 </a:t>
            </a:r>
            <a:r>
              <a:rPr lang="en-US" sz="1600" dirty="0" err="1">
                <a:solidFill>
                  <a:srgbClr val="000000"/>
                </a:solidFill>
                <a:latin typeface="Times New Roman" pitchFamily="16" charset="0"/>
                <a:ea typeface="Noto Sans SC Regular" charset="0"/>
                <a:cs typeface="Noto Sans SC Regular" charset="0"/>
              </a:rPr>
              <a:t>eV</a:t>
            </a:r>
            <a:r>
              <a:rPr lang="en-US" sz="1600" dirty="0">
                <a:solidFill>
                  <a:srgbClr val="000000"/>
                </a:solidFill>
                <a:latin typeface="Times New Roman" pitchFamily="16" charset="0"/>
                <a:ea typeface="Noto Sans SC Regular" charset="0"/>
                <a:cs typeface="Noto Sans SC Regular" charset="0"/>
              </a:rPr>
              <a:t> and that of c-Si is 1.1 </a:t>
            </a:r>
            <a:r>
              <a:rPr lang="en-US" sz="1600" dirty="0" err="1">
                <a:solidFill>
                  <a:srgbClr val="000000"/>
                </a:solidFill>
                <a:latin typeface="Times New Roman" pitchFamily="16" charset="0"/>
                <a:ea typeface="Noto Sans SC Regular" charset="0"/>
                <a:cs typeface="Noto Sans SC Regular" charset="0"/>
              </a:rPr>
              <a:t>eV</a:t>
            </a:r>
            <a:r>
              <a:rPr lang="en-US" sz="1600" dirty="0">
                <a:solidFill>
                  <a:srgbClr val="000000"/>
                </a:solidFill>
                <a:latin typeface="Times New Roman" pitchFamily="16" charset="0"/>
                <a:ea typeface="Noto Sans SC Regular" charset="0"/>
                <a:cs typeface="Noto Sans SC Regular" charset="0"/>
              </a:rPr>
              <a:t>. The c-Si layer can absorb red  and infrared light. The best efficiency can be achieved at transition between a-Si and c-Si.  As </a:t>
            </a:r>
            <a:r>
              <a:rPr lang="en-US" sz="1600" dirty="0" err="1">
                <a:solidFill>
                  <a:srgbClr val="000000"/>
                </a:solidFill>
                <a:latin typeface="Times New Roman" pitchFamily="16" charset="0"/>
                <a:ea typeface="Noto Sans SC Regular" charset="0"/>
                <a:cs typeface="Noto Sans SC Regular" charset="0"/>
              </a:rPr>
              <a:t>nanocrystalline</a:t>
            </a:r>
            <a:r>
              <a:rPr lang="en-US" sz="1600" dirty="0">
                <a:solidFill>
                  <a:srgbClr val="000000"/>
                </a:solidFill>
                <a:latin typeface="Times New Roman" pitchFamily="16" charset="0"/>
                <a:ea typeface="Noto Sans SC Regular" charset="0"/>
                <a:cs typeface="Noto Sans SC Regular" charset="0"/>
              </a:rPr>
              <a:t> silicon (</a:t>
            </a:r>
            <a:r>
              <a:rPr lang="en-US" sz="1600" dirty="0" err="1">
                <a:solidFill>
                  <a:srgbClr val="000000"/>
                </a:solidFill>
                <a:latin typeface="Times New Roman" pitchFamily="16" charset="0"/>
                <a:ea typeface="Noto Sans SC Regular" charset="0"/>
                <a:cs typeface="Noto Sans SC Regular" charset="0"/>
              </a:rPr>
              <a:t>nc</a:t>
            </a:r>
            <a:r>
              <a:rPr lang="en-US" sz="1600" dirty="0">
                <a:solidFill>
                  <a:srgbClr val="000000"/>
                </a:solidFill>
                <a:latin typeface="Times New Roman" pitchFamily="16" charset="0"/>
                <a:ea typeface="Noto Sans SC Regular" charset="0"/>
                <a:cs typeface="Noto Sans SC Regular" charset="0"/>
              </a:rPr>
              <a:t>-Si) has about the same </a:t>
            </a:r>
            <a:r>
              <a:rPr lang="en-US" sz="1600" dirty="0" err="1">
                <a:solidFill>
                  <a:srgbClr val="000000"/>
                </a:solidFill>
                <a:latin typeface="Times New Roman" pitchFamily="16" charset="0"/>
                <a:ea typeface="Noto Sans SC Regular" charset="0"/>
                <a:cs typeface="Noto Sans SC Regular" charset="0"/>
              </a:rPr>
              <a:t>bandgap</a:t>
            </a:r>
            <a:r>
              <a:rPr lang="en-US" sz="1600" dirty="0">
                <a:solidFill>
                  <a:srgbClr val="000000"/>
                </a:solidFill>
                <a:latin typeface="Times New Roman" pitchFamily="16" charset="0"/>
                <a:ea typeface="Noto Sans SC Regular" charset="0"/>
                <a:cs typeface="Noto Sans SC Regular" charset="0"/>
              </a:rPr>
              <a:t> as c-Si, </a:t>
            </a:r>
            <a:r>
              <a:rPr lang="en-US" sz="1600" dirty="0" err="1">
                <a:solidFill>
                  <a:srgbClr val="000000"/>
                </a:solidFill>
                <a:latin typeface="Times New Roman" pitchFamily="16" charset="0"/>
                <a:ea typeface="Noto Sans SC Regular" charset="0"/>
                <a:cs typeface="Noto Sans SC Regular" charset="0"/>
              </a:rPr>
              <a:t>nc</a:t>
            </a:r>
            <a:r>
              <a:rPr lang="en-US" sz="1600" dirty="0">
                <a:solidFill>
                  <a:srgbClr val="000000"/>
                </a:solidFill>
                <a:latin typeface="Times New Roman" pitchFamily="16" charset="0"/>
                <a:ea typeface="Noto Sans SC Regular" charset="0"/>
                <a:cs typeface="Noto Sans SC Regular" charset="0"/>
              </a:rPr>
              <a:t>-Si can replace</a:t>
            </a:r>
          </a:p>
          <a:p>
            <a:pPr marL="25400">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dirty="0">
                <a:solidFill>
                  <a:srgbClr val="000000"/>
                </a:solidFill>
                <a:latin typeface="Times New Roman" pitchFamily="16" charset="0"/>
                <a:ea typeface="Noto Sans SC Regular" charset="0"/>
                <a:cs typeface="Noto Sans SC Regular" charset="0"/>
              </a:rPr>
              <a:t>c-Si.</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3"/>
          <a:srcRect/>
          <a:stretch>
            <a:fillRect/>
          </a:stretch>
        </p:blipFill>
        <p:spPr bwMode="auto">
          <a:xfrm>
            <a:off x="1465263" y="914400"/>
            <a:ext cx="6146800" cy="4894263"/>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901700" y="850900"/>
            <a:ext cx="3759200" cy="1169988"/>
          </a:xfrm>
          <a:prstGeom prst="rect">
            <a:avLst/>
          </a:prstGeom>
          <a:noFill/>
          <a:ln w="9525" cap="flat">
            <a:noFill/>
            <a:round/>
            <a:headEnd/>
            <a:tailEnd/>
          </a:ln>
          <a:effectLst/>
        </p:spPr>
        <p:txBody>
          <a:bodyPr lIns="0" tIns="43200" rIns="0" bIns="0">
            <a:spAutoFit/>
          </a:bodyPr>
          <a:lstStyle/>
          <a:p>
            <a:pPr marL="12700">
              <a:lnSpc>
                <a:spcPct val="100000"/>
              </a:lnSpc>
              <a:spcBef>
                <a:spcPts val="338"/>
              </a:spcBef>
              <a:tabLst>
                <a:tab pos="457200" algn="l"/>
                <a:tab pos="914400" algn="l"/>
                <a:tab pos="1371600" algn="l"/>
                <a:tab pos="1828800" algn="l"/>
                <a:tab pos="2286000" algn="l"/>
                <a:tab pos="2743200" algn="l"/>
                <a:tab pos="3200400" algn="l"/>
                <a:tab pos="3657600" algn="l"/>
              </a:tabLst>
            </a:pPr>
            <a:r>
              <a:rPr lang="en-US" sz="2400" b="1">
                <a:solidFill>
                  <a:srgbClr val="000000"/>
                </a:solidFill>
                <a:latin typeface="Times New Roman" pitchFamily="16" charset="0"/>
                <a:ea typeface="Noto Sans SC Regular" charset="0"/>
                <a:cs typeface="Noto Sans SC Regular" charset="0"/>
              </a:rPr>
              <a:t>Tandem-cell using a-Si/pc-Si</a:t>
            </a:r>
          </a:p>
          <a:p>
            <a:pPr marL="12700">
              <a:lnSpc>
                <a:spcPct val="100000"/>
              </a:lnSpc>
              <a:spcBef>
                <a:spcPts val="250"/>
              </a:spcBef>
              <a:tabLst>
                <a:tab pos="457200" algn="l"/>
                <a:tab pos="914400" algn="l"/>
                <a:tab pos="1371600" algn="l"/>
                <a:tab pos="1828800" algn="l"/>
                <a:tab pos="2286000" algn="l"/>
                <a:tab pos="2743200" algn="l"/>
                <a:tab pos="3200400" algn="l"/>
                <a:tab pos="3657600" algn="l"/>
              </a:tabLst>
            </a:pPr>
            <a:r>
              <a:rPr lang="en-US" sz="2400">
                <a:solidFill>
                  <a:srgbClr val="000000"/>
                </a:solidFill>
                <a:latin typeface="Times New Roman" pitchFamily="16" charset="0"/>
                <a:ea typeface="Noto Sans SC Regular" charset="0"/>
                <a:cs typeface="Noto Sans SC Regular" charset="0"/>
              </a:rPr>
              <a:t>Amorphous	silicon	can</a:t>
            </a:r>
          </a:p>
        </p:txBody>
      </p:sp>
      <p:sp>
        <p:nvSpPr>
          <p:cNvPr id="19458" name="Rectangle 2"/>
          <p:cNvSpPr>
            <a:spLocks noChangeArrowheads="1"/>
          </p:cNvSpPr>
          <p:nvPr/>
        </p:nvSpPr>
        <p:spPr bwMode="auto">
          <a:xfrm>
            <a:off x="901700" y="1679575"/>
            <a:ext cx="5229225" cy="379413"/>
          </a:xfrm>
          <a:prstGeom prst="rect">
            <a:avLst/>
          </a:prstGeom>
          <a:noFill/>
          <a:ln w="9525" cap="flat">
            <a:noFill/>
            <a:round/>
            <a:headEnd/>
            <a:tailEnd/>
          </a:ln>
          <a:effectLst/>
        </p:spPr>
        <p:txBody>
          <a:bodyPr lIns="0" tIns="12600" rIns="0" bIns="0">
            <a:spAutoFit/>
          </a:bodyPr>
          <a:lstStyle/>
          <a:p>
            <a:pPr marL="12700">
              <a:lnSpc>
                <a:spcPct val="100000"/>
              </a:lnSpc>
              <a:spcBef>
                <a:spcPts val="100"/>
              </a:spcBef>
              <a:tabLst>
                <a:tab pos="3676650" algn="l"/>
                <a:tab pos="4751388" algn="l"/>
                <a:tab pos="5029200" algn="l"/>
              </a:tabLst>
            </a:pPr>
            <a:r>
              <a:rPr lang="en-US" sz="2400">
                <a:solidFill>
                  <a:srgbClr val="000000"/>
                </a:solidFill>
                <a:latin typeface="Times New Roman" pitchFamily="16" charset="0"/>
                <a:ea typeface="Noto Sans SC Regular" charset="0"/>
                <a:cs typeface="Noto Sans SC Regular" charset="0"/>
              </a:rPr>
              <a:t>with </a:t>
            </a:r>
            <a:r>
              <a:rPr lang="en-US" sz="2400" u="sng">
                <a:solidFill>
                  <a:srgbClr val="000000"/>
                </a:solidFill>
                <a:latin typeface="Times New Roman" pitchFamily="16" charset="0"/>
                <a:ea typeface="Noto Sans SC Regular" charset="0"/>
                <a:cs typeface="Noto Sans SC Regular" charset="0"/>
                <a:hlinkClick r:id="rId3"/>
              </a:rPr>
              <a:t>protocrystalline </a:t>
            </a:r>
            <a:r>
              <a:rPr lang="en-US" sz="2400">
                <a:solidFill>
                  <a:srgbClr val="000000"/>
                </a:solidFill>
                <a:latin typeface="Times New Roman" pitchFamily="16" charset="0"/>
                <a:ea typeface="Noto Sans SC Regular" charset="0"/>
                <a:cs typeface="Noto Sans SC Regular" charset="0"/>
              </a:rPr>
              <a:t>silicon	(pc-Si)	into</a:t>
            </a:r>
          </a:p>
        </p:txBody>
      </p:sp>
      <p:sp>
        <p:nvSpPr>
          <p:cNvPr id="19459" name="Rectangle 3"/>
          <p:cNvSpPr>
            <a:spLocks noChangeArrowheads="1"/>
          </p:cNvSpPr>
          <p:nvPr/>
        </p:nvSpPr>
        <p:spPr bwMode="auto">
          <a:xfrm>
            <a:off x="5168900" y="1239838"/>
            <a:ext cx="3071813" cy="817562"/>
          </a:xfrm>
          <a:prstGeom prst="rect">
            <a:avLst/>
          </a:prstGeom>
          <a:noFill/>
          <a:ln w="9525" cap="flat">
            <a:noFill/>
            <a:round/>
            <a:headEnd/>
            <a:tailEnd/>
          </a:ln>
          <a:effectLst/>
        </p:spPr>
        <p:txBody>
          <a:bodyPr lIns="0" tIns="49680" rIns="0" bIns="0">
            <a:spAutoFit/>
          </a:bodyPr>
          <a:lstStyle/>
          <a:p>
            <a:pPr algn="r">
              <a:lnSpc>
                <a:spcPct val="100000"/>
              </a:lnSpc>
              <a:spcBef>
                <a:spcPts val="400"/>
              </a:spcBef>
              <a:tabLst>
                <a:tab pos="1020763" algn="l"/>
                <a:tab pos="1843088" algn="l"/>
                <a:tab pos="2286000" algn="l"/>
                <a:tab pos="2743200" algn="l"/>
              </a:tabLst>
            </a:pPr>
            <a:r>
              <a:rPr lang="en-US" sz="2400">
                <a:solidFill>
                  <a:srgbClr val="000000"/>
                </a:solidFill>
                <a:latin typeface="Times New Roman" pitchFamily="16" charset="0"/>
                <a:ea typeface="Noto Sans SC Regular" charset="0"/>
                <a:cs typeface="Noto Sans SC Regular" charset="0"/>
              </a:rPr>
              <a:t>also	be	combined</a:t>
            </a:r>
          </a:p>
          <a:p>
            <a:pPr algn="r">
              <a:lnSpc>
                <a:spcPct val="100000"/>
              </a:lnSpc>
              <a:spcBef>
                <a:spcPts val="288"/>
              </a:spcBef>
              <a:tabLst>
                <a:tab pos="1020763" algn="l"/>
                <a:tab pos="1843088" algn="l"/>
                <a:tab pos="2286000" algn="l"/>
                <a:tab pos="2743200" algn="l"/>
              </a:tabLst>
            </a:pPr>
            <a:r>
              <a:rPr lang="en-US" sz="2400">
                <a:solidFill>
                  <a:srgbClr val="000000"/>
                </a:solidFill>
                <a:latin typeface="Times New Roman" pitchFamily="16" charset="0"/>
                <a:ea typeface="Noto Sans SC Regular" charset="0"/>
                <a:cs typeface="Noto Sans SC Regular" charset="0"/>
              </a:rPr>
              <a:t>a	tandem-cell.</a:t>
            </a:r>
          </a:p>
        </p:txBody>
      </p:sp>
      <p:sp>
        <p:nvSpPr>
          <p:cNvPr id="19460" name="Rectangle 4"/>
          <p:cNvSpPr>
            <a:spLocks noChangeArrowheads="1"/>
          </p:cNvSpPr>
          <p:nvPr/>
        </p:nvSpPr>
        <p:spPr bwMode="auto">
          <a:xfrm>
            <a:off x="901700" y="2047875"/>
            <a:ext cx="7339013" cy="2425700"/>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Protocrystalline silicon with a low volume fraction of  nanocrystalline silicon is optimal for high </a:t>
            </a:r>
            <a:r>
              <a:rPr lang="en-US" sz="2400" u="sng">
                <a:solidFill>
                  <a:srgbClr val="000000"/>
                </a:solidFill>
                <a:latin typeface="Times New Roman" pitchFamily="16" charset="0"/>
                <a:ea typeface="Noto Sans SC Regular" charset="0"/>
                <a:cs typeface="Noto Sans SC Regular" charset="0"/>
                <a:hlinkClick r:id="rId4"/>
              </a:rPr>
              <a:t>open-circuit </a:t>
            </a:r>
            <a:r>
              <a:rPr lang="en-US" sz="2400">
                <a:solidFill>
                  <a:srgbClr val="000000"/>
                </a:solidFill>
                <a:latin typeface="Times New Roman" pitchFamily="16" charset="0"/>
                <a:ea typeface="Noto Sans SC Regular" charset="0"/>
                <a:cs typeface="Noto Sans SC Regular" charset="0"/>
              </a:rPr>
              <a:t> </a:t>
            </a:r>
            <a:r>
              <a:rPr lang="en-US" sz="2400" u="sng">
                <a:solidFill>
                  <a:srgbClr val="000000"/>
                </a:solidFill>
                <a:latin typeface="Times New Roman" pitchFamily="16" charset="0"/>
                <a:ea typeface="Noto Sans SC Regular" charset="0"/>
                <a:cs typeface="Noto Sans SC Regular" charset="0"/>
                <a:hlinkClick r:id="rId4"/>
              </a:rPr>
              <a:t>voltage</a:t>
            </a:r>
            <a:r>
              <a:rPr lang="en-US" sz="2400">
                <a:solidFill>
                  <a:srgbClr val="000000"/>
                </a:solidFill>
                <a:latin typeface="Times New Roman" pitchFamily="16" charset="0"/>
                <a:ea typeface="Noto Sans SC Regular" charset="0"/>
                <a:cs typeface="Noto Sans SC Regular" charset="0"/>
              </a:rPr>
              <a:t>. These types of silicon present dangling and twisted  bonds, which results in deep defects (energy levels in the  bandgap) as well as deformation of  the </a:t>
            </a:r>
            <a:r>
              <a:rPr lang="en-US" sz="2400" u="sng">
                <a:solidFill>
                  <a:srgbClr val="000000"/>
                </a:solidFill>
                <a:latin typeface="Times New Roman" pitchFamily="16" charset="0"/>
                <a:ea typeface="Noto Sans SC Regular" charset="0"/>
                <a:cs typeface="Noto Sans SC Regular" charset="0"/>
                <a:hlinkClick r:id="rId5"/>
              </a:rPr>
              <a:t>valence </a:t>
            </a:r>
            <a:r>
              <a:rPr lang="en-US" sz="2400">
                <a:solidFill>
                  <a:srgbClr val="000000"/>
                </a:solidFill>
                <a:latin typeface="Times New Roman" pitchFamily="16" charset="0"/>
                <a:ea typeface="Noto Sans SC Regular" charset="0"/>
                <a:cs typeface="Noto Sans SC Regular" charset="0"/>
              </a:rPr>
              <a:t>and </a:t>
            </a:r>
            <a:r>
              <a:rPr lang="en-US" sz="2400" u="sng">
                <a:solidFill>
                  <a:srgbClr val="000000"/>
                </a:solidFill>
                <a:latin typeface="Times New Roman" pitchFamily="16" charset="0"/>
                <a:ea typeface="Noto Sans SC Regular" charset="0"/>
                <a:cs typeface="Noto Sans SC Regular" charset="0"/>
                <a:hlinkClick r:id="rId6"/>
              </a:rPr>
              <a:t>conduction bands </a:t>
            </a:r>
            <a:r>
              <a:rPr lang="en-US" sz="2400">
                <a:solidFill>
                  <a:srgbClr val="000000"/>
                </a:solidFill>
                <a:latin typeface="Times New Roman" pitchFamily="16" charset="0"/>
                <a:ea typeface="Noto Sans SC Regular" charset="0"/>
                <a:cs typeface="Noto Sans SC Regular" charset="0"/>
              </a:rPr>
              <a:t>(band tails).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838200" y="152400"/>
            <a:ext cx="3959225"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Lst>
            </a:pPr>
            <a:r>
              <a:rPr lang="en-US" sz="2400" b="1" dirty="0">
                <a:latin typeface="Times New Roman" pitchFamily="16" charset="0"/>
              </a:rPr>
              <a:t>Polycrystalline silicon on glass</a:t>
            </a:r>
          </a:p>
        </p:txBody>
      </p:sp>
      <p:sp>
        <p:nvSpPr>
          <p:cNvPr id="20482" name="Rectangle 2"/>
          <p:cNvSpPr>
            <a:spLocks noChangeArrowheads="1"/>
          </p:cNvSpPr>
          <p:nvPr/>
        </p:nvSpPr>
        <p:spPr bwMode="auto">
          <a:xfrm>
            <a:off x="838200" y="1524000"/>
            <a:ext cx="7343775" cy="4540250"/>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A new attempt to fuse the advantages of bulk silicon with those of thin-film  devices is thin film polycrystalline silicon on glass. These modules are  produced by depositing an antireflection coating and doped silicon onto  textured glass substrates using plasma-enhanced chemical vapor deposition  (PECVD). The texture in the glass enhances the efficiency of the cell by  approximately 3% by reducing the amount of incident light reflecting from the  solar cell and trapping light inside the solar cell. The silicon film is crystallized  by an annealing step, temperatures of 400–600 Celsius, resulting in  polycrystalline silicon.</a:t>
            </a:r>
          </a:p>
          <a:p>
            <a:pPr marL="127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These new devices show energy conversion efficiencies of 8% and high  manufacturing yields of &gt;90%. Crystalline silicon on glass (CSG), where the  polycrystalline silicon is 1–2 </a:t>
            </a:r>
            <a:r>
              <a:rPr lang="en-US" dirty="0" err="1">
                <a:solidFill>
                  <a:srgbClr val="000000"/>
                </a:solidFill>
                <a:latin typeface="Times New Roman" pitchFamily="16" charset="0"/>
                <a:ea typeface="Noto Sans SC Regular" charset="0"/>
                <a:cs typeface="Noto Sans SC Regular" charset="0"/>
              </a:rPr>
              <a:t>micrometres</a:t>
            </a:r>
            <a:r>
              <a:rPr lang="en-US" dirty="0">
                <a:solidFill>
                  <a:srgbClr val="000000"/>
                </a:solidFill>
                <a:latin typeface="Times New Roman" pitchFamily="16" charset="0"/>
                <a:ea typeface="Noto Sans SC Regular" charset="0"/>
                <a:cs typeface="Noto Sans SC Regular" charset="0"/>
              </a:rPr>
              <a:t>, is noted for its stability and  durability; the use of thin film techniques also contributes to a cost savings over</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bulk </a:t>
            </a:r>
            <a:r>
              <a:rPr lang="en-US" dirty="0" err="1">
                <a:solidFill>
                  <a:srgbClr val="000000"/>
                </a:solidFill>
                <a:latin typeface="Times New Roman" pitchFamily="16" charset="0"/>
                <a:ea typeface="Noto Sans SC Regular" charset="0"/>
                <a:cs typeface="Noto Sans SC Regular" charset="0"/>
              </a:rPr>
              <a:t>photovoltaics</a:t>
            </a:r>
            <a:r>
              <a:rPr lang="en-US" dirty="0">
                <a:solidFill>
                  <a:srgbClr val="000000"/>
                </a:solidFill>
                <a:latin typeface="Times New Roman" pitchFamily="16" charset="0"/>
                <a:ea typeface="Noto Sans SC Regular" charset="0"/>
                <a:cs typeface="Noto Sans SC Regular" charset="0"/>
              </a:rPr>
              <a:t>. These modules do not require the presence of a transparent  conducting  oxide  layer.  This  simplifies  the  production  process  twofold; not</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901700" y="854075"/>
            <a:ext cx="7342188" cy="1822450"/>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only can this step be skipped, but the absence of this layer makes the process of  constructing a contact scheme much simpler. Both of these simplifications  further reduce the cost of production. Despite the numerous advantages over  alternative design, production cost estimations on a per unit area basis show  that these devices are comparable in cost to single-junction amorphous thin  film cells.</a:t>
            </a:r>
          </a:p>
        </p:txBody>
      </p:sp>
      <p:pic>
        <p:nvPicPr>
          <p:cNvPr id="21506" name="Picture 2"/>
          <p:cNvPicPr>
            <a:picLocks noChangeAspect="1" noChangeArrowheads="1"/>
          </p:cNvPicPr>
          <p:nvPr/>
        </p:nvPicPr>
        <p:blipFill>
          <a:blip r:embed="rId3"/>
          <a:srcRect/>
          <a:stretch>
            <a:fillRect/>
          </a:stretch>
        </p:blipFill>
        <p:spPr bwMode="auto">
          <a:xfrm>
            <a:off x="1685925" y="2727325"/>
            <a:ext cx="5781675" cy="3208338"/>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838200" y="1905000"/>
            <a:ext cx="7392988" cy="2895600"/>
          </a:xfrm>
          <a:ln/>
        </p:spPr>
        <p:txBody>
          <a:bodyPr tIns="60840">
            <a:noAutofit/>
          </a:bodyPr>
          <a:lstStyle/>
          <a:p>
            <a:pPr marL="38100" algn="just">
              <a:lnSpc>
                <a:spcPct val="100000"/>
              </a:lnSpc>
              <a:spcBef>
                <a:spcPts val="4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050" b="1" dirty="0">
                <a:latin typeface="Times New Roman" pitchFamily="16" charset="0"/>
              </a:rPr>
              <a:t>Gallium arsenide</a:t>
            </a:r>
            <a:br>
              <a:rPr lang="en-US" sz="1050" b="1" dirty="0">
                <a:latin typeface="Times New Roman" pitchFamily="16" charset="0"/>
              </a:rPr>
            </a:br>
            <a:r>
              <a:rPr lang="en-US" sz="2000" dirty="0">
                <a:latin typeface="Times New Roman" pitchFamily="16" charset="0"/>
              </a:rPr>
              <a:t>The semiconductor material </a:t>
            </a:r>
            <a:r>
              <a:rPr lang="en-US" sz="2000" u="sng" dirty="0">
                <a:latin typeface="Times New Roman" pitchFamily="16" charset="0"/>
                <a:hlinkClick r:id="rId3"/>
              </a:rPr>
              <a:t>gallium arsenide </a:t>
            </a:r>
            <a:r>
              <a:rPr lang="en-US" sz="2000" dirty="0">
                <a:latin typeface="Times New Roman" pitchFamily="16" charset="0"/>
              </a:rPr>
              <a:t>(</a:t>
            </a:r>
            <a:r>
              <a:rPr lang="en-US" sz="2000" dirty="0" err="1">
                <a:latin typeface="Times New Roman" pitchFamily="16" charset="0"/>
              </a:rPr>
              <a:t>GaAs</a:t>
            </a:r>
            <a:r>
              <a:rPr lang="en-US" sz="2000" dirty="0">
                <a:latin typeface="Times New Roman" pitchFamily="16" charset="0"/>
              </a:rPr>
              <a:t>) is also used for single-  crystalline thin film solar cells. Although </a:t>
            </a:r>
            <a:r>
              <a:rPr lang="en-US" sz="2000" dirty="0" err="1">
                <a:latin typeface="Times New Roman" pitchFamily="16" charset="0"/>
              </a:rPr>
              <a:t>GaAs</a:t>
            </a:r>
            <a:r>
              <a:rPr lang="en-US" sz="2000" dirty="0">
                <a:latin typeface="Times New Roman" pitchFamily="16" charset="0"/>
              </a:rPr>
              <a:t> cells are very expensive, they  hold the world record for the highest-efficiency, single-junction solar cell at  28.8%.</a:t>
            </a:r>
            <a:r>
              <a:rPr lang="en-US" sz="800" u="sng" baseline="31000" dirty="0">
                <a:latin typeface="Times New Roman" pitchFamily="16" charset="0"/>
                <a:hlinkClick r:id="rId4"/>
              </a:rPr>
              <a:t>[26]</a:t>
            </a:r>
            <a:r>
              <a:rPr lang="en-US" sz="800" baseline="31000" dirty="0">
                <a:latin typeface="Times New Roman" pitchFamily="16" charset="0"/>
              </a:rPr>
              <a:t> </a:t>
            </a:r>
            <a:r>
              <a:rPr lang="en-US" sz="2000" dirty="0" err="1">
                <a:latin typeface="Times New Roman" pitchFamily="16" charset="0"/>
              </a:rPr>
              <a:t>GaAs</a:t>
            </a:r>
            <a:r>
              <a:rPr lang="en-US" sz="2000" dirty="0">
                <a:latin typeface="Times New Roman" pitchFamily="16" charset="0"/>
              </a:rPr>
              <a:t> is more commonly used in </a:t>
            </a:r>
            <a:r>
              <a:rPr lang="en-US" sz="2000" u="sng" dirty="0">
                <a:latin typeface="Times New Roman" pitchFamily="16" charset="0"/>
                <a:hlinkClick r:id="rId5"/>
              </a:rPr>
              <a:t>multi-junction solar cells </a:t>
            </a:r>
            <a:r>
              <a:rPr lang="en-US" sz="2000" dirty="0">
                <a:latin typeface="Times New Roman" pitchFamily="16" charset="0"/>
              </a:rPr>
              <a:t>for </a:t>
            </a:r>
            <a:r>
              <a:rPr lang="en-US" sz="2000" u="sng" dirty="0">
                <a:latin typeface="Times New Roman" pitchFamily="16" charset="0"/>
                <a:hlinkClick r:id="rId6"/>
              </a:rPr>
              <a:t>solar </a:t>
            </a:r>
            <a:r>
              <a:rPr lang="en-US" sz="2000" dirty="0">
                <a:latin typeface="Times New Roman" pitchFamily="16" charset="0"/>
              </a:rPr>
              <a:t> </a:t>
            </a:r>
            <a:r>
              <a:rPr lang="en-US" sz="2000" u="sng" dirty="0">
                <a:latin typeface="Times New Roman" pitchFamily="16" charset="0"/>
                <a:hlinkClick r:id="rId6"/>
              </a:rPr>
              <a:t>panels on spacecrafts</a:t>
            </a:r>
            <a:r>
              <a:rPr lang="en-US" sz="2000" dirty="0">
                <a:latin typeface="Times New Roman" pitchFamily="16" charset="0"/>
              </a:rPr>
              <a:t>, as the larger power to weight ratio lowers the launch  costs in </a:t>
            </a:r>
            <a:r>
              <a:rPr lang="en-US" sz="2000" u="sng" dirty="0">
                <a:latin typeface="Times New Roman" pitchFamily="16" charset="0"/>
                <a:hlinkClick r:id="rId7"/>
              </a:rPr>
              <a:t>space-based solar power </a:t>
            </a:r>
            <a:r>
              <a:rPr lang="en-US" sz="2000" dirty="0">
                <a:latin typeface="Times New Roman" pitchFamily="16" charset="0"/>
              </a:rPr>
              <a:t>(</a:t>
            </a:r>
            <a:r>
              <a:rPr lang="en-US" sz="2000" u="sng" dirty="0" err="1">
                <a:latin typeface="Times New Roman" pitchFamily="16" charset="0"/>
                <a:hlinkClick r:id="rId8"/>
              </a:rPr>
              <a:t>InGaP</a:t>
            </a:r>
            <a:r>
              <a:rPr lang="en-US" sz="2000" dirty="0">
                <a:latin typeface="Times New Roman" pitchFamily="16" charset="0"/>
              </a:rPr>
              <a:t>/</a:t>
            </a:r>
            <a:r>
              <a:rPr lang="en-US" sz="2000" u="sng" dirty="0">
                <a:latin typeface="Times New Roman" pitchFamily="16" charset="0"/>
                <a:hlinkClick r:id="rId9"/>
              </a:rPr>
              <a:t>(In)</a:t>
            </a:r>
            <a:r>
              <a:rPr lang="en-US" sz="2000" u="sng" dirty="0" err="1">
                <a:latin typeface="Times New Roman" pitchFamily="16" charset="0"/>
                <a:hlinkClick r:id="rId9"/>
              </a:rPr>
              <a:t>GaAs</a:t>
            </a:r>
            <a:r>
              <a:rPr lang="en-US" sz="2000" dirty="0">
                <a:latin typeface="Times New Roman" pitchFamily="16" charset="0"/>
              </a:rPr>
              <a:t>/</a:t>
            </a:r>
            <a:r>
              <a:rPr lang="en-US" sz="2000" u="sng" dirty="0" err="1">
                <a:latin typeface="Times New Roman" pitchFamily="16" charset="0"/>
                <a:hlinkClick r:id="rId10"/>
              </a:rPr>
              <a:t>Ge</a:t>
            </a:r>
            <a:r>
              <a:rPr lang="en-US" sz="2000" u="sng" dirty="0">
                <a:latin typeface="Times New Roman" pitchFamily="16" charset="0"/>
                <a:hlinkClick r:id="rId10"/>
              </a:rPr>
              <a:t> </a:t>
            </a:r>
            <a:r>
              <a:rPr lang="en-US" sz="2000" dirty="0">
                <a:latin typeface="Times New Roman" pitchFamily="16" charset="0"/>
              </a:rPr>
              <a:t>cells). They are also  used in </a:t>
            </a:r>
            <a:r>
              <a:rPr lang="en-US" sz="2000" u="sng" dirty="0">
                <a:latin typeface="Times New Roman" pitchFamily="16" charset="0"/>
                <a:hlinkClick r:id="rId11"/>
              </a:rPr>
              <a:t>concentrator </a:t>
            </a:r>
            <a:r>
              <a:rPr lang="en-US" sz="2000" u="sng" dirty="0" err="1">
                <a:latin typeface="Times New Roman" pitchFamily="16" charset="0"/>
                <a:hlinkClick r:id="rId11"/>
              </a:rPr>
              <a:t>photovoltaics</a:t>
            </a:r>
            <a:r>
              <a:rPr lang="en-US" sz="2000" dirty="0">
                <a:latin typeface="Times New Roman" pitchFamily="16" charset="0"/>
              </a:rPr>
              <a:t>, an emerging technology best suited for  locations that receive much sunlight, using lenses to focus sunlight on a much  smaller, thus less expensive </a:t>
            </a:r>
            <a:r>
              <a:rPr lang="en-US" sz="2000" dirty="0" err="1">
                <a:latin typeface="Times New Roman" pitchFamily="16" charset="0"/>
              </a:rPr>
              <a:t>GaAs</a:t>
            </a:r>
            <a:r>
              <a:rPr lang="en-US" sz="2000" dirty="0">
                <a:latin typeface="Times New Roman" pitchFamily="16" charset="0"/>
              </a:rPr>
              <a:t> concentrator solar cell.</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3"/>
          <a:srcRect/>
          <a:stretch>
            <a:fillRect/>
          </a:stretch>
        </p:blipFill>
        <p:spPr bwMode="auto">
          <a:xfrm>
            <a:off x="2770188" y="914400"/>
            <a:ext cx="3621087" cy="4637088"/>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901700" y="854075"/>
            <a:ext cx="7342188" cy="615950"/>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2362200" algn="l"/>
                <a:tab pos="2643188" algn="l"/>
                <a:tab pos="4722813"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A  </a:t>
            </a:r>
            <a:r>
              <a:rPr lang="en-US" b="1" dirty="0">
                <a:solidFill>
                  <a:srgbClr val="000000"/>
                </a:solidFill>
                <a:latin typeface="Times New Roman" pitchFamily="16" charset="0"/>
                <a:ea typeface="Noto Sans SC Regular" charset="0"/>
                <a:cs typeface="Noto Sans SC Regular" charset="0"/>
              </a:rPr>
              <a:t>thin-film  solar  cell	</a:t>
            </a:r>
            <a:r>
              <a:rPr lang="en-US" dirty="0">
                <a:solidFill>
                  <a:srgbClr val="000000"/>
                </a:solidFill>
                <a:latin typeface="Times New Roman" pitchFamily="16" charset="0"/>
                <a:ea typeface="Noto Sans SC Regular" charset="0"/>
                <a:cs typeface="Noto Sans SC Regular" charset="0"/>
              </a:rPr>
              <a:t>is	a  second  generation	</a:t>
            </a:r>
            <a:r>
              <a:rPr lang="en-US" u="sng" dirty="0">
                <a:solidFill>
                  <a:srgbClr val="000000"/>
                </a:solidFill>
                <a:latin typeface="Times New Roman" pitchFamily="16" charset="0"/>
                <a:ea typeface="Noto Sans SC Regular" charset="0"/>
                <a:cs typeface="Noto Sans SC Regular" charset="0"/>
                <a:hlinkClick r:id="rId3"/>
              </a:rPr>
              <a:t>solar cell</a:t>
            </a:r>
            <a:r>
              <a:rPr lang="en-US" dirty="0">
                <a:solidFill>
                  <a:srgbClr val="000000"/>
                </a:solidFill>
                <a:latin typeface="Times New Roman" pitchFamily="16" charset="0"/>
                <a:ea typeface="Noto Sans SC Regular" charset="0"/>
                <a:cs typeface="Noto Sans SC Regular" charset="0"/>
              </a:rPr>
              <a:t> that is made by  depositing one or more thin layers, or </a:t>
            </a:r>
            <a:r>
              <a:rPr lang="en-US" u="sng" dirty="0">
                <a:solidFill>
                  <a:srgbClr val="000000"/>
                </a:solidFill>
                <a:latin typeface="Times New Roman" pitchFamily="16" charset="0"/>
                <a:ea typeface="Noto Sans SC Regular" charset="0"/>
                <a:cs typeface="Noto Sans SC Regular" charset="0"/>
                <a:hlinkClick r:id="rId4"/>
              </a:rPr>
              <a:t>thin film </a:t>
            </a:r>
            <a:r>
              <a:rPr lang="en-US" dirty="0">
                <a:solidFill>
                  <a:srgbClr val="000000"/>
                </a:solidFill>
                <a:latin typeface="Times New Roman" pitchFamily="16" charset="0"/>
                <a:ea typeface="Noto Sans SC Regular" charset="0"/>
                <a:cs typeface="Noto Sans SC Regular" charset="0"/>
              </a:rPr>
              <a:t>(TF) of </a:t>
            </a:r>
            <a:r>
              <a:rPr lang="en-US" u="sng" dirty="0">
                <a:solidFill>
                  <a:srgbClr val="000000"/>
                </a:solidFill>
                <a:latin typeface="Times New Roman" pitchFamily="16" charset="0"/>
                <a:ea typeface="Noto Sans SC Regular" charset="0"/>
                <a:cs typeface="Noto Sans SC Regular" charset="0"/>
                <a:hlinkClick r:id="rId5"/>
              </a:rPr>
              <a:t>photovoltaic </a:t>
            </a:r>
            <a:r>
              <a:rPr lang="en-US" dirty="0">
                <a:solidFill>
                  <a:srgbClr val="000000"/>
                </a:solidFill>
                <a:latin typeface="Times New Roman" pitchFamily="16" charset="0"/>
                <a:ea typeface="Noto Sans SC Regular" charset="0"/>
                <a:cs typeface="Noto Sans SC Regular" charset="0"/>
              </a:rPr>
              <a:t>material on</a:t>
            </a:r>
          </a:p>
        </p:txBody>
      </p:sp>
      <p:sp>
        <p:nvSpPr>
          <p:cNvPr id="6146" name="Rectangle 2"/>
          <p:cNvSpPr>
            <a:spLocks noChangeArrowheads="1"/>
          </p:cNvSpPr>
          <p:nvPr/>
        </p:nvSpPr>
        <p:spPr bwMode="auto">
          <a:xfrm>
            <a:off x="901700" y="1454150"/>
            <a:ext cx="1281113" cy="925513"/>
          </a:xfrm>
          <a:prstGeom prst="rect">
            <a:avLst/>
          </a:prstGeom>
          <a:noFill/>
          <a:ln w="9525" cap="flat">
            <a:noFill/>
            <a:round/>
            <a:headEnd/>
            <a:tailEnd/>
          </a:ln>
          <a:effectLst/>
        </p:spPr>
        <p:txBody>
          <a:bodyPr lIns="0" tIns="12600" rIns="0" bIns="0">
            <a:spAutoFit/>
          </a:bodyPr>
          <a:lstStyle/>
          <a:p>
            <a:pPr marL="12700">
              <a:lnSpc>
                <a:spcPct val="111000"/>
              </a:lnSpc>
              <a:spcBef>
                <a:spcPts val="100"/>
              </a:spcBef>
              <a:tabLst>
                <a:tab pos="292100" algn="l"/>
                <a:tab pos="457200" algn="l"/>
                <a:tab pos="914400" algn="l"/>
              </a:tabLst>
            </a:pPr>
            <a:r>
              <a:rPr lang="en-US" dirty="0">
                <a:solidFill>
                  <a:srgbClr val="000000"/>
                </a:solidFill>
                <a:latin typeface="Times New Roman" pitchFamily="16" charset="0"/>
                <a:ea typeface="Noto Sans SC Regular" charset="0"/>
                <a:cs typeface="Noto Sans SC Regular" charset="0"/>
              </a:rPr>
              <a:t>a	substrate,  commercially</a:t>
            </a:r>
          </a:p>
        </p:txBody>
      </p:sp>
      <p:sp>
        <p:nvSpPr>
          <p:cNvPr id="6147" name="Rectangle 3"/>
          <p:cNvSpPr>
            <a:spLocks noChangeArrowheads="1"/>
          </p:cNvSpPr>
          <p:nvPr/>
        </p:nvSpPr>
        <p:spPr bwMode="auto">
          <a:xfrm>
            <a:off x="2208213" y="1454150"/>
            <a:ext cx="6038850" cy="925513"/>
          </a:xfrm>
          <a:prstGeom prst="rect">
            <a:avLst/>
          </a:prstGeom>
          <a:noFill/>
          <a:ln w="9525" cap="flat">
            <a:noFill/>
            <a:round/>
            <a:headEnd/>
            <a:tailEnd/>
          </a:ln>
          <a:effectLst/>
        </p:spPr>
        <p:txBody>
          <a:bodyPr lIns="0" tIns="12600" rIns="0" bIns="0">
            <a:spAutoFit/>
          </a:bodyPr>
          <a:lstStyle/>
          <a:p>
            <a:pPr marL="119063" indent="-104775">
              <a:lnSpc>
                <a:spcPct val="111000"/>
              </a:lnSpc>
              <a:spcBef>
                <a:spcPts val="100"/>
              </a:spcBef>
              <a:tabLst>
                <a:tab pos="119063"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dirty="0">
                <a:solidFill>
                  <a:srgbClr val="000000"/>
                </a:solidFill>
                <a:latin typeface="Times New Roman" pitchFamily="16" charset="0"/>
                <a:ea typeface="Noto Sans SC Regular" charset="0"/>
                <a:cs typeface="Noto Sans SC Regular" charset="0"/>
              </a:rPr>
              <a:t>such	as	glass,	plastic	or	metal.	Thin-film	solar	cells	are  used		in		several	technologies,	including	</a:t>
            </a:r>
            <a:r>
              <a:rPr lang="en-US" u="sng" dirty="0">
                <a:solidFill>
                  <a:srgbClr val="000000"/>
                </a:solidFill>
                <a:latin typeface="Times New Roman" pitchFamily="16" charset="0"/>
                <a:ea typeface="Noto Sans SC Regular" charset="0"/>
                <a:cs typeface="Noto Sans SC Regular" charset="0"/>
                <a:hlinkClick r:id="rId6"/>
              </a:rPr>
              <a:t>cadmium		telluride</a:t>
            </a:r>
          </a:p>
        </p:txBody>
      </p:sp>
      <p:sp>
        <p:nvSpPr>
          <p:cNvPr id="6148" name="Rectangle 4"/>
          <p:cNvSpPr>
            <a:spLocks noChangeArrowheads="1"/>
          </p:cNvSpPr>
          <p:nvPr/>
        </p:nvSpPr>
        <p:spPr bwMode="auto">
          <a:xfrm>
            <a:off x="901700" y="2066925"/>
            <a:ext cx="7345363" cy="3154363"/>
          </a:xfrm>
          <a:prstGeom prst="rect">
            <a:avLst/>
          </a:prstGeom>
          <a:noFill/>
          <a:ln w="9525" cap="flat">
            <a:noFill/>
            <a:round/>
            <a:headEnd/>
            <a:tailEnd/>
          </a:ln>
          <a:effectLst/>
        </p:spPr>
        <p:txBody>
          <a:bodyPr lIns="0" tIns="12600" rIns="0" bIns="0">
            <a:spAutoFit/>
          </a:bodyPr>
          <a:lstStyle/>
          <a:p>
            <a:pPr marL="12700" algn="just">
              <a:lnSpc>
                <a:spcPct val="109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u="sng" dirty="0">
                <a:solidFill>
                  <a:srgbClr val="000000"/>
                </a:solidFill>
                <a:latin typeface="Times New Roman" pitchFamily="16" charset="0"/>
                <a:ea typeface="Noto Sans SC Regular" charset="0"/>
                <a:cs typeface="Noto Sans SC Regular" charset="0"/>
                <a:hlinkClick r:id="rId6"/>
              </a:rPr>
              <a:t>(</a:t>
            </a:r>
            <a:r>
              <a:rPr lang="en-US" u="sng" dirty="0" err="1">
                <a:solidFill>
                  <a:srgbClr val="000000"/>
                </a:solidFill>
                <a:latin typeface="Times New Roman" pitchFamily="16" charset="0"/>
                <a:ea typeface="Noto Sans SC Regular" charset="0"/>
                <a:cs typeface="Noto Sans SC Regular" charset="0"/>
                <a:hlinkClick r:id="rId6"/>
              </a:rPr>
              <a:t>CdTe</a:t>
            </a:r>
            <a:r>
              <a:rPr lang="en-US" u="sng" dirty="0">
                <a:solidFill>
                  <a:srgbClr val="000000"/>
                </a:solidFill>
                <a:latin typeface="Times New Roman" pitchFamily="16" charset="0"/>
                <a:ea typeface="Noto Sans SC Regular" charset="0"/>
                <a:cs typeface="Noto Sans SC Regular" charset="0"/>
                <a:hlinkClick r:id="rId6"/>
              </a:rPr>
              <a:t>), copper indium gallium </a:t>
            </a:r>
            <a:r>
              <a:rPr lang="en-US" u="sng" dirty="0" err="1">
                <a:solidFill>
                  <a:srgbClr val="000000"/>
                </a:solidFill>
                <a:latin typeface="Times New Roman" pitchFamily="16" charset="0"/>
                <a:ea typeface="Noto Sans SC Regular" charset="0"/>
                <a:cs typeface="Noto Sans SC Regular" charset="0"/>
                <a:hlinkClick r:id="rId6"/>
              </a:rPr>
              <a:t>diselenide</a:t>
            </a:r>
            <a:r>
              <a:rPr lang="en-US" u="sng" dirty="0">
                <a:solidFill>
                  <a:srgbClr val="000000"/>
                </a:solidFill>
                <a:latin typeface="Times New Roman" pitchFamily="16" charset="0"/>
                <a:ea typeface="Noto Sans SC Regular" charset="0"/>
                <a:cs typeface="Noto Sans SC Regular" charset="0"/>
                <a:hlinkClick r:id="rId6"/>
              </a:rPr>
              <a:t> (CIGS), and</a:t>
            </a:r>
            <a:r>
              <a:rPr lang="en-US" dirty="0">
                <a:solidFill>
                  <a:srgbClr val="000000"/>
                </a:solidFill>
                <a:latin typeface="Times New Roman" pitchFamily="16" charset="0"/>
                <a:ea typeface="Noto Sans SC Regular" charset="0"/>
                <a:cs typeface="Noto Sans SC Regular" charset="0"/>
              </a:rPr>
              <a:t> </a:t>
            </a:r>
            <a:r>
              <a:rPr lang="en-US" u="sng" dirty="0">
                <a:solidFill>
                  <a:srgbClr val="000000"/>
                </a:solidFill>
                <a:latin typeface="Times New Roman" pitchFamily="16" charset="0"/>
                <a:ea typeface="Noto Sans SC Regular" charset="0"/>
                <a:cs typeface="Noto Sans SC Regular" charset="0"/>
                <a:hlinkClick r:id="rId7"/>
              </a:rPr>
              <a:t>amorphous thin-film </a:t>
            </a:r>
            <a:r>
              <a:rPr lang="en-US" dirty="0">
                <a:solidFill>
                  <a:srgbClr val="000000"/>
                </a:solidFill>
                <a:latin typeface="Times New Roman" pitchFamily="16" charset="0"/>
                <a:ea typeface="Noto Sans SC Regular" charset="0"/>
                <a:cs typeface="Noto Sans SC Regular" charset="0"/>
              </a:rPr>
              <a:t> </a:t>
            </a:r>
            <a:r>
              <a:rPr lang="en-US" u="sng" dirty="0">
                <a:solidFill>
                  <a:srgbClr val="000000"/>
                </a:solidFill>
                <a:latin typeface="Times New Roman" pitchFamily="16" charset="0"/>
                <a:ea typeface="Noto Sans SC Regular" charset="0"/>
                <a:cs typeface="Noto Sans SC Regular" charset="0"/>
                <a:hlinkClick r:id="rId7"/>
              </a:rPr>
              <a:t>silicon </a:t>
            </a:r>
            <a:r>
              <a:rPr lang="en-US" u="sng" dirty="0">
                <a:solidFill>
                  <a:srgbClr val="000000"/>
                </a:solidFill>
                <a:latin typeface="Times New Roman" pitchFamily="16" charset="0"/>
                <a:ea typeface="Noto Sans SC Regular" charset="0"/>
                <a:cs typeface="Noto Sans SC Regular" charset="0"/>
                <a:hlinkClick r:id="rId6"/>
              </a:rPr>
              <a:t>(a- </a:t>
            </a:r>
            <a:r>
              <a:rPr lang="en-US" dirty="0">
                <a:solidFill>
                  <a:srgbClr val="000000"/>
                </a:solidFill>
                <a:latin typeface="Times New Roman" pitchFamily="16" charset="0"/>
                <a:ea typeface="Noto Sans SC Regular" charset="0"/>
                <a:cs typeface="Noto Sans SC Regular" charset="0"/>
              </a:rPr>
              <a:t>Si, TF-Si).</a:t>
            </a:r>
          </a:p>
          <a:p>
            <a:pPr marL="12700" algn="just">
              <a:lnSpc>
                <a:spcPct val="110000"/>
              </a:lnSpc>
              <a:spcBef>
                <a:spcPts val="10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Film thickness varies from a few nanometers (</a:t>
            </a:r>
            <a:r>
              <a:rPr lang="en-US" u="sng" dirty="0">
                <a:solidFill>
                  <a:srgbClr val="000000"/>
                </a:solidFill>
                <a:latin typeface="Times New Roman" pitchFamily="16" charset="0"/>
                <a:ea typeface="Noto Sans SC Regular" charset="0"/>
                <a:cs typeface="Noto Sans SC Regular" charset="0"/>
                <a:hlinkClick r:id="rId8"/>
              </a:rPr>
              <a:t>nm</a:t>
            </a:r>
            <a:r>
              <a:rPr lang="en-US" dirty="0">
                <a:solidFill>
                  <a:srgbClr val="000000"/>
                </a:solidFill>
                <a:latin typeface="Times New Roman" pitchFamily="16" charset="0"/>
                <a:ea typeface="Noto Sans SC Regular" charset="0"/>
                <a:cs typeface="Noto Sans SC Regular" charset="0"/>
              </a:rPr>
              <a:t>) to tens of micrometers  (</a:t>
            </a:r>
            <a:r>
              <a:rPr lang="en-US" u="sng" dirty="0">
                <a:solidFill>
                  <a:srgbClr val="000000"/>
                </a:solidFill>
                <a:latin typeface="Times New Roman" pitchFamily="16" charset="0"/>
                <a:ea typeface="Noto Sans SC Regular" charset="0"/>
                <a:cs typeface="Noto Sans SC Regular" charset="0"/>
                <a:hlinkClick r:id="rId9"/>
              </a:rPr>
              <a:t>µm</a:t>
            </a:r>
            <a:r>
              <a:rPr lang="en-US" dirty="0">
                <a:solidFill>
                  <a:srgbClr val="000000"/>
                </a:solidFill>
                <a:latin typeface="Times New Roman" pitchFamily="16" charset="0"/>
                <a:ea typeface="Noto Sans SC Regular" charset="0"/>
                <a:cs typeface="Noto Sans SC Regular" charset="0"/>
              </a:rPr>
              <a:t>), much thinner than thin-film's rival technology, the conventional, first-  generation </a:t>
            </a:r>
            <a:r>
              <a:rPr lang="en-US" u="sng" dirty="0">
                <a:solidFill>
                  <a:srgbClr val="000000"/>
                </a:solidFill>
                <a:latin typeface="Times New Roman" pitchFamily="16" charset="0"/>
                <a:ea typeface="Noto Sans SC Regular" charset="0"/>
                <a:cs typeface="Noto Sans SC Regular" charset="0"/>
                <a:hlinkClick r:id="rId10"/>
              </a:rPr>
              <a:t>crystalline silicon </a:t>
            </a:r>
            <a:r>
              <a:rPr lang="en-US" dirty="0">
                <a:solidFill>
                  <a:srgbClr val="000000"/>
                </a:solidFill>
                <a:latin typeface="Times New Roman" pitchFamily="16" charset="0"/>
                <a:ea typeface="Noto Sans SC Regular" charset="0"/>
                <a:cs typeface="Noto Sans SC Regular" charset="0"/>
              </a:rPr>
              <a:t>solar cell (c-Si), that uses </a:t>
            </a:r>
            <a:r>
              <a:rPr lang="en-US" u="sng" dirty="0">
                <a:solidFill>
                  <a:srgbClr val="000000"/>
                </a:solidFill>
                <a:latin typeface="Times New Roman" pitchFamily="16" charset="0"/>
                <a:ea typeface="Noto Sans SC Regular" charset="0"/>
                <a:cs typeface="Noto Sans SC Regular" charset="0"/>
                <a:hlinkClick r:id="rId11"/>
              </a:rPr>
              <a:t>wafers </a:t>
            </a:r>
            <a:r>
              <a:rPr lang="en-US" dirty="0">
                <a:solidFill>
                  <a:srgbClr val="000000"/>
                </a:solidFill>
                <a:latin typeface="Times New Roman" pitchFamily="16" charset="0"/>
                <a:ea typeface="Noto Sans SC Regular" charset="0"/>
                <a:cs typeface="Noto Sans SC Regular" charset="0"/>
              </a:rPr>
              <a:t>of up to 200 µm  thick. This allows thin film cells to be </a:t>
            </a:r>
            <a:r>
              <a:rPr lang="en-US" u="sng" dirty="0">
                <a:solidFill>
                  <a:srgbClr val="000000"/>
                </a:solidFill>
                <a:latin typeface="Times New Roman" pitchFamily="16" charset="0"/>
                <a:ea typeface="Noto Sans SC Regular" charset="0"/>
                <a:cs typeface="Noto Sans SC Regular" charset="0"/>
                <a:hlinkClick r:id="rId12"/>
              </a:rPr>
              <a:t>flexible, and lower in weight. It is used </a:t>
            </a:r>
            <a:r>
              <a:rPr lang="en-US" dirty="0">
                <a:solidFill>
                  <a:srgbClr val="000000"/>
                </a:solidFill>
                <a:latin typeface="Times New Roman" pitchFamily="16" charset="0"/>
                <a:ea typeface="Noto Sans SC Regular" charset="0"/>
                <a:cs typeface="Noto Sans SC Regular" charset="0"/>
              </a:rPr>
              <a:t> </a:t>
            </a:r>
            <a:r>
              <a:rPr lang="en-US" u="sng" dirty="0">
                <a:solidFill>
                  <a:srgbClr val="000000"/>
                </a:solidFill>
                <a:latin typeface="Times New Roman" pitchFamily="16" charset="0"/>
                <a:ea typeface="Noto Sans SC Regular" charset="0"/>
                <a:cs typeface="Noto Sans SC Regular" charset="0"/>
                <a:hlinkClick r:id="rId12"/>
              </a:rPr>
              <a:t>in building integrated </a:t>
            </a:r>
            <a:r>
              <a:rPr lang="en-US" u="sng" dirty="0" err="1">
                <a:solidFill>
                  <a:srgbClr val="000000"/>
                </a:solidFill>
                <a:latin typeface="Times New Roman" pitchFamily="16" charset="0"/>
                <a:ea typeface="Noto Sans SC Regular" charset="0"/>
                <a:cs typeface="Noto Sans SC Regular" charset="0"/>
                <a:hlinkClick r:id="rId12"/>
              </a:rPr>
              <a:t>photovoltaics</a:t>
            </a:r>
            <a:r>
              <a:rPr lang="en-US" u="sng" dirty="0">
                <a:solidFill>
                  <a:srgbClr val="000000"/>
                </a:solidFill>
                <a:latin typeface="Times New Roman" pitchFamily="16" charset="0"/>
                <a:ea typeface="Noto Sans SC Regular" charset="0"/>
                <a:cs typeface="Noto Sans SC Regular" charset="0"/>
                <a:hlinkClick r:id="rId12"/>
              </a:rPr>
              <a:t> and as semi-</a:t>
            </a:r>
            <a:r>
              <a:rPr lang="en-US" u="sng" dirty="0">
                <a:solidFill>
                  <a:srgbClr val="000000"/>
                </a:solidFill>
                <a:latin typeface="Times New Roman" pitchFamily="16" charset="0"/>
                <a:ea typeface="Noto Sans SC Regular" charset="0"/>
                <a:cs typeface="Noto Sans SC Regular" charset="0"/>
                <a:hlinkClick r:id="rId13"/>
              </a:rPr>
              <a:t>transparent,</a:t>
            </a:r>
            <a:r>
              <a:rPr lang="en-US" dirty="0">
                <a:solidFill>
                  <a:srgbClr val="000000"/>
                </a:solidFill>
                <a:latin typeface="Times New Roman" pitchFamily="16" charset="0"/>
                <a:ea typeface="Noto Sans SC Regular" charset="0"/>
                <a:cs typeface="Noto Sans SC Regular" charset="0"/>
              </a:rPr>
              <a:t> photovoltaic  glazing material that can be </a:t>
            </a:r>
            <a:r>
              <a:rPr lang="en-US" u="sng" dirty="0">
                <a:solidFill>
                  <a:srgbClr val="000000"/>
                </a:solidFill>
                <a:latin typeface="Times New Roman" pitchFamily="16" charset="0"/>
                <a:ea typeface="Noto Sans SC Regular" charset="0"/>
                <a:cs typeface="Noto Sans SC Regular" charset="0"/>
                <a:hlinkClick r:id="rId14"/>
              </a:rPr>
              <a:t>laminated</a:t>
            </a:r>
            <a:r>
              <a:rPr lang="en-US" dirty="0">
                <a:solidFill>
                  <a:srgbClr val="000000"/>
                </a:solidFill>
                <a:latin typeface="Times New Roman" pitchFamily="16" charset="0"/>
                <a:ea typeface="Noto Sans SC Regular" charset="0"/>
                <a:cs typeface="Noto Sans SC Regular" charset="0"/>
              </a:rPr>
              <a:t> onto windows. Other commercial  applications use rigid thin film </a:t>
            </a:r>
            <a:r>
              <a:rPr lang="en-US" u="sng" dirty="0">
                <a:solidFill>
                  <a:srgbClr val="000000"/>
                </a:solidFill>
                <a:latin typeface="Times New Roman" pitchFamily="16" charset="0"/>
                <a:ea typeface="Noto Sans SC Regular" charset="0"/>
                <a:cs typeface="Noto Sans SC Regular" charset="0"/>
                <a:hlinkClick r:id="rId15"/>
              </a:rPr>
              <a:t>solar panels </a:t>
            </a:r>
            <a:r>
              <a:rPr lang="en-US" dirty="0">
                <a:solidFill>
                  <a:srgbClr val="000000"/>
                </a:solidFill>
                <a:latin typeface="Times New Roman" pitchFamily="16" charset="0"/>
                <a:ea typeface="Noto Sans SC Regular" charset="0"/>
                <a:cs typeface="Noto Sans SC Regular" charset="0"/>
              </a:rPr>
              <a:t>(interleaved between two panes of  </a:t>
            </a:r>
            <a:r>
              <a:rPr lang="en-US" u="sng" dirty="0">
                <a:solidFill>
                  <a:srgbClr val="000000"/>
                </a:solidFill>
                <a:latin typeface="Times New Roman" pitchFamily="16" charset="0"/>
                <a:ea typeface="Noto Sans SC Regular" charset="0"/>
                <a:cs typeface="Noto Sans SC Regular" charset="0"/>
                <a:hlinkClick r:id="rId16"/>
              </a:rPr>
              <a:t>glass) in some of the world's largest photovoltaic power stations.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838200" y="0"/>
            <a:ext cx="456088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Lst>
            </a:pPr>
            <a:r>
              <a:rPr lang="en-US" sz="2400" b="1" dirty="0">
                <a:latin typeface="Times New Roman" pitchFamily="16" charset="0"/>
              </a:rPr>
              <a:t>3.3 thin film de position techniques</a:t>
            </a:r>
          </a:p>
        </p:txBody>
      </p:sp>
      <p:sp>
        <p:nvSpPr>
          <p:cNvPr id="24578" name="Rectangle 2"/>
          <p:cNvSpPr>
            <a:spLocks noChangeArrowheads="1"/>
          </p:cNvSpPr>
          <p:nvPr/>
        </p:nvSpPr>
        <p:spPr bwMode="auto">
          <a:xfrm>
            <a:off x="914400" y="1371600"/>
            <a:ext cx="7335838" cy="4495800"/>
          </a:xfrm>
          <a:prstGeom prst="rect">
            <a:avLst/>
          </a:prstGeom>
          <a:noFill/>
          <a:ln w="9525" cap="flat">
            <a:noFill/>
            <a:round/>
            <a:headEnd/>
            <a:tailEnd/>
          </a:ln>
          <a:effectLst/>
        </p:spPr>
        <p:txBody>
          <a:bodyPr lIns="0" tIns="40680" rIns="0" bIns="0">
            <a:spAutoFit/>
          </a:bodyPr>
          <a:lstStyle/>
          <a:p>
            <a:pPr marL="468313" indent="-322263" algn="just">
              <a:lnSpc>
                <a:spcPct val="100000"/>
              </a:lnSpc>
              <a:spcBef>
                <a:spcPts val="325"/>
              </a:spcBef>
              <a:buFont typeface="Times New Roman" pitchFamily="16" charset="0"/>
              <a:buAutoNum type="arabicPeriod"/>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Physical Technique</a:t>
            </a:r>
          </a:p>
          <a:p>
            <a:pPr marL="468313" indent="-322263" algn="just">
              <a:lnSpc>
                <a:spcPct val="100000"/>
              </a:lnSpc>
              <a:spcBef>
                <a:spcPts val="225"/>
              </a:spcBef>
              <a:buFont typeface="Times New Roman" pitchFamily="16" charset="0"/>
              <a:buAutoNum type="arabicPeriod"/>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Chemical Technique</a:t>
            </a:r>
          </a:p>
          <a:p>
            <a:pPr marL="12700" algn="just">
              <a:lnSpc>
                <a:spcPct val="110000"/>
              </a:lnSpc>
              <a:spcBef>
                <a:spcPts val="1038"/>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Physical method deals with the evaporation or ejection of the material  from a source, i.e. evaporation or sputtering, whereas chemical methods  depend on physical properties. Structure-property relationships are the  key features of such devices and basis of thin film technologies. The  chemical technique is that provides a growing thin films of metal  alloys, compound semiconductors and amorphous or crystalline  compounds of different </a:t>
            </a:r>
            <a:r>
              <a:rPr lang="en-US" sz="2000" dirty="0" err="1">
                <a:solidFill>
                  <a:srgbClr val="000000"/>
                </a:solidFill>
                <a:latin typeface="Times New Roman" pitchFamily="16" charset="0"/>
                <a:ea typeface="Noto Sans SC Regular" charset="0"/>
                <a:cs typeface="Noto Sans SC Regular" charset="0"/>
              </a:rPr>
              <a:t>stoichiometry</a:t>
            </a:r>
            <a:r>
              <a:rPr lang="en-US" sz="2000" dirty="0">
                <a:solidFill>
                  <a:srgbClr val="000000"/>
                </a:solidFill>
                <a:latin typeface="Times New Roman" pitchFamily="16" charset="0"/>
                <a:ea typeface="Noto Sans SC Regular" charset="0"/>
                <a:cs typeface="Noto Sans SC Regular" charset="0"/>
              </a:rPr>
              <a:t>. The basic principle of this  method is a chemical reaction between volatile/non-volatile compound  of the material from which the film is to be synthesized on the substrate  support. The chemical reaction depends on specific conditions like pH,  deposition time, bath temperature, precursor concentration, etc.</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914400" y="0"/>
            <a:ext cx="3357563"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Lst>
            </a:pPr>
            <a:r>
              <a:rPr lang="en-US" sz="2400" b="1" dirty="0">
                <a:latin typeface="Times New Roman" pitchFamily="16" charset="0"/>
              </a:rPr>
              <a:t>3.3.1 Physical Techniques</a:t>
            </a:r>
          </a:p>
        </p:txBody>
      </p:sp>
      <p:sp>
        <p:nvSpPr>
          <p:cNvPr id="25602" name="Rectangle 2"/>
          <p:cNvSpPr>
            <a:spLocks noChangeArrowheads="1"/>
          </p:cNvSpPr>
          <p:nvPr/>
        </p:nvSpPr>
        <p:spPr bwMode="auto">
          <a:xfrm>
            <a:off x="838200" y="1524000"/>
            <a:ext cx="7343775" cy="4017963"/>
          </a:xfrm>
          <a:prstGeom prst="rect">
            <a:avLst/>
          </a:prstGeom>
          <a:noFill/>
          <a:ln w="9525" cap="flat">
            <a:noFill/>
            <a:round/>
            <a:headEnd/>
            <a:tailEnd/>
          </a:ln>
          <a:effectLst/>
        </p:spPr>
        <p:txBody>
          <a:bodyPr lIns="0" tIns="1260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Basically, thin film synthesis by the physical techniques is based on the  formation of </a:t>
            </a:r>
            <a:r>
              <a:rPr lang="en-US" dirty="0" err="1">
                <a:solidFill>
                  <a:srgbClr val="000000"/>
                </a:solidFill>
                <a:latin typeface="Times New Roman" pitchFamily="16" charset="0"/>
                <a:ea typeface="Noto Sans SC Regular" charset="0"/>
                <a:cs typeface="Noto Sans SC Regular" charset="0"/>
              </a:rPr>
              <a:t>vapour</a:t>
            </a:r>
            <a:r>
              <a:rPr lang="en-US" dirty="0">
                <a:solidFill>
                  <a:srgbClr val="000000"/>
                </a:solidFill>
                <a:latin typeface="Times New Roman" pitchFamily="16" charset="0"/>
                <a:ea typeface="Noto Sans SC Regular" charset="0"/>
                <a:cs typeface="Noto Sans SC Regular" charset="0"/>
              </a:rPr>
              <a:t> of the material to be coated as a thin film. The material in  solid form is either heated until evaporation (vacuum evaporation) or sputtered  by ions (sputtering). The merits of physical techniques are laid in dry  processing, high purity and cleanliness, compatible with semiconductor  integrated circuit processing and epitaxial film growth. However, there are  certain disadvantages such as slow deposition rates, difficult to control  </a:t>
            </a:r>
            <a:r>
              <a:rPr lang="en-US" dirty="0" err="1">
                <a:solidFill>
                  <a:srgbClr val="000000"/>
                </a:solidFill>
                <a:latin typeface="Times New Roman" pitchFamily="16" charset="0"/>
                <a:ea typeface="Noto Sans SC Regular" charset="0"/>
                <a:cs typeface="Noto Sans SC Regular" charset="0"/>
              </a:rPr>
              <a:t>stoichiometry</a:t>
            </a:r>
            <a:r>
              <a:rPr lang="en-US" dirty="0">
                <a:solidFill>
                  <a:srgbClr val="000000"/>
                </a:solidFill>
                <a:latin typeface="Times New Roman" pitchFamily="16" charset="0"/>
                <a:ea typeface="Noto Sans SC Regular" charset="0"/>
                <a:cs typeface="Noto Sans SC Regular" charset="0"/>
              </a:rPr>
              <a:t>, high temperature, pos </a:t>
            </a:r>
            <a:r>
              <a:rPr lang="en-US" dirty="0" err="1">
                <a:solidFill>
                  <a:srgbClr val="000000"/>
                </a:solidFill>
                <a:latin typeface="Times New Roman" pitchFamily="16" charset="0"/>
                <a:ea typeface="Noto Sans SC Regular" charset="0"/>
                <a:cs typeface="Noto Sans SC Regular" charset="0"/>
              </a:rPr>
              <a:t>tannealing</a:t>
            </a:r>
            <a:r>
              <a:rPr lang="en-US" dirty="0">
                <a:solidFill>
                  <a:srgbClr val="000000"/>
                </a:solidFill>
                <a:latin typeface="Times New Roman" pitchFamily="16" charset="0"/>
                <a:ea typeface="Noto Sans SC Regular" charset="0"/>
                <a:cs typeface="Noto Sans SC Regular" charset="0"/>
              </a:rPr>
              <a:t> treatment often required for  crystallization and high capital expenditure.</a:t>
            </a:r>
          </a:p>
          <a:p>
            <a:pPr marL="12700" algn="just">
              <a:lnSpc>
                <a:spcPct val="100000"/>
              </a:lnSpc>
              <a:spcBef>
                <a:spcPts val="1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The physical techniques are further divided into two categories,</a:t>
            </a:r>
          </a:p>
          <a:p>
            <a:pPr marL="1544638" indent="-295275">
              <a:lnSpc>
                <a:spcPct val="100000"/>
              </a:lnSpc>
              <a:spcBef>
                <a:spcPts val="1238"/>
              </a:spcBef>
              <a:buFont typeface="Times New Roman" pitchFamily="16" charset="0"/>
              <a:buAutoNum type="alphaUcParen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Vacuum Evaporation</a:t>
            </a:r>
          </a:p>
          <a:p>
            <a:pPr marL="1536700" indent="-285750">
              <a:lnSpc>
                <a:spcPct val="100000"/>
              </a:lnSpc>
              <a:spcBef>
                <a:spcPts val="1225"/>
              </a:spcBef>
              <a:buFont typeface="Times New Roman" pitchFamily="16" charset="0"/>
              <a:buAutoNum type="alphaUcParen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Sputtering</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914400" y="228600"/>
            <a:ext cx="2968625"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Lst>
            </a:pPr>
            <a:r>
              <a:rPr lang="en-US" sz="2400" dirty="0">
                <a:latin typeface="Times New Roman" pitchFamily="16" charset="0"/>
              </a:rPr>
              <a:t>A) Vacuum evaporation</a:t>
            </a:r>
          </a:p>
        </p:txBody>
      </p:sp>
      <p:sp>
        <p:nvSpPr>
          <p:cNvPr id="26626" name="Rectangle 2"/>
          <p:cNvSpPr>
            <a:spLocks noChangeArrowheads="1"/>
          </p:cNvSpPr>
          <p:nvPr/>
        </p:nvSpPr>
        <p:spPr bwMode="auto">
          <a:xfrm>
            <a:off x="990600" y="1524000"/>
            <a:ext cx="7334250" cy="4213225"/>
          </a:xfrm>
          <a:prstGeom prst="rect">
            <a:avLst/>
          </a:prstGeom>
          <a:noFill/>
          <a:ln w="9525" cap="flat">
            <a:noFill/>
            <a:round/>
            <a:headEnd/>
            <a:tailEnd/>
          </a:ln>
          <a:effectLst/>
        </p:spPr>
        <p:txBody>
          <a:bodyPr lIns="0" tIns="12600" rIns="0" bIns="0">
            <a:spAutoFit/>
          </a:bodyPr>
          <a:lstStyle/>
          <a:p>
            <a:pPr marL="12700" indent="457200" algn="just">
              <a:lnSpc>
                <a:spcPct val="110000"/>
              </a:lnSpc>
              <a:spcBef>
                <a:spcPts val="100"/>
              </a:spcBef>
              <a:tabLst>
                <a:tab pos="127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Although evaporation is the one of the oldest techniques used for  depositing thin films, i.e. thermal evaporation or vacuum evaporation.  These techniques are still widely used in the laboratory and in industry  scale for depositing metal and metal alloys. The following sequential  basic steps involved in vacuum evaporation,</a:t>
            </a:r>
          </a:p>
          <a:p>
            <a:pPr marL="11113" indent="455613" algn="just">
              <a:lnSpc>
                <a:spcPct val="109000"/>
              </a:lnSpc>
              <a:spcBef>
                <a:spcPts val="1063"/>
              </a:spcBef>
              <a:buFont typeface="Times New Roman" pitchFamily="16" charset="0"/>
              <a:buAutoNum type="romanLcParenBoth"/>
              <a:tabLst>
                <a:tab pos="127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The </a:t>
            </a:r>
            <a:r>
              <a:rPr lang="en-US" sz="2000" dirty="0" err="1">
                <a:solidFill>
                  <a:srgbClr val="000000"/>
                </a:solidFill>
                <a:latin typeface="Times New Roman" pitchFamily="16" charset="0"/>
                <a:ea typeface="Noto Sans SC Regular" charset="0"/>
                <a:cs typeface="Noto Sans SC Regular" charset="0"/>
              </a:rPr>
              <a:t>vapour</a:t>
            </a:r>
            <a:r>
              <a:rPr lang="en-US" sz="2000" dirty="0">
                <a:solidFill>
                  <a:srgbClr val="000000"/>
                </a:solidFill>
                <a:latin typeface="Times New Roman" pitchFamily="16" charset="0"/>
                <a:ea typeface="Noto Sans SC Regular" charset="0"/>
                <a:cs typeface="Noto Sans SC Regular" charset="0"/>
              </a:rPr>
              <a:t> is generated by boiling or subliming a source  material,</a:t>
            </a:r>
          </a:p>
          <a:p>
            <a:pPr marL="842963" indent="-374650" algn="just">
              <a:lnSpc>
                <a:spcPct val="100000"/>
              </a:lnSpc>
              <a:spcBef>
                <a:spcPts val="1250"/>
              </a:spcBef>
              <a:buFont typeface="Times New Roman" pitchFamily="16" charset="0"/>
              <a:buAutoNum type="romanLcParenBoth"/>
              <a:tabLst>
                <a:tab pos="127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The vapor is transported from the source to the substrate and</a:t>
            </a:r>
          </a:p>
          <a:p>
            <a:pPr marL="912813" indent="-444500" algn="just">
              <a:lnSpc>
                <a:spcPct val="100000"/>
              </a:lnSpc>
              <a:spcBef>
                <a:spcPts val="1225"/>
              </a:spcBef>
              <a:buFont typeface="Times New Roman" pitchFamily="16" charset="0"/>
              <a:buAutoNum type="romanLcParenBoth"/>
              <a:tabLst>
                <a:tab pos="127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The vapor is condensed to a solid film on the substrate surface.</a:t>
            </a:r>
          </a:p>
          <a:p>
            <a:pPr marL="12700" indent="457200" algn="just">
              <a:lnSpc>
                <a:spcPct val="110000"/>
              </a:lnSpc>
              <a:spcBef>
                <a:spcPts val="1038"/>
              </a:spcBef>
              <a:buClrTx/>
              <a:buSzTx/>
              <a:buFontTx/>
              <a:buNone/>
              <a:tabLst>
                <a:tab pos="127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The vacuum evaporation technique is divided into different  techniques, which are as follows,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901700" y="871538"/>
            <a:ext cx="3111500" cy="379412"/>
          </a:xfrm>
          <a:prstGeom prst="rect">
            <a:avLst/>
          </a:prstGeom>
          <a:noFill/>
          <a:ln w="9525" cap="flat">
            <a:noFill/>
            <a:round/>
            <a:headEnd/>
            <a:tailEnd/>
          </a:ln>
          <a:effectLst/>
        </p:spPr>
        <p:txBody>
          <a:bodyPr lIns="0" tIns="12600" rIns="0" bIns="0">
            <a:spAutoFit/>
          </a:bodyPr>
          <a:lstStyle/>
          <a:p>
            <a:pPr marL="468313" indent="-455613">
              <a:lnSpc>
                <a:spcPct val="100000"/>
              </a:lnSpc>
              <a:spcBef>
                <a:spcPts val="100"/>
              </a:spcBef>
              <a:buFont typeface="Wingdings" charset="2"/>
              <a:buChar char=""/>
              <a:tabLst>
                <a:tab pos="936625" algn="l"/>
                <a:tab pos="936625" algn="l"/>
                <a:tab pos="1371600" algn="l"/>
                <a:tab pos="1828800" algn="l"/>
                <a:tab pos="2286000" algn="l"/>
                <a:tab pos="2743200" algn="l"/>
              </a:tabLst>
            </a:pPr>
            <a:r>
              <a:rPr lang="en-US" sz="2400">
                <a:solidFill>
                  <a:srgbClr val="000000"/>
                </a:solidFill>
                <a:latin typeface="Times New Roman" pitchFamily="16" charset="0"/>
                <a:ea typeface="Noto Sans SC Regular" charset="0"/>
                <a:cs typeface="Noto Sans SC Regular" charset="0"/>
              </a:rPr>
              <a:t>Resistive evaporation</a:t>
            </a:r>
          </a:p>
        </p:txBody>
      </p:sp>
      <p:pic>
        <p:nvPicPr>
          <p:cNvPr id="27650" name="Picture 2"/>
          <p:cNvPicPr>
            <a:picLocks noChangeAspect="1" noChangeArrowheads="1"/>
          </p:cNvPicPr>
          <p:nvPr/>
        </p:nvPicPr>
        <p:blipFill>
          <a:blip r:embed="rId3"/>
          <a:srcRect/>
          <a:stretch>
            <a:fillRect/>
          </a:stretch>
        </p:blipFill>
        <p:spPr bwMode="auto">
          <a:xfrm>
            <a:off x="1133475" y="1444625"/>
            <a:ext cx="6170613" cy="4476750"/>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901700" y="842963"/>
            <a:ext cx="7342188" cy="406717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The metal, alloys and many other new materials are synthesized  by using this technique. It is very simple and convenient  technique of evaporation. It requires only sufficient vacuum  environment. Sufficient amount of heat is given to the substance  to attain the necessary vapour pressure for the evaporation in this  method. The evaporated materials/compounds deposited on a  substrate kept at a suitable temperature. The oldest process is  evaporation from a boat or a wire, which consists of a refractory  metal (W, Ta, or Mo), heated by an electric current. Vapor  sources of different designs are used for evaporation depending  on the evaporant material.</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901700" y="874713"/>
            <a:ext cx="3763963" cy="379412"/>
          </a:xfrm>
          <a:prstGeom prst="rect">
            <a:avLst/>
          </a:prstGeom>
          <a:noFill/>
          <a:ln w="9525" cap="flat">
            <a:noFill/>
            <a:round/>
            <a:headEnd/>
            <a:tailEnd/>
          </a:ln>
          <a:effectLst/>
        </p:spPr>
        <p:txBody>
          <a:bodyPr lIns="0" tIns="12600" rIns="0" bIns="0">
            <a:spAutoFit/>
          </a:bodyPr>
          <a:lstStyle/>
          <a:p>
            <a:pPr marL="468313" indent="-455613">
              <a:lnSpc>
                <a:spcPct val="100000"/>
              </a:lnSpc>
              <a:spcBef>
                <a:spcPts val="100"/>
              </a:spcBef>
              <a:buFont typeface="Wingdings" charset="2"/>
              <a:buChar char=""/>
              <a:tabLst>
                <a:tab pos="936625" algn="l"/>
                <a:tab pos="936625" algn="l"/>
                <a:tab pos="1371600" algn="l"/>
                <a:tab pos="1828800" algn="l"/>
                <a:tab pos="2286000" algn="l"/>
                <a:tab pos="2743200" algn="l"/>
                <a:tab pos="3200400" algn="l"/>
                <a:tab pos="3657600" algn="l"/>
              </a:tabLst>
            </a:pPr>
            <a:r>
              <a:rPr lang="en-US" sz="2400">
                <a:solidFill>
                  <a:srgbClr val="000000"/>
                </a:solidFill>
                <a:latin typeface="Times New Roman" pitchFamily="16" charset="0"/>
                <a:ea typeface="Noto Sans SC Regular" charset="0"/>
                <a:cs typeface="Noto Sans SC Regular" charset="0"/>
              </a:rPr>
              <a:t>Electron beam evaporation</a:t>
            </a:r>
          </a:p>
        </p:txBody>
      </p:sp>
      <p:pic>
        <p:nvPicPr>
          <p:cNvPr id="29698" name="Picture 2"/>
          <p:cNvPicPr>
            <a:picLocks noChangeAspect="1" noChangeArrowheads="1"/>
          </p:cNvPicPr>
          <p:nvPr/>
        </p:nvPicPr>
        <p:blipFill>
          <a:blip r:embed="rId3"/>
          <a:srcRect/>
          <a:stretch>
            <a:fillRect/>
          </a:stretch>
        </p:blipFill>
        <p:spPr bwMode="auto">
          <a:xfrm>
            <a:off x="1350963" y="1317625"/>
            <a:ext cx="6461125" cy="4510088"/>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901700" y="842963"/>
            <a:ext cx="7342188" cy="4437062"/>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dirty="0">
                <a:solidFill>
                  <a:srgbClr val="000000"/>
                </a:solidFill>
                <a:latin typeface="Times New Roman" pitchFamily="16" charset="0"/>
                <a:ea typeface="Noto Sans SC Regular" charset="0"/>
                <a:cs typeface="Noto Sans SC Regular" charset="0"/>
              </a:rPr>
              <a:t>In this technique a beam of electron is accelerated through a field  of 5 </a:t>
            </a:r>
            <a:r>
              <a:rPr lang="en-US" sz="2200" dirty="0" err="1">
                <a:solidFill>
                  <a:srgbClr val="000000"/>
                </a:solidFill>
                <a:latin typeface="Times New Roman" pitchFamily="16" charset="0"/>
                <a:ea typeface="Noto Sans SC Regular" charset="0"/>
                <a:cs typeface="Noto Sans SC Regular" charset="0"/>
              </a:rPr>
              <a:t>KeV</a:t>
            </a:r>
            <a:r>
              <a:rPr lang="en-US" sz="2200" dirty="0">
                <a:solidFill>
                  <a:srgbClr val="000000"/>
                </a:solidFill>
                <a:latin typeface="Times New Roman" pitchFamily="16" charset="0"/>
                <a:ea typeface="Noto Sans SC Regular" charset="0"/>
                <a:cs typeface="Noto Sans SC Regular" charset="0"/>
              </a:rPr>
              <a:t> to 10 </a:t>
            </a:r>
            <a:r>
              <a:rPr lang="en-US" sz="2200" dirty="0" err="1">
                <a:solidFill>
                  <a:srgbClr val="000000"/>
                </a:solidFill>
                <a:latin typeface="Times New Roman" pitchFamily="16" charset="0"/>
                <a:ea typeface="Noto Sans SC Regular" charset="0"/>
                <a:cs typeface="Noto Sans SC Regular" charset="0"/>
              </a:rPr>
              <a:t>keV</a:t>
            </a:r>
            <a:r>
              <a:rPr lang="en-US" sz="2200" dirty="0">
                <a:solidFill>
                  <a:srgbClr val="000000"/>
                </a:solidFill>
                <a:latin typeface="Times New Roman" pitchFamily="16" charset="0"/>
                <a:ea typeface="Noto Sans SC Regular" charset="0"/>
                <a:cs typeface="Noto Sans SC Regular" charset="0"/>
              </a:rPr>
              <a:t> and is focused onto the surface of the  material for evaporation. The electrons bombard rapidly on the  surface and material melts at the surface and evaporates. This  allows synthesis of high purity thin films because crucible  materials or their reaction products are practically excluded from  </a:t>
            </a:r>
            <a:r>
              <a:rPr lang="en-US" sz="2200" dirty="0" smtClean="0">
                <a:solidFill>
                  <a:srgbClr val="000000"/>
                </a:solidFill>
                <a:latin typeface="Times New Roman" pitchFamily="16" charset="0"/>
                <a:ea typeface="Noto Sans SC Regular" charset="0"/>
                <a:cs typeface="Noto Sans SC Regular" charset="0"/>
              </a:rPr>
              <a:t>evaporation. </a:t>
            </a:r>
            <a:r>
              <a:rPr lang="en-US" sz="2200" dirty="0">
                <a:solidFill>
                  <a:srgbClr val="000000"/>
                </a:solidFill>
                <a:latin typeface="Times New Roman" pitchFamily="16" charset="0"/>
                <a:ea typeface="Noto Sans SC Regular" charset="0"/>
                <a:cs typeface="Noto Sans SC Regular" charset="0"/>
              </a:rPr>
              <a:t>The electrons emitted from a tungsten cathode  are accelerated by high voltages are focused on the substance to  be evaporated, which is put in a water-cooled crucible. The  kinetic energy of the electrons is transformed into thermal  energy, so that the material in the crucible melts and evaporates  into the vacuum.</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901700" y="871538"/>
            <a:ext cx="3476625" cy="379412"/>
          </a:xfrm>
          <a:prstGeom prst="rect">
            <a:avLst/>
          </a:prstGeom>
          <a:noFill/>
          <a:ln w="9525" cap="flat">
            <a:noFill/>
            <a:round/>
            <a:headEnd/>
            <a:tailEnd/>
          </a:ln>
          <a:effectLst/>
        </p:spPr>
        <p:txBody>
          <a:bodyPr lIns="0" tIns="12600" rIns="0" bIns="0">
            <a:spAutoFit/>
          </a:bodyPr>
          <a:lstStyle/>
          <a:p>
            <a:pPr marL="468313" indent="-455613">
              <a:lnSpc>
                <a:spcPct val="100000"/>
              </a:lnSpc>
              <a:spcBef>
                <a:spcPts val="100"/>
              </a:spcBef>
              <a:buFont typeface="Wingdings" charset="2"/>
              <a:buChar char=""/>
              <a:tabLst>
                <a:tab pos="936625" algn="l"/>
                <a:tab pos="936625" algn="l"/>
                <a:tab pos="1371600" algn="l"/>
                <a:tab pos="1828800" algn="l"/>
                <a:tab pos="2286000" algn="l"/>
                <a:tab pos="2743200" algn="l"/>
                <a:tab pos="3200400" algn="l"/>
              </a:tabLst>
            </a:pPr>
            <a:r>
              <a:rPr lang="en-US" sz="2400">
                <a:solidFill>
                  <a:srgbClr val="000000"/>
                </a:solidFill>
                <a:latin typeface="Times New Roman" pitchFamily="16" charset="0"/>
                <a:ea typeface="Noto Sans SC Regular" charset="0"/>
                <a:cs typeface="Noto Sans SC Regular" charset="0"/>
              </a:rPr>
              <a:t>Radio frequency heating</a:t>
            </a:r>
          </a:p>
        </p:txBody>
      </p:sp>
      <p:pic>
        <p:nvPicPr>
          <p:cNvPr id="31746" name="Picture 2"/>
          <p:cNvPicPr>
            <a:picLocks noChangeAspect="1" noChangeArrowheads="1"/>
          </p:cNvPicPr>
          <p:nvPr/>
        </p:nvPicPr>
        <p:blipFill>
          <a:blip r:embed="rId3"/>
          <a:srcRect/>
          <a:stretch>
            <a:fillRect/>
          </a:stretch>
        </p:blipFill>
        <p:spPr bwMode="auto">
          <a:xfrm>
            <a:off x="2344738" y="1444625"/>
            <a:ext cx="4476750" cy="4389438"/>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901700" y="842963"/>
            <a:ext cx="7343775" cy="406717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Radio frequency can be used to heat the evaporant by a suitable  arrangement of RF coils, levitation and evaporation can be  achieved, thereby eliminating the possibility of contamination of  the film by the support crucible. The radio frequency heating,  includes the heating materials by the application of radiowaves  having high frequency (above 70,000 hertz, (cycles per second)).  This method is again divided into two sub methods. One of  these, induction heating is highly effective for heating metals and  other materials that are relatively good electrical conductors. The  other method, called dielectric heating, is used with materials  that are poor conductors of electricity.</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901700" y="871538"/>
            <a:ext cx="2670175" cy="379412"/>
          </a:xfrm>
          <a:prstGeom prst="rect">
            <a:avLst/>
          </a:prstGeom>
          <a:noFill/>
          <a:ln w="9525" cap="flat">
            <a:noFill/>
            <a:round/>
            <a:headEnd/>
            <a:tailEnd/>
          </a:ln>
          <a:effectLst/>
        </p:spPr>
        <p:txBody>
          <a:bodyPr lIns="0" tIns="12600" rIns="0" bIns="0">
            <a:spAutoFit/>
          </a:bodyPr>
          <a:lstStyle/>
          <a:p>
            <a:pPr marL="468313" indent="-455613">
              <a:lnSpc>
                <a:spcPct val="100000"/>
              </a:lnSpc>
              <a:spcBef>
                <a:spcPts val="100"/>
              </a:spcBef>
              <a:buFont typeface="Wingdings" charset="2"/>
              <a:buChar char=""/>
              <a:tabLst>
                <a:tab pos="936625" algn="l"/>
                <a:tab pos="936625" algn="l"/>
                <a:tab pos="1371600" algn="l"/>
                <a:tab pos="1828800" algn="l"/>
                <a:tab pos="2286000" algn="l"/>
              </a:tabLst>
            </a:pPr>
            <a:r>
              <a:rPr lang="en-US" sz="2400">
                <a:solidFill>
                  <a:srgbClr val="000000"/>
                </a:solidFill>
                <a:latin typeface="Times New Roman" pitchFamily="16" charset="0"/>
                <a:ea typeface="Noto Sans SC Regular" charset="0"/>
                <a:cs typeface="Noto Sans SC Regular" charset="0"/>
              </a:rPr>
              <a:t>Laser evaporation</a:t>
            </a:r>
          </a:p>
        </p:txBody>
      </p:sp>
      <p:sp>
        <p:nvSpPr>
          <p:cNvPr id="33794" name="Rectangle 2"/>
          <p:cNvSpPr>
            <a:spLocks noChangeArrowheads="1"/>
          </p:cNvSpPr>
          <p:nvPr/>
        </p:nvSpPr>
        <p:spPr bwMode="auto">
          <a:xfrm>
            <a:off x="901700" y="3963988"/>
            <a:ext cx="7339013" cy="1822450"/>
          </a:xfrm>
          <a:prstGeom prst="rect">
            <a:avLst/>
          </a:prstGeom>
          <a:noFill/>
          <a:ln w="9525" cap="flat">
            <a:noFill/>
            <a:round/>
            <a:headEnd/>
            <a:tailEnd/>
          </a:ln>
          <a:effectLst/>
        </p:spPr>
        <p:txBody>
          <a:bodyPr lIns="0" tIns="1260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For the ejection of particles into vacuum the high power, pulsed laser beams  can be used. The laser source, kept outside the vacuum system, is focused onto  the target material, and the ejected material is deposited on the substrate, placed  in front of the target material in the vacuum system. An advantage of laser  evaporation is that its high energy, alloys can be deposited without a change of  composition as in flash evaporation techniques.</a:t>
            </a:r>
          </a:p>
        </p:txBody>
      </p:sp>
      <p:pic>
        <p:nvPicPr>
          <p:cNvPr id="33795" name="Picture 3"/>
          <p:cNvPicPr>
            <a:picLocks noChangeAspect="1" noChangeArrowheads="1"/>
          </p:cNvPicPr>
          <p:nvPr/>
        </p:nvPicPr>
        <p:blipFill>
          <a:blip r:embed="rId3"/>
          <a:srcRect/>
          <a:stretch>
            <a:fillRect/>
          </a:stretch>
        </p:blipFill>
        <p:spPr bwMode="auto">
          <a:xfrm>
            <a:off x="2447925" y="1444625"/>
            <a:ext cx="4267200" cy="2398713"/>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914400" y="381000"/>
            <a:ext cx="595788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400" dirty="0">
                <a:latin typeface="Times New Roman" pitchFamily="16" charset="0"/>
              </a:rPr>
              <a:t>3.1 Generic advantages of thin film technologies</a:t>
            </a:r>
          </a:p>
        </p:txBody>
      </p:sp>
      <p:sp>
        <p:nvSpPr>
          <p:cNvPr id="7170" name="Rectangle 2"/>
          <p:cNvSpPr>
            <a:spLocks noChangeArrowheads="1"/>
          </p:cNvSpPr>
          <p:nvPr/>
        </p:nvSpPr>
        <p:spPr bwMode="auto">
          <a:xfrm>
            <a:off x="990600" y="1752600"/>
            <a:ext cx="7342188" cy="4467225"/>
          </a:xfrm>
          <a:prstGeom prst="rect">
            <a:avLst/>
          </a:prstGeom>
          <a:noFill/>
          <a:ln w="9525" cap="flat">
            <a:noFill/>
            <a:round/>
            <a:headEnd/>
            <a:tailEnd/>
          </a:ln>
          <a:effectLst/>
        </p:spPr>
        <p:txBody>
          <a:bodyPr lIns="0" rIns="0" bIns="0">
            <a:spAutoFit/>
          </a:bodyPr>
          <a:lstStyle/>
          <a:p>
            <a:pPr marL="12700" algn="just">
              <a:lnSpc>
                <a:spcPct val="100000"/>
              </a:lnSpc>
              <a:spcBef>
                <a:spcPts val="3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solidFill>
                  <a:srgbClr val="000000"/>
                </a:solidFill>
                <a:latin typeface="Times New Roman" pitchFamily="16" charset="0"/>
                <a:ea typeface="Noto Sans SC Regular" charset="0"/>
                <a:cs typeface="Noto Sans SC Regular" charset="0"/>
              </a:rPr>
              <a:t>1. Requires less Material.</a:t>
            </a:r>
          </a:p>
          <a:p>
            <a:pPr marL="12700" algn="just">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dirty="0">
                <a:solidFill>
                  <a:srgbClr val="000000"/>
                </a:solidFill>
                <a:latin typeface="Times New Roman" pitchFamily="16" charset="0"/>
                <a:ea typeface="Noto Sans SC Regular" charset="0"/>
                <a:cs typeface="Noto Sans SC Regular" charset="0"/>
              </a:rPr>
              <a:t>This is the reason thin film was attractive to begin with. Thin</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dirty="0">
                <a:solidFill>
                  <a:srgbClr val="000000"/>
                </a:solidFill>
                <a:latin typeface="Times New Roman" pitchFamily="16" charset="0"/>
                <a:ea typeface="Noto Sans SC Regular" charset="0"/>
                <a:cs typeface="Noto Sans SC Regular" charset="0"/>
              </a:rPr>
              <a:t>film materials have a property, called </a:t>
            </a:r>
            <a:r>
              <a:rPr lang="en-US" sz="2200" dirty="0" err="1">
                <a:solidFill>
                  <a:srgbClr val="000000"/>
                </a:solidFill>
                <a:latin typeface="Times New Roman" pitchFamily="16" charset="0"/>
                <a:ea typeface="Noto Sans SC Regular" charset="0"/>
                <a:cs typeface="Noto Sans SC Regular" charset="0"/>
              </a:rPr>
              <a:t>bandgap</a:t>
            </a:r>
            <a:r>
              <a:rPr lang="en-US" sz="2200" dirty="0">
                <a:solidFill>
                  <a:srgbClr val="000000"/>
                </a:solidFill>
                <a:latin typeface="Times New Roman" pitchFamily="16" charset="0"/>
                <a:ea typeface="Noto Sans SC Regular" charset="0"/>
                <a:cs typeface="Noto Sans SC Regular" charset="0"/>
              </a:rPr>
              <a:t>, which is superior  to silicon. Funny as it sounds, silicon just doesn’t like to absorb  light. First of all, it only wants to absorb low wavelength light  (red and IR), rather than most of the light that comes from the  sun. It has the wrong </a:t>
            </a:r>
            <a:r>
              <a:rPr lang="en-US" sz="2200" dirty="0" err="1">
                <a:solidFill>
                  <a:srgbClr val="000000"/>
                </a:solidFill>
                <a:latin typeface="Times New Roman" pitchFamily="16" charset="0"/>
                <a:ea typeface="Noto Sans SC Regular" charset="0"/>
                <a:cs typeface="Noto Sans SC Regular" charset="0"/>
              </a:rPr>
              <a:t>bandgap</a:t>
            </a:r>
            <a:r>
              <a:rPr lang="en-US" sz="2200" dirty="0">
                <a:solidFill>
                  <a:srgbClr val="000000"/>
                </a:solidFill>
                <a:latin typeface="Times New Roman" pitchFamily="16" charset="0"/>
                <a:ea typeface="Noto Sans SC Regular" charset="0"/>
                <a:cs typeface="Noto Sans SC Regular" charset="0"/>
              </a:rPr>
              <a:t> (which wavelength is absorbed),  and it doesn’t even absorb that very well. It takes over 100  microns of material to absorb the light, where thin film takes  only 1 micron. Thin film absorbs the right wavelengths, and does  it with 100x less material. In an industry where materials cost is  important, thinner is much better.</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901700" y="871538"/>
            <a:ext cx="2451100" cy="379412"/>
          </a:xfrm>
          <a:prstGeom prst="rect">
            <a:avLst/>
          </a:prstGeom>
          <a:noFill/>
          <a:ln w="9525" cap="flat">
            <a:noFill/>
            <a:round/>
            <a:headEnd/>
            <a:tailEnd/>
          </a:ln>
          <a:effectLst/>
        </p:spPr>
        <p:txBody>
          <a:bodyPr lIns="0" tIns="12600" rIns="0" bIns="0">
            <a:spAutoFit/>
          </a:bodyPr>
          <a:lstStyle/>
          <a:p>
            <a:pPr marL="468313" indent="-455613">
              <a:lnSpc>
                <a:spcPct val="100000"/>
              </a:lnSpc>
              <a:spcBef>
                <a:spcPts val="100"/>
              </a:spcBef>
              <a:buFont typeface="Wingdings" charset="2"/>
              <a:buChar char=""/>
              <a:tabLst>
                <a:tab pos="936625" algn="l"/>
                <a:tab pos="936625" algn="l"/>
                <a:tab pos="1371600" algn="l"/>
                <a:tab pos="1828800" algn="l"/>
                <a:tab pos="2286000" algn="l"/>
              </a:tabLst>
            </a:pPr>
            <a:r>
              <a:rPr lang="en-US" sz="2400">
                <a:solidFill>
                  <a:srgbClr val="000000"/>
                </a:solidFill>
                <a:latin typeface="Times New Roman" pitchFamily="16" charset="0"/>
                <a:ea typeface="Noto Sans SC Regular" charset="0"/>
                <a:cs typeface="Noto Sans SC Regular" charset="0"/>
              </a:rPr>
              <a:t>Arc evaporation</a:t>
            </a:r>
          </a:p>
        </p:txBody>
      </p:sp>
      <p:sp>
        <p:nvSpPr>
          <p:cNvPr id="34818" name="Rectangle 2"/>
          <p:cNvSpPr>
            <a:spLocks noChangeArrowheads="1"/>
          </p:cNvSpPr>
          <p:nvPr/>
        </p:nvSpPr>
        <p:spPr bwMode="auto">
          <a:xfrm>
            <a:off x="901700" y="3522663"/>
            <a:ext cx="7340600" cy="1890712"/>
          </a:xfrm>
          <a:prstGeom prst="rect">
            <a:avLst/>
          </a:prstGeom>
          <a:noFill/>
          <a:ln w="9525" cap="flat">
            <a:noFill/>
            <a:round/>
            <a:headEnd/>
            <a:tailEnd/>
          </a:ln>
          <a:effectLst/>
        </p:spPr>
        <p:txBody>
          <a:bodyPr lIns="0" tIns="15840" rIns="0" bIns="0">
            <a:spAutoFit/>
          </a:bodyPr>
          <a:lstStyle/>
          <a:p>
            <a:pPr marL="12700" algn="just">
              <a:lnSpc>
                <a:spcPct val="110000"/>
              </a:lnSpc>
              <a:spcBef>
                <a:spcPts val="1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The arc evaporation method is used to apply aluminum, titanium, zirconium and chromium based hard  material coatings for tools. The starting material for this vacuum based coating process takes the form  of an arc cathode. In this process, an arc with a diameter of just a few microns is run over the solid,  metallic coating material, causing it to evaporate. Because of the high currents and power densities  used, the evaporated material is almost totally ionized and forms a high energy plasma. Theoretically  the arc is a self sustaining discharge capable of sustaining large currents through electron emission  from the cathode surface and the rebombardment of the surface of positive ions under high vacuum  conditions.</a:t>
            </a:r>
          </a:p>
        </p:txBody>
      </p:sp>
      <p:pic>
        <p:nvPicPr>
          <p:cNvPr id="34819" name="Picture 3"/>
          <p:cNvPicPr>
            <a:picLocks noChangeAspect="1" noChangeArrowheads="1"/>
          </p:cNvPicPr>
          <p:nvPr/>
        </p:nvPicPr>
        <p:blipFill>
          <a:blip r:embed="rId3"/>
          <a:srcRect/>
          <a:stretch>
            <a:fillRect/>
          </a:stretch>
        </p:blipFill>
        <p:spPr bwMode="auto">
          <a:xfrm>
            <a:off x="3409950" y="1444625"/>
            <a:ext cx="2343150" cy="195262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901700" y="661988"/>
            <a:ext cx="7335838" cy="4081462"/>
          </a:xfrm>
          <a:prstGeom prst="rect">
            <a:avLst/>
          </a:prstGeom>
          <a:noFill/>
          <a:ln w="9525" cap="flat">
            <a:noFill/>
            <a:round/>
            <a:headEnd/>
            <a:tailEnd/>
          </a:ln>
          <a:effectLst/>
        </p:spPr>
        <p:txBody>
          <a:bodyPr lIns="0" tIns="221760" rIns="0" bIns="0">
            <a:spAutoFit/>
          </a:bodyPr>
          <a:lstStyle/>
          <a:p>
            <a:pPr marL="468313" indent="-455613">
              <a:lnSpc>
                <a:spcPct val="100000"/>
              </a:lnSpc>
              <a:spcBef>
                <a:spcPts val="1750"/>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Flash evaporation</a:t>
            </a:r>
          </a:p>
          <a:p>
            <a:pPr marL="12700" algn="just">
              <a:lnSpc>
                <a:spcPct val="110000"/>
              </a:lnSpc>
              <a:spcBef>
                <a:spcPts val="1113"/>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Flash evaporation is one of the important technique for the synthesis of  thin films alloys whose constituents have different vapor pressures.  This technique requires only one boat maintained at sufficiently high  temperature to evaporate the less volatile component of the alloy. This  technique does not require maintaining the critical vapor pressures of  the components and temperature of the boat unlike multisource thermal  evaporation, which is a main advantage of this technique. In flash  evaporation, the selected alloy is prepared in powder form with grain  size as small as possible and is dropped onto a boat that is hot enough  to make sure that the material is evaporated instantly.</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901700" y="871538"/>
            <a:ext cx="7342188" cy="4144962"/>
          </a:xfrm>
          <a:prstGeom prst="rect">
            <a:avLst/>
          </a:prstGeom>
          <a:noFill/>
          <a:ln w="9525" cap="flat">
            <a:noFill/>
            <a:round/>
            <a:headEnd/>
            <a:tailEnd/>
          </a:ln>
          <a:effectLst/>
        </p:spPr>
        <p:txBody>
          <a:bodyPr lIns="0" tIns="12600" rIns="0" bIns="0">
            <a:spAutoFit/>
          </a:bodyPr>
          <a:lstStyle/>
          <a:p>
            <a:pPr marL="468313" indent="-455613">
              <a:lnSpc>
                <a:spcPct val="100000"/>
              </a:lnSpc>
              <a:spcBef>
                <a:spcPts val="100"/>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Ion plating</a:t>
            </a:r>
          </a:p>
          <a:p>
            <a:pPr marL="12700" algn="just">
              <a:lnSpc>
                <a:spcPct val="110000"/>
              </a:lnSpc>
              <a:spcBef>
                <a:spcPts val="1150"/>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main characteristic of the ion plating technique is to use the bombardment  of ions to interfere in the plating process. By making use of the activity of  plasma and the bombardment effect, the energy exchange between ions, their  substrate interfaces. The growing thin film compounds can be brought into  existence under a temperature much lower than that conditioned by traditional  thermodynamics. While, the properties such as, density of the films, adhesion  between film/substrates and structure of the films are improved. Ion plating  technique combined the technique of glow discharge or arc discharge of a gas,  plasma technique and vacuum evaporation plating technique. In this process  source is a thermal evaporation in ordinary evaporation techniques, and a glow  discharge is maintained at a pressure of 10-1 torr to 10-2 torr. Particularly, the  source crucible or filament acts as the anode and the substrate as the cathode.</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914400" y="0"/>
            <a:ext cx="1676400" cy="1157287"/>
          </a:xfrm>
          <a:ln/>
        </p:spPr>
        <p:txBody>
          <a:bodyPr tIns="12600"/>
          <a:lstStyle/>
          <a:p>
            <a:pPr marL="12700" algn="l">
              <a:lnSpc>
                <a:spcPct val="100000"/>
              </a:lnSpc>
              <a:spcBef>
                <a:spcPts val="100"/>
              </a:spcBef>
              <a:tabLst>
                <a:tab pos="457200" algn="l"/>
                <a:tab pos="914400" algn="l"/>
                <a:tab pos="1371600" algn="l"/>
              </a:tabLst>
            </a:pPr>
            <a:r>
              <a:rPr lang="en-US" sz="2400" dirty="0">
                <a:latin typeface="Times New Roman" pitchFamily="16" charset="0"/>
              </a:rPr>
              <a:t>B) Sputtering</a:t>
            </a:r>
          </a:p>
        </p:txBody>
      </p:sp>
      <p:sp>
        <p:nvSpPr>
          <p:cNvPr id="37890" name="Rectangle 2"/>
          <p:cNvSpPr>
            <a:spLocks noChangeArrowheads="1"/>
          </p:cNvSpPr>
          <p:nvPr/>
        </p:nvSpPr>
        <p:spPr bwMode="auto">
          <a:xfrm>
            <a:off x="914400" y="1219200"/>
            <a:ext cx="7339013" cy="4370387"/>
          </a:xfrm>
          <a:prstGeom prst="rect">
            <a:avLst/>
          </a:prstGeom>
          <a:noFill/>
          <a:ln w="9525" cap="flat">
            <a:noFill/>
            <a:round/>
            <a:headEnd/>
            <a:tailEnd/>
          </a:ln>
          <a:effectLst/>
        </p:spPr>
        <p:txBody>
          <a:bodyPr lIns="0" tIns="1260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The sputtering is the most versatile technique tremendously used for  the synthesis of thin films. Using this technique desired composition in  films with good adherence will be maintained. Whereas, it permits the  better control of film thickness. The sputtering process involves the  formation of gas plasma usually an inert gas such as argon by applying  voltage between cathode and anode electrodes. Generally, in sputtering  the ejection of surface atoms from an electrode surface by momentum  transfer from bombarding ions to surface atoms. From this definition,  sputtering is clearly an etching process, and used for surface cleaning  and pattern delineation. The sputtering process produces a </a:t>
            </a:r>
            <a:r>
              <a:rPr lang="en-US" sz="2000" dirty="0" err="1">
                <a:solidFill>
                  <a:srgbClr val="000000"/>
                </a:solidFill>
                <a:latin typeface="Times New Roman" pitchFamily="16" charset="0"/>
                <a:ea typeface="Noto Sans SC Regular" charset="0"/>
                <a:cs typeface="Noto Sans SC Regular" charset="0"/>
              </a:rPr>
              <a:t>vapour</a:t>
            </a:r>
            <a:r>
              <a:rPr lang="en-US" sz="2000" dirty="0">
                <a:solidFill>
                  <a:srgbClr val="000000"/>
                </a:solidFill>
                <a:latin typeface="Times New Roman" pitchFamily="16" charset="0"/>
                <a:ea typeface="Noto Sans SC Regular" charset="0"/>
                <a:cs typeface="Noto Sans SC Regular" charset="0"/>
              </a:rPr>
              <a:t> of  material electrode. This technique frequently used as method of thin  film deposition like evaporation method. Therefore, sputter deposition  is a generic name for a variety of processes.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901700" y="661988"/>
            <a:ext cx="7337425" cy="4751387"/>
          </a:xfrm>
          <a:prstGeom prst="rect">
            <a:avLst/>
          </a:prstGeom>
          <a:noFill/>
          <a:ln w="9525" cap="flat">
            <a:noFill/>
            <a:round/>
            <a:headEnd/>
            <a:tailEnd/>
          </a:ln>
          <a:effectLst/>
        </p:spPr>
        <p:txBody>
          <a:bodyPr lIns="0" tIns="221760" rIns="0" bIns="0">
            <a:spAutoFit/>
          </a:bodyPr>
          <a:lstStyle/>
          <a:p>
            <a:pPr marL="468313" indent="-455613">
              <a:lnSpc>
                <a:spcPct val="100000"/>
              </a:lnSpc>
              <a:spcBef>
                <a:spcPts val="1750"/>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Glow discharge sputtering</a:t>
            </a:r>
          </a:p>
          <a:p>
            <a:pPr marL="12700" algn="just">
              <a:lnSpc>
                <a:spcPct val="110000"/>
              </a:lnSpc>
              <a:spcBef>
                <a:spcPts val="1125"/>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glow discharge sputtering is an very simplest arrangement of  sputtering technique. In an inert gas at low pressure electric field is  applied between two electrodes. The cathode is a material to be  deposited and a substrate is coated on the anode as a target. When the  electric field is applied glow discharge is produced and the positive gas  ion impact on the target plate and cathode material atoms will be  ejected. These ejected atoms eventually condense on the substrate as a  thin film coating. The electrode and gas phase phenomena in various  kinds of glow discharges (especially RF discharges) represent a rich  source of the route used to deposit and etching of thin films. Creative  exploitation of these phenomena has resulted in the development of  many useful processes for film deposition as well as etching process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901700" y="688975"/>
            <a:ext cx="7337425" cy="5029200"/>
          </a:xfrm>
          <a:prstGeom prst="rect">
            <a:avLst/>
          </a:prstGeom>
          <a:noFill/>
          <a:ln w="9525" cap="flat">
            <a:noFill/>
            <a:round/>
            <a:headEnd/>
            <a:tailEnd/>
          </a:ln>
          <a:effectLst/>
        </p:spPr>
        <p:txBody>
          <a:bodyPr lIns="0" tIns="195120" rIns="0" bIns="0">
            <a:spAutoFit/>
          </a:bodyPr>
          <a:lstStyle/>
          <a:p>
            <a:pPr marL="468313" indent="-455613" algn="just">
              <a:lnSpc>
                <a:spcPct val="100000"/>
              </a:lnSpc>
              <a:spcBef>
                <a:spcPts val="1538"/>
              </a:spcBef>
              <a:buFont typeface="Wingdings" charset="2"/>
              <a:buChar char=""/>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Diode sputtering</a:t>
            </a:r>
          </a:p>
          <a:p>
            <a:pPr marL="12700" algn="just">
              <a:lnSpc>
                <a:spcPct val="110000"/>
              </a:lnSpc>
              <a:spcBef>
                <a:spcPts val="1063"/>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Diode sputtering uses a plate of the material to be deposited as  the cathode (or RF Powered) electrode (target) in a glow  discharge. Thus, material can be transported from the target to a  substrate to form a thin film. Films of pure metals or alloys can  be deposited when using noble gas discharges (typically Ar) with  metal targets.</a:t>
            </a:r>
          </a:p>
          <a:p>
            <a:pPr marL="468313" indent="-455613" algn="just">
              <a:lnSpc>
                <a:spcPct val="100000"/>
              </a:lnSpc>
              <a:spcBef>
                <a:spcPts val="1263"/>
              </a:spcBef>
              <a:buFont typeface="Wingdings" charset="2"/>
              <a:buChar char=""/>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Reactive sputtering</a:t>
            </a:r>
          </a:p>
          <a:p>
            <a:pPr marL="12700" algn="just">
              <a:lnSpc>
                <a:spcPct val="109000"/>
              </a:lnSpc>
              <a:spcBef>
                <a:spcPts val="1075"/>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Compounds can be synthesized by reactive sputtering, that is  sputtering elemental or alloy targets in reactive gases.  Alternatively, they can be deposited directly from compound  targets.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901700" y="688975"/>
            <a:ext cx="7342188" cy="4013200"/>
          </a:xfrm>
          <a:prstGeom prst="rect">
            <a:avLst/>
          </a:prstGeom>
          <a:noFill/>
          <a:ln w="9525" cap="flat">
            <a:noFill/>
            <a:round/>
            <a:headEnd/>
            <a:tailEnd/>
          </a:ln>
          <a:effectLst/>
        </p:spPr>
        <p:txBody>
          <a:bodyPr lIns="0" tIns="195120" rIns="0" bIns="0">
            <a:spAutoFit/>
          </a:bodyPr>
          <a:lstStyle/>
          <a:p>
            <a:pPr marL="468313" indent="-455613" algn="just">
              <a:lnSpc>
                <a:spcPct val="100000"/>
              </a:lnSpc>
              <a:spcBef>
                <a:spcPts val="1538"/>
              </a:spcBef>
              <a:buFont typeface="Wingdings" charset="2"/>
              <a:buChar char=""/>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Bais sputtering</a:t>
            </a:r>
          </a:p>
          <a:p>
            <a:pPr marL="12700" algn="just">
              <a:lnSpc>
                <a:spcPct val="110000"/>
              </a:lnSpc>
              <a:spcBef>
                <a:spcPts val="1063"/>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In this case the substrates are biased with a negative potential  with respect to an anode so that it is subjected to an ion  bombardment throughout the growth. This effectively cleans the  substrate surface, and films with good adhesion to the substrates  are formed. During the film synthesis ion bombardment can  produce one or more desirable effects, such as resputtering of  loosely bonded film material, low energy ion implantation,  desorption of gases, conformal coverage of the surface, or  modification of a large number of film properties.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901700" y="688975"/>
            <a:ext cx="7339013" cy="3644900"/>
          </a:xfrm>
          <a:prstGeom prst="rect">
            <a:avLst/>
          </a:prstGeom>
          <a:noFill/>
          <a:ln w="9525" cap="flat">
            <a:noFill/>
            <a:round/>
            <a:headEnd/>
            <a:tailEnd/>
          </a:ln>
          <a:effectLst/>
        </p:spPr>
        <p:txBody>
          <a:bodyPr lIns="0" tIns="195120" rIns="0" bIns="0">
            <a:spAutoFit/>
          </a:bodyPr>
          <a:lstStyle/>
          <a:p>
            <a:pPr marL="468313" indent="-455613" algn="just">
              <a:lnSpc>
                <a:spcPct val="100000"/>
              </a:lnSpc>
              <a:spcBef>
                <a:spcPts val="1538"/>
              </a:spcBef>
              <a:buFont typeface="Wingdings" charset="2"/>
              <a:buChar char=""/>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RF sputtering</a:t>
            </a:r>
          </a:p>
          <a:p>
            <a:pPr marL="12700" algn="just">
              <a:lnSpc>
                <a:spcPct val="110000"/>
              </a:lnSpc>
              <a:spcBef>
                <a:spcPts val="1063"/>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This can be used to sputter insulator films directly and also  possible to sputter at low pressures. In this case an RF potential  is applied to the metal electrode placed behind the dielectric  plate target. In DC systems, positive charge builds up on the  cathode (target) need 1012 volts to sputter insulators. Also, avoid  charges build up by alternating potential. The sputter deposition  occurs when the target is negative and the substrate and chamber  make a very large electrode, so not much sputtering of substrate.</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901700" y="661988"/>
            <a:ext cx="7340600" cy="5087937"/>
          </a:xfrm>
          <a:prstGeom prst="rect">
            <a:avLst/>
          </a:prstGeom>
          <a:noFill/>
          <a:ln w="9525" cap="flat">
            <a:noFill/>
            <a:round/>
            <a:headEnd/>
            <a:tailEnd/>
          </a:ln>
          <a:effectLst/>
        </p:spPr>
        <p:txBody>
          <a:bodyPr lIns="0" tIns="221760" rIns="0" bIns="0">
            <a:spAutoFit/>
          </a:bodyPr>
          <a:lstStyle/>
          <a:p>
            <a:pPr marL="468313" indent="-455613">
              <a:lnSpc>
                <a:spcPct val="100000"/>
              </a:lnSpc>
              <a:spcBef>
                <a:spcPts val="1750"/>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Magnetron sputtering</a:t>
            </a:r>
          </a:p>
          <a:p>
            <a:pPr marL="12700" algn="just">
              <a:lnSpc>
                <a:spcPct val="110000"/>
              </a:lnSpc>
              <a:spcBef>
                <a:spcPts val="1125"/>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Another alternative in sputtering sources that uses magnetic field  transverse to the electric fields at sputtering/target surfaces, which is  known as magnetron sputtering. Sputtering with a transverse magnetic  field produces several important modifications of the basic processes.  Target generated secondary electrons do not bombard substrates  because they are trapped in cycloidal trajectories near the target, and  thus do not contribute to increased substrate temperature and radiation  damage. In magnetron sputtering sources produces higher deposition  rates than conventional sources, beneficial for economic, large area  industrial application. There are cylindrical, conical, and planar  magnetron sources, all with particular advantages and disadvantages for  specific applications. As with other forms of sputtering, magnetron  sources can be used in a reactive sputtering mode.</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901700" y="704850"/>
            <a:ext cx="7339013" cy="4699000"/>
          </a:xfrm>
          <a:prstGeom prst="rect">
            <a:avLst/>
          </a:prstGeom>
          <a:noFill/>
          <a:ln w="9525" cap="flat">
            <a:noFill/>
            <a:round/>
            <a:headEnd/>
            <a:tailEnd/>
          </a:ln>
          <a:effectLst/>
        </p:spPr>
        <p:txBody>
          <a:bodyPr lIns="0" tIns="180360" rIns="0" bIns="0">
            <a:spAutoFit/>
          </a:bodyPr>
          <a:lstStyle/>
          <a:p>
            <a:pPr marL="468313" indent="-455613" algn="just">
              <a:lnSpc>
                <a:spcPct val="100000"/>
              </a:lnSpc>
              <a:spcBef>
                <a:spcPts val="1425"/>
              </a:spcBef>
              <a:buFont typeface="Wingdings" charset="2"/>
              <a:buChar char=""/>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Ion beam sputtering</a:t>
            </a:r>
          </a:p>
          <a:p>
            <a:pPr marL="12700" algn="just">
              <a:lnSpc>
                <a:spcPct val="110000"/>
              </a:lnSpc>
              <a:spcBef>
                <a:spcPts val="1038"/>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Ion beams, produced and extracted from glow discharges in  a differently pumped system, are important to scientific  investigations of sputtering, and are proving to be useful as  practical thin film deposition systems for special materials  in a relatively small substrate area. There are several  advantages of ion beam sputtering deposition. The target  and substrate are situated in a high vacuum environment  rather than in a high pressure glow discharge. Glow  discharge artifacts are thereby avoided, and usually results  in the formation of high purity films.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676400" y="304800"/>
            <a:ext cx="409733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Lst>
            </a:pPr>
            <a:r>
              <a:rPr lang="en-US" sz="2400" b="1" dirty="0">
                <a:latin typeface="Times New Roman" pitchFamily="16" charset="0"/>
              </a:rPr>
              <a:t>2. Glass substrates can be used.</a:t>
            </a:r>
          </a:p>
        </p:txBody>
      </p:sp>
      <p:sp>
        <p:nvSpPr>
          <p:cNvPr id="8194" name="Rectangle 2"/>
          <p:cNvSpPr>
            <a:spLocks noChangeArrowheads="1"/>
          </p:cNvSpPr>
          <p:nvPr/>
        </p:nvSpPr>
        <p:spPr bwMode="auto">
          <a:xfrm>
            <a:off x="685800" y="1981200"/>
            <a:ext cx="7369175" cy="3735388"/>
          </a:xfrm>
          <a:prstGeom prst="rect">
            <a:avLst/>
          </a:prstGeom>
          <a:noFill/>
          <a:ln w="9525" cap="flat">
            <a:noFill/>
            <a:round/>
            <a:headEnd/>
            <a:tailEnd/>
          </a:ln>
          <a:effectLst/>
        </p:spPr>
        <p:txBody>
          <a:bodyPr lIns="0" tIns="11520" rIns="0" bIns="0">
            <a:spAutoFit/>
          </a:bodyPr>
          <a:lstStyle/>
          <a:p>
            <a:pPr marL="254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dirty="0">
                <a:solidFill>
                  <a:srgbClr val="000000"/>
                </a:solidFill>
                <a:latin typeface="Times New Roman" pitchFamily="16" charset="0"/>
                <a:ea typeface="Noto Sans SC Regular" charset="0"/>
                <a:cs typeface="Noto Sans SC Regular" charset="0"/>
              </a:rPr>
              <a:t>Thin film uses a less expensive and easier to work with substrate  (what the solar cell is built on). While silicon uses silicon (duh),  most thin film uses glass. Silicon is more than 10 times more  expensive, ($36/m</a:t>
            </a:r>
            <a:r>
              <a:rPr lang="en-US" sz="2200" baseline="28000" dirty="0">
                <a:solidFill>
                  <a:srgbClr val="000000"/>
                </a:solidFill>
                <a:latin typeface="Times New Roman" pitchFamily="16" charset="0"/>
                <a:ea typeface="Noto Sans SC Regular" charset="0"/>
                <a:cs typeface="Noto Sans SC Regular" charset="0"/>
              </a:rPr>
              <a:t>2 </a:t>
            </a:r>
            <a:r>
              <a:rPr lang="en-US" sz="2200" dirty="0">
                <a:solidFill>
                  <a:srgbClr val="000000"/>
                </a:solidFill>
                <a:latin typeface="Times New Roman" pitchFamily="16" charset="0"/>
                <a:ea typeface="Noto Sans SC Regular" charset="0"/>
                <a:cs typeface="Noto Sans SC Regular" charset="0"/>
              </a:rPr>
              <a:t>vs. $3.60/m</a:t>
            </a:r>
            <a:r>
              <a:rPr lang="en-US" sz="2200" baseline="28000" dirty="0">
                <a:solidFill>
                  <a:srgbClr val="000000"/>
                </a:solidFill>
                <a:latin typeface="Times New Roman" pitchFamily="16" charset="0"/>
                <a:ea typeface="Noto Sans SC Regular" charset="0"/>
                <a:cs typeface="Noto Sans SC Regular" charset="0"/>
              </a:rPr>
              <a:t>2</a:t>
            </a:r>
            <a:r>
              <a:rPr lang="en-US" sz="2200" dirty="0">
                <a:solidFill>
                  <a:srgbClr val="000000"/>
                </a:solidFill>
                <a:latin typeface="Times New Roman" pitchFamily="16" charset="0"/>
                <a:ea typeface="Noto Sans SC Regular" charset="0"/>
                <a:cs typeface="Noto Sans SC Regular" charset="0"/>
              </a:rPr>
              <a:t>). To repeat: materials costs are  very important.</a:t>
            </a:r>
          </a:p>
          <a:p>
            <a:pPr marL="25400" algn="just">
              <a:lnSpc>
                <a:spcPct val="100000"/>
              </a:lnSpc>
              <a:spcBef>
                <a:spcPts val="3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solidFill>
                  <a:srgbClr val="000000"/>
                </a:solidFill>
                <a:latin typeface="Times New Roman" pitchFamily="16" charset="0"/>
                <a:ea typeface="Noto Sans SC Regular" charset="0"/>
                <a:cs typeface="Noto Sans SC Regular" charset="0"/>
              </a:rPr>
              <a:t>3. High power for less investment.</a:t>
            </a:r>
          </a:p>
          <a:p>
            <a:pPr marL="254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dirty="0">
                <a:solidFill>
                  <a:srgbClr val="000000"/>
                </a:solidFill>
                <a:latin typeface="Times New Roman" pitchFamily="16" charset="0"/>
                <a:ea typeface="Noto Sans SC Regular" charset="0"/>
                <a:cs typeface="Noto Sans SC Regular" charset="0"/>
              </a:rPr>
              <a:t>A single thin film production line can achieve 300 MW output  per year vs. the 25 MW standard for c-Si. This scaling advantage  is huge when it comes to reducing those non-materials costs such  as labor, overhead, and depreciation.</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914400" y="152400"/>
            <a:ext cx="3257550"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Lst>
            </a:pPr>
            <a:r>
              <a:rPr lang="en-US" sz="2400" dirty="0">
                <a:latin typeface="Times New Roman" pitchFamily="16" charset="0"/>
              </a:rPr>
              <a:t>3.3.2 Chemical techniques</a:t>
            </a:r>
          </a:p>
        </p:txBody>
      </p:sp>
      <p:sp>
        <p:nvSpPr>
          <p:cNvPr id="45058" name="Rectangle 2"/>
          <p:cNvSpPr>
            <a:spLocks noChangeArrowheads="1"/>
          </p:cNvSpPr>
          <p:nvPr/>
        </p:nvSpPr>
        <p:spPr bwMode="auto">
          <a:xfrm>
            <a:off x="914400" y="1524000"/>
            <a:ext cx="7342188" cy="418782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The chemical synthesis refers to the synthesis of thin film on a solid substrate  from a reaction occurring in a solution (almost in aqueous medium). The  chemical techniques are based on either slow release of ions or slow  decomposition of a complex compound. However, lots of techniques are not  involved these slow steps that sometimes called chemical deposition. The  chemical methods are the most important for the growth and fabrication of the  thin films owing to their versatility for synthesis of new compounds at  relatively low temperature. Highly crystalline layers, with a high purity thin  films can be deposited with required </a:t>
            </a:r>
            <a:r>
              <a:rPr lang="en-US" dirty="0" err="1">
                <a:solidFill>
                  <a:srgbClr val="000000"/>
                </a:solidFill>
                <a:latin typeface="Times New Roman" pitchFamily="16" charset="0"/>
                <a:ea typeface="Noto Sans SC Regular" charset="0"/>
                <a:cs typeface="Noto Sans SC Regular" charset="0"/>
              </a:rPr>
              <a:t>stoichiometry</a:t>
            </a:r>
            <a:r>
              <a:rPr lang="en-US" dirty="0">
                <a:solidFill>
                  <a:srgbClr val="000000"/>
                </a:solidFill>
                <a:latin typeface="Times New Roman" pitchFamily="16" charset="0"/>
                <a:ea typeface="Noto Sans SC Regular" charset="0"/>
                <a:cs typeface="Noto Sans SC Regular" charset="0"/>
              </a:rPr>
              <a:t>. The processes are  economical and have been industrially exploited to large scale. The chemical  techniques are divided into two categories,</a:t>
            </a:r>
          </a:p>
          <a:p>
            <a:pPr marL="766763" indent="-298450">
              <a:lnSpc>
                <a:spcPct val="100000"/>
              </a:lnSpc>
              <a:spcBef>
                <a:spcPts val="1238"/>
              </a:spcBef>
              <a:buFont typeface="Times New Roman" pitchFamily="16" charset="0"/>
              <a:buAutoNum type="alphaUcParen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Gas phase</a:t>
            </a:r>
          </a:p>
          <a:p>
            <a:pPr marL="754063" indent="-285750">
              <a:lnSpc>
                <a:spcPct val="100000"/>
              </a:lnSpc>
              <a:spcBef>
                <a:spcPts val="1200"/>
              </a:spcBef>
              <a:buFont typeface="Times New Roman" pitchFamily="16" charset="0"/>
              <a:buAutoNum type="alphaUcParen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Liquid phase</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914400" y="228600"/>
            <a:ext cx="1665288" cy="1157287"/>
          </a:xfrm>
          <a:ln/>
        </p:spPr>
        <p:txBody>
          <a:bodyPr tIns="12600"/>
          <a:lstStyle/>
          <a:p>
            <a:pPr marL="12700" algn="l">
              <a:lnSpc>
                <a:spcPct val="100000"/>
              </a:lnSpc>
              <a:spcBef>
                <a:spcPts val="100"/>
              </a:spcBef>
              <a:tabLst>
                <a:tab pos="457200" algn="l"/>
                <a:tab pos="914400" algn="l"/>
                <a:tab pos="1371600" algn="l"/>
              </a:tabLst>
            </a:pPr>
            <a:r>
              <a:rPr lang="en-US" sz="2400" dirty="0">
                <a:latin typeface="Times New Roman" pitchFamily="16" charset="0"/>
              </a:rPr>
              <a:t>A) Gas phase</a:t>
            </a:r>
          </a:p>
        </p:txBody>
      </p:sp>
      <p:sp>
        <p:nvSpPr>
          <p:cNvPr id="46082" name="Rectangle 2"/>
          <p:cNvSpPr>
            <a:spLocks noChangeArrowheads="1"/>
          </p:cNvSpPr>
          <p:nvPr/>
        </p:nvSpPr>
        <p:spPr bwMode="auto">
          <a:xfrm>
            <a:off x="838200" y="1524000"/>
            <a:ext cx="7343775" cy="4435475"/>
          </a:xfrm>
          <a:prstGeom prst="rect">
            <a:avLst/>
          </a:prstGeom>
          <a:noFill/>
          <a:ln w="9525" cap="flat">
            <a:noFill/>
            <a:round/>
            <a:headEnd/>
            <a:tailEnd/>
          </a:ln>
          <a:effectLst/>
        </p:spPr>
        <p:txBody>
          <a:bodyPr lIns="0" tIns="11520" rIns="0" bIns="0">
            <a:spAutoFit/>
          </a:bodyPr>
          <a:lstStyle/>
          <a:p>
            <a:pPr marL="12700" indent="457200" algn="just">
              <a:lnSpc>
                <a:spcPct val="110000"/>
              </a:lnSpc>
              <a:spcBef>
                <a:spcPts val="100"/>
              </a:spcBef>
              <a:tabLst>
                <a:tab pos="127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dirty="0">
                <a:solidFill>
                  <a:srgbClr val="000000"/>
                </a:solidFill>
                <a:latin typeface="Times New Roman" pitchFamily="16" charset="0"/>
                <a:ea typeface="Noto Sans SC Regular" charset="0"/>
                <a:cs typeface="Noto Sans SC Regular" charset="0"/>
              </a:rPr>
              <a:t>Generally, in gas phase methods of thin film formation by  the pure chemical processes in the gas or vapor phases. The  deposition technology has turned into one of the most important  means for producing thin films and coatings of a very large  diversity of materials necessary for advanced technology.  Particularly in solid state electronics where the most  requirements such as, refined purity and composition must be  controlled. In fact, if the gas flow continues for too long  (typically more than a few minutes), the film tends to break up  and precipitate. Since the substrate for these films is a liquid  surface and the films can be picked up and transferred to another  surface or possibly even be self supporting in small areas.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901700" y="817563"/>
            <a:ext cx="7339013" cy="4673600"/>
          </a:xfrm>
          <a:prstGeom prst="rect">
            <a:avLst/>
          </a:prstGeom>
          <a:noFill/>
          <a:ln w="9525" cap="flat">
            <a:noFill/>
            <a:round/>
            <a:headEnd/>
            <a:tailEnd/>
          </a:ln>
          <a:effectLst/>
        </p:spPr>
        <p:txBody>
          <a:bodyPr lIns="0" tIns="69120" rIns="0" bIns="0">
            <a:spAutoFit/>
          </a:bodyPr>
          <a:lstStyle/>
          <a:p>
            <a:pPr marL="468313" indent="-455613">
              <a:lnSpc>
                <a:spcPct val="100000"/>
              </a:lnSpc>
              <a:spcBef>
                <a:spcPts val="550"/>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Chemical vapour deposition</a:t>
            </a:r>
          </a:p>
          <a:p>
            <a:pPr marL="12700" indent="457200" algn="just">
              <a:lnSpc>
                <a:spcPct val="110000"/>
              </a:lnSpc>
              <a:spcBef>
                <a:spcPts val="113"/>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Chemical vapor deposition (CVD) is a chemical technique for the  synthesis of thin film of different materials. In a typical CVD process the  substrate is exposed to one or more volatile precursors, which react or  decompose on the substrate surface to synthesize the desired material.  Frequently, volatile byproducts are also produced, which are removed by gas  flow through the reaction chamber. CVD is a synthesis process in which  constituents of the vapor phase react chemically near or on a substrate surface  to form a solid product. The deposition technology has become one of the most  important means for creating thin films and coatings of a very large variety of  the purity and composition. CVD is tremendously used in the semiconductor  industry, for the semiconductor device fabrication process, includes,  polycrystalline, amorphous and epitaxial silicon, SiO2, silicon germanium,  tungsten, silicon nitride, silicon oxynitride and titanium nitride. Also, the CVD  process is used for the production synthetic diamonds.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901700" y="838200"/>
            <a:ext cx="7337425" cy="4041775"/>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917575" algn="l"/>
                <a:tab pos="1873250" algn="l"/>
                <a:tab pos="2797175" algn="l"/>
                <a:tab pos="4398963" algn="l"/>
                <a:tab pos="5189538" algn="l"/>
                <a:tab pos="60674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CVD	offers	many	advantages	over	other	deposition  processes. These include,</a:t>
            </a:r>
          </a:p>
          <a:p>
            <a:pPr marL="925513" indent="-685800">
              <a:lnSpc>
                <a:spcPct val="100000"/>
              </a:lnSpc>
              <a:spcBef>
                <a:spcPts val="288"/>
              </a:spcBef>
              <a:buFont typeface="Wingdings" charset="2"/>
              <a:buChar char=""/>
              <a:tabLst>
                <a:tab pos="917575" algn="l"/>
                <a:tab pos="1873250" algn="l"/>
                <a:tab pos="2797175" algn="l"/>
                <a:tab pos="4398963" algn="l"/>
                <a:tab pos="5189538" algn="l"/>
                <a:tab pos="60674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Versatile - can deposit any element or compound.</a:t>
            </a:r>
          </a:p>
          <a:p>
            <a:pPr marL="925513" indent="-685800">
              <a:lnSpc>
                <a:spcPct val="100000"/>
              </a:lnSpc>
              <a:spcBef>
                <a:spcPts val="313"/>
              </a:spcBef>
              <a:buFont typeface="Wingdings" charset="2"/>
              <a:buChar char=""/>
              <a:tabLst>
                <a:tab pos="917575" algn="l"/>
                <a:tab pos="1873250" algn="l"/>
                <a:tab pos="2797175" algn="l"/>
                <a:tab pos="4398963" algn="l"/>
                <a:tab pos="5189538" algn="l"/>
                <a:tab pos="60674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High Purity - typically 99.99 %.</a:t>
            </a:r>
          </a:p>
          <a:p>
            <a:pPr marL="925513" indent="-685800">
              <a:lnSpc>
                <a:spcPct val="100000"/>
              </a:lnSpc>
              <a:spcBef>
                <a:spcPts val="288"/>
              </a:spcBef>
              <a:buFont typeface="Wingdings" charset="2"/>
              <a:buChar char=""/>
              <a:tabLst>
                <a:tab pos="917575" algn="l"/>
                <a:tab pos="1873250" algn="l"/>
                <a:tab pos="2797175" algn="l"/>
                <a:tab pos="4398963" algn="l"/>
                <a:tab pos="5189538" algn="l"/>
                <a:tab pos="60674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High Density - nearly 100 % of theoretical.</a:t>
            </a:r>
          </a:p>
          <a:p>
            <a:pPr marL="925513" indent="-685800">
              <a:lnSpc>
                <a:spcPct val="100000"/>
              </a:lnSpc>
              <a:spcBef>
                <a:spcPts val="288"/>
              </a:spcBef>
              <a:buFont typeface="Wingdings" charset="2"/>
              <a:buChar char=""/>
              <a:tabLst>
                <a:tab pos="917575" algn="l"/>
                <a:tab pos="1873250" algn="l"/>
                <a:tab pos="2797175" algn="l"/>
                <a:tab pos="4398963" algn="l"/>
                <a:tab pos="5189538" algn="l"/>
                <a:tab pos="60674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Material formation well below the melting point.</a:t>
            </a:r>
          </a:p>
          <a:p>
            <a:pPr marL="468313" indent="-227013">
              <a:lnSpc>
                <a:spcPts val="3188"/>
              </a:lnSpc>
              <a:spcBef>
                <a:spcPts val="138"/>
              </a:spcBef>
              <a:buFont typeface="Wingdings" charset="2"/>
              <a:buChar char=""/>
              <a:tabLst>
                <a:tab pos="917575" algn="l"/>
                <a:tab pos="1873250" algn="l"/>
                <a:tab pos="2797175" algn="l"/>
                <a:tab pos="4398963" algn="l"/>
                <a:tab pos="5189538" algn="l"/>
                <a:tab pos="60674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Coatings deposited by CVD are conformal and near  net shape.</a:t>
            </a:r>
          </a:p>
          <a:p>
            <a:pPr marL="925513" indent="-685800">
              <a:lnSpc>
                <a:spcPct val="100000"/>
              </a:lnSpc>
              <a:spcBef>
                <a:spcPts val="138"/>
              </a:spcBef>
              <a:buFont typeface="Wingdings" charset="2"/>
              <a:buChar char=""/>
              <a:tabLst>
                <a:tab pos="917575" algn="l"/>
                <a:tab pos="1873250" algn="l"/>
                <a:tab pos="2797175" algn="l"/>
                <a:tab pos="4398963" algn="l"/>
                <a:tab pos="5189538" algn="l"/>
                <a:tab pos="60674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Economical in production, since many parts can be</a:t>
            </a:r>
          </a:p>
          <a:p>
            <a:pPr marL="469900">
              <a:lnSpc>
                <a:spcPct val="100000"/>
              </a:lnSpc>
              <a:spcBef>
                <a:spcPts val="288"/>
              </a:spcBef>
              <a:buClrTx/>
              <a:buSzTx/>
              <a:buFontTx/>
              <a:buNone/>
              <a:tabLst>
                <a:tab pos="917575" algn="l"/>
                <a:tab pos="1873250" algn="l"/>
                <a:tab pos="2797175" algn="l"/>
                <a:tab pos="4398963" algn="l"/>
                <a:tab pos="5189538" algn="l"/>
                <a:tab pos="6067425"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coated at the same time.</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901700" y="838200"/>
            <a:ext cx="7340600" cy="4406900"/>
          </a:xfrm>
          <a:prstGeom prst="rect">
            <a:avLst/>
          </a:prstGeom>
          <a:noFill/>
          <a:ln w="9525" cap="flat">
            <a:noFill/>
            <a:round/>
            <a:headEnd/>
            <a:tailEnd/>
          </a:ln>
          <a:effectLst/>
        </p:spPr>
        <p:txBody>
          <a:bodyPr lIns="0" tIns="48960" rIns="0" bIns="0">
            <a:spAutoFit/>
          </a:bodyPr>
          <a:lstStyle/>
          <a:p>
            <a:pPr marL="468313" indent="-455613" algn="just">
              <a:lnSpc>
                <a:spcPct val="100000"/>
              </a:lnSpc>
              <a:spcBef>
                <a:spcPts val="388"/>
              </a:spcBef>
              <a:buFont typeface="Wingdings" charset="2"/>
              <a:buChar char=""/>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Photo assisted chemical vapour deposition</a:t>
            </a:r>
          </a:p>
          <a:p>
            <a:pPr marL="12700" indent="457200" algn="just">
              <a:lnSpc>
                <a:spcPts val="3163"/>
              </a:lnSpc>
              <a:spcBef>
                <a:spcPts val="163"/>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PACVD technique is based on activation of  the  reactants  in  the  gas  or   vapor  phase  by  electromagnetic</a:t>
            </a:r>
          </a:p>
          <a:p>
            <a:pPr marL="12700" indent="457200" algn="just">
              <a:lnSpc>
                <a:spcPct val="100000"/>
              </a:lnSpc>
              <a:spcBef>
                <a:spcPts val="163"/>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radiation.  Selective  absorption  of  photon  energy  by  the</a:t>
            </a:r>
          </a:p>
          <a:p>
            <a:pPr marL="12700" indent="457200" algn="just">
              <a:lnSpc>
                <a:spcPct val="110000"/>
              </a:lnSpc>
              <a:spcBef>
                <a:spcPts val="13"/>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reactant molecules or atoms initiates the process by  forming reactive free radical species that interact to form a  desired film product. Mercury vapor is usually added to the</a:t>
            </a:r>
          </a:p>
          <a:p>
            <a:pPr marL="12700" indent="457200" algn="just">
              <a:lnSpc>
                <a:spcPct val="110000"/>
              </a:lnSpc>
              <a:spcBef>
                <a:spcPts val="25"/>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reactant gas  mixture as a photosensitizer that can be  activated with the radiation from a high intensity quartz  mercury resonance lamp (253.7 nm wavelength).</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901700" y="823913"/>
            <a:ext cx="7342188" cy="4462462"/>
          </a:xfrm>
          <a:prstGeom prst="rect">
            <a:avLst/>
          </a:prstGeom>
          <a:noFill/>
          <a:ln w="9525" cap="flat">
            <a:noFill/>
            <a:round/>
            <a:headEnd/>
            <a:tailEnd/>
          </a:ln>
          <a:effectLst/>
        </p:spPr>
        <p:txBody>
          <a:bodyPr lIns="0" tIns="64080" rIns="0" bIns="0">
            <a:spAutoFit/>
          </a:bodyPr>
          <a:lstStyle/>
          <a:p>
            <a:pPr marL="468313" indent="-455613">
              <a:lnSpc>
                <a:spcPct val="100000"/>
              </a:lnSpc>
              <a:spcBef>
                <a:spcPts val="513"/>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Metalorganic chemical vapour deposition</a:t>
            </a:r>
          </a:p>
          <a:p>
            <a:pPr marL="12700" indent="457200" algn="just">
              <a:lnSpc>
                <a:spcPct val="110000"/>
              </a:lnSpc>
              <a:spcBef>
                <a:spcPts val="88"/>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heating of organometallic solution that evaporate and  deposited on the heated substrate surface, therefore it is called as, metal  organic chemical vapor deposition (MOCVD) technique. It is the  chemical vapour deposition method of epitaxial growth of materials,  especially compound semiconductors from the surface reaction of  organic compounds or metal organics and metal hydrides containing  the required chemical elements. The films grown by this method,  generally requires expensive, sophisticated apparatus. MOCVD  possesses the potential for large area deposition, composition control,  film uniformity and high film deposition rates. MOCVD has a great  deal of technological importance in the fabrication of a number of  optoelectronic and high speed electronic devices.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901700" y="817563"/>
            <a:ext cx="7340600" cy="4371975"/>
          </a:xfrm>
          <a:prstGeom prst="rect">
            <a:avLst/>
          </a:prstGeom>
          <a:noFill/>
          <a:ln w="9525" cap="flat">
            <a:noFill/>
            <a:round/>
            <a:headEnd/>
            <a:tailEnd/>
          </a:ln>
          <a:effectLst/>
        </p:spPr>
        <p:txBody>
          <a:bodyPr lIns="0" tIns="69120" rIns="0" bIns="0">
            <a:spAutoFit/>
          </a:bodyPr>
          <a:lstStyle/>
          <a:p>
            <a:pPr marL="468313" indent="-455613">
              <a:lnSpc>
                <a:spcPct val="100000"/>
              </a:lnSpc>
              <a:spcBef>
                <a:spcPts val="550"/>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Flame assisted chemical vapour deposition</a:t>
            </a:r>
          </a:p>
          <a:p>
            <a:pPr marL="12700" indent="457200" algn="just">
              <a:lnSpc>
                <a:spcPct val="110000"/>
              </a:lnSpc>
              <a:spcBef>
                <a:spcPts val="113"/>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Flame assisted chemical vapour deposition (FACVD) is a low cost and  simple atmospheric pressure CVD technique that is compatible with both small  volume and high volume continuous coating processes. Use of this method with  less hazardous aqueous solution of simple metal salts can yield metal oxide thin  films. Therefore, this method has a major advantage in terms of cost of  precursor and environmental impact compared to CVD methods. In FACVD,  the flame is used to supply the required energy to crack the precursor species  into fragments which subsequently form the thin film on the substrate surface.  The main advantage of this technique is that closed reaction cell is not  essential, so making it ideal for fitting on open production lines. However, as  an open air process, the atmospheric impurities may be contaminatedduring  FACVD process, which can lead to contamination within the desired thin film  material.</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901700" y="835025"/>
            <a:ext cx="7345363" cy="4845050"/>
          </a:xfrm>
          <a:prstGeom prst="rect">
            <a:avLst/>
          </a:prstGeom>
          <a:noFill/>
          <a:ln w="9525" cap="flat">
            <a:noFill/>
            <a:round/>
            <a:headEnd/>
            <a:tailEnd/>
          </a:ln>
          <a:effectLst/>
        </p:spPr>
        <p:txBody>
          <a:bodyPr lIns="0" tIns="52200" rIns="0" bIns="0">
            <a:spAutoFit/>
          </a:bodyPr>
          <a:lstStyle/>
          <a:p>
            <a:pPr marL="468313" indent="-455613" algn="just">
              <a:lnSpc>
                <a:spcPct val="100000"/>
              </a:lnSpc>
              <a:spcBef>
                <a:spcPts val="413"/>
              </a:spcBef>
              <a:buFont typeface="Wingdings" charset="2"/>
              <a:buChar char=""/>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Electrochemical vapour deposition</a:t>
            </a:r>
          </a:p>
          <a:p>
            <a:pPr marL="12700" indent="457200" algn="just">
              <a:lnSpc>
                <a:spcPct val="110000"/>
              </a:lnSpc>
              <a:spcBef>
                <a:spcPts val="25"/>
              </a:spcBef>
              <a:buClrTx/>
              <a:buSzTx/>
              <a:buFontTx/>
              <a:buNone/>
              <a:tabLst>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200">
                <a:solidFill>
                  <a:srgbClr val="000000"/>
                </a:solidFill>
                <a:latin typeface="Times New Roman" pitchFamily="16" charset="0"/>
                <a:ea typeface="Noto Sans SC Regular" charset="0"/>
                <a:cs typeface="Noto Sans SC Regular" charset="0"/>
              </a:rPr>
              <a:t>Electrochemical vapour deposition is one of the oldest and  most widely used techniques for fabrication of thin films. In  deposition reaction potential is more intensive and energy  efficient than thermal processes, resulting in more economic  production of good quality material. Contrary to the vacuum  based technologies such as physical vapor deposition and  chemical vapor deposition, electrochemical vapour deposition is  carried out in the liquid electrolyte containing ions, which can be  incorporated in the deposit, during deposition and become an  impurity of the deposited thin film. The electrolyte is a major  impurity source, and it is practically impossible to remove the  impurity completely.</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901700" y="838200"/>
            <a:ext cx="7339013" cy="3197225"/>
          </a:xfrm>
          <a:prstGeom prst="rect">
            <a:avLst/>
          </a:prstGeom>
          <a:noFill/>
          <a:ln w="9525" cap="flat">
            <a:noFill/>
            <a:round/>
            <a:headEnd/>
            <a:tailEnd/>
          </a:ln>
          <a:effectLst/>
        </p:spPr>
        <p:txBody>
          <a:bodyPr lIns="0" tIns="48960" rIns="0" bIns="0">
            <a:spAutoFit/>
          </a:bodyPr>
          <a:lstStyle/>
          <a:p>
            <a:pPr marL="12700" algn="just">
              <a:lnSpc>
                <a:spcPct val="100000"/>
              </a:lnSpc>
              <a:spcBef>
                <a:spcPts val="3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B) Liquid phase</a:t>
            </a:r>
          </a:p>
          <a:p>
            <a:pPr marL="12700" indent="457200" algn="just">
              <a:lnSpc>
                <a:spcPts val="3163"/>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liquid phase deposition techniques are the most  important tools for the deposition of the  different  types  of</a:t>
            </a:r>
          </a:p>
          <a:p>
            <a:pPr marL="12700" indent="457200" algn="just">
              <a:lnSpc>
                <a:spcPct val="100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compound   thin   films   at   an   ambient   temperature. The</a:t>
            </a:r>
          </a:p>
          <a:p>
            <a:pPr marL="12700" indent="4572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growth of inorganic thin films from liquid phases by  chemical reactions is fulfilled by  chemical synthesis  techniques.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901700" y="823913"/>
            <a:ext cx="7340600" cy="4462462"/>
          </a:xfrm>
          <a:prstGeom prst="rect">
            <a:avLst/>
          </a:prstGeom>
          <a:noFill/>
          <a:ln w="9525" cap="flat">
            <a:noFill/>
            <a:round/>
            <a:headEnd/>
            <a:tailEnd/>
          </a:ln>
          <a:effectLst/>
        </p:spPr>
        <p:txBody>
          <a:bodyPr lIns="0" tIns="64080" rIns="0" bIns="0">
            <a:spAutoFit/>
          </a:bodyPr>
          <a:lstStyle/>
          <a:p>
            <a:pPr marL="468313" indent="-455613">
              <a:lnSpc>
                <a:spcPct val="100000"/>
              </a:lnSpc>
              <a:spcBef>
                <a:spcPts val="513"/>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Sol gel synthesis</a:t>
            </a:r>
          </a:p>
          <a:p>
            <a:pPr marL="12700" indent="457200" algn="just">
              <a:lnSpc>
                <a:spcPct val="110000"/>
              </a:lnSpc>
              <a:spcBef>
                <a:spcPts val="88"/>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Sol gel has emerged in the last 20th century as a versatile,  alternative method to produce ceramic materials, organic-inorganic  hybrid without going to drastic thermal treatment. The sol gel process  involves the transition of a solution system from a liquid "sol" (mostly  colloidal) into a solid "gel" phase. Through the sol gel process, it is  possible to fabricate different materials in a wide variety of forms such  as, ultrafine or spherical shaped powders, thin film, fibers, porous or  dense materials and extremely porous aerogel materials. This technique  covers large market and touches many industrial and technological  domains from applied biomedical to physics. In additional, it is  particularly well adapted to thin film fabrication as a results possibility  to tune and control the desired properties. In this technique precursor</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990600" y="533400"/>
            <a:ext cx="7339013" cy="1157288"/>
          </a:xfrm>
          <a:ln/>
        </p:spPr>
        <p:txBody>
          <a:bodyPr tIns="12600">
            <a:normAutofit/>
          </a:bodyPr>
          <a:lstStyle/>
          <a:p>
            <a:pPr marL="12700" algn="l">
              <a:lnSpc>
                <a:spcPct val="110000"/>
              </a:lnSpc>
              <a:spcBef>
                <a:spcPts val="100"/>
              </a:spcBef>
              <a:tabLst>
                <a:tab pos="1654175" algn="l"/>
                <a:tab pos="3636963" algn="l"/>
                <a:tab pos="4200525" algn="l"/>
                <a:tab pos="5014913" algn="l"/>
                <a:tab pos="5626100" algn="l"/>
                <a:tab pos="7186613" algn="l"/>
                <a:tab pos="7315200" algn="l"/>
              </a:tabLst>
            </a:pPr>
            <a:r>
              <a:rPr lang="en-US" sz="2400" b="1" dirty="0">
                <a:latin typeface="Times New Roman" pitchFamily="16" charset="0"/>
              </a:rPr>
              <a:t>4. Capital	Expenditure	is	less	in	installing	a  manufacturing unit.</a:t>
            </a:r>
          </a:p>
        </p:txBody>
      </p:sp>
      <p:sp>
        <p:nvSpPr>
          <p:cNvPr id="9218" name="Text Box 2"/>
          <p:cNvSpPr txBox="1">
            <a:spLocks noChangeArrowheads="1"/>
          </p:cNvSpPr>
          <p:nvPr/>
        </p:nvSpPr>
        <p:spPr bwMode="auto">
          <a:xfrm>
            <a:off x="838200" y="1752600"/>
            <a:ext cx="7342188" cy="4414838"/>
          </a:xfrm>
          <a:prstGeom prst="rect">
            <a:avLst/>
          </a:prstGeom>
          <a:noFill/>
          <a:ln w="9525" cap="flat">
            <a:noFill/>
            <a:round/>
            <a:headEnd/>
            <a:tailEnd/>
          </a:ln>
          <a:effectLst/>
        </p:spPr>
        <p:txBody>
          <a:bodyPr lIns="0" tIns="421200" rIns="0" bIns="0"/>
          <a:lstStyle/>
          <a:p>
            <a:pPr marL="12700" algn="just">
              <a:lnSpc>
                <a:spcPct val="110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700" dirty="0">
                <a:solidFill>
                  <a:srgbClr val="000000"/>
                </a:solidFill>
                <a:latin typeface="Times New Roman" pitchFamily="16" charset="0"/>
                <a:ea typeface="Noto Sans SC Regular" charset="0"/>
                <a:cs typeface="Noto Sans SC Regular" charset="0"/>
              </a:rPr>
              <a:t>High-capacity glass processing tools, beside the impact on cost, also have lower  capital intensity. Solar is considered a capital-intensive business, measured by how  much it costs to build a factory in $/watt. The “dollar” is the factory capital cost and  the “watt” is the yearly output. Silicon factories are very capital intensive, with  </a:t>
            </a:r>
            <a:r>
              <a:rPr lang="en-US" sz="1700" dirty="0" err="1">
                <a:solidFill>
                  <a:srgbClr val="000000"/>
                </a:solidFill>
                <a:latin typeface="Times New Roman" pitchFamily="16" charset="0"/>
                <a:ea typeface="Noto Sans SC Regular" charset="0"/>
                <a:cs typeface="Noto Sans SC Regular" charset="0"/>
              </a:rPr>
              <a:t>polysilicon</a:t>
            </a:r>
            <a:r>
              <a:rPr lang="en-US" sz="1700" dirty="0">
                <a:solidFill>
                  <a:srgbClr val="000000"/>
                </a:solidFill>
                <a:latin typeface="Times New Roman" pitchFamily="16" charset="0"/>
                <a:ea typeface="Noto Sans SC Regular" charset="0"/>
                <a:cs typeface="Noto Sans SC Regular" charset="0"/>
              </a:rPr>
              <a:t>, wafer, solar cell, and panel factories adding up to over $1.40/watt. Thin  film, on the other hand, ranges from $0.50 to $1.00/watt, and the 300-MW factory  mentioned above would only be $.33/watt, a 4x advantage in capital intensity. The  graph below shows the </a:t>
            </a:r>
            <a:r>
              <a:rPr lang="en-US" sz="1700" dirty="0" err="1">
                <a:solidFill>
                  <a:srgbClr val="000000"/>
                </a:solidFill>
                <a:latin typeface="Times New Roman" pitchFamily="16" charset="0"/>
                <a:ea typeface="Noto Sans SC Regular" charset="0"/>
                <a:cs typeface="Noto Sans SC Regular" charset="0"/>
              </a:rPr>
              <a:t>CapEx</a:t>
            </a:r>
            <a:r>
              <a:rPr lang="en-US" sz="1700" dirty="0">
                <a:solidFill>
                  <a:srgbClr val="000000"/>
                </a:solidFill>
                <a:latin typeface="Times New Roman" pitchFamily="16" charset="0"/>
                <a:ea typeface="Noto Sans SC Regular" charset="0"/>
                <a:cs typeface="Noto Sans SC Regular" charset="0"/>
              </a:rPr>
              <a:t> difference if added capacity were either all c-Si or all  thin film. To put the impact in perspective, if solar gets to just a 14 percent  penetration of the energy industry, the </a:t>
            </a:r>
            <a:r>
              <a:rPr lang="en-US" sz="1700" dirty="0" err="1">
                <a:solidFill>
                  <a:srgbClr val="000000"/>
                </a:solidFill>
                <a:latin typeface="Times New Roman" pitchFamily="16" charset="0"/>
                <a:ea typeface="Noto Sans SC Regular" charset="0"/>
                <a:cs typeface="Noto Sans SC Regular" charset="0"/>
              </a:rPr>
              <a:t>CapEx</a:t>
            </a:r>
            <a:r>
              <a:rPr lang="en-US" sz="1700" dirty="0">
                <a:solidFill>
                  <a:srgbClr val="000000"/>
                </a:solidFill>
                <a:latin typeface="Times New Roman" pitchFamily="16" charset="0"/>
                <a:ea typeface="Noto Sans SC Regular" charset="0"/>
                <a:cs typeface="Noto Sans SC Regular" charset="0"/>
              </a:rPr>
              <a:t> difference would amount to over $5  trillion. That is not a typo. That is trillion with a “T.”</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700" dirty="0">
                <a:solidFill>
                  <a:srgbClr val="000000"/>
                </a:solidFill>
                <a:latin typeface="Times New Roman" pitchFamily="16" charset="0"/>
                <a:ea typeface="Noto Sans SC Regular" charset="0"/>
                <a:cs typeface="Noto Sans SC Regular" charset="0"/>
              </a:rPr>
              <a:t>Capital intensity is not talked about much yet, but it may become the deciding factor  in the growth of the solar industry. Low capital intensity is a huge advantage. Thin  film can affordably scale to meet our energy needs.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901700" y="849313"/>
            <a:ext cx="7334250" cy="4376737"/>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and other solutes can be of different nature and dissolved/suspended in  the liquid. The sol gel coating process takes place as follows,</a:t>
            </a:r>
          </a:p>
          <a:p>
            <a:pPr marL="468313" indent="-227013">
              <a:lnSpc>
                <a:spcPts val="2650"/>
              </a:lnSpc>
              <a:spcBef>
                <a:spcPts val="113"/>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desired colloidal particles once dispersed in a liquid to form a  sol.</a:t>
            </a:r>
          </a:p>
          <a:p>
            <a:pPr marL="468313" indent="-227013">
              <a:lnSpc>
                <a:spcPts val="2638"/>
              </a:lnSpc>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deposition of sol solution on the substrate surface is carried  out by</a:t>
            </a:r>
            <a:r>
              <a:rPr lang="en-US">
                <a:solidFill>
                  <a:srgbClr val="000000"/>
                </a:solidFill>
                <a:latin typeface="Symbol" charset="0"/>
                <a:ea typeface="Noto Sans SC Regular" charset="0"/>
                <a:cs typeface="Noto Sans SC Regular" charset="0"/>
              </a:rPr>
              <a:t></a:t>
            </a:r>
            <a:r>
              <a:rPr lang="en-US">
                <a:solidFill>
                  <a:srgbClr val="000000"/>
                </a:solidFill>
                <a:latin typeface="Times New Roman" pitchFamily="16" charset="0"/>
                <a:ea typeface="Noto Sans SC Regular" charset="0"/>
                <a:cs typeface="Noto Sans SC Regular" charset="0"/>
              </a:rPr>
              <a:t> </a:t>
            </a:r>
            <a:r>
              <a:rPr lang="en-US" sz="2000">
                <a:solidFill>
                  <a:srgbClr val="000000"/>
                </a:solidFill>
                <a:latin typeface="Times New Roman" pitchFamily="16" charset="0"/>
                <a:ea typeface="Noto Sans SC Regular" charset="0"/>
                <a:cs typeface="Noto Sans SC Regular" charset="0"/>
              </a:rPr>
              <a:t>using spraying, dipping or spinning.</a:t>
            </a:r>
          </a:p>
          <a:p>
            <a:pPr marL="468313" indent="-227013">
              <a:lnSpc>
                <a:spcPts val="2638"/>
              </a:lnSpc>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particles in sol are polymerized through the removal of the  stabilizing</a:t>
            </a:r>
            <a:r>
              <a:rPr lang="en-US">
                <a:solidFill>
                  <a:srgbClr val="000000"/>
                </a:solidFill>
                <a:latin typeface="Symbol" charset="0"/>
                <a:ea typeface="Noto Sans SC Regular" charset="0"/>
                <a:cs typeface="Noto Sans SC Regular" charset="0"/>
              </a:rPr>
              <a:t></a:t>
            </a:r>
            <a:r>
              <a:rPr lang="en-US">
                <a:solidFill>
                  <a:srgbClr val="000000"/>
                </a:solidFill>
                <a:latin typeface="Times New Roman" pitchFamily="16" charset="0"/>
                <a:ea typeface="Noto Sans SC Regular" charset="0"/>
                <a:cs typeface="Noto Sans SC Regular" charset="0"/>
              </a:rPr>
              <a:t>	</a:t>
            </a:r>
            <a:r>
              <a:rPr lang="en-US" sz="2000">
                <a:solidFill>
                  <a:srgbClr val="000000"/>
                </a:solidFill>
                <a:latin typeface="Times New Roman" pitchFamily="16" charset="0"/>
                <a:ea typeface="Noto Sans SC Regular" charset="0"/>
                <a:cs typeface="Noto Sans SC Regular" charset="0"/>
              </a:rPr>
              <a:t>components	and	produce	a	gel	in	a	state	of	a</a:t>
            </a:r>
          </a:p>
          <a:p>
            <a:pPr marL="469900">
              <a:lnSpc>
                <a:spcPct val="100000"/>
              </a:lnSpc>
              <a:spcBef>
                <a:spcPts val="138"/>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continuous network.</a:t>
            </a:r>
          </a:p>
          <a:p>
            <a:pPr marL="468313" indent="-227013" algn="just">
              <a:lnSpc>
                <a:spcPct val="110000"/>
              </a:lnSpc>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To form amorphous crystalline coating final heat treatment is  given to</a:t>
            </a:r>
            <a:r>
              <a:rPr lang="en-US">
                <a:solidFill>
                  <a:srgbClr val="000000"/>
                </a:solidFill>
                <a:latin typeface="Symbol" charset="0"/>
                <a:ea typeface="Noto Sans SC Regular" charset="0"/>
                <a:cs typeface="Noto Sans SC Regular" charset="0"/>
              </a:rPr>
              <a:t></a:t>
            </a:r>
            <a:r>
              <a:rPr lang="en-US">
                <a:solidFill>
                  <a:srgbClr val="000000"/>
                </a:solidFill>
                <a:latin typeface="Times New Roman" pitchFamily="16" charset="0"/>
                <a:ea typeface="Noto Sans SC Regular" charset="0"/>
                <a:cs typeface="Noto Sans SC Regular" charset="0"/>
              </a:rPr>
              <a:t> </a:t>
            </a:r>
            <a:r>
              <a:rPr lang="en-US" sz="2000">
                <a:solidFill>
                  <a:srgbClr val="000000"/>
                </a:solidFill>
                <a:latin typeface="Times New Roman" pitchFamily="16" charset="0"/>
                <a:ea typeface="Noto Sans SC Regular" charset="0"/>
                <a:cs typeface="Noto Sans SC Regular" charset="0"/>
              </a:rPr>
              <a:t>pyrolyse the remaining organic and inorganic  components.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901700" y="825500"/>
            <a:ext cx="7339013" cy="4894263"/>
          </a:xfrm>
          <a:prstGeom prst="rect">
            <a:avLst/>
          </a:prstGeom>
          <a:noFill/>
          <a:ln w="9525" cap="flat">
            <a:noFill/>
            <a:round/>
            <a:headEnd/>
            <a:tailEnd/>
          </a:ln>
          <a:effectLst/>
        </p:spPr>
        <p:txBody>
          <a:bodyPr lIns="0" tIns="63000" rIns="0" bIns="0">
            <a:spAutoFit/>
          </a:bodyPr>
          <a:lstStyle/>
          <a:p>
            <a:pPr marL="468313" indent="-455613">
              <a:lnSpc>
                <a:spcPct val="100000"/>
              </a:lnSpc>
              <a:spcBef>
                <a:spcPts val="500"/>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Hydrothermal synthesis</a:t>
            </a:r>
          </a:p>
          <a:p>
            <a:pPr marL="12700" indent="457200" algn="just">
              <a:lnSpc>
                <a:spcPct val="110000"/>
              </a:lnSpc>
              <a:spcBef>
                <a:spcPts val="75"/>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a:solidFill>
                  <a:srgbClr val="000000"/>
                </a:solidFill>
                <a:latin typeface="Times New Roman" pitchFamily="16" charset="0"/>
                <a:ea typeface="Noto Sans SC Regular" charset="0"/>
                <a:cs typeface="Noto Sans SC Regular" charset="0"/>
              </a:rPr>
              <a:t>The Hydrothermal synthesis technique has been the most popular  technique and increased interest from scientists and technologists of  different disciplines. The word “hydrothermal” has geological origin. A   self explanatory word, “hydro” meaning water and “thermal” meaning  heat. British Geologist, Sir Roderick Murchison (1792– 1871) was used  this word for the first time, to describe the action of water . Hydrothermal  processing can be defined as any heterogeneous reaction in the presence of  aqueous solvents or mineralizers under high pressure and temperature  conditions to dissolve and recrystallize (recover) materials that are  relatively insoluble under ordinary conditions. Hydrothermal method is  used to synthesize different chemical compounds and materials using a  closed system. The physical and chemical processes flowing in aqueous  solutions at temperature above 100°C and pressures above 1 atm. The  reaction kinetics and properties of the resulting products totally depends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901700" y="846138"/>
            <a:ext cx="7343775" cy="4789487"/>
          </a:xfrm>
          <a:prstGeom prst="rect">
            <a:avLst/>
          </a:prstGeom>
          <a:noFill/>
          <a:ln w="9525" cap="flat">
            <a:noFill/>
            <a:round/>
            <a:headEnd/>
            <a:tailEnd/>
          </a:ln>
          <a:effectLst/>
        </p:spPr>
        <p:txBody>
          <a:bodyPr lIns="0" tIns="14040" rIns="0" bIns="0">
            <a:spAutoFit/>
          </a:bodyPr>
          <a:lstStyle/>
          <a:p>
            <a:pPr marL="12700" algn="just">
              <a:lnSpc>
                <a:spcPct val="110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a:solidFill>
                  <a:srgbClr val="000000"/>
                </a:solidFill>
                <a:latin typeface="Times New Roman" pitchFamily="16" charset="0"/>
                <a:ea typeface="Noto Sans SC Regular" charset="0"/>
                <a:cs typeface="Noto Sans SC Regular" charset="0"/>
              </a:rPr>
              <a:t>upon the initial pH of the solution, duration, temperature of synthesis and  pressure in the system. The synthesis is carried out in sealed autoclaves  which are closed in steel cylinders that can withstand at high temperatures  and pressure for a long time. Advantages of the hydrothermal synthesis  technique include the ability to control, purity, composition, size and shape  of crystals.</a:t>
            </a:r>
          </a:p>
          <a:p>
            <a:pPr marL="12700" indent="4572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a:solidFill>
                  <a:srgbClr val="000000"/>
                </a:solidFill>
                <a:latin typeface="Times New Roman" pitchFamily="16" charset="0"/>
                <a:ea typeface="Noto Sans SC Regular" charset="0"/>
                <a:cs typeface="Noto Sans SC Regular" charset="0"/>
              </a:rPr>
              <a:t>The hydrothermal synthesis of materials is nothing but solution  processing and it can be described as super heated aqueous solution  processing. Besides, for processing nanomaterials, the hydrothermal  technique offers special advantages because of the highly controlled  diffusivity in a strong solvent medium in a closed system. Nanomaterials  require control over their physico-chemical characteristics. As the size is  reduced to the nanometer range, the materials exhibit interesting chemical  and physical properties compared to their conventional coarse grained  counterparts due to a size quantization effect.</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901700" y="817563"/>
            <a:ext cx="7343775" cy="4371975"/>
          </a:xfrm>
          <a:prstGeom prst="rect">
            <a:avLst/>
          </a:prstGeom>
          <a:noFill/>
          <a:ln w="9525" cap="flat">
            <a:noFill/>
            <a:round/>
            <a:headEnd/>
            <a:tailEnd/>
          </a:ln>
          <a:effectLst/>
        </p:spPr>
        <p:txBody>
          <a:bodyPr lIns="0" tIns="69120" rIns="0" bIns="0">
            <a:spAutoFit/>
          </a:bodyPr>
          <a:lstStyle/>
          <a:p>
            <a:pPr marL="468313" indent="-455613">
              <a:lnSpc>
                <a:spcPct val="100000"/>
              </a:lnSpc>
              <a:spcBef>
                <a:spcPts val="550"/>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Solvothermal synthesis</a:t>
            </a:r>
          </a:p>
          <a:p>
            <a:pPr marL="12700" indent="457200" algn="just">
              <a:lnSpc>
                <a:spcPct val="110000"/>
              </a:lnSpc>
              <a:spcBef>
                <a:spcPts val="113"/>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Solvothermal synthesis is a technique used for synthesis of a various  materials i.e. polymers, ceramics, metals and semiconductors. The process  involves the use of a solvent under high pressure (1 atm and 10,000 atm) and  temperature (typically between 100 °C and 1000 °C) that facilitates the  interaction of precursors during synthesis. When water is used as the solvent,  the method is called “hydrothermal synthesis.” Usually below the supercritical  temperature of water (374 °C) the hydrothermal synthesis is performed. It can  be used to prepare many materials such as, thin films, single crystals,  nanocrystals and bulk powder. In addition to this, by optimizing the  concentration of the solution, growth kinetics and solvent supersaturation the  morphology of the crystals is controlled. Over the last few decades, a majority  (~80 %) of the literature indicated that, most of researchers attention has been  focused on synthesis of nanocrystals through solvothermal synthesis technique.</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901700" y="823913"/>
            <a:ext cx="7339013" cy="4797425"/>
          </a:xfrm>
          <a:prstGeom prst="rect">
            <a:avLst/>
          </a:prstGeom>
          <a:noFill/>
          <a:ln w="9525" cap="flat">
            <a:noFill/>
            <a:round/>
            <a:headEnd/>
            <a:tailEnd/>
          </a:ln>
          <a:effectLst/>
        </p:spPr>
        <p:txBody>
          <a:bodyPr lIns="0" tIns="64080" rIns="0" bIns="0">
            <a:spAutoFit/>
          </a:bodyPr>
          <a:lstStyle/>
          <a:p>
            <a:pPr marL="468313" indent="-455613">
              <a:lnSpc>
                <a:spcPct val="100000"/>
              </a:lnSpc>
              <a:spcBef>
                <a:spcPts val="513"/>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Spray pyrolysis</a:t>
            </a:r>
          </a:p>
          <a:p>
            <a:pPr marL="12700" indent="457200" algn="just">
              <a:lnSpc>
                <a:spcPct val="110000"/>
              </a:lnSpc>
              <a:spcBef>
                <a:spcPts val="88"/>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Numerous materials have been prepared in the form of thin films  due to their potential technical value and scientific curiosity in their  properties. A number of techniques have been examined in the search  for the most reliable and cheapest method for the synthesis of thin  films. These include oxidation of an evaporated metal in reactive and  nonreactive sputtering techniques, chemical vapour deposition, etc. and  a number of methods involving growth from chemical, so-called  chemical techniques. Considering their simplicity and inexpensiveness,  chemical techniques have been studied extensively for the synthesis of  different thin film compounds. Spray pyrolysis is the simplicity of the  apparatus and good productivity of large scale it offered a most  attractive way for the formation of thin films of the noble metals, metal  oxides, spinel oxides, chalcogenides and superconducting compounds.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901700" y="849313"/>
            <a:ext cx="7339013" cy="1157287"/>
          </a:xfrm>
          <a:ln/>
        </p:spPr>
        <p:txBody>
          <a:bodyPr tIns="12600"/>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latin typeface="Times New Roman" pitchFamily="16" charset="0"/>
              </a:rPr>
              <a:t>Spray pyrolysis is the process in which a film is synthesized by  spraying a solution on a heated substrate surface, in which constituent  react to form chemical compounds. The selected chemical reactants are</a:t>
            </a:r>
          </a:p>
        </p:txBody>
      </p:sp>
      <p:sp>
        <p:nvSpPr>
          <p:cNvPr id="60418" name="Rectangle 2"/>
          <p:cNvSpPr>
            <a:spLocks noChangeArrowheads="1"/>
          </p:cNvSpPr>
          <p:nvPr/>
        </p:nvSpPr>
        <p:spPr bwMode="auto">
          <a:xfrm>
            <a:off x="901700" y="1858963"/>
            <a:ext cx="3308350" cy="1017587"/>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925513" algn="l"/>
                <a:tab pos="1552575" algn="l"/>
                <a:tab pos="1871663" algn="l"/>
                <a:tab pos="2205038" algn="l"/>
                <a:tab pos="2862263" algn="l"/>
                <a:tab pos="3200400" algn="l"/>
              </a:tabLst>
            </a:pPr>
            <a:r>
              <a:rPr lang="en-US" sz="2000">
                <a:solidFill>
                  <a:srgbClr val="000000"/>
                </a:solidFill>
                <a:latin typeface="Times New Roman" pitchFamily="16" charset="0"/>
                <a:ea typeface="Noto Sans SC Regular" charset="0"/>
                <a:cs typeface="Noto Sans SC Regular" charset="0"/>
              </a:rPr>
              <a:t>having	desired	product	with  temperature.	The	substrate</a:t>
            </a:r>
          </a:p>
        </p:txBody>
      </p:sp>
      <p:sp>
        <p:nvSpPr>
          <p:cNvPr id="60419" name="Rectangle 3"/>
          <p:cNvSpPr>
            <a:spLocks noChangeArrowheads="1"/>
          </p:cNvSpPr>
          <p:nvPr/>
        </p:nvSpPr>
        <p:spPr bwMode="auto">
          <a:xfrm>
            <a:off x="4240213" y="1858963"/>
            <a:ext cx="3994150" cy="1017587"/>
          </a:xfrm>
          <a:prstGeom prst="rect">
            <a:avLst/>
          </a:prstGeom>
          <a:noFill/>
          <a:ln w="9525" cap="flat">
            <a:noFill/>
            <a:round/>
            <a:headEnd/>
            <a:tailEnd/>
          </a:ln>
          <a:effectLst/>
        </p:spPr>
        <p:txBody>
          <a:bodyPr lIns="0" tIns="12600" rIns="0" bIns="0">
            <a:spAutoFit/>
          </a:bodyPr>
          <a:lstStyle/>
          <a:p>
            <a:pPr marL="12700" indent="157163">
              <a:lnSpc>
                <a:spcPct val="110000"/>
              </a:lnSpc>
              <a:spcBef>
                <a:spcPts val="100"/>
              </a:spcBef>
              <a:tabLst>
                <a:tab pos="12700" algn="l"/>
                <a:tab pos="457200" algn="l"/>
                <a:tab pos="914400" algn="l"/>
                <a:tab pos="1371600" algn="l"/>
                <a:tab pos="1828800" algn="l"/>
                <a:tab pos="2286000" algn="l"/>
                <a:tab pos="2743200" algn="l"/>
                <a:tab pos="3200400" algn="l"/>
                <a:tab pos="3657600" algn="l"/>
              </a:tabLst>
            </a:pPr>
            <a:r>
              <a:rPr lang="en-US" sz="2000">
                <a:solidFill>
                  <a:srgbClr val="000000"/>
                </a:solidFill>
                <a:latin typeface="Times New Roman" pitchFamily="16" charset="0"/>
                <a:ea typeface="Noto Sans SC Regular" charset="0"/>
                <a:cs typeface="Noto Sans SC Regular" charset="0"/>
              </a:rPr>
              <a:t>volatile	compounds	at	deposition  provides	thermal	energy		for	the</a:t>
            </a:r>
          </a:p>
        </p:txBody>
      </p:sp>
      <p:sp>
        <p:nvSpPr>
          <p:cNvPr id="60420" name="Rectangle 4"/>
          <p:cNvSpPr>
            <a:spLocks noChangeArrowheads="1"/>
          </p:cNvSpPr>
          <p:nvPr/>
        </p:nvSpPr>
        <p:spPr bwMode="auto">
          <a:xfrm>
            <a:off x="901700" y="2528888"/>
            <a:ext cx="7337425" cy="2406650"/>
          </a:xfrm>
          <a:prstGeom prst="rect">
            <a:avLst/>
          </a:prstGeom>
          <a:noFill/>
          <a:ln w="9525" cap="flat">
            <a:noFill/>
            <a:round/>
            <a:headEnd/>
            <a:tailEnd/>
          </a:ln>
          <a:effectLst/>
        </p:spPr>
        <p:txBody>
          <a:bodyPr lIns="0" tIns="13320" rIns="0" bIns="0">
            <a:spAutoFit/>
          </a:bodyPr>
          <a:lstStyle/>
          <a:p>
            <a:pPr marL="12700" algn="just">
              <a:lnSpc>
                <a:spcPct val="109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decomposition and subsequent recombination of constituent species  followed by sintering and crystallization of clusters and results in the  formation of thin films. The required thermal energy is different for the  different materials and the various solvents used in the spray process.  The properties of the deposited thin film depend on the precursor  solution composition, substrate temperature, spraying rate, carrier gas,  ambient atmosphere, droplet size and cooling rate after deposition</a:t>
            </a:r>
            <a:r>
              <a:rPr lang="en-US" sz="2400" dirty="0">
                <a:solidFill>
                  <a:srgbClr val="000000"/>
                </a:solidFill>
                <a:latin typeface="Times New Roman" pitchFamily="16" charset="0"/>
                <a:ea typeface="Noto Sans SC Regular" charset="0"/>
                <a:cs typeface="Noto Sans SC Regular" charset="0"/>
              </a:rPr>
              <a:t>.</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901700" y="823913"/>
            <a:ext cx="7339013" cy="4127500"/>
          </a:xfrm>
          <a:prstGeom prst="rect">
            <a:avLst/>
          </a:prstGeom>
          <a:noFill/>
          <a:ln w="9525" cap="flat">
            <a:noFill/>
            <a:round/>
            <a:headEnd/>
            <a:tailEnd/>
          </a:ln>
          <a:effectLst/>
        </p:spPr>
        <p:txBody>
          <a:bodyPr lIns="0" tIns="64080" rIns="0" bIns="0">
            <a:spAutoFit/>
          </a:bodyPr>
          <a:lstStyle/>
          <a:p>
            <a:pPr marL="468313" indent="-455613">
              <a:lnSpc>
                <a:spcPct val="100000"/>
              </a:lnSpc>
              <a:spcBef>
                <a:spcPts val="513"/>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Electrodeposition</a:t>
            </a:r>
          </a:p>
          <a:p>
            <a:pPr marL="12700" indent="457200" algn="just">
              <a:lnSpc>
                <a:spcPct val="110000"/>
              </a:lnSpc>
              <a:spcBef>
                <a:spcPts val="88"/>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When the chemical changes occur due to the passage of electric  current through an electrolyte is called electrolysis. Electroplating is  frequently called as "electrodeposition". Deposition of any substance  on an electrode as a consequence of electrolysis is called  electrodeposition. As a matter of fact, "electroplating" can be  considered to occur in the process of electrodeposition. It’s a process  using electrical current to reduce cations of a desired material from a  solution and coat that material as a thin film onto a conductive substrate  surface. Since its invention in 1805 by Italian chemist, Luigi  Brugnatelli, electroplating has become an extensively used industrial  coating technology.</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ChangeArrowheads="1"/>
          </p:cNvSpPr>
          <p:nvPr/>
        </p:nvSpPr>
        <p:spPr bwMode="auto">
          <a:xfrm>
            <a:off x="1130300" y="849313"/>
            <a:ext cx="7105650" cy="4378325"/>
          </a:xfrm>
          <a:prstGeom prst="rect">
            <a:avLst/>
          </a:prstGeom>
          <a:noFill/>
          <a:ln w="9525" cap="flat">
            <a:noFill/>
            <a:round/>
            <a:headEnd/>
            <a:tailEnd/>
          </a:ln>
          <a:effectLst/>
        </p:spPr>
        <p:txBody>
          <a:bodyPr lIns="0" tIns="43200" rIns="0" bIns="0">
            <a:spAutoFit/>
          </a:bodyPr>
          <a:lstStyle/>
          <a:p>
            <a:pPr marL="241300" algn="just">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solidFill>
                  <a:srgbClr val="000000"/>
                </a:solidFill>
                <a:latin typeface="Times New Roman" pitchFamily="16" charset="0"/>
                <a:ea typeface="Noto Sans SC Regular" charset="0"/>
                <a:cs typeface="Noto Sans SC Regular" charset="0"/>
              </a:rPr>
              <a:t>Its applications such as,</a:t>
            </a:r>
          </a:p>
          <a:p>
            <a:pPr marL="239713" indent="-227013" algn="just">
              <a:lnSpc>
                <a:spcPts val="2638"/>
              </a:lnSpc>
              <a:spcBef>
                <a:spcPts val="138"/>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solidFill>
                  <a:srgbClr val="000000"/>
                </a:solidFill>
                <a:latin typeface="Times New Roman" pitchFamily="16" charset="0"/>
                <a:ea typeface="Noto Sans SC Regular" charset="0"/>
                <a:cs typeface="Noto Sans SC Regular" charset="0"/>
              </a:rPr>
              <a:t>Decoration: Coating of more expensive metal onto a base metal  surface </a:t>
            </a:r>
            <a:r>
              <a:rPr lang="en-US" sz="2000" dirty="0" smtClean="0">
                <a:solidFill>
                  <a:srgbClr val="000000"/>
                </a:solidFill>
                <a:latin typeface="Times New Roman" pitchFamily="16" charset="0"/>
                <a:ea typeface="Noto Sans SC Regular" charset="0"/>
                <a:cs typeface="Noto Sans SC Regular" charset="0"/>
              </a:rPr>
              <a:t>in</a:t>
            </a:r>
            <a:r>
              <a:rPr lang="en-US" dirty="0" smtClean="0">
                <a:solidFill>
                  <a:srgbClr val="000000"/>
                </a:solidFill>
                <a:latin typeface="Times New Roman" pitchFamily="16" charset="0"/>
                <a:ea typeface="Noto Sans SC Regular" charset="0"/>
                <a:cs typeface="Noto Sans SC Regular" charset="0"/>
              </a:rPr>
              <a:t> </a:t>
            </a:r>
            <a:r>
              <a:rPr lang="en-US" sz="2000" dirty="0">
                <a:solidFill>
                  <a:srgbClr val="000000"/>
                </a:solidFill>
                <a:latin typeface="Times New Roman" pitchFamily="16" charset="0"/>
                <a:ea typeface="Noto Sans SC Regular" charset="0"/>
                <a:cs typeface="Noto Sans SC Regular" charset="0"/>
              </a:rPr>
              <a:t>order to improve the appearance. Applications in</a:t>
            </a:r>
          </a:p>
          <a:p>
            <a:pPr marL="241300" algn="just">
              <a:lnSpc>
                <a:spcPct val="100000"/>
              </a:lnSpc>
              <a:spcBef>
                <a:spcPts val="138"/>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err="1">
                <a:solidFill>
                  <a:srgbClr val="000000"/>
                </a:solidFill>
                <a:latin typeface="Times New Roman" pitchFamily="16" charset="0"/>
                <a:ea typeface="Noto Sans SC Regular" charset="0"/>
                <a:cs typeface="Noto Sans SC Regular" charset="0"/>
              </a:rPr>
              <a:t>jewellery</a:t>
            </a:r>
            <a:r>
              <a:rPr lang="en-US" sz="2000" dirty="0">
                <a:solidFill>
                  <a:srgbClr val="000000"/>
                </a:solidFill>
                <a:latin typeface="Times New Roman" pitchFamily="16" charset="0"/>
                <a:ea typeface="Noto Sans SC Regular" charset="0"/>
                <a:cs typeface="Noto Sans SC Regular" charset="0"/>
              </a:rPr>
              <a:t>, furniture fittings, hardware and tableware.</a:t>
            </a:r>
          </a:p>
          <a:p>
            <a:pPr marL="239713" indent="-227013" algn="just">
              <a:lnSpc>
                <a:spcPct val="100000"/>
              </a:lnSpc>
              <a:spcBef>
                <a:spcPts val="250"/>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solidFill>
                  <a:srgbClr val="000000"/>
                </a:solidFill>
                <a:latin typeface="Times New Roman" pitchFamily="16" charset="0"/>
                <a:ea typeface="Noto Sans SC Regular" charset="0"/>
                <a:cs typeface="Noto Sans SC Regular" charset="0"/>
              </a:rPr>
              <a:t>Protection: Corrosion resistant coatings such as chromium plating</a:t>
            </a:r>
          </a:p>
          <a:p>
            <a:pPr marL="241300" algn="just">
              <a:lnSpc>
                <a:spcPct val="110000"/>
              </a:lnSpc>
              <a:spcBef>
                <a:spcPts val="13"/>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smtClean="0">
                <a:solidFill>
                  <a:srgbClr val="000000"/>
                </a:solidFill>
                <a:latin typeface="Times New Roman" pitchFamily="16" charset="0"/>
                <a:ea typeface="Noto Sans SC Regular" charset="0"/>
                <a:cs typeface="Noto Sans SC Regular" charset="0"/>
              </a:rPr>
              <a:t>of</a:t>
            </a:r>
            <a:r>
              <a:rPr lang="en-US" dirty="0" smtClean="0">
                <a:solidFill>
                  <a:srgbClr val="000000"/>
                </a:solidFill>
                <a:latin typeface="Times New Roman" pitchFamily="16" charset="0"/>
                <a:ea typeface="Noto Sans SC Regular" charset="0"/>
                <a:cs typeface="Noto Sans SC Regular" charset="0"/>
              </a:rPr>
              <a:t> </a:t>
            </a:r>
            <a:r>
              <a:rPr lang="en-US" sz="2000" dirty="0">
                <a:solidFill>
                  <a:srgbClr val="000000"/>
                </a:solidFill>
                <a:latin typeface="Times New Roman" pitchFamily="16" charset="0"/>
                <a:ea typeface="Noto Sans SC Regular" charset="0"/>
                <a:cs typeface="Noto Sans SC Regular" charset="0"/>
              </a:rPr>
              <a:t>automobile parts and domestic appliances. Zinc and cadmium  plating of nuts, screws and electrical components. Wear resistant  coatings such as nickel or chromium plating of bearing surfaces</a:t>
            </a:r>
          </a:p>
          <a:p>
            <a:pPr marL="241300" algn="just">
              <a:lnSpc>
                <a:spcPct val="100000"/>
              </a:lnSpc>
              <a:spcBef>
                <a:spcPts val="263"/>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solidFill>
                  <a:srgbClr val="000000"/>
                </a:solidFill>
                <a:latin typeface="Times New Roman" pitchFamily="16" charset="0"/>
                <a:ea typeface="Noto Sans SC Regular" charset="0"/>
                <a:cs typeface="Noto Sans SC Regular" charset="0"/>
              </a:rPr>
              <a:t>and shafts and journals.</a:t>
            </a:r>
          </a:p>
          <a:p>
            <a:pPr marL="239713" indent="-227013" algn="just">
              <a:lnSpc>
                <a:spcPct val="110000"/>
              </a:lnSpc>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solidFill>
                  <a:srgbClr val="000000"/>
                </a:solidFill>
                <a:latin typeface="Times New Roman" pitchFamily="16" charset="0"/>
                <a:ea typeface="Noto Sans SC Regular" charset="0"/>
                <a:cs typeface="Noto Sans SC Regular" charset="0"/>
              </a:rPr>
              <a:t>Electroforming: Manufacture of sieves, screens, dry shaver heads,  </a:t>
            </a:r>
            <a:r>
              <a:rPr lang="en-US" sz="2000" dirty="0" smtClean="0">
                <a:solidFill>
                  <a:srgbClr val="000000"/>
                </a:solidFill>
                <a:latin typeface="Times New Roman" pitchFamily="16" charset="0"/>
                <a:ea typeface="Noto Sans SC Regular" charset="0"/>
                <a:cs typeface="Noto Sans SC Regular" charset="0"/>
              </a:rPr>
              <a:t>record</a:t>
            </a:r>
            <a:r>
              <a:rPr lang="en-US" dirty="0" smtClean="0">
                <a:solidFill>
                  <a:srgbClr val="000000"/>
                </a:solidFill>
                <a:latin typeface="Times New Roman" pitchFamily="16" charset="0"/>
                <a:ea typeface="Noto Sans SC Regular" charset="0"/>
                <a:cs typeface="Noto Sans SC Regular" charset="0"/>
              </a:rPr>
              <a:t> </a:t>
            </a:r>
            <a:r>
              <a:rPr lang="en-US" sz="2000" dirty="0" err="1">
                <a:solidFill>
                  <a:srgbClr val="000000"/>
                </a:solidFill>
                <a:latin typeface="Times New Roman" pitchFamily="16" charset="0"/>
                <a:ea typeface="Noto Sans SC Regular" charset="0"/>
                <a:cs typeface="Noto Sans SC Regular" charset="0"/>
              </a:rPr>
              <a:t>stampers</a:t>
            </a:r>
            <a:r>
              <a:rPr lang="en-US" sz="2000" dirty="0">
                <a:solidFill>
                  <a:srgbClr val="000000"/>
                </a:solidFill>
                <a:latin typeface="Times New Roman" pitchFamily="16" charset="0"/>
                <a:ea typeface="Noto Sans SC Regular" charset="0"/>
                <a:cs typeface="Noto Sans SC Regular" charset="0"/>
              </a:rPr>
              <a:t>, molds, and dies.</a:t>
            </a:r>
          </a:p>
          <a:p>
            <a:pPr marL="239713" indent="-227013" algn="just">
              <a:lnSpc>
                <a:spcPct val="110000"/>
              </a:lnSpc>
              <a:spcBef>
                <a:spcPts val="13"/>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solidFill>
                  <a:srgbClr val="000000"/>
                </a:solidFill>
                <a:latin typeface="Times New Roman" pitchFamily="16" charset="0"/>
                <a:ea typeface="Noto Sans SC Regular" charset="0"/>
                <a:cs typeface="Noto Sans SC Regular" charset="0"/>
              </a:rPr>
              <a:t>Enhancement: coatings with improved electrical and thermal  conductivity</a:t>
            </a:r>
            <a:r>
              <a:rPr lang="en-US" sz="2000" dirty="0" smtClean="0">
                <a:solidFill>
                  <a:srgbClr val="000000"/>
                </a:solidFill>
                <a:latin typeface="Times New Roman" pitchFamily="16" charset="0"/>
                <a:ea typeface="Noto Sans SC Regular" charset="0"/>
                <a:cs typeface="Noto Sans SC Regular" charset="0"/>
              </a:rPr>
              <a:t>,</a:t>
            </a:r>
            <a:r>
              <a:rPr lang="en-US" dirty="0" smtClean="0">
                <a:solidFill>
                  <a:srgbClr val="000000"/>
                </a:solidFill>
                <a:latin typeface="Times New Roman" pitchFamily="16" charset="0"/>
                <a:ea typeface="Noto Sans SC Regular" charset="0"/>
                <a:cs typeface="Noto Sans SC Regular" charset="0"/>
              </a:rPr>
              <a:t> </a:t>
            </a:r>
            <a:r>
              <a:rPr lang="en-US" sz="2000" dirty="0" err="1">
                <a:solidFill>
                  <a:srgbClr val="000000"/>
                </a:solidFill>
                <a:latin typeface="Times New Roman" pitchFamily="16" charset="0"/>
                <a:ea typeface="Noto Sans SC Regular" charset="0"/>
                <a:cs typeface="Noto Sans SC Regular" charset="0"/>
              </a:rPr>
              <a:t>solderability</a:t>
            </a:r>
            <a:r>
              <a:rPr lang="en-US" sz="2000" dirty="0">
                <a:solidFill>
                  <a:srgbClr val="000000"/>
                </a:solidFill>
                <a:latin typeface="Times New Roman" pitchFamily="16" charset="0"/>
                <a:ea typeface="Noto Sans SC Regular" charset="0"/>
                <a:cs typeface="Noto Sans SC Regular" charset="0"/>
              </a:rPr>
              <a:t>, reflectivity etc.</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901700" y="849313"/>
            <a:ext cx="7340600" cy="4705350"/>
          </a:xfrm>
          <a:prstGeom prst="rect">
            <a:avLst/>
          </a:prstGeom>
          <a:noFill/>
          <a:ln w="9525" cap="flat">
            <a:noFill/>
            <a:round/>
            <a:headEnd/>
            <a:tailEnd/>
          </a:ln>
          <a:effectLst/>
        </p:spPr>
        <p:txBody>
          <a:bodyPr lIns="0" tIns="12240" rIns="0" bIns="0">
            <a:spAutoFit/>
          </a:bodyPr>
          <a:lstStyle/>
          <a:p>
            <a:pPr marL="12700" indent="228600" algn="just">
              <a:lnSpc>
                <a:spcPct val="110000"/>
              </a:lnSpc>
              <a:spcBef>
                <a:spcPts val="100"/>
              </a:spcBef>
              <a:tabLst>
                <a:tab pos="127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electrode gains a certain charge on itself, which attracts  oppositely charged ions and molecules holding them at the electrode  electrolyte interface. During electrodeposition, ion reaches the  electrode surface, stabilizes on it, releases their charges and undergoes  electrochemical reaction. The rapid layer depletion of the depositing  ions from the double layer is compensated by a continuous supply of  fresh ions from the bulk electrolyte. The factors affecting the  electrodeposition process are current, pH of an electrolyte, bath  composition, agitation, temperature of bath solution and the shape of  electrode. The electrodeposition process is well suited to make films of  metals such as copper, gold and nickel. The films can be made in any  thickness from ~1 µm to &gt; 100 µm. The deposition is best controlled  when used with an external electrical potential, however, it requires  electrical contact to the substrate when immersed in the liquid bath.</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901700" y="806450"/>
            <a:ext cx="7339013" cy="4481513"/>
          </a:xfrm>
          <a:prstGeom prst="rect">
            <a:avLst/>
          </a:prstGeom>
          <a:noFill/>
          <a:ln w="9525" cap="flat">
            <a:noFill/>
            <a:round/>
            <a:headEnd/>
            <a:tailEnd/>
          </a:ln>
          <a:effectLst/>
        </p:spPr>
        <p:txBody>
          <a:bodyPr lIns="0" tIns="80640" rIns="0" bIns="0">
            <a:spAutoFit/>
          </a:bodyPr>
          <a:lstStyle/>
          <a:p>
            <a:pPr marL="468313" indent="-455613">
              <a:lnSpc>
                <a:spcPct val="100000"/>
              </a:lnSpc>
              <a:spcBef>
                <a:spcPts val="638"/>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Microwave synthesis</a:t>
            </a:r>
          </a:p>
          <a:p>
            <a:pPr marL="12700" indent="457200" algn="just">
              <a:lnSpc>
                <a:spcPct val="110000"/>
              </a:lnSpc>
              <a:spcBef>
                <a:spcPts val="175"/>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Microwave assisted synthesis is emerging as a new lead synthesis technique in  synthetic materials chemistry. The technique offers the synthesis of different compounds  in simple, clean, fast, efficient, and economic route. In the recent year microwave assisted  organic reaction has emerged as a new tool in organic synthesis. An important advantage  of this technology includes high acceleration rate of the reaction, decrease in reaction  time with an improvement in the yield and quality of the product. This technology has the  potential to have a large impact on the fields of screening, combinatorial chemistry,  medicinal chemistry and drug development and therefore still used under the laboratory  scale. In general, synthesis methods have tedious apparatus set up, longer heating time  and excessive use of solvents/reagents which result in an increase in the overall cost of  the process. In the microwave heating, use of electromagnetic waves ranges from 0.01 m  to 1 m wavelength of certain frequency to generate heat in the material. These  microwaves lie in the region of the electromagnetic spectrum between IR and radio wave.  They are defined as those waves with wavelengths between 0.01 m to 1 m, corresponding  to the frequency of 30 GHz to 0.3 GHz.</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1219200" y="0"/>
            <a:ext cx="2700338" cy="1157287"/>
          </a:xfrm>
          <a:ln/>
        </p:spPr>
        <p:txBody>
          <a:bodyPr tIns="12600"/>
          <a:lstStyle/>
          <a:p>
            <a:pPr marL="12700" algn="l">
              <a:lnSpc>
                <a:spcPct val="100000"/>
              </a:lnSpc>
              <a:spcBef>
                <a:spcPts val="100"/>
              </a:spcBef>
              <a:tabLst>
                <a:tab pos="457200" algn="l"/>
                <a:tab pos="914400" algn="l"/>
                <a:tab pos="1371600" algn="l"/>
                <a:tab pos="1828800" algn="l"/>
                <a:tab pos="2286000" algn="l"/>
              </a:tabLst>
            </a:pPr>
            <a:r>
              <a:rPr lang="en-US" sz="2400" b="1" dirty="0">
                <a:latin typeface="Times New Roman" pitchFamily="16" charset="0"/>
              </a:rPr>
              <a:t>5. Higher Efficiency.</a:t>
            </a:r>
          </a:p>
        </p:txBody>
      </p:sp>
      <p:sp>
        <p:nvSpPr>
          <p:cNvPr id="10242" name="Text Box 2"/>
          <p:cNvSpPr txBox="1">
            <a:spLocks noChangeArrowheads="1"/>
          </p:cNvSpPr>
          <p:nvPr/>
        </p:nvSpPr>
        <p:spPr bwMode="auto">
          <a:xfrm>
            <a:off x="990600" y="1600200"/>
            <a:ext cx="7342188" cy="4440238"/>
          </a:xfrm>
          <a:prstGeom prst="rect">
            <a:avLst/>
          </a:prstGeom>
          <a:noFill/>
          <a:ln w="9525" cap="flat">
            <a:noFill/>
            <a:round/>
            <a:headEnd/>
            <a:tailEnd/>
          </a:ln>
          <a:effectLst/>
        </p:spPr>
        <p:txBody>
          <a:bodyPr lIns="0" tIns="12240" rIns="0" bIns="0"/>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Thin film is no longer at an efficiency disadvantage </a:t>
            </a:r>
            <a:r>
              <a:rPr lang="en-US" sz="2000" dirty="0" err="1">
                <a:solidFill>
                  <a:srgbClr val="000000"/>
                </a:solidFill>
                <a:latin typeface="Times New Roman" pitchFamily="16" charset="0"/>
                <a:ea typeface="Noto Sans SC Regular" charset="0"/>
                <a:cs typeface="Noto Sans SC Regular" charset="0"/>
              </a:rPr>
              <a:t>vis</a:t>
            </a:r>
            <a:r>
              <a:rPr lang="en-US" sz="2000" dirty="0">
                <a:solidFill>
                  <a:srgbClr val="000000"/>
                </a:solidFill>
                <a:latin typeface="Times New Roman" pitchFamily="16" charset="0"/>
                <a:ea typeface="Noto Sans SC Regular" charset="0"/>
                <a:cs typeface="Noto Sans SC Regular" charset="0"/>
              </a:rPr>
              <a:t>-a-</a:t>
            </a:r>
            <a:r>
              <a:rPr lang="en-US" sz="2000" dirty="0" err="1">
                <a:solidFill>
                  <a:srgbClr val="000000"/>
                </a:solidFill>
                <a:latin typeface="Times New Roman" pitchFamily="16" charset="0"/>
                <a:ea typeface="Noto Sans SC Regular" charset="0"/>
                <a:cs typeface="Noto Sans SC Regular" charset="0"/>
              </a:rPr>
              <a:t>vis</a:t>
            </a:r>
            <a:r>
              <a:rPr lang="en-US" sz="2000" dirty="0">
                <a:solidFill>
                  <a:srgbClr val="000000"/>
                </a:solidFill>
                <a:latin typeface="Times New Roman" pitchFamily="16" charset="0"/>
                <a:ea typeface="Noto Sans SC Regular" charset="0"/>
                <a:cs typeface="Noto Sans SC Regular" charset="0"/>
              </a:rPr>
              <a:t> silicon.  Throughout solar history c-Si has had better efficiency, but </a:t>
            </a:r>
            <a:r>
              <a:rPr lang="en-US" sz="2000" u="sng" dirty="0">
                <a:solidFill>
                  <a:srgbClr val="000000"/>
                </a:solidFill>
                <a:latin typeface="Times New Roman" pitchFamily="16" charset="0"/>
                <a:ea typeface="Noto Sans SC Regular" charset="0"/>
                <a:cs typeface="Noto Sans SC Regular" charset="0"/>
                <a:hlinkClick r:id="rId3"/>
              </a:rPr>
              <a:t>in late </a:t>
            </a:r>
            <a:r>
              <a:rPr lang="en-US" sz="2000" dirty="0">
                <a:solidFill>
                  <a:srgbClr val="000000"/>
                </a:solidFill>
                <a:latin typeface="Times New Roman" pitchFamily="16" charset="0"/>
                <a:ea typeface="Noto Sans SC Regular" charset="0"/>
                <a:cs typeface="Noto Sans SC Regular" charset="0"/>
              </a:rPr>
              <a:t> </a:t>
            </a:r>
            <a:r>
              <a:rPr lang="en-US" sz="2000" u="sng" dirty="0">
                <a:solidFill>
                  <a:srgbClr val="000000"/>
                </a:solidFill>
                <a:latin typeface="Times New Roman" pitchFamily="16" charset="0"/>
                <a:ea typeface="Noto Sans SC Regular" charset="0"/>
                <a:cs typeface="Noto Sans SC Regular" charset="0"/>
                <a:hlinkClick r:id="rId3"/>
              </a:rPr>
              <a:t>2013, thin film (CIGS) beat multi-crystalline silicon in laboratory </a:t>
            </a:r>
            <a:r>
              <a:rPr lang="en-US" sz="2000" dirty="0">
                <a:solidFill>
                  <a:srgbClr val="000000"/>
                </a:solidFill>
                <a:latin typeface="Times New Roman" pitchFamily="16" charset="0"/>
                <a:ea typeface="Noto Sans SC Regular" charset="0"/>
                <a:cs typeface="Noto Sans SC Regular" charset="0"/>
              </a:rPr>
              <a:t> </a:t>
            </a:r>
            <a:r>
              <a:rPr lang="en-US" sz="2000" u="sng" dirty="0">
                <a:solidFill>
                  <a:srgbClr val="000000"/>
                </a:solidFill>
                <a:latin typeface="Times New Roman" pitchFamily="16" charset="0"/>
                <a:ea typeface="Noto Sans SC Regular" charset="0"/>
                <a:cs typeface="Noto Sans SC Regular" charset="0"/>
                <a:hlinkClick r:id="rId3"/>
              </a:rPr>
              <a:t>efficiency</a:t>
            </a:r>
            <a:r>
              <a:rPr lang="en-US" sz="2000" dirty="0">
                <a:solidFill>
                  <a:srgbClr val="000000"/>
                </a:solidFill>
                <a:latin typeface="Times New Roman" pitchFamily="16" charset="0"/>
                <a:ea typeface="Noto Sans SC Regular" charset="0"/>
                <a:cs typeface="Noto Sans SC Regular" charset="0"/>
              </a:rPr>
              <a:t>. This lab result hasn’t transferred to the production floor yet,  but this should happen in just a few years. When thin film beats c-Si on  performance, the inherent cost advantages will be magnified, and thin  film will start its major comeback.</a:t>
            </a:r>
          </a:p>
          <a:p>
            <a:pPr marL="12700">
              <a:lnSpc>
                <a:spcPct val="100000"/>
              </a:lnSpc>
              <a:spcBef>
                <a:spcPts val="27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solidFill>
                  <a:srgbClr val="000000"/>
                </a:solidFill>
                <a:latin typeface="Times New Roman" pitchFamily="16" charset="0"/>
                <a:ea typeface="Noto Sans SC Regular" charset="0"/>
                <a:cs typeface="Noto Sans SC Regular" charset="0"/>
              </a:rPr>
              <a:t>6. Lower Manufacturing costs.</a:t>
            </a:r>
          </a:p>
          <a:p>
            <a:pPr marL="12700" algn="just">
              <a:lnSpc>
                <a:spcPct val="11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Combine these 100X, 10X and 4X cost advantages with high efficiency  and you get the lowest manufacturing cost. </a:t>
            </a:r>
            <a:r>
              <a:rPr lang="en-US" sz="2000" u="sng" dirty="0">
                <a:solidFill>
                  <a:srgbClr val="000000"/>
                </a:solidFill>
                <a:latin typeface="Times New Roman" pitchFamily="16" charset="0"/>
                <a:ea typeface="Noto Sans SC Regular" charset="0"/>
                <a:cs typeface="Noto Sans SC Regular" charset="0"/>
                <a:hlinkClick r:id="rId4"/>
              </a:rPr>
              <a:t>As recently published </a:t>
            </a:r>
            <a:r>
              <a:rPr lang="en-US" sz="2000" dirty="0">
                <a:solidFill>
                  <a:srgbClr val="000000"/>
                </a:solidFill>
                <a:latin typeface="Times New Roman" pitchFamily="16" charset="0"/>
                <a:ea typeface="Noto Sans SC Regular" charset="0"/>
                <a:cs typeface="Noto Sans SC Regular" charset="0"/>
              </a:rPr>
              <a:t> </a:t>
            </a:r>
            <a:r>
              <a:rPr lang="en-US" sz="2000" u="sng" dirty="0">
                <a:solidFill>
                  <a:srgbClr val="000000"/>
                </a:solidFill>
                <a:latin typeface="Times New Roman" pitchFamily="16" charset="0"/>
                <a:ea typeface="Noto Sans SC Regular" charset="0"/>
                <a:cs typeface="Noto Sans SC Regular" charset="0"/>
                <a:hlinkClick r:id="rId4"/>
              </a:rPr>
              <a:t>(link), Siva Power outlined its thin film cost roadmap, showing CIGS </a:t>
            </a:r>
            <a:r>
              <a:rPr lang="en-US" sz="2000" dirty="0">
                <a:solidFill>
                  <a:srgbClr val="000000"/>
                </a:solidFill>
                <a:latin typeface="Times New Roman" pitchFamily="16" charset="0"/>
                <a:ea typeface="Noto Sans SC Regular" charset="0"/>
                <a:cs typeface="Noto Sans SC Regular" charset="0"/>
              </a:rPr>
              <a:t> </a:t>
            </a:r>
            <a:r>
              <a:rPr lang="en-US" sz="2000" u="sng" dirty="0">
                <a:solidFill>
                  <a:srgbClr val="000000"/>
                </a:solidFill>
                <a:latin typeface="Times New Roman" pitchFamily="16" charset="0"/>
                <a:ea typeface="Noto Sans SC Regular" charset="0"/>
                <a:cs typeface="Noto Sans SC Regular" charset="0"/>
                <a:hlinkClick r:id="rId4"/>
              </a:rPr>
              <a:t>getting to $0.28/watt within four years</a:t>
            </a:r>
            <a:r>
              <a:rPr lang="en-US" sz="2000" dirty="0">
                <a:solidFill>
                  <a:srgbClr val="000000"/>
                </a:solidFill>
                <a:latin typeface="Times New Roman" pitchFamily="16" charset="0"/>
                <a:ea typeface="Noto Sans SC Regular" charset="0"/>
                <a:cs typeface="Noto Sans SC Regular" charset="0"/>
              </a:rPr>
              <a:t>. That is an unheard-of number  for c-Si technology.</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901700" y="846138"/>
            <a:ext cx="7339013" cy="3195637"/>
          </a:xfrm>
          <a:prstGeom prst="rect">
            <a:avLst/>
          </a:prstGeom>
          <a:noFill/>
          <a:ln w="9525" cap="flat">
            <a:noFill/>
            <a:round/>
            <a:headEnd/>
            <a:tailEnd/>
          </a:ln>
          <a:effectLst/>
        </p:spPr>
        <p:txBody>
          <a:bodyPr lIns="0" tIns="13320" rIns="0" bIns="0">
            <a:spAutoFit/>
          </a:bodyPr>
          <a:lstStyle/>
          <a:p>
            <a:pPr marL="12700" indent="457200" algn="just">
              <a:lnSpc>
                <a:spcPct val="110000"/>
              </a:lnSpc>
              <a:spcBef>
                <a:spcPts val="113"/>
              </a:spcBef>
              <a:tabLst>
                <a:tab pos="127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900">
                <a:solidFill>
                  <a:srgbClr val="000000"/>
                </a:solidFill>
                <a:latin typeface="Times New Roman" pitchFamily="16" charset="0"/>
                <a:ea typeface="Noto Sans SC Regular" charset="0"/>
                <a:cs typeface="Noto Sans SC Regular" charset="0"/>
              </a:rPr>
              <a:t>The basic principle behind the heating in microwave oven is due to the  interaction of charge atoms of the reaction material with an  electromagnetic wavelength of particular frequencies. It is generally  accepted that, in a liquid bath, constant reorientation created by the  interaction of the dipole moment of the molecules in high frequency  electromagnetic radiation leads to a friction and collisions between  molecules, which subsequently generates heat [39, 40]. When applying  microwave irradiation in a chemical bath, the reaction time can be reduced  quickly. Meanwhile, the adherence between films and substrates can be  increased tremendously than that subject to conventional heating.</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901700" y="823913"/>
            <a:ext cx="7339013" cy="4797425"/>
          </a:xfrm>
          <a:prstGeom prst="rect">
            <a:avLst/>
          </a:prstGeom>
          <a:noFill/>
          <a:ln w="9525" cap="flat">
            <a:noFill/>
            <a:round/>
            <a:headEnd/>
            <a:tailEnd/>
          </a:ln>
          <a:effectLst/>
        </p:spPr>
        <p:txBody>
          <a:bodyPr lIns="0" tIns="64080" rIns="0" bIns="0">
            <a:spAutoFit/>
          </a:bodyPr>
          <a:lstStyle/>
          <a:p>
            <a:pPr marL="468313" indent="-455613">
              <a:lnSpc>
                <a:spcPct val="100000"/>
              </a:lnSpc>
              <a:spcBef>
                <a:spcPts val="513"/>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Successive ionic layer adsorption and reaction</a:t>
            </a:r>
          </a:p>
          <a:p>
            <a:pPr marL="12700" indent="457200" algn="just">
              <a:lnSpc>
                <a:spcPct val="110000"/>
              </a:lnSpc>
              <a:spcBef>
                <a:spcPts val="88"/>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Thin films are obtained using SILAR technique by successive  immersion of substrate into separately placed cationic and anionic  precursors solution followed by rinsing between every immersion with  ion-exchanged water/alcohol. This results in precipitation formation  and wastage of the solution are avoided. The SILAR is based on  sequential reaction on the substrate surface and rinsing follows each  reaction, which enables heterogeneous reaction between the solid phase  and the solvated ions in the solution. The SILAR process is intended to  grow thin films of water insoluble ionic or ion covalent compounds by  heterogeneous chemical reaction at the solid solution interface between  adsorbed cations and anion. The SILAR results in pinhole free and  uniform deposits, since the basic building blocks are ions instead of  atoms.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901700" y="817563"/>
            <a:ext cx="7342188" cy="4975225"/>
          </a:xfrm>
          <a:prstGeom prst="rect">
            <a:avLst/>
          </a:prstGeom>
          <a:noFill/>
          <a:ln w="9525" cap="flat">
            <a:noFill/>
            <a:round/>
            <a:headEnd/>
            <a:tailEnd/>
          </a:ln>
          <a:effectLst/>
        </p:spPr>
        <p:txBody>
          <a:bodyPr lIns="0" tIns="69120" rIns="0" bIns="0">
            <a:spAutoFit/>
          </a:bodyPr>
          <a:lstStyle/>
          <a:p>
            <a:pPr marL="468313" indent="-455613">
              <a:lnSpc>
                <a:spcPct val="100000"/>
              </a:lnSpc>
              <a:spcBef>
                <a:spcPts val="550"/>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Chemical bath deposition</a:t>
            </a:r>
          </a:p>
          <a:p>
            <a:pPr marL="12700" indent="457200" algn="just">
              <a:lnSpc>
                <a:spcPct val="110000"/>
              </a:lnSpc>
              <a:spcBef>
                <a:spcPts val="113"/>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Lots of techniques are available in the recent times and used by  researchers in the deposition of thin films of different materials on various  substrates. Chemical bath deposition (CBD) has of great commercial value than  other techniques and has attracted the attention of researchers today due to its  simplicity, convenience, reproducibility, large area deposition and commercial  production. The solution growth technique was pioneered by the works of Bode  and co-workers at Santa Barbara Research Centre, Kitaev and co-workers at  Ural Polytechnic (Kitaev &amp; Terekhova, 1970). The technique itself was first  used in 1946 to synthesize PbS thin films for infrared applications. The main  feature of CBD is that it requires a simple solution bath and substrate mounting  devices. The wastage of bath solution after each deposition is the one of the  disadvantages of this method. Through the relatively simple process, CBD  yields well adherent and homogeneous thin films with good reproducibility.  The growth of thin film strongly depends on various growth conditions, such as  the temperature of the solution, duration of deposition, composition and the</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901700" y="854075"/>
            <a:ext cx="7342188" cy="4560888"/>
          </a:xfrm>
          <a:prstGeom prst="rect">
            <a:avLst/>
          </a:prstGeom>
          <a:noFill/>
          <a:ln w="9525" cap="flat">
            <a:noFill/>
            <a:round/>
            <a:headEnd/>
            <a:tailEnd/>
          </a:ln>
          <a:effectLst/>
        </p:spPr>
        <p:txBody>
          <a:bodyPr lIns="0" tIns="1260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chemical nature of the substrate. The CBD is widely used for synthesis of  chalcogenide, oxide thin films onto different substrates such as glass, steel and  conducting glass etc.</a:t>
            </a:r>
          </a:p>
          <a:p>
            <a:pPr marL="12700" indent="4572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In chemical techniques two types of nucleation take place in bath solution:  homogeneous and heterogeneous nucleation. The rapid formation of larger  particles throughout the solution, as precipitate is nothing but homogeneous  nucleation process. While, heterogeneous nucleation occurs at the substrate  surface and particles grow slowly to form a thin film. The CBD involves two  steps, nucleation and particle growth, and is based on the formation of solid  phase from a solution. The chemical synthesis can synthesize any compound  that satisfies following basic necessities,</a:t>
            </a:r>
          </a:p>
          <a:p>
            <a:pPr marL="468313" indent="-227013" algn="just">
              <a:lnSpc>
                <a:spcPct val="100000"/>
              </a:lnSpc>
              <a:spcBef>
                <a:spcPts val="225"/>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compound can be produced by simple precipitation.</a:t>
            </a:r>
          </a:p>
          <a:p>
            <a:pPr marL="468313" indent="-227013" algn="just">
              <a:lnSpc>
                <a:spcPct val="100000"/>
              </a:lnSpc>
              <a:spcBef>
                <a:spcPts val="225"/>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compound should be chemically stable in the solution.</a:t>
            </a:r>
          </a:p>
          <a:p>
            <a:pPr marL="468313" indent="-227013" algn="just">
              <a:lnSpc>
                <a:spcPts val="2400"/>
              </a:lnSpc>
              <a:spcBef>
                <a:spcPts val="100"/>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If the reaction proceeds via the free anion, then this anion should be</a:t>
            </a:r>
            <a:r>
              <a:rPr lang="en-US" sz="1600">
                <a:solidFill>
                  <a:srgbClr val="000000"/>
                </a:solidFill>
                <a:latin typeface="Symbol" charset="0"/>
                <a:ea typeface="Noto Sans SC Regular" charset="0"/>
                <a:cs typeface="Noto Sans SC Regular" charset="0"/>
              </a:rPr>
              <a:t></a:t>
            </a:r>
            <a:r>
              <a:rPr lang="en-US" sz="1600">
                <a:solidFill>
                  <a:srgbClr val="000000"/>
                </a:solidFill>
                <a:latin typeface="Times New Roman" pitchFamily="16" charset="0"/>
                <a:ea typeface="Noto Sans SC Regular" charset="0"/>
                <a:cs typeface="Noto Sans SC Regular" charset="0"/>
              </a:rPr>
              <a:t> </a:t>
            </a:r>
            <a:r>
              <a:rPr lang="en-US">
                <a:solidFill>
                  <a:srgbClr val="000000"/>
                </a:solidFill>
                <a:latin typeface="Times New Roman" pitchFamily="16" charset="0"/>
                <a:ea typeface="Noto Sans SC Regular" charset="0"/>
                <a:cs typeface="Noto Sans SC Regular" charset="0"/>
              </a:rPr>
              <a:t>relatively slowly generated.</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901700" y="817563"/>
            <a:ext cx="7342188" cy="4371975"/>
          </a:xfrm>
          <a:prstGeom prst="rect">
            <a:avLst/>
          </a:prstGeom>
          <a:noFill/>
          <a:ln w="9525" cap="flat">
            <a:noFill/>
            <a:round/>
            <a:headEnd/>
            <a:tailEnd/>
          </a:ln>
          <a:effectLst/>
        </p:spPr>
        <p:txBody>
          <a:bodyPr lIns="0" tIns="69120" rIns="0" bIns="0">
            <a:spAutoFit/>
          </a:bodyPr>
          <a:lstStyle/>
          <a:p>
            <a:pPr marL="468313" indent="-455613">
              <a:lnSpc>
                <a:spcPct val="100000"/>
              </a:lnSpc>
              <a:spcBef>
                <a:spcPts val="550"/>
              </a:spcBef>
              <a:buFont typeface="Wingdings" charset="2"/>
              <a:buChar char=""/>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Arrested precipitation technique</a:t>
            </a:r>
          </a:p>
          <a:p>
            <a:pPr marL="12700" indent="457200" algn="just">
              <a:lnSpc>
                <a:spcPct val="110000"/>
              </a:lnSpc>
              <a:spcBef>
                <a:spcPts val="113"/>
              </a:spcBef>
              <a:buClrTx/>
              <a:buSzTx/>
              <a:buFontTx/>
              <a:buNone/>
              <a:tabLst>
                <a:tab pos="936625" algn="l"/>
                <a:tab pos="936625"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APT is also called as controlled precipitation technique and it is a  modified CBD technique, based on controlled release of metal ions and  involves kinetically controlled nucleation of metal chalcogenides [44]. It is  characterized by simple formulation of set up, low temperature processing and  has potential to replace expensive, sophisticated technique. Also the properties  of desired compound can be tuned by optimizing the pH of the bath solution,  precursor concentration, deposition time, temperature. The controlled  dissociation/release of metal ions facilitated through arrested metal ions by a  stable complexing agent such as, triethanolamine (TEA),  ethylenediaminetetraacetic acid (EDTA), tartaric acid (TA), citric acid, etc. The  thin film formation involves creation of a nucleation center at the substrate  surface followed by growth of metal chalcogenide by ion by ion condensation  followed by multinucleation of appropriate ions from bound stable complexes.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901700" y="854075"/>
            <a:ext cx="7340600" cy="3933825"/>
          </a:xfrm>
          <a:prstGeom prst="rect">
            <a:avLst/>
          </a:prstGeom>
          <a:noFill/>
          <a:ln w="9525" cap="flat">
            <a:noFill/>
            <a:round/>
            <a:headEnd/>
            <a:tailEnd/>
          </a:ln>
          <a:effectLst/>
        </p:spPr>
        <p:txBody>
          <a:bodyPr lIns="0" tIns="12240" rIns="0" bIns="0">
            <a:spAutoFit/>
          </a:bodyPr>
          <a:lstStyle/>
          <a:p>
            <a:pPr marL="12700" indent="457200" algn="just">
              <a:lnSpc>
                <a:spcPct val="110000"/>
              </a:lnSpc>
              <a:spcBef>
                <a:spcPts val="100"/>
              </a:spcBef>
              <a:tabLst>
                <a:tab pos="1270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APT is based on Ostwald ripening process. Initially, a small nucleus  or embryo comes closer to each other and form a larger crystal, the ions formed  by partial dissolution of the smaller, less stable crystal can be incorporated into  the larger stable crystal. As the smaller crystal becomes even smaller, its  dissolution will become more favorable and eventually it will disappear. The  further result is that the larger crystals grow at the expense of the smaller ones.  If the concentration of particles is sufficiently increased/high, then the  probability of collisions between these particles becomes more. Result in either  aggregation or coalescence. When two particles approach each other, the Van  der Waals force of attraction between them will often cause them to stick  together. This can continue until a large particle comprising the individual  particles has formed. This is the process of aggregation, and the resulting large  particle is called an aggregate.</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1130300" y="854075"/>
            <a:ext cx="7112000" cy="4851400"/>
          </a:xfrm>
          <a:prstGeom prst="rect">
            <a:avLst/>
          </a:prstGeom>
          <a:noFill/>
          <a:ln w="9525" cap="flat">
            <a:noFill/>
            <a:round/>
            <a:headEnd/>
            <a:tailEnd/>
          </a:ln>
          <a:effectLst/>
        </p:spPr>
        <p:txBody>
          <a:bodyPr lIns="0" tIns="39960" rIns="0" bIns="0">
            <a:spAutoFit/>
          </a:bodyPr>
          <a:lstStyle/>
          <a:p>
            <a:pPr marL="241300">
              <a:lnSpc>
                <a:spcPct val="100000"/>
              </a:lnSpc>
              <a:spcBef>
                <a:spcPts val="3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solidFill>
                  <a:srgbClr val="000000"/>
                </a:solidFill>
                <a:latin typeface="Times New Roman" pitchFamily="16" charset="0"/>
                <a:ea typeface="Noto Sans SC Regular" charset="0"/>
                <a:cs typeface="Noto Sans SC Regular" charset="0"/>
              </a:rPr>
              <a:t>The important characteristic features of APT are as follows,</a:t>
            </a:r>
          </a:p>
          <a:p>
            <a:pPr marL="239713" indent="-227013">
              <a:lnSpc>
                <a:spcPct val="110000"/>
              </a:lnSpc>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solidFill>
                  <a:srgbClr val="000000"/>
                </a:solidFill>
                <a:latin typeface="Times New Roman" pitchFamily="16" charset="0"/>
                <a:ea typeface="Noto Sans SC Regular" charset="0"/>
                <a:cs typeface="Noto Sans SC Regular" charset="0"/>
              </a:rPr>
              <a:t>It is simple, cost effective, self organized growth process and does not  require sophisticated instrumentation.</a:t>
            </a:r>
          </a:p>
          <a:p>
            <a:pPr marL="239713" indent="-227013">
              <a:lnSpc>
                <a:spcPct val="110000"/>
              </a:lnSpc>
              <a:spcBef>
                <a:spcPts val="25"/>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solidFill>
                  <a:srgbClr val="000000"/>
                </a:solidFill>
                <a:latin typeface="Times New Roman" pitchFamily="16" charset="0"/>
                <a:ea typeface="Noto Sans SC Regular" charset="0"/>
                <a:cs typeface="Noto Sans SC Regular" charset="0"/>
              </a:rPr>
              <a:t>The synthesis is carried out at low temperature and avoids oxidation or  corrosion of the metallic substrates.</a:t>
            </a:r>
          </a:p>
          <a:p>
            <a:pPr marL="239713" indent="-227013">
              <a:lnSpc>
                <a:spcPct val="110000"/>
              </a:lnSpc>
              <a:spcBef>
                <a:spcPts val="13"/>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solidFill>
                  <a:srgbClr val="000000"/>
                </a:solidFill>
                <a:latin typeface="Times New Roman" pitchFamily="16" charset="0"/>
                <a:ea typeface="Noto Sans SC Regular" charset="0"/>
                <a:cs typeface="Noto Sans SC Regular" charset="0"/>
              </a:rPr>
              <a:t>Slow film formation process is favorable for improvement in surface.  morphology with enhanced grain structures over the substrate surface.</a:t>
            </a:r>
          </a:p>
          <a:p>
            <a:pPr marL="239713" indent="-227013">
              <a:lnSpc>
                <a:spcPct val="100000"/>
              </a:lnSpc>
              <a:spcBef>
                <a:spcPts val="225"/>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solidFill>
                  <a:srgbClr val="000000"/>
                </a:solidFill>
                <a:latin typeface="Times New Roman" pitchFamily="16" charset="0"/>
                <a:ea typeface="Noto Sans SC Regular" charset="0"/>
                <a:cs typeface="Noto Sans SC Regular" charset="0"/>
              </a:rPr>
              <a:t>It is best suited for large area depositions of thin film.</a:t>
            </a:r>
          </a:p>
          <a:p>
            <a:pPr marL="239713" indent="-227013">
              <a:lnSpc>
                <a:spcPts val="2400"/>
              </a:lnSpc>
              <a:spcBef>
                <a:spcPts val="100"/>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solidFill>
                  <a:srgbClr val="000000"/>
                </a:solidFill>
                <a:latin typeface="Times New Roman" pitchFamily="16" charset="0"/>
                <a:ea typeface="Noto Sans SC Regular" charset="0"/>
                <a:cs typeface="Noto Sans SC Regular" charset="0"/>
              </a:rPr>
              <a:t>	For synthesis of doped and mixed films, mixant/dopant solution added  directly into the reaction bath.</a:t>
            </a:r>
          </a:p>
          <a:p>
            <a:pPr marL="239713" indent="-227013">
              <a:lnSpc>
                <a:spcPct val="100000"/>
              </a:lnSpc>
              <a:spcBef>
                <a:spcPts val="100"/>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solidFill>
                  <a:srgbClr val="000000"/>
                </a:solidFill>
                <a:latin typeface="Times New Roman" pitchFamily="16" charset="0"/>
                <a:ea typeface="Noto Sans SC Regular" charset="0"/>
                <a:cs typeface="Noto Sans SC Regular" charset="0"/>
              </a:rPr>
              <a:t>The electrical conductivity of the substrate material is not an important</a:t>
            </a:r>
          </a:p>
          <a:p>
            <a:pPr marL="241300">
              <a:lnSpc>
                <a:spcPct val="100000"/>
              </a:lnSpc>
              <a:spcBef>
                <a:spcPts val="225"/>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solidFill>
                  <a:srgbClr val="000000"/>
                </a:solidFill>
                <a:latin typeface="Times New Roman" pitchFamily="16" charset="0"/>
                <a:ea typeface="Noto Sans SC Regular" charset="0"/>
                <a:cs typeface="Noto Sans SC Regular" charset="0"/>
              </a:rPr>
              <a:t>criterion.</a:t>
            </a:r>
          </a:p>
          <a:p>
            <a:pPr marL="239713" indent="-227013">
              <a:lnSpc>
                <a:spcPct val="110000"/>
              </a:lnSpc>
              <a:spcBef>
                <a:spcPts val="13"/>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solidFill>
                  <a:srgbClr val="000000"/>
                </a:solidFill>
                <a:latin typeface="Times New Roman" pitchFamily="16" charset="0"/>
                <a:ea typeface="Noto Sans SC Regular" charset="0"/>
                <a:cs typeface="Noto Sans SC Regular" charset="0"/>
              </a:rPr>
              <a:t>An intimate contact between reacting species and the substrate material  permit uniform and pinhole free deposition on the substrate surface.</a:t>
            </a:r>
          </a:p>
          <a:p>
            <a:pPr marL="239713" indent="-227013">
              <a:lnSpc>
                <a:spcPct val="110000"/>
              </a:lnSpc>
              <a:spcBef>
                <a:spcPts val="25"/>
              </a:spcBef>
              <a:buFont typeface="Wingdings"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solidFill>
                  <a:srgbClr val="000000"/>
                </a:solidFill>
                <a:latin typeface="Times New Roman" pitchFamily="16" charset="0"/>
                <a:ea typeface="Noto Sans SC Regular" charset="0"/>
                <a:cs typeface="Noto Sans SC Regular" charset="0"/>
              </a:rPr>
              <a:t>Dissociation of organometallic complexes to release free metal ions for  reaction well controlled by maintaining the pH of reaction bath.</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ChangeArrowheads="1"/>
          </p:cNvSpPr>
          <p:nvPr>
            <p:ph type="title"/>
          </p:nvPr>
        </p:nvSpPr>
        <p:spPr>
          <a:xfrm>
            <a:off x="914400" y="0"/>
            <a:ext cx="5480050"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dirty="0">
                <a:latin typeface="Times New Roman" pitchFamily="16" charset="0"/>
              </a:rPr>
              <a:t>3.4 Common features thin film technologies.</a:t>
            </a:r>
          </a:p>
        </p:txBody>
      </p:sp>
      <p:sp>
        <p:nvSpPr>
          <p:cNvPr id="72706" name="Rectangle 2"/>
          <p:cNvSpPr>
            <a:spLocks noChangeArrowheads="1"/>
          </p:cNvSpPr>
          <p:nvPr/>
        </p:nvSpPr>
        <p:spPr bwMode="auto">
          <a:xfrm>
            <a:off x="914400" y="1752600"/>
            <a:ext cx="7113588" cy="4108450"/>
          </a:xfrm>
          <a:prstGeom prst="rect">
            <a:avLst/>
          </a:prstGeom>
          <a:noFill/>
          <a:ln w="9525" cap="flat">
            <a:noFill/>
            <a:round/>
            <a:headEnd/>
            <a:tailEnd/>
          </a:ln>
          <a:effectLst/>
        </p:spPr>
        <p:txBody>
          <a:bodyPr lIns="0" tIns="11520" rIns="0" bIns="0">
            <a:spAutoFit/>
          </a:bodyPr>
          <a:lstStyle/>
          <a:p>
            <a:pPr marL="239713" indent="-227013" algn="just">
              <a:lnSpc>
                <a:spcPct val="110000"/>
              </a:lnSpc>
              <a:spcBef>
                <a:spcPts val="100"/>
              </a:spcBef>
              <a:buFont typeface="Symbol" charset="0"/>
              <a:buChar char=""/>
              <a:tabLst>
                <a:tab pos="479425"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solidFill>
                  <a:srgbClr val="000000"/>
                </a:solidFill>
                <a:latin typeface="Times New Roman" pitchFamily="16" charset="0"/>
                <a:ea typeface="Noto Sans SC Regular" charset="0"/>
                <a:cs typeface="Noto Sans SC Regular" charset="0"/>
              </a:rPr>
              <a:t>The origin of thin films of any materials created by various  deposition techniques, which starts with a random nucleation  process, followed by the nucleation and growth stages.</a:t>
            </a:r>
          </a:p>
          <a:p>
            <a:pPr marL="239713" indent="-227013" algn="just">
              <a:lnSpc>
                <a:spcPct val="110000"/>
              </a:lnSpc>
              <a:spcBef>
                <a:spcPts val="150"/>
              </a:spcBef>
              <a:buFont typeface="Symbol" charset="0"/>
              <a:buChar char=""/>
              <a:tabLst>
                <a:tab pos="479425"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solidFill>
                  <a:srgbClr val="000000"/>
                </a:solidFill>
                <a:latin typeface="Times New Roman" pitchFamily="16" charset="0"/>
                <a:ea typeface="Noto Sans SC Regular" charset="0"/>
                <a:cs typeface="Noto Sans SC Regular" charset="0"/>
              </a:rPr>
              <a:t>During thin film formation, nucleation and growth processes are  mainly dependent upon various deposition parameters, such as  growth temperature, growth rate and substrate chemistry, etc.</a:t>
            </a:r>
          </a:p>
          <a:p>
            <a:pPr marL="239713" indent="-227013" algn="just">
              <a:lnSpc>
                <a:spcPct val="111000"/>
              </a:lnSpc>
              <a:spcBef>
                <a:spcPts val="125"/>
              </a:spcBef>
              <a:buFont typeface="Symbol" charset="0"/>
              <a:buChar char=""/>
              <a:tabLst>
                <a:tab pos="479425"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solidFill>
                  <a:srgbClr val="000000"/>
                </a:solidFill>
                <a:latin typeface="Times New Roman" pitchFamily="16" charset="0"/>
                <a:ea typeface="Noto Sans SC Regular" charset="0"/>
                <a:cs typeface="Noto Sans SC Regular" charset="0"/>
              </a:rPr>
              <a:t>The nucleation process can be modified significantly by external  activities, such as an electron or ion bombardment.</a:t>
            </a:r>
          </a:p>
          <a:p>
            <a:pPr marL="239713" indent="-227013" algn="just">
              <a:lnSpc>
                <a:spcPct val="110000"/>
              </a:lnSpc>
              <a:spcBef>
                <a:spcPts val="150"/>
              </a:spcBef>
              <a:buFont typeface="Symbol" charset="0"/>
              <a:buChar char=""/>
              <a:tabLst>
                <a:tab pos="479425"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solidFill>
                  <a:srgbClr val="000000"/>
                </a:solidFill>
                <a:latin typeface="Times New Roman" pitchFamily="16" charset="0"/>
                <a:ea typeface="Noto Sans SC Regular" charset="0"/>
                <a:cs typeface="Noto Sans SC Regular" charset="0"/>
              </a:rPr>
              <a:t>During the nucleation process, deposition parameter affects on film  microstructure, associated defect structure and film stress.</a:t>
            </a:r>
          </a:p>
          <a:p>
            <a:pPr marL="239713" indent="-227013" algn="just">
              <a:lnSpc>
                <a:spcPct val="109000"/>
              </a:lnSpc>
              <a:spcBef>
                <a:spcPts val="175"/>
              </a:spcBef>
              <a:buFont typeface="Symbol" charset="0"/>
              <a:buChar char=""/>
              <a:tabLst>
                <a:tab pos="479425"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solidFill>
                  <a:srgbClr val="000000"/>
                </a:solidFill>
                <a:latin typeface="Times New Roman" pitchFamily="16" charset="0"/>
                <a:ea typeface="Noto Sans SC Regular" charset="0"/>
                <a:cs typeface="Noto Sans SC Regular" charset="0"/>
              </a:rPr>
              <a:t>The crystal phase and orientation of the thin films are governed by  the deposition conditions.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901700" y="850900"/>
            <a:ext cx="7342188" cy="4832350"/>
          </a:xfrm>
          <a:prstGeom prst="rect">
            <a:avLst/>
          </a:prstGeom>
          <a:noFill/>
          <a:ln w="9525" cap="flat">
            <a:noFill/>
            <a:round/>
            <a:headEnd/>
            <a:tailEnd/>
          </a:ln>
          <a:effectLst/>
        </p:spPr>
        <p:txBody>
          <a:bodyPr lIns="0" tIns="43200" rIns="0" bIns="0">
            <a:spAutoFit/>
          </a:bodyPr>
          <a:lstStyle/>
          <a:p>
            <a:pPr marL="12700" algn="just">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solidFill>
                  <a:srgbClr val="000000"/>
                </a:solidFill>
                <a:latin typeface="Times New Roman" pitchFamily="16" charset="0"/>
                <a:ea typeface="Noto Sans SC Regular" charset="0"/>
                <a:cs typeface="Noto Sans SC Regular" charset="0"/>
              </a:rPr>
              <a:t>3.2 materials for thin film technologies</a:t>
            </a:r>
          </a:p>
          <a:p>
            <a:pPr marL="12700" algn="just">
              <a:lnSpc>
                <a:spcPts val="3163"/>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Thin-film technologies reduce the amount of active  material in a cell. Most sandwich active material between</a:t>
            </a:r>
          </a:p>
          <a:p>
            <a:pPr marL="12700" algn="just">
              <a:lnSpc>
                <a:spcPct val="100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two panes of glass. Since silicon solar panels only use one</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pane of glass, thin film panels are approximately twice as  heavy as crystalline silicon panels, although they have a  smaller   ecological   impact   (determined   from   </a:t>
            </a:r>
            <a:r>
              <a:rPr lang="en-US" sz="2400" u="sng" dirty="0">
                <a:solidFill>
                  <a:srgbClr val="000000"/>
                </a:solidFill>
                <a:latin typeface="Times New Roman" pitchFamily="16" charset="0"/>
                <a:ea typeface="Noto Sans SC Regular" charset="0"/>
                <a:cs typeface="Noto Sans SC Regular" charset="0"/>
                <a:hlinkClick r:id="rId3"/>
              </a:rPr>
              <a:t>life cycle</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u="sng" dirty="0">
                <a:solidFill>
                  <a:srgbClr val="000000"/>
                </a:solidFill>
                <a:latin typeface="Times New Roman" pitchFamily="16" charset="0"/>
                <a:ea typeface="Noto Sans SC Regular" charset="0"/>
                <a:cs typeface="Noto Sans SC Regular" charset="0"/>
                <a:hlinkClick r:id="rId3"/>
              </a:rPr>
              <a:t>analysis</a:t>
            </a:r>
            <a:r>
              <a:rPr lang="en-US" sz="2400" dirty="0">
                <a:solidFill>
                  <a:srgbClr val="000000"/>
                </a:solidFill>
                <a:latin typeface="Times New Roman" pitchFamily="16" charset="0"/>
                <a:ea typeface="Noto Sans SC Regular" charset="0"/>
                <a:cs typeface="Noto Sans SC Regular" charset="0"/>
              </a:rPr>
              <a:t>). The majority of film panels have 2-3 percentage  points lower conversion efficiencies than crystalline  silicon. </a:t>
            </a:r>
            <a:r>
              <a:rPr lang="en-US" sz="2400" u="sng" dirty="0">
                <a:solidFill>
                  <a:srgbClr val="000000"/>
                </a:solidFill>
                <a:latin typeface="Times New Roman" pitchFamily="16" charset="0"/>
                <a:ea typeface="Noto Sans SC Regular" charset="0"/>
                <a:cs typeface="Noto Sans SC Regular" charset="0"/>
                <a:hlinkClick r:id="rId4"/>
              </a:rPr>
              <a:t>Cadmium telluride </a:t>
            </a:r>
            <a:r>
              <a:rPr lang="en-US" sz="2400" dirty="0">
                <a:solidFill>
                  <a:srgbClr val="000000"/>
                </a:solidFill>
                <a:latin typeface="Times New Roman" pitchFamily="16" charset="0"/>
                <a:ea typeface="Noto Sans SC Regular" charset="0"/>
                <a:cs typeface="Noto Sans SC Regular" charset="0"/>
              </a:rPr>
              <a:t>(</a:t>
            </a:r>
            <a:r>
              <a:rPr lang="en-US" sz="2400" dirty="0" err="1">
                <a:solidFill>
                  <a:srgbClr val="000000"/>
                </a:solidFill>
                <a:latin typeface="Times New Roman" pitchFamily="16" charset="0"/>
                <a:ea typeface="Noto Sans SC Regular" charset="0"/>
                <a:cs typeface="Noto Sans SC Regular" charset="0"/>
              </a:rPr>
              <a:t>CdTe</a:t>
            </a:r>
            <a:r>
              <a:rPr lang="en-US" sz="2400" dirty="0">
                <a:solidFill>
                  <a:srgbClr val="000000"/>
                </a:solidFill>
                <a:latin typeface="Times New Roman" pitchFamily="16" charset="0"/>
                <a:ea typeface="Noto Sans SC Regular" charset="0"/>
                <a:cs typeface="Noto Sans SC Regular" charset="0"/>
              </a:rPr>
              <a:t>), </a:t>
            </a:r>
            <a:r>
              <a:rPr lang="en-US" sz="2400" u="sng" dirty="0">
                <a:solidFill>
                  <a:srgbClr val="000000"/>
                </a:solidFill>
                <a:latin typeface="Times New Roman" pitchFamily="16" charset="0"/>
                <a:ea typeface="Noto Sans SC Regular" charset="0"/>
                <a:cs typeface="Noto Sans SC Regular" charset="0"/>
                <a:hlinkClick r:id="rId5"/>
              </a:rPr>
              <a:t>copper indium gallium </a:t>
            </a:r>
            <a:r>
              <a:rPr lang="en-US" sz="2400" dirty="0">
                <a:solidFill>
                  <a:srgbClr val="000000"/>
                </a:solidFill>
                <a:latin typeface="Times New Roman" pitchFamily="16" charset="0"/>
                <a:ea typeface="Noto Sans SC Regular" charset="0"/>
                <a:cs typeface="Noto Sans SC Regular" charset="0"/>
              </a:rPr>
              <a:t> </a:t>
            </a:r>
            <a:r>
              <a:rPr lang="en-US" sz="2400" u="sng" dirty="0" err="1">
                <a:solidFill>
                  <a:srgbClr val="000000"/>
                </a:solidFill>
                <a:latin typeface="Times New Roman" pitchFamily="16" charset="0"/>
                <a:ea typeface="Noto Sans SC Regular" charset="0"/>
                <a:cs typeface="Noto Sans SC Regular" charset="0"/>
                <a:hlinkClick r:id="rId5"/>
              </a:rPr>
              <a:t>selenide</a:t>
            </a:r>
            <a:r>
              <a:rPr lang="en-US" sz="2400" dirty="0">
                <a:solidFill>
                  <a:srgbClr val="000000"/>
                </a:solidFill>
                <a:latin typeface="Times New Roman" pitchFamily="16" charset="0"/>
                <a:ea typeface="Noto Sans SC Regular" charset="0"/>
                <a:cs typeface="Noto Sans SC Regular" charset="0"/>
              </a:rPr>
              <a:t> (CIGS) and </a:t>
            </a:r>
            <a:r>
              <a:rPr lang="en-US" sz="2400" u="sng" dirty="0">
                <a:solidFill>
                  <a:srgbClr val="000000"/>
                </a:solidFill>
                <a:latin typeface="Times New Roman" pitchFamily="16" charset="0"/>
                <a:ea typeface="Noto Sans SC Regular" charset="0"/>
                <a:cs typeface="Noto Sans SC Regular" charset="0"/>
                <a:hlinkClick r:id="rId6"/>
              </a:rPr>
              <a:t>amorphous silicon</a:t>
            </a:r>
            <a:r>
              <a:rPr lang="en-US" sz="2400" dirty="0">
                <a:solidFill>
                  <a:srgbClr val="000000"/>
                </a:solidFill>
                <a:latin typeface="Times New Roman" pitchFamily="16" charset="0"/>
                <a:ea typeface="Noto Sans SC Regular" charset="0"/>
                <a:cs typeface="Noto Sans SC Regular" charset="0"/>
              </a:rPr>
              <a:t> (a-Si) are three  thin-film technologies often used for outdoor applications.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914400" y="228600"/>
            <a:ext cx="318928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Lst>
            </a:pPr>
            <a:r>
              <a:rPr lang="en-US" sz="2400" b="1" dirty="0">
                <a:latin typeface="Times New Roman" pitchFamily="16" charset="0"/>
              </a:rPr>
              <a:t>3.2.1 Cadmium telluride</a:t>
            </a:r>
          </a:p>
        </p:txBody>
      </p:sp>
      <p:sp>
        <p:nvSpPr>
          <p:cNvPr id="12290" name="Rectangle 2"/>
          <p:cNvSpPr>
            <a:spLocks noChangeArrowheads="1"/>
          </p:cNvSpPr>
          <p:nvPr/>
        </p:nvSpPr>
        <p:spPr bwMode="auto">
          <a:xfrm>
            <a:off x="838200" y="2057400"/>
            <a:ext cx="7343775" cy="4027488"/>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u="sng" dirty="0">
                <a:solidFill>
                  <a:srgbClr val="000000"/>
                </a:solidFill>
                <a:latin typeface="Times New Roman" pitchFamily="16" charset="0"/>
                <a:ea typeface="Noto Sans SC Regular" charset="0"/>
                <a:cs typeface="Noto Sans SC Regular" charset="0"/>
                <a:hlinkClick r:id="rId3"/>
              </a:rPr>
              <a:t>Cadmium telluride </a:t>
            </a:r>
            <a:r>
              <a:rPr lang="en-US" sz="1600" dirty="0">
                <a:solidFill>
                  <a:srgbClr val="000000"/>
                </a:solidFill>
                <a:latin typeface="Times New Roman" pitchFamily="16" charset="0"/>
                <a:ea typeface="Noto Sans SC Regular" charset="0"/>
                <a:cs typeface="Noto Sans SC Regular" charset="0"/>
              </a:rPr>
              <a:t>(</a:t>
            </a:r>
            <a:r>
              <a:rPr lang="en-US" sz="1600" dirty="0" err="1">
                <a:solidFill>
                  <a:srgbClr val="000000"/>
                </a:solidFill>
                <a:latin typeface="Times New Roman" pitchFamily="16" charset="0"/>
                <a:ea typeface="Noto Sans SC Regular" charset="0"/>
                <a:cs typeface="Noto Sans SC Regular" charset="0"/>
              </a:rPr>
              <a:t>CdTe</a:t>
            </a:r>
            <a:r>
              <a:rPr lang="en-US" sz="1600" dirty="0">
                <a:solidFill>
                  <a:srgbClr val="000000"/>
                </a:solidFill>
                <a:latin typeface="Times New Roman" pitchFamily="16" charset="0"/>
                <a:ea typeface="Noto Sans SC Regular" charset="0"/>
                <a:cs typeface="Noto Sans SC Regular" charset="0"/>
              </a:rPr>
              <a:t>) is the predominant thin film technology. With about 5 percent  of worldwide PV production, it accounts for more than half of the thin film market. The  cell's lab efficiency has also increased significantly in recent years and is on a par with  CIGS thin film and close to the efficiency of multi-crystalline silicon as of 2013. Also,  </a:t>
            </a:r>
            <a:r>
              <a:rPr lang="en-US" sz="1600" dirty="0" err="1">
                <a:solidFill>
                  <a:srgbClr val="000000"/>
                </a:solidFill>
                <a:latin typeface="Times New Roman" pitchFamily="16" charset="0"/>
                <a:ea typeface="Noto Sans SC Regular" charset="0"/>
                <a:cs typeface="Noto Sans SC Regular" charset="0"/>
              </a:rPr>
              <a:t>CdTe</a:t>
            </a:r>
            <a:r>
              <a:rPr lang="en-US" sz="1600" dirty="0">
                <a:solidFill>
                  <a:srgbClr val="000000"/>
                </a:solidFill>
                <a:latin typeface="Times New Roman" pitchFamily="16" charset="0"/>
                <a:ea typeface="Noto Sans SC Regular" charset="0"/>
                <a:cs typeface="Noto Sans SC Regular" charset="0"/>
              </a:rPr>
              <a:t> has the lowest </a:t>
            </a:r>
            <a:r>
              <a:rPr lang="en-US" sz="1600" u="sng" dirty="0">
                <a:solidFill>
                  <a:srgbClr val="000000"/>
                </a:solidFill>
                <a:latin typeface="Times New Roman" pitchFamily="16" charset="0"/>
                <a:ea typeface="Noto Sans SC Regular" charset="0"/>
                <a:cs typeface="Noto Sans SC Regular" charset="0"/>
                <a:hlinkClick r:id="rId4"/>
              </a:rPr>
              <a:t>Energy payback time </a:t>
            </a:r>
            <a:r>
              <a:rPr lang="en-US" sz="1600" dirty="0">
                <a:solidFill>
                  <a:srgbClr val="000000"/>
                </a:solidFill>
                <a:latin typeface="Times New Roman" pitchFamily="16" charset="0"/>
                <a:ea typeface="Noto Sans SC Regular" charset="0"/>
                <a:cs typeface="Noto Sans SC Regular" charset="0"/>
              </a:rPr>
              <a:t>of all mass-produced PV technologies, and can  be as short as eight months in favorable locations. A prominent manufacturer is the US-  company </a:t>
            </a:r>
            <a:r>
              <a:rPr lang="en-US" sz="1600" u="sng" dirty="0">
                <a:solidFill>
                  <a:srgbClr val="000000"/>
                </a:solidFill>
                <a:latin typeface="Times New Roman" pitchFamily="16" charset="0"/>
                <a:ea typeface="Noto Sans SC Regular" charset="0"/>
                <a:cs typeface="Noto Sans SC Regular" charset="0"/>
                <a:hlinkClick r:id="rId5"/>
              </a:rPr>
              <a:t>First Solar </a:t>
            </a:r>
            <a:r>
              <a:rPr lang="en-US" sz="1600" dirty="0">
                <a:solidFill>
                  <a:srgbClr val="000000"/>
                </a:solidFill>
                <a:latin typeface="Times New Roman" pitchFamily="16" charset="0"/>
                <a:ea typeface="Noto Sans SC Regular" charset="0"/>
                <a:cs typeface="Noto Sans SC Regular" charset="0"/>
              </a:rPr>
              <a:t>based in </a:t>
            </a:r>
            <a:r>
              <a:rPr lang="en-US" sz="1600" u="sng" dirty="0">
                <a:solidFill>
                  <a:srgbClr val="000000"/>
                </a:solidFill>
                <a:latin typeface="Times New Roman" pitchFamily="16" charset="0"/>
                <a:ea typeface="Noto Sans SC Regular" charset="0"/>
                <a:cs typeface="Noto Sans SC Regular" charset="0"/>
                <a:hlinkClick r:id="rId6"/>
              </a:rPr>
              <a:t>Tempe, Arizona</a:t>
            </a:r>
            <a:r>
              <a:rPr lang="en-US" sz="1600" dirty="0">
                <a:solidFill>
                  <a:srgbClr val="000000"/>
                </a:solidFill>
                <a:latin typeface="Times New Roman" pitchFamily="16" charset="0"/>
                <a:ea typeface="Noto Sans SC Regular" charset="0"/>
                <a:cs typeface="Noto Sans SC Regular" charset="0"/>
              </a:rPr>
              <a:t>, that produces </a:t>
            </a:r>
            <a:r>
              <a:rPr lang="en-US" sz="1600" dirty="0" err="1">
                <a:solidFill>
                  <a:srgbClr val="000000"/>
                </a:solidFill>
                <a:latin typeface="Times New Roman" pitchFamily="16" charset="0"/>
                <a:ea typeface="Noto Sans SC Regular" charset="0"/>
                <a:cs typeface="Noto Sans SC Regular" charset="0"/>
              </a:rPr>
              <a:t>CdTe</a:t>
            </a:r>
            <a:r>
              <a:rPr lang="en-US" sz="1600" dirty="0">
                <a:solidFill>
                  <a:srgbClr val="000000"/>
                </a:solidFill>
                <a:latin typeface="Times New Roman" pitchFamily="16" charset="0"/>
                <a:ea typeface="Noto Sans SC Regular" charset="0"/>
                <a:cs typeface="Noto Sans SC Regular" charset="0"/>
              </a:rPr>
              <a:t>-panels with an  efficiency of about 14 percent at a reported cost of $0.59 per watt.</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dirty="0">
                <a:solidFill>
                  <a:srgbClr val="000000"/>
                </a:solidFill>
                <a:latin typeface="Times New Roman" pitchFamily="16" charset="0"/>
                <a:ea typeface="Noto Sans SC Regular" charset="0"/>
                <a:cs typeface="Noto Sans SC Regular" charset="0"/>
              </a:rPr>
              <a:t>Although the toxicity of </a:t>
            </a:r>
            <a:r>
              <a:rPr lang="en-US" sz="1600" u="sng" dirty="0">
                <a:solidFill>
                  <a:srgbClr val="000000"/>
                </a:solidFill>
                <a:latin typeface="Times New Roman" pitchFamily="16" charset="0"/>
                <a:ea typeface="Noto Sans SC Regular" charset="0"/>
                <a:cs typeface="Noto Sans SC Regular" charset="0"/>
                <a:hlinkClick r:id="rId7"/>
              </a:rPr>
              <a:t>cadmium </a:t>
            </a:r>
            <a:r>
              <a:rPr lang="en-US" sz="1600" dirty="0">
                <a:solidFill>
                  <a:srgbClr val="000000"/>
                </a:solidFill>
                <a:latin typeface="Times New Roman" pitchFamily="16" charset="0"/>
                <a:ea typeface="Noto Sans SC Regular" charset="0"/>
                <a:cs typeface="Noto Sans SC Regular" charset="0"/>
              </a:rPr>
              <a:t>may not be that much of an issue and environmental  concerns completely resolved with the recycling of </a:t>
            </a:r>
            <a:r>
              <a:rPr lang="en-US" sz="1600" dirty="0" err="1">
                <a:solidFill>
                  <a:srgbClr val="000000"/>
                </a:solidFill>
                <a:latin typeface="Times New Roman" pitchFamily="16" charset="0"/>
                <a:ea typeface="Noto Sans SC Regular" charset="0"/>
                <a:cs typeface="Noto Sans SC Regular" charset="0"/>
              </a:rPr>
              <a:t>CdTe</a:t>
            </a:r>
            <a:r>
              <a:rPr lang="en-US" sz="1600" dirty="0">
                <a:solidFill>
                  <a:srgbClr val="000000"/>
                </a:solidFill>
                <a:latin typeface="Times New Roman" pitchFamily="16" charset="0"/>
                <a:ea typeface="Noto Sans SC Regular" charset="0"/>
                <a:cs typeface="Noto Sans SC Regular" charset="0"/>
              </a:rPr>
              <a:t> modules at the end of their life  time, there are still uncertainties and the public opinion is skeptical towards this  technology. The usage of rare materials may also become a limiting factor to the  industrial scalability of </a:t>
            </a:r>
            <a:r>
              <a:rPr lang="en-US" sz="1600" dirty="0" err="1">
                <a:solidFill>
                  <a:srgbClr val="000000"/>
                </a:solidFill>
                <a:latin typeface="Times New Roman" pitchFamily="16" charset="0"/>
                <a:ea typeface="Noto Sans SC Regular" charset="0"/>
                <a:cs typeface="Noto Sans SC Regular" charset="0"/>
              </a:rPr>
              <a:t>CdTe</a:t>
            </a:r>
            <a:r>
              <a:rPr lang="en-US" sz="1600" dirty="0">
                <a:solidFill>
                  <a:srgbClr val="000000"/>
                </a:solidFill>
                <a:latin typeface="Times New Roman" pitchFamily="16" charset="0"/>
                <a:ea typeface="Noto Sans SC Regular" charset="0"/>
                <a:cs typeface="Noto Sans SC Regular" charset="0"/>
              </a:rPr>
              <a:t> thin film technology. The rarity of </a:t>
            </a:r>
            <a:r>
              <a:rPr lang="en-US" sz="1600" u="sng" dirty="0">
                <a:solidFill>
                  <a:srgbClr val="000000"/>
                </a:solidFill>
                <a:latin typeface="Times New Roman" pitchFamily="16" charset="0"/>
                <a:ea typeface="Noto Sans SC Regular" charset="0"/>
                <a:cs typeface="Noto Sans SC Regular" charset="0"/>
                <a:hlinkClick r:id="rId8"/>
              </a:rPr>
              <a:t>tellurium</a:t>
            </a:r>
            <a:r>
              <a:rPr lang="en-US" sz="1600" dirty="0">
                <a:solidFill>
                  <a:srgbClr val="000000"/>
                </a:solidFill>
                <a:latin typeface="Times New Roman" pitchFamily="16" charset="0"/>
                <a:ea typeface="Noto Sans SC Regular" charset="0"/>
                <a:cs typeface="Noto Sans SC Regular" charset="0"/>
              </a:rPr>
              <a:t>—of which  telluride is the </a:t>
            </a:r>
            <a:r>
              <a:rPr lang="en-US" sz="1600" u="sng" dirty="0">
                <a:solidFill>
                  <a:srgbClr val="000000"/>
                </a:solidFill>
                <a:latin typeface="Times New Roman" pitchFamily="16" charset="0"/>
                <a:ea typeface="Noto Sans SC Regular" charset="0"/>
                <a:cs typeface="Noto Sans SC Regular" charset="0"/>
                <a:hlinkClick r:id="rId9"/>
              </a:rPr>
              <a:t>anionic </a:t>
            </a:r>
            <a:r>
              <a:rPr lang="en-US" sz="1600" dirty="0">
                <a:solidFill>
                  <a:srgbClr val="000000"/>
                </a:solidFill>
                <a:latin typeface="Times New Roman" pitchFamily="16" charset="0"/>
                <a:ea typeface="Noto Sans SC Regular" charset="0"/>
                <a:cs typeface="Noto Sans SC Regular" charset="0"/>
              </a:rPr>
              <a:t>form—is comparable to that of platinum in the earth's crust and  contributes significantly to the module's cost.</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066800" y="228600"/>
            <a:ext cx="503713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dirty="0">
                <a:latin typeface="Times New Roman" pitchFamily="16" charset="0"/>
              </a:rPr>
              <a:t>3.2.2 Copper Indium Gallium </a:t>
            </a:r>
            <a:r>
              <a:rPr lang="en-US" sz="2400" b="1" dirty="0" err="1">
                <a:latin typeface="Times New Roman" pitchFamily="16" charset="0"/>
              </a:rPr>
              <a:t>Selenide</a:t>
            </a:r>
            <a:endParaRPr lang="en-US" sz="2400" b="1" dirty="0">
              <a:latin typeface="Times New Roman" pitchFamily="16" charset="0"/>
            </a:endParaRPr>
          </a:p>
        </p:txBody>
      </p:sp>
      <p:sp>
        <p:nvSpPr>
          <p:cNvPr id="13314" name="Text Box 2"/>
          <p:cNvSpPr txBox="1">
            <a:spLocks noChangeArrowheads="1"/>
          </p:cNvSpPr>
          <p:nvPr/>
        </p:nvSpPr>
        <p:spPr bwMode="auto">
          <a:xfrm>
            <a:off x="914400" y="1828800"/>
            <a:ext cx="7342188" cy="4370388"/>
          </a:xfrm>
          <a:prstGeom prst="rect">
            <a:avLst/>
          </a:prstGeom>
          <a:noFill/>
          <a:ln w="9525" cap="flat">
            <a:noFill/>
            <a:round/>
            <a:headEnd/>
            <a:tailEnd/>
          </a:ln>
          <a:effectLst/>
        </p:spPr>
        <p:txBody>
          <a:bodyPr lIns="0" tIns="12240" rIns="0" bIns="0"/>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A copper indium gallium </a:t>
            </a:r>
            <a:r>
              <a:rPr lang="en-US" sz="2000" dirty="0" err="1">
                <a:solidFill>
                  <a:srgbClr val="000000"/>
                </a:solidFill>
                <a:latin typeface="Times New Roman" pitchFamily="16" charset="0"/>
                <a:ea typeface="Noto Sans SC Regular" charset="0"/>
                <a:cs typeface="Noto Sans SC Regular" charset="0"/>
              </a:rPr>
              <a:t>selenide</a:t>
            </a:r>
            <a:r>
              <a:rPr lang="en-US" sz="2000" dirty="0">
                <a:solidFill>
                  <a:srgbClr val="000000"/>
                </a:solidFill>
                <a:latin typeface="Times New Roman" pitchFamily="16" charset="0"/>
                <a:ea typeface="Noto Sans SC Regular" charset="0"/>
                <a:cs typeface="Noto Sans SC Regular" charset="0"/>
              </a:rPr>
              <a:t> solar cell or </a:t>
            </a:r>
            <a:r>
              <a:rPr lang="en-US" sz="2000" u="sng" dirty="0">
                <a:solidFill>
                  <a:srgbClr val="000000"/>
                </a:solidFill>
                <a:latin typeface="Times New Roman" pitchFamily="16" charset="0"/>
                <a:ea typeface="Noto Sans SC Regular" charset="0"/>
                <a:cs typeface="Noto Sans SC Regular" charset="0"/>
                <a:hlinkClick r:id="rId3"/>
              </a:rPr>
              <a:t>CIGS cell </a:t>
            </a:r>
            <a:r>
              <a:rPr lang="en-US" sz="2000" dirty="0">
                <a:solidFill>
                  <a:srgbClr val="000000"/>
                </a:solidFill>
                <a:latin typeface="Times New Roman" pitchFamily="16" charset="0"/>
                <a:ea typeface="Noto Sans SC Regular" charset="0"/>
                <a:cs typeface="Noto Sans SC Regular" charset="0"/>
              </a:rPr>
              <a:t>uses an  absorber made of </a:t>
            </a:r>
            <a:r>
              <a:rPr lang="en-US" sz="2000" u="sng" dirty="0">
                <a:solidFill>
                  <a:srgbClr val="000000"/>
                </a:solidFill>
                <a:latin typeface="Times New Roman" pitchFamily="16" charset="0"/>
                <a:ea typeface="Noto Sans SC Regular" charset="0"/>
                <a:cs typeface="Noto Sans SC Regular" charset="0"/>
                <a:hlinkClick r:id="rId4"/>
              </a:rPr>
              <a:t>copper, indium, gallium, </a:t>
            </a:r>
            <a:r>
              <a:rPr lang="en-US" sz="2000" u="sng" dirty="0" err="1">
                <a:solidFill>
                  <a:srgbClr val="000000"/>
                </a:solidFill>
                <a:latin typeface="Times New Roman" pitchFamily="16" charset="0"/>
                <a:ea typeface="Noto Sans SC Regular" charset="0"/>
                <a:cs typeface="Noto Sans SC Regular" charset="0"/>
                <a:hlinkClick r:id="rId4"/>
              </a:rPr>
              <a:t>selenide</a:t>
            </a:r>
            <a:r>
              <a:rPr lang="en-US" sz="2000" u="sng" dirty="0">
                <a:solidFill>
                  <a:srgbClr val="000000"/>
                </a:solidFill>
                <a:latin typeface="Times New Roman" pitchFamily="16" charset="0"/>
                <a:ea typeface="Noto Sans SC Regular" charset="0"/>
                <a:cs typeface="Noto Sans SC Regular" charset="0"/>
                <a:hlinkClick r:id="rId4"/>
              </a:rPr>
              <a:t> </a:t>
            </a:r>
            <a:r>
              <a:rPr lang="en-US" sz="2000" dirty="0">
                <a:solidFill>
                  <a:srgbClr val="000000"/>
                </a:solidFill>
                <a:latin typeface="Times New Roman" pitchFamily="16" charset="0"/>
                <a:ea typeface="Noto Sans SC Regular" charset="0"/>
                <a:cs typeface="Noto Sans SC Regular" charset="0"/>
              </a:rPr>
              <a:t>(CIGS), while  gallium-free variants of the semiconductor material are abbreviated  CIS. It is one of three mainstream thin-film technologies, the other two  being </a:t>
            </a:r>
            <a:r>
              <a:rPr lang="en-US" sz="2000" u="sng" dirty="0">
                <a:solidFill>
                  <a:srgbClr val="000000"/>
                </a:solidFill>
                <a:latin typeface="Times New Roman" pitchFamily="16" charset="0"/>
                <a:ea typeface="Noto Sans SC Regular" charset="0"/>
                <a:cs typeface="Noto Sans SC Regular" charset="0"/>
                <a:hlinkClick r:id="rId5"/>
              </a:rPr>
              <a:t>cadmium telluride </a:t>
            </a:r>
            <a:r>
              <a:rPr lang="en-US" sz="2000" dirty="0">
                <a:solidFill>
                  <a:srgbClr val="000000"/>
                </a:solidFill>
                <a:latin typeface="Times New Roman" pitchFamily="16" charset="0"/>
                <a:ea typeface="Noto Sans SC Regular" charset="0"/>
                <a:cs typeface="Noto Sans SC Regular" charset="0"/>
              </a:rPr>
              <a:t>and </a:t>
            </a:r>
            <a:r>
              <a:rPr lang="en-US" sz="2000" u="sng" dirty="0">
                <a:solidFill>
                  <a:srgbClr val="000000"/>
                </a:solidFill>
                <a:latin typeface="Times New Roman" pitchFamily="16" charset="0"/>
                <a:ea typeface="Noto Sans SC Regular" charset="0"/>
                <a:cs typeface="Noto Sans SC Regular" charset="0"/>
                <a:hlinkClick r:id="rId6"/>
              </a:rPr>
              <a:t>amorphous silicon</a:t>
            </a:r>
            <a:r>
              <a:rPr lang="en-US" sz="2000" dirty="0">
                <a:solidFill>
                  <a:srgbClr val="000000"/>
                </a:solidFill>
                <a:latin typeface="Times New Roman" pitchFamily="16" charset="0"/>
                <a:ea typeface="Noto Sans SC Regular" charset="0"/>
                <a:cs typeface="Noto Sans SC Regular" charset="0"/>
              </a:rPr>
              <a:t>, with a lab-efficiency  above 20 percent and a share of 2 percent in the overall PV market in  2013. A prominent manufacturer of cylindrical CIGS-panels was the  now-bankrupt company </a:t>
            </a:r>
            <a:r>
              <a:rPr lang="en-US" sz="2000" u="sng" dirty="0" err="1">
                <a:solidFill>
                  <a:srgbClr val="000000"/>
                </a:solidFill>
                <a:latin typeface="Times New Roman" pitchFamily="16" charset="0"/>
                <a:ea typeface="Noto Sans SC Regular" charset="0"/>
                <a:cs typeface="Noto Sans SC Regular" charset="0"/>
                <a:hlinkClick r:id="rId7"/>
              </a:rPr>
              <a:t>Solyndra</a:t>
            </a:r>
            <a:r>
              <a:rPr lang="en-US" sz="2000" u="sng" dirty="0">
                <a:solidFill>
                  <a:srgbClr val="000000"/>
                </a:solidFill>
                <a:latin typeface="Times New Roman" pitchFamily="16" charset="0"/>
                <a:ea typeface="Noto Sans SC Regular" charset="0"/>
                <a:cs typeface="Noto Sans SC Regular" charset="0"/>
                <a:hlinkClick r:id="rId7"/>
              </a:rPr>
              <a:t> </a:t>
            </a:r>
            <a:r>
              <a:rPr lang="en-US" sz="2000" dirty="0">
                <a:solidFill>
                  <a:srgbClr val="000000"/>
                </a:solidFill>
                <a:latin typeface="Times New Roman" pitchFamily="16" charset="0"/>
                <a:ea typeface="Noto Sans SC Regular" charset="0"/>
                <a:cs typeface="Noto Sans SC Regular" charset="0"/>
              </a:rPr>
              <a:t>in Fremont, California. Traditional  methods of fabrication involve vacuum processes including co-  evaporation and sputtering. In 2008, </a:t>
            </a:r>
            <a:r>
              <a:rPr lang="en-US" sz="2000" u="sng" dirty="0">
                <a:solidFill>
                  <a:srgbClr val="000000"/>
                </a:solidFill>
                <a:latin typeface="Times New Roman" pitchFamily="16" charset="0"/>
                <a:ea typeface="Noto Sans SC Regular" charset="0"/>
                <a:cs typeface="Noto Sans SC Regular" charset="0"/>
                <a:hlinkClick r:id="rId8"/>
              </a:rPr>
              <a:t>IBM </a:t>
            </a:r>
            <a:r>
              <a:rPr lang="en-US" sz="2000" dirty="0">
                <a:solidFill>
                  <a:srgbClr val="000000"/>
                </a:solidFill>
                <a:latin typeface="Times New Roman" pitchFamily="16" charset="0"/>
                <a:ea typeface="Noto Sans SC Regular" charset="0"/>
                <a:cs typeface="Noto Sans SC Regular" charset="0"/>
              </a:rPr>
              <a:t>and Tokyo Ohka Kogyo Co.,  Ltd. (TOK) announced they had developed a new, non-vacuum,  solution-based manufacturing process for CIGS cells and are aiming for  efficiencies of 15% and beyond.</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TotalTime>
  <Words>7895</Words>
  <PresentationFormat>On-screen Show (4:3)</PresentationFormat>
  <Paragraphs>269</Paragraphs>
  <Slides>67</Slides>
  <Notes>67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Times New Roman</vt:lpstr>
      <vt:lpstr>Calibri</vt:lpstr>
      <vt:lpstr>Noto Sans SC Regular</vt:lpstr>
      <vt:lpstr>Arial</vt:lpstr>
      <vt:lpstr>DejaVu Sans</vt:lpstr>
      <vt:lpstr>Symbol</vt:lpstr>
      <vt:lpstr>StarSymbol</vt:lpstr>
      <vt:lpstr>Wingdings</vt:lpstr>
      <vt:lpstr>Flow</vt:lpstr>
      <vt:lpstr>UNIT-III Part - I</vt:lpstr>
      <vt:lpstr>Slide 2</vt:lpstr>
      <vt:lpstr>3.1 Generic advantages of thin film technologies</vt:lpstr>
      <vt:lpstr>2. Glass substrates can be used.</vt:lpstr>
      <vt:lpstr>4. Capital Expenditure is less in installing a  manufacturing unit.</vt:lpstr>
      <vt:lpstr>5. Higher Efficiency.</vt:lpstr>
      <vt:lpstr>Slide 7</vt:lpstr>
      <vt:lpstr>3.2.1 Cadmium telluride</vt:lpstr>
      <vt:lpstr>3.2.2 Copper Indium Gallium Selenide</vt:lpstr>
      <vt:lpstr>3.2.3 Silicon</vt:lpstr>
      <vt:lpstr>Amorphous silicon</vt:lpstr>
      <vt:lpstr>Slide 12</vt:lpstr>
      <vt:lpstr>Tandem-cell using a-Si/μc-Si</vt:lpstr>
      <vt:lpstr>Slide 14</vt:lpstr>
      <vt:lpstr>Slide 15</vt:lpstr>
      <vt:lpstr>Polycrystalline silicon on glass</vt:lpstr>
      <vt:lpstr>Slide 17</vt:lpstr>
      <vt:lpstr>Gallium arsenide The semiconductor material gallium arsenide (GaAs) is also used for single-  crystalline thin film solar cells. Although GaAs cells are very expensive, they  hold the world record for the highest-efficiency, single-junction solar cell at  28.8%.[26] GaAs is more commonly used in multi-junction solar cells for solar  panels on spacecrafts, as the larger power to weight ratio lowers the launch  costs in space-based solar power (InGaP/(In)GaAs/Ge cells). They are also  used in concentrator photovoltaics, an emerging technology best suited for  locations that receive much sunlight, using lenses to focus sunlight on a much  smaller, thus less expensive GaAs concentrator solar cell.</vt:lpstr>
      <vt:lpstr>Slide 19</vt:lpstr>
      <vt:lpstr>3.3 thin film de position techniques</vt:lpstr>
      <vt:lpstr>3.3.1 Physical Techniques</vt:lpstr>
      <vt:lpstr>A) Vacuum evaporation</vt:lpstr>
      <vt:lpstr>Slide 23</vt:lpstr>
      <vt:lpstr>Slide 24</vt:lpstr>
      <vt:lpstr>Slide 25</vt:lpstr>
      <vt:lpstr>Slide 26</vt:lpstr>
      <vt:lpstr>Slide 27</vt:lpstr>
      <vt:lpstr>Slide 28</vt:lpstr>
      <vt:lpstr>Slide 29</vt:lpstr>
      <vt:lpstr>Slide 30</vt:lpstr>
      <vt:lpstr>Slide 31</vt:lpstr>
      <vt:lpstr>Slide 32</vt:lpstr>
      <vt:lpstr>B) Sputtering</vt:lpstr>
      <vt:lpstr>Slide 34</vt:lpstr>
      <vt:lpstr>Slide 35</vt:lpstr>
      <vt:lpstr>Slide 36</vt:lpstr>
      <vt:lpstr>Slide 37</vt:lpstr>
      <vt:lpstr>Slide 38</vt:lpstr>
      <vt:lpstr>Slide 39</vt:lpstr>
      <vt:lpstr>3.3.2 Chemical techniques</vt:lpstr>
      <vt:lpstr>A) Gas phase</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Spray pyrolysis is the process in which a film is synthesized by  spraying a solution on a heated substrate surface, in which constituent  react to form chemical compounds. The selected chemical reactants are</vt:lpstr>
      <vt:lpstr>Slide 56</vt:lpstr>
      <vt:lpstr>Slide 57</vt:lpstr>
      <vt:lpstr>Slide 58</vt:lpstr>
      <vt:lpstr>Slide 59</vt:lpstr>
      <vt:lpstr>Slide 60</vt:lpstr>
      <vt:lpstr>Slide 61</vt:lpstr>
      <vt:lpstr>Slide 62</vt:lpstr>
      <vt:lpstr>Slide 63</vt:lpstr>
      <vt:lpstr>Slide 64</vt:lpstr>
      <vt:lpstr>Slide 65</vt:lpstr>
      <vt:lpstr>Slide 66</vt:lpstr>
      <vt:lpstr>3.4 Common features thin film technologies.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 Part - I</dc:title>
  <dc:creator>Satish</dc:creator>
  <cp:lastModifiedBy>Satish</cp:lastModifiedBy>
  <cp:revision>2</cp:revision>
  <cp:lastPrinted>1601-01-01T00:00:00Z</cp:lastPrinted>
  <dcterms:created xsi:type="dcterms:W3CDTF">2020-05-22T19:55:14Z</dcterms:created>
  <dcterms:modified xsi:type="dcterms:W3CDTF">2020-09-14T15:21:30Z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yperlinksChanged">
    <vt:bool>false</vt:bool>
  </property>
  <property fmtid="{D5CDD505-2E9C-101B-9397-08002B2CF9AE}" pid="3" name="LinksUpToDate">
    <vt:bool>false</vt:bool>
  </property>
  <property fmtid="{D5CDD505-2E9C-101B-9397-08002B2CF9AE}" pid="4" name="PresentationFormat">
    <vt:lpwstr>On-screen Show (4:3)</vt:lpwstr>
  </property>
  <property fmtid="{D5CDD505-2E9C-101B-9397-08002B2CF9AE}" pid="5" name="ScaleCrop">
    <vt:bool>false</vt:bool>
  </property>
  <property fmtid="{D5CDD505-2E9C-101B-9397-08002B2CF9AE}" pid="6" name="ShareDoc">
    <vt:bool>false</vt:bool>
  </property>
</Properties>
</file>