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9" d="100"/>
          <a:sy n="99" d="100"/>
        </p:scale>
        <p:origin x="-240"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sldImg"/>
          </p:nvPr>
        </p:nvSpPr>
        <p:spPr bwMode="auto">
          <a:xfrm>
            <a:off x="533400" y="763588"/>
            <a:ext cx="6702425" cy="3770312"/>
          </a:xfrm>
          <a:prstGeom prst="rect">
            <a:avLst/>
          </a:prstGeom>
          <a:noFill/>
          <a:ln w="9525" cap="flat">
            <a:noFill/>
            <a:round/>
            <a:headEnd/>
            <a:tailEnd/>
          </a:ln>
          <a:effectLst/>
        </p:spPr>
      </p:sp>
      <p:sp>
        <p:nvSpPr>
          <p:cNvPr id="5122" name="Rectangle 2"/>
          <p:cNvSpPr>
            <a:spLocks noGrp="1" noChangeArrowheads="1"/>
          </p:cNvSpPr>
          <p:nvPr>
            <p:ph type="body"/>
          </p:nvPr>
        </p:nvSpPr>
        <p:spPr bwMode="auto">
          <a:xfrm>
            <a:off x="777875" y="4776788"/>
            <a:ext cx="6216650" cy="4524375"/>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5123" name="Rectangle 3"/>
          <p:cNvSpPr>
            <a:spLocks noGrp="1" noChangeArrowheads="1"/>
          </p:cNvSpPr>
          <p:nvPr>
            <p:ph type="hdr"/>
          </p:nvPr>
        </p:nvSpPr>
        <p:spPr bwMode="auto">
          <a:xfrm>
            <a:off x="0"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4" name="Rectangle 4"/>
          <p:cNvSpPr>
            <a:spLocks noGrp="1" noChangeArrowheads="1"/>
          </p:cNvSpPr>
          <p:nvPr>
            <p:ph type="dt"/>
          </p:nvPr>
        </p:nvSpPr>
        <p:spPr bwMode="auto">
          <a:xfrm>
            <a:off x="4398963" y="0"/>
            <a:ext cx="3371850" cy="501650"/>
          </a:xfrm>
          <a:prstGeom prst="rect">
            <a:avLst/>
          </a:prstGeom>
          <a:noFill/>
          <a:ln w="9525" cap="flat">
            <a:noFill/>
            <a:round/>
            <a:headEnd/>
            <a:tailEnd/>
          </a:ln>
          <a:effec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5" name="Rectangle 5"/>
          <p:cNvSpPr>
            <a:spLocks noGrp="1" noChangeArrowheads="1"/>
          </p:cNvSpPr>
          <p:nvPr>
            <p:ph type="ftr"/>
          </p:nvPr>
        </p:nvSpPr>
        <p:spPr bwMode="auto">
          <a:xfrm>
            <a:off x="0"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5126" name="Rectangle 6"/>
          <p:cNvSpPr>
            <a:spLocks noGrp="1" noChangeArrowheads="1"/>
          </p:cNvSpPr>
          <p:nvPr>
            <p:ph type="sldNum"/>
          </p:nvPr>
        </p:nvSpPr>
        <p:spPr bwMode="auto">
          <a:xfrm>
            <a:off x="4398963" y="9555163"/>
            <a:ext cx="3371850" cy="501650"/>
          </a:xfrm>
          <a:prstGeom prst="rect">
            <a:avLst/>
          </a:prstGeom>
          <a:noFill/>
          <a:ln w="9525" cap="flat">
            <a:noFill/>
            <a:round/>
            <a:headEnd/>
            <a:tailEnd/>
          </a:ln>
          <a:effec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ea typeface="DejaVu Sans" charset="0"/>
                <a:cs typeface="DejaVu Sans" charset="0"/>
              </a:defRPr>
            </a:lvl1pPr>
          </a:lstStyle>
          <a:p>
            <a:fld id="{DF847D04-6F7A-43D6-9114-D0E3589A5A23}"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836AF2-B525-4AD8-9FD3-F097D50347DA}" type="slidenum">
              <a:rPr lang="en-US"/>
              <a:pPr/>
              <a:t>1</a:t>
            </a:fld>
            <a:endParaRPr lang="en-US"/>
          </a:p>
        </p:txBody>
      </p:sp>
      <p:sp>
        <p:nvSpPr>
          <p:cNvPr id="6144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14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8E19894-E7E3-4560-82B1-730B8405EEEF}" type="slidenum">
              <a:rPr lang="en-US"/>
              <a:pPr/>
              <a:t>10</a:t>
            </a:fld>
            <a:endParaRPr lang="en-US"/>
          </a:p>
        </p:txBody>
      </p:sp>
      <p:sp>
        <p:nvSpPr>
          <p:cNvPr id="7065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065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8FC59F-B119-4F03-8558-8763BD182714}" type="slidenum">
              <a:rPr lang="en-US"/>
              <a:pPr/>
              <a:t>11</a:t>
            </a:fld>
            <a:endParaRPr lang="en-US"/>
          </a:p>
        </p:txBody>
      </p:sp>
      <p:sp>
        <p:nvSpPr>
          <p:cNvPr id="7168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168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F2177F2-3395-45B2-A32D-4A962D0E1E2F}" type="slidenum">
              <a:rPr lang="en-US"/>
              <a:pPr/>
              <a:t>12</a:t>
            </a:fld>
            <a:endParaRPr lang="en-US"/>
          </a:p>
        </p:txBody>
      </p:sp>
      <p:sp>
        <p:nvSpPr>
          <p:cNvPr id="7270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270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4B6540-9EFF-464E-AFFF-50B70944BF88}" type="slidenum">
              <a:rPr lang="en-US"/>
              <a:pPr/>
              <a:t>13</a:t>
            </a:fld>
            <a:endParaRPr lang="en-US"/>
          </a:p>
        </p:txBody>
      </p:sp>
      <p:sp>
        <p:nvSpPr>
          <p:cNvPr id="7372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373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DAD4C5A-1ACF-4BE2-88EF-68F2CD4661EF}" type="slidenum">
              <a:rPr lang="en-US"/>
              <a:pPr/>
              <a:t>14</a:t>
            </a:fld>
            <a:endParaRPr lang="en-US"/>
          </a:p>
        </p:txBody>
      </p:sp>
      <p:sp>
        <p:nvSpPr>
          <p:cNvPr id="7475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475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BB1148-6594-45A4-9A84-70E0A51ADD85}" type="slidenum">
              <a:rPr lang="en-US"/>
              <a:pPr/>
              <a:t>15</a:t>
            </a:fld>
            <a:endParaRPr lang="en-US"/>
          </a:p>
        </p:txBody>
      </p:sp>
      <p:sp>
        <p:nvSpPr>
          <p:cNvPr id="7577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577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D4EDAEC-CE44-4585-91F5-FA9400DBC391}" type="slidenum">
              <a:rPr lang="en-US"/>
              <a:pPr/>
              <a:t>16</a:t>
            </a:fld>
            <a:endParaRPr lang="en-US"/>
          </a:p>
        </p:txBody>
      </p:sp>
      <p:sp>
        <p:nvSpPr>
          <p:cNvPr id="7680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680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CD964C-44F4-4966-B622-BB29F4AD1AD7}" type="slidenum">
              <a:rPr lang="en-US"/>
              <a:pPr/>
              <a:t>17</a:t>
            </a:fld>
            <a:endParaRPr lang="en-US"/>
          </a:p>
        </p:txBody>
      </p:sp>
      <p:sp>
        <p:nvSpPr>
          <p:cNvPr id="7782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7782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F6C8D4-5E16-4E88-B0E6-8BDCF4410286}" type="slidenum">
              <a:rPr lang="en-US"/>
              <a:pPr/>
              <a:t>18</a:t>
            </a:fld>
            <a:endParaRPr lang="en-US"/>
          </a:p>
        </p:txBody>
      </p:sp>
      <p:sp>
        <p:nvSpPr>
          <p:cNvPr id="7884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885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C5A88BA-1213-4338-BDCF-DF41F89F6665}" type="slidenum">
              <a:rPr lang="en-US"/>
              <a:pPr/>
              <a:t>19</a:t>
            </a:fld>
            <a:endParaRPr lang="en-US"/>
          </a:p>
        </p:txBody>
      </p:sp>
      <p:sp>
        <p:nvSpPr>
          <p:cNvPr id="7987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7987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7E3A510-8B0E-4326-B02A-3694F482B328}" type="slidenum">
              <a:rPr lang="en-US"/>
              <a:pPr/>
              <a:t>2</a:t>
            </a:fld>
            <a:endParaRPr lang="en-US"/>
          </a:p>
        </p:txBody>
      </p:sp>
      <p:sp>
        <p:nvSpPr>
          <p:cNvPr id="6246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24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005DCD-FCEB-4294-B24D-FFD0E28AC776}" type="slidenum">
              <a:rPr lang="en-US"/>
              <a:pPr/>
              <a:t>20</a:t>
            </a:fld>
            <a:endParaRPr lang="en-US"/>
          </a:p>
        </p:txBody>
      </p:sp>
      <p:sp>
        <p:nvSpPr>
          <p:cNvPr id="8089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089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DF61752-E5CB-41BF-8E3F-3E300DDAB9EC}" type="slidenum">
              <a:rPr lang="en-US"/>
              <a:pPr/>
              <a:t>21</a:t>
            </a:fld>
            <a:endParaRPr lang="en-US"/>
          </a:p>
        </p:txBody>
      </p:sp>
      <p:sp>
        <p:nvSpPr>
          <p:cNvPr id="8192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192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BD7D273-2D90-4F9A-8545-937E40342617}" type="slidenum">
              <a:rPr lang="en-US"/>
              <a:pPr/>
              <a:t>22</a:t>
            </a:fld>
            <a:endParaRPr lang="en-US"/>
          </a:p>
        </p:txBody>
      </p:sp>
      <p:sp>
        <p:nvSpPr>
          <p:cNvPr id="8294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294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741290-23E7-4B6B-8527-31581D61715A}" type="slidenum">
              <a:rPr lang="en-US"/>
              <a:pPr/>
              <a:t>23</a:t>
            </a:fld>
            <a:endParaRPr lang="en-US"/>
          </a:p>
        </p:txBody>
      </p:sp>
      <p:sp>
        <p:nvSpPr>
          <p:cNvPr id="8396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397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AF0902-ACC9-4238-9D0E-0A2120C8C797}" type="slidenum">
              <a:rPr lang="en-US"/>
              <a:pPr/>
              <a:t>24</a:t>
            </a:fld>
            <a:endParaRPr lang="en-US"/>
          </a:p>
        </p:txBody>
      </p:sp>
      <p:sp>
        <p:nvSpPr>
          <p:cNvPr id="8499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499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76F2129-1E0B-42C5-A10E-01E1C06F1F78}" type="slidenum">
              <a:rPr lang="en-US"/>
              <a:pPr/>
              <a:t>25</a:t>
            </a:fld>
            <a:endParaRPr lang="en-US"/>
          </a:p>
        </p:txBody>
      </p:sp>
      <p:sp>
        <p:nvSpPr>
          <p:cNvPr id="8601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601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5EE8973-55D9-42DD-AF79-B3EE537A7996}" type="slidenum">
              <a:rPr lang="en-US"/>
              <a:pPr/>
              <a:t>26</a:t>
            </a:fld>
            <a:endParaRPr lang="en-US"/>
          </a:p>
        </p:txBody>
      </p:sp>
      <p:sp>
        <p:nvSpPr>
          <p:cNvPr id="8704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70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073AFA-C0A0-4BD2-8333-9A03BE7887DC}" type="slidenum">
              <a:rPr lang="en-US"/>
              <a:pPr/>
              <a:t>27</a:t>
            </a:fld>
            <a:endParaRPr lang="en-US"/>
          </a:p>
        </p:txBody>
      </p:sp>
      <p:sp>
        <p:nvSpPr>
          <p:cNvPr id="8806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880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5C51102-AC90-411B-B3B4-312FB47A7A5A}" type="slidenum">
              <a:rPr lang="en-US"/>
              <a:pPr/>
              <a:t>28</a:t>
            </a:fld>
            <a:endParaRPr lang="en-US"/>
          </a:p>
        </p:txBody>
      </p:sp>
      <p:sp>
        <p:nvSpPr>
          <p:cNvPr id="8908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890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E439E8-64C2-4724-A7FB-D408C2FA2A01}" type="slidenum">
              <a:rPr lang="en-US"/>
              <a:pPr/>
              <a:t>29</a:t>
            </a:fld>
            <a:endParaRPr lang="en-US"/>
          </a:p>
        </p:txBody>
      </p:sp>
      <p:sp>
        <p:nvSpPr>
          <p:cNvPr id="9011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01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06823C9-E45F-4895-9AA5-752B63445985}" type="slidenum">
              <a:rPr lang="en-US"/>
              <a:pPr/>
              <a:t>3</a:t>
            </a:fld>
            <a:endParaRPr lang="en-US"/>
          </a:p>
        </p:txBody>
      </p:sp>
      <p:sp>
        <p:nvSpPr>
          <p:cNvPr id="6348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634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CC75138-CC69-4D3E-AF3C-3F27827D9AEC}" type="slidenum">
              <a:rPr lang="en-US"/>
              <a:pPr/>
              <a:t>30</a:t>
            </a:fld>
            <a:endParaRPr lang="en-US"/>
          </a:p>
        </p:txBody>
      </p:sp>
      <p:sp>
        <p:nvSpPr>
          <p:cNvPr id="9113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113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6D7FB1-9F19-423A-A297-ECF72C2B3CF5}" type="slidenum">
              <a:rPr lang="en-US"/>
              <a:pPr/>
              <a:t>31</a:t>
            </a:fld>
            <a:endParaRPr lang="en-US"/>
          </a:p>
        </p:txBody>
      </p:sp>
      <p:sp>
        <p:nvSpPr>
          <p:cNvPr id="9216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216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DD1BC1-03EE-400C-87CF-423DCEF03682}" type="slidenum">
              <a:rPr lang="en-US"/>
              <a:pPr/>
              <a:t>32</a:t>
            </a:fld>
            <a:endParaRPr lang="en-US"/>
          </a:p>
        </p:txBody>
      </p:sp>
      <p:sp>
        <p:nvSpPr>
          <p:cNvPr id="93185"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318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24ACF18-EA8C-4886-9ABB-D51932D2650D}" type="slidenum">
              <a:rPr lang="en-US"/>
              <a:pPr/>
              <a:t>33</a:t>
            </a:fld>
            <a:endParaRPr lang="en-US"/>
          </a:p>
        </p:txBody>
      </p:sp>
      <p:sp>
        <p:nvSpPr>
          <p:cNvPr id="9420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421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49D4C09-3CC1-4FE7-9A1A-0B5621312CEE}" type="slidenum">
              <a:rPr lang="en-US"/>
              <a:pPr/>
              <a:t>34</a:t>
            </a:fld>
            <a:endParaRPr lang="en-US"/>
          </a:p>
        </p:txBody>
      </p:sp>
      <p:sp>
        <p:nvSpPr>
          <p:cNvPr id="9523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523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783962C-E8A2-4CE5-A700-5B47270C5D9B}" type="slidenum">
              <a:rPr lang="en-US"/>
              <a:pPr/>
              <a:t>35</a:t>
            </a:fld>
            <a:endParaRPr lang="en-US"/>
          </a:p>
        </p:txBody>
      </p:sp>
      <p:sp>
        <p:nvSpPr>
          <p:cNvPr id="96257"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625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F16C024-1AAA-434F-855D-E939BA6D3A80}" type="slidenum">
              <a:rPr lang="en-US"/>
              <a:pPr/>
              <a:t>36</a:t>
            </a:fld>
            <a:endParaRPr lang="en-US"/>
          </a:p>
        </p:txBody>
      </p:sp>
      <p:sp>
        <p:nvSpPr>
          <p:cNvPr id="9728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728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08D5C95-408F-402B-AFD3-7D3CBF4E3088}" type="slidenum">
              <a:rPr lang="en-US"/>
              <a:pPr/>
              <a:t>37</a:t>
            </a:fld>
            <a:endParaRPr lang="en-US"/>
          </a:p>
        </p:txBody>
      </p:sp>
      <p:sp>
        <p:nvSpPr>
          <p:cNvPr id="9830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9830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9583A87-DEF7-434F-B99F-F6D6E1E24AA9}" type="slidenum">
              <a:rPr lang="en-US"/>
              <a:pPr/>
              <a:t>38</a:t>
            </a:fld>
            <a:endParaRPr lang="en-US"/>
          </a:p>
        </p:txBody>
      </p:sp>
      <p:sp>
        <p:nvSpPr>
          <p:cNvPr id="9932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9933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FFCA89E-BBE1-4C37-BA42-7700744084E7}" type="slidenum">
              <a:rPr lang="en-US"/>
              <a:pPr/>
              <a:t>39</a:t>
            </a:fld>
            <a:endParaRPr lang="en-US"/>
          </a:p>
        </p:txBody>
      </p:sp>
      <p:sp>
        <p:nvSpPr>
          <p:cNvPr id="10035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035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9CEC93-492D-483B-8007-6F0068459CE2}" type="slidenum">
              <a:rPr lang="en-US"/>
              <a:pPr/>
              <a:t>4</a:t>
            </a:fld>
            <a:endParaRPr lang="en-US"/>
          </a:p>
        </p:txBody>
      </p:sp>
      <p:sp>
        <p:nvSpPr>
          <p:cNvPr id="6451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645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DCA8A9A-09DB-4A89-B3ED-D850DF334B18}" type="slidenum">
              <a:rPr lang="en-US"/>
              <a:pPr/>
              <a:t>40</a:t>
            </a:fld>
            <a:endParaRPr lang="en-US"/>
          </a:p>
        </p:txBody>
      </p:sp>
      <p:sp>
        <p:nvSpPr>
          <p:cNvPr id="10137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137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404E6AE-E738-433E-8FA2-1FF983BF3AF9}" type="slidenum">
              <a:rPr lang="en-US"/>
              <a:pPr/>
              <a:t>41</a:t>
            </a:fld>
            <a:endParaRPr lang="en-US"/>
          </a:p>
        </p:txBody>
      </p:sp>
      <p:sp>
        <p:nvSpPr>
          <p:cNvPr id="102401"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240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1E321E2-422C-4E20-8340-D53687DF9C09}" type="slidenum">
              <a:rPr lang="en-US"/>
              <a:pPr/>
              <a:t>42</a:t>
            </a:fld>
            <a:endParaRPr lang="en-US"/>
          </a:p>
        </p:txBody>
      </p:sp>
      <p:sp>
        <p:nvSpPr>
          <p:cNvPr id="10342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342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8278E86-EC8C-48E7-B744-F8F549A5212E}" type="slidenum">
              <a:rPr lang="en-US"/>
              <a:pPr/>
              <a:t>43</a:t>
            </a:fld>
            <a:endParaRPr lang="en-US"/>
          </a:p>
        </p:txBody>
      </p:sp>
      <p:sp>
        <p:nvSpPr>
          <p:cNvPr id="104449"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0445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8C29B47-9EE2-4F54-831F-2F38D68F89E4}" type="slidenum">
              <a:rPr lang="en-US"/>
              <a:pPr/>
              <a:t>44</a:t>
            </a:fld>
            <a:endParaRPr lang="en-US"/>
          </a:p>
        </p:txBody>
      </p:sp>
      <p:sp>
        <p:nvSpPr>
          <p:cNvPr id="10547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547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3429C4-6A75-4E31-9069-7A473C8969F1}" type="slidenum">
              <a:rPr lang="en-US"/>
              <a:pPr/>
              <a:t>45</a:t>
            </a:fld>
            <a:endParaRPr lang="en-US"/>
          </a:p>
        </p:txBody>
      </p:sp>
      <p:sp>
        <p:nvSpPr>
          <p:cNvPr id="10649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649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9BE868F-FBB7-4766-91CC-2DE6A5C8B398}" type="slidenum">
              <a:rPr lang="en-US"/>
              <a:pPr/>
              <a:t>46</a:t>
            </a:fld>
            <a:endParaRPr lang="en-US"/>
          </a:p>
        </p:txBody>
      </p:sp>
      <p:sp>
        <p:nvSpPr>
          <p:cNvPr id="10752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752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BF8A1B-DB3C-4D10-9D3B-40CC577C5282}" type="slidenum">
              <a:rPr lang="en-US"/>
              <a:pPr/>
              <a:t>47</a:t>
            </a:fld>
            <a:endParaRPr lang="en-US"/>
          </a:p>
        </p:txBody>
      </p:sp>
      <p:sp>
        <p:nvSpPr>
          <p:cNvPr id="10854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854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6D23E29-E953-4AC0-9B86-950BCA4B7C7B}" type="slidenum">
              <a:rPr lang="en-US"/>
              <a:pPr/>
              <a:t>48</a:t>
            </a:fld>
            <a:endParaRPr lang="en-US"/>
          </a:p>
        </p:txBody>
      </p:sp>
      <p:sp>
        <p:nvSpPr>
          <p:cNvPr id="10956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0957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B97B977-4DE2-444D-9C2B-975F6F1D7EC9}" type="slidenum">
              <a:rPr lang="en-US"/>
              <a:pPr/>
              <a:t>49</a:t>
            </a:fld>
            <a:endParaRPr lang="en-US"/>
          </a:p>
        </p:txBody>
      </p:sp>
      <p:sp>
        <p:nvSpPr>
          <p:cNvPr id="11059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059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225F616-65DC-46B2-B95A-76038D7D8AA5}" type="slidenum">
              <a:rPr lang="en-US"/>
              <a:pPr/>
              <a:t>5</a:t>
            </a:fld>
            <a:endParaRPr lang="en-US"/>
          </a:p>
        </p:txBody>
      </p:sp>
      <p:sp>
        <p:nvSpPr>
          <p:cNvPr id="6553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553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0D2C4C-D798-49F7-A8DE-75F2BB0A5A48}" type="slidenum">
              <a:rPr lang="en-US"/>
              <a:pPr/>
              <a:t>50</a:t>
            </a:fld>
            <a:endParaRPr lang="en-US"/>
          </a:p>
        </p:txBody>
      </p:sp>
      <p:sp>
        <p:nvSpPr>
          <p:cNvPr id="111617"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1618"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872A7F0-4EE5-4487-87F2-E30D6010DD35}" type="slidenum">
              <a:rPr lang="en-US"/>
              <a:pPr/>
              <a:t>51</a:t>
            </a:fld>
            <a:endParaRPr lang="en-US"/>
          </a:p>
        </p:txBody>
      </p:sp>
      <p:sp>
        <p:nvSpPr>
          <p:cNvPr id="11264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264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5ECBFE-E73F-486E-A1BE-B7A769CDB368}" type="slidenum">
              <a:rPr lang="en-US"/>
              <a:pPr/>
              <a:t>52</a:t>
            </a:fld>
            <a:endParaRPr lang="en-US"/>
          </a:p>
        </p:txBody>
      </p:sp>
      <p:sp>
        <p:nvSpPr>
          <p:cNvPr id="11366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366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FFFEC5-EA98-43F1-9877-0453EB748F4D}" type="slidenum">
              <a:rPr lang="en-US"/>
              <a:pPr/>
              <a:t>53</a:t>
            </a:fld>
            <a:endParaRPr lang="en-US"/>
          </a:p>
        </p:txBody>
      </p:sp>
      <p:sp>
        <p:nvSpPr>
          <p:cNvPr id="11468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11469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D9ACA5-B37D-49D0-B28D-4292490F4137}" type="slidenum">
              <a:rPr lang="en-US"/>
              <a:pPr/>
              <a:t>54</a:t>
            </a:fld>
            <a:endParaRPr lang="en-US"/>
          </a:p>
        </p:txBody>
      </p:sp>
      <p:sp>
        <p:nvSpPr>
          <p:cNvPr id="115713" name="Rectangle 1"/>
          <p:cNvSpPr txBox="1">
            <a:spLocks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p:spPr>
      </p:sp>
      <p:sp>
        <p:nvSpPr>
          <p:cNvPr id="11571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BE57D2-8945-4C87-B989-0626B4292D10}" type="slidenum">
              <a:rPr lang="en-US"/>
              <a:pPr/>
              <a:t>6</a:t>
            </a:fld>
            <a:endParaRPr lang="en-US"/>
          </a:p>
        </p:txBody>
      </p:sp>
      <p:sp>
        <p:nvSpPr>
          <p:cNvPr id="66561"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6562"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7ADF9D-4B09-442A-8785-6ADEA36F8922}" type="slidenum">
              <a:rPr lang="en-US"/>
              <a:pPr/>
              <a:t>7</a:t>
            </a:fld>
            <a:endParaRPr lang="en-US"/>
          </a:p>
        </p:txBody>
      </p:sp>
      <p:sp>
        <p:nvSpPr>
          <p:cNvPr id="67585"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7586"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19C0DC-3777-437F-9631-6CCA1706806B}" type="slidenum">
              <a:rPr lang="en-US"/>
              <a:pPr/>
              <a:t>8</a:t>
            </a:fld>
            <a:endParaRPr lang="en-US"/>
          </a:p>
        </p:txBody>
      </p:sp>
      <p:sp>
        <p:nvSpPr>
          <p:cNvPr id="68609"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8610"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0EE6853-23BD-40A3-8FBF-82305E2E9C80}" type="slidenum">
              <a:rPr lang="en-US"/>
              <a:pPr/>
              <a:t>9</a:t>
            </a:fld>
            <a:endParaRPr lang="en-US"/>
          </a:p>
        </p:txBody>
      </p:sp>
      <p:sp>
        <p:nvSpPr>
          <p:cNvPr id="69633" name="Rectangle 1"/>
          <p:cNvSpPr txBox="1">
            <a:spLocks noChangeArrowheads="1"/>
          </p:cNvSpPr>
          <p:nvPr>
            <p:ph type="sldImg"/>
          </p:nvPr>
        </p:nvSpPr>
        <p:spPr bwMode="auto">
          <a:xfrm>
            <a:off x="1370013" y="763588"/>
            <a:ext cx="5030787" cy="3771900"/>
          </a:xfrm>
          <a:prstGeom prst="rect">
            <a:avLst/>
          </a:prstGeom>
          <a:solidFill>
            <a:srgbClr val="FFFFFF"/>
          </a:solidFill>
          <a:ln>
            <a:solidFill>
              <a:srgbClr val="000000"/>
            </a:solidFill>
            <a:miter lim="800000"/>
            <a:headEnd/>
            <a:tailEnd/>
          </a:ln>
        </p:spPr>
      </p:sp>
      <p:sp>
        <p:nvSpPr>
          <p:cNvPr id="69634" name="Rectangle 2"/>
          <p:cNvSpPr txBox="1">
            <a:spLocks noChangeArrowheads="1"/>
          </p:cNvSpPr>
          <p:nvPr>
            <p:ph type="body" idx="1"/>
          </p:nvPr>
        </p:nvSpPr>
        <p:spPr bwMode="auto">
          <a:xfrm>
            <a:off x="777875" y="4776788"/>
            <a:ext cx="6218238" cy="4525962"/>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64CF2E0-CCC4-4E1E-9902-C3C36AB3FDA4}" type="datetimeFigureOut">
              <a:rPr lang="en-US" smtClean="0"/>
              <a:pPr/>
              <a:t>9/14/2020</a:t>
            </a:fld>
            <a:endParaRPr lang="en-US"/>
          </a:p>
        </p:txBody>
      </p:sp>
      <p:sp>
        <p:nvSpPr>
          <p:cNvPr id="2" name="Footer Placeholder 1"/>
          <p:cNvSpPr>
            <a:spLocks noGrp="1"/>
          </p:cNvSpPr>
          <p:nvPr>
            <p:ph type="ftr" sz="quarter" idx="11"/>
          </p:nvPr>
        </p:nvSpPr>
        <p:spPr/>
        <p:txBody>
          <a:bodyPr/>
          <a:lstStyle/>
          <a:p>
            <a:endParaRPr kumimoji="0" lang="en-US"/>
          </a:p>
        </p:txBody>
      </p:sp>
      <p:sp>
        <p:nvSpPr>
          <p:cNvPr id="15" name="Slide Number Placeholder 14"/>
          <p:cNvSpPr>
            <a:spLocks noGrp="1"/>
          </p:cNvSpPr>
          <p:nvPr>
            <p:ph type="sldNum" sz="quarter" idx="12"/>
          </p:nvPr>
        </p:nvSpPr>
        <p:spPr>
          <a:xfrm>
            <a:off x="8229600" y="6473952"/>
            <a:ext cx="758952" cy="246888"/>
          </a:xfrm>
        </p:spPr>
        <p:txBody>
          <a:bodyPr/>
          <a:lstStyle/>
          <a:p>
            <a:fld id="{5FF0DC59-D6AF-4DAF-B38E-7116DF946E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D8ADBEA-9EC1-4195-A4CC-3AD10C4D8A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3E7A457E-6585-4AA6-8B1B-12A84CAB3AB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64CF2E0-CCC4-4E1E-9902-C3C36AB3FDA4}" type="datetimeFigureOut">
              <a:rPr lang="en-US" smtClean="0"/>
              <a:pPr/>
              <a:t>9/14/2020</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kumimoji="0" lang="en-US"/>
          </a:p>
        </p:txBody>
      </p:sp>
      <p:sp>
        <p:nvSpPr>
          <p:cNvPr id="16" name="Slide Number Placeholder 15"/>
          <p:cNvSpPr>
            <a:spLocks noGrp="1"/>
          </p:cNvSpPr>
          <p:nvPr>
            <p:ph type="sldNum" sz="quarter" idx="12"/>
          </p:nvPr>
        </p:nvSpPr>
        <p:spPr>
          <a:xfrm>
            <a:off x="8229600" y="6473952"/>
            <a:ext cx="758952" cy="246888"/>
          </a:xfrm>
        </p:spPr>
        <p:txBody>
          <a:bodyPr/>
          <a:lstStyle/>
          <a:p>
            <a:fld id="{128D030B-E038-49CF-ADF9-47EEDCB855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64CF2E0-CCC4-4E1E-9902-C3C36AB3FDA4}" type="datetimeFigureOut">
              <a:rPr lang="en-US" smtClean="0"/>
              <a:pPr/>
              <a:t>9/14/2020</a:t>
            </a:fld>
            <a:endParaRPr lang="en-US"/>
          </a:p>
        </p:txBody>
      </p:sp>
      <p:sp>
        <p:nvSpPr>
          <p:cNvPr id="11" name="Footer Placeholder 10"/>
          <p:cNvSpPr>
            <a:spLocks noGrp="1"/>
          </p:cNvSpPr>
          <p:nvPr>
            <p:ph type="ftr" sz="quarter" idx="11"/>
          </p:nvPr>
        </p:nvSpPr>
        <p:spPr/>
        <p:txBody>
          <a:bodyPr/>
          <a:lstStyle/>
          <a:p>
            <a:endParaRPr kumimoji="0" lang="en-US" dirty="0"/>
          </a:p>
        </p:txBody>
      </p:sp>
      <p:sp>
        <p:nvSpPr>
          <p:cNvPr id="16" name="Slide Number Placeholder 15"/>
          <p:cNvSpPr>
            <a:spLocks noGrp="1"/>
          </p:cNvSpPr>
          <p:nvPr>
            <p:ph type="sldNum" sz="quarter" idx="12"/>
          </p:nvPr>
        </p:nvSpPr>
        <p:spPr/>
        <p:txBody>
          <a:bodyPr/>
          <a:lstStyle/>
          <a:p>
            <a:fld id="{A73C4608-3369-4A7F-B80A-94088C9A19B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64CF2E0-CCC4-4E1E-9902-C3C36AB3FDA4}" type="datetimeFigureOut">
              <a:rPr lang="en-US" smtClean="0"/>
              <a:pPr/>
              <a:t>9/14/2020</a:t>
            </a:fld>
            <a:endParaRPr lang="en-US"/>
          </a:p>
        </p:txBody>
      </p:sp>
      <p:sp>
        <p:nvSpPr>
          <p:cNvPr id="10" name="Footer Placeholder 9"/>
          <p:cNvSpPr>
            <a:spLocks noGrp="1"/>
          </p:cNvSpPr>
          <p:nvPr>
            <p:ph type="ftr" sz="quarter" idx="11"/>
          </p:nvPr>
        </p:nvSpPr>
        <p:spPr/>
        <p:txBody>
          <a:bodyPr/>
          <a:lstStyle/>
          <a:p>
            <a:endParaRPr kumimoji="0" lang="en-US"/>
          </a:p>
        </p:txBody>
      </p:sp>
      <p:sp>
        <p:nvSpPr>
          <p:cNvPr id="31" name="Slide Number Placeholder 30"/>
          <p:cNvSpPr>
            <a:spLocks noGrp="1"/>
          </p:cNvSpPr>
          <p:nvPr>
            <p:ph type="sldNum" sz="quarter" idx="12"/>
          </p:nvPr>
        </p:nvSpPr>
        <p:spPr/>
        <p:txBody>
          <a:bodyPr/>
          <a:lstStyle/>
          <a:p>
            <a:fld id="{718E79AA-13BC-4366-94E5-FEDE4253F44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64CF2E0-CCC4-4E1E-9902-C3C36AB3FDA4}" type="datetimeFigureOut">
              <a:rPr lang="en-US" smtClean="0"/>
              <a:pPr/>
              <a:t>9/14/2020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229600" y="6477000"/>
            <a:ext cx="762000" cy="246888"/>
          </a:xfrm>
        </p:spPr>
        <p:txBody>
          <a:bodyPr/>
          <a:lstStyle/>
          <a:p>
            <a:fld id="{8EBBC3E6-5E31-4E44-9CB9-C596643038A1}"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64CF2E0-CCC4-4E1E-9902-C3C36AB3FDA4}" type="datetimeFigureOut">
              <a:rPr lang="en-US" smtClean="0"/>
              <a:pPr/>
              <a:t>9/14/2020</a:t>
            </a:fld>
            <a:endParaRPr lang="en-US"/>
          </a:p>
        </p:txBody>
      </p:sp>
      <p:sp>
        <p:nvSpPr>
          <p:cNvPr id="21" name="Footer Placeholder 20"/>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8DD949CD-63A2-4339-819A-5FAD6081C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64CF2E0-CCC4-4E1E-9902-C3C36AB3FDA4}" type="datetimeFigureOut">
              <a:rPr lang="en-US" smtClean="0"/>
              <a:pPr/>
              <a:t>9/14/2020</a:t>
            </a:fld>
            <a:endParaRPr lang="en-US"/>
          </a:p>
        </p:txBody>
      </p:sp>
      <p:sp>
        <p:nvSpPr>
          <p:cNvPr id="24" name="Footer Placeholder 23"/>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9BFBEB9C-3D73-47B1-A7A3-BB2550862C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64CF2E0-CCC4-4E1E-9902-C3C36AB3FDA4}" type="datetimeFigureOut">
              <a:rPr lang="en-US" smtClean="0"/>
              <a:pPr/>
              <a:t>9/14/2020</a:t>
            </a:fld>
            <a:endParaRPr lang="en-US"/>
          </a:p>
        </p:txBody>
      </p:sp>
      <p:sp>
        <p:nvSpPr>
          <p:cNvPr id="29" name="Footer Placeholder 28"/>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6A1A94B-D8DF-4A57-AB68-641F43F28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64CF2E0-CCC4-4E1E-9902-C3C36AB3FDA4}" type="datetimeFigureOut">
              <a:rPr lang="en-US" smtClean="0"/>
              <a:pPr/>
              <a:t>9/14/2020</a:t>
            </a:fld>
            <a:endParaRPr lang="en-US"/>
          </a:p>
        </p:txBody>
      </p:sp>
      <p:sp>
        <p:nvSpPr>
          <p:cNvPr id="5" name="Footer Placeholder 4"/>
          <p:cNvSpPr>
            <a:spLocks noGrp="1"/>
          </p:cNvSpPr>
          <p:nvPr>
            <p:ph type="ftr" sz="quarter" idx="11"/>
          </p:nvPr>
        </p:nvSpPr>
        <p:spPr/>
        <p:txBody>
          <a:bodyPr/>
          <a:lstStyle/>
          <a:p>
            <a:endParaRPr kumimoji="0" lang="en-US" dirty="0"/>
          </a:p>
        </p:txBody>
      </p:sp>
      <p:sp>
        <p:nvSpPr>
          <p:cNvPr id="31" name="Slide Number Placeholder 30"/>
          <p:cNvSpPr>
            <a:spLocks noGrp="1"/>
          </p:cNvSpPr>
          <p:nvPr>
            <p:ph type="sldNum" sz="quarter" idx="12"/>
          </p:nvPr>
        </p:nvSpPr>
        <p:spPr/>
        <p:txBody>
          <a:bodyPr/>
          <a:lstStyle/>
          <a:p>
            <a:fld id="{A96A282C-0EF0-49B4-A8FE-8F66A957E68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lgn="l" eaLnBrk="1" latinLnBrk="0" hangingPunct="1"/>
            <a:fld id="{74CBEAF9-9E58-4CC8-A6FF-6DD8A58DEEA4}" type="datetimeFigureOut">
              <a:rPr lang="en-US" smtClean="0"/>
              <a:pPr algn="l" eaLnBrk="1" latinLnBrk="0" hangingPunct="1"/>
              <a:t>9/14/2020</a:t>
            </a:fld>
            <a:endParaRPr lang="en-US" dirty="0">
              <a:solidFill>
                <a:schemeClr val="accent1">
                  <a:shade val="75000"/>
                </a:schemeClr>
              </a:solidFill>
            </a:endParaRPr>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lgn="r" eaLnBrk="1" latinLnBrk="0" hangingPunct="1"/>
            <a:endParaRPr kumimoji="0" lang="en-US" dirty="0">
              <a:solidFill>
                <a:schemeClr val="accent1">
                  <a:shade val="75000"/>
                </a:schemeClr>
              </a:solidFill>
            </a:endParaRPr>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CB61870A-1670-4187-A497-5BBD6900B9B1}"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solaris-shop.com/solar-panel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990600" y="2133600"/>
            <a:ext cx="7342188" cy="3004093"/>
          </a:xfrm>
          <a:prstGeom prst="rect">
            <a:avLst/>
          </a:prstGeom>
          <a:noFill/>
          <a:ln w="9525" cap="flat">
            <a:noFill/>
            <a:round/>
            <a:headEnd/>
            <a:tailEnd/>
          </a:ln>
          <a:effectLst/>
        </p:spPr>
        <p:txBody>
          <a:bodyPr lIns="0" tIns="48960" rIns="0" bIns="0">
            <a:spAutoFit/>
          </a:bodyPr>
          <a:lstStyle/>
          <a:p>
            <a:pPr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smtClean="0">
                <a:solidFill>
                  <a:srgbClr val="000000"/>
                </a:solidFill>
                <a:latin typeface="Times New Roman" pitchFamily="16" charset="0"/>
                <a:ea typeface="Noto Sans SC Regular" charset="0"/>
                <a:cs typeface="Noto Sans SC Regular" charset="0"/>
              </a:rPr>
              <a:t>Solar</a:t>
            </a:r>
            <a:r>
              <a:rPr lang="en-US" sz="2400" dirty="0">
                <a:solidFill>
                  <a:srgbClr val="000000"/>
                </a:solidFill>
                <a:latin typeface="Times New Roman" pitchFamily="16" charset="0"/>
                <a:ea typeface="Noto Sans SC Regular" charset="0"/>
                <a:cs typeface="Noto Sans SC Regular" charset="0"/>
              </a:rPr>
              <a:t>	PV	modules	from	solar	cells	–	series	</a:t>
            </a:r>
            <a:r>
              <a:rPr lang="en-US" sz="2400" dirty="0" smtClean="0">
                <a:solidFill>
                  <a:srgbClr val="000000"/>
                </a:solidFill>
                <a:latin typeface="Times New Roman" pitchFamily="16" charset="0"/>
                <a:ea typeface="Noto Sans SC Regular" charset="0"/>
                <a:cs typeface="Noto Sans SC Regular" charset="0"/>
              </a:rPr>
              <a:t>and parallel connection </a:t>
            </a:r>
            <a:r>
              <a:rPr lang="en-US" sz="2400" dirty="0">
                <a:solidFill>
                  <a:srgbClr val="000000"/>
                </a:solidFill>
                <a:latin typeface="Times New Roman" pitchFamily="16" charset="0"/>
                <a:ea typeface="Noto Sans SC Regular" charset="0"/>
                <a:cs typeface="Noto Sans SC Regular" charset="0"/>
              </a:rPr>
              <a:t>of cells – mismatch in series and parallel  connection. Design and structure of PV modules: number  of solar cells in a module – wattage of modules –  fabrication of PV modules. PV module power output- I-V  equation of P.V modules – ratings of P.V modules- I-V and  Power curves of module. DC – DC convertors used in Solar  systems – maximum power point tracking algorithms.</a:t>
            </a:r>
          </a:p>
        </p:txBody>
      </p:sp>
      <p:sp>
        <p:nvSpPr>
          <p:cNvPr id="3" name="Rectangle 2"/>
          <p:cNvSpPr/>
          <p:nvPr/>
        </p:nvSpPr>
        <p:spPr>
          <a:xfrm>
            <a:off x="1524000" y="304800"/>
            <a:ext cx="6096000" cy="1659429"/>
          </a:xfrm>
          <a:prstGeom prst="rect">
            <a:avLst/>
          </a:prstGeom>
        </p:spPr>
        <p:txBody>
          <a:bodyPr wrap="square">
            <a:spAutoFit/>
          </a:bodyPr>
          <a:lstStyle/>
          <a:p>
            <a:pPr algn="ctr">
              <a:lnSpc>
                <a:spcPct val="100000"/>
              </a:lnSpc>
              <a:spcBef>
                <a:spcPts val="3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3200" b="1" dirty="0" smtClean="0">
                <a:solidFill>
                  <a:srgbClr val="000000"/>
                </a:solidFill>
                <a:latin typeface="Times New Roman" pitchFamily="16" charset="0"/>
                <a:ea typeface="Noto Sans SC Regular" charset="0"/>
                <a:cs typeface="Noto Sans SC Regular" charset="0"/>
              </a:rPr>
              <a:t>UNIT-III</a:t>
            </a:r>
          </a:p>
          <a:p>
            <a:pPr algn="ctr">
              <a:lnSpc>
                <a:spcPct val="100000"/>
              </a:lnSpc>
              <a:spcBef>
                <a:spcPts val="3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3200" b="1" dirty="0" smtClean="0">
                <a:solidFill>
                  <a:srgbClr val="000000"/>
                </a:solidFill>
                <a:latin typeface="Times New Roman" pitchFamily="16" charset="0"/>
                <a:ea typeface="Noto Sans SC Regular" charset="0"/>
                <a:cs typeface="Noto Sans SC Regular" charset="0"/>
              </a:rPr>
              <a:t>Part - II</a:t>
            </a:r>
            <a:endParaRPr lang="en-US" sz="3200" b="1" dirty="0" smtClean="0">
              <a:solidFill>
                <a:srgbClr val="000000"/>
              </a:solidFill>
              <a:latin typeface="Times New Roman" pitchFamily="16" charset="0"/>
              <a:ea typeface="Noto Sans SC Regular" charset="0"/>
              <a:cs typeface="Noto Sans SC Regular" charset="0"/>
            </a:endParaRPr>
          </a:p>
          <a:p>
            <a:pPr algn="ctr">
              <a:lnSpc>
                <a:spcPct val="100000"/>
              </a:lnSpc>
              <a:spcBef>
                <a:spcPts val="2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3200" b="1" dirty="0" smtClean="0">
                <a:solidFill>
                  <a:srgbClr val="000000"/>
                </a:solidFill>
                <a:latin typeface="Times New Roman" pitchFamily="16" charset="0"/>
                <a:ea typeface="Noto Sans SC Regular" charset="0"/>
                <a:cs typeface="Noto Sans SC Regular" charset="0"/>
              </a:rPr>
              <a:t>Solar Photo Voltaic modules</a:t>
            </a:r>
            <a:endParaRPr lang="en-US" sz="3200" b="1" dirty="0">
              <a:solidFill>
                <a:srgbClr val="000000"/>
              </a:solidFill>
              <a:latin typeface="Times New Roman" pitchFamily="16" charset="0"/>
              <a:ea typeface="Noto Sans SC Regular" charset="0"/>
              <a:cs typeface="Noto Sans SC Regular" charset="0"/>
            </a:endParaRP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876300" y="854075"/>
            <a:ext cx="7388225" cy="4862513"/>
          </a:xfrm>
          <a:prstGeom prst="rect">
            <a:avLst/>
          </a:prstGeom>
          <a:noFill/>
          <a:ln w="9525" cap="flat">
            <a:noFill/>
            <a:round/>
            <a:headEnd/>
            <a:tailEnd/>
          </a:ln>
          <a:effectLst/>
        </p:spPr>
        <p:txBody>
          <a:bodyPr lIns="0" tIns="11520" rIns="0" bIns="0">
            <a:spAutoFit/>
          </a:bodyPr>
          <a:lstStyle/>
          <a:p>
            <a:pPr marL="381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overall IV curve of a set of identical connected solar cells is shown below.  The total current is simply the current of an individual cell multiplied by the  number of cells in parallel. Such that: ISC total = ISC × M. The total voltage is  the voltage of an individual cell multiplied but the number of cells in series.  Such that:</a:t>
            </a:r>
          </a:p>
          <a:p>
            <a:pPr marL="381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9525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a:t>
            </a:r>
            <a:r>
              <a:rPr lang="en-US" sz="1700" baseline="-7000">
                <a:solidFill>
                  <a:srgbClr val="000000"/>
                </a:solidFill>
                <a:latin typeface="Times New Roman" pitchFamily="16" charset="0"/>
                <a:ea typeface="Noto Sans SC Regular" charset="0"/>
                <a:cs typeface="Noto Sans SC Regular" charset="0"/>
              </a:rPr>
              <a:t>SC</a:t>
            </a:r>
            <a:r>
              <a:rPr lang="en-US">
                <a:solidFill>
                  <a:srgbClr val="000000"/>
                </a:solidFill>
                <a:latin typeface="Times New Roman" pitchFamily="16" charset="0"/>
                <a:ea typeface="Noto Sans SC Regular" charset="0"/>
                <a:cs typeface="Noto Sans SC Regular" charset="0"/>
              </a:rPr>
              <a:t>(total)=I</a:t>
            </a:r>
            <a:r>
              <a:rPr lang="en-US" sz="1700" baseline="-7000">
                <a:solidFill>
                  <a:srgbClr val="000000"/>
                </a:solidFill>
                <a:latin typeface="Times New Roman" pitchFamily="16" charset="0"/>
                <a:ea typeface="Noto Sans SC Regular" charset="0"/>
                <a:cs typeface="Noto Sans SC Regular" charset="0"/>
              </a:rPr>
              <a:t>SC</a:t>
            </a:r>
            <a:r>
              <a:rPr lang="en-US">
                <a:solidFill>
                  <a:srgbClr val="000000"/>
                </a:solidFill>
                <a:latin typeface="Times New Roman" pitchFamily="16" charset="0"/>
                <a:ea typeface="Noto Sans SC Regular" charset="0"/>
                <a:cs typeface="Noto Sans SC Regular" charset="0"/>
              </a:rPr>
              <a:t>(cell)×M  I</a:t>
            </a:r>
            <a:r>
              <a:rPr lang="en-US" sz="1700" baseline="-7000">
                <a:solidFill>
                  <a:srgbClr val="000000"/>
                </a:solidFill>
                <a:latin typeface="Times New Roman" pitchFamily="16" charset="0"/>
                <a:ea typeface="Noto Sans SC Regular" charset="0"/>
                <a:cs typeface="Noto Sans SC Regular" charset="0"/>
              </a:rPr>
              <a:t>MP</a:t>
            </a:r>
            <a:r>
              <a:rPr lang="en-US">
                <a:solidFill>
                  <a:srgbClr val="000000"/>
                </a:solidFill>
                <a:latin typeface="Times New Roman" pitchFamily="16" charset="0"/>
                <a:ea typeface="Noto Sans SC Regular" charset="0"/>
                <a:cs typeface="Noto Sans SC Regular" charset="0"/>
              </a:rPr>
              <a:t>(total)=I</a:t>
            </a:r>
            <a:r>
              <a:rPr lang="en-US" sz="1700" baseline="-7000">
                <a:solidFill>
                  <a:srgbClr val="000000"/>
                </a:solidFill>
                <a:latin typeface="Times New Roman" pitchFamily="16" charset="0"/>
                <a:ea typeface="Noto Sans SC Regular" charset="0"/>
                <a:cs typeface="Noto Sans SC Regular" charset="0"/>
              </a:rPr>
              <a:t>MP</a:t>
            </a:r>
            <a:r>
              <a:rPr lang="en-US">
                <a:solidFill>
                  <a:srgbClr val="000000"/>
                </a:solidFill>
                <a:latin typeface="Times New Roman" pitchFamily="16" charset="0"/>
                <a:ea typeface="Noto Sans SC Regular" charset="0"/>
                <a:cs typeface="Noto Sans SC Regular" charset="0"/>
              </a:rPr>
              <a:t>(cell)×M  V</a:t>
            </a:r>
            <a:r>
              <a:rPr lang="en-US" sz="1700" baseline="-7000">
                <a:solidFill>
                  <a:srgbClr val="000000"/>
                </a:solidFill>
                <a:latin typeface="Times New Roman" pitchFamily="16" charset="0"/>
                <a:ea typeface="Noto Sans SC Regular" charset="0"/>
                <a:cs typeface="Noto Sans SC Regular" charset="0"/>
              </a:rPr>
              <a:t>OC</a:t>
            </a:r>
            <a:r>
              <a:rPr lang="en-US">
                <a:solidFill>
                  <a:srgbClr val="000000"/>
                </a:solidFill>
                <a:latin typeface="Times New Roman" pitchFamily="16" charset="0"/>
                <a:ea typeface="Noto Sans SC Regular" charset="0"/>
                <a:cs typeface="Noto Sans SC Regular" charset="0"/>
              </a:rPr>
              <a:t>(total)=V</a:t>
            </a:r>
            <a:r>
              <a:rPr lang="en-US" sz="1700" baseline="-7000">
                <a:solidFill>
                  <a:srgbClr val="000000"/>
                </a:solidFill>
                <a:latin typeface="Times New Roman" pitchFamily="16" charset="0"/>
                <a:ea typeface="Noto Sans SC Regular" charset="0"/>
                <a:cs typeface="Noto Sans SC Regular" charset="0"/>
              </a:rPr>
              <a:t>OC</a:t>
            </a:r>
            <a:r>
              <a:rPr lang="en-US">
                <a:solidFill>
                  <a:srgbClr val="000000"/>
                </a:solidFill>
                <a:latin typeface="Times New Roman" pitchFamily="16" charset="0"/>
                <a:ea typeface="Noto Sans SC Regular" charset="0"/>
                <a:cs typeface="Noto Sans SC Regular" charset="0"/>
              </a:rPr>
              <a:t>(cell)×N  V</a:t>
            </a:r>
            <a:r>
              <a:rPr lang="en-US" sz="1700" baseline="-7000">
                <a:solidFill>
                  <a:srgbClr val="000000"/>
                </a:solidFill>
                <a:latin typeface="Times New Roman" pitchFamily="16" charset="0"/>
                <a:ea typeface="Noto Sans SC Regular" charset="0"/>
                <a:cs typeface="Noto Sans SC Regular" charset="0"/>
              </a:rPr>
              <a:t>MP</a:t>
            </a:r>
            <a:r>
              <a:rPr lang="en-US">
                <a:solidFill>
                  <a:srgbClr val="000000"/>
                </a:solidFill>
                <a:latin typeface="Times New Roman" pitchFamily="16" charset="0"/>
                <a:ea typeface="Noto Sans SC Regular" charset="0"/>
                <a:cs typeface="Noto Sans SC Regular" charset="0"/>
              </a:rPr>
              <a:t>(total)=V</a:t>
            </a:r>
            <a:r>
              <a:rPr lang="en-US" sz="1700" baseline="-7000">
                <a:solidFill>
                  <a:srgbClr val="000000"/>
                </a:solidFill>
                <a:latin typeface="Times New Roman" pitchFamily="16" charset="0"/>
                <a:ea typeface="Noto Sans SC Regular" charset="0"/>
                <a:cs typeface="Noto Sans SC Regular" charset="0"/>
              </a:rPr>
              <a:t>MP</a:t>
            </a:r>
            <a:r>
              <a:rPr lang="en-US">
                <a:solidFill>
                  <a:srgbClr val="000000"/>
                </a:solidFill>
                <a:latin typeface="Times New Roman" pitchFamily="16" charset="0"/>
                <a:ea typeface="Noto Sans SC Regular" charset="0"/>
                <a:cs typeface="Noto Sans SC Regular" charset="0"/>
              </a:rPr>
              <a:t>(cell)×N</a:t>
            </a:r>
          </a:p>
          <a:p>
            <a:pPr marL="9525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100">
              <a:solidFill>
                <a:srgbClr val="000000"/>
              </a:solidFill>
              <a:latin typeface="Times New Roman" pitchFamily="16" charset="0"/>
              <a:ea typeface="Noto Sans SC Regular" charset="0"/>
              <a:cs typeface="Noto Sans SC Regular" charset="0"/>
            </a:endParaRPr>
          </a:p>
          <a:p>
            <a:pPr marL="381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If the cells are identical then the fill factor does not change when the cells are in  parallel or series. However, there is usually mismatch in the cells so the fill  factor is lower when the cells are combined. The cell mismatch may come from  manufacturing or from differences in light on the cells where one cell has more  light than another.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1460500" y="4862513"/>
            <a:ext cx="6219825" cy="379412"/>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i="1">
                <a:solidFill>
                  <a:srgbClr val="000000"/>
                </a:solidFill>
                <a:latin typeface="Times New Roman" pitchFamily="16" charset="0"/>
                <a:ea typeface="Noto Sans SC Regular" charset="0"/>
                <a:cs typeface="Noto Sans SC Regular" charset="0"/>
              </a:rPr>
              <a:t>I-V curve for N cells in series x M cells in parallel.</a:t>
            </a:r>
          </a:p>
        </p:txBody>
      </p:sp>
      <p:pic>
        <p:nvPicPr>
          <p:cNvPr id="16386" name="Picture 2"/>
          <p:cNvPicPr>
            <a:picLocks noChangeAspect="1" noChangeArrowheads="1"/>
          </p:cNvPicPr>
          <p:nvPr/>
        </p:nvPicPr>
        <p:blipFill>
          <a:blip r:embed="rId3"/>
          <a:srcRect/>
          <a:stretch>
            <a:fillRect/>
          </a:stretch>
        </p:blipFill>
        <p:spPr bwMode="auto">
          <a:xfrm>
            <a:off x="1651000" y="914400"/>
            <a:ext cx="5886450" cy="391636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01700" y="831850"/>
            <a:ext cx="7339013" cy="1157288"/>
          </a:xfrm>
          <a:ln/>
        </p:spPr>
        <p:txBody>
          <a:bodyPr tIns="12600"/>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32.3 mismatch in series and parallel connection.  Mismatch Effects</a:t>
            </a:r>
          </a:p>
        </p:txBody>
      </p:sp>
      <p:sp>
        <p:nvSpPr>
          <p:cNvPr id="17410" name="Rectangle 2"/>
          <p:cNvSpPr>
            <a:spLocks noChangeArrowheads="1"/>
          </p:cNvSpPr>
          <p:nvPr/>
        </p:nvSpPr>
        <p:spPr bwMode="auto">
          <a:xfrm>
            <a:off x="901700" y="1651000"/>
            <a:ext cx="7339013" cy="3702050"/>
          </a:xfrm>
          <a:prstGeom prst="rect">
            <a:avLst/>
          </a:prstGeom>
          <a:noFill/>
          <a:ln w="9525" cap="flat">
            <a:noFill/>
            <a:round/>
            <a:headEnd/>
            <a:tailEnd/>
          </a:ln>
          <a:effectLst/>
        </p:spPr>
        <p:txBody>
          <a:bodyPr lIns="0" tIns="15120" rIns="0" bIns="0">
            <a:spAutoFit/>
          </a:bodyPr>
          <a:lstStyle/>
          <a:p>
            <a:pPr marL="12700" algn="just">
              <a:lnSpc>
                <a:spcPct val="11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Mismatch losses are caused by the interconnection of solar cells or  modules which do not have identical properties or which experience  different conditions from one another. Mismatch losses are a serious  problem in PV modules and arrays under some conditions because the  output of the entire PV module under worst case conditions is  determined by the solar cell with the lowest output. For example, when  one solar cell is shaded while the remainder in the module are not, the  power being generated by the "good" solar cells can be dissipated by  the lower performance cell rather than powering the load. This in turn  can lead to highly localised power dissipation and the resultant local  heating may cause irreversible damage to the module.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901700" y="5141913"/>
            <a:ext cx="7339013" cy="682625"/>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i="1">
                <a:solidFill>
                  <a:srgbClr val="000000"/>
                </a:solidFill>
                <a:latin typeface="Times New Roman" pitchFamily="16" charset="0"/>
                <a:ea typeface="Noto Sans SC Regular" charset="0"/>
                <a:cs typeface="Noto Sans SC Regular" charset="0"/>
              </a:rPr>
              <a:t>Shading of one region of a module compared to another is a major  cause of mismatch in PV modules.</a:t>
            </a:r>
          </a:p>
        </p:txBody>
      </p:sp>
      <p:pic>
        <p:nvPicPr>
          <p:cNvPr id="18434" name="Picture 2"/>
          <p:cNvPicPr>
            <a:picLocks noChangeAspect="1" noChangeArrowheads="1"/>
          </p:cNvPicPr>
          <p:nvPr/>
        </p:nvPicPr>
        <p:blipFill>
          <a:blip r:embed="rId3"/>
          <a:srcRect/>
          <a:stretch>
            <a:fillRect/>
          </a:stretch>
        </p:blipFill>
        <p:spPr bwMode="auto">
          <a:xfrm>
            <a:off x="2295525" y="914400"/>
            <a:ext cx="4562475" cy="42386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901700" y="854075"/>
            <a:ext cx="7345363" cy="4565650"/>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Mismatch in PV modules occurs when the electrical parameters of one solar  cell are significantly altered from those of the remaining devices. The impact  and power loss due to mismatch depend on:</a:t>
            </a:r>
          </a:p>
          <a:p>
            <a:pPr marL="468313" indent="-227013" algn="just">
              <a:lnSpc>
                <a:spcPct val="100000"/>
              </a:lnSpc>
              <a:spcBef>
                <a:spcPts val="250"/>
              </a:spcBef>
              <a:buSzPct val="56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operating point of the PV module;</a:t>
            </a:r>
          </a:p>
          <a:p>
            <a:pPr marL="468313" indent="-227013" algn="just">
              <a:lnSpc>
                <a:spcPct val="100000"/>
              </a:lnSpc>
              <a:spcBef>
                <a:spcPts val="225"/>
              </a:spcBef>
              <a:buSzPct val="56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circuit configuration; and</a:t>
            </a:r>
          </a:p>
          <a:p>
            <a:pPr marL="468313" indent="-227013" algn="just">
              <a:lnSpc>
                <a:spcPct val="110000"/>
              </a:lnSpc>
              <a:spcBef>
                <a:spcPts val="13"/>
              </a:spcBef>
              <a:buSzPct val="56000"/>
              <a:buFont typeface="Symbol"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parameter (or parameters) which are different from the remainder of  the solar cells.</a:t>
            </a:r>
          </a:p>
          <a:p>
            <a:pPr marL="12700" algn="just">
              <a:lnSpc>
                <a:spcPts val="2375"/>
              </a:lnSpc>
              <a:spcBef>
                <a:spcPts val="113"/>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Differences in any part of the IV curve between one solar cell and another may  lead to mismatch losses at some operating point. A non-ideal IV curve and the</a:t>
            </a:r>
          </a:p>
          <a:p>
            <a:pPr marL="12700" algn="just">
              <a:lnSpc>
                <a:spcPts val="2375"/>
              </a:lnSpc>
              <a:spcBef>
                <a:spcPts val="2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operating regime of the solar cell is shown below. Although mismatch may  occur in any of the cell parameters shown below, large mismatches are most  commonly caused  by differences  in  either  the  short-circuit  current  or open-</a:t>
            </a:r>
          </a:p>
          <a:p>
            <a:pPr marL="12700" algn="just">
              <a:lnSpc>
                <a:spcPct val="100000"/>
              </a:lnSpc>
              <a:spcBef>
                <a:spcPts val="1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circuit  voltage.  The  impact  of  the  mismatch  depends  on  both  the  circuit</a:t>
            </a:r>
          </a:p>
          <a:p>
            <a:pPr marL="12700" algn="just">
              <a:lnSpc>
                <a:spcPts val="2400"/>
              </a:lnSpc>
              <a:spcBef>
                <a:spcPts val="100"/>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configuration and on the type of mismatch, and is demonstrated in more detail  in the following pages.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901700" y="4097338"/>
            <a:ext cx="7337425" cy="1220787"/>
          </a:xfrm>
          <a:prstGeom prst="rect">
            <a:avLst/>
          </a:prstGeom>
          <a:noFill/>
          <a:ln w="9525" cap="flat">
            <a:noFill/>
            <a:round/>
            <a:headEnd/>
            <a:tailEnd/>
          </a:ln>
          <a:effectLst/>
        </p:spPr>
        <p:txBody>
          <a:bodyPr lIns="0" tIns="14040" rIns="0" bIns="0">
            <a:spAutoFit/>
          </a:bodyPr>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The comparison of an ideal and a non-ideal solar cell. For  mismatch, the greatest difference is when the cell is driven  into reverse voltage bias.</a:t>
            </a:r>
          </a:p>
        </p:txBody>
      </p:sp>
      <p:pic>
        <p:nvPicPr>
          <p:cNvPr id="20482" name="Picture 2"/>
          <p:cNvPicPr>
            <a:picLocks noChangeAspect="1" noChangeArrowheads="1"/>
          </p:cNvPicPr>
          <p:nvPr/>
        </p:nvPicPr>
        <p:blipFill>
          <a:blip r:embed="rId3"/>
          <a:srcRect/>
          <a:stretch>
            <a:fillRect/>
          </a:stretch>
        </p:blipFill>
        <p:spPr bwMode="auto">
          <a:xfrm>
            <a:off x="2514600" y="923925"/>
            <a:ext cx="4114800" cy="320040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901700" y="808038"/>
            <a:ext cx="7339013" cy="1304925"/>
          </a:xfrm>
          <a:ln/>
        </p:spPr>
        <p:txBody>
          <a:bodyPr tIns="86400">
            <a:normAutofit fontScale="90000"/>
          </a:bodyPr>
          <a:lstStyle/>
          <a:p>
            <a:pPr marL="12700" algn="just">
              <a:lnSpc>
                <a:spcPct val="100000"/>
              </a:lnSpc>
              <a:spcBef>
                <a:spcPts val="6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Mismatch for Cells Connected in series</a:t>
            </a:r>
            <a:br>
              <a:rPr lang="en-US" sz="2400" b="1">
                <a:latin typeface="Times New Roman" pitchFamily="16" charset="0"/>
              </a:rPr>
            </a:br>
            <a:r>
              <a:rPr lang="en-US" sz="1400">
                <a:latin typeface="Times New Roman" pitchFamily="16" charset="0"/>
              </a:rPr>
              <a:t>As most PV modules are series-connected, series mismatches are the most common type of mismatch  encountered. Of the two simplest types of mismatch considered (mismatch in short-circuit current or  in open-circuit voltage), a mismatch in the short-circuit current is more common, as it can easily be  caused by shading part of the module. This type of mismatch is also the most severe.</a:t>
            </a:r>
          </a:p>
        </p:txBody>
      </p:sp>
      <p:sp>
        <p:nvSpPr>
          <p:cNvPr id="21506" name="Rectangle 2"/>
          <p:cNvSpPr>
            <a:spLocks noChangeArrowheads="1"/>
          </p:cNvSpPr>
          <p:nvPr/>
        </p:nvSpPr>
        <p:spPr bwMode="auto">
          <a:xfrm>
            <a:off x="901700" y="4416425"/>
            <a:ext cx="7335838" cy="874713"/>
          </a:xfrm>
          <a:prstGeom prst="rect">
            <a:avLst/>
          </a:prstGeom>
          <a:noFill/>
          <a:ln w="9525" cap="flat">
            <a:noFill/>
            <a:round/>
            <a:headEnd/>
            <a:tailEnd/>
          </a:ln>
          <a:effectLst/>
        </p:spPr>
        <p:txBody>
          <a:bodyPr lIns="0" tIns="19800" rIns="0" bIns="0">
            <a:spAutoFit/>
          </a:bodyPr>
          <a:lstStyle/>
          <a:p>
            <a:pPr marL="12700" algn="just">
              <a:lnSpc>
                <a:spcPct val="108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i="1">
                <a:solidFill>
                  <a:srgbClr val="000000"/>
                </a:solidFill>
                <a:latin typeface="Times New Roman" pitchFamily="16" charset="0"/>
                <a:ea typeface="Noto Sans SC Regular" charset="0"/>
                <a:cs typeface="Noto Sans SC Regular" charset="0"/>
              </a:rPr>
              <a:t>For two cells connected in series, the current through the two cells is the same. The total voltage  produced is the sum of the individual cell voltages. Since the current must be the same, a mismatch in  current means that the total current from the configuration is equal to the lowest current</a:t>
            </a:r>
            <a:r>
              <a:rPr lang="en-US" sz="2400" i="1">
                <a:solidFill>
                  <a:srgbClr val="000000"/>
                </a:solidFill>
                <a:latin typeface="Times New Roman" pitchFamily="16" charset="0"/>
                <a:ea typeface="Noto Sans SC Regular" charset="0"/>
                <a:cs typeface="Noto Sans SC Regular" charset="0"/>
              </a:rPr>
              <a:t>.</a:t>
            </a:r>
          </a:p>
        </p:txBody>
      </p:sp>
      <p:pic>
        <p:nvPicPr>
          <p:cNvPr id="21507" name="Picture 3"/>
          <p:cNvPicPr>
            <a:picLocks noChangeAspect="1" noChangeArrowheads="1"/>
          </p:cNvPicPr>
          <p:nvPr/>
        </p:nvPicPr>
        <p:blipFill>
          <a:blip r:embed="rId3"/>
          <a:srcRect/>
          <a:stretch>
            <a:fillRect/>
          </a:stretch>
        </p:blipFill>
        <p:spPr bwMode="auto">
          <a:xfrm>
            <a:off x="2152650" y="2278063"/>
            <a:ext cx="4865688" cy="2122487"/>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ChangeArrowheads="1"/>
          </p:cNvSpPr>
          <p:nvPr/>
        </p:nvSpPr>
        <p:spPr bwMode="auto">
          <a:xfrm>
            <a:off x="901700" y="844550"/>
            <a:ext cx="7340600" cy="4432300"/>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00000"/>
                </a:solidFill>
                <a:latin typeface="Times New Roman" pitchFamily="16" charset="0"/>
                <a:ea typeface="Noto Sans SC Regular" charset="0"/>
                <a:cs typeface="Noto Sans SC Regular" charset="0"/>
              </a:rPr>
              <a:t>Open Circuit Voltage Mismatch for Cells Connected in  Series</a:t>
            </a:r>
          </a:p>
          <a:p>
            <a:pPr marL="12700" algn="just">
              <a:lnSpc>
                <a:spcPct val="100000"/>
              </a:lnSpc>
              <a:spcBef>
                <a:spcPts val="2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A mismatch in the open-circuit voltage of series-connected</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cells is a relatively benign form of mismatch. As shown in  the animation below, at short-circuit current, the overall  current from the PV module is unaffected. At the maximum  power point, the overall power is reduced because the poor  cell is generating less power. As the two cells are  connected in series, the current through the two solar cells  is the same, and the overall voltage is found by adding the  two voltages at a particular current.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1076325" y="4362450"/>
            <a:ext cx="6997700" cy="349250"/>
          </a:xfrm>
          <a:prstGeom prst="rect">
            <a:avLst/>
          </a:prstGeom>
          <a:noFill/>
          <a:ln w="9525" cap="flat">
            <a:noFill/>
            <a:round/>
            <a:headEnd/>
            <a:tailEnd/>
          </a:ln>
          <a:effectLst/>
        </p:spPr>
        <p:txBody>
          <a:bodyPr lIns="0" tIns="13320" rIns="0" bIns="0">
            <a:spAutoFit/>
          </a:bodyPr>
          <a:lstStyle/>
          <a:p>
            <a:pPr marL="12700">
              <a:lnSpc>
                <a:spcPct val="10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200" i="1">
                <a:solidFill>
                  <a:srgbClr val="000000"/>
                </a:solidFill>
                <a:latin typeface="Times New Roman" pitchFamily="16" charset="0"/>
                <a:ea typeface="Noto Sans SC Regular" charset="0"/>
                <a:cs typeface="Noto Sans SC Regular" charset="0"/>
              </a:rPr>
              <a:t>In the animation, cell 2 has a lower output voltage than cell 1.</a:t>
            </a:r>
          </a:p>
        </p:txBody>
      </p:sp>
      <p:pic>
        <p:nvPicPr>
          <p:cNvPr id="23554" name="Picture 2"/>
          <p:cNvPicPr>
            <a:picLocks noChangeAspect="1" noChangeArrowheads="1"/>
          </p:cNvPicPr>
          <p:nvPr/>
        </p:nvPicPr>
        <p:blipFill>
          <a:blip r:embed="rId3"/>
          <a:srcRect/>
          <a:stretch>
            <a:fillRect/>
          </a:stretch>
        </p:blipFill>
        <p:spPr bwMode="auto">
          <a:xfrm>
            <a:off x="2024063" y="914400"/>
            <a:ext cx="5102225" cy="343217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901700" y="831850"/>
            <a:ext cx="7339013" cy="1157288"/>
          </a:xfrm>
          <a:ln/>
        </p:spPr>
        <p:txBody>
          <a:bodyPr tIns="12600"/>
          <a:lstStyle/>
          <a:p>
            <a:pPr marL="12700" algn="l">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Short-Circuit Current Mismatch for Cells Connected in  Series</a:t>
            </a:r>
          </a:p>
        </p:txBody>
      </p:sp>
      <p:sp>
        <p:nvSpPr>
          <p:cNvPr id="24578" name="Rectangle 2"/>
          <p:cNvSpPr>
            <a:spLocks noChangeArrowheads="1"/>
          </p:cNvSpPr>
          <p:nvPr/>
        </p:nvSpPr>
        <p:spPr bwMode="auto">
          <a:xfrm>
            <a:off x="901700" y="1666875"/>
            <a:ext cx="7342188" cy="3530600"/>
          </a:xfrm>
          <a:prstGeom prst="rect">
            <a:avLst/>
          </a:prstGeom>
          <a:noFill/>
          <a:ln w="9525" cap="flat">
            <a:noFill/>
            <a:round/>
            <a:headEnd/>
            <a:tailEnd/>
          </a:ln>
          <a:effectLst/>
        </p:spPr>
        <p:txBody>
          <a:bodyPr lIns="0" tIns="14760" rIns="0" bIns="0">
            <a:spAutoFit/>
          </a:bodyPr>
          <a:lstStyle/>
          <a:p>
            <a:pPr marL="127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A mismatch in the short-circuit current of series connected solar cells can, depending on the operating  point of the module and the degree of mismatch, have a drastic impact on the PV module. As shown in  the animation below, at open-circuit voltage, the impact of a reduced short-circuit current is relatively  minor. There is a minor change in the open-circuit voltage due to the logarithmic dependence of open-  circuit voltage on short-circuit current. However, as the current through the two cells must be the  same, the overall current from the combination cannot exceed that of the poor cell. Therefore, the  current from the combination cannot exceed the short-circuit current of the poor cell. At low voltages  where this condition is likely to occur, the extra current-generating capability of the good cells is not  dissipated in each individual cell (as would normally occur at short circuit), but instead is dissipated in  the poor cell.</a:t>
            </a: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Overall, in a series connected configuration with current mismatch, severe power reductions are  experienced if the poor cell produces less current than the maximum power current of the good cells  and also if the combination is operated at short circuit or low voltages, the high power dissipation in</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poor cell can cause irreversible damage to the module. These effects are illustrated in the two  animations below.</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1066800" y="228600"/>
            <a:ext cx="731520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dirty="0">
                <a:latin typeface="Times New Roman" pitchFamily="16" charset="0"/>
              </a:rPr>
              <a:t>32.1 Solar PV modules from solar cells</a:t>
            </a:r>
          </a:p>
        </p:txBody>
      </p:sp>
      <p:sp>
        <p:nvSpPr>
          <p:cNvPr id="7170" name="Rectangle 2"/>
          <p:cNvSpPr>
            <a:spLocks noChangeArrowheads="1"/>
          </p:cNvSpPr>
          <p:nvPr/>
        </p:nvSpPr>
        <p:spPr bwMode="auto">
          <a:xfrm>
            <a:off x="901700" y="1250950"/>
            <a:ext cx="7335838" cy="403542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A PV module consists of individual solar cells electrically connected  together to increase their power output. They are packaged so that they  are protected from the environment and so that the user is protected  from electrical shock. However, several aspects of PV module design  which may reduce either the power output of the module or its lifetime  need to be identified. The following chapter will examine how solar  cells are encapsulated into PV modules and examines some of the  issues which arise as a result of interconnection and encapsulation. The  most important effects in PV modules or arrays are:</a:t>
            </a:r>
          </a:p>
          <a:p>
            <a:pPr marL="468313" indent="-227013">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losses due to the interconnection of mismatched solar cells;</a:t>
            </a:r>
          </a:p>
          <a:p>
            <a:pPr marL="468313" indent="-227013">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the temperature of the module; and</a:t>
            </a:r>
          </a:p>
          <a:p>
            <a:pPr marL="468313" indent="-227013">
              <a:lnSpc>
                <a:spcPct val="100000"/>
              </a:lnSpc>
              <a:spcBef>
                <a:spcPts val="25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dirty="0">
                <a:solidFill>
                  <a:srgbClr val="000000"/>
                </a:solidFill>
                <a:latin typeface="Times New Roman" pitchFamily="16" charset="0"/>
                <a:ea typeface="Noto Sans SC Regular" charset="0"/>
                <a:cs typeface="Noto Sans SC Regular" charset="0"/>
              </a:rPr>
              <a:t>failure modes of PV modules.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876300" y="4381500"/>
            <a:ext cx="7392988" cy="1220788"/>
          </a:xfrm>
          <a:prstGeom prst="rect">
            <a:avLst/>
          </a:prstGeom>
          <a:noFill/>
          <a:ln w="9525" cap="flat">
            <a:noFill/>
            <a:round/>
            <a:headEnd/>
            <a:tailEnd/>
          </a:ln>
          <a:effectLst/>
        </p:spPr>
        <p:txBody>
          <a:bodyPr lIns="0" tIns="14040" rIns="0" bIns="0">
            <a:spAutoFit/>
          </a:bodyPr>
          <a:lstStyle/>
          <a:p>
            <a:pPr marL="38100" algn="just">
              <a:lnSpc>
                <a:spcPct val="1100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Current mismatch for two cells in series can be quite  serious and quite common. The I</a:t>
            </a:r>
            <a:r>
              <a:rPr lang="en-US" sz="2300" i="1" baseline="-7000">
                <a:solidFill>
                  <a:srgbClr val="000000"/>
                </a:solidFill>
                <a:latin typeface="Times New Roman" pitchFamily="16" charset="0"/>
                <a:ea typeface="Noto Sans SC Regular" charset="0"/>
                <a:cs typeface="Noto Sans SC Regular" charset="0"/>
              </a:rPr>
              <a:t>sc </a:t>
            </a:r>
            <a:r>
              <a:rPr lang="en-US" sz="2400" i="1">
                <a:solidFill>
                  <a:srgbClr val="000000"/>
                </a:solidFill>
                <a:latin typeface="Times New Roman" pitchFamily="16" charset="0"/>
                <a:ea typeface="Noto Sans SC Regular" charset="0"/>
                <a:cs typeface="Noto Sans SC Regular" charset="0"/>
              </a:rPr>
              <a:t>of the combination is  limited to the I</a:t>
            </a:r>
            <a:r>
              <a:rPr lang="en-US" sz="2300" i="1" baseline="-7000">
                <a:solidFill>
                  <a:srgbClr val="000000"/>
                </a:solidFill>
                <a:latin typeface="Times New Roman" pitchFamily="16" charset="0"/>
                <a:ea typeface="Noto Sans SC Regular" charset="0"/>
                <a:cs typeface="Noto Sans SC Regular" charset="0"/>
              </a:rPr>
              <a:t>sc </a:t>
            </a:r>
            <a:r>
              <a:rPr lang="en-US" sz="2400" i="1">
                <a:solidFill>
                  <a:srgbClr val="000000"/>
                </a:solidFill>
                <a:latin typeface="Times New Roman" pitchFamily="16" charset="0"/>
                <a:ea typeface="Noto Sans SC Regular" charset="0"/>
                <a:cs typeface="Noto Sans SC Regular" charset="0"/>
              </a:rPr>
              <a:t>of the lowest cell.</a:t>
            </a:r>
          </a:p>
        </p:txBody>
      </p:sp>
      <p:pic>
        <p:nvPicPr>
          <p:cNvPr id="25602" name="Picture 2"/>
          <p:cNvPicPr>
            <a:picLocks noChangeAspect="1" noChangeArrowheads="1"/>
          </p:cNvPicPr>
          <p:nvPr/>
        </p:nvPicPr>
        <p:blipFill>
          <a:blip r:embed="rId3"/>
          <a:srcRect/>
          <a:stretch>
            <a:fillRect/>
          </a:stretch>
        </p:blipFill>
        <p:spPr bwMode="auto">
          <a:xfrm>
            <a:off x="941388" y="914400"/>
            <a:ext cx="7278687" cy="349250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901700" y="4127500"/>
            <a:ext cx="7339013" cy="1620838"/>
          </a:xfrm>
          <a:prstGeom prst="rect">
            <a:avLst/>
          </a:prstGeom>
          <a:noFill/>
          <a:ln w="9525" cap="flat">
            <a:noFill/>
            <a:round/>
            <a:headEnd/>
            <a:tailEnd/>
          </a:ln>
          <a:effectLst/>
        </p:spPr>
        <p:txBody>
          <a:bodyPr lIns="0" tIns="1260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An easy method of calculating the combined short-circuit  current of series connected mismatched cells. The current  at the point of intersection represents the short-circuit  current of the series combination (ie. V1+V2=0).</a:t>
            </a:r>
          </a:p>
        </p:txBody>
      </p:sp>
      <p:pic>
        <p:nvPicPr>
          <p:cNvPr id="26626" name="Picture 2"/>
          <p:cNvPicPr>
            <a:picLocks noChangeAspect="1" noChangeArrowheads="1"/>
          </p:cNvPicPr>
          <p:nvPr/>
        </p:nvPicPr>
        <p:blipFill>
          <a:blip r:embed="rId3"/>
          <a:srcRect/>
          <a:stretch>
            <a:fillRect/>
          </a:stretch>
        </p:blipFill>
        <p:spPr bwMode="auto">
          <a:xfrm>
            <a:off x="2084388" y="1719263"/>
            <a:ext cx="4983162" cy="241935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01700" y="844550"/>
            <a:ext cx="5434013" cy="817563"/>
          </a:xfrm>
          <a:prstGeom prst="rect">
            <a:avLst/>
          </a:prstGeom>
          <a:noFill/>
          <a:ln w="9525" cap="flat">
            <a:noFill/>
            <a:round/>
            <a:headEnd/>
            <a:tailEnd/>
          </a:ln>
          <a:effectLst/>
        </p:spPr>
        <p:txBody>
          <a:bodyPr lIns="0" tIns="48960" rIns="0" bIns="0">
            <a:spAutoFit/>
          </a:bodyPr>
          <a:lstStyle/>
          <a:p>
            <a:pPr marL="622300" lvl="1" indent="-608013">
              <a:lnSpc>
                <a:spcPct val="100000"/>
              </a:lnSpc>
              <a:spcBef>
                <a:spcPts val="388"/>
              </a:spcBef>
              <a:buFont typeface="Times New Roman" pitchFamily="16" charset="0"/>
              <a:buAutoNum type="arabicPeriod" startAt="4"/>
              <a:tabLst>
                <a:tab pos="1244600" algn="l"/>
                <a:tab pos="1371600" algn="l"/>
                <a:tab pos="1828800" algn="l"/>
                <a:tab pos="2286000" algn="l"/>
                <a:tab pos="2743200" algn="l"/>
                <a:tab pos="3200400" algn="l"/>
                <a:tab pos="3657600" algn="l"/>
                <a:tab pos="4114800" algn="l"/>
                <a:tab pos="4572000" algn="l"/>
                <a:tab pos="5029200" algn="l"/>
              </a:tabLst>
            </a:pPr>
            <a:r>
              <a:rPr lang="en-US" sz="2400" b="1">
                <a:solidFill>
                  <a:srgbClr val="000000"/>
                </a:solidFill>
                <a:latin typeface="Times New Roman" pitchFamily="16" charset="0"/>
                <a:ea typeface="Noto Sans SC Regular" charset="0"/>
                <a:cs typeface="Noto Sans SC Regular" charset="0"/>
              </a:rPr>
              <a:t>Design and structure of PV modules:</a:t>
            </a:r>
          </a:p>
          <a:p>
            <a:pPr marL="850900" lvl="2" indent="-838200">
              <a:lnSpc>
                <a:spcPct val="100000"/>
              </a:lnSpc>
              <a:spcBef>
                <a:spcPts val="288"/>
              </a:spcBef>
              <a:buFont typeface="Times New Roman" pitchFamily="16" charset="0"/>
              <a:buAutoNum type="arabicPeriod"/>
              <a:tabLst>
                <a:tab pos="1244600" algn="l"/>
                <a:tab pos="1371600" algn="l"/>
                <a:tab pos="1828800" algn="l"/>
                <a:tab pos="2286000" algn="l"/>
                <a:tab pos="2743200" algn="l"/>
                <a:tab pos="3200400" algn="l"/>
                <a:tab pos="3657600" algn="l"/>
                <a:tab pos="4114800" algn="l"/>
                <a:tab pos="4572000" algn="l"/>
                <a:tab pos="5029200" algn="l"/>
              </a:tabLst>
            </a:pPr>
            <a:r>
              <a:rPr lang="en-US" sz="2400" b="1">
                <a:solidFill>
                  <a:srgbClr val="000000"/>
                </a:solidFill>
                <a:latin typeface="Times New Roman" pitchFamily="16" charset="0"/>
                <a:ea typeface="Noto Sans SC Regular" charset="0"/>
                <a:cs typeface="Noto Sans SC Regular" charset="0"/>
              </a:rPr>
              <a:t>number of solar cells in a module</a:t>
            </a:r>
          </a:p>
        </p:txBody>
      </p:sp>
      <p:sp>
        <p:nvSpPr>
          <p:cNvPr id="27650" name="Rectangle 2"/>
          <p:cNvSpPr>
            <a:spLocks noChangeArrowheads="1"/>
          </p:cNvSpPr>
          <p:nvPr/>
        </p:nvSpPr>
        <p:spPr bwMode="auto">
          <a:xfrm>
            <a:off x="1103313" y="4713288"/>
            <a:ext cx="6937375" cy="817562"/>
          </a:xfrm>
          <a:prstGeom prst="rect">
            <a:avLst/>
          </a:prstGeom>
          <a:noFill/>
          <a:ln w="9525" cap="flat">
            <a:noFill/>
            <a:round/>
            <a:headEnd/>
            <a:tailEnd/>
          </a:ln>
          <a:effectLst/>
        </p:spPr>
        <p:txBody>
          <a:bodyPr lIns="0" tIns="12600" rIns="0" bIns="0">
            <a:spAutoFit/>
          </a:bodyPr>
          <a:lstStyle/>
          <a:p>
            <a:pPr marL="2260600" indent="-2246313">
              <a:lnSpc>
                <a:spcPct val="110000"/>
              </a:lnSpc>
              <a:spcBef>
                <a:spcPts val="100"/>
              </a:spcBef>
              <a:tabLst>
                <a:tab pos="22606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400" i="1">
                <a:solidFill>
                  <a:srgbClr val="000000"/>
                </a:solidFill>
                <a:latin typeface="Times New Roman" pitchFamily="16" charset="0"/>
                <a:ea typeface="Noto Sans SC Regular" charset="0"/>
                <a:cs typeface="Noto Sans SC Regular" charset="0"/>
              </a:rPr>
              <a:t>A typical bulk silicon PV module used in outdoor remote  power applications.</a:t>
            </a:r>
          </a:p>
        </p:txBody>
      </p:sp>
      <p:pic>
        <p:nvPicPr>
          <p:cNvPr id="27651" name="Picture 3"/>
          <p:cNvPicPr>
            <a:picLocks noChangeAspect="1" noChangeArrowheads="1"/>
          </p:cNvPicPr>
          <p:nvPr/>
        </p:nvPicPr>
        <p:blipFill>
          <a:blip r:embed="rId3"/>
          <a:srcRect/>
          <a:stretch>
            <a:fillRect/>
          </a:stretch>
        </p:blipFill>
        <p:spPr bwMode="auto">
          <a:xfrm>
            <a:off x="3335338" y="1728788"/>
            <a:ext cx="2482850" cy="300990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901700" y="1255713"/>
            <a:ext cx="7340600" cy="4541837"/>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A PV module consists of a number of interconnected solar cells encapsulated  into a single, long-lasting, stable unit. The key purpose of encapsulating a set of  electrically connected solar cells is to protect them and their interconnecting  wires from the typically harsh environment in which they are used. For  example, solar cells, since they are relatively thin, are prone to mechanical  damage unless protected. In addition, the metal grid on the top surface of the  solar cell and the wires interconnecting the individual solar cells may be  corroded by water or water vapor. The two key functions of encapsulation are  to prevent mechanical damage to the solar cells and to prevent water or water  vapor from corroding the electrical contacts.</a:t>
            </a:r>
          </a:p>
          <a:p>
            <a:pPr marL="127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Many different types of PV modules exist and the module structure is often</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different for different types of solar cells or for different applications. For  example,  amorphous silicon solar cells are often encapsulated into a flexible</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array, while bulk silicon solar cells for remote power applications are usually  rigid with glass front surfaces.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901700" y="854075"/>
            <a:ext cx="7342188" cy="3635375"/>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most common modules have either 60 cells or 72 cells with three bypass  diodes. 60 cell modules were originally designed for ease of handling in  residential applications and heavier 72 cell modules for large utility  installations where cranes and hydraulic lift are available. However, it is quite  possible to use 72 cell modules in residential installations so long as the rest of  the system is designed to handle the large size.</a:t>
            </a:r>
          </a:p>
          <a:p>
            <a:pPr marL="127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Module lifetimes and warranties on bulk silicon PV modules are over 20 years,  indicating the robustness of an encapsulated PV module. A typical warranty  will guarantee that the module produces 90% of its rated output for the first 10</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years and 80% of its rated output up to 25 years. A third party reinsurance  company ensures these warranties are valid in the event the manufacturer goes  bankrupt.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901700" y="881063"/>
            <a:ext cx="314007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a:latin typeface="Times New Roman" pitchFamily="16" charset="0"/>
              </a:rPr>
              <a:t>32.6 wattage of modules</a:t>
            </a:r>
          </a:p>
        </p:txBody>
      </p:sp>
      <p:sp>
        <p:nvSpPr>
          <p:cNvPr id="30722" name="Rectangle 2"/>
          <p:cNvSpPr>
            <a:spLocks noChangeArrowheads="1"/>
          </p:cNvSpPr>
          <p:nvPr/>
        </p:nvSpPr>
        <p:spPr bwMode="auto">
          <a:xfrm>
            <a:off x="901700" y="1233488"/>
            <a:ext cx="7334250" cy="1643062"/>
          </a:xfrm>
          <a:prstGeom prst="rect">
            <a:avLst/>
          </a:prstGeom>
          <a:noFill/>
          <a:ln w="9525" cap="flat">
            <a:noFill/>
            <a:round/>
            <a:headEnd/>
            <a:tailEnd/>
          </a:ln>
          <a:effectLst/>
        </p:spPr>
        <p:txBody>
          <a:bodyPr lIns="0" tIns="61560" rIns="0" bIns="0">
            <a:spAutoFit/>
          </a:bodyPr>
          <a:lstStyle/>
          <a:p>
            <a:pPr marL="12700">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32.1.2 Module Materials</a:t>
            </a:r>
          </a:p>
          <a:p>
            <a:pPr marL="12700" algn="just">
              <a:lnSpc>
                <a:spcPct val="11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Most PV bulk silicon PV modules consist of a transparent top surface, an  encapsulant, a rear layer and a frame around the outer edge. In most modules,  the top surface is glass, the encapsulant is EVA (ethyl vinyl acetate) and the  rear layer is Tedlar, as shown below.</a:t>
            </a:r>
          </a:p>
        </p:txBody>
      </p:sp>
      <p:sp>
        <p:nvSpPr>
          <p:cNvPr id="30723" name="Rectangle 3"/>
          <p:cNvSpPr>
            <a:spLocks noChangeArrowheads="1"/>
          </p:cNvSpPr>
          <p:nvPr/>
        </p:nvSpPr>
        <p:spPr bwMode="auto">
          <a:xfrm>
            <a:off x="2219325" y="5534025"/>
            <a:ext cx="4705350" cy="379413"/>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Lst>
            </a:pPr>
            <a:r>
              <a:rPr lang="en-US" sz="2400" i="1">
                <a:solidFill>
                  <a:srgbClr val="000000"/>
                </a:solidFill>
                <a:latin typeface="Times New Roman" pitchFamily="16" charset="0"/>
                <a:ea typeface="Noto Sans SC Regular" charset="0"/>
                <a:cs typeface="Noto Sans SC Regular" charset="0"/>
              </a:rPr>
              <a:t>Typical bulk silicon module materials.</a:t>
            </a:r>
          </a:p>
        </p:txBody>
      </p:sp>
      <p:pic>
        <p:nvPicPr>
          <p:cNvPr id="30724" name="Picture 4"/>
          <p:cNvPicPr>
            <a:picLocks noChangeAspect="1" noChangeArrowheads="1"/>
          </p:cNvPicPr>
          <p:nvPr/>
        </p:nvPicPr>
        <p:blipFill>
          <a:blip r:embed="rId3"/>
          <a:srcRect/>
          <a:stretch>
            <a:fillRect/>
          </a:stretch>
        </p:blipFill>
        <p:spPr bwMode="auto">
          <a:xfrm>
            <a:off x="3097213" y="2928938"/>
            <a:ext cx="2943225" cy="259080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901700" y="881063"/>
            <a:ext cx="317182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Lst>
            </a:pPr>
            <a:r>
              <a:rPr lang="en-US" sz="2400" b="1">
                <a:latin typeface="Times New Roman" pitchFamily="16" charset="0"/>
              </a:rPr>
              <a:t>Front Surface Materials</a:t>
            </a:r>
          </a:p>
        </p:txBody>
      </p:sp>
      <p:sp>
        <p:nvSpPr>
          <p:cNvPr id="31746" name="Rectangle 2"/>
          <p:cNvSpPr>
            <a:spLocks noChangeArrowheads="1"/>
          </p:cNvSpPr>
          <p:nvPr/>
        </p:nvSpPr>
        <p:spPr bwMode="auto">
          <a:xfrm>
            <a:off x="901700" y="1255713"/>
            <a:ext cx="7345363" cy="3933825"/>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front surface of a PV module must have a high transmission in the  wavelengths which can be used by the solar cells in the PV module. For silicon  solar cells, the top surface must have high transmission of light in the  wavelength range of 350 nm to 1200 nm. In addition, the reflection from the  front surface should be low. While theoretically this reflection could be reduced  by applying an anti-reflection coating to the top surface, in practice these  coatings are not robust enough to withstand the conditions in which most PV  systems are used. An alternative technique to reduce reflection is to "roughen"  or texture the surface. However, in this case the dust and dirt is more likely to  attach itself to the top surface, and less likely to be dislodged by wind or rain.  These modules are not therefore "self-cleaning", and the advantages of reduced  reflection are quickly outweighed by losses incurred due to increased top  surface soiling.</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901700" y="854075"/>
            <a:ext cx="7342188" cy="393700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addition to its reflection and transmission properties, the top surface material  should be impervious to water, should have good impact resistance, should be  stable under prolonged UV exposure and should have a low thermal resistivity.  Water or water vapor ingress into a PV module will corrode the metal contacts  and interconnects, and consequently will dramatically reduce the lifetime of the  PV module. In most modules the front surface is used to provide the  mechanical strength and rigidity, therefore either the top surface or the rear  surface must be mechanically rigid in order to support the solar cells and the  wiring.</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There are several choices for a top surface material including acrylic, polymers  and glass. Tempered, low iron-content glass is most commonly used as it is low  cost, strong, stable, highly transparent, impervious to water and gases and has  good self-cleaning properties.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901700" y="836613"/>
            <a:ext cx="7335838" cy="3167062"/>
          </a:xfrm>
          <a:ln/>
        </p:spPr>
        <p:txBody>
          <a:bodyPr tIns="56520">
            <a:normAutofit fontScale="90000"/>
          </a:bodyPr>
          <a:lstStyle/>
          <a:p>
            <a:pPr marL="12700" algn="l">
              <a:lnSpc>
                <a:spcPct val="100000"/>
              </a:lnSpc>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Encapsulant</a:t>
            </a:r>
            <a:br>
              <a:rPr lang="en-US" sz="2400" b="1">
                <a:latin typeface="Times New Roman" pitchFamily="16" charset="0"/>
              </a:rPr>
            </a:br>
            <a:r>
              <a:rPr lang="en-US" sz="2000">
                <a:latin typeface="Times New Roman" pitchFamily="16" charset="0"/>
              </a:rPr>
              <a:t>An encapsulant is used to provide adhesion between the solar cells, the  top surface and the rear surface of the PV module. The encapsulant  should be stable at elevated temperatures and high UV exposure. It  should also be optically transparent and should have a low thermal  resistance. EVA (ethyl vinyl acetate) is the most commonly used  encapsulant material. EVA comes in thin sheets which are inserted  between the solar cells and the top surface and the rear surface. This  sandwich is then heated to 150 °C to polymerize the EVA and bond the  module together.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901700" y="850900"/>
            <a:ext cx="7339013" cy="4029075"/>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Rear Surface</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key characteristics of the rear surface of the PV  module are that it must have low thermal resistance and</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that it must prevent the ingress of water or water vapour. In</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most modules, a thin polymer sheet, typically Tedlar, is  used as the rear surface. Some PV modules, known as  bifacial  modules  are designed to accept light from either</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front or the rear of the solar cell. In bifacial modules  both the front and the rear must be optically transparent.</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685800" y="304800"/>
            <a:ext cx="8229600"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dirty="0">
                <a:latin typeface="Times New Roman" pitchFamily="16" charset="0"/>
              </a:rPr>
              <a:t>32.2 series and parallel connection of cells</a:t>
            </a:r>
          </a:p>
        </p:txBody>
      </p:sp>
      <p:sp>
        <p:nvSpPr>
          <p:cNvPr id="8194" name="Text Box 2"/>
          <p:cNvSpPr txBox="1">
            <a:spLocks noChangeArrowheads="1"/>
          </p:cNvSpPr>
          <p:nvPr/>
        </p:nvSpPr>
        <p:spPr bwMode="auto">
          <a:xfrm>
            <a:off x="901700" y="1263650"/>
            <a:ext cx="7343775" cy="3933825"/>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dirty="0">
                <a:solidFill>
                  <a:srgbClr val="000000"/>
                </a:solidFill>
                <a:latin typeface="Times New Roman" pitchFamily="16" charset="0"/>
                <a:ea typeface="Noto Sans SC Regular" charset="0"/>
                <a:cs typeface="Noto Sans SC Regular" charset="0"/>
              </a:rPr>
              <a:t>A bulk silicon PV module consists of multiple individual solar cells connected,  nearly always in series, to increase the power and voltage above that from a  single solar cell. The voltage of a PV module is usually chosen to be  compatible with a 12V battery. An individual silicon solar cell has a voltage at  the maximum power point around 0.5V under 25 °C and AM1.5 illumination.  Taking into account an expected reduction in PV module voltage due to  temperature and the fact that a battery may require voltages of 15V or more to  charge, most modules contain 36 solar cells in series. This gives an open-circuit  voltage of about 21V under standard test conditions, and an operating voltage  at maximum power and operating temperature of about 17 or 18V. The  remaining excess voltage is included to account for voltage drops caused by  other elements of the PV system, including operation away from maximum  power point and reductions in light intensity.</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901700" y="831850"/>
            <a:ext cx="7339013" cy="1524000"/>
          </a:xfrm>
          <a:ln/>
        </p:spPr>
        <p:txBody>
          <a:bodyPr tIns="60840"/>
          <a:lstStyle/>
          <a:p>
            <a:pPr marL="12700" algn="l">
              <a:lnSpc>
                <a:spcPct val="100000"/>
              </a:lnSpc>
              <a:spcBef>
                <a:spcPts val="4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latin typeface="Times New Roman" pitchFamily="16" charset="0"/>
              </a:rPr>
              <a:t>Frame</a:t>
            </a:r>
            <a:br>
              <a:rPr lang="en-US" sz="2400" b="1">
                <a:latin typeface="Times New Roman" pitchFamily="16" charset="0"/>
              </a:rPr>
            </a:br>
            <a:r>
              <a:rPr lang="en-US">
                <a:latin typeface="Times New Roman" pitchFamily="16" charset="0"/>
              </a:rPr>
              <a:t>A final structural component of the module is the edging or framing of the  module. A conventional PV module frame is typically made of aluminium. The  frame structure should be free of projections which could result in the  lodgement of water, dust or other matter.</a:t>
            </a:r>
          </a:p>
        </p:txBody>
      </p:sp>
      <p:sp>
        <p:nvSpPr>
          <p:cNvPr id="35842" name="Rectangle 2"/>
          <p:cNvSpPr>
            <a:spLocks noChangeArrowheads="1"/>
          </p:cNvSpPr>
          <p:nvPr/>
        </p:nvSpPr>
        <p:spPr bwMode="auto">
          <a:xfrm>
            <a:off x="2341563" y="5530850"/>
            <a:ext cx="4459287" cy="379413"/>
          </a:xfrm>
          <a:prstGeom prst="rect">
            <a:avLst/>
          </a:prstGeom>
          <a:noFill/>
          <a:ln w="9525" cap="flat">
            <a:noFill/>
            <a:round/>
            <a:headEnd/>
            <a:tailEnd/>
          </a:ln>
          <a:effectLst/>
        </p:spPr>
        <p:txBody>
          <a:bodyPr lIns="0" tIns="12600" rIns="0" bIns="0">
            <a:spAutoFit/>
          </a:bodyPr>
          <a:lstStyle/>
          <a:p>
            <a:pPr marL="12700">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i="1">
                <a:solidFill>
                  <a:srgbClr val="000000"/>
                </a:solidFill>
                <a:latin typeface="Times New Roman" pitchFamily="16" charset="0"/>
                <a:ea typeface="Noto Sans SC Regular" charset="0"/>
                <a:cs typeface="Noto Sans SC Regular" charset="0"/>
              </a:rPr>
              <a:t>Several types of silicon PV modules.</a:t>
            </a:r>
          </a:p>
        </p:txBody>
      </p:sp>
      <p:pic>
        <p:nvPicPr>
          <p:cNvPr id="35843" name="Picture 3"/>
          <p:cNvPicPr>
            <a:picLocks noChangeAspect="1" noChangeArrowheads="1"/>
          </p:cNvPicPr>
          <p:nvPr/>
        </p:nvPicPr>
        <p:blipFill>
          <a:blip r:embed="rId3"/>
          <a:srcRect/>
          <a:stretch>
            <a:fillRect/>
          </a:stretch>
        </p:blipFill>
        <p:spPr bwMode="auto">
          <a:xfrm>
            <a:off x="2770188" y="2527300"/>
            <a:ext cx="3621087" cy="298926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901700" y="881063"/>
            <a:ext cx="411956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b="1">
                <a:latin typeface="Times New Roman" pitchFamily="16" charset="0"/>
              </a:rPr>
              <a:t>32.7 fabrication of PV modules.</a:t>
            </a:r>
          </a:p>
        </p:txBody>
      </p:sp>
      <p:sp>
        <p:nvSpPr>
          <p:cNvPr id="36866" name="Rectangle 2"/>
          <p:cNvSpPr>
            <a:spLocks noChangeArrowheads="1"/>
          </p:cNvSpPr>
          <p:nvPr/>
        </p:nvSpPr>
        <p:spPr bwMode="auto">
          <a:xfrm>
            <a:off x="901700" y="1225550"/>
            <a:ext cx="7335838" cy="3792538"/>
          </a:xfrm>
          <a:prstGeom prst="rect">
            <a:avLst/>
          </a:prstGeom>
          <a:noFill/>
          <a:ln w="9525" cap="flat">
            <a:noFill/>
            <a:round/>
            <a:headEnd/>
            <a:tailEnd/>
          </a:ln>
          <a:effectLst/>
        </p:spPr>
        <p:txBody>
          <a:bodyPr lIns="0" tIns="64080" rIns="0" bIns="0">
            <a:spAutoFit/>
          </a:bodyPr>
          <a:lstStyle/>
          <a:p>
            <a:pPr marL="12700">
              <a:lnSpc>
                <a:spcPct val="100000"/>
              </a:lnSpc>
              <a:spcBef>
                <a:spcPts val="5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32.1.3 </a:t>
            </a:r>
            <a:r>
              <a:rPr lang="en-US" sz="2400" b="1">
                <a:solidFill>
                  <a:srgbClr val="000000"/>
                </a:solidFill>
                <a:latin typeface="Times New Roman" pitchFamily="16" charset="0"/>
                <a:ea typeface="Noto Sans SC Regular" charset="0"/>
                <a:cs typeface="Noto Sans SC Regular" charset="0"/>
              </a:rPr>
              <a:t>Packing Density</a:t>
            </a:r>
          </a:p>
          <a:p>
            <a:pPr marL="12700" algn="just">
              <a:lnSpc>
                <a:spcPct val="11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packing density of solar cells in a PV module refers to the area of  the module that is covered with solar cells compared to that which is  blank. The packing density affects the output power of the module as  well as its operating temperature. The packing density depends on the  shape of the solar cells used. For example, single crystalline solar cells  are round or semi-square, while multicrystalline silicon wafers are  usually square. Therefore, if single-crystalline solar cells are not cut  squarely, the packing density of a single crystalline module will be  lower than that of a multicrystalline module. The relative packing  density possible with round verses square cells is illustrated below.</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901700" y="3116263"/>
            <a:ext cx="7340600" cy="2022475"/>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i="1">
                <a:solidFill>
                  <a:srgbClr val="000000"/>
                </a:solidFill>
                <a:latin typeface="Times New Roman" pitchFamily="16" charset="0"/>
                <a:ea typeface="Noto Sans SC Regular" charset="0"/>
                <a:cs typeface="Noto Sans SC Regular" charset="0"/>
              </a:rPr>
              <a:t>The packing density of round and square cells. The round  ingots of Cz material give a low packing density so the  edges are cut off to produce semi-square cells and higher  packing density. Multicrystalline material is cast in square  blocks, giving a high packing density.</a:t>
            </a:r>
          </a:p>
        </p:txBody>
      </p:sp>
      <p:pic>
        <p:nvPicPr>
          <p:cNvPr id="37890" name="Picture 2"/>
          <p:cNvPicPr>
            <a:picLocks noChangeAspect="1" noChangeArrowheads="1"/>
          </p:cNvPicPr>
          <p:nvPr/>
        </p:nvPicPr>
        <p:blipFill>
          <a:blip r:embed="rId3"/>
          <a:srcRect/>
          <a:stretch>
            <a:fillRect/>
          </a:stretch>
        </p:blipFill>
        <p:spPr bwMode="auto">
          <a:xfrm>
            <a:off x="1285875" y="914400"/>
            <a:ext cx="6586538" cy="222408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901700" y="849313"/>
            <a:ext cx="7339013" cy="168910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Sparsely packed cells in a module with a white rear surface can also  provide marginal increases in output via the "zero depth concentrator"  effect, illustrated below. Some of the light striking regions of the  module between cells and cell contacts is scattered and channelled to  active regions of the module.</a:t>
            </a:r>
          </a:p>
        </p:txBody>
      </p:sp>
      <p:sp>
        <p:nvSpPr>
          <p:cNvPr id="38914" name="Rectangle 2"/>
          <p:cNvSpPr>
            <a:spLocks noChangeArrowheads="1"/>
          </p:cNvSpPr>
          <p:nvPr/>
        </p:nvSpPr>
        <p:spPr bwMode="auto">
          <a:xfrm>
            <a:off x="901700" y="5024438"/>
            <a:ext cx="7337425" cy="817562"/>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676275" algn="l"/>
                <a:tab pos="2305050" algn="l"/>
                <a:tab pos="4189413" algn="l"/>
                <a:tab pos="5170488" algn="l"/>
                <a:tab pos="5602288" algn="l"/>
                <a:tab pos="6810375" algn="l"/>
                <a:tab pos="6858000" algn="l"/>
                <a:tab pos="7315200" algn="l"/>
              </a:tabLst>
            </a:pPr>
            <a:r>
              <a:rPr lang="en-US" sz="2400" i="1">
                <a:solidFill>
                  <a:srgbClr val="000000"/>
                </a:solidFill>
                <a:latin typeface="Times New Roman" pitchFamily="16" charset="0"/>
                <a:ea typeface="Noto Sans SC Regular" charset="0"/>
                <a:cs typeface="Noto Sans SC Regular" charset="0"/>
              </a:rPr>
              <a:t>The	"zero-depth	concentration	effect"	in	modules	with  sparsely packed cells and a white rear surface.</a:t>
            </a:r>
          </a:p>
        </p:txBody>
      </p:sp>
      <p:pic>
        <p:nvPicPr>
          <p:cNvPr id="38915" name="Picture 3"/>
          <p:cNvPicPr>
            <a:picLocks noChangeAspect="1" noChangeArrowheads="1"/>
          </p:cNvPicPr>
          <p:nvPr/>
        </p:nvPicPr>
        <p:blipFill>
          <a:blip r:embed="rId3"/>
          <a:srcRect/>
          <a:stretch>
            <a:fillRect/>
          </a:stretch>
        </p:blipFill>
        <p:spPr bwMode="auto">
          <a:xfrm>
            <a:off x="3124200" y="2593975"/>
            <a:ext cx="2903538" cy="244633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901700" y="881063"/>
            <a:ext cx="40147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a:latin typeface="Times New Roman" pitchFamily="16" charset="0"/>
              </a:rPr>
              <a:t>32.8 PV module power output-</a:t>
            </a:r>
          </a:p>
        </p:txBody>
      </p:sp>
      <p:sp>
        <p:nvSpPr>
          <p:cNvPr id="39938" name="Text Box 2"/>
          <p:cNvSpPr txBox="1">
            <a:spLocks noChangeArrowheads="1"/>
          </p:cNvSpPr>
          <p:nvPr/>
        </p:nvSpPr>
        <p:spPr bwMode="auto">
          <a:xfrm>
            <a:off x="901700" y="1263650"/>
            <a:ext cx="7343775" cy="3898900"/>
          </a:xfrm>
          <a:prstGeom prst="rect">
            <a:avLst/>
          </a:prstGeom>
          <a:noFill/>
          <a:ln w="9525" cap="flat">
            <a:noFill/>
            <a:round/>
            <a:headEnd/>
            <a:tailEnd/>
          </a:ln>
          <a:effectLst/>
        </p:spPr>
        <p:txBody>
          <a:bodyPr lIns="0" tIns="1152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power rating tells you how much power a solar panel was designed to  produce. It measures the wattage of a panel when it is operating at standard test  conditions.</a:t>
            </a:r>
          </a:p>
          <a:p>
            <a:pPr marL="12700" algn="just">
              <a:lnSpc>
                <a:spcPts val="2375"/>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“Standard test conditions” is when there is a cell temperature of 77F° (25C°),  and 1 kilowatt per square meter of solar energy shining on the panel.</a:t>
            </a:r>
          </a:p>
          <a:p>
            <a:pPr marL="12700" algn="just">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 other words, a solar panel’s power rating measures how much electricity an</a:t>
            </a:r>
          </a:p>
          <a:p>
            <a:pPr marL="12700" algn="just">
              <a:lnSpc>
                <a:spcPct val="100000"/>
              </a:lnSpc>
              <a:spcBef>
                <a:spcPts val="2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individual solar panel will produce under ideal operating conditions.</a:t>
            </a:r>
          </a:p>
          <a:p>
            <a:pPr marL="12700" algn="just">
              <a:lnSpc>
                <a:spcPts val="24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The amount of electricity produced by a solar panel can vary based on three  factors:</a:t>
            </a:r>
          </a:p>
          <a:p>
            <a:pPr marL="468313" indent="-227013">
              <a:lnSpc>
                <a:spcPct val="100000"/>
              </a:lnSpc>
              <a:spcBef>
                <a:spcPts val="100"/>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Efficiency of the solar cells</a:t>
            </a:r>
          </a:p>
          <a:p>
            <a:pPr marL="468313" indent="-227013">
              <a:lnSpc>
                <a:spcPct val="100000"/>
              </a:lnSpc>
              <a:spcBef>
                <a:spcPts val="225"/>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Number of solar cells it contains</a:t>
            </a:r>
          </a:p>
          <a:p>
            <a:pPr marL="468313" indent="-227013">
              <a:lnSpc>
                <a:spcPct val="100000"/>
              </a:lnSpc>
              <a:spcBef>
                <a:spcPts val="225"/>
              </a:spcBef>
              <a:buFont typeface="Times New Roman" pitchFamily="16"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Type of solar panel</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901700" y="881063"/>
            <a:ext cx="4562475"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Lst>
            </a:pPr>
            <a:r>
              <a:rPr lang="en-US" sz="2400" b="1">
                <a:latin typeface="Times New Roman" pitchFamily="16" charset="0"/>
              </a:rPr>
              <a:t>32.9 I-V equation of P.V modules –</a:t>
            </a:r>
          </a:p>
        </p:txBody>
      </p:sp>
      <p:sp>
        <p:nvSpPr>
          <p:cNvPr id="40962" name="Rectangle 2"/>
          <p:cNvSpPr>
            <a:spLocks noChangeArrowheads="1"/>
          </p:cNvSpPr>
          <p:nvPr/>
        </p:nvSpPr>
        <p:spPr bwMode="auto">
          <a:xfrm>
            <a:off x="889000" y="1250950"/>
            <a:ext cx="7364413" cy="4033838"/>
          </a:xfrm>
          <a:prstGeom prst="rect">
            <a:avLst/>
          </a:prstGeom>
          <a:noFill/>
          <a:ln w="9525" cap="flat">
            <a:noFill/>
            <a:round/>
            <a:headEnd/>
            <a:tailEnd/>
          </a:ln>
          <a:effectLst/>
        </p:spPr>
        <p:txBody>
          <a:bodyPr lIns="0" tIns="1224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main points of the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and </a:t>
            </a:r>
            <a:r>
              <a:rPr lang="en-US" sz="2000" i="1">
                <a:solidFill>
                  <a:srgbClr val="000000"/>
                </a:solidFill>
                <a:latin typeface="Times New Roman" pitchFamily="16" charset="0"/>
                <a:ea typeface="Noto Sans SC Regular" charset="0"/>
                <a:cs typeface="Noto Sans SC Regular" charset="0"/>
              </a:rPr>
              <a:t>P-V </a:t>
            </a:r>
            <a:r>
              <a:rPr lang="en-US" sz="2000">
                <a:solidFill>
                  <a:srgbClr val="000000"/>
                </a:solidFill>
                <a:latin typeface="Times New Roman" pitchFamily="16" charset="0"/>
                <a:ea typeface="Noto Sans SC Regular" charset="0"/>
                <a:cs typeface="Noto Sans SC Regular" charset="0"/>
              </a:rPr>
              <a:t>curves characteristics are the short-  circuit current (I</a:t>
            </a:r>
            <a:r>
              <a:rPr lang="en-US" sz="2000" baseline="-8000">
                <a:solidFill>
                  <a:srgbClr val="000000"/>
                </a:solidFill>
                <a:latin typeface="Times New Roman" pitchFamily="16" charset="0"/>
                <a:ea typeface="Noto Sans SC Regular" charset="0"/>
                <a:cs typeface="Noto Sans SC Regular" charset="0"/>
              </a:rPr>
              <a:t>sc</a:t>
            </a:r>
            <a:r>
              <a:rPr lang="en-US" sz="2000">
                <a:solidFill>
                  <a:srgbClr val="000000"/>
                </a:solidFill>
                <a:latin typeface="Times New Roman" pitchFamily="16" charset="0"/>
                <a:ea typeface="Noto Sans SC Regular" charset="0"/>
                <a:cs typeface="Noto Sans SC Regular" charset="0"/>
              </a:rPr>
              <a:t>) or the maximum current at zero voltage, and the  open-circuit voltage (V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 or the maximum voltage at zero current. For  each point in the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curve, the product of the current and voltage  represents the output power for that operating condition. The MPP  produced by the PV generator is reached at a point on the characteristic  where the product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is maximum (P</a:t>
            </a:r>
            <a:r>
              <a:rPr lang="en-US" sz="2000" baseline="-8000">
                <a:solidFill>
                  <a:srgbClr val="000000"/>
                </a:solidFill>
                <a:latin typeface="Times New Roman" pitchFamily="16" charset="0"/>
                <a:ea typeface="Noto Sans SC Regular" charset="0"/>
                <a:cs typeface="Noto Sans SC Regular" charset="0"/>
              </a:rPr>
              <a:t>m</a:t>
            </a:r>
            <a:r>
              <a:rPr lang="en-US" sz="2000">
                <a:solidFill>
                  <a:srgbClr val="000000"/>
                </a:solidFill>
                <a:latin typeface="Times New Roman" pitchFamily="16" charset="0"/>
                <a:ea typeface="Noto Sans SC Regular" charset="0"/>
                <a:cs typeface="Noto Sans SC Regular" charset="0"/>
              </a:rPr>
              <a:t>). The fill factor (FF) is defined  as the ratio between P</a:t>
            </a:r>
            <a:r>
              <a:rPr lang="en-US" sz="2000" baseline="-8000">
                <a:solidFill>
                  <a:srgbClr val="000000"/>
                </a:solidFill>
                <a:latin typeface="Times New Roman" pitchFamily="16" charset="0"/>
                <a:ea typeface="Noto Sans SC Regular" charset="0"/>
                <a:cs typeface="Noto Sans SC Regular" charset="0"/>
              </a:rPr>
              <a:t>m </a:t>
            </a:r>
            <a:r>
              <a:rPr lang="en-US" sz="2000">
                <a:solidFill>
                  <a:srgbClr val="000000"/>
                </a:solidFill>
                <a:latin typeface="Times New Roman" pitchFamily="16" charset="0"/>
                <a:ea typeface="Noto Sans SC Regular" charset="0"/>
                <a:cs typeface="Noto Sans SC Regular" charset="0"/>
              </a:rPr>
              <a:t>and the product I</a:t>
            </a:r>
            <a:r>
              <a:rPr lang="en-US" sz="2000" baseline="-8000">
                <a:solidFill>
                  <a:srgbClr val="000000"/>
                </a:solidFill>
                <a:latin typeface="Times New Roman" pitchFamily="16" charset="0"/>
                <a:ea typeface="Noto Sans SC Regular" charset="0"/>
                <a:cs typeface="Noto Sans SC Regular" charset="0"/>
              </a:rPr>
              <a:t>sc</a:t>
            </a:r>
            <a:r>
              <a:rPr lang="en-US" sz="2000" i="1">
                <a:solidFill>
                  <a:srgbClr val="000000"/>
                </a:solidFill>
                <a:latin typeface="Times New Roman" pitchFamily="16" charset="0"/>
                <a:ea typeface="Noto Sans SC Regular" charset="0"/>
                <a:cs typeface="Noto Sans SC Regular" charset="0"/>
              </a:rPr>
              <a:t>·</a:t>
            </a:r>
            <a:r>
              <a:rPr lang="en-US" sz="2000">
                <a:solidFill>
                  <a:srgbClr val="000000"/>
                </a:solidFill>
                <a:latin typeface="Times New Roman" pitchFamily="16" charset="0"/>
                <a:ea typeface="Noto Sans SC Regular" charset="0"/>
                <a:cs typeface="Noto Sans SC Regular" charset="0"/>
              </a:rPr>
              <a:t>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 which shows curve  squareness. Hence, P</a:t>
            </a:r>
            <a:r>
              <a:rPr lang="en-US" sz="2000" baseline="-8000">
                <a:solidFill>
                  <a:srgbClr val="000000"/>
                </a:solidFill>
                <a:latin typeface="Times New Roman" pitchFamily="16" charset="0"/>
                <a:ea typeface="Noto Sans SC Regular" charset="0"/>
                <a:cs typeface="Noto Sans SC Regular" charset="0"/>
              </a:rPr>
              <a:t>m </a:t>
            </a:r>
            <a:r>
              <a:rPr lang="en-US" sz="2000">
                <a:solidFill>
                  <a:srgbClr val="000000"/>
                </a:solidFill>
                <a:latin typeface="Times New Roman" pitchFamily="16" charset="0"/>
                <a:ea typeface="Noto Sans SC Regular" charset="0"/>
                <a:cs typeface="Noto Sans SC Regular" charset="0"/>
              </a:rPr>
              <a:t>= I</a:t>
            </a:r>
            <a:r>
              <a:rPr lang="en-US" sz="2000" baseline="-8000">
                <a:solidFill>
                  <a:srgbClr val="000000"/>
                </a:solidFill>
                <a:latin typeface="Times New Roman" pitchFamily="16" charset="0"/>
                <a:ea typeface="Noto Sans SC Regular" charset="0"/>
                <a:cs typeface="Noto Sans SC Regular" charset="0"/>
              </a:rPr>
              <a:t>sc</a:t>
            </a:r>
            <a:r>
              <a:rPr lang="en-US" sz="2000">
                <a:solidFill>
                  <a:srgbClr val="000000"/>
                </a:solidFill>
                <a:latin typeface="Times New Roman" pitchFamily="16" charset="0"/>
                <a:ea typeface="Noto Sans SC Regular" charset="0"/>
                <a:cs typeface="Noto Sans SC Regular" charset="0"/>
              </a:rPr>
              <a:t>.V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.FF the closer to the unit the fill factor  is, the better cell quality will be. Typical characteristic curves of a PV  module are plotted in Figure, with irradiance and temperature as  parameters.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1"/>
          <p:cNvPicPr>
            <a:picLocks noChangeAspect="1" noChangeArrowheads="1"/>
          </p:cNvPicPr>
          <p:nvPr/>
        </p:nvPicPr>
        <p:blipFill>
          <a:blip r:embed="rId3"/>
          <a:srcRect/>
          <a:stretch>
            <a:fillRect/>
          </a:stretch>
        </p:blipFill>
        <p:spPr bwMode="auto">
          <a:xfrm>
            <a:off x="933450" y="914400"/>
            <a:ext cx="7604125" cy="478631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901700" y="881063"/>
            <a:ext cx="385603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Lst>
            </a:pPr>
            <a:r>
              <a:rPr lang="en-US" sz="2400" b="1">
                <a:latin typeface="Times New Roman" pitchFamily="16" charset="0"/>
              </a:rPr>
              <a:t>32.10 ratings of P.V modules-</a:t>
            </a:r>
          </a:p>
        </p:txBody>
      </p:sp>
      <p:sp>
        <p:nvSpPr>
          <p:cNvPr id="43010" name="Rectangle 2"/>
          <p:cNvSpPr>
            <a:spLocks noChangeArrowheads="1"/>
          </p:cNvSpPr>
          <p:nvPr/>
        </p:nvSpPr>
        <p:spPr bwMode="auto">
          <a:xfrm>
            <a:off x="901700" y="1263650"/>
            <a:ext cx="7339013" cy="4032250"/>
          </a:xfrm>
          <a:prstGeom prst="rect">
            <a:avLst/>
          </a:prstGeom>
          <a:noFill/>
          <a:ln w="9525" cap="flat">
            <a:noFill/>
            <a:round/>
            <a:headEnd/>
            <a:tailEnd/>
          </a:ln>
          <a:effectLst/>
        </p:spPr>
        <p:txBody>
          <a:bodyPr lIns="0" tIns="1152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When comparing </a:t>
            </a:r>
            <a:r>
              <a:rPr lang="en-US" sz="1600" u="sng">
                <a:solidFill>
                  <a:srgbClr val="000000"/>
                </a:solidFill>
                <a:latin typeface="Times New Roman" pitchFamily="16" charset="0"/>
                <a:ea typeface="Noto Sans SC Regular" charset="0"/>
                <a:cs typeface="Noto Sans SC Regular" charset="0"/>
                <a:hlinkClick r:id="rId3"/>
              </a:rPr>
              <a:t>solar panels</a:t>
            </a:r>
            <a:r>
              <a:rPr lang="en-US" sz="1600">
                <a:solidFill>
                  <a:srgbClr val="000000"/>
                </a:solidFill>
                <a:latin typeface="Times New Roman" pitchFamily="16" charset="0"/>
                <a:ea typeface="Noto Sans SC Regular" charset="0"/>
                <a:cs typeface="Noto Sans SC Regular" charset="0"/>
              </a:rPr>
              <a:t>, it is important to consider output wattages, total capacity  and power output. The production output of solar panels varies depending on a number of  factors, such as where you live (number of sun hours), ambient temperature and  efficiency ratings. Here is our breakdown of what to look for, and how to compare solar  modules.</a:t>
            </a:r>
          </a:p>
          <a:p>
            <a:pPr marL="12700" indent="457200" algn="just">
              <a:lnSpc>
                <a:spcPts val="2100"/>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Solar panel watts represent the panel’s expected power production under ideal  sunlight and temperature conditions. Typical modules are rated between 250 to 400 watts,  with  higher  watt  modules  being  the preferred  options.  Higher  watt  modules  not only</a:t>
            </a:r>
          </a:p>
          <a:p>
            <a:pPr marL="12700" indent="457200" algn="just">
              <a:lnSpc>
                <a:spcPts val="21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usually have higher efficiency ratings but require less modules to achieve your ideal  energy needs. The overall  wattage of  your system is what  primarily determines the  cost</a:t>
            </a:r>
          </a:p>
          <a:p>
            <a:pPr marL="12700" indent="457200" algn="just">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of your system.</a:t>
            </a:r>
          </a:p>
          <a:p>
            <a:pPr marL="12700" indent="457200" algn="just">
              <a:lnSpc>
                <a:spcPct val="100000"/>
              </a:lnSpc>
              <a:spcBef>
                <a:spcPts val="1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Wattage is calculated by multiplying the total volts and amps of the solar module.</a:t>
            </a:r>
          </a:p>
          <a:p>
            <a:pPr marL="12700" indent="4572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Module volts represent the force of the electricity generated by the panels, while amps  refer to the aggregate amount of energy used. All technical data can regarding your  chosen module can be found in the specifications sheet provided by the manufacturer.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901700" y="881063"/>
            <a:ext cx="50688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400" b="1">
                <a:latin typeface="Times New Roman" pitchFamily="16" charset="0"/>
              </a:rPr>
              <a:t>32.11 I-V and Power curves of module.</a:t>
            </a:r>
          </a:p>
        </p:txBody>
      </p:sp>
      <p:sp>
        <p:nvSpPr>
          <p:cNvPr id="44034" name="Rectangle 2"/>
          <p:cNvSpPr>
            <a:spLocks noChangeArrowheads="1"/>
          </p:cNvSpPr>
          <p:nvPr/>
        </p:nvSpPr>
        <p:spPr bwMode="auto">
          <a:xfrm>
            <a:off x="889000" y="1250950"/>
            <a:ext cx="7364413" cy="4033838"/>
          </a:xfrm>
          <a:prstGeom prst="rect">
            <a:avLst/>
          </a:prstGeom>
          <a:noFill/>
          <a:ln w="9525" cap="flat">
            <a:noFill/>
            <a:round/>
            <a:headEnd/>
            <a:tailEnd/>
          </a:ln>
          <a:effectLst/>
        </p:spPr>
        <p:txBody>
          <a:bodyPr lIns="0" tIns="12240" rIns="0" bIns="0">
            <a:spAutoFit/>
          </a:bodyPr>
          <a:lstStyle/>
          <a:p>
            <a:pPr marL="254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main points of the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and </a:t>
            </a:r>
            <a:r>
              <a:rPr lang="en-US" sz="2000" i="1">
                <a:solidFill>
                  <a:srgbClr val="000000"/>
                </a:solidFill>
                <a:latin typeface="Times New Roman" pitchFamily="16" charset="0"/>
                <a:ea typeface="Noto Sans SC Regular" charset="0"/>
                <a:cs typeface="Noto Sans SC Regular" charset="0"/>
              </a:rPr>
              <a:t>P-V </a:t>
            </a:r>
            <a:r>
              <a:rPr lang="en-US" sz="2000">
                <a:solidFill>
                  <a:srgbClr val="000000"/>
                </a:solidFill>
                <a:latin typeface="Times New Roman" pitchFamily="16" charset="0"/>
                <a:ea typeface="Noto Sans SC Regular" charset="0"/>
                <a:cs typeface="Noto Sans SC Regular" charset="0"/>
              </a:rPr>
              <a:t>curves characteristics are the short-  circuit current (I</a:t>
            </a:r>
            <a:r>
              <a:rPr lang="en-US" sz="2000" baseline="-8000">
                <a:solidFill>
                  <a:srgbClr val="000000"/>
                </a:solidFill>
                <a:latin typeface="Times New Roman" pitchFamily="16" charset="0"/>
                <a:ea typeface="Noto Sans SC Regular" charset="0"/>
                <a:cs typeface="Noto Sans SC Regular" charset="0"/>
              </a:rPr>
              <a:t>sc</a:t>
            </a:r>
            <a:r>
              <a:rPr lang="en-US" sz="2000">
                <a:solidFill>
                  <a:srgbClr val="000000"/>
                </a:solidFill>
                <a:latin typeface="Times New Roman" pitchFamily="16" charset="0"/>
                <a:ea typeface="Noto Sans SC Regular" charset="0"/>
                <a:cs typeface="Noto Sans SC Regular" charset="0"/>
              </a:rPr>
              <a:t>) or the maximum current at zero voltage, and the  open-circuit voltage (V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 or the maximum voltage at zero current. For  each point in the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curve, the product of the current and voltage  represents the output power for that operating condition. The MPP  produced by the PV generator is reached at a point on the characteristic  where the product </a:t>
            </a:r>
            <a:r>
              <a:rPr lang="en-US" sz="2000" i="1">
                <a:solidFill>
                  <a:srgbClr val="000000"/>
                </a:solidFill>
                <a:latin typeface="Times New Roman" pitchFamily="16" charset="0"/>
                <a:ea typeface="Noto Sans SC Regular" charset="0"/>
                <a:cs typeface="Noto Sans SC Regular" charset="0"/>
              </a:rPr>
              <a:t>I-V </a:t>
            </a:r>
            <a:r>
              <a:rPr lang="en-US" sz="2000">
                <a:solidFill>
                  <a:srgbClr val="000000"/>
                </a:solidFill>
                <a:latin typeface="Times New Roman" pitchFamily="16" charset="0"/>
                <a:ea typeface="Noto Sans SC Regular" charset="0"/>
                <a:cs typeface="Noto Sans SC Regular" charset="0"/>
              </a:rPr>
              <a:t>is maximum (P</a:t>
            </a:r>
            <a:r>
              <a:rPr lang="en-US" sz="2000" baseline="-8000">
                <a:solidFill>
                  <a:srgbClr val="000000"/>
                </a:solidFill>
                <a:latin typeface="Times New Roman" pitchFamily="16" charset="0"/>
                <a:ea typeface="Noto Sans SC Regular" charset="0"/>
                <a:cs typeface="Noto Sans SC Regular" charset="0"/>
              </a:rPr>
              <a:t>m</a:t>
            </a:r>
            <a:r>
              <a:rPr lang="en-US" sz="2000">
                <a:solidFill>
                  <a:srgbClr val="000000"/>
                </a:solidFill>
                <a:latin typeface="Times New Roman" pitchFamily="16" charset="0"/>
                <a:ea typeface="Noto Sans SC Regular" charset="0"/>
                <a:cs typeface="Noto Sans SC Regular" charset="0"/>
              </a:rPr>
              <a:t>). The fill factor (FF) is defined  as the ratio between P</a:t>
            </a:r>
            <a:r>
              <a:rPr lang="en-US" sz="2000" baseline="-8000">
                <a:solidFill>
                  <a:srgbClr val="000000"/>
                </a:solidFill>
                <a:latin typeface="Times New Roman" pitchFamily="16" charset="0"/>
                <a:ea typeface="Noto Sans SC Regular" charset="0"/>
                <a:cs typeface="Noto Sans SC Regular" charset="0"/>
              </a:rPr>
              <a:t>m </a:t>
            </a:r>
            <a:r>
              <a:rPr lang="en-US" sz="2000">
                <a:solidFill>
                  <a:srgbClr val="000000"/>
                </a:solidFill>
                <a:latin typeface="Times New Roman" pitchFamily="16" charset="0"/>
                <a:ea typeface="Noto Sans SC Regular" charset="0"/>
                <a:cs typeface="Noto Sans SC Regular" charset="0"/>
              </a:rPr>
              <a:t>and the product I</a:t>
            </a:r>
            <a:r>
              <a:rPr lang="en-US" sz="2000" baseline="-8000">
                <a:solidFill>
                  <a:srgbClr val="000000"/>
                </a:solidFill>
                <a:latin typeface="Times New Roman" pitchFamily="16" charset="0"/>
                <a:ea typeface="Noto Sans SC Regular" charset="0"/>
                <a:cs typeface="Noto Sans SC Regular" charset="0"/>
              </a:rPr>
              <a:t>sc</a:t>
            </a:r>
            <a:r>
              <a:rPr lang="en-US" sz="2000" i="1">
                <a:solidFill>
                  <a:srgbClr val="000000"/>
                </a:solidFill>
                <a:latin typeface="Times New Roman" pitchFamily="16" charset="0"/>
                <a:ea typeface="Noto Sans SC Regular" charset="0"/>
                <a:cs typeface="Noto Sans SC Regular" charset="0"/>
              </a:rPr>
              <a:t>·</a:t>
            </a:r>
            <a:r>
              <a:rPr lang="en-US" sz="2000">
                <a:solidFill>
                  <a:srgbClr val="000000"/>
                </a:solidFill>
                <a:latin typeface="Times New Roman" pitchFamily="16" charset="0"/>
                <a:ea typeface="Noto Sans SC Regular" charset="0"/>
                <a:cs typeface="Noto Sans SC Regular" charset="0"/>
              </a:rPr>
              <a:t>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 which shows curve  squareness. Hence, P</a:t>
            </a:r>
            <a:r>
              <a:rPr lang="en-US" sz="2000" baseline="-8000">
                <a:solidFill>
                  <a:srgbClr val="000000"/>
                </a:solidFill>
                <a:latin typeface="Times New Roman" pitchFamily="16" charset="0"/>
                <a:ea typeface="Noto Sans SC Regular" charset="0"/>
                <a:cs typeface="Noto Sans SC Regular" charset="0"/>
              </a:rPr>
              <a:t>m </a:t>
            </a:r>
            <a:r>
              <a:rPr lang="en-US" sz="2000">
                <a:solidFill>
                  <a:srgbClr val="000000"/>
                </a:solidFill>
                <a:latin typeface="Times New Roman" pitchFamily="16" charset="0"/>
                <a:ea typeface="Noto Sans SC Regular" charset="0"/>
                <a:cs typeface="Noto Sans SC Regular" charset="0"/>
              </a:rPr>
              <a:t>= I</a:t>
            </a:r>
            <a:r>
              <a:rPr lang="en-US" sz="2000" baseline="-8000">
                <a:solidFill>
                  <a:srgbClr val="000000"/>
                </a:solidFill>
                <a:latin typeface="Times New Roman" pitchFamily="16" charset="0"/>
                <a:ea typeface="Noto Sans SC Regular" charset="0"/>
                <a:cs typeface="Noto Sans SC Regular" charset="0"/>
              </a:rPr>
              <a:t>sc</a:t>
            </a:r>
            <a:r>
              <a:rPr lang="en-US" sz="2000">
                <a:solidFill>
                  <a:srgbClr val="000000"/>
                </a:solidFill>
                <a:latin typeface="Times New Roman" pitchFamily="16" charset="0"/>
                <a:ea typeface="Noto Sans SC Regular" charset="0"/>
                <a:cs typeface="Noto Sans SC Regular" charset="0"/>
              </a:rPr>
              <a:t>.V</a:t>
            </a:r>
            <a:r>
              <a:rPr lang="en-US" sz="2000" baseline="-8000">
                <a:solidFill>
                  <a:srgbClr val="000000"/>
                </a:solidFill>
                <a:latin typeface="Times New Roman" pitchFamily="16" charset="0"/>
                <a:ea typeface="Noto Sans SC Regular" charset="0"/>
                <a:cs typeface="Noto Sans SC Regular" charset="0"/>
              </a:rPr>
              <a:t>oc</a:t>
            </a:r>
            <a:r>
              <a:rPr lang="en-US" sz="2000">
                <a:solidFill>
                  <a:srgbClr val="000000"/>
                </a:solidFill>
                <a:latin typeface="Times New Roman" pitchFamily="16" charset="0"/>
                <a:ea typeface="Noto Sans SC Regular" charset="0"/>
                <a:cs typeface="Noto Sans SC Regular" charset="0"/>
              </a:rPr>
              <a:t>.FF the closer to the unit the fill factor  is, the better cell quality will be. Typical characteristic curves of a PV  module are plotted in Figure, with irradiance and temperature as  parameters.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1"/>
          <p:cNvPicPr>
            <a:picLocks noChangeAspect="1" noChangeArrowheads="1"/>
          </p:cNvPicPr>
          <p:nvPr/>
        </p:nvPicPr>
        <p:blipFill>
          <a:blip r:embed="rId3"/>
          <a:srcRect/>
          <a:stretch>
            <a:fillRect/>
          </a:stretch>
        </p:blipFill>
        <p:spPr bwMode="auto">
          <a:xfrm>
            <a:off x="1149350" y="1131888"/>
            <a:ext cx="7708900" cy="3690937"/>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901700" y="4152900"/>
            <a:ext cx="7339013" cy="817563"/>
          </a:xfrm>
          <a:prstGeom prst="rect">
            <a:avLst/>
          </a:prstGeom>
          <a:noFill/>
          <a:ln w="9525" cap="flat">
            <a:noFill/>
            <a:round/>
            <a:headEnd/>
            <a:tailEnd/>
          </a:ln>
          <a:effectLst/>
        </p:spPr>
        <p:txBody>
          <a:bodyPr lIns="0" tIns="12600" rIns="0" bIns="0">
            <a:spAutoFit/>
          </a:bodyPr>
          <a:lstStyle/>
          <a:p>
            <a:pPr marL="12700">
              <a:lnSpc>
                <a:spcPct val="110000"/>
              </a:lnSpc>
              <a:spcBef>
                <a:spcPts val="100"/>
              </a:spcBef>
              <a:tabLst>
                <a:tab pos="417513" algn="l"/>
                <a:tab pos="709613" algn="l"/>
                <a:tab pos="1681163" algn="l"/>
                <a:tab pos="2794000" algn="l"/>
                <a:tab pos="3240088" algn="l"/>
                <a:tab pos="3938588" algn="l"/>
                <a:tab pos="4486275" algn="l"/>
                <a:tab pos="5862638" algn="l"/>
                <a:tab pos="6240463" algn="l"/>
                <a:tab pos="7097713" algn="l"/>
                <a:tab pos="7315200" algn="l"/>
              </a:tabLst>
            </a:pPr>
            <a:r>
              <a:rPr lang="en-US" sz="2400" i="1">
                <a:solidFill>
                  <a:srgbClr val="000000"/>
                </a:solidFill>
                <a:latin typeface="Times New Roman" pitchFamily="16" charset="0"/>
                <a:ea typeface="Noto Sans SC Regular" charset="0"/>
                <a:cs typeface="Noto Sans SC Regular" charset="0"/>
              </a:rPr>
              <a:t>In	a	typical	module,	36	cells	are	connected	in	series	to  produce a voltage sufficient to charge a 12V battery.</a:t>
            </a:r>
          </a:p>
        </p:txBody>
      </p:sp>
      <p:pic>
        <p:nvPicPr>
          <p:cNvPr id="9218" name="Picture 2"/>
          <p:cNvPicPr>
            <a:picLocks noChangeAspect="1" noChangeArrowheads="1"/>
          </p:cNvPicPr>
          <p:nvPr/>
        </p:nvPicPr>
        <p:blipFill>
          <a:blip r:embed="rId3"/>
          <a:srcRect/>
          <a:stretch>
            <a:fillRect/>
          </a:stretch>
        </p:blipFill>
        <p:spPr bwMode="auto">
          <a:xfrm>
            <a:off x="933450" y="939800"/>
            <a:ext cx="7551738" cy="32353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901700" y="881063"/>
            <a:ext cx="6275388"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400" b="1">
                <a:latin typeface="Times New Roman" pitchFamily="16" charset="0"/>
              </a:rPr>
              <a:t>32.12 DC – DC convertors used in Solar systems</a:t>
            </a:r>
          </a:p>
        </p:txBody>
      </p:sp>
      <p:sp>
        <p:nvSpPr>
          <p:cNvPr id="46082" name="Text Box 2"/>
          <p:cNvSpPr txBox="1">
            <a:spLocks noChangeArrowheads="1"/>
          </p:cNvSpPr>
          <p:nvPr/>
        </p:nvSpPr>
        <p:spPr bwMode="auto">
          <a:xfrm>
            <a:off x="901700" y="1263650"/>
            <a:ext cx="7343775" cy="4024313"/>
          </a:xfrm>
          <a:prstGeom prst="rect">
            <a:avLst/>
          </a:prstGeom>
          <a:noFill/>
          <a:ln w="9525" cap="flat">
            <a:noFill/>
            <a:round/>
            <a:headEnd/>
            <a:tailEnd/>
          </a:ln>
          <a:effectLst/>
        </p:spPr>
        <p:txBody>
          <a:bodyPr lIns="0" tIns="12240" rIns="0" bIns="0"/>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There are three basic types of dc-dc converter circuits, termed as buck, boost and buck-  boost. In all of these circuits, a power device is used as a switch. This device earlier used  was a thyristor, which is turned on by a pulse fed at its gate. In all these circuits, the  thyristor is connected in series with load to a dc supply, or a positive (forward) voltage is  applied between anode and cathode terminals. The thyristor turns off, when the current  decreases below the holding current, or a reverse (negative) voltage is applied between  anode and cathode terminals. So, a thyristor is to be force-commutated, for which  additional circuit is to be used, where another thyristor is often used. Later, GTO’s came  into the market, which can also be turned off by a negative current fed at its gate, unlike  thyristors, requiring proper control circuit. The turn-on and turn-off times of GTOs are  lower than those of thyristors. So, the frequency used in GTO-based choppers can be  increased, thus reducing the size of filters. Earlier, dc-dc converters were called  ‘choppers’, where thyristors or GTOs are used. It may be noted here that buck converter  (dc-dc) is called as ‘step-down chopper’, whereas boost converter (dc-dc) is a ‘step-up  chopper’. In the case of chopper, no buck-boost type was used.</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901700" y="860425"/>
            <a:ext cx="7345363" cy="3757613"/>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600">
                <a:solidFill>
                  <a:srgbClr val="000000"/>
                </a:solidFill>
                <a:latin typeface="Times New Roman" pitchFamily="16" charset="0"/>
                <a:ea typeface="Noto Sans SC Regular" charset="0"/>
                <a:cs typeface="Noto Sans SC Regular" charset="0"/>
              </a:rPr>
              <a:t>With the advent of bipolar junction transistor (BJT), which is termed as self-commutated  device, it is used as a switch, instead of thyristor, in dc-dc converters. This device (NPN  transistor) is switched on by a positive current through the base and emitter, and then  switched off by withdrawing the above signal. The collector is connected to a positive  voltage. Now-a-days, MOSFETs are used as a switching device in low voltage and high  current applications. It may be noted that, as the turn-on and turn-off time of MOSFETs  are lower as compared to other switching devices, the frequency used for the dc-dc  converters using it (MOSFET) is high, thus, reducing the size of filters as stated earlier.  These converters are now being used for applications, one of the most important being  Switched Mode Power Supply (SMPS). Similarly, when application requires high  voltage, Insulated Gate Bi-polar Transistors (IGBT) are preferred over BJTs, as the turn-  on and turn-off times of IGBTs are lower than those of power transistors (BJT), thus the  frequency can be increased in the converters using them. So, mostly self-commutated  devices of transistor family as described are being increasingly used in dc-dc converters.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901700" y="881063"/>
            <a:ext cx="3224213" cy="1157287"/>
          </a:xfrm>
          <a:ln/>
        </p:spPr>
        <p:txBody>
          <a:bodyPr tIns="12600"/>
          <a:lstStyle/>
          <a:p>
            <a:pPr marL="12700" algn="l">
              <a:lnSpc>
                <a:spcPct val="100000"/>
              </a:lnSpc>
              <a:spcBef>
                <a:spcPts val="100"/>
              </a:spcBef>
              <a:tabLst>
                <a:tab pos="457200" algn="l"/>
                <a:tab pos="914400" algn="l"/>
                <a:tab pos="1371600" algn="l"/>
                <a:tab pos="1828800" algn="l"/>
                <a:tab pos="2286000" algn="l"/>
                <a:tab pos="2743200" algn="l"/>
                <a:tab pos="3200400" algn="l"/>
              </a:tabLst>
            </a:pPr>
            <a:r>
              <a:rPr lang="en-US" sz="2400" b="1">
                <a:latin typeface="Times New Roman" pitchFamily="16" charset="0"/>
              </a:rPr>
              <a:t>Buck Converters (dc-dc)</a:t>
            </a:r>
          </a:p>
        </p:txBody>
      </p:sp>
      <p:sp>
        <p:nvSpPr>
          <p:cNvPr id="48130" name="Rectangle 2"/>
          <p:cNvSpPr>
            <a:spLocks noChangeArrowheads="1"/>
          </p:cNvSpPr>
          <p:nvPr/>
        </p:nvSpPr>
        <p:spPr bwMode="auto">
          <a:xfrm>
            <a:off x="901700" y="1255713"/>
            <a:ext cx="7342188" cy="3632200"/>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a:solidFill>
                  <a:srgbClr val="000000"/>
                </a:solidFill>
                <a:latin typeface="Times New Roman" pitchFamily="16" charset="0"/>
                <a:ea typeface="Noto Sans SC Regular" charset="0"/>
                <a:cs typeface="Noto Sans SC Regular" charset="0"/>
              </a:rPr>
              <a:t>A buck converter (dc-dc) is shown in Fig. 17.1a. Only a switch is shown, for  which a device as described earlier belonging to transistor family is used. Also  a diode (termed as free wheeling) is used to allow the load current to flow  through it, when the switch (i.e., a device) is turned off. The load is inductive  (R-L) one. In some cases, a battery (or back emf) is connected in series with the  load (inductive). Due to the load inductance, the load current must be allowed a  path, which is provided by the diode; otherwise, i.e., in the absence of the  above diode, the high induced emf of the inductance, as the load current tends  to decrease, may cause damage to the switching device. If the switching device  used is a thyristor, this circuit is called as a step-down chopper, as the output  voltage is normally lower than the input voltage. Similarly, this dc-dc converter  is termed as buck one, due to reason given later.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3" name="Picture 1"/>
          <p:cNvPicPr>
            <a:picLocks noChangeAspect="1" noChangeArrowheads="1"/>
          </p:cNvPicPr>
          <p:nvPr/>
        </p:nvPicPr>
        <p:blipFill>
          <a:blip r:embed="rId3"/>
          <a:srcRect/>
          <a:stretch>
            <a:fillRect/>
          </a:stretch>
        </p:blipFill>
        <p:spPr bwMode="auto">
          <a:xfrm>
            <a:off x="2168525" y="976313"/>
            <a:ext cx="4826000" cy="4938712"/>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876300" y="863600"/>
            <a:ext cx="7391400" cy="1422400"/>
          </a:xfrm>
          <a:prstGeom prst="rect">
            <a:avLst/>
          </a:prstGeom>
          <a:noFill/>
          <a:ln w="9525" cap="flat">
            <a:noFill/>
            <a:round/>
            <a:headEnd/>
            <a:tailEnd/>
          </a:ln>
          <a:effectLst/>
        </p:spPr>
        <p:txBody>
          <a:bodyPr lIns="0" tIns="12600" rIns="0" bIns="0">
            <a:spAutoFit/>
          </a:bodyPr>
          <a:lstStyle/>
          <a:p>
            <a:pPr marL="38100">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output voltage and current waveforms of the circuit (Fig. 17.1a) are shown in Fig. 17.1b. The  output voltage is same as the input voltage, i.e., </a:t>
            </a:r>
            <a:r>
              <a:rPr lang="en-US" sz="1400" i="1">
                <a:solidFill>
                  <a:srgbClr val="000000"/>
                </a:solidFill>
                <a:latin typeface="Times New Roman" pitchFamily="16" charset="0"/>
                <a:ea typeface="Noto Sans SC Regular" charset="0"/>
                <a:cs typeface="Noto Sans SC Regular" charset="0"/>
              </a:rPr>
              <a:t>v</a:t>
            </a:r>
            <a:r>
              <a:rPr lang="en-US" sz="1400">
                <a:solidFill>
                  <a:srgbClr val="000000"/>
                </a:solidFill>
                <a:latin typeface="Times New Roman" pitchFamily="16" charset="0"/>
                <a:ea typeface="Noto Sans SC Regular" charset="0"/>
                <a:cs typeface="Noto Sans SC Regular" charset="0"/>
              </a:rPr>
              <a:t>=0, when the switch is ON, during the period, </a:t>
            </a:r>
            <a:r>
              <a:rPr lang="en-US" sz="1400" i="1">
                <a:solidFill>
                  <a:srgbClr val="000000"/>
                </a:solidFill>
                <a:latin typeface="Times New Roman" pitchFamily="16" charset="0"/>
                <a:ea typeface="Noto Sans SC Regular" charset="0"/>
                <a:cs typeface="Noto Sans SC Regular" charset="0"/>
              </a:rPr>
              <a:t>T</a:t>
            </a:r>
            <a:r>
              <a:rPr lang="en-US" sz="1400" i="1" baseline="-9000">
                <a:solidFill>
                  <a:srgbClr val="000000"/>
                </a:solidFill>
                <a:latin typeface="Times New Roman" pitchFamily="16" charset="0"/>
                <a:ea typeface="Noto Sans SC Regular" charset="0"/>
                <a:cs typeface="Noto Sans SC Regular" charset="0"/>
              </a:rPr>
              <a:t>ON </a:t>
            </a:r>
            <a:r>
              <a:rPr lang="en-US" sz="1400">
                <a:solidFill>
                  <a:srgbClr val="000000"/>
                </a:solidFill>
                <a:latin typeface="Times New Roman" pitchFamily="16" charset="0"/>
                <a:ea typeface="Noto Sans SC Regular" charset="0"/>
                <a:cs typeface="Noto Sans SC Regular" charset="0"/>
              </a:rPr>
              <a:t>≥ </a:t>
            </a:r>
            <a:r>
              <a:rPr lang="en-US" sz="1400" i="1">
                <a:solidFill>
                  <a:srgbClr val="000000"/>
                </a:solidFill>
                <a:latin typeface="Times New Roman" pitchFamily="16" charset="0"/>
                <a:ea typeface="Noto Sans SC Regular" charset="0"/>
                <a:cs typeface="Noto Sans SC Regular" charset="0"/>
              </a:rPr>
              <a:t>t</a:t>
            </a:r>
          </a:p>
          <a:p>
            <a:pPr marL="381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 0 . The switch is turned on at </a:t>
            </a:r>
            <a:r>
              <a:rPr lang="en-US" sz="1400" i="1">
                <a:solidFill>
                  <a:srgbClr val="000000"/>
                </a:solidFill>
                <a:latin typeface="Times New Roman" pitchFamily="16" charset="0"/>
                <a:ea typeface="Noto Sans SC Regular" charset="0"/>
                <a:cs typeface="Noto Sans SC Regular" charset="0"/>
              </a:rPr>
              <a:t>t </a:t>
            </a:r>
            <a:r>
              <a:rPr lang="en-US" sz="1400">
                <a:solidFill>
                  <a:srgbClr val="000000"/>
                </a:solidFill>
                <a:latin typeface="Times New Roman" pitchFamily="16" charset="0"/>
                <a:ea typeface="Noto Sans SC Regular" charset="0"/>
                <a:cs typeface="Noto Sans SC Regular" charset="0"/>
              </a:rPr>
              <a:t>= 0, and then turned off at t = T</a:t>
            </a:r>
            <a:r>
              <a:rPr lang="en-US" sz="1400" baseline="-9000">
                <a:solidFill>
                  <a:srgbClr val="000000"/>
                </a:solidFill>
                <a:latin typeface="Times New Roman" pitchFamily="16" charset="0"/>
                <a:ea typeface="Noto Sans SC Regular" charset="0"/>
                <a:cs typeface="Noto Sans SC Regular" charset="0"/>
              </a:rPr>
              <a:t>ON</a:t>
            </a:r>
            <a:r>
              <a:rPr lang="en-US" sz="1400">
                <a:solidFill>
                  <a:srgbClr val="000000"/>
                </a:solidFill>
                <a:latin typeface="Times New Roman" pitchFamily="16" charset="0"/>
                <a:ea typeface="Noto Sans SC Regular" charset="0"/>
                <a:cs typeface="Noto Sans SC Regular" charset="0"/>
              </a:rPr>
              <a:t>. This is called ON period. During  the next time interval, T ≥ t ≥ T</a:t>
            </a:r>
            <a:r>
              <a:rPr lang="en-US" sz="1400" baseline="-9000">
                <a:solidFill>
                  <a:srgbClr val="000000"/>
                </a:solidFill>
                <a:latin typeface="Times New Roman" pitchFamily="16" charset="0"/>
                <a:ea typeface="Noto Sans SC Regular" charset="0"/>
                <a:cs typeface="Noto Sans SC Regular" charset="0"/>
              </a:rPr>
              <a:t>ON</a:t>
            </a:r>
            <a:r>
              <a:rPr lang="en-US" sz="1400">
                <a:solidFill>
                  <a:srgbClr val="000000"/>
                </a:solidFill>
                <a:latin typeface="Times New Roman" pitchFamily="16" charset="0"/>
                <a:ea typeface="Noto Sans SC Regular" charset="0"/>
                <a:cs typeface="Noto Sans SC Regular" charset="0"/>
              </a:rPr>
              <a:t>, the output voltage is zero, i.e., </a:t>
            </a:r>
            <a:r>
              <a:rPr lang="en-US" sz="1400" i="1">
                <a:solidFill>
                  <a:srgbClr val="000000"/>
                </a:solidFill>
                <a:latin typeface="Times New Roman" pitchFamily="16" charset="0"/>
                <a:ea typeface="Noto Sans SC Regular" charset="0"/>
                <a:cs typeface="Noto Sans SC Regular" charset="0"/>
              </a:rPr>
              <a:t>v</a:t>
            </a:r>
            <a:r>
              <a:rPr lang="en-US" sz="1400" i="1" baseline="-9000">
                <a:solidFill>
                  <a:srgbClr val="000000"/>
                </a:solidFill>
                <a:latin typeface="Times New Roman" pitchFamily="16" charset="0"/>
                <a:ea typeface="Noto Sans SC Regular" charset="0"/>
                <a:cs typeface="Noto Sans SC Regular" charset="0"/>
              </a:rPr>
              <a:t>o </a:t>
            </a:r>
            <a:r>
              <a:rPr lang="en-US" sz="1400" i="1">
                <a:solidFill>
                  <a:srgbClr val="000000"/>
                </a:solidFill>
                <a:latin typeface="Times New Roman" pitchFamily="16" charset="0"/>
                <a:ea typeface="Noto Sans SC Regular" charset="0"/>
                <a:cs typeface="Noto Sans SC Regular" charset="0"/>
              </a:rPr>
              <a:t>= 0 </a:t>
            </a:r>
            <a:r>
              <a:rPr lang="en-US" sz="1400">
                <a:solidFill>
                  <a:srgbClr val="000000"/>
                </a:solidFill>
                <a:latin typeface="Times New Roman" pitchFamily="16" charset="0"/>
                <a:ea typeface="Noto Sans SC Regular" charset="0"/>
                <a:cs typeface="Noto Sans SC Regular" charset="0"/>
              </a:rPr>
              <a:t>, as the diode, D</a:t>
            </a:r>
            <a:r>
              <a:rPr lang="en-US" sz="1400" baseline="-9000">
                <a:solidFill>
                  <a:srgbClr val="000000"/>
                </a:solidFill>
                <a:latin typeface="Times New Roman" pitchFamily="16" charset="0"/>
                <a:ea typeface="Noto Sans SC Regular" charset="0"/>
                <a:cs typeface="Noto Sans SC Regular" charset="0"/>
              </a:rPr>
              <a:t>F  </a:t>
            </a:r>
            <a:r>
              <a:rPr lang="en-US" sz="1400">
                <a:solidFill>
                  <a:srgbClr val="000000"/>
                </a:solidFill>
                <a:latin typeface="Times New Roman" pitchFamily="16" charset="0"/>
                <a:ea typeface="Noto Sans SC Regular" charset="0"/>
                <a:cs typeface="Noto Sans SC Regular" charset="0"/>
              </a:rPr>
              <a:t>now</a:t>
            </a:r>
          </a:p>
          <a:p>
            <a:pPr marL="38100">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conducts. The OFF period is T</a:t>
            </a:r>
            <a:r>
              <a:rPr lang="en-US" sz="1400" baseline="-9000">
                <a:solidFill>
                  <a:srgbClr val="000000"/>
                </a:solidFill>
                <a:latin typeface="Times New Roman" pitchFamily="16" charset="0"/>
                <a:ea typeface="Noto Sans SC Regular" charset="0"/>
                <a:cs typeface="Noto Sans SC Regular" charset="0"/>
              </a:rPr>
              <a:t>OFF </a:t>
            </a:r>
            <a:r>
              <a:rPr lang="en-US" sz="1400">
                <a:solidFill>
                  <a:srgbClr val="000000"/>
                </a:solidFill>
                <a:latin typeface="Times New Roman" pitchFamily="16" charset="0"/>
                <a:ea typeface="Noto Sans SC Regular" charset="0"/>
                <a:cs typeface="Noto Sans SC Regular" charset="0"/>
              </a:rPr>
              <a:t>= T – T</a:t>
            </a:r>
            <a:r>
              <a:rPr lang="en-US" sz="1400" baseline="-9000">
                <a:solidFill>
                  <a:srgbClr val="000000"/>
                </a:solidFill>
                <a:latin typeface="Times New Roman" pitchFamily="16" charset="0"/>
                <a:ea typeface="Noto Sans SC Regular" charset="0"/>
                <a:cs typeface="Noto Sans SC Regular" charset="0"/>
              </a:rPr>
              <a:t>ON</a:t>
            </a:r>
            <a:r>
              <a:rPr lang="en-US" sz="1400">
                <a:solidFill>
                  <a:srgbClr val="000000"/>
                </a:solidFill>
                <a:latin typeface="Times New Roman" pitchFamily="16" charset="0"/>
                <a:ea typeface="Noto Sans SC Regular" charset="0"/>
                <a:cs typeface="Noto Sans SC Regular" charset="0"/>
              </a:rPr>
              <a:t>, with the time period being T = T</a:t>
            </a:r>
            <a:r>
              <a:rPr lang="en-US" sz="1400" baseline="-9000">
                <a:solidFill>
                  <a:srgbClr val="000000"/>
                </a:solidFill>
                <a:latin typeface="Times New Roman" pitchFamily="16" charset="0"/>
                <a:ea typeface="Noto Sans SC Regular" charset="0"/>
                <a:cs typeface="Noto Sans SC Regular" charset="0"/>
              </a:rPr>
              <a:t>ON </a:t>
            </a:r>
            <a:r>
              <a:rPr lang="en-US" sz="1400">
                <a:solidFill>
                  <a:srgbClr val="000000"/>
                </a:solidFill>
                <a:latin typeface="Times New Roman" pitchFamily="16" charset="0"/>
                <a:ea typeface="Noto Sans SC Regular" charset="0"/>
                <a:cs typeface="Noto Sans SC Regular" charset="0"/>
              </a:rPr>
              <a:t>+ T</a:t>
            </a:r>
            <a:r>
              <a:rPr lang="en-US" sz="1400" baseline="-9000">
                <a:solidFill>
                  <a:srgbClr val="000000"/>
                </a:solidFill>
                <a:latin typeface="Times New Roman" pitchFamily="16" charset="0"/>
                <a:ea typeface="Noto Sans SC Regular" charset="0"/>
                <a:cs typeface="Noto Sans SC Regular" charset="0"/>
              </a:rPr>
              <a:t>OFF</a:t>
            </a:r>
            <a:r>
              <a:rPr lang="en-US" sz="1400">
                <a:solidFill>
                  <a:srgbClr val="000000"/>
                </a:solidFill>
                <a:latin typeface="Times New Roman" pitchFamily="16" charset="0"/>
                <a:ea typeface="Noto Sans SC Regular" charset="0"/>
                <a:cs typeface="Noto Sans SC Regular" charset="0"/>
              </a:rPr>
              <a:t>. The  frequency is f = 1/T. With T kept as constant, the average value of the output voltage is,</a:t>
            </a:r>
          </a:p>
        </p:txBody>
      </p:sp>
      <p:sp>
        <p:nvSpPr>
          <p:cNvPr id="50178" name="Rectangle 2"/>
          <p:cNvSpPr>
            <a:spLocks noChangeArrowheads="1"/>
          </p:cNvSpPr>
          <p:nvPr/>
        </p:nvSpPr>
        <p:spPr bwMode="auto">
          <a:xfrm>
            <a:off x="876300" y="2949575"/>
            <a:ext cx="7391400" cy="2124075"/>
          </a:xfrm>
          <a:prstGeom prst="rect">
            <a:avLst/>
          </a:prstGeom>
          <a:noFill/>
          <a:ln w="9525" cap="flat">
            <a:noFill/>
            <a:round/>
            <a:headEnd/>
            <a:tailEnd/>
          </a:ln>
          <a:effectLst/>
        </p:spPr>
        <p:txBody>
          <a:bodyPr lIns="0" tIns="15120" rIns="0" bIns="0">
            <a:spAutoFit/>
          </a:bodyPr>
          <a:lstStyle/>
          <a:p>
            <a:pPr marL="38100" algn="just">
              <a:lnSpc>
                <a:spcPct val="11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1400">
                <a:solidFill>
                  <a:srgbClr val="000000"/>
                </a:solidFill>
                <a:latin typeface="Times New Roman" pitchFamily="16" charset="0"/>
                <a:ea typeface="Noto Sans SC Regular" charset="0"/>
                <a:cs typeface="Noto Sans SC Regular" charset="0"/>
              </a:rPr>
              <a:t>The duty ratio is k = (T</a:t>
            </a:r>
            <a:r>
              <a:rPr lang="en-US" sz="1400" baseline="-9000">
                <a:solidFill>
                  <a:srgbClr val="000000"/>
                </a:solidFill>
                <a:latin typeface="Times New Roman" pitchFamily="16" charset="0"/>
                <a:ea typeface="Noto Sans SC Regular" charset="0"/>
                <a:cs typeface="Noto Sans SC Regular" charset="0"/>
              </a:rPr>
              <a:t>ON</a:t>
            </a:r>
            <a:r>
              <a:rPr lang="en-US" sz="1400">
                <a:solidFill>
                  <a:srgbClr val="000000"/>
                </a:solidFill>
                <a:latin typeface="Times New Roman" pitchFamily="16" charset="0"/>
                <a:ea typeface="Noto Sans SC Regular" charset="0"/>
                <a:cs typeface="Noto Sans SC Regular" charset="0"/>
              </a:rPr>
              <a:t>/T) = [T</a:t>
            </a:r>
            <a:r>
              <a:rPr lang="en-US" sz="1400" baseline="-9000">
                <a:solidFill>
                  <a:srgbClr val="000000"/>
                </a:solidFill>
                <a:latin typeface="Times New Roman" pitchFamily="16" charset="0"/>
                <a:ea typeface="Noto Sans SC Regular" charset="0"/>
                <a:cs typeface="Noto Sans SC Regular" charset="0"/>
              </a:rPr>
              <a:t>ON/</a:t>
            </a:r>
            <a:r>
              <a:rPr lang="en-US" sz="1400">
                <a:solidFill>
                  <a:srgbClr val="000000"/>
                </a:solidFill>
                <a:latin typeface="Times New Roman" pitchFamily="16" charset="0"/>
                <a:ea typeface="Noto Sans SC Regular" charset="0"/>
                <a:cs typeface="Noto Sans SC Regular" charset="0"/>
              </a:rPr>
              <a:t>(T</a:t>
            </a:r>
            <a:r>
              <a:rPr lang="en-US" sz="1400" baseline="-9000">
                <a:solidFill>
                  <a:srgbClr val="000000"/>
                </a:solidFill>
                <a:latin typeface="Times New Roman" pitchFamily="16" charset="0"/>
                <a:ea typeface="Noto Sans SC Regular" charset="0"/>
                <a:cs typeface="Noto Sans SC Regular" charset="0"/>
              </a:rPr>
              <a:t>ON </a:t>
            </a:r>
            <a:r>
              <a:rPr lang="en-US" sz="1400">
                <a:solidFill>
                  <a:srgbClr val="000000"/>
                </a:solidFill>
                <a:latin typeface="Times New Roman" pitchFamily="16" charset="0"/>
                <a:ea typeface="Noto Sans SC Regular" charset="0"/>
                <a:cs typeface="Noto Sans SC Regular" charset="0"/>
              </a:rPr>
              <a:t>+ T</a:t>
            </a:r>
            <a:r>
              <a:rPr lang="en-US" sz="1400" baseline="-9000">
                <a:solidFill>
                  <a:srgbClr val="000000"/>
                </a:solidFill>
                <a:latin typeface="Times New Roman" pitchFamily="16" charset="0"/>
                <a:ea typeface="Noto Sans SC Regular" charset="0"/>
                <a:cs typeface="Noto Sans SC Regular" charset="0"/>
              </a:rPr>
              <a:t>OFF</a:t>
            </a:r>
            <a:r>
              <a:rPr lang="en-US" sz="1400">
                <a:solidFill>
                  <a:srgbClr val="000000"/>
                </a:solidFill>
                <a:latin typeface="Times New Roman" pitchFamily="16" charset="0"/>
                <a:ea typeface="Noto Sans SC Regular" charset="0"/>
                <a:cs typeface="Noto Sans SC Regular" charset="0"/>
              </a:rPr>
              <a:t>), its range being 1.0 ≥ K ≥ 0.0. Normally, due to turn-  on delay of the device used, the duty ratio (k) is not zero, but has some positive value. Similarly, due  to requirement of turn-off time of the device, the duty ratio (k) is less than 1.0. So, the range of duty  ratio is reduced. It may be noted that the output voltage is lower than the input voltage. Also, the  average output voltage increases, as the duty ratio is increased. So, a variable dc output voltage is  obtained from a constant dc input voltage. The load current is assumed to be continuous as shown in  Fig. 17.1b. The load current increases in the ON period, as the input voltage appears across the load,  and it (load current) decreases in the OFF period, as it flows in the diode, but is positive at the end of  the time period, T.</a:t>
            </a:r>
          </a:p>
        </p:txBody>
      </p:sp>
      <p:pic>
        <p:nvPicPr>
          <p:cNvPr id="50179" name="Picture 3"/>
          <p:cNvPicPr>
            <a:picLocks noChangeAspect="1" noChangeArrowheads="1"/>
          </p:cNvPicPr>
          <p:nvPr/>
        </p:nvPicPr>
        <p:blipFill>
          <a:blip r:embed="rId3"/>
          <a:srcRect/>
          <a:stretch>
            <a:fillRect/>
          </a:stretch>
        </p:blipFill>
        <p:spPr bwMode="auto">
          <a:xfrm>
            <a:off x="2754313" y="2354263"/>
            <a:ext cx="3648075" cy="560387"/>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ChangeArrowheads="1"/>
          </p:cNvSpPr>
          <p:nvPr/>
        </p:nvSpPr>
        <p:spPr bwMode="auto">
          <a:xfrm>
            <a:off x="901700" y="850900"/>
            <a:ext cx="7340600" cy="3627438"/>
          </a:xfrm>
          <a:prstGeom prst="rect">
            <a:avLst/>
          </a:prstGeom>
          <a:noFill/>
          <a:ln w="9525" cap="flat">
            <a:noFill/>
            <a:round/>
            <a:headEnd/>
            <a:tailEnd/>
          </a:ln>
          <a:effectLst/>
        </p:spPr>
        <p:txBody>
          <a:bodyPr lIns="0" tIns="43200" rIns="0" bIns="0">
            <a:spAutoFit/>
          </a:bodyPr>
          <a:lstStyle/>
          <a:p>
            <a:pPr marL="12700" algn="just">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a:solidFill>
                  <a:srgbClr val="000000"/>
                </a:solidFill>
                <a:latin typeface="Times New Roman" pitchFamily="16" charset="0"/>
                <a:ea typeface="Noto Sans SC Regular" charset="0"/>
                <a:cs typeface="Noto Sans SC Regular" charset="0"/>
              </a:rPr>
              <a:t>Boost Converters (dc-dc)</a:t>
            </a:r>
          </a:p>
          <a:p>
            <a:pPr marL="12700" algn="just">
              <a:lnSpc>
                <a:spcPts val="3163"/>
              </a:lnSpc>
              <a:spcBef>
                <a:spcPts val="1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A boost converter (dc-dc) is shown in Fig. 17.2a. Only a  switch is shown, for which a device belonging to transistor</a:t>
            </a:r>
          </a:p>
          <a:p>
            <a:pPr marL="12700" algn="just">
              <a:lnSpc>
                <a:spcPct val="100000"/>
              </a:lnSpc>
              <a:spcBef>
                <a:spcPts val="1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family is generally used. Also, a diode is used in series with</a:t>
            </a:r>
          </a:p>
          <a:p>
            <a:pPr marL="127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the load. The load is of the same type as given earlier. The  inductance of the load is small. An inductance, L is  assumed in series with the input supply. The position of the</a:t>
            </a:r>
          </a:p>
          <a:p>
            <a:pPr marL="12700" algn="just">
              <a:lnSpc>
                <a:spcPct val="11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a:solidFill>
                  <a:srgbClr val="000000"/>
                </a:solidFill>
                <a:latin typeface="Times New Roman" pitchFamily="16" charset="0"/>
                <a:ea typeface="Noto Sans SC Regular" charset="0"/>
                <a:cs typeface="Noto Sans SC Regular" charset="0"/>
              </a:rPr>
              <a:t>switch and diode in this circuit may be noted, as compared  to their position in the buck converter.</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5" name="Picture 1"/>
          <p:cNvPicPr>
            <a:picLocks noChangeAspect="1" noChangeArrowheads="1"/>
          </p:cNvPicPr>
          <p:nvPr/>
        </p:nvPicPr>
        <p:blipFill>
          <a:blip r:embed="rId3"/>
          <a:srcRect/>
          <a:stretch>
            <a:fillRect/>
          </a:stretch>
        </p:blipFill>
        <p:spPr bwMode="auto">
          <a:xfrm>
            <a:off x="2608263" y="942975"/>
            <a:ext cx="3983037" cy="40989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Picture 1"/>
          <p:cNvPicPr>
            <a:picLocks noChangeAspect="1" noChangeArrowheads="1"/>
          </p:cNvPicPr>
          <p:nvPr/>
        </p:nvPicPr>
        <p:blipFill>
          <a:blip r:embed="rId3"/>
          <a:srcRect/>
          <a:stretch>
            <a:fillRect/>
          </a:stretch>
        </p:blipFill>
        <p:spPr bwMode="auto">
          <a:xfrm>
            <a:off x="950913" y="941388"/>
            <a:ext cx="7634287" cy="227647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3" name="Picture 1"/>
          <p:cNvPicPr>
            <a:picLocks noChangeAspect="1" noChangeArrowheads="1"/>
          </p:cNvPicPr>
          <p:nvPr/>
        </p:nvPicPr>
        <p:blipFill>
          <a:blip r:embed="rId3"/>
          <a:srcRect/>
          <a:stretch>
            <a:fillRect/>
          </a:stretch>
        </p:blipFill>
        <p:spPr bwMode="auto">
          <a:xfrm>
            <a:off x="950913" y="931863"/>
            <a:ext cx="7639050" cy="280035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1"/>
          <p:cNvPicPr>
            <a:picLocks noChangeAspect="1" noChangeArrowheads="1"/>
          </p:cNvPicPr>
          <p:nvPr/>
        </p:nvPicPr>
        <p:blipFill>
          <a:blip r:embed="rId3"/>
          <a:srcRect/>
          <a:stretch>
            <a:fillRect/>
          </a:stretch>
        </p:blipFill>
        <p:spPr bwMode="auto">
          <a:xfrm>
            <a:off x="933450" y="942975"/>
            <a:ext cx="6376988" cy="4479925"/>
          </a:xfrm>
          <a:prstGeom prst="rect">
            <a:avLst/>
          </a:prstGeom>
          <a:noFill/>
          <a:ln w="9525" cap="flat">
            <a:noFill/>
            <a:round/>
            <a:headEnd/>
            <a:tailEnd/>
          </a:ln>
          <a:effectLst/>
        </p:spPr>
      </p:pic>
      <p:pic>
        <p:nvPicPr>
          <p:cNvPr id="55298" name="Picture 2"/>
          <p:cNvPicPr>
            <a:picLocks noChangeAspect="1" noChangeArrowheads="1"/>
          </p:cNvPicPr>
          <p:nvPr/>
        </p:nvPicPr>
        <p:blipFill>
          <a:blip r:embed="rId4"/>
          <a:srcRect/>
          <a:stretch>
            <a:fillRect/>
          </a:stretch>
        </p:blipFill>
        <p:spPr bwMode="auto">
          <a:xfrm>
            <a:off x="939800" y="5519738"/>
            <a:ext cx="6315075" cy="338137"/>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838200" y="1066800"/>
            <a:ext cx="7445375" cy="4440238"/>
          </a:xfrm>
          <a:prstGeom prst="rect">
            <a:avLst/>
          </a:prstGeom>
          <a:noFill/>
          <a:ln w="9525" cap="flat">
            <a:noFill/>
            <a:round/>
            <a:headEnd/>
            <a:tailEnd/>
          </a:ln>
          <a:effectLst/>
        </p:spPr>
        <p:txBody>
          <a:bodyPr lIns="0" tIns="12240" rIns="0" bIns="0">
            <a:spAutoFit/>
          </a:bodyPr>
          <a:lstStyle/>
          <a:p>
            <a:pPr marL="635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The voltage from the PV module is determined by the  number of solar cells and the current from the module  depends primarily on the size of the solar cells. At AM1.5  and under optimum tilt conditions, the current density from  a commercial solar cell is approximately between 30  </a:t>
            </a:r>
            <a:r>
              <a:rPr lang="en-US" sz="2400" dirty="0" err="1">
                <a:solidFill>
                  <a:srgbClr val="000000"/>
                </a:solidFill>
                <a:latin typeface="Times New Roman" pitchFamily="16" charset="0"/>
                <a:ea typeface="Noto Sans SC Regular" charset="0"/>
                <a:cs typeface="Noto Sans SC Regular" charset="0"/>
              </a:rPr>
              <a:t>mA</a:t>
            </a:r>
            <a:r>
              <a:rPr lang="en-US" sz="2400" dirty="0">
                <a:solidFill>
                  <a:srgbClr val="000000"/>
                </a:solidFill>
                <a:latin typeface="Times New Roman" pitchFamily="16" charset="0"/>
                <a:ea typeface="Noto Sans SC Regular" charset="0"/>
                <a:cs typeface="Noto Sans SC Regular" charset="0"/>
              </a:rPr>
              <a:t>/cm</a:t>
            </a:r>
            <a:r>
              <a:rPr lang="en-US" sz="2300" baseline="30000" dirty="0">
                <a:solidFill>
                  <a:srgbClr val="000000"/>
                </a:solidFill>
                <a:latin typeface="Times New Roman" pitchFamily="16" charset="0"/>
                <a:ea typeface="Noto Sans SC Regular" charset="0"/>
                <a:cs typeface="Noto Sans SC Regular" charset="0"/>
              </a:rPr>
              <a:t>2 </a:t>
            </a:r>
            <a:r>
              <a:rPr lang="en-US" sz="2400" dirty="0">
                <a:solidFill>
                  <a:srgbClr val="000000"/>
                </a:solidFill>
                <a:latin typeface="Times New Roman" pitchFamily="16" charset="0"/>
                <a:ea typeface="Noto Sans SC Regular" charset="0"/>
                <a:cs typeface="Noto Sans SC Regular" charset="0"/>
              </a:rPr>
              <a:t>to 36 </a:t>
            </a:r>
            <a:r>
              <a:rPr lang="en-US" sz="2400" dirty="0" err="1">
                <a:solidFill>
                  <a:srgbClr val="000000"/>
                </a:solidFill>
                <a:latin typeface="Times New Roman" pitchFamily="16" charset="0"/>
                <a:ea typeface="Noto Sans SC Regular" charset="0"/>
                <a:cs typeface="Noto Sans SC Regular" charset="0"/>
              </a:rPr>
              <a:t>mA</a:t>
            </a:r>
            <a:r>
              <a:rPr lang="en-US" sz="2400" dirty="0">
                <a:solidFill>
                  <a:srgbClr val="000000"/>
                </a:solidFill>
                <a:latin typeface="Times New Roman" pitchFamily="16" charset="0"/>
                <a:ea typeface="Noto Sans SC Regular" charset="0"/>
                <a:cs typeface="Noto Sans SC Regular" charset="0"/>
              </a:rPr>
              <a:t>/cm</a:t>
            </a:r>
            <a:r>
              <a:rPr lang="en-US" sz="2300" baseline="30000" dirty="0">
                <a:solidFill>
                  <a:srgbClr val="000000"/>
                </a:solidFill>
                <a:latin typeface="Times New Roman" pitchFamily="16" charset="0"/>
                <a:ea typeface="Noto Sans SC Regular" charset="0"/>
                <a:cs typeface="Noto Sans SC Regular" charset="0"/>
              </a:rPr>
              <a:t>2</a:t>
            </a:r>
            <a:r>
              <a:rPr lang="en-US" sz="2400" dirty="0">
                <a:solidFill>
                  <a:srgbClr val="000000"/>
                </a:solidFill>
                <a:latin typeface="Times New Roman" pitchFamily="16" charset="0"/>
                <a:ea typeface="Noto Sans SC Regular" charset="0"/>
                <a:cs typeface="Noto Sans SC Regular" charset="0"/>
              </a:rPr>
              <a:t>. Single crystal solar cells are often</a:t>
            </a:r>
          </a:p>
          <a:p>
            <a:pPr marL="63500" algn="just">
              <a:lnSpc>
                <a:spcPts val="3188"/>
              </a:lnSpc>
              <a:spcBef>
                <a:spcPts val="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15.6 × 15.6 cm</a:t>
            </a:r>
            <a:r>
              <a:rPr lang="en-US" sz="2300" baseline="30000" dirty="0">
                <a:solidFill>
                  <a:srgbClr val="000000"/>
                </a:solidFill>
                <a:latin typeface="Times New Roman" pitchFamily="16" charset="0"/>
                <a:ea typeface="Noto Sans SC Regular" charset="0"/>
                <a:cs typeface="Noto Sans SC Regular" charset="0"/>
              </a:rPr>
              <a:t>2</a:t>
            </a:r>
            <a:r>
              <a:rPr lang="en-US" sz="2400" dirty="0">
                <a:solidFill>
                  <a:srgbClr val="000000"/>
                </a:solidFill>
                <a:latin typeface="Times New Roman" pitchFamily="16" charset="0"/>
                <a:ea typeface="Noto Sans SC Regular" charset="0"/>
                <a:cs typeface="Noto Sans SC Regular" charset="0"/>
              </a:rPr>
              <a:t>, giving a total current of almost 9 – 10A  from a module.</a:t>
            </a:r>
          </a:p>
          <a:p>
            <a:pPr marL="63500" algn="just">
              <a:lnSpc>
                <a:spcPct val="100000"/>
              </a:lnSpc>
              <a:spcBef>
                <a:spcPts val="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The table below shows the output of typical modules at</a:t>
            </a:r>
          </a:p>
          <a:p>
            <a:pPr marL="63500" algn="just">
              <a:lnSpc>
                <a:spcPct val="11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STC. I</a:t>
            </a:r>
            <a:r>
              <a:rPr lang="en-US" sz="2300" baseline="-7000" dirty="0">
                <a:solidFill>
                  <a:srgbClr val="000000"/>
                </a:solidFill>
                <a:latin typeface="Times New Roman" pitchFamily="16" charset="0"/>
                <a:ea typeface="Noto Sans SC Regular" charset="0"/>
                <a:cs typeface="Noto Sans SC Regular" charset="0"/>
              </a:rPr>
              <a:t>MP </a:t>
            </a:r>
            <a:r>
              <a:rPr lang="en-US" sz="2400" dirty="0">
                <a:solidFill>
                  <a:srgbClr val="000000"/>
                </a:solidFill>
                <a:latin typeface="Times New Roman" pitchFamily="16" charset="0"/>
                <a:ea typeface="Noto Sans SC Regular" charset="0"/>
                <a:cs typeface="Noto Sans SC Regular" charset="0"/>
              </a:rPr>
              <a:t>and I</a:t>
            </a:r>
            <a:r>
              <a:rPr lang="en-US" sz="2300" baseline="-7000" dirty="0">
                <a:solidFill>
                  <a:srgbClr val="000000"/>
                </a:solidFill>
                <a:latin typeface="Times New Roman" pitchFamily="16" charset="0"/>
                <a:ea typeface="Noto Sans SC Regular" charset="0"/>
                <a:cs typeface="Noto Sans SC Regular" charset="0"/>
              </a:rPr>
              <a:t>SC </a:t>
            </a:r>
            <a:r>
              <a:rPr lang="en-US" sz="2400" dirty="0">
                <a:solidFill>
                  <a:srgbClr val="000000"/>
                </a:solidFill>
                <a:latin typeface="Times New Roman" pitchFamily="16" charset="0"/>
                <a:ea typeface="Noto Sans SC Regular" charset="0"/>
                <a:cs typeface="Noto Sans SC Regular" charset="0"/>
              </a:rPr>
              <a:t>do not change that much but V</a:t>
            </a:r>
            <a:r>
              <a:rPr lang="en-US" sz="2300" baseline="-7000" dirty="0">
                <a:solidFill>
                  <a:srgbClr val="000000"/>
                </a:solidFill>
                <a:latin typeface="Times New Roman" pitchFamily="16" charset="0"/>
                <a:ea typeface="Noto Sans SC Regular" charset="0"/>
                <a:cs typeface="Noto Sans SC Regular" charset="0"/>
              </a:rPr>
              <a:t>MP </a:t>
            </a:r>
            <a:r>
              <a:rPr lang="en-US" sz="2400" dirty="0">
                <a:solidFill>
                  <a:srgbClr val="000000"/>
                </a:solidFill>
                <a:latin typeface="Times New Roman" pitchFamily="16" charset="0"/>
                <a:ea typeface="Noto Sans SC Regular" charset="0"/>
                <a:cs typeface="Noto Sans SC Regular" charset="0"/>
              </a:rPr>
              <a:t>and  V</a:t>
            </a:r>
            <a:r>
              <a:rPr lang="en-US" sz="2300" baseline="-7000" dirty="0">
                <a:solidFill>
                  <a:srgbClr val="000000"/>
                </a:solidFill>
                <a:latin typeface="Times New Roman" pitchFamily="16" charset="0"/>
                <a:ea typeface="Noto Sans SC Regular" charset="0"/>
                <a:cs typeface="Noto Sans SC Regular" charset="0"/>
              </a:rPr>
              <a:t>OC </a:t>
            </a:r>
            <a:r>
              <a:rPr lang="en-US" sz="2400" dirty="0">
                <a:solidFill>
                  <a:srgbClr val="000000"/>
                </a:solidFill>
                <a:latin typeface="Times New Roman" pitchFamily="16" charset="0"/>
                <a:ea typeface="Noto Sans SC Regular" charset="0"/>
                <a:cs typeface="Noto Sans SC Regular" charset="0"/>
              </a:rPr>
              <a:t>scale with the number of cells in the module.</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1"/>
          <p:cNvPicPr>
            <a:picLocks noChangeAspect="1" noChangeArrowheads="1"/>
          </p:cNvPicPr>
          <p:nvPr/>
        </p:nvPicPr>
        <p:blipFill>
          <a:blip r:embed="rId3"/>
          <a:srcRect/>
          <a:stretch>
            <a:fillRect/>
          </a:stretch>
        </p:blipFill>
        <p:spPr bwMode="auto">
          <a:xfrm>
            <a:off x="939800" y="928688"/>
            <a:ext cx="5935663" cy="4770437"/>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1"/>
          <p:cNvPicPr>
            <a:picLocks noChangeAspect="1" noChangeArrowheads="1"/>
          </p:cNvPicPr>
          <p:nvPr/>
        </p:nvPicPr>
        <p:blipFill>
          <a:blip r:embed="rId3"/>
          <a:srcRect/>
          <a:stretch>
            <a:fillRect/>
          </a:stretch>
        </p:blipFill>
        <p:spPr bwMode="auto">
          <a:xfrm>
            <a:off x="941388" y="957263"/>
            <a:ext cx="7466012" cy="37179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9" name="Picture 1"/>
          <p:cNvPicPr>
            <a:picLocks noChangeAspect="1" noChangeArrowheads="1"/>
          </p:cNvPicPr>
          <p:nvPr/>
        </p:nvPicPr>
        <p:blipFill>
          <a:blip r:embed="rId3"/>
          <a:srcRect/>
          <a:stretch>
            <a:fillRect/>
          </a:stretch>
        </p:blipFill>
        <p:spPr bwMode="auto">
          <a:xfrm>
            <a:off x="933450" y="936625"/>
            <a:ext cx="6589713" cy="5008563"/>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901700" y="836613"/>
            <a:ext cx="6478588" cy="1201737"/>
          </a:xfrm>
          <a:ln/>
        </p:spPr>
        <p:txBody>
          <a:bodyPr tIns="56520"/>
          <a:lstStyle/>
          <a:p>
            <a:pPr marL="12700" algn="l">
              <a:lnSpc>
                <a:spcPct val="100000"/>
              </a:lnSpc>
              <a:spcBef>
                <a:spcPts val="4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sz="2400" b="1">
                <a:latin typeface="Times New Roman" pitchFamily="16" charset="0"/>
              </a:rPr>
              <a:t>32.13 maximum power point tracking algorithms.</a:t>
            </a:r>
            <a:br>
              <a:rPr lang="en-US" sz="2400" b="1">
                <a:latin typeface="Times New Roman" pitchFamily="16" charset="0"/>
              </a:rPr>
            </a:br>
            <a:r>
              <a:rPr lang="en-US" sz="2000">
                <a:latin typeface="Times New Roman" pitchFamily="16" charset="0"/>
              </a:rPr>
              <a:t>The equation for the IV curve in the first quadrant is:</a:t>
            </a:r>
          </a:p>
        </p:txBody>
      </p:sp>
      <p:sp>
        <p:nvSpPr>
          <p:cNvPr id="59394" name="Rectangle 2"/>
          <p:cNvSpPr>
            <a:spLocks noChangeArrowheads="1"/>
          </p:cNvSpPr>
          <p:nvPr/>
        </p:nvSpPr>
        <p:spPr bwMode="auto">
          <a:xfrm>
            <a:off x="863600" y="2028825"/>
            <a:ext cx="7413625" cy="3817938"/>
          </a:xfrm>
          <a:prstGeom prst="rect">
            <a:avLst/>
          </a:prstGeom>
          <a:noFill/>
          <a:ln w="9525" cap="flat">
            <a:noFill/>
            <a:round/>
            <a:headEnd/>
            <a:tailEnd/>
          </a:ln>
          <a:effectLst/>
        </p:spPr>
        <p:txBody>
          <a:bodyPr lIns="0" tIns="12240" rIns="0" bIns="0">
            <a:spAutoFit/>
          </a:bodyPr>
          <a:lstStyle/>
          <a:p>
            <a:pPr marL="508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The -1 term in the above equation can usually be neglected. The  exponential term is usually &gt;&gt; 1 except for voltages below 100 mV.  Further, at low voltages, the light generated current I</a:t>
            </a:r>
            <a:r>
              <a:rPr lang="en-US" sz="2000" baseline="-8000">
                <a:solidFill>
                  <a:srgbClr val="000000"/>
                </a:solidFill>
                <a:latin typeface="Times New Roman" pitchFamily="16" charset="0"/>
                <a:ea typeface="Noto Sans SC Regular" charset="0"/>
                <a:cs typeface="Noto Sans SC Regular" charset="0"/>
              </a:rPr>
              <a:t>L </a:t>
            </a:r>
            <a:r>
              <a:rPr lang="en-US" sz="2000">
                <a:solidFill>
                  <a:srgbClr val="000000"/>
                </a:solidFill>
                <a:latin typeface="Times New Roman" pitchFamily="16" charset="0"/>
                <a:ea typeface="Noto Sans SC Regular" charset="0"/>
                <a:cs typeface="Noto Sans SC Regular" charset="0"/>
              </a:rPr>
              <a:t>dominates the   I</a:t>
            </a:r>
            <a:r>
              <a:rPr lang="en-US" sz="2000" baseline="-8000">
                <a:solidFill>
                  <a:srgbClr val="000000"/>
                </a:solidFill>
                <a:latin typeface="Times New Roman" pitchFamily="16" charset="0"/>
                <a:ea typeface="Noto Sans SC Regular" charset="0"/>
                <a:cs typeface="Noto Sans SC Regular" charset="0"/>
              </a:rPr>
              <a:t>0 </a:t>
            </a:r>
            <a:r>
              <a:rPr lang="en-US" sz="2000">
                <a:solidFill>
                  <a:srgbClr val="000000"/>
                </a:solidFill>
                <a:latin typeface="Times New Roman" pitchFamily="16" charset="0"/>
                <a:ea typeface="Noto Sans SC Regular" charset="0"/>
                <a:cs typeface="Noto Sans SC Regular" charset="0"/>
              </a:rPr>
              <a:t>(...) term so the -1 term is not needed under illumination.</a:t>
            </a:r>
          </a:p>
          <a:p>
            <a:pPr marL="508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3000">
              <a:solidFill>
                <a:srgbClr val="000000"/>
              </a:solidFill>
              <a:latin typeface="Times New Roman" pitchFamily="16" charset="0"/>
              <a:ea typeface="Noto Sans SC Regular" charset="0"/>
              <a:cs typeface="Noto Sans SC Regular" charset="0"/>
            </a:endParaRPr>
          </a:p>
          <a:p>
            <a:pPr marL="50800" algn="just">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000">
                <a:solidFill>
                  <a:srgbClr val="000000"/>
                </a:solidFill>
                <a:latin typeface="Times New Roman" pitchFamily="16" charset="0"/>
                <a:ea typeface="Noto Sans SC Regular" charset="0"/>
                <a:cs typeface="Noto Sans SC Regular" charset="0"/>
              </a:rPr>
              <a:t>Plotting the above equation gives the IV curve below with the relevant  points on the curve labeled and discussed in more detail on the  following pages. The power curve has a a maximum denoted as  P</a:t>
            </a:r>
            <a:r>
              <a:rPr lang="en-US" sz="2000" baseline="-8000">
                <a:solidFill>
                  <a:srgbClr val="000000"/>
                </a:solidFill>
                <a:latin typeface="Times New Roman" pitchFamily="16" charset="0"/>
                <a:ea typeface="Noto Sans SC Regular" charset="0"/>
                <a:cs typeface="Noto Sans SC Regular" charset="0"/>
              </a:rPr>
              <a:t>MP </a:t>
            </a:r>
            <a:r>
              <a:rPr lang="en-US" sz="2000">
                <a:solidFill>
                  <a:srgbClr val="000000"/>
                </a:solidFill>
                <a:latin typeface="Times New Roman" pitchFamily="16" charset="0"/>
                <a:ea typeface="Noto Sans SC Regular" charset="0"/>
                <a:cs typeface="Noto Sans SC Regular" charset="0"/>
              </a:rPr>
              <a:t>where the solar cell should be operated to give the maximum  power output. It is also denoted as P</a:t>
            </a:r>
            <a:r>
              <a:rPr lang="en-US" sz="2000" baseline="-8000">
                <a:solidFill>
                  <a:srgbClr val="000000"/>
                </a:solidFill>
                <a:latin typeface="Times New Roman" pitchFamily="16" charset="0"/>
                <a:ea typeface="Noto Sans SC Regular" charset="0"/>
                <a:cs typeface="Noto Sans SC Regular" charset="0"/>
              </a:rPr>
              <a:t>MAX </a:t>
            </a:r>
            <a:r>
              <a:rPr lang="en-US" sz="2000">
                <a:solidFill>
                  <a:srgbClr val="000000"/>
                </a:solidFill>
                <a:latin typeface="Times New Roman" pitchFamily="16" charset="0"/>
                <a:ea typeface="Noto Sans SC Regular" charset="0"/>
                <a:cs typeface="Noto Sans SC Regular" charset="0"/>
              </a:rPr>
              <a:t>or maximum power point  (MPP) and occurs at a voltage of V</a:t>
            </a:r>
            <a:r>
              <a:rPr lang="en-US" sz="2000" baseline="-8000">
                <a:solidFill>
                  <a:srgbClr val="000000"/>
                </a:solidFill>
                <a:latin typeface="Times New Roman" pitchFamily="16" charset="0"/>
                <a:ea typeface="Noto Sans SC Regular" charset="0"/>
                <a:cs typeface="Noto Sans SC Regular" charset="0"/>
              </a:rPr>
              <a:t>MP </a:t>
            </a:r>
            <a:r>
              <a:rPr lang="en-US" sz="2000">
                <a:solidFill>
                  <a:srgbClr val="000000"/>
                </a:solidFill>
                <a:latin typeface="Times New Roman" pitchFamily="16" charset="0"/>
                <a:ea typeface="Noto Sans SC Regular" charset="0"/>
                <a:cs typeface="Noto Sans SC Regular" charset="0"/>
              </a:rPr>
              <a:t>and a current of I</a:t>
            </a:r>
            <a:r>
              <a:rPr lang="en-US" sz="2000" baseline="-8000">
                <a:solidFill>
                  <a:srgbClr val="000000"/>
                </a:solidFill>
                <a:latin typeface="Times New Roman" pitchFamily="16" charset="0"/>
                <a:ea typeface="Noto Sans SC Regular" charset="0"/>
                <a:cs typeface="Noto Sans SC Regular" charset="0"/>
              </a:rPr>
              <a:t>MP</a:t>
            </a:r>
            <a:r>
              <a:rPr lang="en-US" sz="2000">
                <a:solidFill>
                  <a:srgbClr val="000000"/>
                </a:solidFill>
                <a:latin typeface="Times New Roman" pitchFamily="16" charset="0"/>
                <a:ea typeface="Noto Sans SC Regular" charset="0"/>
                <a:cs typeface="Noto Sans SC Regular" charset="0"/>
              </a:rPr>
              <a:t>.</a:t>
            </a:r>
          </a:p>
        </p:txBody>
      </p:sp>
      <p:pic>
        <p:nvPicPr>
          <p:cNvPr id="59395" name="Picture 3"/>
          <p:cNvPicPr>
            <a:picLocks noChangeAspect="1" noChangeArrowheads="1"/>
          </p:cNvPicPr>
          <p:nvPr/>
        </p:nvPicPr>
        <p:blipFill>
          <a:blip r:embed="rId3"/>
          <a:srcRect/>
          <a:stretch>
            <a:fillRect/>
          </a:stretch>
        </p:blipFill>
        <p:spPr bwMode="auto">
          <a:xfrm>
            <a:off x="3438525" y="1673225"/>
            <a:ext cx="2262188" cy="357188"/>
          </a:xfrm>
          <a:prstGeom prst="rect">
            <a:avLst/>
          </a:prstGeom>
          <a:noFill/>
          <a:ln w="9525" cap="flat">
            <a:noFill/>
            <a:round/>
            <a:headEnd/>
            <a:tailEnd/>
          </a:ln>
          <a:effectLst/>
        </p:spPr>
      </p:pic>
      <p:pic>
        <p:nvPicPr>
          <p:cNvPr id="59396" name="Picture 4"/>
          <p:cNvPicPr>
            <a:picLocks noChangeAspect="1" noChangeArrowheads="1"/>
          </p:cNvPicPr>
          <p:nvPr/>
        </p:nvPicPr>
        <p:blipFill>
          <a:blip r:embed="rId4"/>
          <a:srcRect/>
          <a:stretch>
            <a:fillRect/>
          </a:stretch>
        </p:blipFill>
        <p:spPr bwMode="auto">
          <a:xfrm>
            <a:off x="3482975" y="3438525"/>
            <a:ext cx="2181225" cy="37782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1417638" y="5033963"/>
            <a:ext cx="6365875" cy="1023937"/>
          </a:xfrm>
          <a:prstGeom prst="rect">
            <a:avLst/>
          </a:prstGeom>
          <a:noFill/>
          <a:ln w="9525" cap="flat">
            <a:noFill/>
            <a:round/>
            <a:headEnd/>
            <a:tailEnd/>
          </a:ln>
          <a:effectLst/>
        </p:spPr>
        <p:txBody>
          <a:bodyPr lIns="0" tIns="8280" rIns="0" bIns="0">
            <a:spAutoFit/>
          </a:bodyPr>
          <a:lstStyle/>
          <a:p>
            <a:pPr marL="12700" algn="just">
              <a:lnSpc>
                <a:spcPct val="112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1700" i="1">
                <a:solidFill>
                  <a:srgbClr val="000000"/>
                </a:solidFill>
                <a:ea typeface="Noto Sans SC Regular" charset="0"/>
                <a:cs typeface="Noto Sans SC Regular" charset="0"/>
              </a:rPr>
              <a:t>Current voltage (IV) cure of a solar cell. To get the maximum  power output of a solar cell it needs to operate at the maximum  </a:t>
            </a:r>
            <a:r>
              <a:rPr lang="en-US" sz="2600" i="1" baseline="3000">
                <a:solidFill>
                  <a:srgbClr val="000000"/>
                </a:solidFill>
                <a:ea typeface="Noto Sans SC Regular" charset="0"/>
                <a:cs typeface="Noto Sans SC Regular" charset="0"/>
              </a:rPr>
              <a:t>power point, P</a:t>
            </a:r>
            <a:r>
              <a:rPr lang="en-US" sz="900" i="1">
                <a:solidFill>
                  <a:srgbClr val="000000"/>
                </a:solidFill>
                <a:ea typeface="Noto Sans SC Regular" charset="0"/>
                <a:cs typeface="Noto Sans SC Regular" charset="0"/>
              </a:rPr>
              <a:t>MP</a:t>
            </a:r>
            <a:r>
              <a:rPr lang="en-US" sz="2600" i="1" baseline="3000">
                <a:solidFill>
                  <a:srgbClr val="000000"/>
                </a:solidFill>
                <a:ea typeface="Noto Sans SC Regular" charset="0"/>
                <a:cs typeface="Noto Sans SC Regular" charset="0"/>
              </a:rPr>
              <a:t>.</a:t>
            </a:r>
          </a:p>
        </p:txBody>
      </p:sp>
      <p:pic>
        <p:nvPicPr>
          <p:cNvPr id="60418" name="Picture 2"/>
          <p:cNvPicPr>
            <a:picLocks noChangeAspect="1" noChangeArrowheads="1"/>
          </p:cNvPicPr>
          <p:nvPr/>
        </p:nvPicPr>
        <p:blipFill>
          <a:blip r:embed="rId3"/>
          <a:srcRect/>
          <a:stretch>
            <a:fillRect/>
          </a:stretch>
        </p:blipFill>
        <p:spPr bwMode="auto">
          <a:xfrm>
            <a:off x="1600200" y="914400"/>
            <a:ext cx="5964238" cy="4122738"/>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5" name="Group 1"/>
          <p:cNvGraphicFramePr>
            <a:graphicFrameLocks noGrp="1"/>
          </p:cNvGraphicFramePr>
          <p:nvPr/>
        </p:nvGraphicFramePr>
        <p:xfrm>
          <a:off x="814388" y="914400"/>
          <a:ext cx="7510462" cy="3519489"/>
        </p:xfrm>
        <a:graphic>
          <a:graphicData uri="http://schemas.openxmlformats.org/drawingml/2006/table">
            <a:tbl>
              <a:tblPr/>
              <a:tblGrid>
                <a:gridCol w="835025"/>
                <a:gridCol w="998537"/>
                <a:gridCol w="1074738"/>
                <a:gridCol w="960437"/>
                <a:gridCol w="1000125"/>
                <a:gridCol w="1006475"/>
                <a:gridCol w="1635125"/>
              </a:tblGrid>
              <a:tr h="595313">
                <a:tc>
                  <a:txBody>
                    <a:bodyPr/>
                    <a:lstStyle/>
                    <a:p>
                      <a:pPr marL="95250" marR="0" lvl="0" indent="0" algn="l" defTabSz="457200" rtl="0" eaLnBrk="1" fontAlgn="base" latinLnBrk="0" hangingPunct="0">
                        <a:lnSpc>
                          <a:spcPct val="93000"/>
                        </a:lnSpc>
                        <a:spcBef>
                          <a:spcPts val="475"/>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Cells</a:t>
                      </a:r>
                    </a:p>
                  </a:txBody>
                  <a:tcPr marL="0" marR="0" marT="59400" marB="0" horzOverflow="overflow">
                    <a:lnL w="9360" cap="flat" cmpd="sng" algn="ctr">
                      <a:solidFill>
                        <a:srgbClr val="DDDDDD"/>
                      </a:solidFill>
                      <a:prstDash val="solid"/>
                      <a:round/>
                      <a:headEnd type="none" w="med" len="med"/>
                      <a:tailEnd type="none" w="med" len="med"/>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96838" marR="0" lvl="0" indent="0" algn="l" defTabSz="457200" rtl="0" eaLnBrk="1" fontAlgn="base" latinLnBrk="0" hangingPunct="0">
                        <a:lnSpc>
                          <a:spcPct val="93000"/>
                        </a:lnSpc>
                        <a:spcBef>
                          <a:spcPts val="6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3600" b="1" i="0" u="none" strike="noStrike" cap="none" normalizeH="0" baseline="4000" smtClean="0">
                          <a:ln>
                            <a:noFill/>
                          </a:ln>
                          <a:solidFill>
                            <a:srgbClr val="000000"/>
                          </a:solidFill>
                          <a:effectLst/>
                          <a:latin typeface="Times New Roman" pitchFamily="16" charset="0"/>
                          <a:ea typeface="Noto Sans SC Regular" charset="0"/>
                          <a:cs typeface="Noto Sans SC Regular" charset="0"/>
                        </a:rPr>
                        <a:t>P</a:t>
                      </a:r>
                      <a:r>
                        <a:rPr kumimoji="0" lang="en-US" sz="16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MAX</a:t>
                      </a:r>
                    </a:p>
                  </a:txBody>
                  <a:tcPr marL="0" marR="0" marT="83520" marB="0" horzOverflow="overflow">
                    <a:lnL>
                      <a:noFill/>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244475" marR="0" lvl="0" indent="0" algn="l" defTabSz="457200" rtl="0" eaLnBrk="1" fontAlgn="base" latinLnBrk="0" hangingPunct="0">
                        <a:lnSpc>
                          <a:spcPct val="93000"/>
                        </a:lnSpc>
                        <a:spcBef>
                          <a:spcPts val="6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3600" b="1" i="0" u="none" strike="noStrike" cap="none" normalizeH="0" baseline="4000" smtClean="0">
                          <a:ln>
                            <a:noFill/>
                          </a:ln>
                          <a:solidFill>
                            <a:srgbClr val="000000"/>
                          </a:solidFill>
                          <a:effectLst/>
                          <a:latin typeface="Times New Roman" pitchFamily="16" charset="0"/>
                          <a:ea typeface="Noto Sans SC Regular" charset="0"/>
                          <a:cs typeface="Noto Sans SC Regular" charset="0"/>
                        </a:rPr>
                        <a:t>V</a:t>
                      </a:r>
                      <a:r>
                        <a:rPr kumimoji="0" lang="en-US" sz="16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MPP</a:t>
                      </a:r>
                    </a:p>
                  </a:txBody>
                  <a:tcPr marL="0" marR="0" marT="83520" marB="0" horzOverflow="overflow">
                    <a:lnL>
                      <a:noFill/>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180975" marR="0" lvl="0" indent="0" algn="l" defTabSz="457200" rtl="0" eaLnBrk="1" fontAlgn="base" latinLnBrk="0" hangingPunct="0">
                        <a:lnSpc>
                          <a:spcPct val="93000"/>
                        </a:lnSpc>
                        <a:spcBef>
                          <a:spcPts val="6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3600" b="1" i="0" u="none" strike="noStrike" cap="none" normalizeH="0" baseline="4000" smtClean="0">
                          <a:ln>
                            <a:noFill/>
                          </a:ln>
                          <a:solidFill>
                            <a:srgbClr val="000000"/>
                          </a:solidFill>
                          <a:effectLst/>
                          <a:latin typeface="Times New Roman" pitchFamily="16" charset="0"/>
                          <a:ea typeface="Noto Sans SC Regular" charset="0"/>
                          <a:cs typeface="Noto Sans SC Regular" charset="0"/>
                        </a:rPr>
                        <a:t>I</a:t>
                      </a:r>
                      <a:r>
                        <a:rPr kumimoji="0" lang="en-US" sz="16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MPP</a:t>
                      </a:r>
                    </a:p>
                  </a:txBody>
                  <a:tcPr marL="0" marR="0" marT="83520" marB="0" horzOverflow="overflow">
                    <a:lnL>
                      <a:noFill/>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228600" marR="0" lvl="0" indent="0" algn="l" defTabSz="457200" rtl="0" eaLnBrk="1" fontAlgn="base" latinLnBrk="0" hangingPunct="0">
                        <a:lnSpc>
                          <a:spcPct val="93000"/>
                        </a:lnSpc>
                        <a:spcBef>
                          <a:spcPts val="6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3600" b="1" i="0" u="none" strike="noStrike" cap="none" normalizeH="0" baseline="4000" smtClean="0">
                          <a:ln>
                            <a:noFill/>
                          </a:ln>
                          <a:solidFill>
                            <a:srgbClr val="000000"/>
                          </a:solidFill>
                          <a:effectLst/>
                          <a:latin typeface="Times New Roman" pitchFamily="16" charset="0"/>
                          <a:ea typeface="Noto Sans SC Regular" charset="0"/>
                          <a:cs typeface="Noto Sans SC Regular" charset="0"/>
                        </a:rPr>
                        <a:t>V</a:t>
                      </a:r>
                      <a:r>
                        <a:rPr kumimoji="0" lang="en-US" sz="16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OC</a:t>
                      </a:r>
                    </a:p>
                  </a:txBody>
                  <a:tcPr marL="0" marR="0" marT="83520" marB="0" horzOverflow="overflow">
                    <a:lnL>
                      <a:noFill/>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236538" marR="0" lvl="0" indent="0" algn="l" defTabSz="457200" rtl="0" eaLnBrk="1" fontAlgn="base" latinLnBrk="0" hangingPunct="0">
                        <a:lnSpc>
                          <a:spcPct val="93000"/>
                        </a:lnSpc>
                        <a:spcBef>
                          <a:spcPts val="6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3600" b="1" i="0" u="none" strike="noStrike" cap="none" normalizeH="0" baseline="4000" smtClean="0">
                          <a:ln>
                            <a:noFill/>
                          </a:ln>
                          <a:solidFill>
                            <a:srgbClr val="000000"/>
                          </a:solidFill>
                          <a:effectLst/>
                          <a:latin typeface="Times New Roman" pitchFamily="16" charset="0"/>
                          <a:ea typeface="Noto Sans SC Regular" charset="0"/>
                          <a:cs typeface="Noto Sans SC Regular" charset="0"/>
                        </a:rPr>
                        <a:t>I</a:t>
                      </a:r>
                      <a:r>
                        <a:rPr kumimoji="0" lang="en-US" sz="16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SC</a:t>
                      </a:r>
                    </a:p>
                  </a:txBody>
                  <a:tcPr marL="0" marR="0" marT="83520" marB="0" horzOverflow="overflow">
                    <a:lnL>
                      <a:noFill/>
                    </a:lnL>
                    <a:lnR>
                      <a:noFill/>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c>
                  <a:txBody>
                    <a:bodyPr/>
                    <a:lstStyle/>
                    <a:p>
                      <a:pPr marL="236538" marR="0" lvl="0" indent="0" algn="l" defTabSz="457200" rtl="0" eaLnBrk="1" fontAlgn="base" latinLnBrk="0" hangingPunct="0">
                        <a:lnSpc>
                          <a:spcPct val="93000"/>
                        </a:lnSpc>
                        <a:spcBef>
                          <a:spcPts val="475"/>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1" i="0" u="none" strike="noStrike" cap="none" normalizeH="0" baseline="0" smtClean="0">
                          <a:ln>
                            <a:noFill/>
                          </a:ln>
                          <a:solidFill>
                            <a:srgbClr val="000000"/>
                          </a:solidFill>
                          <a:effectLst/>
                          <a:latin typeface="Times New Roman" pitchFamily="16" charset="0"/>
                          <a:ea typeface="Noto Sans SC Regular" charset="0"/>
                          <a:cs typeface="Noto Sans SC Regular" charset="0"/>
                        </a:rPr>
                        <a:t>Efficiency</a:t>
                      </a:r>
                    </a:p>
                  </a:txBody>
                  <a:tcPr marL="0" marR="0" marT="59400" marB="0" horzOverflow="overflow">
                    <a:lnL>
                      <a:noFill/>
                    </a:lnL>
                    <a:lnR w="9360" cap="flat" cmpd="sng" algn="ctr">
                      <a:solidFill>
                        <a:srgbClr val="DDDDDD"/>
                      </a:solidFill>
                      <a:prstDash val="solid"/>
                      <a:round/>
                      <a:headEnd type="none" w="med" len="med"/>
                      <a:tailEnd type="none" w="med" len="med"/>
                    </a:lnR>
                    <a:lnT w="9360" cap="flat" cmpd="sng" algn="ctr">
                      <a:solidFill>
                        <a:srgbClr val="DDDDDD"/>
                      </a:solidFill>
                      <a:prstDash val="solid"/>
                      <a:round/>
                      <a:headEnd type="none" w="med" len="med"/>
                      <a:tailEnd type="none" w="med" len="med"/>
                    </a:lnT>
                    <a:lnB w="28080" cap="flat" cmpd="sng" algn="ctr">
                      <a:solidFill>
                        <a:srgbClr val="CCCCCC"/>
                      </a:solidFill>
                      <a:prstDash val="solid"/>
                      <a:round/>
                      <a:headEnd type="none" w="med" len="med"/>
                      <a:tailEnd type="none" w="med" len="med"/>
                    </a:lnB>
                    <a:lnTlToBr>
                      <a:noFill/>
                    </a:lnTlToBr>
                    <a:lnBlToTr>
                      <a:noFill/>
                    </a:lnBlToTr>
                    <a:solidFill>
                      <a:srgbClr val="F5F5F5"/>
                    </a:solidFill>
                  </a:tcPr>
                </a:tc>
              </a:tr>
              <a:tr h="962025">
                <a:tc>
                  <a:txBody>
                    <a:bodyPr/>
                    <a:lstStyle/>
                    <a:p>
                      <a:pPr marL="95250" marR="0" lvl="0" indent="0" algn="l" defTabSz="457200" rtl="0" eaLnBrk="1" fontAlgn="base" latinLnBrk="0" hangingPunct="0">
                        <a:lnSpc>
                          <a:spcPct val="93000"/>
                        </a:lnSpc>
                        <a:spcBef>
                          <a:spcPts val="193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72</a:t>
                      </a:r>
                    </a:p>
                  </a:txBody>
                  <a:tcPr marL="0" marR="0" marT="244800" marB="0" horzOverflow="overflow">
                    <a:lnL w="9360" cap="flat" cmpd="sng" algn="ctr">
                      <a:solidFill>
                        <a:srgbClr val="DDDDDD"/>
                      </a:solidFill>
                      <a:prstDash val="solid"/>
                      <a:round/>
                      <a:headEnd type="none" w="med" len="med"/>
                      <a:tailEnd type="none" w="med" len="med"/>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96838" marR="0" lvl="0" indent="0" algn="l" defTabSz="457200" rtl="0" eaLnBrk="1" fontAlgn="base" latinLnBrk="0" hangingPunct="0">
                        <a:lnSpc>
                          <a:spcPct val="93000"/>
                        </a:lnSpc>
                        <a:spcBef>
                          <a:spcPts val="35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340</a:t>
                      </a:r>
                    </a:p>
                    <a:p>
                      <a:pPr marL="96838"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Wp</a:t>
                      </a:r>
                    </a:p>
                  </a:txBody>
                  <a:tcPr marL="0" marR="0" marT="44280" marB="0" horzOverflow="overflow">
                    <a:lnL>
                      <a:noFill/>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244475" marR="0" lvl="0" indent="0" algn="l" defTabSz="457200" rtl="0" eaLnBrk="1" fontAlgn="base" latinLnBrk="0" hangingPunct="0">
                        <a:lnSpc>
                          <a:spcPct val="93000"/>
                        </a:lnSpc>
                        <a:spcBef>
                          <a:spcPts val="35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37.9</a:t>
                      </a:r>
                    </a:p>
                    <a:p>
                      <a:pPr marL="244475"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44280" marB="0" horzOverflow="overflow">
                    <a:lnL>
                      <a:noFill/>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180975" marR="0" lvl="0" indent="0" algn="l" defTabSz="457200" rtl="0" eaLnBrk="1" fontAlgn="base" latinLnBrk="0" hangingPunct="0">
                        <a:lnSpc>
                          <a:spcPct val="93000"/>
                        </a:lnSpc>
                        <a:spcBef>
                          <a:spcPts val="35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8.97</a:t>
                      </a:r>
                    </a:p>
                    <a:p>
                      <a:pPr marL="180975"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44280" marB="0" horzOverflow="overflow">
                    <a:lnL>
                      <a:noFill/>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228600" marR="0" lvl="0" indent="0" algn="l" defTabSz="457200" rtl="0" eaLnBrk="1" fontAlgn="base" latinLnBrk="0" hangingPunct="0">
                        <a:lnSpc>
                          <a:spcPct val="93000"/>
                        </a:lnSpc>
                        <a:spcBef>
                          <a:spcPts val="35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47.3</a:t>
                      </a:r>
                    </a:p>
                    <a:p>
                      <a:pPr marL="228600"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44280" marB="0" horzOverflow="overflow">
                    <a:lnL>
                      <a:noFill/>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236538" marR="0" lvl="0" indent="0" algn="l" defTabSz="457200" rtl="0" eaLnBrk="1" fontAlgn="base" latinLnBrk="0" hangingPunct="0">
                        <a:lnSpc>
                          <a:spcPct val="93000"/>
                        </a:lnSpc>
                        <a:spcBef>
                          <a:spcPts val="350"/>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9.35</a:t>
                      </a:r>
                    </a:p>
                    <a:p>
                      <a:pPr marL="236538"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44280" marB="0" horzOverflow="overflow">
                    <a:lnL>
                      <a:noFill/>
                    </a:lnL>
                    <a:lnR>
                      <a:noFill/>
                    </a:lnR>
                    <a:lnT w="28080" cap="flat" cmpd="sng" algn="ctr">
                      <a:solidFill>
                        <a:srgbClr val="CCCCCC"/>
                      </a:solidFill>
                      <a:prstDash val="solid"/>
                      <a:round/>
                      <a:headEnd type="none" w="med" len="med"/>
                      <a:tailEnd type="none" w="med" len="med"/>
                    </a:lnT>
                    <a:lnB>
                      <a:noFill/>
                    </a:lnB>
                    <a:lnTlToBr>
                      <a:noFill/>
                    </a:lnTlToBr>
                    <a:lnBlToTr>
                      <a:noFill/>
                    </a:lnBlToTr>
                    <a:noFill/>
                  </a:tcPr>
                </a:tc>
                <a:tc>
                  <a:txBody>
                    <a:bodyPr/>
                    <a:lstStyle/>
                    <a:p>
                      <a:pPr marL="236538" marR="0" lvl="0" indent="0" algn="l" defTabSz="457200" rtl="0" eaLnBrk="1" fontAlgn="base" latinLnBrk="0" hangingPunct="0">
                        <a:lnSpc>
                          <a:spcPct val="93000"/>
                        </a:lnSpc>
                        <a:spcBef>
                          <a:spcPts val="193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17.5%</a:t>
                      </a:r>
                    </a:p>
                  </a:txBody>
                  <a:tcPr marL="0" marR="0" marT="244800" marB="0" horzOverflow="overflow">
                    <a:lnL>
                      <a:noFill/>
                    </a:lnL>
                    <a:lnR w="9360" cap="flat" cmpd="sng" algn="ctr">
                      <a:solidFill>
                        <a:srgbClr val="DDDDDD"/>
                      </a:solidFill>
                      <a:prstDash val="solid"/>
                      <a:round/>
                      <a:headEnd type="none" w="med" len="med"/>
                      <a:tailEnd type="none" w="med" len="med"/>
                    </a:lnR>
                    <a:lnT w="28080" cap="flat" cmpd="sng" algn="ctr">
                      <a:solidFill>
                        <a:srgbClr val="CCCCCC"/>
                      </a:solidFill>
                      <a:prstDash val="solid"/>
                      <a:round/>
                      <a:headEnd type="none" w="med" len="med"/>
                      <a:tailEnd type="none" w="med" len="med"/>
                    </a:lnT>
                    <a:lnB>
                      <a:noFill/>
                    </a:lnB>
                    <a:lnTlToBr>
                      <a:noFill/>
                    </a:lnTlToBr>
                    <a:lnBlToTr>
                      <a:noFill/>
                    </a:lnBlToTr>
                    <a:noFill/>
                  </a:tcPr>
                </a:tc>
              </a:tr>
              <a:tr h="979488">
                <a:tc>
                  <a:txBody>
                    <a:bodyPr/>
                    <a:lstStyle/>
                    <a:p>
                      <a:pPr marL="95250" marR="0" lvl="0" indent="0" algn="l" defTabSz="457200" rtl="0" eaLnBrk="1" fontAlgn="base" latinLnBrk="0" hangingPunct="0">
                        <a:lnSpc>
                          <a:spcPct val="93000"/>
                        </a:lnSpc>
                        <a:spcBef>
                          <a:spcPts val="20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60</a:t>
                      </a:r>
                    </a:p>
                  </a:txBody>
                  <a:tcPr marL="0" marR="0" marT="262080" marB="0" horzOverflow="overflow">
                    <a:lnL w="9360" cap="flat" cmpd="sng" algn="ctr">
                      <a:solidFill>
                        <a:srgbClr val="DDDDDD"/>
                      </a:solidFill>
                      <a:prstDash val="solid"/>
                      <a:round/>
                      <a:headEnd type="none" w="med" len="med"/>
                      <a:tailEnd type="none" w="med" len="med"/>
                    </a:lnL>
                    <a:lnR>
                      <a:noFill/>
                    </a:lnR>
                    <a:lnT>
                      <a:noFill/>
                    </a:lnT>
                    <a:lnB>
                      <a:noFill/>
                    </a:lnB>
                    <a:lnTlToBr>
                      <a:noFill/>
                    </a:lnTlToBr>
                    <a:lnBlToTr>
                      <a:noFill/>
                    </a:lnBlToTr>
                    <a:solidFill>
                      <a:srgbClr val="F8F8F8"/>
                    </a:solidFill>
                  </a:tcPr>
                </a:tc>
                <a:tc>
                  <a:txBody>
                    <a:bodyPr/>
                    <a:lstStyle/>
                    <a:p>
                      <a:pPr marL="96838"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280</a:t>
                      </a:r>
                    </a:p>
                    <a:p>
                      <a:pPr marL="96838" marR="0" lvl="0" indent="0" algn="l" defTabSz="457200" rtl="0" eaLnBrk="1" fontAlgn="base" latinLnBrk="0" hangingPunct="0">
                        <a:lnSpc>
                          <a:spcPct val="93000"/>
                        </a:lnSpc>
                        <a:spcBef>
                          <a:spcPts val="31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Wp</a:t>
                      </a:r>
                    </a:p>
                  </a:txBody>
                  <a:tcPr marL="0" marR="0" marT="57600" marB="0" horzOverflow="overflow">
                    <a:lnL>
                      <a:noFill/>
                    </a:lnL>
                    <a:lnR>
                      <a:noFill/>
                    </a:lnR>
                    <a:lnT>
                      <a:noFill/>
                    </a:lnT>
                    <a:lnB>
                      <a:noFill/>
                    </a:lnB>
                    <a:lnTlToBr>
                      <a:noFill/>
                    </a:lnTlToBr>
                    <a:lnBlToTr>
                      <a:noFill/>
                    </a:lnBlToTr>
                    <a:solidFill>
                      <a:srgbClr val="F8F8F8"/>
                    </a:solidFill>
                  </a:tcPr>
                </a:tc>
                <a:tc>
                  <a:txBody>
                    <a:bodyPr/>
                    <a:lstStyle/>
                    <a:p>
                      <a:pPr marL="244475"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31.4</a:t>
                      </a:r>
                    </a:p>
                    <a:p>
                      <a:pPr marL="244475" marR="0" lvl="0" indent="0" algn="l" defTabSz="457200" rtl="0" eaLnBrk="1" fontAlgn="base" latinLnBrk="0" hangingPunct="0">
                        <a:lnSpc>
                          <a:spcPct val="93000"/>
                        </a:lnSpc>
                        <a:spcBef>
                          <a:spcPts val="31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57600" marB="0" horzOverflow="overflow">
                    <a:lnL>
                      <a:noFill/>
                    </a:lnL>
                    <a:lnR>
                      <a:noFill/>
                    </a:lnR>
                    <a:lnT>
                      <a:noFill/>
                    </a:lnT>
                    <a:lnB>
                      <a:noFill/>
                    </a:lnB>
                    <a:lnTlToBr>
                      <a:noFill/>
                    </a:lnTlToBr>
                    <a:lnBlToTr>
                      <a:noFill/>
                    </a:lnBlToTr>
                    <a:solidFill>
                      <a:srgbClr val="F8F8F8"/>
                    </a:solidFill>
                  </a:tcPr>
                </a:tc>
                <a:tc>
                  <a:txBody>
                    <a:bodyPr/>
                    <a:lstStyle/>
                    <a:p>
                      <a:pPr marL="180975"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8.91</a:t>
                      </a:r>
                    </a:p>
                    <a:p>
                      <a:pPr marL="180975" marR="0" lvl="0" indent="0" algn="l" defTabSz="457200" rtl="0" eaLnBrk="1" fontAlgn="base" latinLnBrk="0" hangingPunct="0">
                        <a:lnSpc>
                          <a:spcPct val="93000"/>
                        </a:lnSpc>
                        <a:spcBef>
                          <a:spcPts val="31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57600" marB="0" horzOverflow="overflow">
                    <a:lnL>
                      <a:noFill/>
                    </a:lnL>
                    <a:lnR>
                      <a:noFill/>
                    </a:lnR>
                    <a:lnT>
                      <a:noFill/>
                    </a:lnT>
                    <a:lnB>
                      <a:noFill/>
                    </a:lnB>
                    <a:lnTlToBr>
                      <a:noFill/>
                    </a:lnTlToBr>
                    <a:lnBlToTr>
                      <a:noFill/>
                    </a:lnBlToTr>
                    <a:solidFill>
                      <a:srgbClr val="F8F8F8"/>
                    </a:solidFill>
                  </a:tcPr>
                </a:tc>
                <a:tc>
                  <a:txBody>
                    <a:bodyPr/>
                    <a:lstStyle/>
                    <a:p>
                      <a:pPr marL="228600"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39.3</a:t>
                      </a:r>
                    </a:p>
                    <a:p>
                      <a:pPr marL="228600" marR="0" lvl="0" indent="0" algn="l" defTabSz="457200" rtl="0" eaLnBrk="1" fontAlgn="base" latinLnBrk="0" hangingPunct="0">
                        <a:lnSpc>
                          <a:spcPct val="93000"/>
                        </a:lnSpc>
                        <a:spcBef>
                          <a:spcPts val="31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57600" marB="0" horzOverflow="overflow">
                    <a:lnL>
                      <a:noFill/>
                    </a:lnL>
                    <a:lnR>
                      <a:noFill/>
                    </a:lnR>
                    <a:lnT>
                      <a:noFill/>
                    </a:lnT>
                    <a:lnB>
                      <a:noFill/>
                    </a:lnB>
                    <a:lnTlToBr>
                      <a:noFill/>
                    </a:lnTlToBr>
                    <a:lnBlToTr>
                      <a:noFill/>
                    </a:lnBlToTr>
                    <a:solidFill>
                      <a:srgbClr val="F8F8F8"/>
                    </a:solidFill>
                  </a:tcPr>
                </a:tc>
                <a:tc>
                  <a:txBody>
                    <a:bodyPr/>
                    <a:lstStyle/>
                    <a:p>
                      <a:pPr marL="236538"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9.38</a:t>
                      </a:r>
                    </a:p>
                    <a:p>
                      <a:pPr marL="236538" marR="0" lvl="0" indent="0" algn="l" defTabSz="457200" rtl="0" eaLnBrk="1" fontAlgn="base" latinLnBrk="0" hangingPunct="0">
                        <a:lnSpc>
                          <a:spcPct val="93000"/>
                        </a:lnSpc>
                        <a:spcBef>
                          <a:spcPts val="31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57600" marB="0" horzOverflow="overflow">
                    <a:lnL>
                      <a:noFill/>
                    </a:lnL>
                    <a:lnR>
                      <a:noFill/>
                    </a:lnR>
                    <a:lnT>
                      <a:noFill/>
                    </a:lnT>
                    <a:lnB>
                      <a:noFill/>
                    </a:lnB>
                    <a:lnTlToBr>
                      <a:noFill/>
                    </a:lnTlToBr>
                    <a:lnBlToTr>
                      <a:noFill/>
                    </a:lnBlToTr>
                    <a:solidFill>
                      <a:srgbClr val="F8F8F8"/>
                    </a:solidFill>
                  </a:tcPr>
                </a:tc>
                <a:tc>
                  <a:txBody>
                    <a:bodyPr/>
                    <a:lstStyle/>
                    <a:p>
                      <a:pPr marL="236538" marR="0" lvl="0" indent="0" algn="l" defTabSz="457200" rtl="0" eaLnBrk="1" fontAlgn="base" latinLnBrk="0" hangingPunct="0">
                        <a:lnSpc>
                          <a:spcPct val="93000"/>
                        </a:lnSpc>
                        <a:spcBef>
                          <a:spcPts val="20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17.1%</a:t>
                      </a:r>
                    </a:p>
                  </a:txBody>
                  <a:tcPr marL="0" marR="0" marT="262080" marB="0" horzOverflow="overflow">
                    <a:lnL>
                      <a:noFill/>
                    </a:lnL>
                    <a:lnR w="9360" cap="flat" cmpd="sng" algn="ctr">
                      <a:solidFill>
                        <a:srgbClr val="DDDDDD"/>
                      </a:solidFill>
                      <a:prstDash val="solid"/>
                      <a:round/>
                      <a:headEnd type="none" w="med" len="med"/>
                      <a:tailEnd type="none" w="med" len="med"/>
                    </a:lnR>
                    <a:lnT>
                      <a:noFill/>
                    </a:lnT>
                    <a:lnB>
                      <a:noFill/>
                    </a:lnB>
                    <a:lnTlToBr>
                      <a:noFill/>
                    </a:lnTlToBr>
                    <a:lnBlToTr>
                      <a:noFill/>
                    </a:lnBlToTr>
                    <a:solidFill>
                      <a:srgbClr val="F8F8F8"/>
                    </a:solidFill>
                  </a:tcPr>
                </a:tc>
              </a:tr>
              <a:tr h="982663">
                <a:tc>
                  <a:txBody>
                    <a:bodyPr/>
                    <a:lstStyle/>
                    <a:p>
                      <a:pPr marL="95250" marR="0" lvl="0" indent="0" algn="l" defTabSz="457200" rtl="0" eaLnBrk="1" fontAlgn="base" latinLnBrk="0" hangingPunct="0">
                        <a:lnSpc>
                          <a:spcPct val="93000"/>
                        </a:lnSpc>
                        <a:spcBef>
                          <a:spcPts val="203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36</a:t>
                      </a:r>
                    </a:p>
                  </a:txBody>
                  <a:tcPr marL="0" marR="0" marT="258840" marB="0" horzOverflow="overflow">
                    <a:lnL w="9360" cap="flat" cmpd="sng" algn="ctr">
                      <a:solidFill>
                        <a:srgbClr val="DDDDDD"/>
                      </a:solidFill>
                      <a:prstDash val="solid"/>
                      <a:round/>
                      <a:headEnd type="none" w="med" len="med"/>
                      <a:tailEnd type="none" w="med" len="med"/>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96838"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170</a:t>
                      </a:r>
                    </a:p>
                    <a:p>
                      <a:pPr marL="96838"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Wp</a:t>
                      </a:r>
                    </a:p>
                  </a:txBody>
                  <a:tcPr marL="0" marR="0" marT="57600" marB="0" horzOverflow="overflow">
                    <a:lnL>
                      <a:noFill/>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244475"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19.2</a:t>
                      </a:r>
                    </a:p>
                    <a:p>
                      <a:pPr marL="244475"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57600" marB="0" horzOverflow="overflow">
                    <a:lnL>
                      <a:noFill/>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180975"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8.85</a:t>
                      </a:r>
                    </a:p>
                    <a:p>
                      <a:pPr marL="180975"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57600" marB="0" horzOverflow="overflow">
                    <a:lnL>
                      <a:noFill/>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228600"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23.4</a:t>
                      </a:r>
                    </a:p>
                    <a:p>
                      <a:pPr marL="228600"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V</a:t>
                      </a:r>
                    </a:p>
                  </a:txBody>
                  <a:tcPr marL="0" marR="0" marT="57600" marB="0" horzOverflow="overflow">
                    <a:lnL>
                      <a:noFill/>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236538" marR="0" lvl="0" indent="0" algn="l" defTabSz="457200" rtl="0" eaLnBrk="1" fontAlgn="base" latinLnBrk="0" hangingPunct="0">
                        <a:lnSpc>
                          <a:spcPct val="93000"/>
                        </a:lnSpc>
                        <a:spcBef>
                          <a:spcPts val="463"/>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9.35</a:t>
                      </a:r>
                    </a:p>
                    <a:p>
                      <a:pPr marL="236538" marR="0" lvl="0" indent="0" algn="l" defTabSz="457200" rtl="0" eaLnBrk="1" fontAlgn="base" latinLnBrk="0" hangingPunct="0">
                        <a:lnSpc>
                          <a:spcPct val="93000"/>
                        </a:lnSpc>
                        <a:spcBef>
                          <a:spcPts val="28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A</a:t>
                      </a:r>
                    </a:p>
                  </a:txBody>
                  <a:tcPr marL="0" marR="0" marT="57600" marB="0" horzOverflow="overflow">
                    <a:lnL>
                      <a:noFill/>
                    </a:lnL>
                    <a:lnR>
                      <a:noFill/>
                    </a:lnR>
                    <a:lnT>
                      <a:noFill/>
                    </a:lnT>
                    <a:lnB w="9360" cap="flat" cmpd="sng" algn="ctr">
                      <a:solidFill>
                        <a:srgbClr val="DDDDDD"/>
                      </a:solidFill>
                      <a:prstDash val="solid"/>
                      <a:round/>
                      <a:headEnd type="none" w="med" len="med"/>
                      <a:tailEnd type="none" w="med" len="med"/>
                    </a:lnB>
                    <a:lnTlToBr>
                      <a:noFill/>
                    </a:lnTlToBr>
                    <a:lnBlToTr>
                      <a:noFill/>
                    </a:lnBlToTr>
                    <a:noFill/>
                  </a:tcPr>
                </a:tc>
                <a:tc>
                  <a:txBody>
                    <a:bodyPr/>
                    <a:lstStyle/>
                    <a:p>
                      <a:pPr marL="236538" marR="0" lvl="0" indent="0" algn="l" defTabSz="457200" rtl="0" eaLnBrk="1" fontAlgn="base" latinLnBrk="0" hangingPunct="0">
                        <a:lnSpc>
                          <a:spcPct val="93000"/>
                        </a:lnSpc>
                        <a:spcBef>
                          <a:spcPts val="2038"/>
                        </a:spcBef>
                        <a:spcAft>
                          <a:spcPct val="0"/>
                        </a:spcAft>
                        <a:buClr>
                          <a:srgbClr val="000000"/>
                        </a:buClr>
                        <a:buSzPct val="100000"/>
                        <a:buFont typeface="Times New Roman" pitchFamily="16"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kumimoji="0" lang="en-US" sz="2400" b="0" i="0" u="none" strike="noStrike" cap="none" normalizeH="0" baseline="0" smtClean="0">
                          <a:ln>
                            <a:noFill/>
                          </a:ln>
                          <a:solidFill>
                            <a:srgbClr val="000000"/>
                          </a:solidFill>
                          <a:effectLst/>
                          <a:latin typeface="Times New Roman" pitchFamily="16" charset="0"/>
                          <a:ea typeface="Noto Sans SC Regular" charset="0"/>
                          <a:cs typeface="Noto Sans SC Regular" charset="0"/>
                        </a:rPr>
                        <a:t>17%</a:t>
                      </a:r>
                    </a:p>
                  </a:txBody>
                  <a:tcPr marL="0" marR="0" marT="258840" marB="0" horzOverflow="overflow">
                    <a:lnL>
                      <a:noFill/>
                    </a:lnL>
                    <a:lnR w="9360" cap="flat" cmpd="sng" algn="ctr">
                      <a:solidFill>
                        <a:srgbClr val="DDDDDD"/>
                      </a:solidFill>
                      <a:prstDash val="solid"/>
                      <a:round/>
                      <a:headEnd type="none" w="med" len="med"/>
                      <a:tailEnd type="none" w="med" len="med"/>
                    </a:lnR>
                    <a:lnT>
                      <a:noFill/>
                    </a:lnT>
                    <a:lnB w="9360" cap="flat" cmpd="sng" algn="ctr">
                      <a:solidFill>
                        <a:srgbClr val="DDDDDD"/>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914400" y="1371600"/>
            <a:ext cx="7339013" cy="2827338"/>
          </a:xfrm>
          <a:prstGeom prst="rect">
            <a:avLst/>
          </a:prstGeom>
          <a:noFill/>
          <a:ln w="9525" cap="flat">
            <a:noFill/>
            <a:round/>
            <a:headEnd/>
            <a:tailEnd/>
          </a:ln>
          <a:effectLst/>
        </p:spPr>
        <p:txBody>
          <a:bodyPr lIns="0" tIns="12240" rIns="0" bIns="0">
            <a:sp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00000"/>
                </a:solidFill>
                <a:latin typeface="Times New Roman" pitchFamily="16" charset="0"/>
                <a:ea typeface="Noto Sans SC Regular" charset="0"/>
                <a:cs typeface="Noto Sans SC Regular" charset="0"/>
              </a:rPr>
              <a:t>If all the solar cells in a module have identical electrical  characteristics, and they all experience the same </a:t>
            </a:r>
            <a:r>
              <a:rPr lang="en-US" sz="2400" dirty="0" err="1">
                <a:solidFill>
                  <a:srgbClr val="000000"/>
                </a:solidFill>
                <a:latin typeface="Times New Roman" pitchFamily="16" charset="0"/>
                <a:ea typeface="Noto Sans SC Regular" charset="0"/>
                <a:cs typeface="Noto Sans SC Regular" charset="0"/>
              </a:rPr>
              <a:t>insolation</a:t>
            </a:r>
            <a:r>
              <a:rPr lang="en-US" sz="2400" dirty="0">
                <a:solidFill>
                  <a:srgbClr val="000000"/>
                </a:solidFill>
                <a:latin typeface="Times New Roman" pitchFamily="16" charset="0"/>
                <a:ea typeface="Noto Sans SC Regular" charset="0"/>
                <a:cs typeface="Noto Sans SC Regular" charset="0"/>
              </a:rPr>
              <a:t>  and temperature, then all the cells will be operating at  exactly the same current and voltage. In this case, the IV  curve of the PV module has the same shape as that of the  individual cells, except that the voltage and current are  increased. The equation for the circuit becomes:</a:t>
            </a:r>
          </a:p>
        </p:txBody>
      </p:sp>
      <p:pic>
        <p:nvPicPr>
          <p:cNvPr id="12290" name="Picture 2"/>
          <p:cNvPicPr>
            <a:picLocks noChangeAspect="1" noChangeArrowheads="1"/>
          </p:cNvPicPr>
          <p:nvPr/>
        </p:nvPicPr>
        <p:blipFill>
          <a:blip r:embed="rId3"/>
          <a:srcRect/>
          <a:stretch>
            <a:fillRect/>
          </a:stretch>
        </p:blipFill>
        <p:spPr bwMode="auto">
          <a:xfrm>
            <a:off x="2971800" y="4572000"/>
            <a:ext cx="3162300" cy="762000"/>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Picture 1"/>
          <p:cNvPicPr>
            <a:picLocks noChangeAspect="1" noChangeArrowheads="1"/>
          </p:cNvPicPr>
          <p:nvPr/>
        </p:nvPicPr>
        <p:blipFill>
          <a:blip r:embed="rId3"/>
          <a:srcRect/>
          <a:stretch>
            <a:fillRect/>
          </a:stretch>
        </p:blipFill>
        <p:spPr bwMode="auto">
          <a:xfrm>
            <a:off x="457200" y="1524000"/>
            <a:ext cx="8043863" cy="4029075"/>
          </a:xfrm>
          <a:prstGeom prst="rect">
            <a:avLst/>
          </a:prstGeom>
          <a:noFill/>
          <a:ln w="9525" cap="flat">
            <a:noFill/>
            <a:round/>
            <a:headEnd/>
            <a:tailEnd/>
          </a:ln>
          <a:effectLst/>
        </p:spPr>
      </p:pic>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8600" y="304800"/>
            <a:ext cx="8763000" cy="1157287"/>
          </a:xfrm>
          <a:ln/>
        </p:spPr>
        <p:txBody>
          <a:bodyPr tIns="12600">
            <a:normAutofit/>
          </a:bodyPr>
          <a:lstStyle/>
          <a:p>
            <a:pPr marL="12700" algn="just">
              <a:lnSpc>
                <a:spcPct val="11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sz="2000" dirty="0">
                <a:latin typeface="Times New Roman" pitchFamily="16" charset="0"/>
              </a:rPr>
              <a:t>Modules for residential or large fields usually contain either 60 or 72  cells. There are other sizes such as 96 cell modules but they are much  less common.</a:t>
            </a:r>
          </a:p>
        </p:txBody>
      </p:sp>
      <p:sp>
        <p:nvSpPr>
          <p:cNvPr id="14338" name="Rectangle 2"/>
          <p:cNvSpPr>
            <a:spLocks noChangeArrowheads="1"/>
          </p:cNvSpPr>
          <p:nvPr/>
        </p:nvSpPr>
        <p:spPr bwMode="auto">
          <a:xfrm>
            <a:off x="889000" y="2528888"/>
            <a:ext cx="6326188" cy="3341687"/>
          </a:xfrm>
          <a:prstGeom prst="rect">
            <a:avLst/>
          </a:prstGeom>
          <a:noFill/>
          <a:ln w="9525" cap="flat">
            <a:noFill/>
            <a:round/>
            <a:headEnd/>
            <a:tailEnd/>
          </a:ln>
          <a:effectLst/>
        </p:spPr>
        <p:txBody>
          <a:bodyPr lIns="0" tIns="43200" rIns="0" bIns="0">
            <a:spAutoFit/>
          </a:bodyPr>
          <a:lstStyle/>
          <a:p>
            <a:pPr marL="25400">
              <a:lnSpc>
                <a:spcPct val="100000"/>
              </a:lnSpc>
              <a:spcBef>
                <a:spcPts val="3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where:</a:t>
            </a:r>
          </a:p>
          <a:p>
            <a:pPr marL="939800">
              <a:lnSpc>
                <a:spcPts val="2638"/>
              </a:lnSpc>
              <a:spcBef>
                <a:spcPts val="1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N is the number of cells in series;  M is the number of cells in parallel;</a:t>
            </a:r>
          </a:p>
          <a:p>
            <a:pPr marL="939800">
              <a:lnSpc>
                <a:spcPts val="2638"/>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I</a:t>
            </a:r>
            <a:r>
              <a:rPr lang="en-US" sz="2000" baseline="-8000">
                <a:solidFill>
                  <a:srgbClr val="000000"/>
                </a:solidFill>
                <a:latin typeface="Times New Roman" pitchFamily="16" charset="0"/>
                <a:ea typeface="Noto Sans SC Regular" charset="0"/>
                <a:cs typeface="Noto Sans SC Regular" charset="0"/>
              </a:rPr>
              <a:t>T </a:t>
            </a:r>
            <a:r>
              <a:rPr lang="en-US" sz="2000">
                <a:solidFill>
                  <a:srgbClr val="000000"/>
                </a:solidFill>
                <a:latin typeface="Times New Roman" pitchFamily="16" charset="0"/>
                <a:ea typeface="Noto Sans SC Regular" charset="0"/>
                <a:cs typeface="Noto Sans SC Regular" charset="0"/>
              </a:rPr>
              <a:t>is the total current from the circuit;  V</a:t>
            </a:r>
            <a:r>
              <a:rPr lang="en-US" sz="2000" baseline="-8000">
                <a:solidFill>
                  <a:srgbClr val="000000"/>
                </a:solidFill>
                <a:latin typeface="Times New Roman" pitchFamily="16" charset="0"/>
                <a:ea typeface="Noto Sans SC Regular" charset="0"/>
                <a:cs typeface="Noto Sans SC Regular" charset="0"/>
              </a:rPr>
              <a:t>T </a:t>
            </a:r>
            <a:r>
              <a:rPr lang="en-US" sz="2000">
                <a:solidFill>
                  <a:srgbClr val="000000"/>
                </a:solidFill>
                <a:latin typeface="Times New Roman" pitchFamily="16" charset="0"/>
                <a:ea typeface="Noto Sans SC Regular" charset="0"/>
                <a:cs typeface="Noto Sans SC Regular" charset="0"/>
              </a:rPr>
              <a:t>is the total voltage from the circuit;</a:t>
            </a:r>
          </a:p>
          <a:p>
            <a:pPr marL="939800">
              <a:lnSpc>
                <a:spcPct val="100000"/>
              </a:lnSpc>
              <a:spcBef>
                <a:spcPts val="1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I</a:t>
            </a:r>
            <a:r>
              <a:rPr lang="en-US" sz="2000" baseline="-8000">
                <a:solidFill>
                  <a:srgbClr val="000000"/>
                </a:solidFill>
                <a:latin typeface="Times New Roman" pitchFamily="16" charset="0"/>
                <a:ea typeface="Noto Sans SC Regular" charset="0"/>
                <a:cs typeface="Noto Sans SC Regular" charset="0"/>
              </a:rPr>
              <a:t>0 </a:t>
            </a:r>
            <a:r>
              <a:rPr lang="en-US" sz="2000">
                <a:solidFill>
                  <a:srgbClr val="000000"/>
                </a:solidFill>
                <a:latin typeface="Times New Roman" pitchFamily="16" charset="0"/>
                <a:ea typeface="Noto Sans SC Regular" charset="0"/>
                <a:cs typeface="Noto Sans SC Regular" charset="0"/>
              </a:rPr>
              <a:t>is the saturation current from a single solar cell;</a:t>
            </a:r>
          </a:p>
          <a:p>
            <a:pPr marL="939800">
              <a:lnSpc>
                <a:spcPct val="11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I</a:t>
            </a:r>
            <a:r>
              <a:rPr lang="en-US" sz="2000" baseline="-8000">
                <a:solidFill>
                  <a:srgbClr val="000000"/>
                </a:solidFill>
                <a:latin typeface="Times New Roman" pitchFamily="16" charset="0"/>
                <a:ea typeface="Noto Sans SC Regular" charset="0"/>
                <a:cs typeface="Noto Sans SC Regular" charset="0"/>
              </a:rPr>
              <a:t>L </a:t>
            </a:r>
            <a:r>
              <a:rPr lang="en-US" sz="2000">
                <a:solidFill>
                  <a:srgbClr val="000000"/>
                </a:solidFill>
                <a:latin typeface="Times New Roman" pitchFamily="16" charset="0"/>
                <a:ea typeface="Noto Sans SC Regular" charset="0"/>
                <a:cs typeface="Noto Sans SC Regular" charset="0"/>
              </a:rPr>
              <a:t>is the short-circuit current from a single solar cell;  n is the ideality factor of a single solar cell;</a:t>
            </a:r>
          </a:p>
          <a:p>
            <a:pPr marL="939800">
              <a:lnSpc>
                <a:spcPct val="100000"/>
              </a:lnSpc>
              <a:spcBef>
                <a:spcPts val="2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sz="2000">
                <a:solidFill>
                  <a:srgbClr val="000000"/>
                </a:solidFill>
                <a:latin typeface="Times New Roman" pitchFamily="16" charset="0"/>
                <a:ea typeface="Noto Sans SC Regular" charset="0"/>
                <a:cs typeface="Noto Sans SC Regular" charset="0"/>
              </a:rPr>
              <a:t>and q, k, and T are constants.</a:t>
            </a:r>
          </a:p>
        </p:txBody>
      </p:sp>
    </p:spTree>
  </p:cSld>
  <p:clrMapOvr>
    <a:masterClrMapping/>
  </p:clrMapOvr>
  <p:transition spd="slow"/>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6</TotalTime>
  <Words>4826</Words>
  <PresentationFormat>On-screen Show (4:3)</PresentationFormat>
  <Paragraphs>222</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Times New Roman</vt:lpstr>
      <vt:lpstr>Calibri</vt:lpstr>
      <vt:lpstr>Noto Sans SC Regular</vt:lpstr>
      <vt:lpstr>Arial</vt:lpstr>
      <vt:lpstr>DejaVu Sans</vt:lpstr>
      <vt:lpstr>StarSymbol</vt:lpstr>
      <vt:lpstr>Symbol</vt:lpstr>
      <vt:lpstr>Trek</vt:lpstr>
      <vt:lpstr>Slide 1</vt:lpstr>
      <vt:lpstr>32.1 Solar PV modules from solar cells</vt:lpstr>
      <vt:lpstr>32.2 series and parallel connection of cells</vt:lpstr>
      <vt:lpstr>Slide 4</vt:lpstr>
      <vt:lpstr>Slide 5</vt:lpstr>
      <vt:lpstr>Slide 6</vt:lpstr>
      <vt:lpstr>Slide 7</vt:lpstr>
      <vt:lpstr>Slide 8</vt:lpstr>
      <vt:lpstr>Modules for residential or large fields usually contain either 60 or 72  cells. There are other sizes such as 96 cell modules but they are much  less common.</vt:lpstr>
      <vt:lpstr>Slide 10</vt:lpstr>
      <vt:lpstr>Slide 11</vt:lpstr>
      <vt:lpstr>32.3 mismatch in series and parallel connection.  Mismatch Effects</vt:lpstr>
      <vt:lpstr>Slide 13</vt:lpstr>
      <vt:lpstr>Slide 14</vt:lpstr>
      <vt:lpstr>Slide 15</vt:lpstr>
      <vt:lpstr>Mismatch for Cells Connected in series As most PV modules are series-connected, series mismatches are the most common type of mismatch  encountered. Of the two simplest types of mismatch considered (mismatch in short-circuit current or  in open-circuit voltage), a mismatch in the short-circuit current is more common, as it can easily be  caused by shading part of the module. This type of mismatch is also the most severe.</vt:lpstr>
      <vt:lpstr>Slide 17</vt:lpstr>
      <vt:lpstr>Slide 18</vt:lpstr>
      <vt:lpstr>Short-Circuit Current Mismatch for Cells Connected in  Series</vt:lpstr>
      <vt:lpstr>Slide 20</vt:lpstr>
      <vt:lpstr>Slide 21</vt:lpstr>
      <vt:lpstr>Slide 22</vt:lpstr>
      <vt:lpstr>Slide 23</vt:lpstr>
      <vt:lpstr>Slide 24</vt:lpstr>
      <vt:lpstr>32.6 wattage of modules</vt:lpstr>
      <vt:lpstr>Front Surface Materials</vt:lpstr>
      <vt:lpstr>Slide 27</vt:lpstr>
      <vt:lpstr>Encapsulant An encapsulant is used to provide adhesion between the solar cells, the  top surface and the rear surface of the PV module. The encapsulant  should be stable at elevated temperatures and high UV exposure. It  should also be optically transparent and should have a low thermal  resistance. EVA (ethyl vinyl acetate) is the most commonly used  encapsulant material. EVA comes in thin sheets which are inserted  between the solar cells and the top surface and the rear surface. This  sandwich is then heated to 150 °C to polymerize the EVA and bond the  module together.</vt:lpstr>
      <vt:lpstr>Slide 29</vt:lpstr>
      <vt:lpstr>Frame A final structural component of the module is the edging or framing of the  module. A conventional PV module frame is typically made of aluminium. The  frame structure should be free of projections which could result in the  lodgement of water, dust or other matter.</vt:lpstr>
      <vt:lpstr>32.7 fabrication of PV modules.</vt:lpstr>
      <vt:lpstr>Slide 32</vt:lpstr>
      <vt:lpstr>Slide 33</vt:lpstr>
      <vt:lpstr>32.8 PV module power output-</vt:lpstr>
      <vt:lpstr>32.9 I-V equation of P.V modules –</vt:lpstr>
      <vt:lpstr>Slide 36</vt:lpstr>
      <vt:lpstr>32.10 ratings of P.V modules-</vt:lpstr>
      <vt:lpstr>32.11 I-V and Power curves of module.</vt:lpstr>
      <vt:lpstr>Slide 39</vt:lpstr>
      <vt:lpstr>32.12 DC – DC convertors used in Solar systems</vt:lpstr>
      <vt:lpstr>Slide 41</vt:lpstr>
      <vt:lpstr>Buck Converters (dc-dc)</vt:lpstr>
      <vt:lpstr>Slide 43</vt:lpstr>
      <vt:lpstr>Slide 44</vt:lpstr>
      <vt:lpstr>Slide 45</vt:lpstr>
      <vt:lpstr>Slide 46</vt:lpstr>
      <vt:lpstr>Slide 47</vt:lpstr>
      <vt:lpstr>Slide 48</vt:lpstr>
      <vt:lpstr>Slide 49</vt:lpstr>
      <vt:lpstr>Slide 50</vt:lpstr>
      <vt:lpstr>Slide 51</vt:lpstr>
      <vt:lpstr>Slide 52</vt:lpstr>
      <vt:lpstr>32.13 maximum power point tracking algorithms. The equation for the IV curve in the first quadrant is:</vt:lpstr>
      <vt:lpstr>Slide 54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Satish</dc:creator>
  <cp:lastModifiedBy>Satish</cp:lastModifiedBy>
  <cp:revision>1</cp:revision>
  <cp:lastPrinted>1601-01-01T00:00:00Z</cp:lastPrinted>
  <dcterms:created xsi:type="dcterms:W3CDTF">2020-06-05T17:38:03Z</dcterms:created>
  <dcterms:modified xsi:type="dcterms:W3CDTF">2020-09-14T14:05:14Z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