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533400" y="763588"/>
            <a:ext cx="6702425" cy="3770312"/>
          </a:xfrm>
          <a:prstGeom prst="rect">
            <a:avLst/>
          </a:prstGeom>
          <a:noFill/>
          <a:ln w="9525" cap="flat">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29ED70F5-DA7C-42EE-B0B7-D18B7CF366F1}"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6A45C1-07E1-460D-BD0C-03E27FC95DF7}" type="slidenum">
              <a:rPr lang="en-US"/>
              <a:pPr/>
              <a:t>1</a:t>
            </a:fld>
            <a:endParaRPr lang="en-US"/>
          </a:p>
        </p:txBody>
      </p:sp>
      <p:sp>
        <p:nvSpPr>
          <p:cNvPr id="7782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69DE25-C855-416F-B17A-93CDDC92F3F8}" type="slidenum">
              <a:rPr lang="en-US"/>
              <a:pPr/>
              <a:t>10</a:t>
            </a:fld>
            <a:endParaRPr lang="en-US"/>
          </a:p>
        </p:txBody>
      </p:sp>
      <p:sp>
        <p:nvSpPr>
          <p:cNvPr id="8704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9F91E7-6585-4DEC-AE90-C6CB1052FFE0}" type="slidenum">
              <a:rPr lang="en-US"/>
              <a:pPr/>
              <a:t>11</a:t>
            </a:fld>
            <a:endParaRPr lang="en-US"/>
          </a:p>
        </p:txBody>
      </p:sp>
      <p:sp>
        <p:nvSpPr>
          <p:cNvPr id="880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97B16EA-1AA2-4094-AC55-BAD42AF8A33F}" type="slidenum">
              <a:rPr lang="en-US"/>
              <a:pPr/>
              <a:t>12</a:t>
            </a:fld>
            <a:endParaRPr lang="en-US"/>
          </a:p>
        </p:txBody>
      </p:sp>
      <p:sp>
        <p:nvSpPr>
          <p:cNvPr id="8908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97D992-39E2-4ED2-898C-4CE5716C0ACD}" type="slidenum">
              <a:rPr lang="en-US"/>
              <a:pPr/>
              <a:t>13</a:t>
            </a:fld>
            <a:endParaRPr lang="en-US"/>
          </a:p>
        </p:txBody>
      </p:sp>
      <p:sp>
        <p:nvSpPr>
          <p:cNvPr id="901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046A66-9989-43B2-9D7A-074E831B0068}" type="slidenum">
              <a:rPr lang="en-US"/>
              <a:pPr/>
              <a:t>14</a:t>
            </a:fld>
            <a:endParaRPr lang="en-US"/>
          </a:p>
        </p:txBody>
      </p:sp>
      <p:sp>
        <p:nvSpPr>
          <p:cNvPr id="911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3DCD1A-93EA-4827-92A9-077F640EB14F}" type="slidenum">
              <a:rPr lang="en-US"/>
              <a:pPr/>
              <a:t>15</a:t>
            </a:fld>
            <a:endParaRPr lang="en-US"/>
          </a:p>
        </p:txBody>
      </p:sp>
      <p:sp>
        <p:nvSpPr>
          <p:cNvPr id="9216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49B9E06-54BF-4479-BEE0-E2DA213819FD}" type="slidenum">
              <a:rPr lang="en-US"/>
              <a:pPr/>
              <a:t>16</a:t>
            </a:fld>
            <a:endParaRPr lang="en-US"/>
          </a:p>
        </p:txBody>
      </p:sp>
      <p:sp>
        <p:nvSpPr>
          <p:cNvPr id="931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54E964-3604-4352-97ED-EE3884DCE429}" type="slidenum">
              <a:rPr lang="en-US"/>
              <a:pPr/>
              <a:t>17</a:t>
            </a:fld>
            <a:endParaRPr lang="en-US"/>
          </a:p>
        </p:txBody>
      </p:sp>
      <p:sp>
        <p:nvSpPr>
          <p:cNvPr id="942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EA0D75-27B6-49A9-997C-C228C54BDAE3}" type="slidenum">
              <a:rPr lang="en-US"/>
              <a:pPr/>
              <a:t>18</a:t>
            </a:fld>
            <a:endParaRPr lang="en-US"/>
          </a:p>
        </p:txBody>
      </p:sp>
      <p:sp>
        <p:nvSpPr>
          <p:cNvPr id="9523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9FE67B-51FD-46C6-94C6-060D2594BEDF}" type="slidenum">
              <a:rPr lang="en-US"/>
              <a:pPr/>
              <a:t>19</a:t>
            </a:fld>
            <a:endParaRPr lang="en-US"/>
          </a:p>
        </p:txBody>
      </p:sp>
      <p:sp>
        <p:nvSpPr>
          <p:cNvPr id="9625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2F9642-2C07-4A4F-AF13-0A5751D08E7D}" type="slidenum">
              <a:rPr lang="en-US"/>
              <a:pPr/>
              <a:t>2</a:t>
            </a:fld>
            <a:endParaRPr lang="en-US"/>
          </a:p>
        </p:txBody>
      </p:sp>
      <p:sp>
        <p:nvSpPr>
          <p:cNvPr id="7884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D6F0A4-FB47-4A54-87D1-C383F02B9C4F}" type="slidenum">
              <a:rPr lang="en-US"/>
              <a:pPr/>
              <a:t>20</a:t>
            </a:fld>
            <a:endParaRPr lang="en-US"/>
          </a:p>
        </p:txBody>
      </p:sp>
      <p:sp>
        <p:nvSpPr>
          <p:cNvPr id="972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1E4C1F-5E11-4A29-879D-AE85554A53E7}" type="slidenum">
              <a:rPr lang="en-US"/>
              <a:pPr/>
              <a:t>21</a:t>
            </a:fld>
            <a:endParaRPr lang="en-US"/>
          </a:p>
        </p:txBody>
      </p:sp>
      <p:sp>
        <p:nvSpPr>
          <p:cNvPr id="9830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0AC16F-A62B-4852-A14D-219E4E461A2A}" type="slidenum">
              <a:rPr lang="en-US"/>
              <a:pPr/>
              <a:t>22</a:t>
            </a:fld>
            <a:endParaRPr lang="en-US"/>
          </a:p>
        </p:txBody>
      </p:sp>
      <p:sp>
        <p:nvSpPr>
          <p:cNvPr id="9932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E37E3C-B14E-40D0-A23C-ED46CFA35F44}" type="slidenum">
              <a:rPr lang="en-US"/>
              <a:pPr/>
              <a:t>23</a:t>
            </a:fld>
            <a:endParaRPr lang="en-US"/>
          </a:p>
        </p:txBody>
      </p:sp>
      <p:sp>
        <p:nvSpPr>
          <p:cNvPr id="1003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73B713-1094-435B-B56B-3B040D53A96C}" type="slidenum">
              <a:rPr lang="en-US"/>
              <a:pPr/>
              <a:t>24</a:t>
            </a:fld>
            <a:endParaRPr lang="en-US"/>
          </a:p>
        </p:txBody>
      </p:sp>
      <p:sp>
        <p:nvSpPr>
          <p:cNvPr id="1013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E9FE30-81F9-4941-B51A-455426B91547}" type="slidenum">
              <a:rPr lang="en-US"/>
              <a:pPr/>
              <a:t>25</a:t>
            </a:fld>
            <a:endParaRPr lang="en-US"/>
          </a:p>
        </p:txBody>
      </p:sp>
      <p:sp>
        <p:nvSpPr>
          <p:cNvPr id="1024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7AF2F9-2658-4DC5-AC9E-4D2B5226C452}" type="slidenum">
              <a:rPr lang="en-US"/>
              <a:pPr/>
              <a:t>26</a:t>
            </a:fld>
            <a:endParaRPr lang="en-US"/>
          </a:p>
        </p:txBody>
      </p:sp>
      <p:sp>
        <p:nvSpPr>
          <p:cNvPr id="1034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89E173-B444-4147-AC93-E7B01F58A93E}" type="slidenum">
              <a:rPr lang="en-US"/>
              <a:pPr/>
              <a:t>27</a:t>
            </a:fld>
            <a:endParaRPr lang="en-US"/>
          </a:p>
        </p:txBody>
      </p:sp>
      <p:sp>
        <p:nvSpPr>
          <p:cNvPr id="1044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491891-7214-4F10-9271-E209D1DDBCC7}" type="slidenum">
              <a:rPr lang="en-US"/>
              <a:pPr/>
              <a:t>28</a:t>
            </a:fld>
            <a:endParaRPr lang="en-US"/>
          </a:p>
        </p:txBody>
      </p:sp>
      <p:sp>
        <p:nvSpPr>
          <p:cNvPr id="1054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FCB83F-2A1F-4F91-9BC0-B00A345BFE65}" type="slidenum">
              <a:rPr lang="en-US"/>
              <a:pPr/>
              <a:t>29</a:t>
            </a:fld>
            <a:endParaRPr lang="en-US"/>
          </a:p>
        </p:txBody>
      </p:sp>
      <p:sp>
        <p:nvSpPr>
          <p:cNvPr id="1064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2688BC-0396-44B2-A196-3F502B1F9401}" type="slidenum">
              <a:rPr lang="en-US"/>
              <a:pPr/>
              <a:t>3</a:t>
            </a:fld>
            <a:endParaRPr lang="en-US"/>
          </a:p>
        </p:txBody>
      </p:sp>
      <p:sp>
        <p:nvSpPr>
          <p:cNvPr id="798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84BDD-C7CB-448E-956E-026E68F9DAC8}" type="slidenum">
              <a:rPr lang="en-US"/>
              <a:pPr/>
              <a:t>30</a:t>
            </a:fld>
            <a:endParaRPr lang="en-US"/>
          </a:p>
        </p:txBody>
      </p:sp>
      <p:sp>
        <p:nvSpPr>
          <p:cNvPr id="1075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C75568-9A24-4238-A9C5-6A3539D1BE38}" type="slidenum">
              <a:rPr lang="en-US"/>
              <a:pPr/>
              <a:t>31</a:t>
            </a:fld>
            <a:endParaRPr lang="en-US"/>
          </a:p>
        </p:txBody>
      </p:sp>
      <p:sp>
        <p:nvSpPr>
          <p:cNvPr id="1085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756E47-1E18-443F-B30B-20142F4A1646}" type="slidenum">
              <a:rPr lang="en-US"/>
              <a:pPr/>
              <a:t>32</a:t>
            </a:fld>
            <a:endParaRPr lang="en-US"/>
          </a:p>
        </p:txBody>
      </p:sp>
      <p:sp>
        <p:nvSpPr>
          <p:cNvPr id="1095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F8FEA03-784D-4EAD-8B2E-9990644BC524}" type="slidenum">
              <a:rPr lang="en-US"/>
              <a:pPr/>
              <a:t>33</a:t>
            </a:fld>
            <a:endParaRPr lang="en-US"/>
          </a:p>
        </p:txBody>
      </p:sp>
      <p:sp>
        <p:nvSpPr>
          <p:cNvPr id="11059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15AD91-EC59-4EDC-A960-799319361B30}" type="slidenum">
              <a:rPr lang="en-US"/>
              <a:pPr/>
              <a:t>34</a:t>
            </a:fld>
            <a:endParaRPr lang="en-US"/>
          </a:p>
        </p:txBody>
      </p:sp>
      <p:sp>
        <p:nvSpPr>
          <p:cNvPr id="11161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194049-2088-43B2-B856-1B9016748BC2}" type="slidenum">
              <a:rPr lang="en-US"/>
              <a:pPr/>
              <a:t>35</a:t>
            </a:fld>
            <a:endParaRPr lang="en-US"/>
          </a:p>
        </p:txBody>
      </p:sp>
      <p:sp>
        <p:nvSpPr>
          <p:cNvPr id="1126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3B4ECE0-C480-42EB-AFCB-A097FEACB0F8}" type="slidenum">
              <a:rPr lang="en-US"/>
              <a:pPr/>
              <a:t>36</a:t>
            </a:fld>
            <a:endParaRPr lang="en-US"/>
          </a:p>
        </p:txBody>
      </p:sp>
      <p:sp>
        <p:nvSpPr>
          <p:cNvPr id="1136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313A43-6EA3-492A-890F-BEE0DF58FC43}" type="slidenum">
              <a:rPr lang="en-US"/>
              <a:pPr/>
              <a:t>37</a:t>
            </a:fld>
            <a:endParaRPr lang="en-US"/>
          </a:p>
        </p:txBody>
      </p:sp>
      <p:sp>
        <p:nvSpPr>
          <p:cNvPr id="1146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A7E748-90D3-4EA5-BEC0-FCA3B8396669}" type="slidenum">
              <a:rPr lang="en-US"/>
              <a:pPr/>
              <a:t>38</a:t>
            </a:fld>
            <a:endParaRPr lang="en-US"/>
          </a:p>
        </p:txBody>
      </p:sp>
      <p:sp>
        <p:nvSpPr>
          <p:cNvPr id="11571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F618F2A-2C5F-4605-A6C3-CFD6AD0921F9}" type="slidenum">
              <a:rPr lang="en-US"/>
              <a:pPr/>
              <a:t>39</a:t>
            </a:fld>
            <a:endParaRPr lang="en-US"/>
          </a:p>
        </p:txBody>
      </p:sp>
      <p:sp>
        <p:nvSpPr>
          <p:cNvPr id="1167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E88E92-D320-4695-9585-6B7A416E316F}" type="slidenum">
              <a:rPr lang="en-US"/>
              <a:pPr/>
              <a:t>4</a:t>
            </a:fld>
            <a:endParaRPr lang="en-US"/>
          </a:p>
        </p:txBody>
      </p:sp>
      <p:sp>
        <p:nvSpPr>
          <p:cNvPr id="808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9A4503-D2FA-4E87-8A6F-28127C0AE32F}" type="slidenum">
              <a:rPr lang="en-US"/>
              <a:pPr/>
              <a:t>40</a:t>
            </a:fld>
            <a:endParaRPr lang="en-US"/>
          </a:p>
        </p:txBody>
      </p:sp>
      <p:sp>
        <p:nvSpPr>
          <p:cNvPr id="1177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590D86-73FE-4F31-847B-E83299C85DD9}" type="slidenum">
              <a:rPr lang="en-US"/>
              <a:pPr/>
              <a:t>41</a:t>
            </a:fld>
            <a:endParaRPr lang="en-US"/>
          </a:p>
        </p:txBody>
      </p:sp>
      <p:sp>
        <p:nvSpPr>
          <p:cNvPr id="11878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03AEC1-C08A-40FE-B020-AF07980EA6B2}" type="slidenum">
              <a:rPr lang="en-US"/>
              <a:pPr/>
              <a:t>42</a:t>
            </a:fld>
            <a:endParaRPr lang="en-US"/>
          </a:p>
        </p:txBody>
      </p:sp>
      <p:sp>
        <p:nvSpPr>
          <p:cNvPr id="1198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385668B-9CE9-4E8D-ACD8-EAB39A062945}" type="slidenum">
              <a:rPr lang="en-US"/>
              <a:pPr/>
              <a:t>43</a:t>
            </a:fld>
            <a:endParaRPr lang="en-US"/>
          </a:p>
        </p:txBody>
      </p:sp>
      <p:sp>
        <p:nvSpPr>
          <p:cNvPr id="1208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59FA07-A43F-4A26-9A51-CD7416BFFB83}" type="slidenum">
              <a:rPr lang="en-US"/>
              <a:pPr/>
              <a:t>44</a:t>
            </a:fld>
            <a:endParaRPr lang="en-US"/>
          </a:p>
        </p:txBody>
      </p:sp>
      <p:sp>
        <p:nvSpPr>
          <p:cNvPr id="12185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24B6242-8772-48DF-B7DE-D2938B676FCD}" type="slidenum">
              <a:rPr lang="en-US"/>
              <a:pPr/>
              <a:t>45</a:t>
            </a:fld>
            <a:endParaRPr lang="en-US"/>
          </a:p>
        </p:txBody>
      </p:sp>
      <p:sp>
        <p:nvSpPr>
          <p:cNvPr id="1228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B107D5-961F-48BD-8428-7631593DD455}" type="slidenum">
              <a:rPr lang="en-US"/>
              <a:pPr/>
              <a:t>46</a:t>
            </a:fld>
            <a:endParaRPr lang="en-US"/>
          </a:p>
        </p:txBody>
      </p:sp>
      <p:sp>
        <p:nvSpPr>
          <p:cNvPr id="1239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5F6104-3CCB-4074-9EFC-5EC364150F4F}" type="slidenum">
              <a:rPr lang="en-US"/>
              <a:pPr/>
              <a:t>47</a:t>
            </a:fld>
            <a:endParaRPr lang="en-US"/>
          </a:p>
        </p:txBody>
      </p:sp>
      <p:sp>
        <p:nvSpPr>
          <p:cNvPr id="1249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231B18-0150-401C-946F-246766DB29D8}" type="slidenum">
              <a:rPr lang="en-US"/>
              <a:pPr/>
              <a:t>48</a:t>
            </a:fld>
            <a:endParaRPr lang="en-US"/>
          </a:p>
        </p:txBody>
      </p:sp>
      <p:sp>
        <p:nvSpPr>
          <p:cNvPr id="12595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F09AED-B79C-43AC-A42F-9284435E857A}" type="slidenum">
              <a:rPr lang="en-US"/>
              <a:pPr/>
              <a:t>49</a:t>
            </a:fld>
            <a:endParaRPr lang="en-US"/>
          </a:p>
        </p:txBody>
      </p:sp>
      <p:sp>
        <p:nvSpPr>
          <p:cNvPr id="126977"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2697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C957D29-907B-4AC1-A725-ABAC1B5A160D}" type="slidenum">
              <a:rPr lang="en-US"/>
              <a:pPr/>
              <a:t>5</a:t>
            </a:fld>
            <a:endParaRPr lang="en-US"/>
          </a:p>
        </p:txBody>
      </p:sp>
      <p:sp>
        <p:nvSpPr>
          <p:cNvPr id="819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192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A5BCB0-5FC5-4D1E-B9C5-CCC7D8E8990A}" type="slidenum">
              <a:rPr lang="en-US"/>
              <a:pPr/>
              <a:t>50</a:t>
            </a:fld>
            <a:endParaRPr lang="en-US"/>
          </a:p>
        </p:txBody>
      </p:sp>
      <p:sp>
        <p:nvSpPr>
          <p:cNvPr id="1280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800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00E905-B760-4219-B353-ACA58741406A}" type="slidenum">
              <a:rPr lang="en-US"/>
              <a:pPr/>
              <a:t>51</a:t>
            </a:fld>
            <a:endParaRPr lang="en-US"/>
          </a:p>
        </p:txBody>
      </p:sp>
      <p:sp>
        <p:nvSpPr>
          <p:cNvPr id="1290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902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3C77D46-3902-49FE-8A5E-A3079B8D3CB8}" type="slidenum">
              <a:rPr lang="en-US"/>
              <a:pPr/>
              <a:t>52</a:t>
            </a:fld>
            <a:endParaRPr lang="en-US"/>
          </a:p>
        </p:txBody>
      </p:sp>
      <p:sp>
        <p:nvSpPr>
          <p:cNvPr id="1300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005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E93673-8DFD-4CFE-A865-55B2CF261738}" type="slidenum">
              <a:rPr lang="en-US"/>
              <a:pPr/>
              <a:t>53</a:t>
            </a:fld>
            <a:endParaRPr lang="en-US"/>
          </a:p>
        </p:txBody>
      </p:sp>
      <p:sp>
        <p:nvSpPr>
          <p:cNvPr id="1310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107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0666CF-2F12-4DAD-9F50-BC982D6DD731}" type="slidenum">
              <a:rPr lang="en-US"/>
              <a:pPr/>
              <a:t>54</a:t>
            </a:fld>
            <a:endParaRPr lang="en-US"/>
          </a:p>
        </p:txBody>
      </p:sp>
      <p:sp>
        <p:nvSpPr>
          <p:cNvPr id="1320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209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07E89F-44FB-4D65-B2B9-A2B526825D94}" type="slidenum">
              <a:rPr lang="en-US"/>
              <a:pPr/>
              <a:t>55</a:t>
            </a:fld>
            <a:endParaRPr lang="en-US"/>
          </a:p>
        </p:txBody>
      </p:sp>
      <p:sp>
        <p:nvSpPr>
          <p:cNvPr id="1331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2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8F7553-1FDB-48AA-A1B2-E3B951FAF355}" type="slidenum">
              <a:rPr lang="en-US"/>
              <a:pPr/>
              <a:t>56</a:t>
            </a:fld>
            <a:endParaRPr lang="en-US"/>
          </a:p>
        </p:txBody>
      </p:sp>
      <p:sp>
        <p:nvSpPr>
          <p:cNvPr id="1341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414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3EB7D2-0F5C-42E9-B3FA-DBD40769A371}" type="slidenum">
              <a:rPr lang="en-US"/>
              <a:pPr/>
              <a:t>57</a:t>
            </a:fld>
            <a:endParaRPr lang="en-US"/>
          </a:p>
        </p:txBody>
      </p:sp>
      <p:sp>
        <p:nvSpPr>
          <p:cNvPr id="135169"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3517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9CE785-2E59-4B84-AE6B-6F535175DDF2}" type="slidenum">
              <a:rPr lang="en-US"/>
              <a:pPr/>
              <a:t>58</a:t>
            </a:fld>
            <a:endParaRPr lang="en-US"/>
          </a:p>
        </p:txBody>
      </p:sp>
      <p:sp>
        <p:nvSpPr>
          <p:cNvPr id="13619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3619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144CCB-BA73-4ED8-B1B9-72184AE14EEA}" type="slidenum">
              <a:rPr lang="en-US"/>
              <a:pPr/>
              <a:t>59</a:t>
            </a:fld>
            <a:endParaRPr lang="en-US"/>
          </a:p>
        </p:txBody>
      </p:sp>
      <p:sp>
        <p:nvSpPr>
          <p:cNvPr id="1372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721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12B3FE-46DB-4C7A-9369-D6EDC1EF5C30}" type="slidenum">
              <a:rPr lang="en-US"/>
              <a:pPr/>
              <a:t>6</a:t>
            </a:fld>
            <a:endParaRPr lang="en-US"/>
          </a:p>
        </p:txBody>
      </p:sp>
      <p:sp>
        <p:nvSpPr>
          <p:cNvPr id="829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B6CD2F-CBB3-4231-8D97-3C380DE6AEFF}" type="slidenum">
              <a:rPr lang="en-US"/>
              <a:pPr/>
              <a:t>60</a:t>
            </a:fld>
            <a:endParaRPr lang="en-US"/>
          </a:p>
        </p:txBody>
      </p:sp>
      <p:sp>
        <p:nvSpPr>
          <p:cNvPr id="1382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824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A26B195-85BC-4E31-83AA-3C3AB14E1E67}" type="slidenum">
              <a:rPr lang="en-US"/>
              <a:pPr/>
              <a:t>61</a:t>
            </a:fld>
            <a:endParaRPr lang="en-US"/>
          </a:p>
        </p:txBody>
      </p:sp>
      <p:sp>
        <p:nvSpPr>
          <p:cNvPr id="139265"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3926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26E21A-766E-4E36-80F1-C8EC1BA64694}" type="slidenum">
              <a:rPr lang="en-US"/>
              <a:pPr/>
              <a:t>62</a:t>
            </a:fld>
            <a:endParaRPr lang="en-US"/>
          </a:p>
        </p:txBody>
      </p:sp>
      <p:sp>
        <p:nvSpPr>
          <p:cNvPr id="140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029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C30A46-721A-43A1-B57E-7981DF443306}" type="slidenum">
              <a:rPr lang="en-US"/>
              <a:pPr/>
              <a:t>63</a:t>
            </a:fld>
            <a:endParaRPr lang="en-US"/>
          </a:p>
        </p:txBody>
      </p:sp>
      <p:sp>
        <p:nvSpPr>
          <p:cNvPr id="141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131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9A4F3C-72E3-4BEC-ACE2-149F031E36FB}" type="slidenum">
              <a:rPr lang="en-US"/>
              <a:pPr/>
              <a:t>64</a:t>
            </a:fld>
            <a:endParaRPr lang="en-US"/>
          </a:p>
        </p:txBody>
      </p:sp>
      <p:sp>
        <p:nvSpPr>
          <p:cNvPr id="1423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233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C9E23B-6A86-4DD0-AD81-8E4C8F995594}" type="slidenum">
              <a:rPr lang="en-US"/>
              <a:pPr/>
              <a:t>65</a:t>
            </a:fld>
            <a:endParaRPr lang="en-US"/>
          </a:p>
        </p:txBody>
      </p:sp>
      <p:sp>
        <p:nvSpPr>
          <p:cNvPr id="143361"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433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E2FFB4-41EF-4F5E-9B88-6D887C95A65E}" type="slidenum">
              <a:rPr lang="en-US"/>
              <a:pPr/>
              <a:t>66</a:t>
            </a:fld>
            <a:endParaRPr lang="en-US"/>
          </a:p>
        </p:txBody>
      </p:sp>
      <p:sp>
        <p:nvSpPr>
          <p:cNvPr id="1443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4386"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702619-5949-4EC7-9B68-87D6354AB968}" type="slidenum">
              <a:rPr lang="en-US"/>
              <a:pPr/>
              <a:t>67</a:t>
            </a:fld>
            <a:endParaRPr lang="en-US"/>
          </a:p>
        </p:txBody>
      </p:sp>
      <p:sp>
        <p:nvSpPr>
          <p:cNvPr id="1454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54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139C86-888A-44E0-BAA7-0311C6647E67}" type="slidenum">
              <a:rPr lang="en-US"/>
              <a:pPr/>
              <a:t>68</a:t>
            </a:fld>
            <a:endParaRPr lang="en-US"/>
          </a:p>
        </p:txBody>
      </p:sp>
      <p:sp>
        <p:nvSpPr>
          <p:cNvPr id="1464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643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A74C04-2278-4C20-AD71-9AA78B92C12D}" type="slidenum">
              <a:rPr lang="en-US"/>
              <a:pPr/>
              <a:t>69</a:t>
            </a:fld>
            <a:endParaRPr lang="en-US"/>
          </a:p>
        </p:txBody>
      </p:sp>
      <p:sp>
        <p:nvSpPr>
          <p:cNvPr id="1474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745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5DF69FB-F36D-4D34-ACD6-C7751F6A9BA8}" type="slidenum">
              <a:rPr lang="en-US"/>
              <a:pPr/>
              <a:t>7</a:t>
            </a:fld>
            <a:endParaRPr lang="en-US"/>
          </a:p>
        </p:txBody>
      </p:sp>
      <p:sp>
        <p:nvSpPr>
          <p:cNvPr id="839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C4DF94-784E-48DC-B19D-A73EFB80E7CE}" type="slidenum">
              <a:rPr lang="en-US"/>
              <a:pPr/>
              <a:t>70</a:t>
            </a:fld>
            <a:endParaRPr lang="en-US"/>
          </a:p>
        </p:txBody>
      </p:sp>
      <p:sp>
        <p:nvSpPr>
          <p:cNvPr id="1484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848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C6BBAE-7F8E-4CC2-8695-27145D96DF9C}" type="slidenum">
              <a:rPr lang="en-US"/>
              <a:pPr/>
              <a:t>8</a:t>
            </a:fld>
            <a:endParaRPr lang="en-US"/>
          </a:p>
        </p:txBody>
      </p:sp>
      <p:sp>
        <p:nvSpPr>
          <p:cNvPr id="84993" name="Rectangle 1"/>
          <p:cNvSpPr txBox="1">
            <a:spLocks noGrp="1" noRot="1" noChangeAspect="1"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7B7EC65-83DE-42BF-98B1-2CF2E2495B03}" type="slidenum">
              <a:rPr lang="en-US"/>
              <a:pPr/>
              <a:t>9</a:t>
            </a:fld>
            <a:endParaRPr lang="en-US"/>
          </a:p>
        </p:txBody>
      </p:sp>
      <p:sp>
        <p:nvSpPr>
          <p:cNvPr id="860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4CF2E0-CCC4-4E1E-9902-C3C36AB3FDA4}" type="datetimeFigureOut">
              <a:rPr lang="en-US" smtClean="0"/>
              <a:pPr/>
              <a:t>9/14/2020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C74016ED-A98D-4958-835F-9A35A77361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93AAEB0-D047-4529-8C75-22C2DF5C34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CF46E80-1A45-472E-8463-6D1A61E22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021E31A-9AF9-4E73-AE7A-1238E07B73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C2AAA5B-5CE1-4DFC-933B-F06E6D68A6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765950E6-F3BD-4436-BF45-1E75FCCF77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4CF2E0-CCC4-4E1E-9902-C3C36AB3FDA4}"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CBAF7F1-51B1-464C-89EE-506BC71793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8CD4706-6D34-4F5C-AE39-DB96387725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C05EB057-9D1C-40D3-9872-9BEF14D599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88976B1-1993-436A-A197-A499B7E96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6DF692B5-9365-43B3-A2B4-75AA58981D0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564CF2E0-CCC4-4E1E-9902-C3C36AB3FDA4}" type="datetimeFigureOut">
              <a:rPr lang="en-US" smtClean="0"/>
              <a:pPr algn="r" eaLnBrk="1" latinLnBrk="0" hangingPunct="1"/>
              <a:t>9/14/2020</a:t>
            </a:fld>
            <a:endParaRPr lang="en-US" sz="1400" dirty="0">
              <a:solidFill>
                <a:schemeClr val="tx2"/>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sz="1400" dirty="0">
              <a:solidFill>
                <a:schemeClr val="tx2"/>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C53892-568B-4803-9A77-9CDC21B76E8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5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1700" y="533400"/>
            <a:ext cx="7339013" cy="1200150"/>
          </a:xfrm>
          <a:ln/>
        </p:spPr>
        <p:txBody>
          <a:bodyPr tIns="54720"/>
          <a:lstStyle/>
          <a:p>
            <a:pPr marL="1588" algn="ctr">
              <a:lnSpc>
                <a:spcPct val="100000"/>
              </a:lnSpc>
              <a:spcBef>
                <a:spcPts val="4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800" b="1" dirty="0">
                <a:latin typeface="Times New Roman" pitchFamily="16" charset="0"/>
              </a:rPr>
              <a:t>UNIT-IV:</a:t>
            </a:r>
            <a:br>
              <a:rPr lang="en-US" sz="2800" b="1" dirty="0">
                <a:latin typeface="Times New Roman" pitchFamily="16" charset="0"/>
              </a:rPr>
            </a:br>
            <a:r>
              <a:rPr lang="en-US" sz="2800" b="1" dirty="0">
                <a:latin typeface="Times New Roman" pitchFamily="16" charset="0"/>
              </a:rPr>
              <a:t>WIND ENERGY SYSTEMS:</a:t>
            </a:r>
          </a:p>
        </p:txBody>
      </p:sp>
      <p:sp>
        <p:nvSpPr>
          <p:cNvPr id="6146" name="Rectangle 2"/>
          <p:cNvSpPr>
            <a:spLocks noChangeArrowheads="1"/>
          </p:cNvSpPr>
          <p:nvPr/>
        </p:nvSpPr>
        <p:spPr bwMode="auto">
          <a:xfrm>
            <a:off x="901700" y="1792288"/>
            <a:ext cx="7342188" cy="3594100"/>
          </a:xfrm>
          <a:prstGeom prst="rect">
            <a:avLst/>
          </a:prstGeom>
          <a:noFill/>
          <a:ln w="9525" cap="flat">
            <a:noFill/>
            <a:round/>
            <a:headEnd/>
            <a:tailEnd/>
          </a:ln>
          <a:effectLst/>
        </p:spPr>
        <p:txBody>
          <a:bodyPr lIns="0" tIns="6840" rIns="0" bIns="0">
            <a:spAutoFit/>
          </a:bodyPr>
          <a:lstStyle/>
          <a:p>
            <a:pPr marL="12700" algn="just">
              <a:lnSpc>
                <a:spcPct val="109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Generation schemes with variable speed turbines:  </a:t>
            </a:r>
            <a:r>
              <a:rPr lang="en-US" sz="2400" dirty="0">
                <a:solidFill>
                  <a:srgbClr val="000000"/>
                </a:solidFill>
                <a:latin typeface="Times New Roman" pitchFamily="16" charset="0"/>
                <a:ea typeface="Noto Sans SC Regular" charset="0"/>
                <a:cs typeface="Noto Sans SC Regular" charset="0"/>
              </a:rPr>
              <a:t>classification of schemes – operating area –Induction  Generators-Doubly fed Induction generators-Equivalent  circuits-Reactive power and harmonics-Double output  system with VSI-Variable voltage, variable frequency  generation-circuit model and steady state operation and  characteristics- effect of wind generator on the network.  Wind speed measurements-Wind speed statistics-site and  turbine selection.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901700" y="854075"/>
            <a:ext cx="7343775" cy="21240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selected for optimal C, for the most frequent wind speed. In a well-designed  system, fixed-speed operation can extract about 80% of the energy available  from a fully variable speed system over a year. Fixed-speed wind turbines  employing either blade pitch regulation or stall regulation to limit the power at  high wind speeds are used. It is necessary to do so because if the input  mechanical power is more than the power corresponding to the pull-out torque,  the system becomes unstable.</a:t>
            </a:r>
          </a:p>
        </p:txBody>
      </p:sp>
      <p:pic>
        <p:nvPicPr>
          <p:cNvPr id="15362" name="Picture 2"/>
          <p:cNvPicPr>
            <a:picLocks noChangeAspect="1" noChangeArrowheads="1"/>
          </p:cNvPicPr>
          <p:nvPr/>
        </p:nvPicPr>
        <p:blipFill>
          <a:blip r:embed="rId3"/>
          <a:srcRect/>
          <a:stretch>
            <a:fillRect/>
          </a:stretch>
        </p:blipFill>
        <p:spPr bwMode="auto">
          <a:xfrm>
            <a:off x="1274763" y="3030538"/>
            <a:ext cx="6613525" cy="21431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01700" y="881063"/>
            <a:ext cx="399256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a:latin typeface="Times New Roman" pitchFamily="16" charset="0"/>
              </a:rPr>
              <a:t>Semi-variable-speed operation</a:t>
            </a:r>
          </a:p>
        </p:txBody>
      </p:sp>
      <p:sp>
        <p:nvSpPr>
          <p:cNvPr id="16386" name="Text Box 2"/>
          <p:cNvSpPr txBox="1">
            <a:spLocks noChangeArrowheads="1"/>
          </p:cNvSpPr>
          <p:nvPr/>
        </p:nvSpPr>
        <p:spPr bwMode="auto">
          <a:xfrm>
            <a:off x="901700" y="1250950"/>
            <a:ext cx="7337425" cy="3898900"/>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advantages of a grid-connected, fixed-speed squirrel cage  generator are its lower capital cost, simple system configuration, and  robust mechanical design. As the rotor speed is nearly constant,  fluctuations in wind speed result in torque (power) excursions, which  may lead to unwanted grid voltage fluctuation and strains on the turbine  components. Wind gusts in particular lead to large torque variations.</a:t>
            </a:r>
          </a:p>
          <a:p>
            <a:pPr marL="12700" algn="just">
              <a:lnSpc>
                <a:spcPts val="265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Limited variable-speed operation in this single-output system can bring  down the pulsations in grid power (voltage) and me mechanical stress.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srcRect/>
          <a:stretch>
            <a:fillRect/>
          </a:stretch>
        </p:blipFill>
        <p:spPr bwMode="auto">
          <a:xfrm>
            <a:off x="933450" y="1249363"/>
            <a:ext cx="8031163" cy="44005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901700" y="854075"/>
            <a:ext cx="7345363" cy="42354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Figure presents a configuration which includes a gear box, an induction motor  with a three-phase stator winding, and a wound rotor with an electronically  variable rotor resistance. The converter and the resistance rotate with the rotor.  Control signals are sent to the rotating electronic parts by opto-electronic  means. The rotor current reference comes from the comparison between the  actual power and the reference power. The average resistance is varied between  zero and the full value by continuously adjusting the duty cycle of the transistor  switch. When the wind speed goes above the nominal value, the rotor current is  held constant at a value corresponding to the rated power, by decreasing the  duty cycle of the transistor switch. This will cause the generator speed to  change, at the same time maintaining constant stator power. This configuration  allows limited speed variation. The system shown in this figure is being  marketed by Vestas of Denmark under the trade name OptiSlip with a  maximum variation of 10% over nominal speed.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01700" y="881063"/>
            <a:ext cx="49482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a:latin typeface="Times New Roman" pitchFamily="16" charset="0"/>
              </a:rPr>
              <a:t>4.2.2 Doubly fed Induction generators</a:t>
            </a:r>
          </a:p>
        </p:txBody>
      </p:sp>
      <p:sp>
        <p:nvSpPr>
          <p:cNvPr id="19458" name="Rectangle 2"/>
          <p:cNvSpPr>
            <a:spLocks noChangeArrowheads="1"/>
          </p:cNvSpPr>
          <p:nvPr/>
        </p:nvSpPr>
        <p:spPr bwMode="auto">
          <a:xfrm>
            <a:off x="901700" y="1263650"/>
            <a:ext cx="7343775" cy="4024313"/>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With a slip-ring induction machine, power can be fed into the supply system over a wide  speed range by appropriately controlling the rotor power from a variable-frequency  source. The provision for bidirectional flow of power through the rotor circuit can be  achieved by the use of a slip-ring induction motor with an ac/dc/ac converter connected  between the slip-ring terminals and the utility grid. The basic configuration of the system  is shown in Fig. 4.The system is known as a double-output induction generator (DOIG)  because power can be tapped both from the stator and from the rotor. Figure 5 presents  the main components of the solid-state system for the controlled flow of slip power at  variable speed through current converters. The intermediate smoothing reactor is needed  to maintain current continuity and reduce ripples in the link circuit. For the transfer of  electrical power from the rotor circuit to the supply, converters I and II are operated,  respectively, in the rectification and inversion modes. On the other hand, for power flow  in the reverse direction, converter II acts as a rectifier and converter I as an inverter. The  step-down transformer between converter II and the supply extends the control range of  the firing delay angle a2 of converter II.</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srcRect/>
          <a:stretch>
            <a:fillRect/>
          </a:stretch>
        </p:blipFill>
        <p:spPr bwMode="auto">
          <a:xfrm>
            <a:off x="2447925" y="914400"/>
            <a:ext cx="4260850" cy="51117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901700" y="1255713"/>
            <a:ext cx="7345363" cy="4248150"/>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firing delay angle a of converter I on the rotor side controls the phase  difference between the injected rotor phase voltage and the rotor current, while  the delay angle az of converter II on the line side dictates the injected voltage  into the rotor circuit.</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Line-commutated converters cannot generate leading VAR, and so, for  maximization of the power output, a should be set at 0° (rectification mode) in  the super synchronous region above the rated speed n, (see Fig. 3.5) to draw  power out of the rotor, and at 180° (inversion mode) in the sub synchronous  region to inject power at the slip frequency into the rotor circuit. Power flow  characteristics can be studied using ac as well as dc equivalent circuits. A  reasonable estimate for the required variation in a2 as a function of slip can be  obtained by considering the de voltage balance between the two sides of the  smoothing reactor in the anti parallel bridge network.</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901700" y="831850"/>
            <a:ext cx="7334250" cy="1206500"/>
          </a:xfrm>
          <a:ln/>
        </p:spPr>
        <p:txBody>
          <a:bodyPr tIns="60840"/>
          <a:lstStyle/>
          <a:p>
            <a:pPr marL="12700" algn="l">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4.3 Equivalent circuits</a:t>
            </a:r>
            <a:br>
              <a:rPr lang="en-US" sz="2400" b="1">
                <a:latin typeface="Times New Roman" pitchFamily="16" charset="0"/>
              </a:rPr>
            </a:br>
            <a:r>
              <a:rPr lang="en-US">
                <a:latin typeface="Times New Roman" pitchFamily="16" charset="0"/>
              </a:rPr>
              <a:t>To	derive	the	equivalent	circuits	and	analyse	this	system,	we	make	the  following assumptions.</a:t>
            </a:r>
          </a:p>
        </p:txBody>
      </p:sp>
      <p:sp>
        <p:nvSpPr>
          <p:cNvPr id="22530" name="Rectangle 2"/>
          <p:cNvSpPr>
            <a:spLocks noChangeArrowheads="1"/>
          </p:cNvSpPr>
          <p:nvPr/>
        </p:nvSpPr>
        <p:spPr bwMode="auto">
          <a:xfrm>
            <a:off x="1358900" y="2163763"/>
            <a:ext cx="5160963" cy="617537"/>
          </a:xfrm>
          <a:prstGeom prst="rect">
            <a:avLst/>
          </a:prstGeom>
          <a:noFill/>
          <a:ln w="9525" cap="flat">
            <a:noFill/>
            <a:round/>
            <a:headEnd/>
            <a:tailEnd/>
          </a:ln>
          <a:effectLst/>
        </p:spPr>
        <p:txBody>
          <a:bodyPr lIns="0" tIns="40680" rIns="0" bIns="0">
            <a:spAutoFit/>
          </a:bodyPr>
          <a:lstStyle/>
          <a:p>
            <a:pPr marL="322263" indent="-309563">
              <a:lnSpc>
                <a:spcPct val="100000"/>
              </a:lnSpc>
              <a:spcBef>
                <a:spcPts val="325"/>
              </a:spcBef>
              <a:buFont typeface="Times New Roman" pitchFamily="16" charset="0"/>
              <a:buAutoNum type="alphaLcParenBoth"/>
              <a:tabLst>
                <a:tab pos="646113" algn="l"/>
                <a:tab pos="914400" algn="l"/>
                <a:tab pos="1371600" algn="l"/>
                <a:tab pos="1828800" algn="l"/>
                <a:tab pos="2286000" algn="l"/>
                <a:tab pos="2743200" algn="l"/>
                <a:tab pos="3200400" algn="l"/>
                <a:tab pos="3657600" algn="l"/>
                <a:tab pos="4114800" algn="l"/>
                <a:tab pos="4572000" algn="l"/>
                <a:tab pos="5029200" algn="l"/>
              </a:tabLst>
            </a:pPr>
            <a:r>
              <a:rPr lang="en-US">
                <a:solidFill>
                  <a:srgbClr val="000000"/>
                </a:solidFill>
                <a:latin typeface="Times New Roman" pitchFamily="16" charset="0"/>
                <a:ea typeface="Noto Sans SC Regular" charset="0"/>
                <a:cs typeface="Noto Sans SC Regular" charset="0"/>
              </a:rPr>
              <a:t>The magnetizing current and iron loss are neglected.</a:t>
            </a:r>
          </a:p>
          <a:p>
            <a:pPr marL="338138" indent="-325438">
              <a:lnSpc>
                <a:spcPct val="100000"/>
              </a:lnSpc>
              <a:spcBef>
                <a:spcPts val="225"/>
              </a:spcBef>
              <a:buFont typeface="Times New Roman" pitchFamily="16" charset="0"/>
              <a:buAutoNum type="alphaLcParenBoth"/>
              <a:tabLst>
                <a:tab pos="646113" algn="l"/>
                <a:tab pos="914400" algn="l"/>
                <a:tab pos="1371600" algn="l"/>
                <a:tab pos="1828800" algn="l"/>
                <a:tab pos="2286000" algn="l"/>
                <a:tab pos="2743200" algn="l"/>
                <a:tab pos="3200400" algn="l"/>
                <a:tab pos="3657600" algn="l"/>
                <a:tab pos="4114800" algn="l"/>
                <a:tab pos="4572000" algn="l"/>
                <a:tab pos="5029200" algn="l"/>
              </a:tabLst>
            </a:pPr>
            <a:r>
              <a:rPr lang="en-US">
                <a:solidFill>
                  <a:srgbClr val="000000"/>
                </a:solidFill>
                <a:latin typeface="Times New Roman" pitchFamily="16" charset="0"/>
                <a:ea typeface="Noto Sans SC Regular" charset="0"/>
                <a:cs typeface="Noto Sans SC Regular" charset="0"/>
              </a:rPr>
              <a:t>The inverter-side transformer is assumed to be ideal.</a:t>
            </a:r>
          </a:p>
        </p:txBody>
      </p:sp>
      <p:sp>
        <p:nvSpPr>
          <p:cNvPr id="22531" name="Rectangle 3"/>
          <p:cNvSpPr>
            <a:spLocks noChangeArrowheads="1"/>
          </p:cNvSpPr>
          <p:nvPr/>
        </p:nvSpPr>
        <p:spPr bwMode="auto">
          <a:xfrm>
            <a:off x="1358900" y="2768600"/>
            <a:ext cx="4876800" cy="1219200"/>
          </a:xfrm>
          <a:prstGeom prst="rect">
            <a:avLst/>
          </a:prstGeom>
          <a:noFill/>
          <a:ln w="9525" cap="flat">
            <a:noFill/>
            <a:round/>
            <a:headEnd/>
            <a:tailEnd/>
          </a:ln>
          <a:effectLst/>
        </p:spPr>
        <p:txBody>
          <a:bodyPr lIns="0" tIns="12600" rIns="0" bIns="0">
            <a:spAutoFit/>
          </a:bodyPr>
          <a:lstStyle/>
          <a:p>
            <a:pPr marL="11113" indent="-11113">
              <a:lnSpc>
                <a:spcPct val="110000"/>
              </a:lnSpc>
              <a:spcBef>
                <a:spcPts val="100"/>
              </a:spcBef>
              <a:buFont typeface="Times New Roman" pitchFamily="16" charset="0"/>
              <a:buAutoNum type="alphaLcParenBoth" startAt="3"/>
              <a:tabLst>
                <a:tab pos="442913" algn="l"/>
                <a:tab pos="442913" algn="l"/>
                <a:tab pos="963613" algn="l"/>
                <a:tab pos="2336800" algn="l"/>
                <a:tab pos="2692400" algn="l"/>
                <a:tab pos="3138488" algn="l"/>
                <a:tab pos="4191000" algn="l"/>
                <a:tab pos="4572000" algn="l"/>
              </a:tabLst>
            </a:pPr>
            <a:r>
              <a:rPr lang="en-US">
                <a:solidFill>
                  <a:srgbClr val="000000"/>
                </a:solidFill>
                <a:latin typeface="Times New Roman" pitchFamily="16" charset="0"/>
                <a:ea typeface="Noto Sans SC Regular" charset="0"/>
                <a:cs typeface="Noto Sans SC Regular" charset="0"/>
              </a:rPr>
              <a:t>The	commutation	of	the	switching	devices  instantaneous and the device losses are neglected.</a:t>
            </a:r>
          </a:p>
          <a:p>
            <a:pPr marL="338138" indent="-325438">
              <a:lnSpc>
                <a:spcPct val="100000"/>
              </a:lnSpc>
              <a:spcBef>
                <a:spcPts val="225"/>
              </a:spcBef>
              <a:buFont typeface="Times New Roman" pitchFamily="16" charset="0"/>
              <a:buAutoNum type="alphaLcParenBoth" startAt="3"/>
              <a:tabLst>
                <a:tab pos="442913" algn="l"/>
                <a:tab pos="442913" algn="l"/>
                <a:tab pos="963613" algn="l"/>
                <a:tab pos="2336800" algn="l"/>
                <a:tab pos="2692400" algn="l"/>
                <a:tab pos="3138488" algn="l"/>
                <a:tab pos="4191000" algn="l"/>
                <a:tab pos="4572000" algn="l"/>
              </a:tabLst>
            </a:pPr>
            <a:r>
              <a:rPr lang="en-US">
                <a:solidFill>
                  <a:srgbClr val="000000"/>
                </a:solidFill>
                <a:latin typeface="Times New Roman" pitchFamily="16" charset="0"/>
                <a:ea typeface="Noto Sans SC Regular" charset="0"/>
                <a:cs typeface="Noto Sans SC Regular" charset="0"/>
              </a:rPr>
              <a:t>The harmonic effects are ignored.</a:t>
            </a:r>
          </a:p>
        </p:txBody>
      </p:sp>
      <p:sp>
        <p:nvSpPr>
          <p:cNvPr id="22532" name="Rectangle 4"/>
          <p:cNvSpPr>
            <a:spLocks noChangeArrowheads="1"/>
          </p:cNvSpPr>
          <p:nvPr/>
        </p:nvSpPr>
        <p:spPr bwMode="auto">
          <a:xfrm>
            <a:off x="6378575" y="2795588"/>
            <a:ext cx="1870075" cy="560387"/>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344488" algn="l"/>
                <a:tab pos="1308100" algn="l"/>
                <a:tab pos="1652588" algn="l"/>
                <a:tab pos="1828800" algn="l"/>
              </a:tabLst>
            </a:pPr>
            <a:r>
              <a:rPr lang="en-US">
                <a:solidFill>
                  <a:srgbClr val="000000"/>
                </a:solidFill>
                <a:latin typeface="Times New Roman" pitchFamily="16" charset="0"/>
                <a:ea typeface="Noto Sans SC Regular" charset="0"/>
                <a:cs typeface="Noto Sans SC Regular" charset="0"/>
              </a:rPr>
              <a:t>is	assumed	to	be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901700" y="831850"/>
            <a:ext cx="5718175" cy="1206500"/>
          </a:xfrm>
          <a:ln/>
        </p:spPr>
        <p:txBody>
          <a:bodyPr tIns="60840"/>
          <a:lstStyle/>
          <a:p>
            <a:pPr marL="12700" algn="l">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400" b="1">
                <a:latin typeface="Times New Roman" pitchFamily="16" charset="0"/>
              </a:rPr>
              <a:t>4.3.1 The ac equivalent circuit</a:t>
            </a:r>
            <a:br>
              <a:rPr lang="en-US" sz="2400" b="1">
                <a:latin typeface="Times New Roman" pitchFamily="16" charset="0"/>
              </a:rPr>
            </a:br>
            <a:r>
              <a:rPr lang="en-US">
                <a:latin typeface="Times New Roman" pitchFamily="16" charset="0"/>
              </a:rPr>
              <a:t>the average voltage output of converter I at a slip s is given by</a:t>
            </a:r>
          </a:p>
        </p:txBody>
      </p:sp>
      <p:sp>
        <p:nvSpPr>
          <p:cNvPr id="23554" name="Rectangle 2"/>
          <p:cNvSpPr>
            <a:spLocks noChangeArrowheads="1"/>
          </p:cNvSpPr>
          <p:nvPr/>
        </p:nvSpPr>
        <p:spPr bwMode="auto">
          <a:xfrm>
            <a:off x="850900" y="2185988"/>
            <a:ext cx="7443788" cy="3222625"/>
          </a:xfrm>
          <a:prstGeom prst="rect">
            <a:avLst/>
          </a:prstGeom>
          <a:noFill/>
          <a:ln w="9525" cap="flat">
            <a:noFill/>
            <a:round/>
            <a:headEnd/>
            <a:tailEnd/>
          </a:ln>
          <a:effectLst/>
        </p:spPr>
        <p:txBody>
          <a:bodyPr lIns="0" tIns="12600" rIns="0" bIns="0">
            <a:spAutoFit/>
          </a:bodyPr>
          <a:lstStyle/>
          <a:p>
            <a:pPr marL="635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For converter II, the average voltage output is given by</a:t>
            </a:r>
          </a:p>
          <a:p>
            <a:pPr marL="635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635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635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For dc voltage balance, neglecting the resistance drop in the dc-link smoothing  inductor</a:t>
            </a:r>
          </a:p>
          <a:p>
            <a:pPr marL="3108325">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V</a:t>
            </a:r>
            <a:r>
              <a:rPr lang="en-US" sz="1700" baseline="-7000">
                <a:solidFill>
                  <a:srgbClr val="000000"/>
                </a:solidFill>
                <a:latin typeface="Times New Roman" pitchFamily="16" charset="0"/>
                <a:ea typeface="Noto Sans SC Regular" charset="0"/>
                <a:cs typeface="Noto Sans SC Regular" charset="0"/>
              </a:rPr>
              <a:t>d1 </a:t>
            </a:r>
            <a:r>
              <a:rPr lang="en-US">
                <a:solidFill>
                  <a:srgbClr val="000000"/>
                </a:solidFill>
                <a:latin typeface="Times New Roman" pitchFamily="16" charset="0"/>
                <a:ea typeface="Noto Sans SC Regular" charset="0"/>
                <a:cs typeface="Noto Sans SC Regular" charset="0"/>
              </a:rPr>
              <a:t>+ V</a:t>
            </a:r>
            <a:r>
              <a:rPr lang="en-US" sz="1700" baseline="-7000">
                <a:solidFill>
                  <a:srgbClr val="000000"/>
                </a:solidFill>
                <a:latin typeface="Times New Roman" pitchFamily="16" charset="0"/>
                <a:ea typeface="Noto Sans SC Regular" charset="0"/>
                <a:cs typeface="Noto Sans SC Regular" charset="0"/>
              </a:rPr>
              <a:t>d2 </a:t>
            </a:r>
            <a:r>
              <a:rPr lang="en-US">
                <a:solidFill>
                  <a:srgbClr val="000000"/>
                </a:solidFill>
                <a:latin typeface="Times New Roman" pitchFamily="16" charset="0"/>
                <a:ea typeface="Noto Sans SC Regular" charset="0"/>
                <a:cs typeface="Noto Sans SC Regular" charset="0"/>
              </a:rPr>
              <a:t>= 0</a:t>
            </a:r>
          </a:p>
          <a:p>
            <a:pPr marL="63500">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This yields</a:t>
            </a:r>
          </a:p>
          <a:p>
            <a:pPr marL="635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63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635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Under the assumption of negligible stator impedance drops, V</a:t>
            </a:r>
            <a:r>
              <a:rPr lang="en-US" sz="1600" baseline="-7000">
                <a:solidFill>
                  <a:srgbClr val="000000"/>
                </a:solidFill>
                <a:latin typeface="Times New Roman" pitchFamily="16" charset="0"/>
                <a:ea typeface="Noto Sans SC Regular" charset="0"/>
                <a:cs typeface="Noto Sans SC Regular" charset="0"/>
              </a:rPr>
              <a:t>2</a:t>
            </a:r>
            <a:r>
              <a:rPr lang="en-US" sz="1600">
                <a:solidFill>
                  <a:srgbClr val="000000"/>
                </a:solidFill>
                <a:latin typeface="Times New Roman" pitchFamily="16" charset="0"/>
                <a:ea typeface="Noto Sans SC Regular" charset="0"/>
                <a:cs typeface="Noto Sans SC Regular" charset="0"/>
              </a:rPr>
              <a:t>’ Equals V</a:t>
            </a:r>
            <a:r>
              <a:rPr lang="en-US" sz="1600" baseline="-7000">
                <a:solidFill>
                  <a:srgbClr val="000000"/>
                </a:solidFill>
                <a:latin typeface="Times New Roman" pitchFamily="16" charset="0"/>
                <a:ea typeface="Noto Sans SC Regular" charset="0"/>
                <a:cs typeface="Noto Sans SC Regular" charset="0"/>
              </a:rPr>
              <a:t>1 </a:t>
            </a:r>
            <a:r>
              <a:rPr lang="en-US" sz="1600">
                <a:solidFill>
                  <a:srgbClr val="000000"/>
                </a:solidFill>
                <a:latin typeface="Times New Roman" pitchFamily="16" charset="0"/>
                <a:ea typeface="Noto Sans SC Regular" charset="0"/>
                <a:cs typeface="Noto Sans SC Regular" charset="0"/>
              </a:rPr>
              <a:t>and Eqn (5.4)  becomes</a:t>
            </a:r>
          </a:p>
        </p:txBody>
      </p:sp>
      <p:pic>
        <p:nvPicPr>
          <p:cNvPr id="23555" name="Picture 3"/>
          <p:cNvPicPr>
            <a:picLocks noChangeAspect="1" noChangeArrowheads="1"/>
          </p:cNvPicPr>
          <p:nvPr/>
        </p:nvPicPr>
        <p:blipFill>
          <a:blip r:embed="rId3"/>
          <a:srcRect/>
          <a:stretch>
            <a:fillRect/>
          </a:stretch>
        </p:blipFill>
        <p:spPr bwMode="auto">
          <a:xfrm>
            <a:off x="3578225" y="1619250"/>
            <a:ext cx="1992313" cy="560388"/>
          </a:xfrm>
          <a:prstGeom prst="rect">
            <a:avLst/>
          </a:prstGeom>
          <a:noFill/>
          <a:ln w="9525" cap="flat">
            <a:noFill/>
            <a:round/>
            <a:headEnd/>
            <a:tailEnd/>
          </a:ln>
          <a:effectLst/>
        </p:spPr>
      </p:pic>
      <p:pic>
        <p:nvPicPr>
          <p:cNvPr id="23556" name="Picture 4"/>
          <p:cNvPicPr>
            <a:picLocks noChangeAspect="1" noChangeArrowheads="1"/>
          </p:cNvPicPr>
          <p:nvPr/>
        </p:nvPicPr>
        <p:blipFill>
          <a:blip r:embed="rId4"/>
          <a:srcRect/>
          <a:stretch>
            <a:fillRect/>
          </a:stretch>
        </p:blipFill>
        <p:spPr bwMode="auto">
          <a:xfrm>
            <a:off x="3760788" y="2520950"/>
            <a:ext cx="1625600" cy="511175"/>
          </a:xfrm>
          <a:prstGeom prst="rect">
            <a:avLst/>
          </a:prstGeom>
          <a:noFill/>
          <a:ln w="9525" cap="flat">
            <a:noFill/>
            <a:round/>
            <a:headEnd/>
            <a:tailEnd/>
          </a:ln>
          <a:effectLst/>
        </p:spPr>
      </p:pic>
      <p:pic>
        <p:nvPicPr>
          <p:cNvPr id="23557" name="Picture 5"/>
          <p:cNvPicPr>
            <a:picLocks noChangeAspect="1" noChangeArrowheads="1"/>
          </p:cNvPicPr>
          <p:nvPr/>
        </p:nvPicPr>
        <p:blipFill>
          <a:blip r:embed="rId5"/>
          <a:srcRect/>
          <a:stretch>
            <a:fillRect/>
          </a:stretch>
        </p:blipFill>
        <p:spPr bwMode="auto">
          <a:xfrm>
            <a:off x="3532188" y="4283075"/>
            <a:ext cx="2081212" cy="542925"/>
          </a:xfrm>
          <a:prstGeom prst="rect">
            <a:avLst/>
          </a:prstGeom>
          <a:noFill/>
          <a:ln w="9525" cap="flat">
            <a:noFill/>
            <a:round/>
            <a:headEnd/>
            <a:tailEnd/>
          </a:ln>
          <a:effectLst/>
        </p:spPr>
      </p:pic>
      <p:pic>
        <p:nvPicPr>
          <p:cNvPr id="23558" name="Picture 6"/>
          <p:cNvPicPr>
            <a:picLocks noChangeAspect="1" noChangeArrowheads="1"/>
          </p:cNvPicPr>
          <p:nvPr/>
        </p:nvPicPr>
        <p:blipFill>
          <a:blip r:embed="rId6"/>
          <a:srcRect/>
          <a:stretch>
            <a:fillRect/>
          </a:stretch>
        </p:blipFill>
        <p:spPr bwMode="auto">
          <a:xfrm>
            <a:off x="3532188" y="5400675"/>
            <a:ext cx="2087562" cy="5238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825500" y="881063"/>
            <a:ext cx="7469188" cy="4502150"/>
          </a:xfrm>
          <a:prstGeom prst="rect">
            <a:avLst/>
          </a:prstGeom>
          <a:noFill/>
          <a:ln w="9525" cap="flat">
            <a:noFill/>
            <a:round/>
            <a:headEnd/>
            <a:tailEnd/>
          </a:ln>
          <a:effectLst/>
        </p:spPr>
        <p:txBody>
          <a:bodyPr lIns="0" tIns="12600" rIns="0" bIns="0">
            <a:spAutoFit/>
          </a:bodyPr>
          <a:lstStyle/>
          <a:p>
            <a:pPr marL="88900" algn="just">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fact, the presence of the dc-link circuit resistance demands</a:t>
            </a:r>
          </a:p>
          <a:p>
            <a:pPr marL="88900">
              <a:lnSpc>
                <a:spcPct val="10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800">
              <a:solidFill>
                <a:srgbClr val="000000"/>
              </a:solidFill>
              <a:latin typeface="Times New Roman" pitchFamily="16" charset="0"/>
              <a:ea typeface="Noto Sans SC Regular" charset="0"/>
              <a:cs typeface="Noto Sans SC Regular" charset="0"/>
            </a:endParaRPr>
          </a:p>
          <a:p>
            <a:pPr marL="889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Neglecting the losses in the semiconductor switches, the slip power, i.e., the  rotor electrical power, is partly dissipated in the dc-link and rotor resistances,  and the rest is fed back to the supply system through converter II. With  reference to Fig. 5.5, the power input to converter II from the dc-link side  (inverter operation) is</a:t>
            </a:r>
          </a:p>
          <a:p>
            <a:pPr marL="2613025"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P</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 -V</a:t>
            </a:r>
            <a:r>
              <a:rPr lang="en-US" sz="1700" baseline="-7000">
                <a:solidFill>
                  <a:srgbClr val="000000"/>
                </a:solidFill>
                <a:latin typeface="Times New Roman" pitchFamily="16" charset="0"/>
                <a:ea typeface="Noto Sans SC Regular" charset="0"/>
                <a:cs typeface="Noto Sans SC Regular" charset="0"/>
              </a:rPr>
              <a:t>d2</a:t>
            </a:r>
            <a:r>
              <a:rPr lang="en-US">
                <a:solidFill>
                  <a:srgbClr val="000000"/>
                </a:solidFill>
                <a:latin typeface="Times New Roman" pitchFamily="16" charset="0"/>
                <a:ea typeface="Noto Sans SC Regular" charset="0"/>
                <a:cs typeface="Noto Sans SC Regular" charset="0"/>
              </a:rPr>
              <a:t>.I</a:t>
            </a:r>
            <a:r>
              <a:rPr lang="en-US" sz="1700" baseline="-7000">
                <a:solidFill>
                  <a:srgbClr val="000000"/>
                </a:solidFill>
                <a:latin typeface="Times New Roman" pitchFamily="16" charset="0"/>
                <a:ea typeface="Noto Sans SC Regular" charset="0"/>
                <a:cs typeface="Noto Sans SC Regular" charset="0"/>
              </a:rPr>
              <a:t>d	</a:t>
            </a:r>
            <a:r>
              <a:rPr lang="en-US">
                <a:solidFill>
                  <a:srgbClr val="000000"/>
                </a:solidFill>
                <a:latin typeface="Times New Roman" pitchFamily="16" charset="0"/>
                <a:ea typeface="Noto Sans SC Regular" charset="0"/>
                <a:cs typeface="Noto Sans SC Regular" charset="0"/>
              </a:rPr>
              <a:t>(5.7)</a:t>
            </a:r>
          </a:p>
          <a:p>
            <a:pPr marL="889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Using Eqn (5.2) in Eqn (5.7), we get</a:t>
            </a:r>
          </a:p>
          <a:p>
            <a:pPr marL="889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88900" algn="just">
              <a:lnSpc>
                <a:spcPct val="110000"/>
              </a:lnSpc>
              <a:spcBef>
                <a:spcPts val="1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For 120° conduction of each device in the converters, the fundamental rms  component I</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of the ac-side current of the converters (rotor or transformer  secondary) and the dc-link current are related by</a:t>
            </a:r>
          </a:p>
        </p:txBody>
      </p:sp>
      <p:pic>
        <p:nvPicPr>
          <p:cNvPr id="24578" name="Picture 2"/>
          <p:cNvPicPr>
            <a:picLocks noChangeAspect="1" noChangeArrowheads="1"/>
          </p:cNvPicPr>
          <p:nvPr/>
        </p:nvPicPr>
        <p:blipFill>
          <a:blip r:embed="rId3"/>
          <a:srcRect/>
          <a:stretch>
            <a:fillRect/>
          </a:stretch>
        </p:blipFill>
        <p:spPr bwMode="auto">
          <a:xfrm>
            <a:off x="2398713" y="1216025"/>
            <a:ext cx="4346575" cy="368300"/>
          </a:xfrm>
          <a:prstGeom prst="rect">
            <a:avLst/>
          </a:prstGeom>
          <a:noFill/>
          <a:ln w="9525" cap="flat">
            <a:noFill/>
            <a:round/>
            <a:headEnd/>
            <a:tailEnd/>
          </a:ln>
          <a:effectLst/>
        </p:spPr>
      </p:pic>
      <p:pic>
        <p:nvPicPr>
          <p:cNvPr id="24579" name="Picture 3"/>
          <p:cNvPicPr>
            <a:picLocks noChangeAspect="1" noChangeArrowheads="1"/>
          </p:cNvPicPr>
          <p:nvPr/>
        </p:nvPicPr>
        <p:blipFill>
          <a:blip r:embed="rId4"/>
          <a:srcRect/>
          <a:stretch>
            <a:fillRect/>
          </a:stretch>
        </p:blipFill>
        <p:spPr bwMode="auto">
          <a:xfrm>
            <a:off x="2514600" y="3740150"/>
            <a:ext cx="4116388" cy="441325"/>
          </a:xfrm>
          <a:prstGeom prst="rect">
            <a:avLst/>
          </a:prstGeom>
          <a:noFill/>
          <a:ln w="9525" cap="flat">
            <a:noFill/>
            <a:round/>
            <a:headEnd/>
            <a:tailEnd/>
          </a:ln>
          <a:effectLst/>
        </p:spPr>
      </p:pic>
      <p:pic>
        <p:nvPicPr>
          <p:cNvPr id="24580" name="Picture 4"/>
          <p:cNvPicPr>
            <a:picLocks noChangeAspect="1" noChangeArrowheads="1"/>
          </p:cNvPicPr>
          <p:nvPr/>
        </p:nvPicPr>
        <p:blipFill>
          <a:blip r:embed="rId5"/>
          <a:srcRect/>
          <a:stretch>
            <a:fillRect/>
          </a:stretch>
        </p:blipFill>
        <p:spPr bwMode="auto">
          <a:xfrm>
            <a:off x="2600325" y="5126038"/>
            <a:ext cx="3954463" cy="41433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901700" y="844550"/>
            <a:ext cx="7334250" cy="3238500"/>
          </a:xfrm>
          <a:prstGeom prst="rect">
            <a:avLst/>
          </a:prstGeom>
          <a:noFill/>
          <a:ln w="9525" cap="flat">
            <a:noFill/>
            <a:round/>
            <a:headEnd/>
            <a:tailEnd/>
          </a:ln>
          <a:effectLst/>
        </p:spPr>
        <p:txBody>
          <a:bodyPr lIns="0" tIns="48960" rIns="0" bIns="0">
            <a:spAutoFit/>
          </a:bodyPr>
          <a:lstStyle/>
          <a:p>
            <a:pPr marL="468313" lvl="1" indent="-455613">
              <a:lnSpc>
                <a:spcPct val="100000"/>
              </a:lnSpc>
              <a:spcBef>
                <a:spcPts val="388"/>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Generation schemes with variable speed turbines:</a:t>
            </a:r>
          </a:p>
          <a:p>
            <a:pPr marL="696913" lvl="2" indent="-684213">
              <a:lnSpc>
                <a:spcPct val="100000"/>
              </a:lnSpc>
              <a:spcBef>
                <a:spcPts val="288"/>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classification of schemes</a:t>
            </a:r>
          </a:p>
          <a:p>
            <a:pPr marL="12700">
              <a:lnSpc>
                <a:spcPts val="3188"/>
              </a:lnSpc>
              <a:spcBef>
                <a:spcPts val="100"/>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Broadly, four different systems are used for generation of  electricity from wind power.</a:t>
            </a:r>
          </a:p>
          <a:p>
            <a:pPr marL="925513" lvl="3" indent="-912813">
              <a:lnSpc>
                <a:spcPct val="100000"/>
              </a:lnSpc>
              <a:spcBef>
                <a:spcPts val="138"/>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Constant-speed, constant-frequency</a:t>
            </a:r>
          </a:p>
          <a:p>
            <a:pPr marL="925513" lvl="3" indent="-912813">
              <a:lnSpc>
                <a:spcPct val="100000"/>
              </a:lnSpc>
              <a:spcBef>
                <a:spcPts val="338"/>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Near-constant-speed, constant-frequency</a:t>
            </a:r>
          </a:p>
          <a:p>
            <a:pPr marL="925513" lvl="3" indent="-912813">
              <a:lnSpc>
                <a:spcPct val="100000"/>
              </a:lnSpc>
              <a:spcBef>
                <a:spcPts val="288"/>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Variable-speed, variable-frequency</a:t>
            </a:r>
          </a:p>
          <a:p>
            <a:pPr marL="925513" lvl="3" indent="-912813">
              <a:lnSpc>
                <a:spcPct val="100000"/>
              </a:lnSpc>
              <a:spcBef>
                <a:spcPts val="313"/>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Variable-speed, constant-frequency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901700" y="849313"/>
            <a:ext cx="7339013" cy="1157287"/>
          </a:xfrm>
          <a:ln/>
        </p:spPr>
        <p:txBody>
          <a:bodyPr tIns="12600"/>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atin typeface="Times New Roman" pitchFamily="16" charset="0"/>
              </a:rPr>
              <a:t>From Eqns (5.8) and (5.9), the power fed back to the supply by the rotor is  obtained as</a:t>
            </a:r>
          </a:p>
        </p:txBody>
      </p:sp>
      <p:sp>
        <p:nvSpPr>
          <p:cNvPr id="25602" name="Rectangle 2"/>
          <p:cNvSpPr>
            <a:spLocks noChangeArrowheads="1"/>
          </p:cNvSpPr>
          <p:nvPr/>
        </p:nvSpPr>
        <p:spPr bwMode="auto">
          <a:xfrm>
            <a:off x="850900" y="1898650"/>
            <a:ext cx="7443788" cy="2336800"/>
          </a:xfrm>
          <a:prstGeom prst="rect">
            <a:avLst/>
          </a:prstGeom>
          <a:noFill/>
          <a:ln w="9525" cap="flat">
            <a:noFill/>
            <a:round/>
            <a:headEnd/>
            <a:tailEnd/>
          </a:ln>
          <a:effectLst/>
        </p:spPr>
        <p:txBody>
          <a:bodyPr lIns="0" tIns="12600" rIns="0" bIns="0">
            <a:spAutoFit/>
          </a:bodyPr>
          <a:lstStyle/>
          <a:p>
            <a:pPr marL="635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Referring the current I, to the stator side, we get</a:t>
            </a:r>
          </a:p>
          <a:p>
            <a:pPr marL="63500">
              <a:lnSpc>
                <a:spcPct val="10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600">
              <a:solidFill>
                <a:srgbClr val="000000"/>
              </a:solidFill>
              <a:latin typeface="Times New Roman" pitchFamily="16" charset="0"/>
              <a:ea typeface="Noto Sans SC Regular" charset="0"/>
              <a:cs typeface="Noto Sans SC Regular" charset="0"/>
            </a:endParaRPr>
          </a:p>
          <a:p>
            <a:pPr marL="635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ϕ</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is the supplementary of the delay angle α</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of converter II (i.e., ϕ</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 π-  α</a:t>
            </a:r>
            <a:r>
              <a:rPr lang="en-US" sz="1700" baseline="-7000">
                <a:solidFill>
                  <a:srgbClr val="000000"/>
                </a:solidFill>
                <a:latin typeface="Times New Roman" pitchFamily="16" charset="0"/>
                <a:ea typeface="Noto Sans SC Regular" charset="0"/>
                <a:cs typeface="Noto Sans SC Regular" charset="0"/>
              </a:rPr>
              <a:t>2</a:t>
            </a:r>
            <a:r>
              <a:rPr lang="en-US">
                <a:solidFill>
                  <a:srgbClr val="000000"/>
                </a:solidFill>
                <a:latin typeface="Times New Roman" pitchFamily="16" charset="0"/>
                <a:ea typeface="Noto Sans SC Regular" charset="0"/>
                <a:cs typeface="Noto Sans SC Regular" charset="0"/>
              </a:rPr>
              <a:t>).</a:t>
            </a:r>
          </a:p>
          <a:p>
            <a:pPr marL="63500">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rms value of the quasi-square wave rotor current is</a:t>
            </a:r>
          </a:p>
          <a:p>
            <a:pPr marL="635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63500">
              <a:lnSpc>
                <a:spcPct val="100000"/>
              </a:lnSpc>
              <a:spcBef>
                <a:spcPts val="13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total secondary circuit copper loss</a:t>
            </a:r>
          </a:p>
        </p:txBody>
      </p:sp>
      <p:pic>
        <p:nvPicPr>
          <p:cNvPr id="25603" name="Picture 3"/>
          <p:cNvPicPr>
            <a:picLocks noChangeAspect="1" noChangeArrowheads="1"/>
          </p:cNvPicPr>
          <p:nvPr/>
        </p:nvPicPr>
        <p:blipFill>
          <a:blip r:embed="rId3"/>
          <a:srcRect/>
          <a:stretch>
            <a:fillRect/>
          </a:stretch>
        </p:blipFill>
        <p:spPr bwMode="auto">
          <a:xfrm>
            <a:off x="2533650" y="1517650"/>
            <a:ext cx="4089400" cy="374650"/>
          </a:xfrm>
          <a:prstGeom prst="rect">
            <a:avLst/>
          </a:prstGeom>
          <a:noFill/>
          <a:ln w="9525" cap="flat">
            <a:noFill/>
            <a:round/>
            <a:headEnd/>
            <a:tailEnd/>
          </a:ln>
          <a:effectLst/>
        </p:spPr>
      </p:pic>
      <p:pic>
        <p:nvPicPr>
          <p:cNvPr id="25604" name="Picture 4"/>
          <p:cNvPicPr>
            <a:picLocks noChangeAspect="1" noChangeArrowheads="1"/>
          </p:cNvPicPr>
          <p:nvPr/>
        </p:nvPicPr>
        <p:blipFill>
          <a:blip r:embed="rId4"/>
          <a:srcRect/>
          <a:stretch>
            <a:fillRect/>
          </a:stretch>
        </p:blipFill>
        <p:spPr bwMode="auto">
          <a:xfrm>
            <a:off x="2649538" y="2233613"/>
            <a:ext cx="3852862" cy="334962"/>
          </a:xfrm>
          <a:prstGeom prst="rect">
            <a:avLst/>
          </a:prstGeom>
          <a:noFill/>
          <a:ln w="9525" cap="flat">
            <a:noFill/>
            <a:round/>
            <a:headEnd/>
            <a:tailEnd/>
          </a:ln>
          <a:effectLst/>
        </p:spPr>
      </p:pic>
      <p:pic>
        <p:nvPicPr>
          <p:cNvPr id="25605" name="Picture 5"/>
          <p:cNvPicPr>
            <a:picLocks noChangeAspect="1" noChangeArrowheads="1"/>
          </p:cNvPicPr>
          <p:nvPr/>
        </p:nvPicPr>
        <p:blipFill>
          <a:blip r:embed="rId5"/>
          <a:srcRect/>
          <a:stretch>
            <a:fillRect/>
          </a:stretch>
        </p:blipFill>
        <p:spPr bwMode="auto">
          <a:xfrm>
            <a:off x="2590800" y="3514725"/>
            <a:ext cx="3970338" cy="398463"/>
          </a:xfrm>
          <a:prstGeom prst="rect">
            <a:avLst/>
          </a:prstGeom>
          <a:noFill/>
          <a:ln w="9525" cap="flat">
            <a:noFill/>
            <a:round/>
            <a:headEnd/>
            <a:tailEnd/>
          </a:ln>
          <a:effectLst/>
        </p:spPr>
      </p:pic>
      <p:pic>
        <p:nvPicPr>
          <p:cNvPr id="25606" name="Picture 6"/>
          <p:cNvPicPr>
            <a:picLocks noChangeAspect="1" noChangeArrowheads="1"/>
          </p:cNvPicPr>
          <p:nvPr/>
        </p:nvPicPr>
        <p:blipFill>
          <a:blip r:embed="rId6"/>
          <a:srcRect/>
          <a:stretch>
            <a:fillRect/>
          </a:stretch>
        </p:blipFill>
        <p:spPr bwMode="auto">
          <a:xfrm>
            <a:off x="2684463" y="4254500"/>
            <a:ext cx="3783012" cy="4206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901700" y="854075"/>
            <a:ext cx="7345363" cy="1219200"/>
          </a:xfrm>
          <a:ln/>
        </p:spPr>
        <p:txBody>
          <a:bodyPr tIns="1152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atin typeface="Times New Roman" pitchFamily="16" charset="0"/>
              </a:rPr>
              <a:t>The rotor rms current consists of the fundamental rms component and the  higher harmonic rms components. Assuming that the torque is produced by the  fundamental component of the rotor current, mechanical power can be  expressed as</a:t>
            </a:r>
          </a:p>
        </p:txBody>
      </p:sp>
      <p:sp>
        <p:nvSpPr>
          <p:cNvPr id="26626" name="Rectangle 2"/>
          <p:cNvSpPr>
            <a:spLocks noChangeArrowheads="1"/>
          </p:cNvSpPr>
          <p:nvPr/>
        </p:nvSpPr>
        <p:spPr bwMode="auto">
          <a:xfrm>
            <a:off x="901700" y="3176588"/>
            <a:ext cx="7345363" cy="2436812"/>
          </a:xfrm>
          <a:prstGeom prst="rect">
            <a:avLst/>
          </a:prstGeom>
          <a:noFill/>
          <a:ln w="9525" cap="flat">
            <a:noFill/>
            <a:round/>
            <a:headEnd/>
            <a:tailEnd/>
          </a:ln>
          <a:effectLst/>
        </p:spPr>
        <p:txBody>
          <a:bodyPr lIns="0" tIns="12600" rIns="0" bIns="0">
            <a:spAutoFit/>
          </a:bodyPr>
          <a:lstStyle/>
          <a:p>
            <a:pPr marL="12700" algn="just">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air-gap power is</a:t>
            </a:r>
          </a:p>
          <a:p>
            <a:pPr marL="127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300">
              <a:solidFill>
                <a:srgbClr val="000000"/>
              </a:solidFill>
              <a:latin typeface="Times New Roman" pitchFamily="16" charset="0"/>
              <a:ea typeface="Noto Sans SC Regular" charset="0"/>
              <a:cs typeface="Noto Sans SC Regular" charset="0"/>
            </a:endParaRP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Substituting the expressions for P2, PCw2, and Pm from Equations (5.11),  (5.13), and (5.14), using Equations (5.9) and (5.12), and referring all the  quantities to the stator side, we get</a:t>
            </a: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12700">
              <a:lnSpc>
                <a:spcPct val="10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12700" algn="just">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Now, the stator input power is given by</a:t>
            </a:r>
          </a:p>
        </p:txBody>
      </p:sp>
      <p:pic>
        <p:nvPicPr>
          <p:cNvPr id="26627" name="Picture 3"/>
          <p:cNvPicPr>
            <a:picLocks noChangeAspect="1" noChangeArrowheads="1"/>
          </p:cNvPicPr>
          <p:nvPr/>
        </p:nvPicPr>
        <p:blipFill>
          <a:blip r:embed="rId3"/>
          <a:srcRect/>
          <a:stretch>
            <a:fillRect/>
          </a:stretch>
        </p:blipFill>
        <p:spPr bwMode="auto">
          <a:xfrm>
            <a:off x="2855913" y="2124075"/>
            <a:ext cx="3443287" cy="1044575"/>
          </a:xfrm>
          <a:prstGeom prst="rect">
            <a:avLst/>
          </a:prstGeom>
          <a:noFill/>
          <a:ln w="9525" cap="flat">
            <a:noFill/>
            <a:round/>
            <a:headEnd/>
            <a:tailEnd/>
          </a:ln>
          <a:effectLst/>
        </p:spPr>
      </p:pic>
      <p:pic>
        <p:nvPicPr>
          <p:cNvPr id="26628" name="Picture 4"/>
          <p:cNvPicPr>
            <a:picLocks noChangeAspect="1" noChangeArrowheads="1"/>
          </p:cNvPicPr>
          <p:nvPr/>
        </p:nvPicPr>
        <p:blipFill>
          <a:blip r:embed="rId4"/>
          <a:srcRect/>
          <a:stretch>
            <a:fillRect/>
          </a:stretch>
        </p:blipFill>
        <p:spPr bwMode="auto">
          <a:xfrm>
            <a:off x="2487613" y="3511550"/>
            <a:ext cx="4170362" cy="295275"/>
          </a:xfrm>
          <a:prstGeom prst="rect">
            <a:avLst/>
          </a:prstGeom>
          <a:noFill/>
          <a:ln w="9525" cap="flat">
            <a:noFill/>
            <a:round/>
            <a:headEnd/>
            <a:tailEnd/>
          </a:ln>
          <a:effectLst/>
        </p:spPr>
      </p:pic>
      <p:pic>
        <p:nvPicPr>
          <p:cNvPr id="26629" name="Picture 5"/>
          <p:cNvPicPr>
            <a:picLocks noChangeAspect="1" noChangeArrowheads="1"/>
          </p:cNvPicPr>
          <p:nvPr/>
        </p:nvPicPr>
        <p:blipFill>
          <a:blip r:embed="rId5"/>
          <a:srcRect/>
          <a:stretch>
            <a:fillRect/>
          </a:stretch>
        </p:blipFill>
        <p:spPr bwMode="auto">
          <a:xfrm>
            <a:off x="2379663" y="4754563"/>
            <a:ext cx="4389437" cy="511175"/>
          </a:xfrm>
          <a:prstGeom prst="rect">
            <a:avLst/>
          </a:prstGeom>
          <a:noFill/>
          <a:ln w="9525" cap="flat">
            <a:noFill/>
            <a:round/>
            <a:headEnd/>
            <a:tailEnd/>
          </a:ln>
          <a:effectLst/>
        </p:spPr>
      </p:pic>
      <p:pic>
        <p:nvPicPr>
          <p:cNvPr id="26630" name="Picture 6"/>
          <p:cNvPicPr>
            <a:picLocks noChangeAspect="1" noChangeArrowheads="1"/>
          </p:cNvPicPr>
          <p:nvPr/>
        </p:nvPicPr>
        <p:blipFill>
          <a:blip r:embed="rId6"/>
          <a:srcRect/>
          <a:stretch>
            <a:fillRect/>
          </a:stretch>
        </p:blipFill>
        <p:spPr bwMode="auto">
          <a:xfrm>
            <a:off x="2557463" y="5621338"/>
            <a:ext cx="4037012" cy="2762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01700" y="854075"/>
            <a:ext cx="7334250" cy="615950"/>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With reference to Fig. 5.5 and following the motoring convention, the net  electrical power output for the generating operation,</a:t>
            </a:r>
          </a:p>
        </p:txBody>
      </p:sp>
      <p:pic>
        <p:nvPicPr>
          <p:cNvPr id="27650" name="Picture 2"/>
          <p:cNvPicPr>
            <a:picLocks noChangeAspect="1" noChangeArrowheads="1"/>
          </p:cNvPicPr>
          <p:nvPr/>
        </p:nvPicPr>
        <p:blipFill>
          <a:blip r:embed="rId3"/>
          <a:srcRect/>
          <a:stretch>
            <a:fillRect/>
          </a:stretch>
        </p:blipFill>
        <p:spPr bwMode="auto">
          <a:xfrm>
            <a:off x="2447925" y="1517650"/>
            <a:ext cx="4262438" cy="1292225"/>
          </a:xfrm>
          <a:prstGeom prst="rect">
            <a:avLst/>
          </a:prstGeom>
          <a:noFill/>
          <a:ln w="9525" cap="flat">
            <a:noFill/>
            <a:round/>
            <a:headEnd/>
            <a:tailEnd/>
          </a:ln>
          <a:effectLst/>
        </p:spPr>
      </p:pic>
      <p:pic>
        <p:nvPicPr>
          <p:cNvPr id="27651" name="Picture 3"/>
          <p:cNvPicPr>
            <a:picLocks noChangeAspect="1" noChangeArrowheads="1"/>
          </p:cNvPicPr>
          <p:nvPr/>
        </p:nvPicPr>
        <p:blipFill>
          <a:blip r:embed="rId4"/>
          <a:srcRect/>
          <a:stretch>
            <a:fillRect/>
          </a:stretch>
        </p:blipFill>
        <p:spPr bwMode="auto">
          <a:xfrm>
            <a:off x="1825625" y="2862263"/>
            <a:ext cx="5503863" cy="30384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901700" y="822325"/>
            <a:ext cx="7342188" cy="1411288"/>
          </a:xfrm>
          <a:ln/>
        </p:spPr>
        <p:txBody>
          <a:bodyPr tIns="71640"/>
          <a:lstStyle/>
          <a:p>
            <a:pPr marL="12700" algn="l">
              <a:lnSpc>
                <a:spcPct val="100000"/>
              </a:lnSpc>
              <a:spcBef>
                <a:spcPts val="5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4.3.2 The dc equivalent circuit</a:t>
            </a:r>
            <a:br>
              <a:rPr lang="en-US" sz="2400" b="1">
                <a:latin typeface="Times New Roman" pitchFamily="16" charset="0"/>
              </a:rPr>
            </a:br>
            <a:r>
              <a:rPr lang="en-US" sz="1600">
                <a:latin typeface="Times New Roman" pitchFamily="16" charset="0"/>
              </a:rPr>
              <a:t>In Fig. 5.7, the ac side (up to the rotor-side converter) represents the per-phase equivalent  circuit of the induction machine referred to the rotor. The dc side of the equivalent circuit  (to the right of the rotor-side converter) consists of the series resistance of the smoothing  reactor and a voltage source representing the line-side converter.</a:t>
            </a:r>
          </a:p>
        </p:txBody>
      </p:sp>
      <p:pic>
        <p:nvPicPr>
          <p:cNvPr id="28674" name="Picture 2"/>
          <p:cNvPicPr>
            <a:picLocks noChangeAspect="1" noChangeArrowheads="1"/>
          </p:cNvPicPr>
          <p:nvPr/>
        </p:nvPicPr>
        <p:blipFill>
          <a:blip r:embed="rId3"/>
          <a:srcRect/>
          <a:stretch>
            <a:fillRect/>
          </a:stretch>
        </p:blipFill>
        <p:spPr bwMode="auto">
          <a:xfrm>
            <a:off x="2236788" y="2392363"/>
            <a:ext cx="4687887" cy="34798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863600" y="860425"/>
            <a:ext cx="7421563" cy="3111500"/>
          </a:xfrm>
          <a:prstGeom prst="rect">
            <a:avLst/>
          </a:prstGeom>
          <a:noFill/>
          <a:ln w="9525" cap="flat">
            <a:noFill/>
            <a:round/>
            <a:headEnd/>
            <a:tailEnd/>
          </a:ln>
          <a:effectLst/>
        </p:spPr>
        <p:txBody>
          <a:bodyPr lIns="0" tIns="1152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It is convenient to refer the complete equivalent circuit to the de side. First the ac-side  resistances sR</a:t>
            </a:r>
            <a:r>
              <a:rPr lang="en-US" sz="1600" baseline="-7000">
                <a:solidFill>
                  <a:srgbClr val="000000"/>
                </a:solidFill>
                <a:latin typeface="Times New Roman" pitchFamily="16" charset="0"/>
                <a:ea typeface="Noto Sans SC Regular" charset="0"/>
                <a:cs typeface="Noto Sans SC Regular" charset="0"/>
              </a:rPr>
              <a:t>s</a:t>
            </a:r>
            <a:r>
              <a:rPr lang="en-US" sz="1600">
                <a:solidFill>
                  <a:srgbClr val="000000"/>
                </a:solidFill>
                <a:latin typeface="Times New Roman" pitchFamily="16" charset="0"/>
                <a:ea typeface="Noto Sans SC Regular" charset="0"/>
                <a:cs typeface="Noto Sans SC Regular" charset="0"/>
              </a:rPr>
              <a:t>’, and R</a:t>
            </a:r>
            <a:r>
              <a:rPr lang="en-US" sz="1600" baseline="-7000">
                <a:solidFill>
                  <a:srgbClr val="000000"/>
                </a:solidFill>
                <a:latin typeface="Times New Roman" pitchFamily="16" charset="0"/>
                <a:ea typeface="Noto Sans SC Regular" charset="0"/>
                <a:cs typeface="Noto Sans SC Regular" charset="0"/>
              </a:rPr>
              <a:t>r</a:t>
            </a:r>
            <a:r>
              <a:rPr lang="en-US" sz="1600">
                <a:solidFill>
                  <a:srgbClr val="000000"/>
                </a:solidFill>
                <a:latin typeface="Times New Roman" pitchFamily="16" charset="0"/>
                <a:ea typeface="Noto Sans SC Regular" charset="0"/>
                <a:cs typeface="Noto Sans SC Regular" charset="0"/>
              </a:rPr>
              <a:t>, are converted to their dc equivalents. To find out the dc  equivalent resistance, recall that the input current of a phase-controlled converter has a  quasi-square waveform as shown in Fig. 5.7(b). In this figure, the dc-side current is  assumed to be ripple-free. The commutation overlap effect is also neglected. The rms  value of the ac line current in terms of the dc current) is given by</a:t>
            </a:r>
          </a:p>
          <a:p>
            <a:pPr marL="508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50800" algn="just">
              <a:lnSpc>
                <a:spcPct val="110000"/>
              </a:lnSpc>
              <a:spcBef>
                <a:spcPts val="1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Now a resistance R connected to the dc side of the phase controlled converter I will be  called the dc equivalent of the ac-side resistance if the power dissipated in Rde equals the  total power dissipated in all three phases. The ohmic power dissipated in all the three  phases of the induction motor is</a:t>
            </a:r>
          </a:p>
        </p:txBody>
      </p:sp>
      <p:pic>
        <p:nvPicPr>
          <p:cNvPr id="29698" name="Picture 2"/>
          <p:cNvPicPr>
            <a:picLocks noChangeAspect="1" noChangeArrowheads="1"/>
          </p:cNvPicPr>
          <p:nvPr/>
        </p:nvPicPr>
        <p:blipFill>
          <a:blip r:embed="rId3"/>
          <a:srcRect/>
          <a:stretch>
            <a:fillRect/>
          </a:stretch>
        </p:blipFill>
        <p:spPr bwMode="auto">
          <a:xfrm>
            <a:off x="2676525" y="2527300"/>
            <a:ext cx="3805238" cy="381000"/>
          </a:xfrm>
          <a:prstGeom prst="rect">
            <a:avLst/>
          </a:prstGeom>
          <a:noFill/>
          <a:ln w="9525" cap="flat">
            <a:noFill/>
            <a:round/>
            <a:headEnd/>
            <a:tailEnd/>
          </a:ln>
          <a:effectLst/>
        </p:spPr>
      </p:pic>
      <p:pic>
        <p:nvPicPr>
          <p:cNvPr id="29699" name="Picture 3"/>
          <p:cNvPicPr>
            <a:picLocks noChangeAspect="1" noChangeArrowheads="1"/>
          </p:cNvPicPr>
          <p:nvPr/>
        </p:nvPicPr>
        <p:blipFill>
          <a:blip r:embed="rId4"/>
          <a:srcRect/>
          <a:stretch>
            <a:fillRect/>
          </a:stretch>
        </p:blipFill>
        <p:spPr bwMode="auto">
          <a:xfrm>
            <a:off x="2395538" y="4017963"/>
            <a:ext cx="4352925" cy="7620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901700" y="860425"/>
            <a:ext cx="7346950" cy="24415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Therefore, the equivalent de resistance of the induction motor when viewed from the dc-  link side of converter I is</a:t>
            </a:r>
          </a:p>
          <a:p>
            <a:pPr marL="12700">
              <a:lnSpc>
                <a:spcPct val="10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Once the resistance portion of the ac side equivalent circuit is transferred to the dc side,  the rest of the ac circuit along with the rotor-side converter (I) can be represented by a de  voltage source Vd, in series with an equivalent internal resistance Rd. This takes into  account the reduction in the mean output voltage of converter I caused by the induction  motor reactance. The values of Va and Rd, in terms of the ac-side circuit parameters are  given by</a:t>
            </a:r>
          </a:p>
        </p:txBody>
      </p:sp>
      <p:pic>
        <p:nvPicPr>
          <p:cNvPr id="30722" name="Picture 2"/>
          <p:cNvPicPr>
            <a:picLocks noChangeAspect="1" noChangeArrowheads="1"/>
          </p:cNvPicPr>
          <p:nvPr/>
        </p:nvPicPr>
        <p:blipFill>
          <a:blip r:embed="rId3"/>
          <a:srcRect/>
          <a:stretch>
            <a:fillRect/>
          </a:stretch>
        </p:blipFill>
        <p:spPr bwMode="auto">
          <a:xfrm>
            <a:off x="2389188" y="1450975"/>
            <a:ext cx="4357687" cy="242888"/>
          </a:xfrm>
          <a:prstGeom prst="rect">
            <a:avLst/>
          </a:prstGeom>
          <a:noFill/>
          <a:ln w="9525" cap="flat">
            <a:noFill/>
            <a:round/>
            <a:headEnd/>
            <a:tailEnd/>
          </a:ln>
          <a:effectLst/>
        </p:spPr>
      </p:pic>
      <p:pic>
        <p:nvPicPr>
          <p:cNvPr id="30723" name="Picture 3"/>
          <p:cNvPicPr>
            <a:picLocks noChangeAspect="1" noChangeArrowheads="1"/>
          </p:cNvPicPr>
          <p:nvPr/>
        </p:nvPicPr>
        <p:blipFill>
          <a:blip r:embed="rId4"/>
          <a:srcRect/>
          <a:stretch>
            <a:fillRect/>
          </a:stretch>
        </p:blipFill>
        <p:spPr bwMode="auto">
          <a:xfrm>
            <a:off x="2495550" y="3340100"/>
            <a:ext cx="4164013" cy="93503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76300" y="860425"/>
            <a:ext cx="7389813" cy="1084263"/>
          </a:xfrm>
          <a:prstGeom prst="rect">
            <a:avLst/>
          </a:prstGeom>
          <a:noFill/>
          <a:ln w="9525" cap="flat">
            <a:noFill/>
            <a:round/>
            <a:headEnd/>
            <a:tailEnd/>
          </a:ln>
          <a:effectLst/>
        </p:spPr>
        <p:txBody>
          <a:bodyPr lIns="0" tIns="36720" rIns="0" bIns="0">
            <a:spAutoFit/>
          </a:bodyPr>
          <a:lstStyle/>
          <a:p>
            <a:pPr marL="38100">
              <a:lnSpc>
                <a:spcPct val="100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Being an inductive phenomenon, R</a:t>
            </a:r>
            <a:r>
              <a:rPr lang="en-US" sz="1600" baseline="-7000">
                <a:solidFill>
                  <a:srgbClr val="000000"/>
                </a:solidFill>
                <a:latin typeface="Times New Roman" pitchFamily="16" charset="0"/>
                <a:ea typeface="Noto Sans SC Regular" charset="0"/>
                <a:cs typeface="Noto Sans SC Regular" charset="0"/>
              </a:rPr>
              <a:t>d1 </a:t>
            </a:r>
            <a:r>
              <a:rPr lang="en-US" sz="1600">
                <a:solidFill>
                  <a:srgbClr val="000000"/>
                </a:solidFill>
                <a:latin typeface="Times New Roman" pitchFamily="16" charset="0"/>
                <a:ea typeface="Noto Sans SC Regular" charset="0"/>
                <a:cs typeface="Noto Sans SC Regular" charset="0"/>
              </a:rPr>
              <a:t>does not represent a power loss component. Figure</a:t>
            </a:r>
          </a:p>
          <a:p>
            <a:pPr marL="381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5.8 shows the complete equivalent circuit referred to the de side. Note that the entire slip  power, i.e., the rotor-side electrical power, is supplied to the right of the dotted line. From</a:t>
            </a:r>
          </a:p>
          <a:p>
            <a:pPr marL="38100">
              <a:lnSpc>
                <a:spcPct val="100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figure,</a:t>
            </a:r>
          </a:p>
        </p:txBody>
      </p:sp>
      <p:sp>
        <p:nvSpPr>
          <p:cNvPr id="31746" name="Rectangle 2"/>
          <p:cNvSpPr>
            <a:spLocks noChangeArrowheads="1"/>
          </p:cNvSpPr>
          <p:nvPr/>
        </p:nvSpPr>
        <p:spPr bwMode="auto">
          <a:xfrm>
            <a:off x="876300" y="4203700"/>
            <a:ext cx="7391400" cy="715963"/>
          </a:xfrm>
          <a:prstGeom prst="rect">
            <a:avLst/>
          </a:prstGeom>
          <a:noFill/>
          <a:ln w="9525" cap="flat">
            <a:noFill/>
            <a:round/>
            <a:headEnd/>
            <a:tailEnd/>
          </a:ln>
          <a:effectLst/>
        </p:spPr>
        <p:txBody>
          <a:bodyPr lIns="0" tIns="1260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condition I</a:t>
            </a:r>
            <a:r>
              <a:rPr lang="en-US" sz="1400" baseline="-9000">
                <a:solidFill>
                  <a:srgbClr val="000000"/>
                </a:solidFill>
                <a:latin typeface="Times New Roman" pitchFamily="16" charset="0"/>
                <a:ea typeface="Noto Sans SC Regular" charset="0"/>
                <a:cs typeface="Noto Sans SC Regular" charset="0"/>
              </a:rPr>
              <a:t>d </a:t>
            </a:r>
            <a:r>
              <a:rPr lang="en-US" sz="1400">
                <a:solidFill>
                  <a:srgbClr val="000000"/>
                </a:solidFill>
                <a:latin typeface="Times New Roman" pitchFamily="16" charset="0"/>
                <a:ea typeface="Noto Sans SC Regular" charset="0"/>
                <a:cs typeface="Noto Sans SC Regular" charset="0"/>
              </a:rPr>
              <a:t>≥ 0 is required because the rotor-side and the line-side converter allow only  unidirectional current. Substituting the expressions for V</a:t>
            </a:r>
            <a:r>
              <a:rPr lang="en-US" sz="1400" baseline="-9000">
                <a:solidFill>
                  <a:srgbClr val="000000"/>
                </a:solidFill>
                <a:latin typeface="Times New Roman" pitchFamily="16" charset="0"/>
                <a:ea typeface="Noto Sans SC Regular" charset="0"/>
                <a:cs typeface="Noto Sans SC Regular" charset="0"/>
              </a:rPr>
              <a:t>d1</a:t>
            </a:r>
            <a:r>
              <a:rPr lang="en-US" sz="1400">
                <a:solidFill>
                  <a:srgbClr val="000000"/>
                </a:solidFill>
                <a:latin typeface="Times New Roman" pitchFamily="16" charset="0"/>
                <a:ea typeface="Noto Sans SC Regular" charset="0"/>
                <a:cs typeface="Noto Sans SC Regular" charset="0"/>
              </a:rPr>
              <a:t>, V</a:t>
            </a:r>
            <a:r>
              <a:rPr lang="en-US" sz="1400" baseline="-9000">
                <a:solidFill>
                  <a:srgbClr val="000000"/>
                </a:solidFill>
                <a:latin typeface="Times New Roman" pitchFamily="16" charset="0"/>
                <a:ea typeface="Noto Sans SC Regular" charset="0"/>
                <a:cs typeface="Noto Sans SC Regular" charset="0"/>
              </a:rPr>
              <a:t>d2 </a:t>
            </a:r>
            <a:r>
              <a:rPr lang="en-US" sz="1400">
                <a:solidFill>
                  <a:srgbClr val="000000"/>
                </a:solidFill>
                <a:latin typeface="Times New Roman" pitchFamily="16" charset="0"/>
                <a:ea typeface="Noto Sans SC Regular" charset="0"/>
                <a:cs typeface="Noto Sans SC Regular" charset="0"/>
              </a:rPr>
              <a:t>and R</a:t>
            </a:r>
            <a:r>
              <a:rPr lang="en-US" sz="1400" baseline="-9000">
                <a:solidFill>
                  <a:srgbClr val="000000"/>
                </a:solidFill>
                <a:latin typeface="Times New Roman" pitchFamily="16" charset="0"/>
                <a:ea typeface="Noto Sans SC Regular" charset="0"/>
                <a:cs typeface="Noto Sans SC Regular" charset="0"/>
              </a:rPr>
              <a:t>d1</a:t>
            </a:r>
            <a:r>
              <a:rPr lang="en-US" sz="1400">
                <a:solidFill>
                  <a:srgbClr val="000000"/>
                </a:solidFill>
                <a:latin typeface="Times New Roman" pitchFamily="16" charset="0"/>
                <a:ea typeface="Noto Sans SC Regular" charset="0"/>
                <a:cs typeface="Noto Sans SC Regular" charset="0"/>
              </a:rPr>
              <a:t>, in Eqn (5.26) and arranging  the terms, we get</a:t>
            </a:r>
          </a:p>
        </p:txBody>
      </p:sp>
      <p:pic>
        <p:nvPicPr>
          <p:cNvPr id="31747" name="Picture 3"/>
          <p:cNvPicPr>
            <a:picLocks noChangeAspect="1" noChangeArrowheads="1"/>
          </p:cNvPicPr>
          <p:nvPr/>
        </p:nvPicPr>
        <p:blipFill>
          <a:blip r:embed="rId3"/>
          <a:srcRect/>
          <a:stretch>
            <a:fillRect/>
          </a:stretch>
        </p:blipFill>
        <p:spPr bwMode="auto">
          <a:xfrm>
            <a:off x="2438400" y="1990725"/>
            <a:ext cx="4279900" cy="22098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2401888" y="914400"/>
            <a:ext cx="4349750" cy="35147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876300" y="860425"/>
            <a:ext cx="7381875" cy="547688"/>
          </a:xfrm>
          <a:prstGeom prst="rect">
            <a:avLst/>
          </a:prstGeom>
          <a:noFill/>
          <a:ln w="9525" cap="flat">
            <a:noFill/>
            <a:round/>
            <a:headEnd/>
            <a:tailEnd/>
          </a:ln>
          <a:effectLst/>
        </p:spPr>
        <p:txBody>
          <a:bodyPr lIns="0" tIns="1224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approximate rms value of the fundamental component of the stator current for level  dc-link current I</a:t>
            </a:r>
            <a:r>
              <a:rPr lang="en-US" sz="1600" baseline="-7000">
                <a:solidFill>
                  <a:srgbClr val="000000"/>
                </a:solidFill>
                <a:latin typeface="Times New Roman" pitchFamily="16" charset="0"/>
                <a:ea typeface="Noto Sans SC Regular" charset="0"/>
                <a:cs typeface="Noto Sans SC Regular" charset="0"/>
              </a:rPr>
              <a:t>d </a:t>
            </a:r>
            <a:r>
              <a:rPr lang="en-US" sz="1600">
                <a:solidFill>
                  <a:srgbClr val="000000"/>
                </a:solidFill>
                <a:latin typeface="Times New Roman" pitchFamily="16" charset="0"/>
                <a:ea typeface="Noto Sans SC Regular" charset="0"/>
                <a:cs typeface="Noto Sans SC Regular" charset="0"/>
              </a:rPr>
              <a:t>is</a:t>
            </a:r>
          </a:p>
        </p:txBody>
      </p:sp>
      <p:pic>
        <p:nvPicPr>
          <p:cNvPr id="33794" name="Picture 2"/>
          <p:cNvPicPr>
            <a:picLocks noChangeAspect="1" noChangeArrowheads="1"/>
          </p:cNvPicPr>
          <p:nvPr/>
        </p:nvPicPr>
        <p:blipFill>
          <a:blip r:embed="rId3"/>
          <a:srcRect/>
          <a:stretch>
            <a:fillRect/>
          </a:stretch>
        </p:blipFill>
        <p:spPr bwMode="auto">
          <a:xfrm>
            <a:off x="2266950" y="1450975"/>
            <a:ext cx="4625975" cy="361473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863600" y="865188"/>
            <a:ext cx="7418388" cy="3943350"/>
          </a:xfrm>
          <a:prstGeom prst="rect">
            <a:avLst/>
          </a:prstGeom>
          <a:noFill/>
          <a:ln w="9525" cap="flat">
            <a:noFill/>
            <a:round/>
            <a:headEnd/>
            <a:tailEnd/>
          </a:ln>
          <a:effectLst/>
        </p:spPr>
        <p:txBody>
          <a:bodyPr lIns="0" tIns="33480" rIns="0" bIns="0">
            <a:spAutoFit/>
          </a:bodyPr>
          <a:lstStyle/>
          <a:p>
            <a:pPr marL="50800">
              <a:lnSpc>
                <a:spcPct val="100000"/>
              </a:lnSpc>
              <a:spcBef>
                <a:spcPts val="2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b="1">
                <a:solidFill>
                  <a:srgbClr val="000000"/>
                </a:solidFill>
                <a:latin typeface="Times New Roman" pitchFamily="16" charset="0"/>
                <a:ea typeface="Noto Sans SC Regular" charset="0"/>
                <a:cs typeface="Noto Sans SC Regular" charset="0"/>
              </a:rPr>
              <a:t>4.4 Reactive power and harmonics</a:t>
            </a:r>
          </a:p>
          <a:p>
            <a:pPr marL="50800">
              <a:lnSpc>
                <a:spcPts val="2375"/>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grid-connected induction generator draws its excitation from the power  line  to  set  up  its  rotating  magnetic  field  for  regeneration  and  thus  always</a:t>
            </a:r>
          </a:p>
          <a:p>
            <a:pPr marL="50800">
              <a:lnSpc>
                <a:spcPts val="2375"/>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demands lagging reactive power. Such reactive power demand may adversely  affect the network voltage level particularly in weak public utility networks-and</a:t>
            </a:r>
          </a:p>
          <a:p>
            <a:pPr marL="508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increase system losses.  For large  wind  turbines  driving induction  generators,</a:t>
            </a:r>
          </a:p>
          <a:p>
            <a:pPr marL="508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voltage fluctuation and the flickering arising from power output variation  may exceed the statutory limits of the utility system.</a:t>
            </a:r>
          </a:p>
          <a:p>
            <a:pPr marL="508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By applying the definition of reactive power Q = V</a:t>
            </a:r>
            <a:r>
              <a:rPr lang="en-US" sz="1700" baseline="-7000">
                <a:solidFill>
                  <a:srgbClr val="000000"/>
                </a:solidFill>
                <a:latin typeface="Times New Roman" pitchFamily="16" charset="0"/>
                <a:ea typeface="Noto Sans SC Regular" charset="0"/>
                <a:cs typeface="Noto Sans SC Regular" charset="0"/>
              </a:rPr>
              <a:t>1.</a:t>
            </a:r>
            <a:r>
              <a:rPr lang="en-US">
                <a:solidFill>
                  <a:srgbClr val="000000"/>
                </a:solidFill>
                <a:latin typeface="Times New Roman" pitchFamily="16" charset="0"/>
                <a:ea typeface="Noto Sans SC Regular" charset="0"/>
                <a:cs typeface="Noto Sans SC Regular" charset="0"/>
              </a:rPr>
              <a:t>I</a:t>
            </a:r>
            <a:r>
              <a:rPr lang="en-US" sz="1700" baseline="-7000">
                <a:solidFill>
                  <a:srgbClr val="000000"/>
                </a:solidFill>
                <a:latin typeface="Times New Roman" pitchFamily="16" charset="0"/>
                <a:ea typeface="Noto Sans SC Regular" charset="0"/>
                <a:cs typeface="Noto Sans SC Regular" charset="0"/>
              </a:rPr>
              <a:t>1.</a:t>
            </a:r>
            <a:r>
              <a:rPr lang="en-US">
                <a:solidFill>
                  <a:srgbClr val="000000"/>
                </a:solidFill>
                <a:latin typeface="Times New Roman" pitchFamily="16" charset="0"/>
                <a:ea typeface="Noto Sans SC Regular" charset="0"/>
                <a:cs typeface="Noto Sans SC Regular" charset="0"/>
              </a:rPr>
              <a:t>sinϕ</a:t>
            </a:r>
            <a:r>
              <a:rPr lang="en-US" sz="1700" baseline="-7000">
                <a:solidFill>
                  <a:srgbClr val="000000"/>
                </a:solidFill>
                <a:latin typeface="Times New Roman" pitchFamily="16" charset="0"/>
                <a:ea typeface="Noto Sans SC Regular" charset="0"/>
                <a:cs typeface="Noto Sans SC Regular" charset="0"/>
              </a:rPr>
              <a:t>1</a:t>
            </a:r>
            <a:r>
              <a:rPr lang="en-US">
                <a:solidFill>
                  <a:srgbClr val="000000"/>
                </a:solidFill>
                <a:latin typeface="Times New Roman" pitchFamily="16" charset="0"/>
                <a:ea typeface="Noto Sans SC Regular" charset="0"/>
                <a:cs typeface="Noto Sans SC Regular" charset="0"/>
              </a:rPr>
              <a:t>, to the T-circuit  model of an induction motor [shown in Fig. 3.3(a)] the reactive power in one  phase of the motor under the approximation I</a:t>
            </a:r>
            <a:r>
              <a:rPr lang="en-US" sz="1700" baseline="-7000">
                <a:solidFill>
                  <a:srgbClr val="000000"/>
                </a:solidFill>
                <a:latin typeface="Times New Roman" pitchFamily="16" charset="0"/>
                <a:ea typeface="Noto Sans SC Regular" charset="0"/>
                <a:cs typeface="Noto Sans SC Regular" charset="0"/>
              </a:rPr>
              <a:t>1 </a:t>
            </a:r>
            <a:r>
              <a:rPr lang="en-US">
                <a:solidFill>
                  <a:srgbClr val="000000"/>
                </a:solidFill>
                <a:latin typeface="Times New Roman" pitchFamily="16" charset="0"/>
                <a:ea typeface="Noto Sans SC Regular" charset="0"/>
                <a:cs typeface="Noto Sans SC Regular" charset="0"/>
              </a:rPr>
              <a:t>≈ I</a:t>
            </a:r>
            <a:r>
              <a:rPr lang="en-US" sz="1700" baseline="-7000">
                <a:solidFill>
                  <a:srgbClr val="000000"/>
                </a:solidFill>
                <a:latin typeface="Times New Roman" pitchFamily="16" charset="0"/>
                <a:ea typeface="Noto Sans SC Regular" charset="0"/>
                <a:cs typeface="Noto Sans SC Regular" charset="0"/>
              </a:rPr>
              <a:t>2</a:t>
            </a:r>
            <a:r>
              <a:rPr lang="en-US">
                <a:solidFill>
                  <a:srgbClr val="000000"/>
                </a:solidFill>
                <a:latin typeface="Times New Roman" pitchFamily="16" charset="0"/>
                <a:ea typeface="Noto Sans SC Regular" charset="0"/>
                <a:cs typeface="Noto Sans SC Regular" charset="0"/>
              </a:rPr>
              <a:t>’ becomes</a:t>
            </a:r>
          </a:p>
        </p:txBody>
      </p:sp>
      <p:pic>
        <p:nvPicPr>
          <p:cNvPr id="34818" name="Picture 2"/>
          <p:cNvPicPr>
            <a:picLocks noChangeAspect="1" noChangeArrowheads="1"/>
          </p:cNvPicPr>
          <p:nvPr/>
        </p:nvPicPr>
        <p:blipFill>
          <a:blip r:embed="rId3"/>
          <a:srcRect/>
          <a:stretch>
            <a:fillRect/>
          </a:stretch>
        </p:blipFill>
        <p:spPr bwMode="auto">
          <a:xfrm>
            <a:off x="2493963" y="4541838"/>
            <a:ext cx="4175125" cy="8890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901700" y="842963"/>
            <a:ext cx="7345363" cy="4811712"/>
          </a:xfrm>
          <a:prstGeom prst="rect">
            <a:avLst/>
          </a:prstGeom>
          <a:noFill/>
          <a:ln w="9525" cap="flat">
            <a:noFill/>
            <a:round/>
            <a:headEnd/>
            <a:tailEnd/>
          </a:ln>
          <a:effectLst/>
        </p:spPr>
        <p:txBody>
          <a:bodyPr lIns="0" rIns="0" bIns="0">
            <a:spAutoFit/>
          </a:bodyPr>
          <a:lstStyle/>
          <a:p>
            <a:pPr marL="12700">
              <a:lnSpc>
                <a:spcPct val="100000"/>
              </a:lnSpc>
              <a:spcBef>
                <a:spcPts val="3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4.1.1.1 Constant-speed, constant-frequency</a:t>
            </a:r>
          </a:p>
          <a:p>
            <a:pPr marL="12700">
              <a:lnSpc>
                <a:spcPts val="2900"/>
              </a:lnSpc>
              <a:spcBef>
                <a:spcPts val="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The generation scheme in this category is based on fixed-speed  technology. The horizontal-axis wind turbine, whose speed can</a:t>
            </a:r>
          </a:p>
          <a:p>
            <a:pPr marL="12700">
              <a:lnSpc>
                <a:spcPct val="100000"/>
              </a:lnSpc>
              <a:spcBef>
                <a:spcPts val="1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be  controlled by using a  pitch-control  mechanism,  operates at a</a:t>
            </a:r>
          </a:p>
          <a:p>
            <a:pPr marL="127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constant speed and drives, through a gear box, a synchronous or  an induction generator that is connected to the power network.</a:t>
            </a:r>
          </a:p>
          <a:p>
            <a:pPr marL="12700" indent="457200" algn="just">
              <a:lnSpc>
                <a:spcPct val="100000"/>
              </a:lnSpc>
              <a:spcBef>
                <a:spcPts val="2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A constant-speed wind turbine can achieve maximum</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efficiency at the speed that gives the tip speed ratio the value  corresponding to the maximum power coefficient Cp Opt. Its  main weakness lies in its poor energy capture from the available  wind power at other wind speeds. Moreover, a pitch-control  mechanism adds considerably to the cost of the machines and  stresses the operating mechanism and the machines.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876300" y="860425"/>
            <a:ext cx="7396163" cy="4829175"/>
          </a:xfrm>
          <a:prstGeom prst="rect">
            <a:avLst/>
          </a:prstGeom>
          <a:noFill/>
          <a:ln w="9525" cap="flat">
            <a:noFill/>
            <a:round/>
            <a:headEnd/>
            <a:tailEnd/>
          </a:ln>
          <a:effectLst/>
        </p:spPr>
        <p:txBody>
          <a:bodyPr lIns="0" tIns="1152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reactive power consumed by the electrical machine thus comprises a constant value,  which is the magnetizing volt-ampere, and a parabolic value dependent on the dc-link  current. A three phase naturally commutated bridge converter on the rotor side is not  capable of generating leading VAR. The lagging reactive power requirement is then  transferred from the supply through the stator side of the machine, thus reducing the  stator active power output for the same current loading. On the other hand, if the rotor-  side converter is made a forced-commutated converter and its firing angle is made greater  than 180° for operation below the rated speed and less than zero for operation above the  rated speed, the reactive power demand of the machine can be met by the rotor-side  converter. For controlled converter II,  the phase angle between the fundamental  alternating current and the ac sinusoidal current is equal to the firing delay angle α</a:t>
            </a:r>
            <a:r>
              <a:rPr lang="en-US" sz="1600" baseline="-7000">
                <a:solidFill>
                  <a:srgbClr val="000000"/>
                </a:solidFill>
                <a:latin typeface="Times New Roman" pitchFamily="16" charset="0"/>
                <a:ea typeface="Noto Sans SC Regular" charset="0"/>
                <a:cs typeface="Noto Sans SC Regular" charset="0"/>
              </a:rPr>
              <a:t>2</a:t>
            </a:r>
            <a:r>
              <a:rPr lang="en-US" sz="1600">
                <a:solidFill>
                  <a:srgbClr val="000000"/>
                </a:solidFill>
                <a:latin typeface="Times New Roman" pitchFamily="16" charset="0"/>
                <a:ea typeface="Noto Sans SC Regular" charset="0"/>
                <a:cs typeface="Noto Sans SC Regular" charset="0"/>
              </a:rPr>
              <a:t>.</a:t>
            </a:r>
          </a:p>
          <a:p>
            <a:pPr marL="381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As α</a:t>
            </a:r>
            <a:r>
              <a:rPr lang="en-US" sz="1600" baseline="-7000">
                <a:solidFill>
                  <a:srgbClr val="000000"/>
                </a:solidFill>
                <a:latin typeface="Times New Roman" pitchFamily="16" charset="0"/>
                <a:ea typeface="Noto Sans SC Regular" charset="0"/>
                <a:cs typeface="Noto Sans SC Regular" charset="0"/>
              </a:rPr>
              <a:t>2 </a:t>
            </a:r>
            <a:r>
              <a:rPr lang="en-US" sz="1600">
                <a:solidFill>
                  <a:srgbClr val="000000"/>
                </a:solidFill>
                <a:latin typeface="Times New Roman" pitchFamily="16" charset="0"/>
                <a:ea typeface="Noto Sans SC Regular" charset="0"/>
                <a:cs typeface="Noto Sans SC Regular" charset="0"/>
              </a:rPr>
              <a:t>is always less than 180°, the fundamental lagging reactive power requirement  of converter II comes from the electrical source through the step-down transformer, and  varies with the operating point. Here too, if forced commutation is employed, unity or  leading power-factor operation in order to improve the overall power factor of the system  is possible. Whatever may be the firing strategy, the current-fed dc-link converter system</a:t>
            </a:r>
          </a:p>
          <a:p>
            <a:pPr marL="381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requires an expensive choke and an extra commutation circuit for operation at  synchronous speed (if it lies within the operating speed range).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901700" y="866775"/>
            <a:ext cx="7340600" cy="3484563"/>
          </a:xfrm>
          <a:prstGeom prst="rect">
            <a:avLst/>
          </a:prstGeom>
          <a:noFill/>
          <a:ln w="9525" cap="flat">
            <a:noFill/>
            <a:round/>
            <a:headEnd/>
            <a:tailEnd/>
          </a:ln>
          <a:effectLst/>
        </p:spPr>
        <p:txBody>
          <a:bodyPr lIns="0" tIns="10080" rIns="0" bIns="0">
            <a:spAutoFit/>
          </a:bodyPr>
          <a:lstStyle/>
          <a:p>
            <a:pPr marL="12700">
              <a:lnSpc>
                <a:spcPct val="109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b="1">
                <a:solidFill>
                  <a:srgbClr val="000000"/>
                </a:solidFill>
                <a:latin typeface="Times New Roman" pitchFamily="16" charset="0"/>
                <a:ea typeface="Noto Sans SC Regular" charset="0"/>
                <a:cs typeface="Noto Sans SC Regular" charset="0"/>
              </a:rPr>
              <a:t>4.5 Double output system with VSI-Variable voltage, variable frequency generation  </a:t>
            </a:r>
            <a:r>
              <a:rPr lang="en-US" sz="1600">
                <a:solidFill>
                  <a:srgbClr val="000000"/>
                </a:solidFill>
                <a:latin typeface="Times New Roman" pitchFamily="16" charset="0"/>
                <a:ea typeface="Noto Sans SC Regular" charset="0"/>
                <a:cs typeface="Noto Sans SC Regular" charset="0"/>
              </a:rPr>
              <a:t>Following the motoring convention, if the slip is negative, the motor input current will  lag behind the supply voltage by an angle greater than π/2, as shown in Fig. 5.14,  implying the induction machine to be a source of power.</a:t>
            </a:r>
          </a:p>
          <a:p>
            <a:pPr marL="127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It is evident that the inverted motor current, i.e., the current flowing out of the  machine, leads the motor terminal voltage.</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machine, therefore, acts as a source of active power feeding a parallel  combination of a capacitor and a resistor as shown in Fig. 5.14(b). If the reactive power  oscillation between the capacitor and the machine's effective inductance, similar to a  parallel resonant circuit, can be maintained, a voltage will be sustained across the</a:t>
            </a:r>
          </a:p>
          <a:p>
            <a:pPr marL="127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machine terminals. Initiation of the voltage build-up and its sustenance depend on several  parameters, such as the load resistance, the capacitance, the speed, and the residual flux  this is how a self-excited induction generator is obtained.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a:srcRect/>
          <a:stretch>
            <a:fillRect/>
          </a:stretch>
        </p:blipFill>
        <p:spPr bwMode="auto">
          <a:xfrm>
            <a:off x="2335213" y="914400"/>
            <a:ext cx="4481512" cy="36385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901700" y="881063"/>
            <a:ext cx="2544763" cy="1157287"/>
          </a:xfrm>
          <a:ln/>
        </p:spPr>
        <p:txBody>
          <a:bodyPr tIns="12600"/>
          <a:lstStyle/>
          <a:p>
            <a:pPr marL="12700" algn="l">
              <a:lnSpc>
                <a:spcPct val="100000"/>
              </a:lnSpc>
              <a:spcBef>
                <a:spcPts val="100"/>
              </a:spcBef>
              <a:tabLst>
                <a:tab pos="457200" algn="l"/>
                <a:tab pos="914400" algn="l"/>
                <a:tab pos="1371600" algn="l"/>
                <a:tab pos="1828800" algn="l"/>
                <a:tab pos="2286000" algn="l"/>
              </a:tabLst>
            </a:pPr>
            <a:r>
              <a:rPr lang="en-US" sz="2400" b="1">
                <a:latin typeface="Times New Roman" pitchFamily="16" charset="0"/>
              </a:rPr>
              <a:t>4.5.1 Circuit Model</a:t>
            </a:r>
          </a:p>
        </p:txBody>
      </p:sp>
      <p:sp>
        <p:nvSpPr>
          <p:cNvPr id="38914" name="Rectangle 2"/>
          <p:cNvSpPr>
            <a:spLocks noChangeArrowheads="1"/>
          </p:cNvSpPr>
          <p:nvPr/>
        </p:nvSpPr>
        <p:spPr bwMode="auto">
          <a:xfrm>
            <a:off x="901700" y="1263650"/>
            <a:ext cx="7342188" cy="3757613"/>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In contrast to the source-connected generator, the capacitor self excited induction  generator presents a unique aspect-the main flux saturation assumes fundamental  importance in establishing the equilibrium, that is, in determining the voltage level and  the output frequency of the generator, for a given load, speed, and excitation capacitance.  The capacitor is required to provide the reactive power, and no external constraints  (frequency and/or flux) are imposed on the system. An uncontrolled self-excited  induction generator shows considerable variation in its terminal voltage, degree of  saturation, and output frequency under varying load conditions. For a systematic study of  the behaviour of such a stand-alone induction generator with a variable-frequency output,  it is convenient to base the analysis on a circuit model whose parameters are defined in  terms of a base frequency.</a:t>
            </a:r>
          </a:p>
          <a:p>
            <a:pPr marL="12700" indent="457200" algn="just">
              <a:lnSpc>
                <a:spcPct val="100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Figure 5.17 shows the per-phase, steady-state, stator-referred equivalent circuit of a</a:t>
            </a:r>
          </a:p>
          <a:p>
            <a:pPr marL="12700" indent="4572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self-excited induction generator connected to a resistive-inductive load. A capacitor of  capacitance Co is connected to provide the excitation VAR.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876300" y="5076825"/>
            <a:ext cx="7380288" cy="547688"/>
          </a:xfrm>
          <a:prstGeom prst="rect">
            <a:avLst/>
          </a:prstGeom>
          <a:noFill/>
          <a:ln w="9525" cap="flat">
            <a:noFill/>
            <a:round/>
            <a:headEnd/>
            <a:tailEnd/>
          </a:ln>
          <a:effectLst/>
        </p:spPr>
        <p:txBody>
          <a:bodyPr lIns="0" tIns="1224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where n</a:t>
            </a:r>
            <a:r>
              <a:rPr lang="en-US" sz="1600" baseline="-7000">
                <a:solidFill>
                  <a:srgbClr val="000000"/>
                </a:solidFill>
                <a:latin typeface="Times New Roman" pitchFamily="16" charset="0"/>
                <a:ea typeface="Noto Sans SC Regular" charset="0"/>
                <a:cs typeface="Noto Sans SC Regular" charset="0"/>
              </a:rPr>
              <a:t>r </a:t>
            </a:r>
            <a:r>
              <a:rPr lang="en-US" sz="1600">
                <a:solidFill>
                  <a:srgbClr val="000000"/>
                </a:solidFill>
                <a:latin typeface="Times New Roman" pitchFamily="16" charset="0"/>
                <a:ea typeface="Noto Sans SC Regular" charset="0"/>
                <a:cs typeface="Noto Sans SC Regular" charset="0"/>
              </a:rPr>
              <a:t>is the synchronous speed corresponding to the generated terminal frequency.  The slip given in Eqn (5.64) may be expressed as</a:t>
            </a:r>
          </a:p>
        </p:txBody>
      </p:sp>
      <p:pic>
        <p:nvPicPr>
          <p:cNvPr id="39938" name="Picture 2"/>
          <p:cNvPicPr>
            <a:picLocks noChangeAspect="1" noChangeArrowheads="1"/>
          </p:cNvPicPr>
          <p:nvPr/>
        </p:nvPicPr>
        <p:blipFill>
          <a:blip r:embed="rId3"/>
          <a:srcRect/>
          <a:stretch>
            <a:fillRect/>
          </a:stretch>
        </p:blipFill>
        <p:spPr bwMode="auto">
          <a:xfrm>
            <a:off x="2600325" y="914400"/>
            <a:ext cx="3948113" cy="41624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876300" y="1214438"/>
            <a:ext cx="7386638" cy="815975"/>
          </a:xfrm>
          <a:prstGeom prst="rect">
            <a:avLst/>
          </a:prstGeom>
          <a:noFill/>
          <a:ln w="9525" cap="flat">
            <a:noFill/>
            <a:round/>
            <a:headEnd/>
            <a:tailEnd/>
          </a:ln>
          <a:effectLst/>
        </p:spPr>
        <p:txBody>
          <a:bodyPr lIns="0" tIns="1224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where v is the per-unit speed (n</a:t>
            </a:r>
            <a:r>
              <a:rPr lang="en-US" sz="1600" baseline="-7000">
                <a:solidFill>
                  <a:srgbClr val="000000"/>
                </a:solidFill>
                <a:latin typeface="Times New Roman" pitchFamily="16" charset="0"/>
                <a:ea typeface="Noto Sans SC Regular" charset="0"/>
                <a:cs typeface="Noto Sans SC Regular" charset="0"/>
              </a:rPr>
              <a:t>r</a:t>
            </a:r>
            <a:r>
              <a:rPr lang="en-US" sz="1600">
                <a:solidFill>
                  <a:srgbClr val="000000"/>
                </a:solidFill>
                <a:latin typeface="Times New Roman" pitchFamily="16" charset="0"/>
                <a:ea typeface="Noto Sans SC Regular" charset="0"/>
                <a:cs typeface="Noto Sans SC Regular" charset="0"/>
              </a:rPr>
              <a:t>/n</a:t>
            </a:r>
            <a:r>
              <a:rPr lang="en-US" sz="1600" baseline="-7000">
                <a:solidFill>
                  <a:srgbClr val="000000"/>
                </a:solidFill>
                <a:latin typeface="Times New Roman" pitchFamily="16" charset="0"/>
                <a:ea typeface="Noto Sans SC Regular" charset="0"/>
                <a:cs typeface="Noto Sans SC Regular" charset="0"/>
              </a:rPr>
              <a:t>b</a:t>
            </a:r>
            <a:r>
              <a:rPr lang="en-US" sz="1600">
                <a:solidFill>
                  <a:srgbClr val="000000"/>
                </a:solidFill>
                <a:latin typeface="Times New Roman" pitchFamily="16" charset="0"/>
                <a:ea typeface="Noto Sans SC Regular" charset="0"/>
                <a:cs typeface="Noto Sans SC Regular" charset="0"/>
              </a:rPr>
              <a:t>) defined with respect to the synchronous speed  corresponding to the base frequency f</a:t>
            </a:r>
            <a:r>
              <a:rPr lang="en-US" sz="1600" baseline="-7000">
                <a:solidFill>
                  <a:srgbClr val="000000"/>
                </a:solidFill>
                <a:latin typeface="Times New Roman" pitchFamily="16" charset="0"/>
                <a:ea typeface="Noto Sans SC Regular" charset="0"/>
                <a:cs typeface="Noto Sans SC Regular" charset="0"/>
              </a:rPr>
              <a:t>b </a:t>
            </a:r>
            <a:r>
              <a:rPr lang="en-US" sz="1600">
                <a:solidFill>
                  <a:srgbClr val="000000"/>
                </a:solidFill>
                <a:latin typeface="Times New Roman" pitchFamily="16" charset="0"/>
                <a:ea typeface="Noto Sans SC Regular" charset="0"/>
                <a:cs typeface="Noto Sans SC Regular" charset="0"/>
              </a:rPr>
              <a:t>and F is as defined earlier.</a:t>
            </a:r>
          </a:p>
          <a:p>
            <a:pPr marL="38100">
              <a:lnSpc>
                <a:spcPct val="100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voltage equation for the rotor circuit shown in Fig. 5.17 is</a:t>
            </a:r>
          </a:p>
        </p:txBody>
      </p:sp>
      <p:sp>
        <p:nvSpPr>
          <p:cNvPr id="40962" name="Rectangle 2"/>
          <p:cNvSpPr>
            <a:spLocks noChangeArrowheads="1"/>
          </p:cNvSpPr>
          <p:nvPr/>
        </p:nvSpPr>
        <p:spPr bwMode="auto">
          <a:xfrm>
            <a:off x="876300" y="4546600"/>
            <a:ext cx="7394575" cy="1235075"/>
          </a:xfrm>
          <a:prstGeom prst="rect">
            <a:avLst/>
          </a:prstGeom>
          <a:noFill/>
          <a:ln w="9525" cap="flat">
            <a:noFill/>
            <a:round/>
            <a:headEnd/>
            <a:tailEnd/>
          </a:ln>
          <a:effectLst/>
        </p:spPr>
        <p:txBody>
          <a:bodyPr lIns="0" tIns="1260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X</a:t>
            </a:r>
            <a:r>
              <a:rPr lang="en-US" sz="1700" baseline="-7000">
                <a:solidFill>
                  <a:srgbClr val="000000"/>
                </a:solidFill>
                <a:latin typeface="Times New Roman" pitchFamily="16" charset="0"/>
                <a:ea typeface="Noto Sans SC Regular" charset="0"/>
                <a:cs typeface="Noto Sans SC Regular" charset="0"/>
              </a:rPr>
              <a:t>cb </a:t>
            </a:r>
            <a:r>
              <a:rPr lang="en-US">
                <a:solidFill>
                  <a:srgbClr val="000000"/>
                </a:solidFill>
                <a:latin typeface="Times New Roman" pitchFamily="16" charset="0"/>
                <a:ea typeface="Noto Sans SC Regular" charset="0"/>
                <a:cs typeface="Noto Sans SC Regular" charset="0"/>
              </a:rPr>
              <a:t>(= 1/w</a:t>
            </a:r>
            <a:r>
              <a:rPr lang="en-US" sz="1700" baseline="-7000">
                <a:solidFill>
                  <a:srgbClr val="000000"/>
                </a:solidFill>
                <a:latin typeface="Times New Roman" pitchFamily="16" charset="0"/>
                <a:ea typeface="Noto Sans SC Regular" charset="0"/>
                <a:cs typeface="Noto Sans SC Regular" charset="0"/>
              </a:rPr>
              <a:t>b</a:t>
            </a:r>
            <a:r>
              <a:rPr lang="en-US">
                <a:solidFill>
                  <a:srgbClr val="000000"/>
                </a:solidFill>
                <a:latin typeface="Times New Roman" pitchFamily="16" charset="0"/>
                <a:ea typeface="Noto Sans SC Regular" charset="0"/>
                <a:cs typeface="Noto Sans SC Regular" charset="0"/>
              </a:rPr>
              <a:t>C</a:t>
            </a:r>
            <a:r>
              <a:rPr lang="en-US" sz="1700" baseline="-7000">
                <a:solidFill>
                  <a:srgbClr val="000000"/>
                </a:solidFill>
                <a:latin typeface="Times New Roman" pitchFamily="16" charset="0"/>
                <a:ea typeface="Noto Sans SC Regular" charset="0"/>
                <a:cs typeface="Noto Sans SC Regular" charset="0"/>
              </a:rPr>
              <a:t>o</a:t>
            </a:r>
            <a:r>
              <a:rPr lang="en-US">
                <a:solidFill>
                  <a:srgbClr val="000000"/>
                </a:solidFill>
                <a:latin typeface="Times New Roman" pitchFamily="16" charset="0"/>
                <a:ea typeface="Noto Sans SC Regular" charset="0"/>
                <a:cs typeface="Noto Sans SC Regular" charset="0"/>
              </a:rPr>
              <a:t>) and X</a:t>
            </a:r>
            <a:r>
              <a:rPr lang="en-US" sz="1700" baseline="-7000">
                <a:solidFill>
                  <a:srgbClr val="000000"/>
                </a:solidFill>
                <a:latin typeface="Times New Roman" pitchFamily="16" charset="0"/>
                <a:ea typeface="Noto Sans SC Regular" charset="0"/>
                <a:cs typeface="Noto Sans SC Regular" charset="0"/>
              </a:rPr>
              <a:t>Lb </a:t>
            </a:r>
            <a:r>
              <a:rPr lang="en-US">
                <a:solidFill>
                  <a:srgbClr val="000000"/>
                </a:solidFill>
                <a:latin typeface="Times New Roman" pitchFamily="16" charset="0"/>
                <a:ea typeface="Noto Sans SC Regular" charset="0"/>
                <a:cs typeface="Noto Sans SC Regular" charset="0"/>
              </a:rPr>
              <a:t>(=w</a:t>
            </a:r>
            <a:r>
              <a:rPr lang="en-US" sz="1700" baseline="-7000">
                <a:solidFill>
                  <a:srgbClr val="000000"/>
                </a:solidFill>
                <a:latin typeface="Times New Roman" pitchFamily="16" charset="0"/>
                <a:ea typeface="Noto Sans SC Regular" charset="0"/>
                <a:cs typeface="Noto Sans SC Regular" charset="0"/>
              </a:rPr>
              <a:t>b</a:t>
            </a:r>
            <a:r>
              <a:rPr lang="en-US">
                <a:solidFill>
                  <a:srgbClr val="000000"/>
                </a:solidFill>
                <a:latin typeface="Times New Roman" pitchFamily="16" charset="0"/>
                <a:ea typeface="Noto Sans SC Regular" charset="0"/>
                <a:cs typeface="Noto Sans SC Regular" charset="0"/>
              </a:rPr>
              <a:t>L) are, respectively, the reactance’s of the  excitation capacitor and the inductor at the base frequency.</a:t>
            </a:r>
          </a:p>
          <a:p>
            <a:pPr marL="38100" indent="457200">
              <a:lnSpc>
                <a:spcPts val="2375"/>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Equations (5.63), (5.67), and (5.68) redefine the parameters and the node  voltages of the equivalent circuit shown in Fig. 5.17, as indicated in Fig. 5.18.</a:t>
            </a:r>
          </a:p>
        </p:txBody>
      </p:sp>
      <p:pic>
        <p:nvPicPr>
          <p:cNvPr id="40963" name="Picture 3"/>
          <p:cNvPicPr>
            <a:picLocks noChangeAspect="1" noChangeArrowheads="1"/>
          </p:cNvPicPr>
          <p:nvPr/>
        </p:nvPicPr>
        <p:blipFill>
          <a:blip r:embed="rId3"/>
          <a:srcRect/>
          <a:stretch>
            <a:fillRect/>
          </a:stretch>
        </p:blipFill>
        <p:spPr bwMode="auto">
          <a:xfrm>
            <a:off x="2922588" y="914400"/>
            <a:ext cx="3308350" cy="315913"/>
          </a:xfrm>
          <a:prstGeom prst="rect">
            <a:avLst/>
          </a:prstGeom>
          <a:noFill/>
          <a:ln w="9525" cap="flat">
            <a:noFill/>
            <a:round/>
            <a:headEnd/>
            <a:tailEnd/>
          </a:ln>
          <a:effectLst/>
        </p:spPr>
      </p:pic>
      <p:pic>
        <p:nvPicPr>
          <p:cNvPr id="40964" name="Picture 4"/>
          <p:cNvPicPr>
            <a:picLocks noChangeAspect="1" noChangeArrowheads="1"/>
          </p:cNvPicPr>
          <p:nvPr/>
        </p:nvPicPr>
        <p:blipFill>
          <a:blip r:embed="rId4"/>
          <a:srcRect/>
          <a:stretch>
            <a:fillRect/>
          </a:stretch>
        </p:blipFill>
        <p:spPr bwMode="auto">
          <a:xfrm>
            <a:off x="2495550" y="2073275"/>
            <a:ext cx="4164013" cy="24780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901700" y="854075"/>
            <a:ext cx="7342188" cy="2443163"/>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This stator-referred equivalent circuit, mapped in terms of the base frequency,  is commonly used for predicting the performance of a self-excited induction  generator.</a:t>
            </a:r>
          </a:p>
          <a:p>
            <a:pPr marL="127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general, the speed and the load are the given parameters. The frequency, the  excitation capacitance, and the magnetizing reactance constitute the set of  unknown variables even when a desired terminal voltage is required to be  maintained.</a:t>
            </a:r>
          </a:p>
        </p:txBody>
      </p:sp>
      <p:pic>
        <p:nvPicPr>
          <p:cNvPr id="41986" name="Picture 2"/>
          <p:cNvPicPr>
            <a:picLocks noChangeAspect="1" noChangeArrowheads="1"/>
          </p:cNvPicPr>
          <p:nvPr/>
        </p:nvPicPr>
        <p:blipFill>
          <a:blip r:embed="rId3"/>
          <a:srcRect/>
          <a:stretch>
            <a:fillRect/>
          </a:stretch>
        </p:blipFill>
        <p:spPr bwMode="auto">
          <a:xfrm>
            <a:off x="2401888" y="3332163"/>
            <a:ext cx="4346575" cy="21209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901700" y="881063"/>
            <a:ext cx="5703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400" b="1">
                <a:latin typeface="Times New Roman" pitchFamily="16" charset="0"/>
              </a:rPr>
              <a:t>4.5.2 Analysis of the Steady-state Operation</a:t>
            </a:r>
          </a:p>
        </p:txBody>
      </p:sp>
      <p:sp>
        <p:nvSpPr>
          <p:cNvPr id="43010" name="Rectangle 2"/>
          <p:cNvSpPr>
            <a:spLocks noChangeArrowheads="1"/>
          </p:cNvSpPr>
          <p:nvPr/>
        </p:nvSpPr>
        <p:spPr bwMode="auto">
          <a:xfrm>
            <a:off x="850900" y="1223963"/>
            <a:ext cx="7439025" cy="4498975"/>
          </a:xfrm>
          <a:prstGeom prst="rect">
            <a:avLst/>
          </a:prstGeom>
          <a:noFill/>
          <a:ln w="9525" cap="flat">
            <a:noFill/>
            <a:round/>
            <a:headEnd/>
            <a:tailEnd/>
          </a:ln>
          <a:effectLst/>
        </p:spPr>
        <p:txBody>
          <a:bodyPr lIns="0" tIns="71640" rIns="0" bIns="0">
            <a:spAutoFit/>
          </a:bodyPr>
          <a:lstStyle/>
          <a:p>
            <a:pPr marL="63500">
              <a:lnSpc>
                <a:spcPct val="100000"/>
              </a:lnSpc>
              <a:spcBef>
                <a:spcPts val="5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4.5.2.1 The loop impedance method</a:t>
            </a:r>
          </a:p>
          <a:p>
            <a:pPr marL="63500" algn="just">
              <a:lnSpc>
                <a:spcPct val="111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Since there is no emf source, applying Kirchhoff's emf law around the loop SRPQ in the  circuit of Fig. 5.18 yields</a:t>
            </a:r>
          </a:p>
          <a:p>
            <a:pPr marL="4763" algn="ctr">
              <a:lnSpc>
                <a:spcPct val="100000"/>
              </a:lnSpc>
              <a:spcBef>
                <a:spcPts val="1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(Z</a:t>
            </a:r>
            <a:r>
              <a:rPr lang="en-US" sz="1600" baseline="-7000">
                <a:solidFill>
                  <a:srgbClr val="000000"/>
                </a:solidFill>
                <a:latin typeface="Times New Roman" pitchFamily="16" charset="0"/>
                <a:ea typeface="Noto Sans SC Regular" charset="0"/>
                <a:cs typeface="Noto Sans SC Regular" charset="0"/>
              </a:rPr>
              <a:t>QP</a:t>
            </a:r>
            <a:r>
              <a:rPr lang="en-US" sz="1600">
                <a:solidFill>
                  <a:srgbClr val="000000"/>
                </a:solidFill>
                <a:latin typeface="Times New Roman" pitchFamily="16" charset="0"/>
                <a:ea typeface="Noto Sans SC Regular" charset="0"/>
                <a:cs typeface="Noto Sans SC Regular" charset="0"/>
              </a:rPr>
              <a:t>+Z+PR+Z</a:t>
            </a:r>
            <a:r>
              <a:rPr lang="en-US" sz="1600" baseline="-7000">
                <a:solidFill>
                  <a:srgbClr val="000000"/>
                </a:solidFill>
                <a:latin typeface="Times New Roman" pitchFamily="16" charset="0"/>
                <a:ea typeface="Noto Sans SC Regular" charset="0"/>
                <a:cs typeface="Noto Sans SC Regular" charset="0"/>
              </a:rPr>
              <a:t>RS</a:t>
            </a:r>
            <a:r>
              <a:rPr lang="en-US" sz="1600">
                <a:solidFill>
                  <a:srgbClr val="000000"/>
                </a:solidFill>
                <a:latin typeface="Times New Roman" pitchFamily="16" charset="0"/>
                <a:ea typeface="Noto Sans SC Regular" charset="0"/>
                <a:cs typeface="Noto Sans SC Regular" charset="0"/>
              </a:rPr>
              <a:t>)/I</a:t>
            </a:r>
            <a:r>
              <a:rPr lang="en-US" sz="1600" baseline="-7000">
                <a:solidFill>
                  <a:srgbClr val="000000"/>
                </a:solidFill>
                <a:latin typeface="Times New Roman" pitchFamily="16" charset="0"/>
                <a:ea typeface="Noto Sans SC Regular" charset="0"/>
                <a:cs typeface="Noto Sans SC Regular" charset="0"/>
              </a:rPr>
              <a:t>1 </a:t>
            </a:r>
            <a:r>
              <a:rPr lang="en-US" sz="1600">
                <a:solidFill>
                  <a:srgbClr val="000000"/>
                </a:solidFill>
                <a:latin typeface="Times New Roman" pitchFamily="16" charset="0"/>
                <a:ea typeface="Noto Sans SC Regular" charset="0"/>
                <a:cs typeface="Noto Sans SC Regular" charset="0"/>
              </a:rPr>
              <a:t>= 0	(5.69)</a:t>
            </a:r>
          </a:p>
          <a:p>
            <a:pPr marL="635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For the stator current to exist under the self-excited state, the sum of the impedances must  be zero, i.e.,</a:t>
            </a:r>
          </a:p>
          <a:p>
            <a:pPr marL="4763" algn="ctr">
              <a:lnSpc>
                <a:spcPct val="100000"/>
              </a:lnSpc>
              <a:spcBef>
                <a:spcPts val="1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Z</a:t>
            </a:r>
            <a:r>
              <a:rPr lang="en-US" sz="1600" baseline="-7000">
                <a:solidFill>
                  <a:srgbClr val="000000"/>
                </a:solidFill>
                <a:latin typeface="Times New Roman" pitchFamily="16" charset="0"/>
                <a:ea typeface="Noto Sans SC Regular" charset="0"/>
                <a:cs typeface="Noto Sans SC Regular" charset="0"/>
              </a:rPr>
              <a:t>QP  </a:t>
            </a:r>
            <a:r>
              <a:rPr lang="en-US" sz="1600">
                <a:solidFill>
                  <a:srgbClr val="000000"/>
                </a:solidFill>
                <a:latin typeface="Times New Roman" pitchFamily="16" charset="0"/>
                <a:ea typeface="Noto Sans SC Regular" charset="0"/>
                <a:cs typeface="Noto Sans SC Regular" charset="0"/>
              </a:rPr>
              <a:t>+ Z</a:t>
            </a:r>
            <a:r>
              <a:rPr lang="en-US" sz="1600" baseline="-7000">
                <a:solidFill>
                  <a:srgbClr val="000000"/>
                </a:solidFill>
                <a:latin typeface="Times New Roman" pitchFamily="16" charset="0"/>
                <a:ea typeface="Noto Sans SC Regular" charset="0"/>
                <a:cs typeface="Noto Sans SC Regular" charset="0"/>
              </a:rPr>
              <a:t>PR  </a:t>
            </a:r>
            <a:r>
              <a:rPr lang="en-US" sz="1600">
                <a:solidFill>
                  <a:srgbClr val="000000"/>
                </a:solidFill>
                <a:latin typeface="Times New Roman" pitchFamily="16" charset="0"/>
                <a:ea typeface="Noto Sans SC Regular" charset="0"/>
                <a:cs typeface="Noto Sans SC Regular" charset="0"/>
              </a:rPr>
              <a:t>+ Z</a:t>
            </a:r>
            <a:r>
              <a:rPr lang="en-US" sz="1600" baseline="-7000">
                <a:solidFill>
                  <a:srgbClr val="000000"/>
                </a:solidFill>
                <a:latin typeface="Times New Roman" pitchFamily="16" charset="0"/>
                <a:ea typeface="Noto Sans SC Regular" charset="0"/>
                <a:cs typeface="Noto Sans SC Regular" charset="0"/>
              </a:rPr>
              <a:t>RS </a:t>
            </a:r>
            <a:r>
              <a:rPr lang="en-US" sz="1600">
                <a:solidFill>
                  <a:srgbClr val="000000"/>
                </a:solidFill>
                <a:latin typeface="Times New Roman" pitchFamily="16" charset="0"/>
                <a:ea typeface="Noto Sans SC Regular" charset="0"/>
                <a:cs typeface="Noto Sans SC Regular" charset="0"/>
              </a:rPr>
              <a:t>= 0	(5.70)</a:t>
            </a:r>
          </a:p>
          <a:p>
            <a:pPr marL="63500" algn="just">
              <a:lnSpc>
                <a:spcPts val="2138"/>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By equating the real and the imaginary parts independently to zero, we obtain two  simultaneous non-linear equations:</a:t>
            </a:r>
          </a:p>
          <a:p>
            <a:pPr marL="63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520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f</a:t>
            </a:r>
            <a:r>
              <a:rPr lang="en-US" sz="1600" baseline="-7000">
                <a:solidFill>
                  <a:srgbClr val="000000"/>
                </a:solidFill>
                <a:latin typeface="Times New Roman" pitchFamily="16" charset="0"/>
                <a:ea typeface="Noto Sans SC Regular" charset="0"/>
                <a:cs typeface="Noto Sans SC Regular" charset="0"/>
              </a:rPr>
              <a:t>1</a:t>
            </a:r>
            <a:r>
              <a:rPr lang="en-US" sz="1600">
                <a:solidFill>
                  <a:srgbClr val="000000"/>
                </a:solidFill>
                <a:latin typeface="Times New Roman" pitchFamily="16" charset="0"/>
                <a:ea typeface="Noto Sans SC Regular" charset="0"/>
                <a:cs typeface="Noto Sans SC Regular" charset="0"/>
              </a:rPr>
              <a:t>(F, X</a:t>
            </a:r>
            <a:r>
              <a:rPr lang="en-US" sz="1600" baseline="-7000">
                <a:solidFill>
                  <a:srgbClr val="000000"/>
                </a:solidFill>
                <a:latin typeface="Times New Roman" pitchFamily="16" charset="0"/>
                <a:ea typeface="Noto Sans SC Regular" charset="0"/>
                <a:cs typeface="Noto Sans SC Regular" charset="0"/>
              </a:rPr>
              <a:t>cb</a:t>
            </a:r>
            <a:r>
              <a:rPr lang="en-US" sz="1600">
                <a:solidFill>
                  <a:srgbClr val="000000"/>
                </a:solidFill>
                <a:latin typeface="Times New Roman" pitchFamily="16" charset="0"/>
                <a:ea typeface="Noto Sans SC Regular" charset="0"/>
                <a:cs typeface="Noto Sans SC Regular" charset="0"/>
              </a:rPr>
              <a:t>, X</a:t>
            </a:r>
            <a:r>
              <a:rPr lang="en-US" sz="1600" baseline="-7000">
                <a:solidFill>
                  <a:srgbClr val="000000"/>
                </a:solidFill>
                <a:latin typeface="Times New Roman" pitchFamily="16" charset="0"/>
                <a:ea typeface="Noto Sans SC Regular" charset="0"/>
                <a:cs typeface="Noto Sans SC Regular" charset="0"/>
              </a:rPr>
              <a:t>m</a:t>
            </a:r>
            <a:r>
              <a:rPr lang="en-US" sz="1600">
                <a:solidFill>
                  <a:srgbClr val="000000"/>
                </a:solidFill>
                <a:latin typeface="Times New Roman" pitchFamily="16" charset="0"/>
                <a:ea typeface="Noto Sans SC Regular" charset="0"/>
                <a:cs typeface="Noto Sans SC Regular" charset="0"/>
              </a:rPr>
              <a:t>) =0</a:t>
            </a:r>
          </a:p>
          <a:p>
            <a:pPr marL="520700">
              <a:lnSpc>
                <a:spcPct val="100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f</a:t>
            </a:r>
            <a:r>
              <a:rPr lang="en-US" sz="1600" baseline="-7000">
                <a:solidFill>
                  <a:srgbClr val="000000"/>
                </a:solidFill>
                <a:latin typeface="Times New Roman" pitchFamily="16" charset="0"/>
                <a:ea typeface="Noto Sans SC Regular" charset="0"/>
                <a:cs typeface="Noto Sans SC Regular" charset="0"/>
              </a:rPr>
              <a:t>2</a:t>
            </a:r>
            <a:r>
              <a:rPr lang="en-US" sz="1600">
                <a:solidFill>
                  <a:srgbClr val="000000"/>
                </a:solidFill>
                <a:latin typeface="Times New Roman" pitchFamily="16" charset="0"/>
                <a:ea typeface="Noto Sans SC Regular" charset="0"/>
                <a:cs typeface="Noto Sans SC Regular" charset="0"/>
              </a:rPr>
              <a:t>(F, X</a:t>
            </a:r>
            <a:r>
              <a:rPr lang="en-US" sz="1600" baseline="-7000">
                <a:solidFill>
                  <a:srgbClr val="000000"/>
                </a:solidFill>
                <a:latin typeface="Times New Roman" pitchFamily="16" charset="0"/>
                <a:ea typeface="Noto Sans SC Regular" charset="0"/>
                <a:cs typeface="Noto Sans SC Regular" charset="0"/>
              </a:rPr>
              <a:t>cb</a:t>
            </a:r>
            <a:r>
              <a:rPr lang="en-US" sz="1600">
                <a:solidFill>
                  <a:srgbClr val="000000"/>
                </a:solidFill>
                <a:latin typeface="Times New Roman" pitchFamily="16" charset="0"/>
                <a:ea typeface="Noto Sans SC Regular" charset="0"/>
                <a:cs typeface="Noto Sans SC Regular" charset="0"/>
              </a:rPr>
              <a:t>, X</a:t>
            </a:r>
            <a:r>
              <a:rPr lang="en-US" sz="1600" baseline="-7000">
                <a:solidFill>
                  <a:srgbClr val="000000"/>
                </a:solidFill>
                <a:latin typeface="Times New Roman" pitchFamily="16" charset="0"/>
                <a:ea typeface="Noto Sans SC Regular" charset="0"/>
                <a:cs typeface="Noto Sans SC Regular" charset="0"/>
              </a:rPr>
              <a:t>m</a:t>
            </a:r>
            <a:r>
              <a:rPr lang="en-US" sz="1600">
                <a:solidFill>
                  <a:srgbClr val="000000"/>
                </a:solidFill>
                <a:latin typeface="Times New Roman" pitchFamily="16" charset="0"/>
                <a:ea typeface="Noto Sans SC Regular" charset="0"/>
                <a:cs typeface="Noto Sans SC Regular" charset="0"/>
              </a:rPr>
              <a:t>)=0	(5.71)</a:t>
            </a:r>
          </a:p>
          <a:p>
            <a:pPr marL="5207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Two equations can yield only two unknown variables. The key unknown variable in  determining the performance an induction generator is the per-unit frequency F. The  choice of the second unknown variable depends on the specific objective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3"/>
          <a:srcRect/>
          <a:stretch>
            <a:fillRect/>
          </a:stretch>
        </p:blipFill>
        <p:spPr bwMode="auto">
          <a:xfrm>
            <a:off x="2587625" y="914400"/>
            <a:ext cx="3986213" cy="3922713"/>
          </a:xfrm>
          <a:prstGeom prst="rect">
            <a:avLst/>
          </a:prstGeom>
          <a:noFill/>
          <a:ln w="9525" cap="flat">
            <a:noFill/>
            <a:round/>
            <a:headEnd/>
            <a:tailEnd/>
          </a:ln>
          <a:effectLst/>
        </p:spPr>
      </p:pic>
      <p:pic>
        <p:nvPicPr>
          <p:cNvPr id="44034" name="Picture 2"/>
          <p:cNvPicPr>
            <a:picLocks noChangeAspect="1" noChangeArrowheads="1"/>
          </p:cNvPicPr>
          <p:nvPr/>
        </p:nvPicPr>
        <p:blipFill>
          <a:blip r:embed="rId4"/>
          <a:srcRect/>
          <a:stretch>
            <a:fillRect/>
          </a:stretch>
        </p:blipFill>
        <p:spPr bwMode="auto">
          <a:xfrm>
            <a:off x="2495550" y="4892675"/>
            <a:ext cx="4156075" cy="9255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850900" y="863600"/>
            <a:ext cx="7439025" cy="2614613"/>
          </a:xfrm>
          <a:prstGeom prst="rect">
            <a:avLst/>
          </a:prstGeom>
          <a:noFill/>
          <a:ln w="9525" cap="flat">
            <a:noFill/>
            <a:round/>
            <a:headEnd/>
            <a:tailEnd/>
          </a:ln>
          <a:effectLst/>
        </p:spPr>
        <p:txBody>
          <a:bodyPr lIns="0" tIns="12600" rIns="0" bIns="0">
            <a:spAutoFit/>
          </a:bodyPr>
          <a:lstStyle/>
          <a:p>
            <a:pPr marL="635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Equations 5.72 and 5.73 can be solved numerically to obtain the values of X</a:t>
            </a:r>
            <a:r>
              <a:rPr lang="en-US" sz="1400" baseline="-9000">
                <a:solidFill>
                  <a:srgbClr val="000000"/>
                </a:solidFill>
                <a:latin typeface="Times New Roman" pitchFamily="16" charset="0"/>
                <a:ea typeface="Noto Sans SC Regular" charset="0"/>
                <a:cs typeface="Noto Sans SC Regular" charset="0"/>
              </a:rPr>
              <a:t>cb </a:t>
            </a:r>
            <a:r>
              <a:rPr lang="en-US" sz="1400">
                <a:solidFill>
                  <a:srgbClr val="000000"/>
                </a:solidFill>
                <a:latin typeface="Times New Roman" pitchFamily="16" charset="0"/>
                <a:ea typeface="Noto Sans SC Regular" charset="0"/>
                <a:cs typeface="Noto Sans SC Regular" charset="0"/>
              </a:rPr>
              <a:t>and F. The initial value  of C should be well above the value required for self-excitation under load and F should be less than  the per-unit speed, though close to it.</a:t>
            </a:r>
          </a:p>
          <a:p>
            <a:pPr marL="635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600">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A mathematical model similar to Eqns (5.72) and (5.73), in terms of the unknown variables X</a:t>
            </a:r>
            <a:r>
              <a:rPr lang="en-US" sz="1400" baseline="-9000">
                <a:solidFill>
                  <a:srgbClr val="000000"/>
                </a:solidFill>
                <a:latin typeface="Times New Roman" pitchFamily="16" charset="0"/>
                <a:ea typeface="Noto Sans SC Regular" charset="0"/>
                <a:cs typeface="Noto Sans SC Regular" charset="0"/>
              </a:rPr>
              <a:t>m </a:t>
            </a:r>
            <a:r>
              <a:rPr lang="en-US" sz="1400">
                <a:solidFill>
                  <a:srgbClr val="000000"/>
                </a:solidFill>
                <a:latin typeface="Times New Roman" pitchFamily="16" charset="0"/>
                <a:ea typeface="Noto Sans SC Regular" charset="0"/>
                <a:cs typeface="Noto Sans SC Regular" charset="0"/>
              </a:rPr>
              <a:t>and F,  can be formulated from Eqn (5.71) for given values of the excitation capacitance, the load, and the  speed.</a:t>
            </a:r>
          </a:p>
          <a:p>
            <a:pPr marL="63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600">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Once the values of X</a:t>
            </a:r>
            <a:r>
              <a:rPr lang="en-US" sz="1400" baseline="-9000">
                <a:solidFill>
                  <a:srgbClr val="000000"/>
                </a:solidFill>
                <a:latin typeface="Times New Roman" pitchFamily="16" charset="0"/>
                <a:ea typeface="Noto Sans SC Regular" charset="0"/>
                <a:cs typeface="Noto Sans SC Regular" charset="0"/>
              </a:rPr>
              <a:t>cb </a:t>
            </a:r>
            <a:r>
              <a:rPr lang="en-US" sz="1400">
                <a:solidFill>
                  <a:srgbClr val="000000"/>
                </a:solidFill>
                <a:latin typeface="Times New Roman" pitchFamily="16" charset="0"/>
                <a:ea typeface="Noto Sans SC Regular" charset="0"/>
                <a:cs typeface="Noto Sans SC Regular" charset="0"/>
              </a:rPr>
              <a:t>(or X</a:t>
            </a:r>
            <a:r>
              <a:rPr lang="en-US" sz="1400" baseline="-9000">
                <a:solidFill>
                  <a:srgbClr val="000000"/>
                </a:solidFill>
                <a:latin typeface="Times New Roman" pitchFamily="16" charset="0"/>
                <a:ea typeface="Noto Sans SC Regular" charset="0"/>
                <a:cs typeface="Noto Sans SC Regular" charset="0"/>
              </a:rPr>
              <a:t>m</a:t>
            </a:r>
            <a:r>
              <a:rPr lang="en-US" sz="1400">
                <a:solidFill>
                  <a:srgbClr val="000000"/>
                </a:solidFill>
                <a:latin typeface="Times New Roman" pitchFamily="16" charset="0"/>
                <a:ea typeface="Noto Sans SC Regular" charset="0"/>
                <a:cs typeface="Noto Sans SC Regular" charset="0"/>
              </a:rPr>
              <a:t>) and F are obtained, the following circuit relations can be used to  determine the generator performance. The magnetization characteristic gives the values of the air-gap  voltage V</a:t>
            </a:r>
            <a:r>
              <a:rPr lang="en-US" sz="1400" baseline="-9000">
                <a:solidFill>
                  <a:srgbClr val="000000"/>
                </a:solidFill>
                <a:latin typeface="Times New Roman" pitchFamily="16" charset="0"/>
                <a:ea typeface="Noto Sans SC Regular" charset="0"/>
                <a:cs typeface="Noto Sans SC Regular" charset="0"/>
              </a:rPr>
              <a:t>g</a:t>
            </a:r>
            <a:r>
              <a:rPr lang="en-US" sz="1400">
                <a:solidFill>
                  <a:srgbClr val="000000"/>
                </a:solidFill>
                <a:latin typeface="Times New Roman" pitchFamily="16" charset="0"/>
                <a:ea typeface="Noto Sans SC Regular" charset="0"/>
                <a:cs typeface="Noto Sans SC Regular" charset="0"/>
              </a:rPr>
              <a:t>/F and the magnetizing current I</a:t>
            </a:r>
            <a:r>
              <a:rPr lang="en-US" sz="1400" baseline="-9000">
                <a:solidFill>
                  <a:srgbClr val="000000"/>
                </a:solidFill>
                <a:latin typeface="Times New Roman" pitchFamily="16" charset="0"/>
                <a:ea typeface="Noto Sans SC Regular" charset="0"/>
                <a:cs typeface="Noto Sans SC Regular" charset="0"/>
              </a:rPr>
              <a:t>m </a:t>
            </a:r>
            <a:r>
              <a:rPr lang="en-US" sz="1400">
                <a:solidFill>
                  <a:srgbClr val="000000"/>
                </a:solidFill>
                <a:latin typeface="Times New Roman" pitchFamily="16" charset="0"/>
                <a:ea typeface="Noto Sans SC Regular" charset="0"/>
                <a:cs typeface="Noto Sans SC Regular" charset="0"/>
              </a:rPr>
              <a:t>corresponding to the chosen (evaluated) value of X</a:t>
            </a:r>
            <a:r>
              <a:rPr lang="en-US" sz="1400" baseline="-9000">
                <a:solidFill>
                  <a:srgbClr val="000000"/>
                </a:solidFill>
                <a:latin typeface="Times New Roman" pitchFamily="16" charset="0"/>
                <a:ea typeface="Noto Sans SC Regular" charset="0"/>
                <a:cs typeface="Noto Sans SC Regular" charset="0"/>
              </a:rPr>
              <a:t>m</a:t>
            </a:r>
            <a:r>
              <a:rPr lang="en-US" sz="1400">
                <a:solidFill>
                  <a:srgbClr val="000000"/>
                </a:solidFill>
                <a:latin typeface="Times New Roman" pitchFamily="16" charset="0"/>
                <a:ea typeface="Noto Sans SC Regular" charset="0"/>
                <a:cs typeface="Noto Sans SC Regular" charset="0"/>
              </a:rPr>
              <a:t>:</a:t>
            </a:r>
          </a:p>
        </p:txBody>
      </p:sp>
      <p:sp>
        <p:nvSpPr>
          <p:cNvPr id="45058" name="Rectangle 2"/>
          <p:cNvSpPr>
            <a:spLocks noChangeArrowheads="1"/>
          </p:cNvSpPr>
          <p:nvPr/>
        </p:nvSpPr>
        <p:spPr bwMode="auto">
          <a:xfrm>
            <a:off x="901700" y="4832350"/>
            <a:ext cx="7334250" cy="715963"/>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Using the mathematical model presented above, the performance of an SEIG over a wide range of  speeds, load impedances, and capacitances can be predicted from the equivalent circuit parameters and  the magnetization characteristic at the base frequency.</a:t>
            </a:r>
          </a:p>
        </p:txBody>
      </p:sp>
      <p:pic>
        <p:nvPicPr>
          <p:cNvPr id="45059" name="Picture 3"/>
          <p:cNvPicPr>
            <a:picLocks noChangeAspect="1" noChangeArrowheads="1"/>
          </p:cNvPicPr>
          <p:nvPr/>
        </p:nvPicPr>
        <p:blipFill>
          <a:blip r:embed="rId3"/>
          <a:srcRect/>
          <a:stretch>
            <a:fillRect/>
          </a:stretch>
        </p:blipFill>
        <p:spPr bwMode="auto">
          <a:xfrm>
            <a:off x="2782888" y="3502025"/>
            <a:ext cx="3587750" cy="13462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901700" y="1257300"/>
            <a:ext cx="7342188" cy="3711575"/>
          </a:xfrm>
          <a:prstGeom prst="rect">
            <a:avLst/>
          </a:prstGeom>
          <a:noFill/>
          <a:ln w="9525" cap="flat">
            <a:noFill/>
            <a:round/>
            <a:headEnd/>
            <a:tailEnd/>
          </a:ln>
          <a:effectLst/>
        </p:spPr>
        <p:txBody>
          <a:bodyPr lIns="0" tIns="39960" rIns="0" bIns="0">
            <a:spAutoFit/>
          </a:bodyPr>
          <a:lstStyle/>
          <a:p>
            <a:pPr marL="852488" lvl="3" indent="-839788" algn="just">
              <a:lnSpc>
                <a:spcPct val="100000"/>
              </a:lnSpc>
              <a:spcBef>
                <a:spcPts val="313"/>
              </a:spcBef>
              <a:buFont typeface="Times New Roman" pitchFamily="16" charset="0"/>
              <a:buAutoNum type="arabicPeriod" startAt="2"/>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b="1">
                <a:solidFill>
                  <a:srgbClr val="000000"/>
                </a:solidFill>
                <a:latin typeface="Times New Roman" pitchFamily="16" charset="0"/>
                <a:ea typeface="Noto Sans SC Regular" charset="0"/>
                <a:cs typeface="Noto Sans SC Regular" charset="0"/>
              </a:rPr>
              <a:t>Near-constant-speed, constant-frequency</a:t>
            </a:r>
          </a:p>
          <a:p>
            <a:pPr marL="12700" algn="just">
              <a:lnSpc>
                <a:spcPct val="100000"/>
              </a:lnSpc>
              <a:spcBef>
                <a:spcPts val="225"/>
              </a:spcBef>
              <a:buClrTx/>
              <a:buSzTx/>
              <a:buFontTx/>
              <a:buNone/>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In this scheme, induction generators feed power to the utility</a:t>
            </a:r>
          </a:p>
          <a:p>
            <a:pPr marL="12700" algn="just">
              <a:lnSpc>
                <a:spcPct val="110000"/>
              </a:lnSpc>
              <a:spcBef>
                <a:spcPts val="25"/>
              </a:spcBef>
              <a:buClrTx/>
              <a:buSzTx/>
              <a:buFontTx/>
              <a:buNone/>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network at variable slip. Here also the generators are driven by  horizontal-axis wind turbines but with a less stringent pitch angle  controller, which can maintain small values of slip.</a:t>
            </a:r>
          </a:p>
          <a:p>
            <a:pPr marL="12700">
              <a:lnSpc>
                <a:spcPct val="100000"/>
              </a:lnSpc>
              <a:spcBef>
                <a:spcPts val="25"/>
              </a:spcBef>
              <a:buClrTx/>
              <a:buSzTx/>
              <a:buFontTx/>
              <a:buNone/>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800">
              <a:solidFill>
                <a:srgbClr val="000000"/>
              </a:solidFill>
              <a:latin typeface="Times New Roman" pitchFamily="16" charset="0"/>
              <a:ea typeface="Noto Sans SC Regular" charset="0"/>
              <a:cs typeface="Noto Sans SC Regular" charset="0"/>
            </a:endParaRPr>
          </a:p>
          <a:p>
            <a:pPr marL="852488" lvl="3" indent="-839788">
              <a:lnSpc>
                <a:spcPct val="100000"/>
              </a:lnSpc>
              <a:buFont typeface="Times New Roman" pitchFamily="16" charset="0"/>
              <a:buAutoNum type="arabicPeriod" startAt="3"/>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b="1">
                <a:solidFill>
                  <a:srgbClr val="000000"/>
                </a:solidFill>
                <a:latin typeface="Times New Roman" pitchFamily="16" charset="0"/>
                <a:ea typeface="Noto Sans SC Regular" charset="0"/>
                <a:cs typeface="Noto Sans SC Regular" charset="0"/>
              </a:rPr>
              <a:t>Variable-speed, variable-frequency</a:t>
            </a:r>
          </a:p>
          <a:p>
            <a:pPr marL="12700">
              <a:lnSpc>
                <a:spcPts val="2888"/>
              </a:lnSpc>
              <a:spcBef>
                <a:spcPts val="100"/>
              </a:spcBef>
              <a:buClrTx/>
              <a:buSzTx/>
              <a:buFontTx/>
              <a:buNone/>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This scheme employs capacitor self-excited three-phase or single  phase induction generators for small-scale power generation as a</a:t>
            </a:r>
          </a:p>
          <a:p>
            <a:pPr marL="12700">
              <a:lnSpc>
                <a:spcPct val="100000"/>
              </a:lnSpc>
              <a:spcBef>
                <a:spcPts val="138"/>
              </a:spcBef>
              <a:buClrTx/>
              <a:buSzTx/>
              <a:buFontTx/>
              <a:buNone/>
              <a:tabLst>
                <a:tab pos="17049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source of isolated supply to feed frequency-insensitive loads.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876300" y="822325"/>
            <a:ext cx="7385050" cy="1216025"/>
          </a:xfrm>
          <a:ln/>
        </p:spPr>
        <p:txBody>
          <a:bodyPr tIns="71640"/>
          <a:lstStyle/>
          <a:p>
            <a:pPr marL="38100" algn="l">
              <a:lnSpc>
                <a:spcPct val="100000"/>
              </a:lnSpc>
              <a:spcBef>
                <a:spcPts val="5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4.5.2.2 The nodal admittance method</a:t>
            </a:r>
            <a:br>
              <a:rPr lang="en-US" sz="2400" b="1">
                <a:latin typeface="Times New Roman" pitchFamily="16" charset="0"/>
              </a:rPr>
            </a:br>
            <a:r>
              <a:rPr lang="en-US" sz="1600">
                <a:latin typeface="Times New Roman" pitchFamily="16" charset="0"/>
              </a:rPr>
              <a:t>The nodal admittance method has the advantage that it decouples the load and the  excitation capacitor branch, and enables the per unit frequency to be determined  independent of the value of X</a:t>
            </a:r>
            <a:r>
              <a:rPr lang="en-US" sz="1600" baseline="-7000">
                <a:latin typeface="Times New Roman" pitchFamily="16" charset="0"/>
              </a:rPr>
              <a:t>cb</a:t>
            </a:r>
            <a:r>
              <a:rPr lang="en-US" sz="1600">
                <a:latin typeface="Times New Roman" pitchFamily="16" charset="0"/>
              </a:rPr>
              <a:t>.</a:t>
            </a:r>
          </a:p>
        </p:txBody>
      </p:sp>
      <p:sp>
        <p:nvSpPr>
          <p:cNvPr id="46082" name="Rectangle 2"/>
          <p:cNvSpPr>
            <a:spLocks noChangeArrowheads="1"/>
          </p:cNvSpPr>
          <p:nvPr/>
        </p:nvSpPr>
        <p:spPr bwMode="auto">
          <a:xfrm>
            <a:off x="901700" y="2363788"/>
            <a:ext cx="3844925" cy="257175"/>
          </a:xfrm>
          <a:prstGeom prst="rect">
            <a:avLst/>
          </a:prstGeom>
          <a:noFill/>
          <a:ln w="9525" cap="flat">
            <a:noFill/>
            <a:round/>
            <a:headEnd/>
            <a:tailEnd/>
          </a:ln>
          <a:effectLst/>
        </p:spPr>
        <p:txBody>
          <a:bodyPr lIns="0" tIns="13320" rIns="0" bIns="0">
            <a:spAutoFit/>
          </a:bodyPr>
          <a:lstStyle/>
          <a:p>
            <a:pPr marL="12700">
              <a:lnSpc>
                <a:spcPct val="100000"/>
              </a:lnSpc>
              <a:spcBef>
                <a:spcPts val="113"/>
              </a:spcBef>
              <a:tabLst>
                <a:tab pos="457200" algn="l"/>
                <a:tab pos="914400" algn="l"/>
                <a:tab pos="1371600" algn="l"/>
                <a:tab pos="1828800" algn="l"/>
                <a:tab pos="2286000" algn="l"/>
                <a:tab pos="2743200" algn="l"/>
                <a:tab pos="3200400" algn="l"/>
                <a:tab pos="3657600" algn="l"/>
              </a:tabLst>
            </a:pPr>
            <a:r>
              <a:rPr lang="en-US" sz="1600">
                <a:solidFill>
                  <a:srgbClr val="000000"/>
                </a:solidFill>
                <a:latin typeface="Times New Roman" pitchFamily="16" charset="0"/>
                <a:ea typeface="Noto Sans SC Regular" charset="0"/>
                <a:cs typeface="Noto Sans SC Regular" charset="0"/>
              </a:rPr>
              <a:t>Figure 5.18 can be redrawn as Fig. 5.19, where</a:t>
            </a:r>
          </a:p>
        </p:txBody>
      </p:sp>
      <p:pic>
        <p:nvPicPr>
          <p:cNvPr id="46083" name="Picture 3"/>
          <p:cNvPicPr>
            <a:picLocks noChangeAspect="1" noChangeArrowheads="1"/>
          </p:cNvPicPr>
          <p:nvPr/>
        </p:nvPicPr>
        <p:blipFill>
          <a:blip r:embed="rId3"/>
          <a:srcRect/>
          <a:stretch>
            <a:fillRect/>
          </a:stretch>
        </p:blipFill>
        <p:spPr bwMode="auto">
          <a:xfrm>
            <a:off x="3200400" y="2660650"/>
            <a:ext cx="2738438" cy="8826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901700" y="3565525"/>
            <a:ext cx="7337425" cy="1633538"/>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By applying Kirchhoff's current law in Fig. 5.19, the sum of the current at node P equals  zero:</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where YL, Yc, and Yp are, respectively, the admittances of the series load circuit, the  capacitive excitation circuit, and the machine equivalent circuit. Since Vp cannot be zero,  for successful voltage build-up, it follows that</a:t>
            </a:r>
          </a:p>
        </p:txBody>
      </p:sp>
      <p:pic>
        <p:nvPicPr>
          <p:cNvPr id="47106" name="Picture 2"/>
          <p:cNvPicPr>
            <a:picLocks noChangeAspect="1" noChangeArrowheads="1"/>
          </p:cNvPicPr>
          <p:nvPr/>
        </p:nvPicPr>
        <p:blipFill>
          <a:blip r:embed="rId3"/>
          <a:srcRect/>
          <a:stretch>
            <a:fillRect/>
          </a:stretch>
        </p:blipFill>
        <p:spPr bwMode="auto">
          <a:xfrm>
            <a:off x="2524125" y="914400"/>
            <a:ext cx="4105275" cy="2670175"/>
          </a:xfrm>
          <a:prstGeom prst="rect">
            <a:avLst/>
          </a:prstGeom>
          <a:noFill/>
          <a:ln w="9525" cap="flat">
            <a:noFill/>
            <a:round/>
            <a:headEnd/>
            <a:tailEnd/>
          </a:ln>
          <a:effectLst/>
        </p:spPr>
      </p:pic>
      <p:pic>
        <p:nvPicPr>
          <p:cNvPr id="47107" name="Picture 3"/>
          <p:cNvPicPr>
            <a:picLocks noChangeAspect="1" noChangeArrowheads="1"/>
          </p:cNvPicPr>
          <p:nvPr/>
        </p:nvPicPr>
        <p:blipFill>
          <a:blip r:embed="rId4"/>
          <a:srcRect/>
          <a:stretch>
            <a:fillRect/>
          </a:stretch>
        </p:blipFill>
        <p:spPr bwMode="auto">
          <a:xfrm>
            <a:off x="2809875" y="4211638"/>
            <a:ext cx="3536950" cy="176212"/>
          </a:xfrm>
          <a:prstGeom prst="rect">
            <a:avLst/>
          </a:prstGeom>
          <a:noFill/>
          <a:ln w="9525" cap="flat">
            <a:noFill/>
            <a:round/>
            <a:headEnd/>
            <a:tailEnd/>
          </a:ln>
          <a:effectLst/>
        </p:spPr>
      </p:pic>
      <p:pic>
        <p:nvPicPr>
          <p:cNvPr id="47108" name="Picture 4"/>
          <p:cNvPicPr>
            <a:picLocks noChangeAspect="1" noChangeArrowheads="1"/>
          </p:cNvPicPr>
          <p:nvPr/>
        </p:nvPicPr>
        <p:blipFill>
          <a:blip r:embed="rId5"/>
          <a:srcRect/>
          <a:stretch>
            <a:fillRect/>
          </a:stretch>
        </p:blipFill>
        <p:spPr bwMode="auto">
          <a:xfrm>
            <a:off x="2828925" y="5276850"/>
            <a:ext cx="3486150" cy="1889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901700" y="860425"/>
            <a:ext cx="7334250" cy="547688"/>
          </a:xfrm>
          <a:prstGeom prst="rect">
            <a:avLst/>
          </a:prstGeom>
          <a:noFill/>
          <a:ln w="9525" cap="flat">
            <a:noFill/>
            <a:round/>
            <a:headEnd/>
            <a:tailEnd/>
          </a:ln>
          <a:effectLst/>
        </p:spPr>
        <p:txBody>
          <a:bodyPr lIns="0" tIns="1224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Equating the real and the imaginary parts independently to zero, the following equations  are obtained:</a:t>
            </a:r>
          </a:p>
        </p:txBody>
      </p:sp>
      <p:sp>
        <p:nvSpPr>
          <p:cNvPr id="48130" name="Rectangle 2"/>
          <p:cNvSpPr>
            <a:spLocks noChangeArrowheads="1"/>
          </p:cNvSpPr>
          <p:nvPr/>
        </p:nvSpPr>
        <p:spPr bwMode="auto">
          <a:xfrm>
            <a:off x="863600" y="2525713"/>
            <a:ext cx="7419975" cy="1895475"/>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Equations (5.78) and (5.79) are alternatives to Eqns (5.72) and (5.73), and are thus  amenable to solution in the same manner.</a:t>
            </a:r>
          </a:p>
          <a:p>
            <a:pPr marL="508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One marked difference can be noted: Eqn (5.78) is independent of X</a:t>
            </a:r>
            <a:r>
              <a:rPr lang="en-US" sz="1600" baseline="-7000">
                <a:solidFill>
                  <a:srgbClr val="000000"/>
                </a:solidFill>
                <a:latin typeface="Times New Roman" pitchFamily="16" charset="0"/>
                <a:ea typeface="Noto Sans SC Regular" charset="0"/>
                <a:cs typeface="Noto Sans SC Regular" charset="0"/>
              </a:rPr>
              <a:t>cb </a:t>
            </a:r>
            <a:r>
              <a:rPr lang="en-US" sz="1600">
                <a:solidFill>
                  <a:srgbClr val="000000"/>
                </a:solidFill>
                <a:latin typeface="Times New Roman" pitchFamily="16" charset="0"/>
                <a:ea typeface="Noto Sans SC Regular" charset="0"/>
                <a:cs typeface="Noto Sans SC Regular" charset="0"/>
              </a:rPr>
              <a:t>and can be  expressed as a 6th degree polynomial in F if the level of saturation, i.e., Xm, has been  decided upon earlier. In certain studies, Eqns (5.78) and (5.79) are found to be more  convenient.</a:t>
            </a:r>
          </a:p>
        </p:txBody>
      </p:sp>
      <p:pic>
        <p:nvPicPr>
          <p:cNvPr id="48131" name="Picture 3"/>
          <p:cNvPicPr>
            <a:picLocks noChangeAspect="1" noChangeArrowheads="1"/>
          </p:cNvPicPr>
          <p:nvPr/>
        </p:nvPicPr>
        <p:blipFill>
          <a:blip r:embed="rId3"/>
          <a:srcRect/>
          <a:stretch>
            <a:fillRect/>
          </a:stretch>
        </p:blipFill>
        <p:spPr bwMode="auto">
          <a:xfrm>
            <a:off x="2846388" y="1450975"/>
            <a:ext cx="3449637" cy="10906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901700" y="881063"/>
            <a:ext cx="4941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a:latin typeface="Times New Roman" pitchFamily="16" charset="0"/>
              </a:rPr>
              <a:t>4.5.3 The Steady-state Characteristics</a:t>
            </a:r>
          </a:p>
        </p:txBody>
      </p:sp>
      <p:sp>
        <p:nvSpPr>
          <p:cNvPr id="49154" name="Rectangle 2"/>
          <p:cNvSpPr>
            <a:spLocks noChangeArrowheads="1"/>
          </p:cNvSpPr>
          <p:nvPr/>
        </p:nvSpPr>
        <p:spPr bwMode="auto">
          <a:xfrm>
            <a:off x="901700" y="1246188"/>
            <a:ext cx="7339013" cy="4146550"/>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1163638" algn="l"/>
                <a:tab pos="2241550" algn="l"/>
                <a:tab pos="2798763" algn="l"/>
                <a:tab pos="4160838" algn="l"/>
                <a:tab pos="5983288" algn="l"/>
                <a:tab pos="6777038" algn="l"/>
                <a:tab pos="6858000" algn="l"/>
                <a:tab pos="7315200" algn="l"/>
              </a:tabLst>
            </a:pPr>
            <a:r>
              <a:rPr lang="en-US" sz="2400" b="1">
                <a:solidFill>
                  <a:srgbClr val="000000"/>
                </a:solidFill>
                <a:latin typeface="Times New Roman" pitchFamily="16" charset="0"/>
                <a:ea typeface="Noto Sans SC Regular" charset="0"/>
                <a:cs typeface="Noto Sans SC Regular" charset="0"/>
              </a:rPr>
              <a:t>4.5.3.1	Effect	of	external	capacitance	and	load  impedance</a:t>
            </a:r>
          </a:p>
          <a:p>
            <a:pPr marL="12700" algn="just">
              <a:lnSpc>
                <a:spcPct val="110000"/>
              </a:lnSpc>
              <a:spcBef>
                <a:spcPts val="88"/>
              </a:spcBef>
              <a:tabLst>
                <a:tab pos="1163638" algn="l"/>
                <a:tab pos="2241550" algn="l"/>
                <a:tab pos="2798763" algn="l"/>
                <a:tab pos="4160838" algn="l"/>
                <a:tab pos="5983288" algn="l"/>
                <a:tab pos="6777038" algn="l"/>
                <a:tab pos="6858000" algn="l"/>
                <a:tab pos="7315200" algn="l"/>
              </a:tabLst>
            </a:pPr>
            <a:r>
              <a:rPr lang="en-US">
                <a:solidFill>
                  <a:srgbClr val="000000"/>
                </a:solidFill>
                <a:latin typeface="Times New Roman" pitchFamily="16" charset="0"/>
                <a:ea typeface="Noto Sans SC Regular" charset="0"/>
                <a:cs typeface="Noto Sans SC Regular" charset="0"/>
              </a:rPr>
              <a:t>Figure 5.20 shows a typical variation of terminal voltage for resistive lead with  the output power at a fixed speed for different values of the excitation  capacitance. The curves suggest that, for a given speed and capacitance, an  optimal load impedance exists for maximum power output. In these respects,  the curves are similar to the output characteristics of a dc shunt generator with  different field circuit resistances. The frequency decreases with the lead, but  this variation is not significantly affected by the capacitance. Figure 5.21  exhibits the manner in which the capacitance requirement changes with the  load and the power factor for constant terminal voltage at a fixed speed. The  figure also indicates an increase in the VAR demand with decreasing load  power factor.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901700" y="4105275"/>
            <a:ext cx="7343775" cy="16319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group of curves shown in Fig. 5.22 shows the effect of controlling the excitation  capacitance on the terminal voltage and the output power for a fixed load impedance at a  constant speed.</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As is clear from these figures, there exist optimal capacitances that maximize the output  power and terminal voltage for a given load impedance at a fixed speed.</a:t>
            </a:r>
          </a:p>
        </p:txBody>
      </p:sp>
      <p:pic>
        <p:nvPicPr>
          <p:cNvPr id="50178" name="Picture 2"/>
          <p:cNvPicPr>
            <a:picLocks noChangeAspect="1" noChangeArrowheads="1"/>
          </p:cNvPicPr>
          <p:nvPr/>
        </p:nvPicPr>
        <p:blipFill>
          <a:blip r:embed="rId3"/>
          <a:srcRect/>
          <a:stretch>
            <a:fillRect/>
          </a:stretch>
        </p:blipFill>
        <p:spPr bwMode="auto">
          <a:xfrm>
            <a:off x="1474788" y="914400"/>
            <a:ext cx="6203950" cy="31908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3"/>
          <a:srcRect/>
          <a:stretch>
            <a:fillRect/>
          </a:stretch>
        </p:blipFill>
        <p:spPr bwMode="auto">
          <a:xfrm>
            <a:off x="2514600" y="914400"/>
            <a:ext cx="4127500" cy="1981200"/>
          </a:xfrm>
          <a:prstGeom prst="rect">
            <a:avLst/>
          </a:prstGeom>
          <a:noFill/>
          <a:ln w="9525" cap="flat">
            <a:noFill/>
            <a:round/>
            <a:headEnd/>
            <a:tailEnd/>
          </a:ln>
          <a:effectLst/>
        </p:spPr>
      </p:pic>
      <p:pic>
        <p:nvPicPr>
          <p:cNvPr id="51202" name="Picture 2"/>
          <p:cNvPicPr>
            <a:picLocks noChangeAspect="1" noChangeArrowheads="1"/>
          </p:cNvPicPr>
          <p:nvPr/>
        </p:nvPicPr>
        <p:blipFill>
          <a:blip r:embed="rId4"/>
          <a:srcRect/>
          <a:stretch>
            <a:fillRect/>
          </a:stretch>
        </p:blipFill>
        <p:spPr bwMode="auto">
          <a:xfrm>
            <a:off x="2487613" y="2947988"/>
            <a:ext cx="4183062" cy="17526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901700" y="2925763"/>
            <a:ext cx="7342188" cy="202406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After the voltage has built up with a fixed value of the capacitance at a  given speed, as the load impedance is gradually decreased, the output  power initially increases from zero to a maximum value and then  decreases till the terminal capacitance is unable to sustain self-  excitation. Figure 5.23 shows the general trend in the variation of the  output voltage and power for resistive and resistive-inductive loads.</a:t>
            </a:r>
          </a:p>
        </p:txBody>
      </p:sp>
      <p:pic>
        <p:nvPicPr>
          <p:cNvPr id="52226" name="Picture 2"/>
          <p:cNvPicPr>
            <a:picLocks noChangeAspect="1" noChangeArrowheads="1"/>
          </p:cNvPicPr>
          <p:nvPr/>
        </p:nvPicPr>
        <p:blipFill>
          <a:blip r:embed="rId3"/>
          <a:srcRect/>
          <a:stretch>
            <a:fillRect/>
          </a:stretch>
        </p:blipFill>
        <p:spPr bwMode="auto">
          <a:xfrm>
            <a:off x="2487613" y="914400"/>
            <a:ext cx="4164012" cy="202406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901700" y="881063"/>
            <a:ext cx="285115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a:latin typeface="Times New Roman" pitchFamily="16" charset="0"/>
              </a:rPr>
              <a:t>4.5.3.2 Effect of speed</a:t>
            </a:r>
          </a:p>
        </p:txBody>
      </p:sp>
      <p:sp>
        <p:nvSpPr>
          <p:cNvPr id="53250" name="Rectangle 2"/>
          <p:cNvSpPr>
            <a:spLocks noChangeArrowheads="1"/>
          </p:cNvSpPr>
          <p:nvPr/>
        </p:nvSpPr>
        <p:spPr bwMode="auto">
          <a:xfrm>
            <a:off x="901700" y="5070475"/>
            <a:ext cx="7329488" cy="615950"/>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terminal voltage and output frequency increase almost linearly with speed  for the same power output over the working range. Figure 5.25 shows the</a:t>
            </a:r>
          </a:p>
        </p:txBody>
      </p:sp>
      <p:pic>
        <p:nvPicPr>
          <p:cNvPr id="53251" name="Picture 3"/>
          <p:cNvPicPr>
            <a:picLocks noChangeAspect="1" noChangeArrowheads="1"/>
          </p:cNvPicPr>
          <p:nvPr/>
        </p:nvPicPr>
        <p:blipFill>
          <a:blip r:embed="rId3"/>
          <a:srcRect/>
          <a:stretch>
            <a:fillRect/>
          </a:stretch>
        </p:blipFill>
        <p:spPr bwMode="auto">
          <a:xfrm>
            <a:off x="2657475" y="1317625"/>
            <a:ext cx="3827463" cy="37607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901700" y="808038"/>
            <a:ext cx="7340600" cy="1231900"/>
          </a:xfrm>
          <a:ln/>
        </p:spPr>
        <p:txBody>
          <a:bodyPr tIns="86400"/>
          <a:lstStyle/>
          <a:p>
            <a:pPr marL="12700" algn="l">
              <a:lnSpc>
                <a:spcPct val="100000"/>
              </a:lnSpc>
              <a:spcBef>
                <a:spcPts val="6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4.6 Effect of wind generator on the network</a:t>
            </a:r>
            <a:br>
              <a:rPr lang="en-US" sz="2400" b="1">
                <a:latin typeface="Times New Roman" pitchFamily="16" charset="0"/>
              </a:rPr>
            </a:br>
            <a:r>
              <a:rPr lang="en-US" sz="1400">
                <a:latin typeface="Times New Roman" pitchFamily="16" charset="0"/>
              </a:rPr>
              <a:t>Many wind farms are connected to the local network at low, medium, or high voltage. The injection of  wind power into the network has an impact on the voltage magnitude, its flicker, and its waveform at  the point of common coupling (PCC).</a:t>
            </a:r>
          </a:p>
        </p:txBody>
      </p:sp>
      <p:sp>
        <p:nvSpPr>
          <p:cNvPr id="54274" name="Rectangle 2"/>
          <p:cNvSpPr>
            <a:spLocks noChangeArrowheads="1"/>
          </p:cNvSpPr>
          <p:nvPr/>
        </p:nvSpPr>
        <p:spPr bwMode="auto">
          <a:xfrm>
            <a:off x="901700" y="2208213"/>
            <a:ext cx="7339013" cy="2835275"/>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effect on the voltage magnitude depends on the strength of the utility distribution network at the  point of coupling as well as on the active and reactive power of the wind generator(s).</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6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strength of the system at the point of coupling under consideration is decided by the short-circuit  power, called the fault level, at that point. The short-circuit power is the product of the short-circuit  current, following a three-phase fault at that point, and the voltage of the system. In fact, a power  system comprises many interconnected power sources. The loads are fed through extended  transmission and distribution networks. At the point of connection, as illustrated in Fig. 5.28(a), an  equivalent ideal voltage source in series with an impedance Z, may be assumed to replace the power  system. Thus, the higher the fault current, the lower the source impedance. The wind farm with  induction generators receives reactive power from the network and delivers real power to it. Without  contribution from the wind generator, the fault level at the point of connection near the wind farm is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3"/>
          <a:srcRect/>
          <a:stretch>
            <a:fillRect/>
          </a:stretch>
        </p:blipFill>
        <p:spPr bwMode="auto">
          <a:xfrm>
            <a:off x="1189038" y="914400"/>
            <a:ext cx="6777037" cy="450373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901700" y="850900"/>
            <a:ext cx="7339013" cy="4029075"/>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4.1.1.4 Variable-speed, constant-frequency</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Wind turbines are basically variable-speed prime movers.  This  category  implies  a  wide  and  continuous  range  of</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variable-speed  operation  of the turbine and the processing</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of power ultimately at the synchronous frequency of the  utility system. Variable-speed operation of wind turbines  offers  several  benefits.  So  there  is  a  general  trend  now</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towards generation schemes employing variable- speed  turbines. There are many reasons for such a choice, which  may be briefly summarized as follows.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901700" y="860425"/>
            <a:ext cx="7334250" cy="1349375"/>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Thus the fault level and hence the network strength are indicative of the source  impedance. Areas of high wind velocity are suitable locations for wind farms. These  areas are usually sparsely populated. Long transmission and distribution lines are  normally required for connecting wind farms with the power system network. As a result,  fault level at the wind farms are generally low, making them weak electrical systems.</a:t>
            </a:r>
          </a:p>
        </p:txBody>
      </p:sp>
      <p:sp>
        <p:nvSpPr>
          <p:cNvPr id="56322" name="Rectangle 2"/>
          <p:cNvSpPr>
            <a:spLocks noChangeArrowheads="1"/>
          </p:cNvSpPr>
          <p:nvPr/>
        </p:nvSpPr>
        <p:spPr bwMode="auto">
          <a:xfrm>
            <a:off x="901700" y="3165475"/>
            <a:ext cx="7332663" cy="24193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Thus, at low power delivery, the voltage at the PCC reduces if the induction generator  absorbs reactive power from the grid, while, at increased power flow, the voltage rises.  Flicker is defined as the unsteadiness of the distribution network voltage. It may be  caused by the continuous operation of a wind turbine or the switching operations of  turbines. While operating, the rotor of a wind turbine experiences a cyclic torque  variation at the frequency with which the blades move past the tower. This cyclic power  variation may lead to flicker, and depends on the wind speed distribution at the site.  While being connected to the network, the induction generator draws excessive current.  Soft-start systems are usually employed to minimize the transient inrush current.</a:t>
            </a:r>
          </a:p>
        </p:txBody>
      </p:sp>
      <p:pic>
        <p:nvPicPr>
          <p:cNvPr id="56323" name="Picture 3"/>
          <p:cNvPicPr>
            <a:picLocks noChangeAspect="1" noChangeArrowheads="1"/>
          </p:cNvPicPr>
          <p:nvPr/>
        </p:nvPicPr>
        <p:blipFill>
          <a:blip r:embed="rId3"/>
          <a:srcRect/>
          <a:stretch>
            <a:fillRect/>
          </a:stretch>
        </p:blipFill>
        <p:spPr bwMode="auto">
          <a:xfrm>
            <a:off x="2733675" y="2259013"/>
            <a:ext cx="3681413" cy="92233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901700" y="850900"/>
            <a:ext cx="7340600" cy="3627438"/>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4.7 Wind speed measurements</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device used for wind speed measurement is called an  anemometer.  There are three different techniques for wind</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speed     measurement.     In     general,     any    measurable</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phenomenon that has strong dependence on wind velocity  can be used for wind speed measurement. Experience has  shown that thrust, pressure, and the cooling effect, are the</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three most convenient parameters using which wind speed  can be directly measured.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901700" y="836613"/>
            <a:ext cx="7339013" cy="2252662"/>
          </a:xfrm>
          <a:ln/>
        </p:spPr>
        <p:txBody>
          <a:bodyPr tIns="56520"/>
          <a:lstStyle/>
          <a:p>
            <a:pPr marL="12700" algn="l">
              <a:lnSpc>
                <a:spcPct val="100000"/>
              </a:lnSpc>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4.7.1 Robinson Cup Anemometer</a:t>
            </a:r>
            <a:br>
              <a:rPr lang="en-US" sz="2400" b="1">
                <a:latin typeface="Times New Roman" pitchFamily="16" charset="0"/>
              </a:rPr>
            </a:br>
            <a:r>
              <a:rPr lang="en-US" sz="2000">
                <a:latin typeface="Times New Roman" pitchFamily="16" charset="0"/>
              </a:rPr>
              <a:t>The Robinson cup anemometer consists of a vertical shaft carrying  three or four horizontal arms, at the ends of which there are  hemispherical cups of thin sheet metal. The circular rims of the cups  are in vertical planes passing through the common axis of rotation. The  thrust of wind is greater on the concave sides than on the convex ones,  thereby leading to the rotation of the vertical shaft (Fig. 2.1).</a:t>
            </a:r>
          </a:p>
        </p:txBody>
      </p:sp>
      <p:pic>
        <p:nvPicPr>
          <p:cNvPr id="58370" name="Picture 2"/>
          <p:cNvPicPr>
            <a:picLocks noChangeAspect="1" noChangeArrowheads="1"/>
          </p:cNvPicPr>
          <p:nvPr/>
        </p:nvPicPr>
        <p:blipFill>
          <a:blip r:embed="rId3"/>
          <a:srcRect/>
          <a:stretch>
            <a:fillRect/>
          </a:stretch>
        </p:blipFill>
        <p:spPr bwMode="auto">
          <a:xfrm>
            <a:off x="3071813" y="3332163"/>
            <a:ext cx="3000375" cy="2293937"/>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901700" y="849313"/>
            <a:ext cx="7340600" cy="506571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As this is a vertical-axis device, there is no problem of orientation  along the wind direction. The wind velocity has a linear relationship  with the speed of rotation, which is measured by a photocell operated  digital counter. The display can be precalibrated to give the wind speed  directly. Modern devices have facilities for continuous data logging and  storage, from which data can be retrieved later for analysis.</a:t>
            </a:r>
          </a:p>
          <a:p>
            <a:pPr marL="127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300">
              <a:solidFill>
                <a:srgbClr val="000000"/>
              </a:solidFill>
              <a:latin typeface="Times New Roman" pitchFamily="16" charset="0"/>
              <a:ea typeface="Noto Sans SC Regular" charset="0"/>
              <a:cs typeface="Noto Sans SC Regular" charset="0"/>
            </a:endParaRP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At very low wind speeds, the readings of the cup anemometer can be  erroneous due to the friction of the bearings. During fast variations of  wind speed, the inertia effect may be significant;</a:t>
            </a:r>
          </a:p>
          <a:p>
            <a:pPr marL="127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300">
              <a:solidFill>
                <a:srgbClr val="000000"/>
              </a:solidFill>
              <a:latin typeface="Times New Roman" pitchFamily="16" charset="0"/>
              <a:ea typeface="Noto Sans SC Regular" charset="0"/>
              <a:cs typeface="Noto Sans SC Regular" charset="0"/>
            </a:endParaRP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e.g., when the wind speed drops quickly, the anemometer tends to  rotate faster and takes time to slow down. In spite of these minor  drawbacks, the Robinson cup anemometer is the most extensively used  instrument for wind speed measurement.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901700" y="822325"/>
            <a:ext cx="7345363" cy="1790700"/>
          </a:xfrm>
          <a:prstGeom prst="rect">
            <a:avLst/>
          </a:prstGeom>
          <a:noFill/>
          <a:ln w="9525" cap="flat">
            <a:noFill/>
            <a:round/>
            <a:headEnd/>
            <a:tailEnd/>
          </a:ln>
          <a:effectLst/>
        </p:spPr>
        <p:txBody>
          <a:bodyPr lIns="0" tIns="71640" rIns="0" bIns="0">
            <a:spAutoFit/>
          </a:bodyPr>
          <a:lstStyle/>
          <a:p>
            <a:pPr marL="12700">
              <a:lnSpc>
                <a:spcPct val="100000"/>
              </a:lnSpc>
              <a:spcBef>
                <a:spcPts val="5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4.7.2 Pressure Tube Anemometer</a:t>
            </a:r>
          </a:p>
          <a:p>
            <a:pPr marL="12700" algn="just">
              <a:lnSpc>
                <a:spcPct val="11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pressure tube anemometer a simple mechanical device suitable for stand-alone  application in remote windy locations. Structure-wise, it has two distinct parts. The head,  which is usually mounted on a mast at the desired height, consists of a horizontal tube,  bent at one end and supported by two concentric vertical tubes. The horizontal end is  connected to the inner tube.</a:t>
            </a:r>
          </a:p>
        </p:txBody>
      </p:sp>
      <p:sp>
        <p:nvSpPr>
          <p:cNvPr id="60418" name="Rectangle 2"/>
          <p:cNvSpPr>
            <a:spLocks noChangeArrowheads="1"/>
          </p:cNvSpPr>
          <p:nvPr/>
        </p:nvSpPr>
        <p:spPr bwMode="auto">
          <a:xfrm>
            <a:off x="901700" y="2876550"/>
            <a:ext cx="7331075" cy="547688"/>
          </a:xfrm>
          <a:prstGeom prst="rect">
            <a:avLst/>
          </a:prstGeom>
          <a:noFill/>
          <a:ln w="9525" cap="flat">
            <a:noFill/>
            <a:round/>
            <a:headEnd/>
            <a:tailEnd/>
          </a:ln>
          <a:effectLst/>
        </p:spPr>
        <p:txBody>
          <a:bodyPr lIns="0" tIns="1224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At the other side of the outer tube, there are a few holes a little below the horizontal tube.  The entire head is free to rotate, which is turned to face the wind by a vane.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901700" y="4876800"/>
            <a:ext cx="7343775" cy="547688"/>
          </a:xfrm>
          <a:prstGeom prst="rect">
            <a:avLst/>
          </a:prstGeom>
          <a:noFill/>
          <a:ln w="9525" cap="flat">
            <a:noFill/>
            <a:round/>
            <a:headEnd/>
            <a:tailEnd/>
          </a:ln>
          <a:effectLst/>
        </p:spPr>
        <p:txBody>
          <a:bodyPr lIns="0" tIns="1224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 wind blowing into the horizontal tube creates pressure, which is communicated  through a flexible tube to a recorder.</a:t>
            </a:r>
          </a:p>
        </p:txBody>
      </p:sp>
      <p:pic>
        <p:nvPicPr>
          <p:cNvPr id="61442" name="Picture 2"/>
          <p:cNvPicPr>
            <a:picLocks noChangeAspect="1" noChangeArrowheads="1"/>
          </p:cNvPicPr>
          <p:nvPr/>
        </p:nvPicPr>
        <p:blipFill>
          <a:blip r:embed="rId3"/>
          <a:srcRect/>
          <a:stretch>
            <a:fillRect/>
          </a:stretch>
        </p:blipFill>
        <p:spPr bwMode="auto">
          <a:xfrm>
            <a:off x="2614613" y="914400"/>
            <a:ext cx="3932237" cy="397986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901700" y="831850"/>
            <a:ext cx="7335838" cy="2347913"/>
          </a:xfrm>
          <a:ln/>
        </p:spPr>
        <p:txBody>
          <a:bodyPr tIns="60840"/>
          <a:lstStyle/>
          <a:p>
            <a:pPr marL="12700" algn="l">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4.7.3 Hot Wire Anemometer</a:t>
            </a:r>
            <a:br>
              <a:rPr lang="en-US" sz="2400" b="1">
                <a:latin typeface="Times New Roman" pitchFamily="16" charset="0"/>
              </a:rPr>
            </a:br>
            <a:r>
              <a:rPr lang="en-US">
                <a:latin typeface="Times New Roman" pitchFamily="16" charset="0"/>
              </a:rPr>
              <a:t>A hot wire anemometer uses the cooling effect of wind on an electrically  heated platinum or tungsten wire to measure wind velocities. The wire is heated  by a constant-current source. With the variation of wind speed, the wire  temperature varies, which varies the resistance of the wire. Naturally, in order  to find the wind speed, it suffices to measure the resistance of the wire using  any standard method. The calibration has to take into account the resistance-  temperature characteristics of the wire and the ambient temperature of air.</a:t>
            </a:r>
          </a:p>
        </p:txBody>
      </p:sp>
      <p:sp>
        <p:nvSpPr>
          <p:cNvPr id="62466" name="Rectangle 2"/>
          <p:cNvSpPr>
            <a:spLocks noChangeArrowheads="1"/>
          </p:cNvSpPr>
          <p:nvPr/>
        </p:nvSpPr>
        <p:spPr bwMode="auto">
          <a:xfrm>
            <a:off x="901700" y="3676650"/>
            <a:ext cx="7332663" cy="1647825"/>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a hot wire anemometer, the temperature difference between the wire and the  ambient air is inversely proportional to the square root of the wind velocity:</a:t>
            </a:r>
          </a:p>
          <a:p>
            <a:pPr marL="12700">
              <a:lnSpc>
                <a:spcPct val="10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800">
              <a:solidFill>
                <a:srgbClr val="000000"/>
              </a:solidFill>
              <a:latin typeface="Times New Roman" pitchFamily="16" charset="0"/>
              <a:ea typeface="Noto Sans SC Regular" charset="0"/>
              <a:cs typeface="Noto Sans SC Regular" charset="0"/>
            </a:endParaRPr>
          </a:p>
          <a:p>
            <a:pPr marL="127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Because of this relation, this anemometer is useful especially for measuring  small wind velocities.</a:t>
            </a:r>
          </a:p>
        </p:txBody>
      </p:sp>
      <p:pic>
        <p:nvPicPr>
          <p:cNvPr id="62467" name="Picture 3"/>
          <p:cNvPicPr>
            <a:picLocks noChangeAspect="1" noChangeArrowheads="1"/>
          </p:cNvPicPr>
          <p:nvPr/>
        </p:nvPicPr>
        <p:blipFill>
          <a:blip r:embed="rId3"/>
          <a:srcRect/>
          <a:stretch>
            <a:fillRect/>
          </a:stretch>
        </p:blipFill>
        <p:spPr bwMode="auto">
          <a:xfrm>
            <a:off x="2713038" y="4340225"/>
            <a:ext cx="3733800" cy="3714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901700" y="881063"/>
            <a:ext cx="320675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Lst>
            </a:pPr>
            <a:r>
              <a:rPr lang="en-US" sz="2400" b="1">
                <a:latin typeface="Times New Roman" pitchFamily="16" charset="0"/>
              </a:rPr>
              <a:t>4.8 Wind speed statistics</a:t>
            </a:r>
          </a:p>
        </p:txBody>
      </p:sp>
      <p:sp>
        <p:nvSpPr>
          <p:cNvPr id="63490" name="AutoShape 2"/>
          <p:cNvSpPr>
            <a:spLocks noChangeArrowheads="1"/>
          </p:cNvSpPr>
          <p:nvPr/>
        </p:nvSpPr>
        <p:spPr bwMode="auto">
          <a:xfrm>
            <a:off x="1557338" y="3403600"/>
            <a:ext cx="131762" cy="14288"/>
          </a:xfrm>
          <a:custGeom>
            <a:avLst/>
            <a:gdLst>
              <a:gd name="G0" fmla="+- 365 0 0"/>
              <a:gd name="G1" fmla="+- 42 0 0"/>
            </a:gdLst>
            <a:ahLst/>
            <a:cxnLst>
              <a:cxn ang="0">
                <a:pos x="r" y="vc"/>
              </a:cxn>
              <a:cxn ang="5400000">
                <a:pos x="hc" y="b"/>
              </a:cxn>
              <a:cxn ang="10800000">
                <a:pos x="l" y="vc"/>
              </a:cxn>
              <a:cxn ang="16200000">
                <a:pos x="hc" y="t"/>
              </a:cxn>
            </a:cxnLst>
            <a:rect l="0" t="0" r="0" b="0"/>
            <a:pathLst>
              <a:path>
                <a:moveTo>
                  <a:pt x="131063" y="0"/>
                </a:moveTo>
                <a:lnTo>
                  <a:pt x="0" y="0"/>
                </a:lnTo>
                <a:lnTo>
                  <a:pt x="0" y="15239"/>
                </a:lnTo>
                <a:lnTo>
                  <a:pt x="131063" y="15239"/>
                </a:lnTo>
                <a:lnTo>
                  <a:pt x="131063" y="0"/>
                </a:lnTo>
                <a:close/>
              </a:path>
            </a:pathLst>
          </a:custGeom>
          <a:solidFill>
            <a:srgbClr val="000000"/>
          </a:solidFill>
          <a:ln w="9525" cap="flat">
            <a:noFill/>
            <a:round/>
            <a:headEnd/>
            <a:tailEnd/>
          </a:ln>
          <a:effectLst/>
        </p:spPr>
        <p:txBody>
          <a:bodyPr wrap="none" anchor="ctr"/>
          <a:lstStyle/>
          <a:p>
            <a:endParaRPr lang="en-US"/>
          </a:p>
        </p:txBody>
      </p:sp>
      <p:sp>
        <p:nvSpPr>
          <p:cNvPr id="63491" name="Rectangle 3"/>
          <p:cNvSpPr>
            <a:spLocks noChangeArrowheads="1"/>
          </p:cNvSpPr>
          <p:nvPr/>
        </p:nvSpPr>
        <p:spPr bwMode="auto">
          <a:xfrm>
            <a:off x="850900" y="1255713"/>
            <a:ext cx="7445375" cy="3595687"/>
          </a:xfrm>
          <a:prstGeom prst="rect">
            <a:avLst/>
          </a:prstGeom>
          <a:noFill/>
          <a:ln w="9525" cap="flat">
            <a:noFill/>
            <a:round/>
            <a:headEnd/>
            <a:tailEnd/>
          </a:ln>
          <a:effectLst/>
        </p:spPr>
        <p:txBody>
          <a:bodyPr lIns="0" tIns="11520" rIns="0" bIns="0">
            <a:spAutoFit/>
          </a:bodyPr>
          <a:lstStyle/>
          <a:p>
            <a:pPr marL="635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Since the power contained in wind varies with the cube of the wind speed, the  average wind speed available at a particular site is the first criterion to be  considered in site selection. During the site identification process, the  measuring instruments described in the previous section are installed at the site.</a:t>
            </a:r>
          </a:p>
          <a:p>
            <a:pPr marL="635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annual average wind speed is calculated according to the equation</a:t>
            </a:r>
          </a:p>
          <a:p>
            <a:pPr marL="635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635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600">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a:t>
            </a:r>
            <a:r>
              <a:rPr lang="en-US">
                <a:solidFill>
                  <a:srgbClr val="000000"/>
                </a:solidFill>
                <a:latin typeface="Cambria Math" charset="0"/>
                <a:ea typeface="Noto Sans SC Regular" charset="0"/>
                <a:cs typeface="Noto Sans SC Regular" charset="0"/>
              </a:rPr>
              <a:t>𝑣 </a:t>
            </a:r>
            <a:r>
              <a:rPr lang="en-US">
                <a:solidFill>
                  <a:srgbClr val="000000"/>
                </a:solidFill>
                <a:latin typeface="Times New Roman" pitchFamily="16" charset="0"/>
                <a:ea typeface="Noto Sans SC Regular" charset="0"/>
                <a:cs typeface="Noto Sans SC Regular" charset="0"/>
              </a:rPr>
              <a:t>is the annual average wind speed (m/s), v is the instantaneous wind  speed (m/s), and t</a:t>
            </a:r>
            <a:r>
              <a:rPr lang="en-US" sz="1700" baseline="-7000">
                <a:solidFill>
                  <a:srgbClr val="000000"/>
                </a:solidFill>
                <a:latin typeface="Times New Roman" pitchFamily="16" charset="0"/>
                <a:ea typeface="Noto Sans SC Regular" charset="0"/>
                <a:cs typeface="Noto Sans SC Regular" charset="0"/>
              </a:rPr>
              <a:t>2 </a:t>
            </a:r>
            <a:r>
              <a:rPr lang="en-US">
                <a:solidFill>
                  <a:srgbClr val="000000"/>
                </a:solidFill>
                <a:latin typeface="Times New Roman" pitchFamily="16" charset="0"/>
                <a:ea typeface="Noto Sans SC Regular" charset="0"/>
                <a:cs typeface="Noto Sans SC Regular" charset="0"/>
              </a:rPr>
              <a:t>– t</a:t>
            </a:r>
            <a:r>
              <a:rPr lang="en-US" sz="1700" baseline="-7000">
                <a:solidFill>
                  <a:srgbClr val="000000"/>
                </a:solidFill>
                <a:latin typeface="Times New Roman" pitchFamily="16" charset="0"/>
                <a:ea typeface="Noto Sans SC Regular" charset="0"/>
                <a:cs typeface="Noto Sans SC Regular" charset="0"/>
              </a:rPr>
              <a:t>1 </a:t>
            </a:r>
            <a:r>
              <a:rPr lang="en-US">
                <a:solidFill>
                  <a:srgbClr val="000000"/>
                </a:solidFill>
                <a:latin typeface="Times New Roman" pitchFamily="16" charset="0"/>
                <a:ea typeface="Noto Sans SC Regular" charset="0"/>
                <a:cs typeface="Noto Sans SC Regular" charset="0"/>
              </a:rPr>
              <a:t>is the duration of one year (8760 hrs).</a:t>
            </a:r>
          </a:p>
          <a:p>
            <a:pPr marL="63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635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the case of a digital data logger recording wind speed data at regular  intervals, the average wind speed can be calculated as</a:t>
            </a:r>
          </a:p>
        </p:txBody>
      </p:sp>
      <p:pic>
        <p:nvPicPr>
          <p:cNvPr id="63492" name="Picture 4"/>
          <p:cNvPicPr>
            <a:picLocks noChangeAspect="1" noChangeArrowheads="1"/>
          </p:cNvPicPr>
          <p:nvPr/>
        </p:nvPicPr>
        <p:blipFill>
          <a:blip r:embed="rId3"/>
          <a:srcRect/>
          <a:stretch>
            <a:fillRect/>
          </a:stretch>
        </p:blipFill>
        <p:spPr bwMode="auto">
          <a:xfrm>
            <a:off x="2554288" y="2828925"/>
            <a:ext cx="4030662" cy="484188"/>
          </a:xfrm>
          <a:prstGeom prst="rect">
            <a:avLst/>
          </a:prstGeom>
          <a:noFill/>
          <a:ln w="9525" cap="flat">
            <a:noFill/>
            <a:round/>
            <a:headEnd/>
            <a:tailEnd/>
          </a:ln>
          <a:effectLst/>
        </p:spPr>
      </p:pic>
      <p:pic>
        <p:nvPicPr>
          <p:cNvPr id="63493" name="Picture 5"/>
          <p:cNvPicPr>
            <a:picLocks noChangeAspect="1" noChangeArrowheads="1"/>
          </p:cNvPicPr>
          <p:nvPr/>
        </p:nvPicPr>
        <p:blipFill>
          <a:blip r:embed="rId4"/>
          <a:srcRect/>
          <a:stretch>
            <a:fillRect/>
          </a:stretch>
        </p:blipFill>
        <p:spPr bwMode="auto">
          <a:xfrm>
            <a:off x="4065588" y="4867275"/>
            <a:ext cx="1017587" cy="6000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AutoShape 1"/>
          <p:cNvSpPr>
            <a:spLocks noChangeArrowheads="1"/>
          </p:cNvSpPr>
          <p:nvPr/>
        </p:nvSpPr>
        <p:spPr bwMode="auto">
          <a:xfrm>
            <a:off x="1536700" y="3246438"/>
            <a:ext cx="131763" cy="15875"/>
          </a:xfrm>
          <a:custGeom>
            <a:avLst/>
            <a:gdLst>
              <a:gd name="G0" fmla="+- 365 0 0"/>
              <a:gd name="G1" fmla="+- 44 0 0"/>
            </a:gdLst>
            <a:ahLst/>
            <a:cxnLst>
              <a:cxn ang="0">
                <a:pos x="r" y="vc"/>
              </a:cxn>
              <a:cxn ang="5400000">
                <a:pos x="hc" y="b"/>
              </a:cxn>
              <a:cxn ang="10800000">
                <a:pos x="l" y="vc"/>
              </a:cxn>
              <a:cxn ang="16200000">
                <a:pos x="hc" y="t"/>
              </a:cxn>
            </a:cxnLst>
            <a:rect l="0" t="0" r="0" b="0"/>
            <a:pathLst>
              <a:path>
                <a:moveTo>
                  <a:pt x="131064" y="0"/>
                </a:moveTo>
                <a:lnTo>
                  <a:pt x="0" y="0"/>
                </a:lnTo>
                <a:lnTo>
                  <a:pt x="0" y="15544"/>
                </a:lnTo>
                <a:lnTo>
                  <a:pt x="131064" y="15544"/>
                </a:lnTo>
                <a:lnTo>
                  <a:pt x="131064" y="0"/>
                </a:lnTo>
                <a:close/>
              </a:path>
            </a:pathLst>
          </a:custGeom>
          <a:solidFill>
            <a:srgbClr val="000000"/>
          </a:solidFill>
          <a:ln w="9525" cap="flat">
            <a:noFill/>
            <a:round/>
            <a:headEnd/>
            <a:tailEnd/>
          </a:ln>
          <a:effectLst/>
        </p:spPr>
        <p:txBody>
          <a:bodyPr wrap="none" anchor="ctr"/>
          <a:lstStyle/>
          <a:p>
            <a:endParaRPr lang="en-US"/>
          </a:p>
        </p:txBody>
      </p:sp>
      <p:sp>
        <p:nvSpPr>
          <p:cNvPr id="64514" name="AutoShape 2"/>
          <p:cNvSpPr>
            <a:spLocks noChangeArrowheads="1"/>
          </p:cNvSpPr>
          <p:nvPr/>
        </p:nvSpPr>
        <p:spPr bwMode="auto">
          <a:xfrm>
            <a:off x="6677025" y="3246438"/>
            <a:ext cx="131763" cy="15875"/>
          </a:xfrm>
          <a:custGeom>
            <a:avLst/>
            <a:gdLst>
              <a:gd name="G0" fmla="+- 365 0 0"/>
              <a:gd name="G1" fmla="+- 44 0 0"/>
            </a:gdLst>
            <a:ahLst/>
            <a:cxnLst>
              <a:cxn ang="0">
                <a:pos x="r" y="vc"/>
              </a:cxn>
              <a:cxn ang="5400000">
                <a:pos x="hc" y="b"/>
              </a:cxn>
              <a:cxn ang="10800000">
                <a:pos x="l" y="vc"/>
              </a:cxn>
              <a:cxn ang="16200000">
                <a:pos x="hc" y="t"/>
              </a:cxn>
            </a:cxnLst>
            <a:rect l="0" t="0" r="0" b="0"/>
            <a:pathLst>
              <a:path>
                <a:moveTo>
                  <a:pt x="131064" y="0"/>
                </a:moveTo>
                <a:lnTo>
                  <a:pt x="0" y="0"/>
                </a:lnTo>
                <a:lnTo>
                  <a:pt x="0" y="15544"/>
                </a:lnTo>
                <a:lnTo>
                  <a:pt x="131064" y="15544"/>
                </a:lnTo>
                <a:lnTo>
                  <a:pt x="131064" y="0"/>
                </a:lnTo>
                <a:close/>
              </a:path>
            </a:pathLst>
          </a:custGeom>
          <a:solidFill>
            <a:srgbClr val="000000"/>
          </a:solidFill>
          <a:ln w="9525" cap="flat">
            <a:noFill/>
            <a:round/>
            <a:headEnd/>
            <a:tailEnd/>
          </a:ln>
          <a:effectLst/>
        </p:spPr>
        <p:txBody>
          <a:bodyPr wrap="none" anchor="ctr"/>
          <a:lstStyle/>
          <a:p>
            <a:endParaRPr lang="en-US"/>
          </a:p>
        </p:txBody>
      </p:sp>
      <p:sp>
        <p:nvSpPr>
          <p:cNvPr id="64515" name="Rectangle 3"/>
          <p:cNvSpPr>
            <a:spLocks noChangeArrowheads="1"/>
          </p:cNvSpPr>
          <p:nvPr/>
        </p:nvSpPr>
        <p:spPr bwMode="auto">
          <a:xfrm>
            <a:off x="863600" y="854075"/>
            <a:ext cx="7419975" cy="3259138"/>
          </a:xfrm>
          <a:prstGeom prst="rect">
            <a:avLst/>
          </a:prstGeom>
          <a:noFill/>
          <a:ln w="9525" cap="flat">
            <a:noFill/>
            <a:round/>
            <a:headEnd/>
            <a:tailEnd/>
          </a:ln>
          <a:effectLst/>
        </p:spPr>
        <p:txBody>
          <a:bodyPr lIns="0" tIns="1260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v</a:t>
            </a:r>
            <a:r>
              <a:rPr lang="en-US" sz="1700" baseline="-7000">
                <a:solidFill>
                  <a:srgbClr val="000000"/>
                </a:solidFill>
                <a:latin typeface="Times New Roman" pitchFamily="16" charset="0"/>
                <a:ea typeface="Noto Sans SC Regular" charset="0"/>
                <a:cs typeface="Noto Sans SC Regular" charset="0"/>
              </a:rPr>
              <a:t>i </a:t>
            </a:r>
            <a:r>
              <a:rPr lang="en-US">
                <a:solidFill>
                  <a:srgbClr val="000000"/>
                </a:solidFill>
                <a:latin typeface="Times New Roman" pitchFamily="16" charset="0"/>
                <a:ea typeface="Noto Sans SC Regular" charset="0"/>
                <a:cs typeface="Noto Sans SC Regular" charset="0"/>
              </a:rPr>
              <a:t>is the wind speed at the ith observation and n is the number of  observations.</a:t>
            </a:r>
          </a:p>
          <a:p>
            <a:pPr marL="50800" indent="4572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At any given site, the wind speed varies with the height from the ground</a:t>
            </a:r>
          </a:p>
          <a:p>
            <a:pPr marL="508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level. It is generally not possible to install measuring instruments at all heights,  but an empirical formula can be used to find the mean wind speed at a certain  height using the observed mean wind speed at 10 m:</a:t>
            </a:r>
          </a:p>
          <a:p>
            <a:pPr marL="50800" indent="4572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000">
              <a:solidFill>
                <a:srgbClr val="000000"/>
              </a:solidFill>
              <a:latin typeface="Times New Roman" pitchFamily="16" charset="0"/>
              <a:ea typeface="Noto Sans SC Regular" charset="0"/>
              <a:cs typeface="Noto Sans SC Regular" charset="0"/>
            </a:endParaRPr>
          </a:p>
          <a:p>
            <a:pPr marL="50800" indent="457200" algn="just">
              <a:lnSpc>
                <a:spcPct val="110000"/>
              </a:lnSpc>
              <a:spcBef>
                <a:spcPts val="1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where </a:t>
            </a:r>
            <a:r>
              <a:rPr lang="en-US">
                <a:solidFill>
                  <a:srgbClr val="000000"/>
                </a:solidFill>
                <a:latin typeface="Cambria Math" charset="0"/>
                <a:ea typeface="Noto Sans SC Regular" charset="0"/>
                <a:cs typeface="Noto Sans SC Regular" charset="0"/>
              </a:rPr>
              <a:t>𝑣</a:t>
            </a:r>
            <a:r>
              <a:rPr lang="en-US" sz="2000" baseline="-14000">
                <a:solidFill>
                  <a:srgbClr val="000000"/>
                </a:solidFill>
                <a:latin typeface="Cambria Math" charset="0"/>
                <a:ea typeface="Noto Sans SC Regular" charset="0"/>
                <a:cs typeface="Noto Sans SC Regular" charset="0"/>
              </a:rPr>
              <a:t>𝐻 </a:t>
            </a:r>
            <a:r>
              <a:rPr lang="en-US">
                <a:solidFill>
                  <a:srgbClr val="000000"/>
                </a:solidFill>
                <a:latin typeface="Times New Roman" pitchFamily="16" charset="0"/>
                <a:ea typeface="Noto Sans SC Regular" charset="0"/>
                <a:cs typeface="Noto Sans SC Regular" charset="0"/>
              </a:rPr>
              <a:t>is the annual average wind speed at height H (m/s), </a:t>
            </a:r>
            <a:r>
              <a:rPr lang="en-US">
                <a:solidFill>
                  <a:srgbClr val="000000"/>
                </a:solidFill>
                <a:latin typeface="Cambria Math" charset="0"/>
                <a:ea typeface="Noto Sans SC Regular" charset="0"/>
                <a:cs typeface="Noto Sans SC Regular" charset="0"/>
              </a:rPr>
              <a:t>𝑣</a:t>
            </a:r>
            <a:r>
              <a:rPr lang="en-US" sz="2000" baseline="-14000">
                <a:solidFill>
                  <a:srgbClr val="000000"/>
                </a:solidFill>
                <a:latin typeface="Cambria Math" charset="0"/>
                <a:ea typeface="Noto Sans SC Regular" charset="0"/>
                <a:cs typeface="Noto Sans SC Regular" charset="0"/>
              </a:rPr>
              <a:t>10 </a:t>
            </a:r>
            <a:r>
              <a:rPr lang="en-US">
                <a:solidFill>
                  <a:srgbClr val="000000"/>
                </a:solidFill>
                <a:latin typeface="Times New Roman" pitchFamily="16" charset="0"/>
                <a:ea typeface="Noto Sans SC Regular" charset="0"/>
                <a:cs typeface="Noto Sans SC Regular" charset="0"/>
              </a:rPr>
              <a:t>is the annual  average wind speed at 10 m (m/s), and x is an exponent that depends on the  roughness of the ground. The values of x are given in Table 2.1.</a:t>
            </a:r>
          </a:p>
        </p:txBody>
      </p:sp>
      <p:pic>
        <p:nvPicPr>
          <p:cNvPr id="64516" name="Picture 4"/>
          <p:cNvPicPr>
            <a:picLocks noChangeAspect="1" noChangeArrowheads="1"/>
          </p:cNvPicPr>
          <p:nvPr/>
        </p:nvPicPr>
        <p:blipFill>
          <a:blip r:embed="rId3"/>
          <a:srcRect/>
          <a:stretch>
            <a:fillRect/>
          </a:stretch>
        </p:blipFill>
        <p:spPr bwMode="auto">
          <a:xfrm>
            <a:off x="2524125" y="2727325"/>
            <a:ext cx="4095750" cy="4302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p:cNvPicPr>
            <a:picLocks noChangeAspect="1" noChangeArrowheads="1"/>
          </p:cNvPicPr>
          <p:nvPr/>
        </p:nvPicPr>
        <p:blipFill>
          <a:blip r:embed="rId3"/>
          <a:srcRect/>
          <a:stretch>
            <a:fillRect/>
          </a:stretch>
        </p:blipFill>
        <p:spPr bwMode="auto">
          <a:xfrm>
            <a:off x="933450" y="914400"/>
            <a:ext cx="7837488" cy="420052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901700" y="838200"/>
            <a:ext cx="7339013" cy="5272088"/>
          </a:xfrm>
          <a:prstGeom prst="rect">
            <a:avLst/>
          </a:prstGeom>
          <a:noFill/>
          <a:ln w="9525" cap="flat">
            <a:noFill/>
            <a:round/>
            <a:headEnd/>
            <a:tailEnd/>
          </a:ln>
          <a:effectLst/>
        </p:spPr>
        <p:txBody>
          <a:bodyPr lIns="0" tIns="48960" rIns="0" bIns="0">
            <a:spAutoFit/>
          </a:bodyPr>
          <a:lstStyle/>
          <a:p>
            <a:pPr marL="12700">
              <a:lnSpc>
                <a:spcPct val="100000"/>
              </a:lnSpc>
              <a:spcBef>
                <a:spcPts val="3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Benefits of Variable-speed, constant-frequency</a:t>
            </a:r>
          </a:p>
          <a:p>
            <a:pPr marL="696913" indent="-228600">
              <a:lnSpc>
                <a:spcPts val="3163"/>
              </a:lnSpc>
              <a:spcBef>
                <a:spcPts val="163"/>
              </a:spcBef>
              <a:buFont typeface="Times New Roman" pitchFamily="16" charset="0"/>
              <a:buAutoNum type="alphaLcParenBoth"/>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Continuous	operation	of	wind	turbines	at	the  optimum tip speed to wind speed ratio by changing</a:t>
            </a:r>
          </a:p>
          <a:p>
            <a:pPr marL="698500">
              <a:lnSpc>
                <a:spcPts val="3163"/>
              </a:lnSpc>
              <a:spcBef>
                <a:spcPts val="2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rotor speed with the wind velocity. This increases  energy capture even under low wind conditions.</a:t>
            </a:r>
          </a:p>
          <a:p>
            <a:pPr marL="925513" indent="-457200">
              <a:lnSpc>
                <a:spcPct val="100000"/>
              </a:lnSpc>
              <a:spcBef>
                <a:spcPts val="138"/>
              </a:spcBef>
              <a:buFont typeface="Times New Roman" pitchFamily="16" charset="0"/>
              <a:buAutoNum type="alphaLcParenBoth" startA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Reduction in noise emission from wind turbines at</a:t>
            </a:r>
          </a:p>
          <a:p>
            <a:pPr marL="698500">
              <a:lnSpc>
                <a:spcPct val="100000"/>
              </a:lnSpc>
              <a:spcBef>
                <a:spcPts val="28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low wind speeds.</a:t>
            </a:r>
          </a:p>
          <a:p>
            <a:pPr marL="696913" indent="-228600" algn="just">
              <a:lnSpc>
                <a:spcPct val="110000"/>
              </a:lnSpc>
              <a:spcBef>
                <a:spcPts val="25"/>
              </a:spcBef>
              <a:buFont typeface="Times New Roman" pitchFamily="16" charset="0"/>
              <a:buAutoNum type="alphaLcParenBoth" startAt="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Reduction in the size and weight of the gear box, or  its total elimination, together with the associated  noise</a:t>
            </a:r>
          </a:p>
          <a:p>
            <a:pPr marL="696913" indent="-228600" algn="just">
              <a:lnSpc>
                <a:spcPts val="3188"/>
              </a:lnSpc>
              <a:spcBef>
                <a:spcPts val="138"/>
              </a:spcBef>
              <a:buFont typeface="Times New Roman" pitchFamily="16" charset="0"/>
              <a:buAutoNum type="alphaLcParenBoth" startAt="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possibility of power smoothing due to the  inertial energy storage in the turbine rotor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901700" y="849313"/>
            <a:ext cx="7339013" cy="1157287"/>
          </a:xfrm>
          <a:ln/>
        </p:spPr>
        <p:txBody>
          <a:bodyPr tIns="1260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latin typeface="Times New Roman" pitchFamily="16" charset="0"/>
              </a:rPr>
              <a:t>The measuring instruments record the wind speed continuously against  time. If the data are collected throughout a year, the resulting chart  would look like a long wavy line, as shown in Fig. 2.3.</a:t>
            </a:r>
          </a:p>
        </p:txBody>
      </p:sp>
      <p:sp>
        <p:nvSpPr>
          <p:cNvPr id="66562" name="Rectangle 2"/>
          <p:cNvSpPr>
            <a:spLocks noChangeArrowheads="1"/>
          </p:cNvSpPr>
          <p:nvPr/>
        </p:nvSpPr>
        <p:spPr bwMode="auto">
          <a:xfrm>
            <a:off x="901700" y="3729038"/>
            <a:ext cx="7343775" cy="161766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It is clear that this plot is too wavy and irregular for us to obtain any useful information  from it. The next step is to obtain, from Fig. 2.3, the plot of wind speed v versus the total  time during a year for which the wind speed is v (Fig. 2.4), called the wind speed  distribution curve. Of course, the period of time for which the wind speed assumes an  exact value is infinitely small. So, the vertical axis actually gives the annual duration for  which the wind speed falls within certain limits, for instance 0.5 m/s below and above v.</a:t>
            </a:r>
          </a:p>
        </p:txBody>
      </p:sp>
      <p:pic>
        <p:nvPicPr>
          <p:cNvPr id="66563" name="Picture 3"/>
          <p:cNvPicPr>
            <a:picLocks noChangeAspect="1" noChangeArrowheads="1"/>
          </p:cNvPicPr>
          <p:nvPr/>
        </p:nvPicPr>
        <p:blipFill>
          <a:blip r:embed="rId3"/>
          <a:srcRect/>
          <a:stretch>
            <a:fillRect/>
          </a:stretch>
        </p:blipFill>
        <p:spPr bwMode="auto">
          <a:xfrm>
            <a:off x="2151063" y="1922463"/>
            <a:ext cx="4852987" cy="1806575"/>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3"/>
          <a:srcRect/>
          <a:stretch>
            <a:fillRect/>
          </a:stretch>
        </p:blipFill>
        <p:spPr bwMode="auto">
          <a:xfrm>
            <a:off x="933450" y="914400"/>
            <a:ext cx="7512050" cy="435133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901700" y="838200"/>
            <a:ext cx="7342188" cy="44354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It is easy to plot the energy distribution curve for a site the  energy available at a particular wind speed is the power  contained in the wind (proportional to v, the value of the  proportionality constant is unimportant for our purpose)  multiplied by the duration for which wind blows at that  speed. This curve, shown in Fig. 2.5, gives the value of the  wind speed at which the maximum energy is available it is  the wind speed at which the wind turbine should normally  be rated. Note that the wind speed for maximum energy is  different from and higher than the most frequent wind  speed.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p:cNvPicPr>
            <a:picLocks noChangeAspect="1" noChangeArrowheads="1"/>
          </p:cNvPicPr>
          <p:nvPr/>
        </p:nvPicPr>
        <p:blipFill>
          <a:blip r:embed="rId3"/>
          <a:srcRect/>
          <a:stretch>
            <a:fillRect/>
          </a:stretch>
        </p:blipFill>
        <p:spPr bwMode="auto">
          <a:xfrm>
            <a:off x="2057400" y="914400"/>
            <a:ext cx="5049838" cy="48371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901700" y="881063"/>
            <a:ext cx="38496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a:latin typeface="Times New Roman" pitchFamily="16" charset="0"/>
              </a:rPr>
              <a:t>4.9 Site and turbine selection.</a:t>
            </a:r>
          </a:p>
        </p:txBody>
      </p:sp>
      <p:sp>
        <p:nvSpPr>
          <p:cNvPr id="70658" name="Rectangle 2"/>
          <p:cNvSpPr>
            <a:spLocks noChangeArrowheads="1"/>
          </p:cNvSpPr>
          <p:nvPr/>
        </p:nvSpPr>
        <p:spPr bwMode="auto">
          <a:xfrm>
            <a:off x="901700" y="1250950"/>
            <a:ext cx="7340600" cy="4371975"/>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Site selection involves not only the choice of the geographical location  for a wind turbine or a wind farm, but also the model of the turbine that  is best suited to a particular site.</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For the final selection process, that is, while choosing the wind turbine  that is best suited for a particular site, a modification of the curve  shown in Fig. 2.4 is necessary. At this stage, we plot the speed-duration  curve the graph of v versus the total duration for which the wind speed</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exceeds or equals v (Fig. 2.7). Naturally, the largest coordinate on the  y-axis is the number of hours in a year (8760), when the wind speed  exceeds zero. If the wind speed is measured using a digital recorder  with data logging facility, the wind speed distribution and duration   curves can be obtained directly or generated by a computer later using  the stored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p:cNvPicPr>
            <a:picLocks noChangeAspect="1" noChangeArrowheads="1"/>
          </p:cNvPicPr>
          <p:nvPr/>
        </p:nvPicPr>
        <p:blipFill>
          <a:blip r:embed="rId3"/>
          <a:srcRect/>
          <a:stretch>
            <a:fillRect/>
          </a:stretch>
        </p:blipFill>
        <p:spPr bwMode="auto">
          <a:xfrm>
            <a:off x="933450" y="914400"/>
            <a:ext cx="7494588" cy="44465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901700" y="854075"/>
            <a:ext cx="7340600" cy="3635375"/>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productivity of any wind generator at a particular site depends on the  characteristics of the site (given by Fig. 2.7) and those of the wind machine.  The latter are given as the power versus wind speed characteristics (such as that  shown in Fig. 2.8), which are generally available for all commercially produced  wind machines.</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Every wind turbine model has a specific cut-in speed, a rated speed, a  furling speed, and power versus wind speed characteristics within the wind  speed range between the cut-in speed and the furling speed. At the cut-in speed  the wind generator starts generating power. As the wind speed increases, the</a:t>
            </a:r>
          </a:p>
          <a:p>
            <a:pPr marL="127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power output increases in proportion with the power contained in the wind.  After the rated speed is reached, the speed-regulating mechanism comes into  action, and there is a region of constant speed.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901700" y="5059363"/>
            <a:ext cx="7345363" cy="814387"/>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Beyond a certain wind speed, the maximum power handling capacity of the generator is  reached, and thereafter the system works in the constant-power output mode. In some  machines the constant speed region is small (or negligible) and the speed-regulating</a:t>
            </a:r>
          </a:p>
        </p:txBody>
      </p:sp>
      <p:pic>
        <p:nvPicPr>
          <p:cNvPr id="73730" name="Picture 2"/>
          <p:cNvPicPr>
            <a:picLocks noChangeAspect="1" noChangeArrowheads="1"/>
          </p:cNvPicPr>
          <p:nvPr/>
        </p:nvPicPr>
        <p:blipFill>
          <a:blip r:embed="rId3"/>
          <a:srcRect/>
          <a:stretch>
            <a:fillRect/>
          </a:stretch>
        </p:blipFill>
        <p:spPr bwMode="auto">
          <a:xfrm>
            <a:off x="933450" y="914400"/>
            <a:ext cx="8064500" cy="414178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850900" y="860425"/>
            <a:ext cx="7445375" cy="4127500"/>
          </a:xfrm>
          <a:prstGeom prst="rect">
            <a:avLst/>
          </a:prstGeom>
          <a:noFill/>
          <a:ln w="9525" cap="flat">
            <a:noFill/>
            <a:round/>
            <a:headEnd/>
            <a:tailEnd/>
          </a:ln>
          <a:effectLst/>
        </p:spPr>
        <p:txBody>
          <a:bodyPr lIns="0" tIns="12240" rIns="0" bIns="0">
            <a:spAutoFit/>
          </a:bodyPr>
          <a:lstStyle/>
          <a:p>
            <a:pPr marL="635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mechanism works only in constant-power mode. In such cases the characteristics can be  approximately expressed as</a:t>
            </a:r>
          </a:p>
          <a:p>
            <a:pPr marL="635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635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where V</a:t>
            </a:r>
            <a:r>
              <a:rPr lang="en-US" sz="1600" baseline="-7000">
                <a:solidFill>
                  <a:srgbClr val="000000"/>
                </a:solidFill>
                <a:latin typeface="Times New Roman" pitchFamily="16" charset="0"/>
                <a:ea typeface="Noto Sans SC Regular" charset="0"/>
                <a:cs typeface="Noto Sans SC Regular" charset="0"/>
              </a:rPr>
              <a:t>c </a:t>
            </a:r>
            <a:r>
              <a:rPr lang="en-US" sz="1600">
                <a:solidFill>
                  <a:srgbClr val="000000"/>
                </a:solidFill>
                <a:latin typeface="Times New Roman" pitchFamily="16" charset="0"/>
                <a:ea typeface="Noto Sans SC Regular" charset="0"/>
                <a:cs typeface="Noto Sans SC Regular" charset="0"/>
              </a:rPr>
              <a:t>is the cut-in speed, V</a:t>
            </a:r>
            <a:r>
              <a:rPr lang="en-US" sz="1600" baseline="-7000">
                <a:solidFill>
                  <a:srgbClr val="000000"/>
                </a:solidFill>
                <a:latin typeface="Times New Roman" pitchFamily="16" charset="0"/>
                <a:ea typeface="Noto Sans SC Regular" charset="0"/>
                <a:cs typeface="Noto Sans SC Regular" charset="0"/>
              </a:rPr>
              <a:t>r </a:t>
            </a:r>
            <a:r>
              <a:rPr lang="en-US" sz="1600">
                <a:solidFill>
                  <a:srgbClr val="000000"/>
                </a:solidFill>
                <a:latin typeface="Times New Roman" pitchFamily="16" charset="0"/>
                <a:ea typeface="Noto Sans SC Regular" charset="0"/>
                <a:cs typeface="Noto Sans SC Regular" charset="0"/>
              </a:rPr>
              <a:t>is the rated speed, V</a:t>
            </a:r>
            <a:r>
              <a:rPr lang="en-US" sz="1600" baseline="-7000">
                <a:solidFill>
                  <a:srgbClr val="000000"/>
                </a:solidFill>
                <a:latin typeface="Times New Roman" pitchFamily="16" charset="0"/>
                <a:ea typeface="Noto Sans SC Regular" charset="0"/>
                <a:cs typeface="Noto Sans SC Regular" charset="0"/>
              </a:rPr>
              <a:t>f </a:t>
            </a:r>
            <a:r>
              <a:rPr lang="en-US" sz="1600">
                <a:solidFill>
                  <a:srgbClr val="000000"/>
                </a:solidFill>
                <a:latin typeface="Times New Roman" pitchFamily="16" charset="0"/>
                <a:ea typeface="Noto Sans SC Regular" charset="0"/>
                <a:cs typeface="Noto Sans SC Regular" charset="0"/>
              </a:rPr>
              <a:t>is the furling speed, </a:t>
            </a:r>
            <a:r>
              <a:rPr lang="en-US" sz="1600">
                <a:solidFill>
                  <a:srgbClr val="000000"/>
                </a:solidFill>
                <a:latin typeface="Cambria Math" charset="0"/>
                <a:ea typeface="Noto Sans SC Regular" charset="0"/>
                <a:cs typeface="Noto Sans SC Regular" charset="0"/>
              </a:rPr>
              <a:t>η</a:t>
            </a:r>
            <a:r>
              <a:rPr lang="en-US" sz="1700" baseline="-16000">
                <a:solidFill>
                  <a:srgbClr val="000000"/>
                </a:solidFill>
                <a:latin typeface="Cambria Math" charset="0"/>
                <a:ea typeface="Noto Sans SC Regular" charset="0"/>
                <a:cs typeface="Noto Sans SC Regular" charset="0"/>
              </a:rPr>
              <a:t>𝑣 </a:t>
            </a:r>
            <a:r>
              <a:rPr lang="en-US" sz="1600">
                <a:solidFill>
                  <a:srgbClr val="000000"/>
                </a:solidFill>
                <a:latin typeface="Times New Roman" pitchFamily="16" charset="0"/>
                <a:ea typeface="Noto Sans SC Regular" charset="0"/>
                <a:cs typeface="Noto Sans SC Regular" charset="0"/>
              </a:rPr>
              <a:t>is the  efficiency of generator and mechanical transmission, C</a:t>
            </a:r>
            <a:r>
              <a:rPr lang="en-US" sz="1600" baseline="-7000">
                <a:solidFill>
                  <a:srgbClr val="000000"/>
                </a:solidFill>
                <a:latin typeface="Times New Roman" pitchFamily="16" charset="0"/>
                <a:ea typeface="Noto Sans SC Regular" charset="0"/>
                <a:cs typeface="Noto Sans SC Regular" charset="0"/>
              </a:rPr>
              <a:t>p </a:t>
            </a:r>
            <a:r>
              <a:rPr lang="en-US" sz="1600">
                <a:solidFill>
                  <a:srgbClr val="000000"/>
                </a:solidFill>
                <a:latin typeface="Times New Roman" pitchFamily="16" charset="0"/>
                <a:ea typeface="Noto Sans SC Regular" charset="0"/>
                <a:cs typeface="Noto Sans SC Regular" charset="0"/>
              </a:rPr>
              <a:t>is the wind turbine coefficient of  performance, ρ is the density of air, A is the blade swept area, and v is the wind speed. At  the furling wind speed, the plant is shut down to avoid damage.</a:t>
            </a:r>
          </a:p>
          <a:p>
            <a:pPr marL="63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1900">
              <a:solidFill>
                <a:srgbClr val="000000"/>
              </a:solidFill>
              <a:latin typeface="Times New Roman" pitchFamily="16" charset="0"/>
              <a:ea typeface="Noto Sans SC Regular" charset="0"/>
              <a:cs typeface="Noto Sans SC Regular" charset="0"/>
            </a:endParaRPr>
          </a:p>
          <a:p>
            <a:pPr marL="635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From Fig 2.8 and 2.7, the wind generator's characteristics, as weighted by the site's wind  speed-duration curve, yield the power-duration characteristics. For each value of wind  speed shown in Fig. 2.7, the corresponding value of the output power is obtained from  Fig. 2.8. The typical output power-duration curve for a wind turbine is shown in Fig. 2.9.  To illustrate, we have also shown the wind power-duration curve (obtained by the  relation 0.5</a:t>
            </a:r>
            <a:r>
              <a:rPr lang="en-US" sz="1600">
                <a:solidFill>
                  <a:srgbClr val="000000"/>
                </a:solidFill>
                <a:latin typeface="Cambria Math" charset="0"/>
                <a:ea typeface="Noto Sans SC Regular" charset="0"/>
                <a:cs typeface="Noto Sans SC Regular" charset="0"/>
              </a:rPr>
              <a:t>η</a:t>
            </a:r>
            <a:r>
              <a:rPr lang="en-US" sz="1700" baseline="-16000">
                <a:solidFill>
                  <a:srgbClr val="000000"/>
                </a:solidFill>
                <a:latin typeface="Cambria Math" charset="0"/>
                <a:ea typeface="Noto Sans SC Regular" charset="0"/>
                <a:cs typeface="Noto Sans SC Regular" charset="0"/>
              </a:rPr>
              <a:t>𝑣</a:t>
            </a:r>
            <a:r>
              <a:rPr lang="en-US" sz="1600">
                <a:solidFill>
                  <a:srgbClr val="000000"/>
                </a:solidFill>
                <a:latin typeface="Times New Roman" pitchFamily="16" charset="0"/>
                <a:ea typeface="Noto Sans SC Regular" charset="0"/>
                <a:cs typeface="Noto Sans SC Regular" charset="0"/>
              </a:rPr>
              <a:t>C</a:t>
            </a:r>
            <a:r>
              <a:rPr lang="en-US" sz="1600" baseline="-7000">
                <a:solidFill>
                  <a:srgbClr val="000000"/>
                </a:solidFill>
                <a:latin typeface="Times New Roman" pitchFamily="16" charset="0"/>
                <a:ea typeface="Noto Sans SC Regular" charset="0"/>
                <a:cs typeface="Noto Sans SC Regular" charset="0"/>
              </a:rPr>
              <a:t>p</a:t>
            </a:r>
            <a:r>
              <a:rPr lang="en-US" sz="1600">
                <a:solidFill>
                  <a:srgbClr val="000000"/>
                </a:solidFill>
                <a:latin typeface="Times New Roman" pitchFamily="16" charset="0"/>
                <a:ea typeface="Noto Sans SC Regular" charset="0"/>
                <a:cs typeface="Noto Sans SC Regular" charset="0"/>
              </a:rPr>
              <a:t>ρAv</a:t>
            </a:r>
            <a:r>
              <a:rPr lang="en-US" sz="1600" baseline="29000">
                <a:solidFill>
                  <a:srgbClr val="000000"/>
                </a:solidFill>
                <a:latin typeface="Times New Roman" pitchFamily="16" charset="0"/>
                <a:ea typeface="Noto Sans SC Regular" charset="0"/>
                <a:cs typeface="Noto Sans SC Regular" charset="0"/>
              </a:rPr>
              <a:t>3</a:t>
            </a:r>
            <a:r>
              <a:rPr lang="en-US" sz="1600">
                <a:solidFill>
                  <a:srgbClr val="000000"/>
                </a:solidFill>
                <a:latin typeface="Times New Roman" pitchFamily="16" charset="0"/>
                <a:ea typeface="Noto Sans SC Regular" charset="0"/>
                <a:cs typeface="Noto Sans SC Regular" charset="0"/>
              </a:rPr>
              <a:t>), so that the energy loss due to cut-in and furling becomes clear.</a:t>
            </a:r>
          </a:p>
        </p:txBody>
      </p:sp>
      <p:pic>
        <p:nvPicPr>
          <p:cNvPr id="74754" name="Picture 2"/>
          <p:cNvPicPr>
            <a:picLocks noChangeAspect="1" noChangeArrowheads="1"/>
          </p:cNvPicPr>
          <p:nvPr/>
        </p:nvPicPr>
        <p:blipFill>
          <a:blip r:embed="rId3"/>
          <a:srcRect/>
          <a:stretch>
            <a:fillRect/>
          </a:stretch>
        </p:blipFill>
        <p:spPr bwMode="auto">
          <a:xfrm>
            <a:off x="2371725" y="1450975"/>
            <a:ext cx="4398963" cy="490538"/>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1"/>
          <p:cNvPicPr>
            <a:picLocks noChangeAspect="1" noChangeArrowheads="1"/>
          </p:cNvPicPr>
          <p:nvPr/>
        </p:nvPicPr>
        <p:blipFill>
          <a:blip r:embed="rId3"/>
          <a:srcRect/>
          <a:stretch>
            <a:fillRect/>
          </a:stretch>
        </p:blipFill>
        <p:spPr bwMode="auto">
          <a:xfrm>
            <a:off x="1914525" y="914400"/>
            <a:ext cx="5334000" cy="4456113"/>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01700" y="881063"/>
            <a:ext cx="276542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a:latin typeface="Times New Roman" pitchFamily="16" charset="0"/>
              </a:rPr>
              <a:t>4.1.2 Operating Area</a:t>
            </a:r>
          </a:p>
        </p:txBody>
      </p:sp>
      <p:sp>
        <p:nvSpPr>
          <p:cNvPr id="12290" name="Rectangle 2"/>
          <p:cNvSpPr>
            <a:spLocks noChangeArrowheads="1"/>
          </p:cNvSpPr>
          <p:nvPr/>
        </p:nvSpPr>
        <p:spPr bwMode="auto">
          <a:xfrm>
            <a:off x="901700" y="1419225"/>
            <a:ext cx="7337425" cy="1887538"/>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AB, BD, and DE, respectively, define the limits of shaft torque, power, and speed. Within the area  OABDE a number of control strategies can be adopted. The operating point in the torque-speed plane  for variable-speed operation at maximum C, follows the square-law curve OC. At C, the power limit is  reached, beyond which the turbine operates along CD, maintaining a constant power limit at reduced  torque until the speed limit Q1Q2 is reached. Constant-speed operation along P P2 and Q1Q2 are  limited by the maximum torque and maximum power, respectively. If the torque and the speed  constitute the only turbine operation limits, OAZE would be the safe operating area of the turbine.  This will allow an improvement in the energy capture up to W.</a:t>
            </a:r>
          </a:p>
        </p:txBody>
      </p:sp>
      <p:pic>
        <p:nvPicPr>
          <p:cNvPr id="12291" name="Picture 3"/>
          <p:cNvPicPr>
            <a:picLocks noChangeAspect="1" noChangeArrowheads="1"/>
          </p:cNvPicPr>
          <p:nvPr/>
        </p:nvPicPr>
        <p:blipFill>
          <a:blip r:embed="rId3"/>
          <a:srcRect/>
          <a:stretch>
            <a:fillRect/>
          </a:stretch>
        </p:blipFill>
        <p:spPr bwMode="auto">
          <a:xfrm>
            <a:off x="2541588" y="3349625"/>
            <a:ext cx="4071937" cy="21272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901700" y="838200"/>
            <a:ext cx="7339013" cy="242570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area under the output power-duration curve measures  the energy output of a particular machine at a given site. By  plotting similar curves for different machines is at a  particular site, one can choose the appropriate machine.  One generally chooses the model that gives the maximum  output for a specific rated power at a particular site.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901700" y="850900"/>
            <a:ext cx="7340600" cy="5199063"/>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4.2 Induction Generators</a:t>
            </a:r>
          </a:p>
          <a:p>
            <a:pPr marL="12700" indent="4572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An induction machine in the generating mode operates  fundamental  tally in the same manner as in  the motoring</a:t>
            </a:r>
          </a:p>
          <a:p>
            <a:pPr marL="12700" indent="4572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mode except for the reversal of power flow. Consequently,</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equivalent circuit and the associated performance  equations, derived earlier using motoring conventions, are  valid  for  all  values  of  slip.  With  the  stator  winding</a:t>
            </a:r>
          </a:p>
          <a:p>
            <a:pPr marL="127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remaining connected to the utility grid, if the rotor is driven  by a prime mover above the synchronous speed in the  direction of the air-gap field, the mechanical power of the  prime mover is converted into electrical power.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1700" y="844550"/>
            <a:ext cx="4979988" cy="1157288"/>
          </a:xfrm>
          <a:ln/>
        </p:spPr>
        <p:txBody>
          <a:bodyPr tIns="12600"/>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b="1">
                <a:latin typeface="Times New Roman" pitchFamily="16" charset="0"/>
              </a:rPr>
              <a:t>4.2.1 Cage Rotor Induction Generator  Fixed-speed system</a:t>
            </a:r>
          </a:p>
        </p:txBody>
      </p:sp>
      <p:sp>
        <p:nvSpPr>
          <p:cNvPr id="14338" name="Rectangle 2"/>
          <p:cNvSpPr>
            <a:spLocks noChangeArrowheads="1"/>
          </p:cNvSpPr>
          <p:nvPr/>
        </p:nvSpPr>
        <p:spPr bwMode="auto">
          <a:xfrm>
            <a:off x="901700" y="1655763"/>
            <a:ext cx="7345363" cy="4238625"/>
          </a:xfrm>
          <a:prstGeom prst="rect">
            <a:avLst/>
          </a:prstGeom>
          <a:noFill/>
          <a:ln w="9525" cap="flat">
            <a:noFill/>
            <a:round/>
            <a:headEnd/>
            <a:tailEnd/>
          </a:ln>
          <a:effectLst/>
        </p:spPr>
        <p:txBody>
          <a:bodyPr lIns="0" tIns="14760" rIns="0" bIns="0">
            <a:spAutoFit/>
          </a:bodyPr>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system in the general sense implies the use of the squirrel cage induction  generator, which provides the power output only through the stator winding.  Figure 2 illustrates the configuration. It requires a grid-connected squirrel cage  induction generator coupled to a turbine through a gear box. The gear steps up  the rotor speed to a value matching a 50- or 60 Hz utility network. The  generator always draws reactive power from the network. Capacitors are used  to compensate this lagging VAR. These capacitors may cause the induction  machine to self-excite, leading to over voltages at the time of the disconnection  of the wind turbine from the electrical system if proper protective measures are  not taken. Because of its coupling to the grid, the speed varies over a very small  range above synchronous speed, usually around 1%. As the speed variation is  small, the system is commonly known as a fixed-speed system. For such a  system, the tip speed ratio varies over a wide range, making the rotor efficiency  suffer at wind speeds other than the rated wind speed. The gear box ratio is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TotalTime>
  <Words>5926</Words>
  <PresentationFormat>On-screen Show (4:3)</PresentationFormat>
  <Paragraphs>291</Paragraphs>
  <Slides>70</Slides>
  <Notes>70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Flow</vt:lpstr>
      <vt:lpstr>UNIT-IV: WIND ENERGY SYSTEMS:</vt:lpstr>
      <vt:lpstr>Slide 2</vt:lpstr>
      <vt:lpstr>Slide 3</vt:lpstr>
      <vt:lpstr>Slide 4</vt:lpstr>
      <vt:lpstr>Slide 5</vt:lpstr>
      <vt:lpstr>Slide 6</vt:lpstr>
      <vt:lpstr>4.1.2 Operating Area</vt:lpstr>
      <vt:lpstr>Slide 8</vt:lpstr>
      <vt:lpstr>4.2.1 Cage Rotor Induction Generator  Fixed-speed system</vt:lpstr>
      <vt:lpstr>Slide 10</vt:lpstr>
      <vt:lpstr>Semi-variable-speed operation</vt:lpstr>
      <vt:lpstr>Slide 12</vt:lpstr>
      <vt:lpstr>Slide 13</vt:lpstr>
      <vt:lpstr>4.2.2 Doubly fed Induction generators</vt:lpstr>
      <vt:lpstr>Slide 15</vt:lpstr>
      <vt:lpstr>Slide 16</vt:lpstr>
      <vt:lpstr>4.3 Equivalent circuits To derive the equivalent circuits and analyse this system, we make the  following assumptions.</vt:lpstr>
      <vt:lpstr>4.3.1 The ac equivalent circuit the average voltage output of converter I at a slip s is given by</vt:lpstr>
      <vt:lpstr>Slide 19</vt:lpstr>
      <vt:lpstr>From Eqns (5.8) and (5.9), the power fed back to the supply by the rotor is  obtained as</vt:lpstr>
      <vt:lpstr>The rotor rms current consists of the fundamental rms component and the  higher harmonic rms components. Assuming that the torque is produced by the  fundamental component of the rotor current, mechanical power can be  expressed as</vt:lpstr>
      <vt:lpstr>Slide 22</vt:lpstr>
      <vt:lpstr>4.3.2 The dc equivalent circuit In Fig. 5.7, the ac side (up to the rotor-side converter) represents the per-phase equivalent  circuit of the induction machine referred to the rotor. The dc side of the equivalent circuit  (to the right of the rotor-side converter) consists of the series resistance of the smoothing  reactor and a voltage source representing the line-side converter.</vt:lpstr>
      <vt:lpstr>Slide 24</vt:lpstr>
      <vt:lpstr>Slide 25</vt:lpstr>
      <vt:lpstr>Slide 26</vt:lpstr>
      <vt:lpstr>Slide 27</vt:lpstr>
      <vt:lpstr>Slide 28</vt:lpstr>
      <vt:lpstr>Slide 29</vt:lpstr>
      <vt:lpstr>Slide 30</vt:lpstr>
      <vt:lpstr>Slide 31</vt:lpstr>
      <vt:lpstr>Slide 32</vt:lpstr>
      <vt:lpstr>4.5.1 Circuit Model</vt:lpstr>
      <vt:lpstr>Slide 34</vt:lpstr>
      <vt:lpstr>Slide 35</vt:lpstr>
      <vt:lpstr>Slide 36</vt:lpstr>
      <vt:lpstr>4.5.2 Analysis of the Steady-state Operation</vt:lpstr>
      <vt:lpstr>Slide 38</vt:lpstr>
      <vt:lpstr>Slide 39</vt:lpstr>
      <vt:lpstr>4.5.2.2 The nodal admittance method The nodal admittance method has the advantage that it decouples the load and the  excitation capacitor branch, and enables the per unit frequency to be determined  independent of the value of Xcb.</vt:lpstr>
      <vt:lpstr>Slide 41</vt:lpstr>
      <vt:lpstr>Slide 42</vt:lpstr>
      <vt:lpstr>4.5.3 The Steady-state Characteristics</vt:lpstr>
      <vt:lpstr>Slide 44</vt:lpstr>
      <vt:lpstr>Slide 45</vt:lpstr>
      <vt:lpstr>Slide 46</vt:lpstr>
      <vt:lpstr>4.5.3.2 Effect of speed</vt:lpstr>
      <vt:lpstr>4.6 Effect of wind generator on the network Many wind farms are connected to the local network at low, medium, or high voltage. The injection of  wind power into the network has an impact on the voltage magnitude, its flicker, and its waveform at  the point of common coupling (PCC).</vt:lpstr>
      <vt:lpstr>Slide 49</vt:lpstr>
      <vt:lpstr>Slide 50</vt:lpstr>
      <vt:lpstr>Slide 51</vt:lpstr>
      <vt:lpstr>4.7.1 Robinson Cup Anemometer The Robinson cup anemometer consists of a vertical shaft carrying  three or four horizontal arms, at the ends of which there are  hemispherical cups of thin sheet metal. The circular rims of the cups  are in vertical planes passing through the common axis of rotation. The  thrust of wind is greater on the concave sides than on the convex ones,  thereby leading to the rotation of the vertical shaft (Fig. 2.1).</vt:lpstr>
      <vt:lpstr>Slide 53</vt:lpstr>
      <vt:lpstr>Slide 54</vt:lpstr>
      <vt:lpstr>Slide 55</vt:lpstr>
      <vt:lpstr>4.7.3 Hot Wire Anemometer A hot wire anemometer uses the cooling effect of wind on an electrically  heated platinum or tungsten wire to measure wind velocities. The wire is heated  by a constant-current source. With the variation of wind speed, the wire  temperature varies, which varies the resistance of the wire. Naturally, in order  to find the wind speed, it suffices to measure the resistance of the wire using  any standard method. The calibration has to take into account the resistance-  temperature characteristics of the wire and the ambient temperature of air.</vt:lpstr>
      <vt:lpstr>4.8 Wind speed statistics</vt:lpstr>
      <vt:lpstr>Slide 58</vt:lpstr>
      <vt:lpstr>Slide 59</vt:lpstr>
      <vt:lpstr>The measuring instruments record the wind speed continuously against  time. If the data are collected throughout a year, the resulting chart  would look like a long wavy line, as shown in Fig. 2.3.</vt:lpstr>
      <vt:lpstr>Slide 61</vt:lpstr>
      <vt:lpstr>Slide 62</vt:lpstr>
      <vt:lpstr>Slide 63</vt:lpstr>
      <vt:lpstr>4.9 Site and turbine selection.</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 WIND ENERGY SYSTEMS:</dc:title>
  <dc:creator>Satish</dc:creator>
  <cp:lastModifiedBy>Satish</cp:lastModifiedBy>
  <cp:revision>2</cp:revision>
  <cp:lastPrinted>1601-01-01T00:00:00Z</cp:lastPrinted>
  <dcterms:created xsi:type="dcterms:W3CDTF">2020-06-03T04:20:07Z</dcterms:created>
  <dcterms:modified xsi:type="dcterms:W3CDTF">2020-09-14T13:55:04Z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