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760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1120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z="6200" spc="992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6502400" y="4879052"/>
            <a:ext cx="6502400" cy="48768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sz="half" idx="14"/>
          </p:nvPr>
        </p:nvSpPr>
        <p:spPr>
          <a:xfrm>
            <a:off x="6502400" y="0"/>
            <a:ext cx="6502400" cy="487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5"/>
          </p:nvPr>
        </p:nvSpPr>
        <p:spPr>
          <a:xfrm>
            <a:off x="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sz="quarter" idx="13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4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pic" idx="15"/>
          </p:nvPr>
        </p:nvSpPr>
        <p:spPr>
          <a:xfrm>
            <a:off x="-19050" y="3613150"/>
            <a:ext cx="13004800" cy="613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z="6200" spc="992"/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2717800"/>
            <a:ext cx="13004800" cy="7035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z="6200" spc="992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z="6200" spc="992"/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13"/>
          </p:nvPr>
        </p:nvSpPr>
        <p:spPr>
          <a:xfrm>
            <a:off x="6496050" y="635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897" y="9258300"/>
            <a:ext cx="352045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4699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9398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4097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8796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3495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28194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2893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7592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2291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AWS Services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ELB - Fault Tolerant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660400" y="2260600"/>
            <a:ext cx="11684000" cy="6718300"/>
          </a:xfrm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sp>
        <p:nvSpPr>
          <p:cNvPr id="201" name="Shape 201"/>
          <p:cNvSpPr/>
          <p:nvPr/>
        </p:nvSpPr>
        <p:spPr>
          <a:xfrm>
            <a:off x="749300" y="4959350"/>
            <a:ext cx="2653804" cy="2647802"/>
          </a:xfrm>
          <a:prstGeom prst="rect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Ec2 on AZee1</a:t>
            </a:r>
          </a:p>
        </p:txBody>
      </p:sp>
      <p:sp>
        <p:nvSpPr>
          <p:cNvPr id="202" name="Shape 202"/>
          <p:cNvSpPr/>
          <p:nvPr/>
        </p:nvSpPr>
        <p:spPr>
          <a:xfrm>
            <a:off x="3683000" y="4959350"/>
            <a:ext cx="2653804" cy="2647802"/>
          </a:xfrm>
          <a:prstGeom prst="rect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Ec2 on AZee1</a:t>
            </a:r>
          </a:p>
        </p:txBody>
      </p:sp>
      <p:sp>
        <p:nvSpPr>
          <p:cNvPr id="203" name="Shape 203"/>
          <p:cNvSpPr/>
          <p:nvPr/>
        </p:nvSpPr>
        <p:spPr>
          <a:xfrm>
            <a:off x="6121400" y="2057400"/>
            <a:ext cx="2037408" cy="718692"/>
          </a:xfrm>
          <a:prstGeom prst="roundRect">
            <a:avLst>
              <a:gd name="adj" fmla="val 22404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Client</a:t>
            </a:r>
          </a:p>
        </p:txBody>
      </p:sp>
      <p:sp>
        <p:nvSpPr>
          <p:cNvPr id="204" name="Shape 204"/>
          <p:cNvSpPr/>
          <p:nvPr/>
        </p:nvSpPr>
        <p:spPr>
          <a:xfrm>
            <a:off x="6505103" y="3251200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ElB</a:t>
            </a:r>
          </a:p>
        </p:txBody>
      </p:sp>
      <p:sp>
        <p:nvSpPr>
          <p:cNvPr id="205" name="Shape 205"/>
          <p:cNvSpPr/>
          <p:nvPr/>
        </p:nvSpPr>
        <p:spPr>
          <a:xfrm>
            <a:off x="6832600" y="5740400"/>
            <a:ext cx="2653804" cy="2647802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Ec2 on AZee2</a:t>
            </a:r>
          </a:p>
        </p:txBody>
      </p:sp>
      <p:sp>
        <p:nvSpPr>
          <p:cNvPr id="206" name="Shape 206"/>
          <p:cNvSpPr/>
          <p:nvPr/>
        </p:nvSpPr>
        <p:spPr>
          <a:xfrm>
            <a:off x="9613900" y="5581650"/>
            <a:ext cx="2653804" cy="2647802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Ec2 on AZee2</a:t>
            </a:r>
          </a:p>
        </p:txBody>
      </p:sp>
      <p:sp>
        <p:nvSpPr>
          <p:cNvPr id="207" name="Shape 207"/>
          <p:cNvSpPr/>
          <p:nvPr/>
        </p:nvSpPr>
        <p:spPr>
          <a:xfrm flipV="1">
            <a:off x="7137400" y="2806826"/>
            <a:ext cx="1" cy="47348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cxnSp>
        <p:nvCxnSpPr>
          <p:cNvPr id="208" name="Connector 208"/>
          <p:cNvCxnSpPr>
            <a:stCxn id="202" idx="0"/>
            <a:endCxn id="204" idx="0"/>
          </p:cNvCxnSpPr>
          <p:nvPr/>
        </p:nvCxnSpPr>
        <p:spPr>
          <a:xfrm flipV="1">
            <a:off x="5009901" y="3886200"/>
            <a:ext cx="2130203" cy="239705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09" name="Connector 209"/>
          <p:cNvCxnSpPr>
            <a:stCxn id="202" idx="0"/>
            <a:endCxn id="204" idx="0"/>
          </p:cNvCxnSpPr>
          <p:nvPr/>
        </p:nvCxnSpPr>
        <p:spPr>
          <a:xfrm flipV="1">
            <a:off x="5009901" y="3886200"/>
            <a:ext cx="2130203" cy="239705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0" name="Connector 210"/>
          <p:cNvCxnSpPr>
            <a:stCxn id="201" idx="0"/>
            <a:endCxn id="204" idx="0"/>
          </p:cNvCxnSpPr>
          <p:nvPr/>
        </p:nvCxnSpPr>
        <p:spPr>
          <a:xfrm flipV="1">
            <a:off x="2076201" y="3886200"/>
            <a:ext cx="5063903" cy="239705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211" name="Shape 211"/>
          <p:cNvSpPr/>
          <p:nvPr/>
        </p:nvSpPr>
        <p:spPr>
          <a:xfrm flipH="1" flipV="1">
            <a:off x="7137399" y="4241800"/>
            <a:ext cx="894955" cy="153689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 flipH="1" flipV="1">
            <a:off x="7137400" y="4241799"/>
            <a:ext cx="4056212" cy="139834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Networking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Amazon Virtual Private Cloud (VPC) ***</a:t>
            </a:r>
          </a:p>
          <a:p>
            <a:r>
              <a:t>AWS Direct Connect</a:t>
            </a:r>
          </a:p>
          <a:p>
            <a:r>
              <a:t>Amazon Route53 (DNS Service) Domain Name Server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VPC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964108" y="2348606"/>
            <a:ext cx="11076584" cy="5881887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876800" y="33972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514600" y="67754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663700" y="51752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1244600" y="30797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5695950" y="51752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886700" y="64706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8648700" y="41084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6AAA8">
                  <a:alpha val="44000"/>
                </a:srgbClr>
              </a:gs>
              <a:gs pos="100000">
                <a:srgbClr val="53585F">
                  <a:alpha val="3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7061200" y="26860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6AAA8">
                  <a:alpha val="44000"/>
                </a:srgbClr>
              </a:gs>
              <a:gs pos="100000">
                <a:srgbClr val="53585F">
                  <a:alpha val="3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454900" y="2965449"/>
            <a:ext cx="1896319" cy="2460279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762750" y="44132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6AAA8">
                  <a:alpha val="44000"/>
                </a:srgbClr>
              </a:gs>
              <a:gs pos="100000">
                <a:srgbClr val="53585F">
                  <a:alpha val="3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Database Services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Amazon Relational Database Service (Amazon RDS)***</a:t>
            </a:r>
          </a:p>
          <a:p>
            <a:r>
              <a:t>Amazon DyanmoDB -NoSQL </a:t>
            </a:r>
          </a:p>
          <a:p>
            <a:r>
              <a:t>Amazon RedShift - data warehouse, fully managed, peta byte scale, SQL interface</a:t>
            </a:r>
          </a:p>
          <a:p>
            <a:r>
              <a:t>Amazon ElasticCache - in memory database (memcache, Redis)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Management Services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Amazon CloudWatch ***-  metrics, logs</a:t>
            </a:r>
          </a:p>
          <a:p>
            <a:r>
              <a:t>Amazon CloudFormation ** - effective way to create AWS resource - alternative (Configuration Management tools, terraform)</a:t>
            </a:r>
          </a:p>
          <a:p>
            <a:r>
              <a:t>AWS Cloud Trail -  it records api calls</a:t>
            </a:r>
          </a:p>
          <a:p>
            <a:r>
              <a:t>AWS Config -  full inventory of the organization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Security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AWS Identity and Access Management (IAM)***</a:t>
            </a:r>
          </a:p>
          <a:p>
            <a:r>
              <a:t>Amazon Key  Management Service (KMS) - HSM </a:t>
            </a:r>
          </a:p>
          <a:p>
            <a:r>
              <a:t>AWS Certificate Manager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3825" spc="612"/>
            </a:lvl1pPr>
          </a:lstStyle>
          <a:p>
            <a:r>
              <a:t>Application services - more for developers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Amazon API Gateway ** -for developers</a:t>
            </a:r>
          </a:p>
          <a:p>
            <a:r>
              <a:t>Amazon Elastic transcoder - media transcoding</a:t>
            </a:r>
          </a:p>
          <a:p>
            <a:r>
              <a:t>Amazon Simple Notification Service (SNS) ***</a:t>
            </a:r>
          </a:p>
          <a:p>
            <a:r>
              <a:t>Amazon Simple Email Service (SES) ***</a:t>
            </a:r>
          </a:p>
          <a:p>
            <a:r>
              <a:t>Amazon Simple Queue Service***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Gateway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sp>
        <p:nvSpPr>
          <p:cNvPr id="245" name="Shape 245"/>
          <p:cNvSpPr/>
          <p:nvPr/>
        </p:nvSpPr>
        <p:spPr>
          <a:xfrm>
            <a:off x="3835399" y="5391150"/>
            <a:ext cx="1513137" cy="2392016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 Service </a:t>
            </a:r>
            <a:r>
              <a:rPr u="sng">
                <a:latin typeface="Avenir Heavy"/>
                <a:ea typeface="Avenir Heavy"/>
                <a:cs typeface="Avenir Heavy"/>
                <a:sym typeface="Avenir Heavy"/>
              </a:rPr>
              <a:t>PayService</a:t>
            </a:r>
          </a:p>
        </p:txBody>
      </p:sp>
      <p:sp>
        <p:nvSpPr>
          <p:cNvPr id="246" name="Shape 246"/>
          <p:cNvSpPr/>
          <p:nvPr/>
        </p:nvSpPr>
        <p:spPr>
          <a:xfrm>
            <a:off x="8128000" y="5480050"/>
            <a:ext cx="1125538" cy="155227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 Service </a:t>
            </a:r>
            <a:r>
              <a:rPr u="sng">
                <a:latin typeface="Avenir Heavy"/>
                <a:ea typeface="Avenir Heavy"/>
                <a:cs typeface="Avenir Heavy"/>
                <a:sym typeface="Avenir Heavy"/>
              </a:rPr>
              <a:t>B</a:t>
            </a:r>
          </a:p>
        </p:txBody>
      </p:sp>
      <p:sp>
        <p:nvSpPr>
          <p:cNvPr id="247" name="Shape 247"/>
          <p:cNvSpPr/>
          <p:nvPr/>
        </p:nvSpPr>
        <p:spPr>
          <a:xfrm>
            <a:off x="9994900" y="5391150"/>
            <a:ext cx="1125538" cy="155227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 Service </a:t>
            </a:r>
            <a:r>
              <a:rPr u="sng">
                <a:latin typeface="Avenir Heavy"/>
                <a:ea typeface="Avenir Heavy"/>
                <a:cs typeface="Avenir Heavy"/>
                <a:sym typeface="Avenir Heavy"/>
              </a:rPr>
              <a:t>B</a:t>
            </a:r>
          </a:p>
        </p:txBody>
      </p:sp>
      <p:sp>
        <p:nvSpPr>
          <p:cNvPr id="248" name="Shape 248"/>
          <p:cNvSpPr/>
          <p:nvPr/>
        </p:nvSpPr>
        <p:spPr>
          <a:xfrm>
            <a:off x="5867400" y="23685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ELB</a:t>
            </a:r>
          </a:p>
        </p:txBody>
      </p:sp>
      <p:sp>
        <p:nvSpPr>
          <p:cNvPr id="249" name="Shape 249"/>
          <p:cNvSpPr/>
          <p:nvPr/>
        </p:nvSpPr>
        <p:spPr>
          <a:xfrm>
            <a:off x="6438900" y="7359650"/>
            <a:ext cx="1125538" cy="155227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 Service </a:t>
            </a:r>
            <a:r>
              <a:rPr u="sng">
                <a:latin typeface="Avenir Heavy"/>
                <a:ea typeface="Avenir Heavy"/>
                <a:cs typeface="Avenir Heavy"/>
                <a:sym typeface="Avenir Heavy"/>
              </a:rPr>
              <a:t>C</a:t>
            </a:r>
          </a:p>
        </p:txBody>
      </p:sp>
      <p:sp>
        <p:nvSpPr>
          <p:cNvPr id="250" name="Shape 250"/>
          <p:cNvSpPr/>
          <p:nvPr/>
        </p:nvSpPr>
        <p:spPr>
          <a:xfrm>
            <a:off x="8039100" y="7359650"/>
            <a:ext cx="1125538" cy="155227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 Service </a:t>
            </a:r>
            <a:r>
              <a:rPr u="sng">
                <a:latin typeface="Avenir Heavy"/>
                <a:ea typeface="Avenir Heavy"/>
                <a:cs typeface="Avenir Heavy"/>
                <a:sym typeface="Avenir Heavy"/>
              </a:rPr>
              <a:t>C</a:t>
            </a:r>
          </a:p>
        </p:txBody>
      </p:sp>
      <p:sp>
        <p:nvSpPr>
          <p:cNvPr id="251" name="Shape 251"/>
          <p:cNvSpPr/>
          <p:nvPr/>
        </p:nvSpPr>
        <p:spPr>
          <a:xfrm>
            <a:off x="3471961" y="3975100"/>
            <a:ext cx="6501905" cy="1270001"/>
          </a:xfrm>
          <a:prstGeom prst="roundRect">
            <a:avLst>
              <a:gd name="adj" fmla="val 16091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API Gateway (Security, One Access for all services)</a:t>
            </a:r>
          </a:p>
        </p:txBody>
      </p:sp>
      <p:sp>
        <p:nvSpPr>
          <p:cNvPr id="252" name="Shape 252"/>
          <p:cNvSpPr/>
          <p:nvPr/>
        </p:nvSpPr>
        <p:spPr>
          <a:xfrm>
            <a:off x="1854200" y="5480050"/>
            <a:ext cx="1513136" cy="2392016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 Service </a:t>
            </a:r>
            <a:r>
              <a:rPr u="sng">
                <a:latin typeface="Avenir Heavy"/>
                <a:ea typeface="Avenir Heavy"/>
                <a:cs typeface="Avenir Heavy"/>
                <a:sym typeface="Avenir Heavy"/>
              </a:rPr>
              <a:t>PayService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Queues Topics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Active MQ</a:t>
            </a:r>
          </a:p>
          <a:p>
            <a:r>
              <a:t>Rabbit MQ</a:t>
            </a:r>
          </a:p>
          <a:p>
            <a:r>
              <a:t>Webspher MQ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SNS/SQS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sp>
        <p:nvSpPr>
          <p:cNvPr id="259" name="Shape 259"/>
          <p:cNvSpPr/>
          <p:nvPr/>
        </p:nvSpPr>
        <p:spPr>
          <a:xfrm>
            <a:off x="2794000" y="4425950"/>
            <a:ext cx="1806972" cy="2471936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EC2- Service Booking</a:t>
            </a:r>
          </a:p>
        </p:txBody>
      </p:sp>
      <p:sp>
        <p:nvSpPr>
          <p:cNvPr id="260" name="Shape 260"/>
          <p:cNvSpPr/>
          <p:nvPr/>
        </p:nvSpPr>
        <p:spPr>
          <a:xfrm>
            <a:off x="10452100" y="4425950"/>
            <a:ext cx="1428800" cy="2471936"/>
          </a:xfrm>
          <a:prstGeom prst="rect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Flight Time Provier</a:t>
            </a:r>
          </a:p>
        </p:txBody>
      </p:sp>
      <p:sp>
        <p:nvSpPr>
          <p:cNvPr id="261" name="Shape 261"/>
          <p:cNvSpPr/>
          <p:nvPr/>
        </p:nvSpPr>
        <p:spPr>
          <a:xfrm>
            <a:off x="4191000" y="2343150"/>
            <a:ext cx="1270000" cy="1270000"/>
          </a:xfrm>
          <a:prstGeom prst="ellipse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Client</a:t>
            </a:r>
          </a:p>
        </p:txBody>
      </p:sp>
      <p:pic>
        <p:nvPicPr>
          <p:cNvPr id="262" name="Picture 261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3899" y="5473699"/>
            <a:ext cx="5959873" cy="76201"/>
          </a:xfrm>
          <a:prstGeom prst="rect">
            <a:avLst/>
          </a:prstGeom>
        </p:spPr>
      </p:pic>
      <p:pic>
        <p:nvPicPr>
          <p:cNvPr id="264" name="Picture 263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900000">
            <a:off x="3393739" y="4004071"/>
            <a:ext cx="1282579" cy="63501"/>
          </a:xfrm>
          <a:prstGeom prst="rect">
            <a:avLst/>
          </a:prstGeom>
        </p:spPr>
      </p:pic>
      <p:sp>
        <p:nvSpPr>
          <p:cNvPr id="266" name="Shape 266"/>
          <p:cNvSpPr/>
          <p:nvPr/>
        </p:nvSpPr>
        <p:spPr>
          <a:xfrm>
            <a:off x="6616700" y="2622550"/>
            <a:ext cx="1270000" cy="6327726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Queue/ SNS</a:t>
            </a:r>
          </a:p>
        </p:txBody>
      </p:sp>
      <p:sp>
        <p:nvSpPr>
          <p:cNvPr id="267" name="Shape 267"/>
          <p:cNvSpPr/>
          <p:nvPr/>
        </p:nvSpPr>
        <p:spPr>
          <a:xfrm>
            <a:off x="6717332" y="2790180"/>
            <a:ext cx="1068736" cy="4076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6717332" y="3373115"/>
            <a:ext cx="1068736" cy="4076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10260632" y="4538984"/>
            <a:ext cx="1068736" cy="40769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6717332" y="4538984"/>
            <a:ext cx="1068736" cy="40769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291632" y="3025130"/>
            <a:ext cx="1068736" cy="4076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AWS Services</a:t>
            </a:r>
            <a:endParaRPr dirty="0"/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660400" y="2311400"/>
            <a:ext cx="11684000" cy="6718300"/>
          </a:xfrm>
          <a:prstGeom prst="rect">
            <a:avLst/>
          </a:prstGeom>
        </p:spPr>
        <p:txBody>
          <a:bodyPr/>
          <a:lstStyle/>
          <a:p>
            <a:r>
              <a:t>Infrastructure Services -&gt; Regions, Azees, Content Delivery</a:t>
            </a:r>
          </a:p>
          <a:p>
            <a:r>
              <a:t>Foundational Services -&gt; Compute, Storage, Networking , Security</a:t>
            </a:r>
          </a:p>
          <a:p>
            <a:r>
              <a:t>Platform/Application Services</a:t>
            </a:r>
          </a:p>
          <a:p>
            <a:r>
              <a:t>Enterprise Applications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Content Delivery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660400" y="2286000"/>
            <a:ext cx="11684000" cy="6718300"/>
          </a:xfrm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3035300" y="3238500"/>
            <a:ext cx="1270000" cy="1270000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Client</a:t>
            </a:r>
          </a:p>
        </p:txBody>
      </p:sp>
      <p:sp>
        <p:nvSpPr>
          <p:cNvPr id="148" name="Shape 148"/>
          <p:cNvSpPr/>
          <p:nvPr/>
        </p:nvSpPr>
        <p:spPr>
          <a:xfrm>
            <a:off x="8521700" y="2733972"/>
            <a:ext cx="1270000" cy="282862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Server</a:t>
            </a:r>
          </a:p>
        </p:txBody>
      </p:sp>
      <p:sp>
        <p:nvSpPr>
          <p:cNvPr id="149" name="Shape 149"/>
          <p:cNvSpPr/>
          <p:nvPr/>
        </p:nvSpPr>
        <p:spPr>
          <a:xfrm>
            <a:off x="4305300" y="3594100"/>
            <a:ext cx="42164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778500" y="295910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CD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Storage Services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Amazon S3 - Object Store (Simple Storage Service) *** </a:t>
            </a:r>
          </a:p>
          <a:p>
            <a:r>
              <a:t>Amazon Glacier - lower costly than S3</a:t>
            </a:r>
          </a:p>
          <a:p>
            <a:r>
              <a:t>Amazon Elastic Block Store( EBS) *** - Block store for EC2</a:t>
            </a:r>
          </a:p>
          <a:p>
            <a:r>
              <a:t>Amazon Storage Gateway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Storage Gateway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sp>
        <p:nvSpPr>
          <p:cNvPr id="157" name="Shape 157"/>
          <p:cNvSpPr/>
          <p:nvPr/>
        </p:nvSpPr>
        <p:spPr>
          <a:xfrm>
            <a:off x="2501900" y="3492500"/>
            <a:ext cx="1406228" cy="238531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On Premise Database</a:t>
            </a:r>
          </a:p>
        </p:txBody>
      </p:sp>
      <p:sp>
        <p:nvSpPr>
          <p:cNvPr id="158" name="Shape 158"/>
          <p:cNvSpPr/>
          <p:nvPr/>
        </p:nvSpPr>
        <p:spPr>
          <a:xfrm>
            <a:off x="8661400" y="2667000"/>
            <a:ext cx="2930029" cy="3606602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Cloud, Service, Ec2</a:t>
            </a:r>
          </a:p>
        </p:txBody>
      </p:sp>
      <p:sp>
        <p:nvSpPr>
          <p:cNvPr id="159" name="Shape 159"/>
          <p:cNvSpPr/>
          <p:nvPr/>
        </p:nvSpPr>
        <p:spPr>
          <a:xfrm>
            <a:off x="3840162" y="4415730"/>
            <a:ext cx="4780856" cy="1091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867399" y="2338238"/>
            <a:ext cx="1270001" cy="4693842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Storage Gateway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S3 Usage in Ec2s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sp>
        <p:nvSpPr>
          <p:cNvPr id="164" name="Shape 164"/>
          <p:cNvSpPr/>
          <p:nvPr/>
        </p:nvSpPr>
        <p:spPr>
          <a:xfrm>
            <a:off x="1803400" y="2730500"/>
            <a:ext cx="1529110" cy="2682578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Ec2 batch job to pull S3 Certs</a:t>
            </a:r>
          </a:p>
        </p:txBody>
      </p:sp>
      <p:sp>
        <p:nvSpPr>
          <p:cNvPr id="165" name="Shape 165"/>
          <p:cNvSpPr/>
          <p:nvPr/>
        </p:nvSpPr>
        <p:spPr>
          <a:xfrm>
            <a:off x="8801100" y="2730500"/>
            <a:ext cx="1529110" cy="2682578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Ec2</a:t>
            </a:r>
          </a:p>
        </p:txBody>
      </p:sp>
      <p:sp>
        <p:nvSpPr>
          <p:cNvPr id="166" name="Shape 166"/>
          <p:cNvSpPr/>
          <p:nvPr/>
        </p:nvSpPr>
        <p:spPr>
          <a:xfrm>
            <a:off x="9029700" y="6235700"/>
            <a:ext cx="1997720" cy="3178672"/>
          </a:xfrm>
          <a:prstGeom prst="ellipse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File</a:t>
            </a:r>
          </a:p>
        </p:txBody>
      </p:sp>
      <p:sp>
        <p:nvSpPr>
          <p:cNvPr id="167" name="Shape 167"/>
          <p:cNvSpPr/>
          <p:nvPr/>
        </p:nvSpPr>
        <p:spPr>
          <a:xfrm>
            <a:off x="3797300" y="6197600"/>
            <a:ext cx="1529110" cy="1682999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Certificates</a:t>
            </a:r>
          </a:p>
        </p:txBody>
      </p:sp>
      <p:sp>
        <p:nvSpPr>
          <p:cNvPr id="168" name="Shape 168"/>
          <p:cNvSpPr/>
          <p:nvPr/>
        </p:nvSpPr>
        <p:spPr>
          <a:xfrm flipH="1" flipV="1">
            <a:off x="2857500" y="5435600"/>
            <a:ext cx="1030635" cy="79107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 flipV="1">
            <a:off x="5333999" y="5236140"/>
            <a:ext cx="3426670" cy="16599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Compute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1705" indent="-441705" defTabSz="549148">
              <a:spcBef>
                <a:spcPts val="3900"/>
              </a:spcBef>
              <a:defRPr sz="3384"/>
            </a:pPr>
            <a:r>
              <a:t>Amazon Elastic Compute Cloud (EC2) *** </a:t>
            </a:r>
          </a:p>
          <a:p>
            <a:pPr marL="441705" indent="-441705" defTabSz="549148">
              <a:spcBef>
                <a:spcPts val="3900"/>
              </a:spcBef>
              <a:defRPr sz="3384"/>
            </a:pPr>
            <a:r>
              <a:t>AWS Lambda</a:t>
            </a:r>
          </a:p>
          <a:p>
            <a:pPr marL="441705" indent="-441705" defTabSz="549148">
              <a:spcBef>
                <a:spcPts val="3900"/>
              </a:spcBef>
              <a:defRPr sz="3384"/>
            </a:pPr>
            <a:r>
              <a:t>Auto Scaling - Increase the capacity when needed for EC2</a:t>
            </a:r>
          </a:p>
          <a:p>
            <a:pPr marL="441705" indent="-441705" defTabSz="549148">
              <a:spcBef>
                <a:spcPts val="3900"/>
              </a:spcBef>
              <a:defRPr sz="3384"/>
            </a:pPr>
            <a:r>
              <a:t>Elastic Load Balancing (ELB)</a:t>
            </a:r>
          </a:p>
          <a:p>
            <a:pPr marL="441705" indent="-441705" defTabSz="549148">
              <a:spcBef>
                <a:spcPts val="3900"/>
              </a:spcBef>
              <a:defRPr sz="3384"/>
            </a:pPr>
            <a:r>
              <a:t>Elastic Beanstalk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Lambda use case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sp>
        <p:nvSpPr>
          <p:cNvPr id="176" name="Shape 176"/>
          <p:cNvSpPr/>
          <p:nvPr/>
        </p:nvSpPr>
        <p:spPr>
          <a:xfrm>
            <a:off x="5918200" y="2596532"/>
            <a:ext cx="4659511" cy="3263504"/>
          </a:xfrm>
          <a:prstGeom prst="roundRect">
            <a:avLst>
              <a:gd name="adj" fmla="val 6846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</a:t>
            </a:r>
          </a:p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Image Processing</a:t>
            </a:r>
          </a:p>
        </p:txBody>
      </p:sp>
      <p:sp>
        <p:nvSpPr>
          <p:cNvPr id="177" name="Shape 177"/>
          <p:cNvSpPr/>
          <p:nvPr/>
        </p:nvSpPr>
        <p:spPr>
          <a:xfrm>
            <a:off x="1663700" y="27813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Client</a:t>
            </a:r>
          </a:p>
        </p:txBody>
      </p:sp>
      <p:sp>
        <p:nvSpPr>
          <p:cNvPr id="178" name="Shape 178"/>
          <p:cNvSpPr/>
          <p:nvPr/>
        </p:nvSpPr>
        <p:spPr>
          <a:xfrm>
            <a:off x="5207000" y="7797800"/>
            <a:ext cx="2129533" cy="1422400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AWS Lambda</a:t>
            </a:r>
          </a:p>
        </p:txBody>
      </p:sp>
      <p:sp>
        <p:nvSpPr>
          <p:cNvPr id="179" name="Shape 179"/>
          <p:cNvSpPr/>
          <p:nvPr/>
        </p:nvSpPr>
        <p:spPr>
          <a:xfrm>
            <a:off x="5207000" y="6114107"/>
            <a:ext cx="2129533" cy="1422401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AWS Lambda</a:t>
            </a:r>
          </a:p>
        </p:txBody>
      </p:sp>
      <p:sp>
        <p:nvSpPr>
          <p:cNvPr id="180" name="Shape 180"/>
          <p:cNvSpPr/>
          <p:nvPr/>
        </p:nvSpPr>
        <p:spPr>
          <a:xfrm>
            <a:off x="2894756" y="3253631"/>
            <a:ext cx="3011588" cy="56971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1129251" y="3987800"/>
            <a:ext cx="1270001" cy="2781300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Queue</a:t>
            </a:r>
          </a:p>
        </p:txBody>
      </p:sp>
      <p:sp>
        <p:nvSpPr>
          <p:cNvPr id="182" name="Shape 182"/>
          <p:cNvSpPr/>
          <p:nvPr/>
        </p:nvSpPr>
        <p:spPr>
          <a:xfrm flipV="1">
            <a:off x="7327899" y="6437014"/>
            <a:ext cx="3831383" cy="7765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 flipV="1">
            <a:off x="7336581" y="6698506"/>
            <a:ext cx="3814019" cy="172868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0544456" y="4508500"/>
            <a:ext cx="567251" cy="7366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AWS Lambda use case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sp>
        <p:nvSpPr>
          <p:cNvPr id="188" name="Shape 188"/>
          <p:cNvSpPr/>
          <p:nvPr/>
        </p:nvSpPr>
        <p:spPr>
          <a:xfrm>
            <a:off x="5918200" y="2596532"/>
            <a:ext cx="4659511" cy="3263504"/>
          </a:xfrm>
          <a:prstGeom prst="roundRect">
            <a:avLst>
              <a:gd name="adj" fmla="val 6846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</a:t>
            </a:r>
          </a:p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Image Processing</a:t>
            </a:r>
          </a:p>
        </p:txBody>
      </p:sp>
      <p:sp>
        <p:nvSpPr>
          <p:cNvPr id="189" name="Shape 189"/>
          <p:cNvSpPr/>
          <p:nvPr/>
        </p:nvSpPr>
        <p:spPr>
          <a:xfrm>
            <a:off x="1663700" y="27813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Client</a:t>
            </a:r>
          </a:p>
        </p:txBody>
      </p:sp>
      <p:sp>
        <p:nvSpPr>
          <p:cNvPr id="190" name="Shape 190"/>
          <p:cNvSpPr/>
          <p:nvPr/>
        </p:nvSpPr>
        <p:spPr>
          <a:xfrm>
            <a:off x="5207000" y="7797800"/>
            <a:ext cx="2129533" cy="1422400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AWS Lambda</a:t>
            </a:r>
          </a:p>
        </p:txBody>
      </p:sp>
      <p:sp>
        <p:nvSpPr>
          <p:cNvPr id="191" name="Shape 191"/>
          <p:cNvSpPr/>
          <p:nvPr/>
        </p:nvSpPr>
        <p:spPr>
          <a:xfrm>
            <a:off x="5207000" y="6114107"/>
            <a:ext cx="2129533" cy="1422401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AWS Lambda</a:t>
            </a:r>
          </a:p>
        </p:txBody>
      </p:sp>
      <p:sp>
        <p:nvSpPr>
          <p:cNvPr id="192" name="Shape 192"/>
          <p:cNvSpPr/>
          <p:nvPr/>
        </p:nvSpPr>
        <p:spPr>
          <a:xfrm>
            <a:off x="2894756" y="3253631"/>
            <a:ext cx="3011588" cy="56971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1129251" y="3987800"/>
            <a:ext cx="1270001" cy="2781300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Queue</a:t>
            </a:r>
          </a:p>
        </p:txBody>
      </p:sp>
      <p:sp>
        <p:nvSpPr>
          <p:cNvPr id="194" name="Shape 194"/>
          <p:cNvSpPr/>
          <p:nvPr/>
        </p:nvSpPr>
        <p:spPr>
          <a:xfrm flipV="1">
            <a:off x="7327899" y="6437014"/>
            <a:ext cx="3831383" cy="7765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 flipV="1">
            <a:off x="7336581" y="6698506"/>
            <a:ext cx="3814019" cy="172868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544456" y="4508500"/>
            <a:ext cx="567251" cy="7366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3594100" y="2863232"/>
            <a:ext cx="4659511" cy="3263504"/>
          </a:xfrm>
          <a:prstGeom prst="roundRect">
            <a:avLst>
              <a:gd name="adj" fmla="val 6846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</a:t>
            </a:r>
          </a:p>
          <a:p>
            <a:pPr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Image Processing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Macintosh PowerPoint</Application>
  <PresentationFormat>Custom</PresentationFormat>
  <Paragraphs>104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New_Template1</vt:lpstr>
      <vt:lpstr>AWS Services</vt:lpstr>
      <vt:lpstr>AWS Services</vt:lpstr>
      <vt:lpstr>Content Delivery</vt:lpstr>
      <vt:lpstr>Storage Services</vt:lpstr>
      <vt:lpstr>Storage Gateway</vt:lpstr>
      <vt:lpstr>S3 Usage in Ec2s</vt:lpstr>
      <vt:lpstr>Compute</vt:lpstr>
      <vt:lpstr>Lambda use case</vt:lpstr>
      <vt:lpstr>AWS Lambda use case</vt:lpstr>
      <vt:lpstr>ELB - Fault Tolerant</vt:lpstr>
      <vt:lpstr>Networking</vt:lpstr>
      <vt:lpstr>VPC</vt:lpstr>
      <vt:lpstr>Database Services</vt:lpstr>
      <vt:lpstr>Management Services</vt:lpstr>
      <vt:lpstr>Security</vt:lpstr>
      <vt:lpstr>Application services - more for developers</vt:lpstr>
      <vt:lpstr>Gateway</vt:lpstr>
      <vt:lpstr>Queues Topics</vt:lpstr>
      <vt:lpstr>SNS/SQS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Services</dc:title>
  <cp:lastModifiedBy>satishgummadelli</cp:lastModifiedBy>
  <cp:revision>3</cp:revision>
  <dcterms:modified xsi:type="dcterms:W3CDTF">2017-01-19T07:46:20Z</dcterms:modified>
</cp:coreProperties>
</file>