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75" r:id="rId8"/>
    <p:sldId id="276" r:id="rId9"/>
    <p:sldId id="277"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8" autoAdjust="0"/>
    <p:restoredTop sz="90704" autoAdjust="0"/>
  </p:normalViewPr>
  <p:slideViewPr>
    <p:cSldViewPr snapToGrid="0">
      <p:cViewPr varScale="1">
        <p:scale>
          <a:sx n="170" d="100"/>
          <a:sy n="170" d="100"/>
        </p:scale>
        <p:origin x="306"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jal, Satish" userId="b6a06ccf-ff9e-4813-bd03-1621574b214e" providerId="ADAL" clId="{AE644EA0-04CA-40BE-B90A-FCEBB2630571}"/>
    <pc:docChg chg="undo custSel addSld delSld modSld">
      <pc:chgData name="Gunjal, Satish" userId="b6a06ccf-ff9e-4813-bd03-1621574b214e" providerId="ADAL" clId="{AE644EA0-04CA-40BE-B90A-FCEBB2630571}" dt="2023-03-09T05:57:25.601" v="933" actId="1076"/>
      <pc:docMkLst>
        <pc:docMk/>
      </pc:docMkLst>
      <pc:sldChg chg="addSp modSp mod">
        <pc:chgData name="Gunjal, Satish" userId="b6a06ccf-ff9e-4813-bd03-1621574b214e" providerId="ADAL" clId="{AE644EA0-04CA-40BE-B90A-FCEBB2630571}" dt="2023-03-09T05:57:25.601" v="933" actId="1076"/>
        <pc:sldMkLst>
          <pc:docMk/>
          <pc:sldMk cId="2586058810" sldId="256"/>
        </pc:sldMkLst>
        <pc:spChg chg="mod">
          <ac:chgData name="Gunjal, Satish" userId="b6a06ccf-ff9e-4813-bd03-1621574b214e" providerId="ADAL" clId="{AE644EA0-04CA-40BE-B90A-FCEBB2630571}" dt="2023-03-09T05:57:23.023" v="932" actId="1076"/>
          <ac:spMkLst>
            <pc:docMk/>
            <pc:sldMk cId="2586058810" sldId="256"/>
            <ac:spMk id="2" creationId="{CFE75451-6A4B-484B-9ED1-353CCE25B0F4}"/>
          </ac:spMkLst>
        </pc:spChg>
        <pc:spChg chg="add mod">
          <ac:chgData name="Gunjal, Satish" userId="b6a06ccf-ff9e-4813-bd03-1621574b214e" providerId="ADAL" clId="{AE644EA0-04CA-40BE-B90A-FCEBB2630571}" dt="2023-03-09T05:57:25.601" v="933" actId="1076"/>
          <ac:spMkLst>
            <pc:docMk/>
            <pc:sldMk cId="2586058810" sldId="256"/>
            <ac:spMk id="5" creationId="{62346FC2-17AE-8914-71C1-E2D4E66E5333}"/>
          </ac:spMkLst>
        </pc:spChg>
      </pc:sldChg>
      <pc:sldChg chg="del">
        <pc:chgData name="Gunjal, Satish" userId="b6a06ccf-ff9e-4813-bd03-1621574b214e" providerId="ADAL" clId="{AE644EA0-04CA-40BE-B90A-FCEBB2630571}" dt="2023-03-09T05:27:29.856" v="711" actId="2696"/>
        <pc:sldMkLst>
          <pc:docMk/>
          <pc:sldMk cId="2422891438" sldId="272"/>
        </pc:sldMkLst>
      </pc:sldChg>
      <pc:sldChg chg="del">
        <pc:chgData name="Gunjal, Satish" userId="b6a06ccf-ff9e-4813-bd03-1621574b214e" providerId="ADAL" clId="{AE644EA0-04CA-40BE-B90A-FCEBB2630571}" dt="2023-03-09T05:20:03.421" v="434" actId="47"/>
        <pc:sldMkLst>
          <pc:docMk/>
          <pc:sldMk cId="1652861422" sldId="273"/>
        </pc:sldMkLst>
      </pc:sldChg>
      <pc:sldChg chg="del">
        <pc:chgData name="Gunjal, Satish" userId="b6a06ccf-ff9e-4813-bd03-1621574b214e" providerId="ADAL" clId="{AE644EA0-04CA-40BE-B90A-FCEBB2630571}" dt="2023-03-09T05:14:06.083" v="3" actId="47"/>
        <pc:sldMkLst>
          <pc:docMk/>
          <pc:sldMk cId="1744620485" sldId="274"/>
        </pc:sldMkLst>
      </pc:sldChg>
      <pc:sldChg chg="delSp modSp add mod">
        <pc:chgData name="Gunjal, Satish" userId="b6a06ccf-ff9e-4813-bd03-1621574b214e" providerId="ADAL" clId="{AE644EA0-04CA-40BE-B90A-FCEBB2630571}" dt="2023-03-09T05:19:40.968" v="430" actId="27636"/>
        <pc:sldMkLst>
          <pc:docMk/>
          <pc:sldMk cId="2173979448" sldId="275"/>
        </pc:sldMkLst>
        <pc:spChg chg="mod">
          <ac:chgData name="Gunjal, Satish" userId="b6a06ccf-ff9e-4813-bd03-1621574b214e" providerId="ADAL" clId="{AE644EA0-04CA-40BE-B90A-FCEBB2630571}" dt="2023-03-09T05:14:03.837" v="2" actId="20577"/>
          <ac:spMkLst>
            <pc:docMk/>
            <pc:sldMk cId="2173979448" sldId="275"/>
            <ac:spMk id="2" creationId="{0A32731C-311B-46F7-A865-6C3AF6B09A47}"/>
          </ac:spMkLst>
        </pc:spChg>
        <pc:spChg chg="mod">
          <ac:chgData name="Gunjal, Satish" userId="b6a06ccf-ff9e-4813-bd03-1621574b214e" providerId="ADAL" clId="{AE644EA0-04CA-40BE-B90A-FCEBB2630571}" dt="2023-03-09T05:19:40.968" v="430" actId="27636"/>
          <ac:spMkLst>
            <pc:docMk/>
            <pc:sldMk cId="2173979448" sldId="275"/>
            <ac:spMk id="3" creationId="{9D5232F9-FD00-464A-9F17-619C91AEF8F3}"/>
          </ac:spMkLst>
        </pc:spChg>
        <pc:spChg chg="del">
          <ac:chgData name="Gunjal, Satish" userId="b6a06ccf-ff9e-4813-bd03-1621574b214e" providerId="ADAL" clId="{AE644EA0-04CA-40BE-B90A-FCEBB2630571}" dt="2023-03-09T05:16:43.016" v="189" actId="478"/>
          <ac:spMkLst>
            <pc:docMk/>
            <pc:sldMk cId="2173979448" sldId="275"/>
            <ac:spMk id="7" creationId="{7A7779B4-C556-7373-6BAA-A4639E7AEA46}"/>
          </ac:spMkLst>
        </pc:spChg>
      </pc:sldChg>
      <pc:sldChg chg="modSp add mod">
        <pc:chgData name="Gunjal, Satish" userId="b6a06ccf-ff9e-4813-bd03-1621574b214e" providerId="ADAL" clId="{AE644EA0-04CA-40BE-B90A-FCEBB2630571}" dt="2023-03-09T05:26:46.592" v="707" actId="114"/>
        <pc:sldMkLst>
          <pc:docMk/>
          <pc:sldMk cId="33516695" sldId="276"/>
        </pc:sldMkLst>
        <pc:spChg chg="mod">
          <ac:chgData name="Gunjal, Satish" userId="b6a06ccf-ff9e-4813-bd03-1621574b214e" providerId="ADAL" clId="{AE644EA0-04CA-40BE-B90A-FCEBB2630571}" dt="2023-03-09T05:20:00.769" v="433" actId="20577"/>
          <ac:spMkLst>
            <pc:docMk/>
            <pc:sldMk cId="33516695" sldId="276"/>
            <ac:spMk id="2" creationId="{0A32731C-311B-46F7-A865-6C3AF6B09A47}"/>
          </ac:spMkLst>
        </pc:spChg>
        <pc:spChg chg="mod">
          <ac:chgData name="Gunjal, Satish" userId="b6a06ccf-ff9e-4813-bd03-1621574b214e" providerId="ADAL" clId="{AE644EA0-04CA-40BE-B90A-FCEBB2630571}" dt="2023-03-09T05:26:46.592" v="707" actId="114"/>
          <ac:spMkLst>
            <pc:docMk/>
            <pc:sldMk cId="33516695" sldId="276"/>
            <ac:spMk id="3" creationId="{9D5232F9-FD00-464A-9F17-619C91AEF8F3}"/>
          </ac:spMkLst>
        </pc:spChg>
      </pc:sldChg>
      <pc:sldChg chg="modSp add mod">
        <pc:chgData name="Gunjal, Satish" userId="b6a06ccf-ff9e-4813-bd03-1621574b214e" providerId="ADAL" clId="{AE644EA0-04CA-40BE-B90A-FCEBB2630571}" dt="2023-03-09T05:39:28.982" v="925" actId="403"/>
        <pc:sldMkLst>
          <pc:docMk/>
          <pc:sldMk cId="4070652375" sldId="277"/>
        </pc:sldMkLst>
        <pc:spChg chg="mod">
          <ac:chgData name="Gunjal, Satish" userId="b6a06ccf-ff9e-4813-bd03-1621574b214e" providerId="ADAL" clId="{AE644EA0-04CA-40BE-B90A-FCEBB2630571}" dt="2023-03-09T05:27:26.296" v="710" actId="20577"/>
          <ac:spMkLst>
            <pc:docMk/>
            <pc:sldMk cId="4070652375" sldId="277"/>
            <ac:spMk id="2" creationId="{0A32731C-311B-46F7-A865-6C3AF6B09A47}"/>
          </ac:spMkLst>
        </pc:spChg>
        <pc:spChg chg="mod">
          <ac:chgData name="Gunjal, Satish" userId="b6a06ccf-ff9e-4813-bd03-1621574b214e" providerId="ADAL" clId="{AE644EA0-04CA-40BE-B90A-FCEBB2630571}" dt="2023-03-09T05:39:28.982" v="925" actId="403"/>
          <ac:spMkLst>
            <pc:docMk/>
            <pc:sldMk cId="4070652375" sldId="277"/>
            <ac:spMk id="3" creationId="{9D5232F9-FD00-464A-9F17-619C91AEF8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09-Mar-23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09-Mar-23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de/satishgunjal/fuzzy-record-matching-using-machine-learning/notebook"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287096"/>
            <a:ext cx="4941771" cy="1221743"/>
          </a:xfrm>
        </p:spPr>
        <p:txBody>
          <a:bodyPr/>
          <a:lstStyle/>
          <a:p>
            <a:r>
              <a:rPr lang="en-US" sz="2800" b="0" i="0" dirty="0">
                <a:solidFill>
                  <a:srgbClr val="1F1F1F"/>
                </a:solidFill>
                <a:effectLst/>
                <a:latin typeface="OpenSans"/>
              </a:rPr>
              <a:t>Fuzzy Record Matching using Machine Learning</a:t>
            </a:r>
            <a:endParaRPr lang="en-US" sz="28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Satish Gunjal</a:t>
            </a:r>
          </a:p>
        </p:txBody>
      </p:sp>
      <p:sp>
        <p:nvSpPr>
          <p:cNvPr id="5" name="TextBox 4">
            <a:extLst>
              <a:ext uri="{FF2B5EF4-FFF2-40B4-BE49-F238E27FC236}">
                <a16:creationId xmlns:a16="http://schemas.microsoft.com/office/drawing/2014/main" id="{62346FC2-17AE-8914-71C1-E2D4E66E5333}"/>
              </a:ext>
            </a:extLst>
          </p:cNvPr>
          <p:cNvSpPr txBox="1"/>
          <p:nvPr/>
        </p:nvSpPr>
        <p:spPr>
          <a:xfrm>
            <a:off x="6416040" y="4102430"/>
            <a:ext cx="3978949" cy="369332"/>
          </a:xfrm>
          <a:prstGeom prst="rect">
            <a:avLst/>
          </a:prstGeom>
          <a:noFill/>
        </p:spPr>
        <p:txBody>
          <a:bodyPr wrap="square">
            <a:spAutoFit/>
          </a:bodyPr>
          <a:lstStyle/>
          <a:p>
            <a:r>
              <a:rPr lang="en-US" b="0" i="0" dirty="0">
                <a:solidFill>
                  <a:srgbClr val="1F1F1F"/>
                </a:solidFill>
                <a:effectLst/>
                <a:latin typeface="OpenSans"/>
              </a:rPr>
              <a:t>Peer-graded Assignment: Course Project</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Task analysis</a:t>
            </a:r>
          </a:p>
          <a:p>
            <a:r>
              <a:rPr lang="en-US" dirty="0"/>
              <a:t>User Experience design</a:t>
            </a:r>
          </a:p>
          <a:p>
            <a:r>
              <a:rPr lang="en-US" dirty="0"/>
              <a:t>Privacy considerations</a:t>
            </a:r>
          </a:p>
          <a:p>
            <a:r>
              <a:rPr lang="en-US" dirty="0"/>
              <a:t>Ethical considerations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0"/>
            <a:ext cx="5111750" cy="1204912"/>
          </a:xfrm>
        </p:spPr>
        <p:txBody>
          <a:bodyPr/>
          <a:lstStyle/>
          <a:p>
            <a:r>
              <a:rPr lang="en-US" b="1" i="0" dirty="0">
                <a:solidFill>
                  <a:srgbClr val="1F1F1F"/>
                </a:solidFill>
                <a:effectLst/>
                <a:latin typeface="Source Sans Pro" panose="020B0503030403020204" pitchFamily="34" charset="0"/>
              </a:rPr>
              <a:t>Task analysis</a:t>
            </a:r>
            <a:br>
              <a:rPr lang="en-US" b="1" i="0" dirty="0">
                <a:solidFill>
                  <a:srgbClr val="1F1F1F"/>
                </a:solidFill>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4912"/>
            <a:ext cx="6812661" cy="5151438"/>
          </a:xfrm>
        </p:spPr>
        <p:txBody>
          <a:bodyPr>
            <a:normAutofit lnSpcReduction="10000"/>
          </a:bodyPr>
          <a:lstStyle/>
          <a:p>
            <a:r>
              <a:rPr lang="en-US" b="1" dirty="0"/>
              <a:t>Problem:</a:t>
            </a:r>
          </a:p>
          <a:p>
            <a:pPr marL="285750" indent="-285750">
              <a:buFont typeface="Arial" panose="020B0604020202020204" pitchFamily="34" charset="0"/>
              <a:buChar char="•"/>
            </a:pPr>
            <a:r>
              <a:rPr lang="en-US" dirty="0"/>
              <a:t>Matching person records from different data sources and create golden record.</a:t>
            </a:r>
          </a:p>
          <a:p>
            <a:pPr marL="285750" indent="-285750">
              <a:buFont typeface="Arial" panose="020B0604020202020204" pitchFamily="34" charset="0"/>
              <a:buChar char="•"/>
            </a:pPr>
            <a:r>
              <a:rPr lang="en-US" dirty="0"/>
              <a:t>Using Machine learning for Fuzzy record matching</a:t>
            </a:r>
          </a:p>
          <a:p>
            <a:endParaRPr lang="en-US" dirty="0"/>
          </a:p>
          <a:p>
            <a:r>
              <a:rPr lang="en-US" b="1" dirty="0"/>
              <a:t>Key Task:</a:t>
            </a:r>
          </a:p>
          <a:p>
            <a:pPr marL="285750" indent="-285750">
              <a:buFont typeface="Arial" panose="020B0604020202020204" pitchFamily="34" charset="0"/>
              <a:buChar char="•"/>
            </a:pPr>
            <a:r>
              <a:rPr lang="en-US" dirty="0"/>
              <a:t>Input data with person records</a:t>
            </a:r>
          </a:p>
          <a:p>
            <a:pPr marL="285750" indent="-285750">
              <a:buFont typeface="Arial" panose="020B0604020202020204" pitchFamily="34" charset="0"/>
              <a:buChar char="•"/>
            </a:pPr>
            <a:r>
              <a:rPr lang="en-US" dirty="0"/>
              <a:t>Create all possible pairs</a:t>
            </a:r>
          </a:p>
          <a:p>
            <a:pPr marL="285750" indent="-285750">
              <a:buFont typeface="Arial" panose="020B0604020202020204" pitchFamily="34" charset="0"/>
              <a:buChar char="•"/>
            </a:pPr>
            <a:r>
              <a:rPr lang="en-US" dirty="0"/>
              <a:t>Assign matching score to each attribute</a:t>
            </a:r>
          </a:p>
          <a:p>
            <a:pPr marL="285750" indent="-285750">
              <a:buFont typeface="Arial" panose="020B0604020202020204" pitchFamily="34" charset="0"/>
              <a:buChar char="•"/>
            </a:pPr>
            <a:r>
              <a:rPr lang="en-US" dirty="0"/>
              <a:t>Assign label to each pair</a:t>
            </a:r>
          </a:p>
          <a:p>
            <a:pPr marL="285750" indent="-285750">
              <a:buFont typeface="Arial" panose="020B0604020202020204" pitchFamily="34" charset="0"/>
              <a:buChar char="•"/>
            </a:pPr>
            <a:r>
              <a:rPr lang="en-US" dirty="0"/>
              <a:t>Train the model</a:t>
            </a:r>
          </a:p>
          <a:p>
            <a:pPr marL="285750" indent="-285750">
              <a:buFont typeface="Arial" panose="020B0604020202020204" pitchFamily="34" charset="0"/>
              <a:buChar char="•"/>
            </a:pPr>
            <a:r>
              <a:rPr lang="en-US" dirty="0"/>
              <a:t>Use model to find matching records from given set</a:t>
            </a:r>
          </a:p>
          <a:p>
            <a:endParaRPr lang="en-US" dirty="0"/>
          </a:p>
          <a:p>
            <a:r>
              <a:rPr lang="en-US" b="1" dirty="0"/>
              <a:t>Insights:</a:t>
            </a:r>
          </a:p>
          <a:p>
            <a:pPr marL="285750" indent="-285750">
              <a:buFont typeface="Arial" panose="020B0604020202020204" pitchFamily="34" charset="0"/>
              <a:buChar char="•"/>
            </a:pPr>
            <a:r>
              <a:rPr lang="en-US" dirty="0"/>
              <a:t>ML will help user to find matching records very quickly and accurately.</a:t>
            </a:r>
          </a:p>
          <a:p>
            <a:pPr marL="285750" indent="-285750">
              <a:buFont typeface="Arial" panose="020B0604020202020204" pitchFamily="34" charset="0"/>
              <a:buChar char="•"/>
            </a:pPr>
            <a:r>
              <a:rPr lang="en-US" dirty="0"/>
              <a:t>Probability of matching will give user more confidence on model's predictions.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7A7779B4-C556-7373-6BAA-A4639E7AEA46}"/>
              </a:ext>
            </a:extLst>
          </p:cNvPr>
          <p:cNvSpPr txBox="1"/>
          <p:nvPr/>
        </p:nvSpPr>
        <p:spPr>
          <a:xfrm>
            <a:off x="8034528" y="5488304"/>
            <a:ext cx="3895344" cy="1169551"/>
          </a:xfrm>
          <a:prstGeom prst="rect">
            <a:avLst/>
          </a:prstGeom>
          <a:noFill/>
        </p:spPr>
        <p:txBody>
          <a:bodyPr wrap="square" rtlCol="0">
            <a:spAutoFit/>
          </a:bodyPr>
          <a:lstStyle/>
          <a:p>
            <a:r>
              <a:rPr lang="en-US" sz="1400" dirty="0"/>
              <a:t>Kaggle Notebook Reference</a:t>
            </a:r>
          </a:p>
          <a:p>
            <a:r>
              <a:rPr lang="en-US" sz="1400" dirty="0">
                <a:hlinkClick r:id="rId2"/>
              </a:rPr>
              <a:t>https://www.kaggle.com/code/satishgunjal/fuzzy-record-matching-using-machine-learning/notebook</a:t>
            </a:r>
            <a:endParaRPr lang="en-US" sz="1400" dirty="0"/>
          </a:p>
          <a:p>
            <a:endParaRPr lang="en-US" sz="1400"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0"/>
            <a:ext cx="5111750" cy="1204912"/>
          </a:xfrm>
        </p:spPr>
        <p:txBody>
          <a:bodyPr/>
          <a:lstStyle/>
          <a:p>
            <a:r>
              <a:rPr lang="en-US" b="1" i="0" dirty="0">
                <a:solidFill>
                  <a:srgbClr val="1F1F1F"/>
                </a:solidFill>
                <a:effectLst/>
                <a:latin typeface="Source Sans Pro" panose="020B0503030403020204" pitchFamily="34" charset="0"/>
              </a:rPr>
              <a:t>User Experience design</a:t>
            </a:r>
            <a:br>
              <a:rPr lang="en-US" b="1" i="0" dirty="0">
                <a:solidFill>
                  <a:srgbClr val="1F1F1F"/>
                </a:solidFill>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4912"/>
            <a:ext cx="6788278" cy="5151438"/>
          </a:xfrm>
        </p:spPr>
        <p:txBody>
          <a:bodyPr>
            <a:normAutofit/>
          </a:bodyPr>
          <a:lstStyle/>
          <a:p>
            <a:r>
              <a:rPr lang="en-US" b="1" dirty="0"/>
              <a:t>Interface:</a:t>
            </a:r>
          </a:p>
          <a:p>
            <a:pPr marL="285750" indent="-285750">
              <a:buFont typeface="Arial" panose="020B0604020202020204" pitchFamily="34" charset="0"/>
              <a:buChar char="•"/>
            </a:pPr>
            <a:r>
              <a:rPr lang="en-US" dirty="0"/>
              <a:t>There is no UI component for the users</a:t>
            </a:r>
          </a:p>
          <a:p>
            <a:pPr marL="285750" indent="-285750">
              <a:buFont typeface="Arial" panose="020B0604020202020204" pitchFamily="34" charset="0"/>
              <a:buChar char="•"/>
            </a:pPr>
            <a:r>
              <a:rPr lang="en-US" dirty="0"/>
              <a:t>CSV files will be uploaded to the S3 bucket</a:t>
            </a:r>
          </a:p>
          <a:p>
            <a:pPr marL="285750" indent="-285750">
              <a:buFont typeface="Arial" panose="020B0604020202020204" pitchFamily="34" charset="0"/>
              <a:buChar char="•"/>
            </a:pPr>
            <a:r>
              <a:rPr lang="en-US" dirty="0"/>
              <a:t>Model will process the files and upload the results to S3</a:t>
            </a:r>
          </a:p>
          <a:p>
            <a:endParaRPr lang="en-US" dirty="0"/>
          </a:p>
          <a:p>
            <a:r>
              <a:rPr lang="en-US" b="1" dirty="0"/>
              <a:t>Key Considerations:</a:t>
            </a:r>
          </a:p>
          <a:p>
            <a:pPr marL="285750" indent="-285750">
              <a:buFont typeface="Arial" panose="020B0604020202020204" pitchFamily="34" charset="0"/>
              <a:buChar char="•"/>
            </a:pPr>
            <a:r>
              <a:rPr lang="en-US" dirty="0"/>
              <a:t>Probability of matching will be shown to user</a:t>
            </a:r>
          </a:p>
          <a:p>
            <a:pPr marL="285750" indent="-285750">
              <a:buFont typeface="Arial" panose="020B0604020202020204" pitchFamily="34" charset="0"/>
              <a:buChar char="•"/>
            </a:pPr>
            <a:r>
              <a:rPr lang="en-US" dirty="0"/>
              <a:t>Initially we will have human in loop</a:t>
            </a:r>
          </a:p>
          <a:p>
            <a:pPr marL="285750" indent="-285750">
              <a:buFont typeface="Arial" panose="020B0604020202020204" pitchFamily="34" charset="0"/>
              <a:buChar char="•"/>
            </a:pPr>
            <a:r>
              <a:rPr lang="en-US" dirty="0"/>
              <a:t>Bucketing matched records into score &gt;=75%, 75% &lt; score &gt;= 50% and score &lt;50%</a:t>
            </a:r>
          </a:p>
          <a:p>
            <a:pPr marL="285750" indent="-285750">
              <a:buFont typeface="Arial" panose="020B0604020202020204" pitchFamily="34" charset="0"/>
              <a:buChar char="•"/>
            </a:pPr>
            <a:r>
              <a:rPr lang="en-US" dirty="0"/>
              <a:t>Human feedback will be used to retrain the model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17397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0"/>
            <a:ext cx="5111750" cy="1204912"/>
          </a:xfrm>
        </p:spPr>
        <p:txBody>
          <a:bodyPr/>
          <a:lstStyle/>
          <a:p>
            <a:r>
              <a:rPr lang="en-US" b="1" i="0" dirty="0">
                <a:solidFill>
                  <a:srgbClr val="1F1F1F"/>
                </a:solidFill>
                <a:effectLst/>
                <a:latin typeface="Source Sans Pro" panose="020B0503030403020204" pitchFamily="34" charset="0"/>
              </a:rPr>
              <a:t>Privacy considerations</a:t>
            </a:r>
            <a:br>
              <a:rPr lang="en-US" b="1" i="0" dirty="0">
                <a:solidFill>
                  <a:srgbClr val="1F1F1F"/>
                </a:solidFill>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4912"/>
            <a:ext cx="6788278" cy="5151438"/>
          </a:xfrm>
        </p:spPr>
        <p:txBody>
          <a:bodyPr>
            <a:normAutofit/>
          </a:bodyPr>
          <a:lstStyle/>
          <a:p>
            <a:pPr marL="285750" indent="-285750">
              <a:buFont typeface="Arial" panose="020B0604020202020204" pitchFamily="34" charset="0"/>
              <a:buChar char="•"/>
            </a:pPr>
            <a:r>
              <a:rPr lang="en-US" sz="1600" dirty="0"/>
              <a:t>Since we are using PII data there were issues with privacy</a:t>
            </a:r>
          </a:p>
          <a:p>
            <a:pPr marL="285750" indent="-285750">
              <a:buFont typeface="Arial" panose="020B0604020202020204" pitchFamily="34" charset="0"/>
              <a:buChar char="•"/>
            </a:pPr>
            <a:r>
              <a:rPr lang="en-US" sz="1600" dirty="0"/>
              <a:t>Data remain in client premises</a:t>
            </a:r>
          </a:p>
          <a:p>
            <a:pPr marL="285750" indent="-285750">
              <a:buFont typeface="Arial" panose="020B0604020202020204" pitchFamily="34" charset="0"/>
              <a:buChar char="•"/>
            </a:pPr>
            <a:r>
              <a:rPr lang="en-US" sz="1600" dirty="0"/>
              <a:t>Only few data scientists has access to the user data</a:t>
            </a:r>
          </a:p>
          <a:p>
            <a:pPr marL="285750" indent="-285750">
              <a:buFont typeface="Arial" panose="020B0604020202020204" pitchFamily="34" charset="0"/>
              <a:buChar char="•"/>
            </a:pPr>
            <a:r>
              <a:rPr lang="en-US" sz="1600" dirty="0"/>
              <a:t>Once pair score generated original data was discarded</a:t>
            </a:r>
          </a:p>
          <a:p>
            <a:pPr marL="285750" indent="-285750">
              <a:buFont typeface="Arial" panose="020B0604020202020204" pitchFamily="34" charset="0"/>
              <a:buChar char="•"/>
            </a:pPr>
            <a:r>
              <a:rPr lang="en-US" sz="1600" dirty="0"/>
              <a:t>Privacy law: The California Consumer Privacy Act (CCPA) in the United States</a:t>
            </a:r>
            <a:endParaRPr lang="en-US" sz="1600" spc="50" dirty="0">
              <a:solidFill>
                <a:schemeClr val="tx1"/>
              </a:solidFill>
            </a:endParaRPr>
          </a:p>
          <a:p>
            <a:pPr marL="742950" lvl="1" indent="-285750">
              <a:buFont typeface="Arial" panose="020B0604020202020204" pitchFamily="34" charset="0"/>
              <a:buChar char="•"/>
            </a:pPr>
            <a:r>
              <a:rPr lang="en-US" sz="1600" i="1" spc="50" dirty="0">
                <a:solidFill>
                  <a:schemeClr val="tx1"/>
                </a:solidFill>
              </a:rPr>
              <a:t>This law generally require data controllers and processors to obtain consent from data subjects, provide transparency and accountability, implement security measures, respect data subject rights and limit data collection and retention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351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0"/>
            <a:ext cx="5111750" cy="1204912"/>
          </a:xfrm>
        </p:spPr>
        <p:txBody>
          <a:bodyPr/>
          <a:lstStyle/>
          <a:p>
            <a:r>
              <a:rPr lang="en-US" b="1" i="0" dirty="0">
                <a:solidFill>
                  <a:srgbClr val="1F1F1F"/>
                </a:solidFill>
                <a:effectLst/>
                <a:latin typeface="Source Sans Pro" panose="020B0503030403020204" pitchFamily="34" charset="0"/>
              </a:rPr>
              <a:t>Ethical considerations</a:t>
            </a:r>
            <a:br>
              <a:rPr lang="en-US" b="1" i="0" dirty="0">
                <a:solidFill>
                  <a:srgbClr val="1F1F1F"/>
                </a:solidFill>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204912"/>
            <a:ext cx="6233542" cy="5151438"/>
          </a:xfrm>
        </p:spPr>
        <p:txBody>
          <a:bodyPr>
            <a:normAutofit fontScale="85000" lnSpcReduction="20000"/>
          </a:bodyPr>
          <a:lstStyle/>
          <a:p>
            <a:r>
              <a:rPr lang="en-US" sz="1900" b="1" dirty="0"/>
              <a:t>Possible sources of bias</a:t>
            </a:r>
          </a:p>
          <a:p>
            <a:endParaRPr lang="en-US" sz="1600" b="1" dirty="0"/>
          </a:p>
          <a:p>
            <a:pPr marL="285750" indent="-285750">
              <a:buFont typeface="Arial" panose="020B0604020202020204" pitchFamily="34" charset="0"/>
              <a:buChar char="•"/>
            </a:pPr>
            <a:r>
              <a:rPr lang="en-US" sz="1600" dirty="0"/>
              <a:t>Missing PII data</a:t>
            </a:r>
          </a:p>
          <a:p>
            <a:pPr marL="285750" indent="-285750">
              <a:buFont typeface="Arial" panose="020B0604020202020204" pitchFamily="34" charset="0"/>
              <a:buChar char="•"/>
            </a:pPr>
            <a:r>
              <a:rPr lang="en-US" sz="1600" spc="50" dirty="0">
                <a:solidFill>
                  <a:schemeClr val="tx1"/>
                </a:solidFill>
              </a:rPr>
              <a:t>Scoring algorithms</a:t>
            </a:r>
          </a:p>
          <a:p>
            <a:pPr marL="285750" indent="-285750">
              <a:buFont typeface="Arial" panose="020B0604020202020204" pitchFamily="34" charset="0"/>
              <a:buChar char="•"/>
            </a:pPr>
            <a:r>
              <a:rPr lang="en-US" sz="1600" dirty="0"/>
              <a:t>Weighted average</a:t>
            </a:r>
          </a:p>
          <a:p>
            <a:pPr marL="285750" indent="-285750">
              <a:buFont typeface="Arial" panose="020B0604020202020204" pitchFamily="34" charset="0"/>
              <a:buChar char="•"/>
            </a:pPr>
            <a:endParaRPr lang="en-US" sz="1600" spc="50" dirty="0">
              <a:solidFill>
                <a:schemeClr val="tx1"/>
              </a:solidFill>
            </a:endParaRPr>
          </a:p>
          <a:p>
            <a:r>
              <a:rPr lang="en-US" sz="1900" b="1" dirty="0"/>
              <a:t>Ethical AI</a:t>
            </a:r>
          </a:p>
          <a:p>
            <a:endParaRPr lang="en-US" sz="1600" b="1" dirty="0"/>
          </a:p>
          <a:p>
            <a:pPr marL="285750" indent="-285750">
              <a:buFont typeface="Arial" panose="020B0604020202020204" pitchFamily="34" charset="0"/>
              <a:buChar char="•"/>
            </a:pPr>
            <a:r>
              <a:rPr lang="en-US" sz="1600" dirty="0"/>
              <a:t>Fairness: We will ensure that the model does not discriminate or favor any group of records based on their attributes, such as gender, race, age, etc. The model will also be evaluated for potential biases and corrected if needed.</a:t>
            </a:r>
          </a:p>
          <a:p>
            <a:pPr marL="285750" indent="-285750">
              <a:buFont typeface="Arial" panose="020B0604020202020204" pitchFamily="34" charset="0"/>
              <a:buChar char="•"/>
            </a:pPr>
            <a:r>
              <a:rPr lang="en-US" sz="1600" dirty="0"/>
              <a:t>Accountability: We will ensure that the model can be audited and traced for its decisions and actions, and that there are mechanisms to address any errors or harms caused by the model. The model is also be aligned with ethical principles and values.</a:t>
            </a:r>
          </a:p>
          <a:p>
            <a:pPr marL="285750" indent="-285750">
              <a:buFont typeface="Arial" panose="020B0604020202020204" pitchFamily="34" charset="0"/>
              <a:buChar char="•"/>
            </a:pPr>
            <a:r>
              <a:rPr lang="en-US" sz="1600" dirty="0"/>
              <a:t>Transparency: We will ensure that the model can explain how it works and why it makes certain predictions or matches. The model will also provide information about its data sources, methods, assumptions, limitations and uncertainties.</a:t>
            </a:r>
          </a:p>
          <a:p>
            <a:pPr marL="285750" indent="-285750">
              <a:buFont typeface="Arial" panose="020B0604020202020204" pitchFamily="34" charset="0"/>
              <a:buChar char="•"/>
            </a:pPr>
            <a:endParaRPr lang="en-US" sz="1600" spc="50" dirty="0">
              <a:solidFill>
                <a:schemeClr val="tx1"/>
              </a:solidFill>
            </a:endParaRPr>
          </a:p>
          <a:p>
            <a:pPr marL="285750" indent="-285750">
              <a:buFont typeface="Arial" panose="020B0604020202020204" pitchFamily="34" charset="0"/>
              <a:buChar char="•"/>
            </a:pPr>
            <a:endParaRPr lang="en-US" sz="1600" i="1" spc="50" dirty="0">
              <a:solidFill>
                <a:schemeClr val="tx1"/>
              </a:solidFill>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407065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Satish Gunjal</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{A3C63CF4-263B-461B-881D-0D224E774E90}tf67328976_win32</Template>
  <TotalTime>72</TotalTime>
  <Words>457</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OpenSans</vt:lpstr>
      <vt:lpstr>Source Sans Pro</vt:lpstr>
      <vt:lpstr>Tenorite</vt:lpstr>
      <vt:lpstr>Office Theme</vt:lpstr>
      <vt:lpstr>Fuzzy Record Matching using Machine Learning</vt:lpstr>
      <vt:lpstr>AGENDA</vt:lpstr>
      <vt:lpstr>Task analysis </vt:lpstr>
      <vt:lpstr>User Experience design </vt:lpstr>
      <vt:lpstr>Privacy considerations </vt:lpstr>
      <vt:lpstr>Ethical considerations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Record Matching using Machine Learning</dc:title>
  <dc:creator>Gunjal, Satish</dc:creator>
  <cp:lastModifiedBy>Gunjal, Satish</cp:lastModifiedBy>
  <cp:revision>1</cp:revision>
  <dcterms:created xsi:type="dcterms:W3CDTF">2023-03-09T04:45:01Z</dcterms:created>
  <dcterms:modified xsi:type="dcterms:W3CDTF">2023-03-09T05:57:27Z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