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8"/>
          </a:solidFill>
        </a:fill>
      </a:tcStyle>
    </a:wholeTbl>
    <a:band2H>
      <a:tcTxStyle b="def" i="def"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7D3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1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3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 Only: Blu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Freeform 6"/>
          <p:cNvGrpSpPr/>
          <p:nvPr/>
        </p:nvGrpSpPr>
        <p:grpSpPr>
          <a:xfrm>
            <a:off x="0" y="0"/>
            <a:ext cx="24383999" cy="9318283"/>
            <a:chOff x="0" y="0"/>
            <a:chExt cx="24383998" cy="9318282"/>
          </a:xfrm>
        </p:grpSpPr>
        <p:sp>
          <p:nvSpPr>
            <p:cNvPr id="131" name="Shape"/>
            <p:cNvSpPr/>
            <p:nvPr/>
          </p:nvSpPr>
          <p:spPr>
            <a:xfrm flipH="1" rot="5400000">
              <a:off x="7532858" y="-7532859"/>
              <a:ext cx="9318283" cy="2438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87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132" name="Text"/>
            <p:cNvSpPr txBox="1"/>
            <p:nvPr/>
          </p:nvSpPr>
          <p:spPr>
            <a:xfrm rot="5400000">
              <a:off x="7532858" y="4308479"/>
              <a:ext cx="9318283" cy="70132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134" name="Freeform 4"/>
          <p:cNvSpPr/>
          <p:nvPr/>
        </p:nvSpPr>
        <p:spPr>
          <a:xfrm flipH="1" rot="10800000">
            <a:off x="21237971" y="0"/>
            <a:ext cx="3146029" cy="941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3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5717" y="8527791"/>
            <a:ext cx="7363370" cy="412377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6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7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7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6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9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8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18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2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: Emphasi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Rectangle 5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rgbClr val="003D7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3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663700" y="8053888"/>
            <a:ext cx="21031200" cy="1071063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Freeform 9"/>
          <p:cNvSpPr/>
          <p:nvPr/>
        </p:nvSpPr>
        <p:spPr>
          <a:xfrm flipH="1" rot="10800000">
            <a:off x="18755413" y="0"/>
            <a:ext cx="5628597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7579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0" name="Freeform 5"/>
          <p:cNvSpPr/>
          <p:nvPr/>
        </p:nvSpPr>
        <p:spPr>
          <a:xfrm flipH="1" rot="16200000">
            <a:off x="15845359" y="5177351"/>
            <a:ext cx="4275535" cy="1280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800">
                <a:solidFill>
                  <a:schemeClr val="accent4"/>
                </a:solidFill>
              </a:defRPr>
            </a:lvl3pPr>
            <a:lvl4pPr>
              <a:defRPr sz="2800">
                <a:solidFill>
                  <a:schemeClr val="accent4"/>
                </a:solidFill>
              </a:defRPr>
            </a:lvl4pPr>
            <a:lvl5pPr>
              <a:defRPr sz="2800">
                <a:solidFill>
                  <a:schemeClr val="accent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</p:spPr>
        <p:txBody>
          <a:bodyPr anchor="b"/>
          <a:lstStyle/>
          <a:p>
            <a:pPr>
              <a:defRPr sz="28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1679575" y="2378940"/>
            <a:ext cx="7864476" cy="173586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90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Body Level One…"/>
          <p:cNvSpPr txBox="1"/>
          <p:nvPr>
            <p:ph type="body" idx="1"/>
          </p:nvPr>
        </p:nvSpPr>
        <p:spPr>
          <a:xfrm>
            <a:off x="1676400" y="730250"/>
            <a:ext cx="21031200" cy="87026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Picture Placeholder 2"/>
          <p:cNvSpPr/>
          <p:nvPr>
            <p:ph type="pic" idx="21"/>
          </p:nvPr>
        </p:nvSpPr>
        <p:spPr>
          <a:xfrm>
            <a:off x="0" y="40866"/>
            <a:ext cx="24384000" cy="136751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1259682" y="4114800"/>
            <a:ext cx="5898356" cy="7623176"/>
          </a:xfrm>
          <a:prstGeom prst="rect">
            <a:avLst/>
          </a:prstGeom>
          <a:solidFill>
            <a:schemeClr val="accent1">
              <a:alpha val="85000"/>
            </a:schemeClr>
          </a:solidFill>
          <a:ln w="25400"/>
        </p:spPr>
        <p:txBody>
          <a:bodyPr lIns="548640" tIns="548640" rIns="548640" bIns="548640"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800">
                <a:solidFill>
                  <a:srgbClr val="FFFFFF"/>
                </a:solidFill>
              </a:defRPr>
            </a:lvl3pPr>
            <a:lvl4pPr>
              <a:defRPr sz="2800">
                <a:solidFill>
                  <a:srgbClr val="FFFFFF"/>
                </a:solidFill>
              </a:defRPr>
            </a:lvl4pPr>
            <a:lvl5pPr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1676400" y="730250"/>
            <a:ext cx="2103120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676400" y="2620216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8448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3020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7592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42164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215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eople determine what gets done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People determine what gets done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Value delivered to customers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Overall cost structure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Capacity reflects: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Headcount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Skills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Engagement</a:t>
            </a:r>
          </a:p>
        </p:txBody>
      </p:sp>
      <p:sp>
        <p:nvSpPr>
          <p:cNvPr id="252" name="Human Capital as Cost Driver vs. Organizational Capac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Human Capital as Cost Driver vs. Organizational Capacity</a:t>
            </a:r>
          </a:p>
        </p:txBody>
      </p:sp>
      <p:sp>
        <p:nvSpPr>
          <p:cNvPr id="253" name="Human Capital as Organizational Capacity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Human Capital as Organizational Capacity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From Headcount to Organizational Capacity</a:t>
            </a:r>
          </a:p>
        </p:txBody>
      </p:sp>
      <p:sp>
        <p:nvSpPr>
          <p:cNvPr id="256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57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“One best way” of carrying out each task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“One best way” of carrying out each task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Thinking (brains) and doing (hands) performed by different groups of workers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Frontline employees follow carefully designed processes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Organizational capacity = headcount + processes</a:t>
            </a:r>
          </a:p>
        </p:txBody>
      </p:sp>
      <p:sp>
        <p:nvSpPr>
          <p:cNvPr id="260" name="Taylorism and Scientific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Taylorism and Scientific Management</a:t>
            </a:r>
          </a:p>
        </p:txBody>
      </p:sp>
      <p:sp>
        <p:nvSpPr>
          <p:cNvPr id="261" name="The Approach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The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romise of efficiency…"/>
          <p:cNvSpPr txBox="1"/>
          <p:nvPr/>
        </p:nvSpPr>
        <p:spPr>
          <a:xfrm>
            <a:off x="1676400" y="3665537"/>
            <a:ext cx="10618023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Promise of efficiency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Creates consistency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Deskilling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Allows hiring of lower paid workers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Allows more rapid integration of new hires</a:t>
            </a:r>
          </a:p>
        </p:txBody>
      </p:sp>
      <p:sp>
        <p:nvSpPr>
          <p:cNvPr id="264" name="Taylorism and Scientific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Taylorism and Scientific Management</a:t>
            </a:r>
          </a:p>
        </p:txBody>
      </p:sp>
      <p:sp>
        <p:nvSpPr>
          <p:cNvPr id="265" name="Advantages"/>
          <p:cNvSpPr txBox="1"/>
          <p:nvPr/>
        </p:nvSpPr>
        <p:spPr>
          <a:xfrm>
            <a:off x="1676400" y="2559573"/>
            <a:ext cx="10238769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Advantages</a:t>
            </a:r>
          </a:p>
        </p:txBody>
      </p:sp>
      <p:sp>
        <p:nvSpPr>
          <p:cNvPr id="266" name="Challenges"/>
          <p:cNvSpPr txBox="1"/>
          <p:nvPr/>
        </p:nvSpPr>
        <p:spPr>
          <a:xfrm>
            <a:off x="13197792" y="2559573"/>
            <a:ext cx="1023877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Challenges</a:t>
            </a:r>
          </a:p>
        </p:txBody>
      </p:sp>
      <p:sp>
        <p:nvSpPr>
          <p:cNvPr id="267" name="Maintaining compliance/ disengagement…"/>
          <p:cNvSpPr txBox="1"/>
          <p:nvPr/>
        </p:nvSpPr>
        <p:spPr>
          <a:xfrm>
            <a:off x="13197792" y="3665537"/>
            <a:ext cx="1023877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Maintaining compliance/ disengagement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Dealing with exceptions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Lack of learning/innovation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3" grpId="1"/>
      <p:bldP build="whole" bldLvl="1" animBg="1" rev="0" advAuto="0" spid="266" grpId="2"/>
      <p:bldP build="p" bldLvl="5" animBg="1" rev="0" advAuto="0" spid="267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mployee empowerment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Employee empowerment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Frontline employees involved in designing and improving processes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Frontline employees given discretion to handle exceptions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No separation between thinking and doing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Effort to align employees with organizational goals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Organizational capacity =  employee skills + employee engagement</a:t>
            </a:r>
          </a:p>
        </p:txBody>
      </p:sp>
      <p:sp>
        <p:nvSpPr>
          <p:cNvPr id="270" name="The Partnership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Partnership Approach</a:t>
            </a:r>
          </a:p>
        </p:txBody>
      </p:sp>
      <p:sp>
        <p:nvSpPr>
          <p:cNvPr id="271" name="The Approach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The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Increased commitment and enthusiasm by workforces…"/>
          <p:cNvSpPr txBox="1"/>
          <p:nvPr/>
        </p:nvSpPr>
        <p:spPr>
          <a:xfrm>
            <a:off x="1676400" y="3665537"/>
            <a:ext cx="10618023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Increased commitment and enthusiasm by workforces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Increased flexibility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Bottom up innovation and adaptation</a:t>
            </a:r>
          </a:p>
        </p:txBody>
      </p:sp>
      <p:sp>
        <p:nvSpPr>
          <p:cNvPr id="274" name="The Partnership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Partnership Approach</a:t>
            </a:r>
          </a:p>
        </p:txBody>
      </p:sp>
      <p:sp>
        <p:nvSpPr>
          <p:cNvPr id="275" name="Advantages"/>
          <p:cNvSpPr txBox="1"/>
          <p:nvPr/>
        </p:nvSpPr>
        <p:spPr>
          <a:xfrm>
            <a:off x="1676400" y="2559573"/>
            <a:ext cx="10238769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Advantages</a:t>
            </a:r>
          </a:p>
        </p:txBody>
      </p:sp>
      <p:sp>
        <p:nvSpPr>
          <p:cNvPr id="276" name="Challenges"/>
          <p:cNvSpPr txBox="1"/>
          <p:nvPr/>
        </p:nvSpPr>
        <p:spPr>
          <a:xfrm>
            <a:off x="13197792" y="2559573"/>
            <a:ext cx="1023877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Challenges</a:t>
            </a:r>
          </a:p>
        </p:txBody>
      </p:sp>
      <p:sp>
        <p:nvSpPr>
          <p:cNvPr id="277" name="Greater reliance on frontline workforce to deliver your strategy…"/>
          <p:cNvSpPr txBox="1"/>
          <p:nvPr/>
        </p:nvSpPr>
        <p:spPr>
          <a:xfrm>
            <a:off x="13197792" y="3665537"/>
            <a:ext cx="1023877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Greater reliance on frontline workforce to deliver your strategy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Substantial investments in workforce capabilities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7" grpId="3"/>
      <p:bldP build="p" bldLvl="5" animBg="1" rev="0" advAuto="0" spid="273" grpId="1"/>
      <p:bldP build="whole" bldLvl="1" animBg="1" rev="0" advAuto="0" spid="276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The Ability-Motivation-Opportunities Framework</a:t>
            </a:r>
          </a:p>
        </p:txBody>
      </p:sp>
      <p:sp>
        <p:nvSpPr>
          <p:cNvPr id="280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81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Understanding Individual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Individual Performance</a:t>
            </a:r>
          </a:p>
        </p:txBody>
      </p:sp>
      <p:sp>
        <p:nvSpPr>
          <p:cNvPr id="284" name="Motivation"/>
          <p:cNvSpPr txBox="1"/>
          <p:nvPr/>
        </p:nvSpPr>
        <p:spPr>
          <a:xfrm>
            <a:off x="1822353" y="6784161"/>
            <a:ext cx="74295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Motivation</a:t>
            </a:r>
          </a:p>
        </p:txBody>
      </p:sp>
      <p:sp>
        <p:nvSpPr>
          <p:cNvPr id="285" name="Willingness to exert effort…"/>
          <p:cNvSpPr txBox="1"/>
          <p:nvPr/>
        </p:nvSpPr>
        <p:spPr>
          <a:xfrm>
            <a:off x="1822353" y="7991724"/>
            <a:ext cx="7429501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Willingness to exert effort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Alignment with organizational goals</a:t>
            </a:r>
          </a:p>
        </p:txBody>
      </p:sp>
      <p:sp>
        <p:nvSpPr>
          <p:cNvPr id="286" name="Environment…"/>
          <p:cNvSpPr txBox="1"/>
          <p:nvPr/>
        </p:nvSpPr>
        <p:spPr>
          <a:xfrm>
            <a:off x="15134291" y="7991724"/>
            <a:ext cx="7425208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Environment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Supporting organizational structures and processes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Extent of discretion</a:t>
            </a:r>
          </a:p>
        </p:txBody>
      </p:sp>
      <p:sp>
        <p:nvSpPr>
          <p:cNvPr id="287" name="Opportunities"/>
          <p:cNvSpPr txBox="1"/>
          <p:nvPr/>
        </p:nvSpPr>
        <p:spPr>
          <a:xfrm>
            <a:off x="15132146" y="6784161"/>
            <a:ext cx="74295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Opportunities</a:t>
            </a:r>
          </a:p>
        </p:txBody>
      </p:sp>
      <p:sp>
        <p:nvSpPr>
          <p:cNvPr id="288" name="Innate talents…"/>
          <p:cNvSpPr txBox="1"/>
          <p:nvPr/>
        </p:nvSpPr>
        <p:spPr>
          <a:xfrm>
            <a:off x="8921750" y="3664801"/>
            <a:ext cx="6540500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Innate talents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Developed skills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Acquired knowledge</a:t>
            </a:r>
          </a:p>
        </p:txBody>
      </p:sp>
      <p:sp>
        <p:nvSpPr>
          <p:cNvPr id="289" name="Abilities"/>
          <p:cNvSpPr txBox="1"/>
          <p:nvPr/>
        </p:nvSpPr>
        <p:spPr>
          <a:xfrm>
            <a:off x="8921750" y="2457238"/>
            <a:ext cx="6540500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5" grpId="2"/>
      <p:bldP build="p" bldLvl="5" animBg="1" rev="0" advAuto="0" spid="286" grpId="3"/>
      <p:bldP build="p" bldLvl="5" animBg="1" rev="0" advAuto="0" spid="28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How HR Practices Support Organizational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HR Practices Support Organizational Performance</a:t>
            </a:r>
          </a:p>
        </p:txBody>
      </p:sp>
      <p:sp>
        <p:nvSpPr>
          <p:cNvPr id="292" name="Motivation"/>
          <p:cNvSpPr txBox="1"/>
          <p:nvPr/>
        </p:nvSpPr>
        <p:spPr>
          <a:xfrm>
            <a:off x="1822353" y="6784161"/>
            <a:ext cx="78105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Motivation</a:t>
            </a:r>
          </a:p>
        </p:txBody>
      </p:sp>
      <p:sp>
        <p:nvSpPr>
          <p:cNvPr id="293" name="Generous pay and benefits…"/>
          <p:cNvSpPr txBox="1"/>
          <p:nvPr/>
        </p:nvSpPr>
        <p:spPr>
          <a:xfrm>
            <a:off x="1822353" y="7991724"/>
            <a:ext cx="7804977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Generous pay and benefits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Pay for Performance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Long term opportunities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Purpose and values</a:t>
            </a:r>
          </a:p>
        </p:txBody>
      </p:sp>
      <p:sp>
        <p:nvSpPr>
          <p:cNvPr id="294" name="Self-managing teams…"/>
          <p:cNvSpPr txBox="1"/>
          <p:nvPr/>
        </p:nvSpPr>
        <p:spPr>
          <a:xfrm>
            <a:off x="15134291" y="7991724"/>
            <a:ext cx="7425208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Self-managing teams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Suggestion systems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Process design</a:t>
            </a:r>
          </a:p>
        </p:txBody>
      </p:sp>
      <p:sp>
        <p:nvSpPr>
          <p:cNvPr id="295" name="Opportunities to Participate"/>
          <p:cNvSpPr txBox="1"/>
          <p:nvPr/>
        </p:nvSpPr>
        <p:spPr>
          <a:xfrm>
            <a:off x="15132146" y="6784161"/>
            <a:ext cx="74295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Opportunities to Participate</a:t>
            </a:r>
          </a:p>
        </p:txBody>
      </p:sp>
      <p:sp>
        <p:nvSpPr>
          <p:cNvPr id="296" name="Selective Hiring…"/>
          <p:cNvSpPr txBox="1"/>
          <p:nvPr/>
        </p:nvSpPr>
        <p:spPr>
          <a:xfrm>
            <a:off x="8858250" y="3664801"/>
            <a:ext cx="6667500" cy="235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Selective Hiring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Effective Development</a:t>
            </a:r>
          </a:p>
        </p:txBody>
      </p:sp>
      <p:sp>
        <p:nvSpPr>
          <p:cNvPr id="297" name="Abilities"/>
          <p:cNvSpPr txBox="1"/>
          <p:nvPr/>
        </p:nvSpPr>
        <p:spPr>
          <a:xfrm>
            <a:off x="8858250" y="2457238"/>
            <a:ext cx="6667500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4"/>
      <p:bldP build="p" bldLvl="5" animBg="1" rev="0" advAuto="0" spid="294" grpId="5"/>
      <p:bldP build="p" bldLvl="5" animBg="1" rev="0" advAuto="0" spid="296" grpId="1"/>
      <p:bldP build="p" bldLvl="5" animBg="1" rev="0" advAuto="0" spid="293" grpId="3"/>
      <p:bldP build="whole" bldLvl="1" animBg="1" rev="0" advAuto="0" spid="29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Human Capital Management as a System</a:t>
            </a:r>
          </a:p>
        </p:txBody>
      </p:sp>
      <p:sp>
        <p:nvSpPr>
          <p:cNvPr id="300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01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n top in customer satisfaction in 2019-20 (American Customer Satisfaction Index)…"/>
          <p:cNvSpPr txBox="1"/>
          <p:nvPr>
            <p:ph type="body" sz="half" idx="1"/>
          </p:nvPr>
        </p:nvSpPr>
        <p:spPr>
          <a:xfrm>
            <a:off x="1676400" y="2651477"/>
            <a:ext cx="12443205" cy="10148685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On top in customer satisfaction in 2019-20 (American Customer Satisfaction Index)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Highest sales per square foot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Consistent growth over 50 years (6% CAGR over last decade)</a:t>
            </a:r>
          </a:p>
        </p:txBody>
      </p:sp>
      <p:sp>
        <p:nvSpPr>
          <p:cNvPr id="219" name="Trader Joe’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Trader Joe’s</a:t>
            </a:r>
          </a:p>
        </p:txBody>
      </p:sp>
      <p:pic>
        <p:nvPicPr>
          <p:cNvPr id="220" name="Picture Placeholder 14" descr="Picture Placeholder 14"/>
          <p:cNvPicPr>
            <a:picLocks noChangeAspect="1"/>
          </p:cNvPicPr>
          <p:nvPr/>
        </p:nvPicPr>
        <p:blipFill>
          <a:blip r:embed="rId2">
            <a:extLst/>
          </a:blip>
          <a:srcRect l="0" t="6285" r="0" b="6285"/>
          <a:stretch>
            <a:fillRect/>
          </a:stretch>
        </p:blipFill>
        <p:spPr>
          <a:xfrm>
            <a:off x="15013475" y="2117617"/>
            <a:ext cx="7620001" cy="4644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Placeholder 15" descr="Picture Placeholder 15"/>
          <p:cNvPicPr>
            <a:picLocks noChangeAspect="1"/>
          </p:cNvPicPr>
          <p:nvPr/>
        </p:nvPicPr>
        <p:blipFill>
          <a:blip r:embed="rId3">
            <a:extLst/>
          </a:blip>
          <a:srcRect l="0" t="2528" r="0" b="2527"/>
          <a:stretch>
            <a:fillRect/>
          </a:stretch>
        </p:blipFill>
        <p:spPr>
          <a:xfrm>
            <a:off x="15013475" y="7189748"/>
            <a:ext cx="7620001" cy="4814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HR Practices as Comp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HR Practices as Complements</a:t>
            </a:r>
          </a:p>
        </p:txBody>
      </p:sp>
      <p:sp>
        <p:nvSpPr>
          <p:cNvPr id="304" name="Motivation"/>
          <p:cNvSpPr txBox="1"/>
          <p:nvPr/>
        </p:nvSpPr>
        <p:spPr>
          <a:xfrm>
            <a:off x="1822353" y="6784161"/>
            <a:ext cx="78105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Motivation</a:t>
            </a:r>
          </a:p>
        </p:txBody>
      </p:sp>
      <p:sp>
        <p:nvSpPr>
          <p:cNvPr id="305" name="Generous pay and benefits…"/>
          <p:cNvSpPr txBox="1"/>
          <p:nvPr/>
        </p:nvSpPr>
        <p:spPr>
          <a:xfrm>
            <a:off x="1822353" y="7991724"/>
            <a:ext cx="7804977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Generous pay and benefits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Pay for performance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Long term opportunities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Purpose and Values</a:t>
            </a:r>
          </a:p>
        </p:txBody>
      </p:sp>
      <p:sp>
        <p:nvSpPr>
          <p:cNvPr id="306" name="Self-managing teams…"/>
          <p:cNvSpPr txBox="1"/>
          <p:nvPr/>
        </p:nvSpPr>
        <p:spPr>
          <a:xfrm>
            <a:off x="15134291" y="7991724"/>
            <a:ext cx="7425208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Self-managing teams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Suggestion systems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Process design</a:t>
            </a:r>
          </a:p>
        </p:txBody>
      </p:sp>
      <p:sp>
        <p:nvSpPr>
          <p:cNvPr id="307" name="Opportunities to Participate"/>
          <p:cNvSpPr txBox="1"/>
          <p:nvPr/>
        </p:nvSpPr>
        <p:spPr>
          <a:xfrm>
            <a:off x="15132146" y="6784161"/>
            <a:ext cx="74295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Opportunities to Participate</a:t>
            </a:r>
          </a:p>
        </p:txBody>
      </p:sp>
      <p:sp>
        <p:nvSpPr>
          <p:cNvPr id="308" name="Selective Hiring…"/>
          <p:cNvSpPr txBox="1"/>
          <p:nvPr/>
        </p:nvSpPr>
        <p:spPr>
          <a:xfrm>
            <a:off x="8858250" y="3664801"/>
            <a:ext cx="6667500" cy="235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Selective Hiring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Effective Development</a:t>
            </a:r>
          </a:p>
        </p:txBody>
      </p:sp>
      <p:sp>
        <p:nvSpPr>
          <p:cNvPr id="309" name="Abilities"/>
          <p:cNvSpPr txBox="1"/>
          <p:nvPr/>
        </p:nvSpPr>
        <p:spPr>
          <a:xfrm>
            <a:off x="8858250" y="2457238"/>
            <a:ext cx="6667500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Abilities</a:t>
            </a:r>
          </a:p>
        </p:txBody>
      </p:sp>
      <p:sp>
        <p:nvSpPr>
          <p:cNvPr id="310" name="Line"/>
          <p:cNvSpPr/>
          <p:nvPr/>
        </p:nvSpPr>
        <p:spPr>
          <a:xfrm flipV="1">
            <a:off x="6166901" y="4760117"/>
            <a:ext cx="1584105" cy="1584105"/>
          </a:xfrm>
          <a:prstGeom prst="line">
            <a:avLst/>
          </a:prstGeom>
          <a:ln w="88900">
            <a:solidFill>
              <a:srgbClr val="C5093B"/>
            </a:solidFill>
            <a:prstDash val="sysDot"/>
            <a:miter lim="400000"/>
            <a:headEnd type="arrow"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11" name="Line"/>
          <p:cNvSpPr/>
          <p:nvPr/>
        </p:nvSpPr>
        <p:spPr>
          <a:xfrm flipH="1" flipV="1">
            <a:off x="16632995" y="4760117"/>
            <a:ext cx="1584105" cy="1584105"/>
          </a:xfrm>
          <a:prstGeom prst="line">
            <a:avLst/>
          </a:prstGeom>
          <a:ln w="88900">
            <a:solidFill>
              <a:srgbClr val="C5093B"/>
            </a:solidFill>
            <a:prstDash val="sysDot"/>
            <a:miter lim="400000"/>
            <a:headEnd type="arrow"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10587970" y="7337483"/>
            <a:ext cx="3208060" cy="1"/>
          </a:xfrm>
          <a:prstGeom prst="line">
            <a:avLst/>
          </a:prstGeom>
          <a:ln w="88900">
            <a:solidFill>
              <a:srgbClr val="C5093B"/>
            </a:solidFill>
            <a:prstDash val="sysDot"/>
            <a:miter lim="400000"/>
            <a:headEnd type="arrow"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3"/>
      <p:bldP build="whole" bldLvl="1" animBg="1" rev="0" advAuto="0" spid="310" grpId="1"/>
      <p:bldP build="whole" bldLvl="1" animBg="1" rev="0" advAuto="0" spid="312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The Value of the Partnership Approach</a:t>
            </a:r>
          </a:p>
        </p:txBody>
      </p:sp>
      <p:sp>
        <p:nvSpPr>
          <p:cNvPr id="315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1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rader Joe’s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Trader Joe’s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Wegmans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Costco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Southwest Airlines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Nucor</a:t>
            </a:r>
          </a:p>
        </p:txBody>
      </p:sp>
      <p:sp>
        <p:nvSpPr>
          <p:cNvPr id="319" name="Evidence for Success of the Partnership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Evidence for Success of the Partnership Approach</a:t>
            </a:r>
          </a:p>
        </p:txBody>
      </p:sp>
      <p:sp>
        <p:nvSpPr>
          <p:cNvPr id="320" name="Exemplar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Exemplars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Automotive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Automotive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Steel finishing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Garments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Medical equipment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Fortune 500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Retail banking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Retail in Finland</a:t>
            </a:r>
          </a:p>
        </p:txBody>
      </p:sp>
      <p:sp>
        <p:nvSpPr>
          <p:cNvPr id="323" name="Evidence for Success of the Partnership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Evidence for Success of the Partnership Approach</a:t>
            </a:r>
          </a:p>
        </p:txBody>
      </p:sp>
      <p:sp>
        <p:nvSpPr>
          <p:cNvPr id="324" name="Studie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Studies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What Works at Wor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Works at Work?</a:t>
            </a:r>
          </a:p>
        </p:txBody>
      </p:sp>
      <p:pic>
        <p:nvPicPr>
          <p:cNvPr id="327" name="Screen Shot 2021-04-11 at 3.25.48 PM.png" descr="Screen Shot 2021-04-11 at 3.25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755" y="2173590"/>
            <a:ext cx="20045819" cy="10425437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Meta-analysis of 92 different studies…"/>
          <p:cNvSpPr txBox="1"/>
          <p:nvPr/>
        </p:nvSpPr>
        <p:spPr>
          <a:xfrm>
            <a:off x="17949090" y="6654771"/>
            <a:ext cx="5273331" cy="512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200">
                <a:solidFill>
                  <a:schemeClr val="accent1"/>
                </a:solidFill>
              </a:defRPr>
            </a:pPr>
            <a:r>
              <a:t>Meta-analysis of 92 different studies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200">
                <a:solidFill>
                  <a:schemeClr val="accent1"/>
                </a:solidFill>
              </a:defRPr>
            </a:pPr>
            <a:r>
              <a:t>Multiple measures of performance include productivity, profits and sales</a:t>
            </a:r>
          </a:p>
        </p:txBody>
      </p:sp>
      <p:sp>
        <p:nvSpPr>
          <p:cNvPr id="329" name="Rounded Rectangle"/>
          <p:cNvSpPr/>
          <p:nvPr/>
        </p:nvSpPr>
        <p:spPr>
          <a:xfrm>
            <a:off x="17742794" y="6222355"/>
            <a:ext cx="5685921" cy="5237806"/>
          </a:xfrm>
          <a:prstGeom prst="roundRect">
            <a:avLst>
              <a:gd name="adj" fmla="val 4318"/>
            </a:avLst>
          </a:prstGeom>
          <a:ln w="63500">
            <a:solidFill>
              <a:schemeClr val="accent4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30" name="Rectangle"/>
          <p:cNvSpPr/>
          <p:nvPr/>
        </p:nvSpPr>
        <p:spPr>
          <a:xfrm>
            <a:off x="6032591" y="7157719"/>
            <a:ext cx="2045926" cy="4310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Human Capital Management Strategy</a:t>
            </a:r>
          </a:p>
        </p:txBody>
      </p:sp>
      <p:sp>
        <p:nvSpPr>
          <p:cNvPr id="333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34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Your costs of providing the goods"/>
          <p:cNvSpPr txBox="1"/>
          <p:nvPr/>
        </p:nvSpPr>
        <p:spPr>
          <a:xfrm>
            <a:off x="2813547" y="3730648"/>
            <a:ext cx="6795017" cy="2845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Your costs of providing the goods</a:t>
            </a:r>
          </a:p>
        </p:txBody>
      </p:sp>
      <p:sp>
        <p:nvSpPr>
          <p:cNvPr id="337" name="Understanding Strategy - Cost to Serve vs. Willingness to P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Strategy - Cost to Serve vs. Willingness to Pay</a:t>
            </a:r>
          </a:p>
        </p:txBody>
      </p:sp>
      <p:sp>
        <p:nvSpPr>
          <p:cNvPr id="338" name="Cost to Serve"/>
          <p:cNvSpPr txBox="1"/>
          <p:nvPr/>
        </p:nvSpPr>
        <p:spPr>
          <a:xfrm>
            <a:off x="2797383" y="2527018"/>
            <a:ext cx="86360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Cost to Serve</a:t>
            </a:r>
          </a:p>
        </p:txBody>
      </p:sp>
      <p:sp>
        <p:nvSpPr>
          <p:cNvPr id="339" name="Customer Willingness to Pay"/>
          <p:cNvSpPr txBox="1"/>
          <p:nvPr/>
        </p:nvSpPr>
        <p:spPr>
          <a:xfrm>
            <a:off x="15560026" y="2527018"/>
            <a:ext cx="78740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Customer Willingness to Pay</a:t>
            </a:r>
          </a:p>
        </p:txBody>
      </p:sp>
      <p:sp>
        <p:nvSpPr>
          <p:cNvPr id="340" name="Quality…"/>
          <p:cNvSpPr txBox="1"/>
          <p:nvPr/>
        </p:nvSpPr>
        <p:spPr>
          <a:xfrm>
            <a:off x="15570787" y="3730648"/>
            <a:ext cx="7877880" cy="2845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Quality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Differentiation over competitors</a:t>
            </a:r>
          </a:p>
        </p:txBody>
      </p:sp>
      <p:sp>
        <p:nvSpPr>
          <p:cNvPr id="341" name="Line"/>
          <p:cNvSpPr/>
          <p:nvPr/>
        </p:nvSpPr>
        <p:spPr>
          <a:xfrm flipV="1">
            <a:off x="2601809" y="2744385"/>
            <a:ext cx="1" cy="5871947"/>
          </a:xfrm>
          <a:prstGeom prst="line">
            <a:avLst/>
          </a:prstGeom>
          <a:ln w="127000">
            <a:solidFill>
              <a:schemeClr val="accent4">
                <a:lumOff val="12352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42" name="Line"/>
          <p:cNvSpPr/>
          <p:nvPr/>
        </p:nvSpPr>
        <p:spPr>
          <a:xfrm flipV="1">
            <a:off x="15336830" y="2640276"/>
            <a:ext cx="1" cy="5871947"/>
          </a:xfrm>
          <a:prstGeom prst="line">
            <a:avLst/>
          </a:prstGeom>
          <a:ln w="127000">
            <a:solidFill>
              <a:schemeClr val="accent4">
                <a:lumOff val="12352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43" name="Line"/>
          <p:cNvSpPr/>
          <p:nvPr/>
        </p:nvSpPr>
        <p:spPr>
          <a:xfrm>
            <a:off x="2737347" y="7614196"/>
            <a:ext cx="12463948" cy="1"/>
          </a:xfrm>
          <a:prstGeom prst="line">
            <a:avLst/>
          </a:prstGeom>
          <a:ln w="1270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44" name="minimum price"/>
          <p:cNvSpPr txBox="1"/>
          <p:nvPr/>
        </p:nvSpPr>
        <p:spPr>
          <a:xfrm>
            <a:off x="935334" y="8749429"/>
            <a:ext cx="3332952" cy="71319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800">
                <a:solidFill>
                  <a:srgbClr val="C5093B"/>
                </a:solidFill>
              </a:defRPr>
            </a:lvl1pPr>
          </a:lstStyle>
          <a:p>
            <a:pPr/>
            <a:r>
              <a:t>minimum price</a:t>
            </a:r>
          </a:p>
        </p:txBody>
      </p:sp>
      <p:sp>
        <p:nvSpPr>
          <p:cNvPr id="345" name="maximum price"/>
          <p:cNvSpPr txBox="1"/>
          <p:nvPr/>
        </p:nvSpPr>
        <p:spPr>
          <a:xfrm>
            <a:off x="13603315" y="8749429"/>
            <a:ext cx="3467034" cy="71319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800">
                <a:solidFill>
                  <a:srgbClr val="C5093B"/>
                </a:solidFill>
              </a:defRPr>
            </a:lvl1pPr>
          </a:lstStyle>
          <a:p>
            <a:pPr/>
            <a:r>
              <a:t>maximum price</a:t>
            </a:r>
          </a:p>
        </p:txBody>
      </p:sp>
      <p:sp>
        <p:nvSpPr>
          <p:cNvPr id="346" name="maximum profit"/>
          <p:cNvSpPr txBox="1"/>
          <p:nvPr/>
        </p:nvSpPr>
        <p:spPr>
          <a:xfrm>
            <a:off x="7222372" y="9435224"/>
            <a:ext cx="3493897" cy="7131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800">
                <a:solidFill>
                  <a:srgbClr val="C5093B"/>
                </a:solidFill>
              </a:defRPr>
            </a:lvl1pPr>
          </a:lstStyle>
          <a:p>
            <a:pPr/>
            <a:r>
              <a:t>maximum profit</a:t>
            </a:r>
          </a:p>
        </p:txBody>
      </p:sp>
      <p:sp>
        <p:nvSpPr>
          <p:cNvPr id="347" name="Line"/>
          <p:cNvSpPr/>
          <p:nvPr/>
        </p:nvSpPr>
        <p:spPr>
          <a:xfrm flipH="1">
            <a:off x="2528921" y="9829369"/>
            <a:ext cx="4681486" cy="1"/>
          </a:xfrm>
          <a:prstGeom prst="line">
            <a:avLst/>
          </a:prstGeom>
          <a:ln w="63500">
            <a:solidFill>
              <a:srgbClr val="C5093B"/>
            </a:solidFill>
            <a:miter/>
            <a:tailEnd type="triangle" len="sm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48" name="Line"/>
          <p:cNvSpPr/>
          <p:nvPr/>
        </p:nvSpPr>
        <p:spPr>
          <a:xfrm>
            <a:off x="10660991" y="9829369"/>
            <a:ext cx="4681487" cy="1"/>
          </a:xfrm>
          <a:prstGeom prst="line">
            <a:avLst/>
          </a:prstGeom>
          <a:ln w="63500">
            <a:solidFill>
              <a:srgbClr val="C5093B"/>
            </a:solidFill>
            <a:miter/>
            <a:tailEnd type="triangle" len="sm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Fine Tuning the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Fine Tuning the Details</a:t>
            </a:r>
          </a:p>
        </p:txBody>
      </p:sp>
      <p:sp>
        <p:nvSpPr>
          <p:cNvPr id="351" name="Motivation"/>
          <p:cNvSpPr txBox="1"/>
          <p:nvPr/>
        </p:nvSpPr>
        <p:spPr>
          <a:xfrm>
            <a:off x="1822353" y="6784161"/>
            <a:ext cx="78105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Motivation</a:t>
            </a:r>
          </a:p>
        </p:txBody>
      </p:sp>
      <p:sp>
        <p:nvSpPr>
          <p:cNvPr id="352" name="Generous pay and benefits…"/>
          <p:cNvSpPr txBox="1"/>
          <p:nvPr/>
        </p:nvSpPr>
        <p:spPr>
          <a:xfrm>
            <a:off x="1822353" y="7991724"/>
            <a:ext cx="7804977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Generous pay and benefits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Pay for performance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Long term opportunities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Purpose and Values</a:t>
            </a:r>
          </a:p>
        </p:txBody>
      </p:sp>
      <p:sp>
        <p:nvSpPr>
          <p:cNvPr id="353" name="Self-managing teams…"/>
          <p:cNvSpPr txBox="1"/>
          <p:nvPr/>
        </p:nvSpPr>
        <p:spPr>
          <a:xfrm>
            <a:off x="15134291" y="7991724"/>
            <a:ext cx="7425208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Self-managing teams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Suggestion systems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Process design</a:t>
            </a:r>
          </a:p>
        </p:txBody>
      </p:sp>
      <p:sp>
        <p:nvSpPr>
          <p:cNvPr id="354" name="Opportunities to Participate"/>
          <p:cNvSpPr txBox="1"/>
          <p:nvPr/>
        </p:nvSpPr>
        <p:spPr>
          <a:xfrm>
            <a:off x="15132146" y="6784161"/>
            <a:ext cx="74295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Opportunities to Participate</a:t>
            </a:r>
          </a:p>
        </p:txBody>
      </p:sp>
      <p:sp>
        <p:nvSpPr>
          <p:cNvPr id="355" name="Selective Hiring…"/>
          <p:cNvSpPr txBox="1"/>
          <p:nvPr/>
        </p:nvSpPr>
        <p:spPr>
          <a:xfrm>
            <a:off x="8858250" y="3664801"/>
            <a:ext cx="6667500" cy="235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Selective Hiring</a:t>
            </a:r>
          </a:p>
          <a:p>
            <a:pPr lvl="1" marL="481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Effective Development</a:t>
            </a:r>
          </a:p>
        </p:txBody>
      </p:sp>
      <p:sp>
        <p:nvSpPr>
          <p:cNvPr id="356" name="Abilities"/>
          <p:cNvSpPr txBox="1"/>
          <p:nvPr/>
        </p:nvSpPr>
        <p:spPr>
          <a:xfrm>
            <a:off x="8858250" y="2457238"/>
            <a:ext cx="6667500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Abilities</a:t>
            </a:r>
          </a:p>
        </p:txBody>
      </p:sp>
      <p:sp>
        <p:nvSpPr>
          <p:cNvPr id="357" name="Line"/>
          <p:cNvSpPr/>
          <p:nvPr/>
        </p:nvSpPr>
        <p:spPr>
          <a:xfrm flipV="1">
            <a:off x="6166901" y="4760117"/>
            <a:ext cx="1584105" cy="1584105"/>
          </a:xfrm>
          <a:prstGeom prst="line">
            <a:avLst/>
          </a:prstGeom>
          <a:ln w="88900">
            <a:solidFill>
              <a:srgbClr val="C5093B"/>
            </a:solidFill>
            <a:prstDash val="sysDot"/>
            <a:miter lim="400000"/>
            <a:headEnd type="arrow"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58" name="Line"/>
          <p:cNvSpPr/>
          <p:nvPr/>
        </p:nvSpPr>
        <p:spPr>
          <a:xfrm flipH="1" flipV="1">
            <a:off x="16632995" y="4760117"/>
            <a:ext cx="1584105" cy="1584105"/>
          </a:xfrm>
          <a:prstGeom prst="line">
            <a:avLst/>
          </a:prstGeom>
          <a:ln w="88900">
            <a:solidFill>
              <a:srgbClr val="C5093B"/>
            </a:solidFill>
            <a:prstDash val="sysDot"/>
            <a:miter lim="400000"/>
            <a:headEnd type="arrow"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59" name="Line"/>
          <p:cNvSpPr/>
          <p:nvPr/>
        </p:nvSpPr>
        <p:spPr>
          <a:xfrm>
            <a:off x="10587970" y="7337483"/>
            <a:ext cx="3208060" cy="1"/>
          </a:xfrm>
          <a:prstGeom prst="line">
            <a:avLst/>
          </a:prstGeom>
          <a:ln w="88900">
            <a:solidFill>
              <a:srgbClr val="C5093B"/>
            </a:solidFill>
            <a:prstDash val="sysDot"/>
            <a:miter lim="400000"/>
            <a:headEnd type="arrow"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Organizational performance depends on your organizational capacity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Organizational performance depends on your organizational capacity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Headcount, processes, skills, engagement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 partnership model emphasizes the frontline workforce as full partners in designing, implementing, and innovating your services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Effective partnership requires careful attention to: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High levels of workforce skills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Aligning employee and organizational goals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Creating opportunities for employees to participate in decision-making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Substantial evidence that the partnership approach yields benefits across industries and strategies</a:t>
            </a:r>
          </a:p>
        </p:txBody>
      </p:sp>
      <p:sp>
        <p:nvSpPr>
          <p:cNvPr id="36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 2"/>
          <p:cNvSpPr/>
          <p:nvPr/>
        </p:nvSpPr>
        <p:spPr>
          <a:xfrm>
            <a:off x="9448800" y="1828800"/>
            <a:ext cx="5486400" cy="60872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224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25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228" name="Human capital as cost driver vs. value creation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Human capital as cost driver vs. value creation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From headcount to organizational capacity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Ability-Motivation-Opportunities framework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Human capital management as a system</a:t>
            </a:r>
          </a:p>
        </p:txBody>
      </p:sp>
      <p:sp>
        <p:nvSpPr>
          <p:cNvPr id="229" name="Module 1: Human Capital and Perfomance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Module 1: Human Capital and Perfomance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232" name="The value of hiring right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value of hiring right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Best practices in selection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Building an effective talent pipeline</a:t>
            </a:r>
          </a:p>
        </p:txBody>
      </p:sp>
      <p:sp>
        <p:nvSpPr>
          <p:cNvPr id="233" name="Module 2: High Performance Staffing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Module 2: High Performance Staffing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236" name="Costs and benefits of training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Costs and benefits of training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How development works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Understanding attrition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Strategies for retention</a:t>
            </a:r>
          </a:p>
        </p:txBody>
      </p:sp>
      <p:sp>
        <p:nvSpPr>
          <p:cNvPr id="237" name="Module 3: Development and Retention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Module 3: Development and Retention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240" name="Understanding motivation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Understanding motivation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Setting compensation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Motivation through job design</a:t>
            </a:r>
          </a:p>
        </p:txBody>
      </p:sp>
      <p:sp>
        <p:nvSpPr>
          <p:cNvPr id="241" name="Module 4: Motivating the Frontline Workforce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Module 4: Motivating the Frontline Workforce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Human Capital as Cost Driver vs. Organizational Capacity</a:t>
            </a:r>
          </a:p>
        </p:txBody>
      </p:sp>
      <p:sp>
        <p:nvSpPr>
          <p:cNvPr id="244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45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ages and benefits major component of costs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Wages and benefits major component of costs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Profits = Sales - Costs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Increase profits by: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Minimizing levels of wages and benefits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Minimizing overall staffing levels (e.g. matching supply and demand in scheduling)</a:t>
            </a:r>
          </a:p>
        </p:txBody>
      </p:sp>
      <p:sp>
        <p:nvSpPr>
          <p:cNvPr id="248" name="Human Capital as Cost Driver vs. Value Cre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Human Capital as Cost Driver vs. Value Creation</a:t>
            </a:r>
          </a:p>
        </p:txBody>
      </p:sp>
      <p:sp>
        <p:nvSpPr>
          <p:cNvPr id="249" name="Human Capital as Cost Driver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Human Capital as Cost Driver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2D2C41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