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2D2C41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ED8"/>
          </a:solidFill>
        </a:fill>
      </a:tcStyle>
    </a:wholeTbl>
    <a:band2H>
      <a:tcTxStyle/>
      <a:tcStyle>
        <a:tcBdr/>
        <a:fill>
          <a:solidFill>
            <a:srgbClr val="E6E8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3E5"/>
          </a:solidFill>
        </a:fill>
      </a:tcStyle>
    </a:wholeTbl>
    <a:band2H>
      <a:tcTxStyle/>
      <a:tcStyle>
        <a:tcBdr/>
        <a:fill>
          <a:solidFill>
            <a:srgbClr val="E6EAF2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0E7D3"/>
          </a:solidFill>
        </a:fill>
      </a:tcStyle>
    </a:wholeTbl>
    <a:band2H>
      <a:tcTxStyle/>
      <a:tcStyle>
        <a:tcBdr/>
        <a:fill>
          <a:solidFill>
            <a:srgbClr val="F8F3E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7E7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2D2C41"/>
              </a:solidFill>
              <a:prstDash val="solid"/>
              <a:round/>
            </a:ln>
          </a:top>
          <a:bottom>
            <a:ln w="508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2D2C41"/>
              </a:solidFill>
              <a:prstDash val="solid"/>
              <a:round/>
            </a:ln>
          </a:top>
          <a:bottom>
            <a:ln w="508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BCD"/>
          </a:solidFill>
        </a:fill>
      </a:tcStyle>
    </a:wholeTbl>
    <a:band2H>
      <a:tcTxStyle/>
      <a:tcStyle>
        <a:tcBdr/>
        <a:fill>
          <a:solidFill>
            <a:srgbClr val="E7E7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D2C4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D2C4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D2C4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2D2C41"/>
              </a:solidFill>
              <a:prstDash val="solid"/>
              <a:round/>
            </a:ln>
          </a:left>
          <a:right>
            <a:ln w="25400" cap="flat">
              <a:solidFill>
                <a:srgbClr val="2D2C41"/>
              </a:solidFill>
              <a:prstDash val="solid"/>
              <a:round/>
            </a:ln>
          </a:right>
          <a:top>
            <a:ln w="25400" cap="flat">
              <a:solidFill>
                <a:srgbClr val="2D2C41"/>
              </a:solidFill>
              <a:prstDash val="solid"/>
              <a:round/>
            </a:ln>
          </a:top>
          <a:bottom>
            <a:ln w="254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solidFill>
                <a:srgbClr val="2D2C41"/>
              </a:solidFill>
              <a:prstDash val="solid"/>
              <a:round/>
            </a:ln>
          </a:insideH>
          <a:insideV>
            <a:ln w="25400" cap="flat">
              <a:solidFill>
                <a:srgbClr val="2D2C41"/>
              </a:solidFill>
              <a:prstDash val="solid"/>
              <a:round/>
            </a:ln>
          </a:insideV>
        </a:tcBdr>
        <a:fill>
          <a:solidFill>
            <a:srgbClr val="2D2C41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2D2C41"/>
              </a:solidFill>
              <a:prstDash val="solid"/>
              <a:round/>
            </a:ln>
          </a:left>
          <a:right>
            <a:ln w="25400" cap="flat">
              <a:solidFill>
                <a:srgbClr val="2D2C41"/>
              </a:solidFill>
              <a:prstDash val="solid"/>
              <a:round/>
            </a:ln>
          </a:right>
          <a:top>
            <a:ln w="25400" cap="flat">
              <a:solidFill>
                <a:srgbClr val="2D2C41"/>
              </a:solidFill>
              <a:prstDash val="solid"/>
              <a:round/>
            </a:ln>
          </a:top>
          <a:bottom>
            <a:ln w="254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solidFill>
                <a:srgbClr val="2D2C41"/>
              </a:solidFill>
              <a:prstDash val="solid"/>
              <a:round/>
            </a:ln>
          </a:insideH>
          <a:insideV>
            <a:ln w="25400" cap="flat">
              <a:solidFill>
                <a:srgbClr val="2D2C41"/>
              </a:solidFill>
              <a:prstDash val="solid"/>
              <a:round/>
            </a:ln>
          </a:insideV>
        </a:tcBdr>
        <a:fill>
          <a:solidFill>
            <a:srgbClr val="2D2C41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2D2C41"/>
              </a:solidFill>
              <a:prstDash val="solid"/>
              <a:round/>
            </a:ln>
          </a:left>
          <a:right>
            <a:ln w="25400" cap="flat">
              <a:solidFill>
                <a:srgbClr val="2D2C41"/>
              </a:solidFill>
              <a:prstDash val="solid"/>
              <a:round/>
            </a:ln>
          </a:right>
          <a:top>
            <a:ln w="101600" cap="flat">
              <a:solidFill>
                <a:srgbClr val="2D2C41"/>
              </a:solidFill>
              <a:prstDash val="solid"/>
              <a:round/>
            </a:ln>
          </a:top>
          <a:bottom>
            <a:ln w="254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solidFill>
                <a:srgbClr val="2D2C41"/>
              </a:solidFill>
              <a:prstDash val="solid"/>
              <a:round/>
            </a:ln>
          </a:insideH>
          <a:insideV>
            <a:ln w="25400" cap="flat">
              <a:solidFill>
                <a:srgbClr val="2D2C4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D2C41"/>
      </a:tcTxStyle>
      <a:tcStyle>
        <a:tcBdr>
          <a:left>
            <a:ln w="25400" cap="flat">
              <a:solidFill>
                <a:srgbClr val="2D2C41"/>
              </a:solidFill>
              <a:prstDash val="solid"/>
              <a:round/>
            </a:ln>
          </a:left>
          <a:right>
            <a:ln w="25400" cap="flat">
              <a:solidFill>
                <a:srgbClr val="2D2C41"/>
              </a:solidFill>
              <a:prstDash val="solid"/>
              <a:round/>
            </a:ln>
          </a:right>
          <a:top>
            <a:ln w="25400" cap="flat">
              <a:solidFill>
                <a:srgbClr val="2D2C41"/>
              </a:solidFill>
              <a:prstDash val="solid"/>
              <a:round/>
            </a:ln>
          </a:top>
          <a:bottom>
            <a:ln w="50800" cap="flat">
              <a:solidFill>
                <a:srgbClr val="2D2C41"/>
              </a:solidFill>
              <a:prstDash val="solid"/>
              <a:round/>
            </a:ln>
          </a:bottom>
          <a:insideH>
            <a:ln w="25400" cap="flat">
              <a:solidFill>
                <a:srgbClr val="2D2C41"/>
              </a:solidFill>
              <a:prstDash val="solid"/>
              <a:round/>
            </a:ln>
          </a:insideH>
          <a:insideV>
            <a:ln w="25400" cap="flat">
              <a:solidFill>
                <a:srgbClr val="2D2C4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Arial"/>
          <a:ea typeface="Arial"/>
          <a:cs typeface="Arial"/>
        </a:font>
        <a:schemeClr val="accent1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3E5"/>
          </a:solidFill>
        </a:fill>
      </a:tcStyle>
    </a:wholeTbl>
    <a:band2H>
      <a:tcTxStyle/>
      <a:tcStyle>
        <a:tcBdr/>
        <a:fill>
          <a:solidFill>
            <a:srgbClr val="E6EAF2"/>
          </a:solidFill>
        </a:fill>
      </a:tcStyle>
    </a:band2H>
    <a:firstCol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7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2" name="Shape 21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n-lt"/>
        <a:ea typeface="+mn-ea"/>
        <a:cs typeface="+mn-cs"/>
        <a:sym typeface="Calibri"/>
      </a:defRPr>
    </a:lvl1pPr>
    <a:lvl2pPr indent="228600" defTabSz="1828800" latinLnBrk="0">
      <a:defRPr sz="2400">
        <a:latin typeface="+mn-lt"/>
        <a:ea typeface="+mn-ea"/>
        <a:cs typeface="+mn-cs"/>
        <a:sym typeface="Calibri"/>
      </a:defRPr>
    </a:lvl2pPr>
    <a:lvl3pPr indent="457200" defTabSz="1828800" latinLnBrk="0">
      <a:defRPr sz="2400">
        <a:latin typeface="+mn-lt"/>
        <a:ea typeface="+mn-ea"/>
        <a:cs typeface="+mn-cs"/>
        <a:sym typeface="Calibri"/>
      </a:defRPr>
    </a:lvl3pPr>
    <a:lvl4pPr indent="685800" defTabSz="1828800" latinLnBrk="0">
      <a:defRPr sz="2400">
        <a:latin typeface="+mn-lt"/>
        <a:ea typeface="+mn-ea"/>
        <a:cs typeface="+mn-cs"/>
        <a:sym typeface="Calibri"/>
      </a:defRPr>
    </a:lvl4pPr>
    <a:lvl5pPr indent="914400" defTabSz="1828800" latinLnBrk="0">
      <a:defRPr sz="2400">
        <a:latin typeface="+mn-lt"/>
        <a:ea typeface="+mn-ea"/>
        <a:cs typeface="+mn-cs"/>
        <a:sym typeface="Calibri"/>
      </a:defRPr>
    </a:lvl5pPr>
    <a:lvl6pPr indent="1143000" defTabSz="1828800" latinLnBrk="0">
      <a:defRPr sz="2400">
        <a:latin typeface="+mn-lt"/>
        <a:ea typeface="+mn-ea"/>
        <a:cs typeface="+mn-cs"/>
        <a:sym typeface="Calibri"/>
      </a:defRPr>
    </a:lvl6pPr>
    <a:lvl7pPr indent="1371600" defTabSz="1828800" latinLnBrk="0">
      <a:defRPr sz="2400">
        <a:latin typeface="+mn-lt"/>
        <a:ea typeface="+mn-ea"/>
        <a:cs typeface="+mn-cs"/>
        <a:sym typeface="Calibri"/>
      </a:defRPr>
    </a:lvl7pPr>
    <a:lvl8pPr indent="1600200" defTabSz="1828800" latinLnBrk="0">
      <a:defRPr sz="2400">
        <a:latin typeface="+mn-lt"/>
        <a:ea typeface="+mn-ea"/>
        <a:cs typeface="+mn-cs"/>
        <a:sym typeface="Calibri"/>
      </a:defRPr>
    </a:lvl8pPr>
    <a:lvl9pPr indent="1828800" defTabSz="1828800" latinLnBrk="0">
      <a:defRPr sz="24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1151343" y="7792000"/>
            <a:ext cx="18288001" cy="1292663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51343" y="9100000"/>
            <a:ext cx="18288001" cy="1014767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rgbClr val="FFFFFF"/>
                </a:solidFill>
              </a:defRPr>
            </a:lvl1pPr>
            <a:lvl2pPr>
              <a:defRPr sz="5200">
                <a:solidFill>
                  <a:srgbClr val="FFFFFF"/>
                </a:solidFill>
              </a:defRPr>
            </a:lvl2pPr>
            <a:lvl3pPr>
              <a:defRPr sz="5200">
                <a:solidFill>
                  <a:srgbClr val="FFFFFF"/>
                </a:solidFill>
              </a:defRPr>
            </a:lvl3pPr>
            <a:lvl4pPr>
              <a:defRPr sz="5200">
                <a:solidFill>
                  <a:srgbClr val="FFFFFF"/>
                </a:solidFill>
              </a:defRPr>
            </a:lvl4pPr>
            <a:lvl5pPr>
              <a:defRPr sz="52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Freeform 8"/>
          <p:cNvSpPr/>
          <p:nvPr/>
        </p:nvSpPr>
        <p:spPr>
          <a:xfrm rot="16200000" flipH="1">
            <a:off x="11338477" y="668469"/>
            <a:ext cx="6524360" cy="195666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502"/>
                </a:moveTo>
                <a:cubicBezTo>
                  <a:pt x="21600" y="14334"/>
                  <a:pt x="21600" y="7167"/>
                  <a:pt x="21600" y="0"/>
                </a:cubicBezTo>
                <a:lnTo>
                  <a:pt x="18913" y="2659"/>
                </a:lnTo>
                <a:lnTo>
                  <a:pt x="0" y="21600"/>
                </a:lnTo>
                <a:lnTo>
                  <a:pt x="21600" y="21502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  <a:endParaRPr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1151343" y="10674257"/>
            <a:ext cx="18288001" cy="94974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  <a:endParaRPr/>
          </a:p>
        </p:txBody>
      </p:sp>
      <p:sp>
        <p:nvSpPr>
          <p:cNvPr id="18" name="Freeform 7"/>
          <p:cNvSpPr/>
          <p:nvPr/>
        </p:nvSpPr>
        <p:spPr>
          <a:xfrm rot="10800000" flipH="1">
            <a:off x="20819006" y="-2"/>
            <a:ext cx="3564991" cy="10674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  <a:endParaRPr/>
          </a:p>
        </p:txBody>
      </p:sp>
      <p:pic>
        <p:nvPicPr>
          <p:cNvPr id="19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16" y="1039719"/>
            <a:ext cx="5600701" cy="3136609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  <a:endParaRPr/>
          </a:p>
        </p:txBody>
      </p:sp>
      <p:sp>
        <p:nvSpPr>
          <p:cNvPr id="113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  <a:endParaRPr/>
          </a:p>
        </p:txBody>
      </p:sp>
      <p:pic>
        <p:nvPicPr>
          <p:cNvPr id="114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eeform 7"/>
          <p:cNvSpPr/>
          <p:nvPr/>
        </p:nvSpPr>
        <p:spPr>
          <a:xfrm flipH="1">
            <a:off x="-1" y="4244799"/>
            <a:ext cx="2926403" cy="876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  <a:endParaRPr/>
          </a:p>
        </p:txBody>
      </p:sp>
      <p:sp>
        <p:nvSpPr>
          <p:cNvPr id="123" name="Freeform 9"/>
          <p:cNvSpPr/>
          <p:nvPr/>
        </p:nvSpPr>
        <p:spPr>
          <a:xfrm rot="16200000" flipH="1">
            <a:off x="7821738" y="-3555263"/>
            <a:ext cx="8740537" cy="2438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20125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  <a:endParaRPr/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ackground Only: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Freeform 6"/>
          <p:cNvGrpSpPr/>
          <p:nvPr/>
        </p:nvGrpSpPr>
        <p:grpSpPr>
          <a:xfrm>
            <a:off x="0" y="0"/>
            <a:ext cx="24383999" cy="9318283"/>
            <a:chOff x="0" y="0"/>
            <a:chExt cx="24383998" cy="9318282"/>
          </a:xfrm>
        </p:grpSpPr>
        <p:sp>
          <p:nvSpPr>
            <p:cNvPr id="131" name="Shape"/>
            <p:cNvSpPr/>
            <p:nvPr/>
          </p:nvSpPr>
          <p:spPr>
            <a:xfrm rot="5400000" flipH="1">
              <a:off x="7532858" y="-7532859"/>
              <a:ext cx="9318283" cy="2438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18877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lnSpc>
                  <a:spcPct val="113000"/>
                </a:lnSpc>
                <a:spcBef>
                  <a:spcPts val="1600"/>
                </a:spcBef>
                <a:defRPr sz="4400"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defRPr>
              </a:pPr>
              <a:endParaRPr/>
            </a:p>
          </p:txBody>
        </p:sp>
        <p:sp>
          <p:nvSpPr>
            <p:cNvPr id="132" name="Text"/>
            <p:cNvSpPr txBox="1"/>
            <p:nvPr/>
          </p:nvSpPr>
          <p:spPr>
            <a:xfrm rot="5400000">
              <a:off x="7532858" y="4308479"/>
              <a:ext cx="9318283" cy="70132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 </a:t>
              </a:r>
            </a:p>
          </p:txBody>
        </p:sp>
      </p:grpSp>
      <p:sp>
        <p:nvSpPr>
          <p:cNvPr id="134" name="Freeform 4"/>
          <p:cNvSpPr/>
          <p:nvPr/>
        </p:nvSpPr>
        <p:spPr>
          <a:xfrm rot="10800000" flipH="1">
            <a:off x="21237971" y="0"/>
            <a:ext cx="3146029" cy="9419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  <a:endParaRPr/>
          </a:p>
        </p:txBody>
      </p:sp>
      <p:pic>
        <p:nvPicPr>
          <p:cNvPr id="135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717" y="8527791"/>
            <a:ext cx="7363370" cy="4123771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>
            <a:spLocks noGrp="1"/>
          </p:cNvSpPr>
          <p:nvPr>
            <p:ph type="title"/>
          </p:nvPr>
        </p:nvSpPr>
        <p:spPr>
          <a:xfrm>
            <a:off x="1151343" y="7792000"/>
            <a:ext cx="18288001" cy="1292663"/>
          </a:xfrm>
          <a:prstGeom prst="rect">
            <a:avLst/>
          </a:prstGeom>
        </p:spPr>
        <p:txBody>
          <a:bodyPr anchor="b"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51343" y="9100000"/>
            <a:ext cx="18288001" cy="1014767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rgbClr val="FFFFFF"/>
                </a:solidFill>
              </a:defRPr>
            </a:lvl1pPr>
            <a:lvl2pPr>
              <a:defRPr sz="5200">
                <a:solidFill>
                  <a:srgbClr val="FFFFFF"/>
                </a:solidFill>
              </a:defRPr>
            </a:lvl2pPr>
            <a:lvl3pPr>
              <a:defRPr sz="5200">
                <a:solidFill>
                  <a:srgbClr val="FFFFFF"/>
                </a:solidFill>
              </a:defRPr>
            </a:lvl3pPr>
            <a:lvl4pPr>
              <a:defRPr sz="5200">
                <a:solidFill>
                  <a:srgbClr val="FFFFFF"/>
                </a:solidFill>
              </a:defRPr>
            </a:lvl4pPr>
            <a:lvl5pPr>
              <a:defRPr sz="52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Freeform 8"/>
          <p:cNvSpPr/>
          <p:nvPr/>
        </p:nvSpPr>
        <p:spPr>
          <a:xfrm rot="16200000" flipH="1">
            <a:off x="11338477" y="668469"/>
            <a:ext cx="6524360" cy="195666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502"/>
                </a:moveTo>
                <a:cubicBezTo>
                  <a:pt x="21600" y="14334"/>
                  <a:pt x="21600" y="7167"/>
                  <a:pt x="21600" y="0"/>
                </a:cubicBezTo>
                <a:lnTo>
                  <a:pt x="18913" y="2659"/>
                </a:lnTo>
                <a:lnTo>
                  <a:pt x="0" y="21600"/>
                </a:lnTo>
                <a:lnTo>
                  <a:pt x="21600" y="21502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  <a:endParaRPr/>
          </a:p>
        </p:txBody>
      </p:sp>
      <p:sp>
        <p:nvSpPr>
          <p:cNvPr id="146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1151343" y="10674257"/>
            <a:ext cx="18288001" cy="94974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  <a:endParaRPr/>
          </a:p>
        </p:txBody>
      </p:sp>
      <p:sp>
        <p:nvSpPr>
          <p:cNvPr id="147" name="Freeform 7"/>
          <p:cNvSpPr/>
          <p:nvPr/>
        </p:nvSpPr>
        <p:spPr>
          <a:xfrm rot="10800000" flipH="1">
            <a:off x="20819006" y="-2"/>
            <a:ext cx="3564991" cy="10674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  <a:endParaRPr/>
          </a:p>
        </p:txBody>
      </p:sp>
      <p:pic>
        <p:nvPicPr>
          <p:cNvPr id="148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16" y="1039719"/>
            <a:ext cx="5600701" cy="3136609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reeform 7"/>
          <p:cNvSpPr/>
          <p:nvPr/>
        </p:nvSpPr>
        <p:spPr>
          <a:xfrm flipH="1">
            <a:off x="-1" y="4244799"/>
            <a:ext cx="2926403" cy="876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  <a:endParaRPr/>
          </a:p>
        </p:txBody>
      </p:sp>
      <p:sp>
        <p:nvSpPr>
          <p:cNvPr id="157" name="Freeform 9"/>
          <p:cNvSpPr/>
          <p:nvPr/>
        </p:nvSpPr>
        <p:spPr>
          <a:xfrm rot="16200000" flipH="1">
            <a:off x="7821738" y="-3555263"/>
            <a:ext cx="8740537" cy="2438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20125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  <a:endParaRPr/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oter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  <a:endParaRPr/>
          </a:p>
        </p:txBody>
      </p:sp>
      <p:sp>
        <p:nvSpPr>
          <p:cNvPr id="166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  <a:endParaRPr/>
          </a:p>
        </p:txBody>
      </p:sp>
      <p:pic>
        <p:nvPicPr>
          <p:cNvPr id="167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Freeform 7"/>
          <p:cNvSpPr/>
          <p:nvPr/>
        </p:nvSpPr>
        <p:spPr>
          <a:xfrm flipH="1">
            <a:off x="-1" y="4244799"/>
            <a:ext cx="2926403" cy="876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  <a:endParaRPr/>
          </a:p>
        </p:txBody>
      </p:sp>
      <p:sp>
        <p:nvSpPr>
          <p:cNvPr id="169" name="Freeform 9"/>
          <p:cNvSpPr/>
          <p:nvPr/>
        </p:nvSpPr>
        <p:spPr>
          <a:xfrm rot="16200000" flipH="1">
            <a:off x="7821738" y="-3555263"/>
            <a:ext cx="8740537" cy="2438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20125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  <a:endParaRPr/>
          </a:p>
        </p:txBody>
      </p:sp>
      <p:sp>
        <p:nvSpPr>
          <p:cNvPr id="1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  <a:endParaRPr/>
          </a:p>
        </p:txBody>
      </p:sp>
      <p:sp>
        <p:nvSpPr>
          <p:cNvPr id="178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  <a:endParaRPr/>
          </a:p>
        </p:txBody>
      </p:sp>
      <p:pic>
        <p:nvPicPr>
          <p:cNvPr id="179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oter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6400">
                <a:solidFill>
                  <a:srgbClr val="002C77"/>
                </a:solidFill>
              </a:defRPr>
            </a:pPr>
            <a:endParaRPr/>
          </a:p>
        </p:txBody>
      </p:sp>
      <p:sp>
        <p:nvSpPr>
          <p:cNvPr id="189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0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Freeform 7"/>
          <p:cNvSpPr/>
          <p:nvPr/>
        </p:nvSpPr>
        <p:spPr>
          <a:xfrm flipH="1">
            <a:off x="-1" y="4244799"/>
            <a:ext cx="2926403" cy="876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2" name="Freeform 9"/>
          <p:cNvSpPr/>
          <p:nvPr/>
        </p:nvSpPr>
        <p:spPr>
          <a:xfrm rot="16200000" flipH="1">
            <a:off x="7821738" y="-3555263"/>
            <a:ext cx="8740537" cy="2438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20125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 sz="6400">
                <a:solidFill>
                  <a:srgbClr val="002C77"/>
                </a:solidFill>
              </a:defRPr>
            </a:pPr>
            <a:endParaRPr/>
          </a:p>
        </p:txBody>
      </p:sp>
      <p:sp>
        <p:nvSpPr>
          <p:cNvPr id="201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02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0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: Emphasi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Rectangle 5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rgbClr val="003D75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  <a:endParaRPr/>
          </a:p>
        </p:txBody>
      </p:sp>
      <p:pic>
        <p:nvPicPr>
          <p:cNvPr id="3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1663700" y="8053888"/>
            <a:ext cx="21031200" cy="1071063"/>
          </a:xfrm>
          <a:prstGeom prst="rect">
            <a:avLst/>
          </a:prstGeom>
        </p:spPr>
        <p:txBody>
          <a:bodyPr anchor="b"/>
          <a:lstStyle>
            <a:lvl1pPr>
              <a:defRPr sz="64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63700" y="9178925"/>
            <a:ext cx="21031200" cy="30003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Freeform 9"/>
          <p:cNvSpPr/>
          <p:nvPr/>
        </p:nvSpPr>
        <p:spPr>
          <a:xfrm rot="10800000" flipH="1">
            <a:off x="18755413" y="0"/>
            <a:ext cx="5628597" cy="13716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17579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  <a:endParaRPr/>
          </a:p>
        </p:txBody>
      </p:sp>
      <p:sp>
        <p:nvSpPr>
          <p:cNvPr id="50" name="Freeform 5"/>
          <p:cNvSpPr/>
          <p:nvPr/>
        </p:nvSpPr>
        <p:spPr>
          <a:xfrm rot="16200000" flipH="1">
            <a:off x="15845359" y="5177351"/>
            <a:ext cx="4275535" cy="12801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  <a:endParaRPr/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xfrm>
            <a:off x="1679575" y="730250"/>
            <a:ext cx="21031201" cy="26511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79575" y="3362326"/>
            <a:ext cx="10315576" cy="1647825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chemeClr val="accent4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800">
                <a:solidFill>
                  <a:schemeClr val="accent4"/>
                </a:solidFill>
              </a:defRPr>
            </a:lvl3pPr>
            <a:lvl4pPr>
              <a:defRPr sz="2800">
                <a:solidFill>
                  <a:schemeClr val="accent4"/>
                </a:solidFill>
              </a:defRPr>
            </a:lvl4pPr>
            <a:lvl5pPr>
              <a:defRPr sz="2800">
                <a:solidFill>
                  <a:schemeClr val="accent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12344400" y="3362326"/>
            <a:ext cx="10366376" cy="1647825"/>
          </a:xfrm>
          <a:prstGeom prst="rect">
            <a:avLst/>
          </a:prstGeom>
        </p:spPr>
        <p:txBody>
          <a:bodyPr anchor="b"/>
          <a:lstStyle/>
          <a:p>
            <a:pPr>
              <a:defRPr sz="2800"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pPr>
            <a:endParaRPr/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  <a:endParaRPr/>
          </a:p>
        </p:txBody>
      </p:sp>
      <p:sp>
        <p:nvSpPr>
          <p:cNvPr id="69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  <a:endParaRPr/>
          </a:p>
        </p:txBody>
      </p:sp>
      <p:pic>
        <p:nvPicPr>
          <p:cNvPr id="70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1679575" y="2378940"/>
            <a:ext cx="7864476" cy="173586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366375" y="1974850"/>
            <a:ext cx="12344401" cy="97472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679575" y="4114800"/>
            <a:ext cx="7864475" cy="7623176"/>
          </a:xfrm>
          <a:prstGeom prst="rect">
            <a:avLst/>
          </a:prstGeom>
        </p:spPr>
        <p:txBody>
          <a:bodyPr/>
          <a:lstStyle/>
          <a:p>
            <a:pPr>
              <a:defRPr sz="3200">
                <a:latin typeface="Garamond"/>
                <a:ea typeface="Garamond"/>
                <a:cs typeface="Garamond"/>
                <a:sym typeface="Garamond"/>
              </a:defRPr>
            </a:pPr>
            <a:endParaRPr/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  <a:endParaRPr/>
          </a:p>
        </p:txBody>
      </p:sp>
      <p:sp>
        <p:nvSpPr>
          <p:cNvPr id="90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  <a:endParaRPr/>
          </a:p>
        </p:txBody>
      </p:sp>
      <p:pic>
        <p:nvPicPr>
          <p:cNvPr id="91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Body Level One…"/>
          <p:cNvSpPr txBox="1">
            <a:spLocks noGrp="1"/>
          </p:cNvSpPr>
          <p:nvPr>
            <p:ph type="body" idx="1"/>
          </p:nvPr>
        </p:nvSpPr>
        <p:spPr>
          <a:xfrm>
            <a:off x="1676400" y="730250"/>
            <a:ext cx="21031200" cy="870267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ull 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  <a:endParaRPr/>
          </a:p>
        </p:txBody>
      </p:sp>
      <p:sp>
        <p:nvSpPr>
          <p:cNvPr id="101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  <a:endParaRPr/>
          </a:p>
        </p:txBody>
      </p:sp>
      <p:pic>
        <p:nvPicPr>
          <p:cNvPr id="102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Picture Placeholder 2"/>
          <p:cNvSpPr>
            <a:spLocks noGrp="1"/>
          </p:cNvSpPr>
          <p:nvPr>
            <p:ph type="pic" idx="21"/>
          </p:nvPr>
        </p:nvSpPr>
        <p:spPr>
          <a:xfrm>
            <a:off x="0" y="40866"/>
            <a:ext cx="24384000" cy="136751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59682" y="4114800"/>
            <a:ext cx="5898356" cy="7623176"/>
          </a:xfrm>
          <a:prstGeom prst="rect">
            <a:avLst/>
          </a:prstGeom>
          <a:solidFill>
            <a:schemeClr val="accent1">
              <a:alpha val="85000"/>
            </a:schemeClr>
          </a:solidFill>
          <a:ln w="25400"/>
        </p:spPr>
        <p:txBody>
          <a:bodyPr lIns="548640" tIns="548640" rIns="548640" bIns="548640"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800">
                <a:solidFill>
                  <a:srgbClr val="FFFFFF"/>
                </a:solidFill>
              </a:defRPr>
            </a:lvl2pPr>
            <a:lvl3pPr>
              <a:defRPr sz="2800">
                <a:solidFill>
                  <a:srgbClr val="FFFFFF"/>
                </a:solidFill>
              </a:defRPr>
            </a:lvl3pPr>
            <a:lvl4pPr>
              <a:defRPr sz="2800">
                <a:solidFill>
                  <a:srgbClr val="FFFFFF"/>
                </a:solidFill>
              </a:defRPr>
            </a:lvl4pPr>
            <a:lvl5pPr>
              <a:defRPr sz="28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0" y="13007007"/>
            <a:ext cx="24384000" cy="769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6400">
                <a:solidFill>
                  <a:srgbClr val="002C77"/>
                </a:solidFill>
                <a:latin typeface="Garamond"/>
                <a:ea typeface="Garamond"/>
                <a:cs typeface="Garamond"/>
                <a:sym typeface="Garamond"/>
              </a:defRPr>
            </a:pPr>
            <a:endParaRPr/>
          </a:p>
        </p:txBody>
      </p:sp>
      <p:sp>
        <p:nvSpPr>
          <p:cNvPr id="3" name="Freeform 9"/>
          <p:cNvSpPr/>
          <p:nvPr/>
        </p:nvSpPr>
        <p:spPr>
          <a:xfrm>
            <a:off x="0" y="13007007"/>
            <a:ext cx="5486401" cy="769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871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  <a:endParaRPr/>
          </a:p>
        </p:txBody>
      </p:sp>
      <p:pic>
        <p:nvPicPr>
          <p:cNvPr id="4" name="Picture 4" descr="Picture 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39491" y="13082105"/>
            <a:ext cx="4680851" cy="62047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960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1676400" y="2620216"/>
            <a:ext cx="21031200" cy="870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 anchor="ctr">
            <a:spAutoFit/>
          </a:bodyPr>
          <a:lstStyle>
            <a:lvl1pPr algn="r"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1828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C5093B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1pPr>
      <a:lvl2pPr marL="0" marR="0" indent="4572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2pPr>
      <a:lvl3pPr marL="0" marR="0" indent="9144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3pPr>
      <a:lvl4pPr marL="0" marR="0" indent="13716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4pPr>
      <a:lvl5pPr marL="0" marR="0" indent="182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5pPr>
      <a:lvl6pPr marL="2844800" marR="0" indent="-55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Pct val="100000"/>
        <a:buFontTx/>
        <a:buChar char="•"/>
        <a:tabLst/>
        <a:defRPr sz="4400" b="0" i="0" u="none" strike="noStrike" cap="none" spc="0" baseline="0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6pPr>
      <a:lvl7pPr marL="3302000" marR="0" indent="-55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Pct val="100000"/>
        <a:buFontTx/>
        <a:buChar char="•"/>
        <a:tabLst/>
        <a:defRPr sz="4400" b="0" i="0" u="none" strike="noStrike" cap="none" spc="0" baseline="0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7pPr>
      <a:lvl8pPr marL="3759200" marR="0" indent="-55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Pct val="100000"/>
        <a:buFontTx/>
        <a:buChar char="•"/>
        <a:tabLst/>
        <a:defRPr sz="4400" b="0" i="0" u="none" strike="noStrike" cap="none" spc="0" baseline="0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8pPr>
      <a:lvl9pPr marL="4216400" marR="0" indent="-558800" algn="l" defTabSz="1828800" rtl="0" latinLnBrk="0">
        <a:lnSpc>
          <a:spcPct val="113000"/>
        </a:lnSpc>
        <a:spcBef>
          <a:spcPts val="1600"/>
        </a:spcBef>
        <a:spcAft>
          <a:spcPts val="0"/>
        </a:spcAft>
        <a:buClrTx/>
        <a:buSzPct val="100000"/>
        <a:buFontTx/>
        <a:buChar char="•"/>
        <a:tabLst/>
        <a:defRPr sz="4400" b="0" i="0" u="none" strike="noStrike" cap="none" spc="0" baseline="0"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r>
              <a:t>Effective Staffing: The Right Number of People</a:t>
            </a:r>
          </a:p>
        </p:txBody>
      </p:sp>
      <p:sp>
        <p:nvSpPr>
          <p:cNvPr id="215" name="Text Placeholder 5"/>
          <p:cNvSpPr>
            <a:spLocks noGrp="1"/>
          </p:cNvSpPr>
          <p:nvPr>
            <p:ph type="body" idx="21"/>
          </p:nvPr>
        </p:nvSpPr>
        <p:spPr>
          <a:xfrm>
            <a:off x="1151343" y="10852057"/>
            <a:ext cx="22287777" cy="1014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t>Matthew Bidwell, Associate Professor of Management</a:t>
            </a:r>
          </a:p>
        </p:txBody>
      </p:sp>
      <p:sp>
        <p:nvSpPr>
          <p:cNvPr id="216" name="Title 1"/>
          <p:cNvSpPr txBox="1">
            <a:spLocks noGrp="1"/>
          </p:cNvSpPr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r>
              <a:t>Managing Human Capital in Retail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r>
              <a:t>Best Practices in Selecting Employees: Identify Your Criteria</a:t>
            </a:r>
          </a:p>
        </p:txBody>
      </p:sp>
      <p:sp>
        <p:nvSpPr>
          <p:cNvPr id="255" name="Text Placeholder 5"/>
          <p:cNvSpPr>
            <a:spLocks noGrp="1"/>
          </p:cNvSpPr>
          <p:nvPr>
            <p:ph type="body" idx="21"/>
          </p:nvPr>
        </p:nvSpPr>
        <p:spPr>
          <a:xfrm>
            <a:off x="1151343" y="10852057"/>
            <a:ext cx="22287777" cy="1014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t>Matthew Bidwell, Associate Professor of Management</a:t>
            </a:r>
          </a:p>
        </p:txBody>
      </p:sp>
      <p:sp>
        <p:nvSpPr>
          <p:cNvPr id="256" name="Title 1"/>
          <p:cNvSpPr txBox="1">
            <a:spLocks noGrp="1"/>
          </p:cNvSpPr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r>
              <a:t>Managing Human Capital in Retail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Identify your criteria — what are you looking for?…"/>
          <p:cNvSpPr txBox="1">
            <a:spLocks noGrp="1"/>
          </p:cNvSpPr>
          <p:nvPr>
            <p:ph type="body" idx="1"/>
          </p:nvPr>
        </p:nvSpPr>
        <p:spPr>
          <a:xfrm>
            <a:off x="1676400" y="2651477"/>
            <a:ext cx="21031200" cy="9169096"/>
          </a:xfrm>
          <a:prstGeom prst="rect">
            <a:avLst/>
          </a:prstGeom>
        </p:spPr>
        <p:txBody>
          <a:bodyPr/>
          <a:lstStyle/>
          <a:p>
            <a:pPr marL="641684" lvl="1" indent="-641684">
              <a:lnSpc>
                <a:spcPct val="110000"/>
              </a:lnSpc>
              <a:spcBef>
                <a:spcPts val="3000"/>
              </a:spcBef>
              <a:buSzPct val="100000"/>
              <a:buAutoNum type="arabicPeriod"/>
              <a:defRPr sz="4800"/>
            </a:pPr>
            <a:r>
              <a:t>Identify your criteria — what are you looking for?</a:t>
            </a:r>
          </a:p>
          <a:p>
            <a:pPr marL="641684" lvl="1" indent="-641684">
              <a:lnSpc>
                <a:spcPct val="110000"/>
              </a:lnSpc>
              <a:spcBef>
                <a:spcPts val="3000"/>
              </a:spcBef>
              <a:buSzPct val="100000"/>
              <a:buAutoNum type="arabicPeriod"/>
              <a:defRPr sz="4800"/>
            </a:pPr>
            <a:r>
              <a:t>Evaluate candidates — who has what we are looking for?</a:t>
            </a:r>
          </a:p>
          <a:p>
            <a:pPr marL="641684" lvl="1" indent="-641684">
              <a:lnSpc>
                <a:spcPct val="110000"/>
              </a:lnSpc>
              <a:spcBef>
                <a:spcPts val="3000"/>
              </a:spcBef>
              <a:buSzPct val="100000"/>
              <a:buAutoNum type="arabicPeriod"/>
              <a:defRPr sz="4800"/>
            </a:pPr>
            <a:r>
              <a:t>Integrate scores across different criteria</a:t>
            </a:r>
          </a:p>
        </p:txBody>
      </p:sp>
      <p:sp>
        <p:nvSpPr>
          <p:cNvPr id="259" name="Effective Staffing 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Effective Staffing Overview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1" build="p" bldLvl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r>
              <a:t>Best Practices in Selecting Employees: Evaluating Candidates</a:t>
            </a:r>
          </a:p>
        </p:txBody>
      </p:sp>
      <p:sp>
        <p:nvSpPr>
          <p:cNvPr id="262" name="Text Placeholder 5"/>
          <p:cNvSpPr>
            <a:spLocks noGrp="1"/>
          </p:cNvSpPr>
          <p:nvPr>
            <p:ph type="body" idx="21"/>
          </p:nvPr>
        </p:nvSpPr>
        <p:spPr>
          <a:xfrm>
            <a:off x="1151343" y="10852057"/>
            <a:ext cx="22287777" cy="1014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t>Matthew Bidwell, Associate Professor of Management</a:t>
            </a:r>
          </a:p>
        </p:txBody>
      </p:sp>
      <p:sp>
        <p:nvSpPr>
          <p:cNvPr id="263" name="Title 1"/>
          <p:cNvSpPr txBox="1">
            <a:spLocks noGrp="1"/>
          </p:cNvSpPr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r>
              <a:t>Managing Human Capital in Retail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raphology…"/>
          <p:cNvSpPr txBox="1"/>
          <p:nvPr/>
        </p:nvSpPr>
        <p:spPr>
          <a:xfrm>
            <a:off x="1676400" y="3665537"/>
            <a:ext cx="10618023" cy="8273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481263" lvl="1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Graphology</a:t>
            </a:r>
          </a:p>
          <a:p>
            <a:pPr marL="481263" lvl="1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Reference checks</a:t>
            </a:r>
          </a:p>
          <a:p>
            <a:pPr marL="481263" lvl="1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Unstructured interviews</a:t>
            </a:r>
          </a:p>
        </p:txBody>
      </p:sp>
      <p:sp>
        <p:nvSpPr>
          <p:cNvPr id="266" name="What Works in Evaluating Candidate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Works in Evaluating Candidates?</a:t>
            </a:r>
          </a:p>
        </p:txBody>
      </p:sp>
      <p:sp>
        <p:nvSpPr>
          <p:cNvPr id="267" name="Less effective"/>
          <p:cNvSpPr txBox="1"/>
          <p:nvPr/>
        </p:nvSpPr>
        <p:spPr>
          <a:xfrm>
            <a:off x="1676400" y="2559573"/>
            <a:ext cx="10238769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Less effective</a:t>
            </a:r>
          </a:p>
        </p:txBody>
      </p:sp>
      <p:sp>
        <p:nvSpPr>
          <p:cNvPr id="268" name="More effective"/>
          <p:cNvSpPr txBox="1"/>
          <p:nvPr/>
        </p:nvSpPr>
        <p:spPr>
          <a:xfrm>
            <a:off x="11765354" y="2559573"/>
            <a:ext cx="1023877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More effective</a:t>
            </a:r>
          </a:p>
        </p:txBody>
      </p:sp>
      <p:sp>
        <p:nvSpPr>
          <p:cNvPr id="269" name="Cognitive ability tests…"/>
          <p:cNvSpPr txBox="1"/>
          <p:nvPr/>
        </p:nvSpPr>
        <p:spPr>
          <a:xfrm>
            <a:off x="11765354" y="3665537"/>
            <a:ext cx="10238770" cy="8273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481263" lvl="1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Cognitive ability tests</a:t>
            </a:r>
          </a:p>
          <a:p>
            <a:pPr marL="481263" lvl="1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Work samples</a:t>
            </a:r>
          </a:p>
          <a:p>
            <a:pPr marL="481263" lvl="1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Structured interviews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1" build="p" bldLvl="5" animBg="1" advAuto="0"/>
      <p:bldP spid="268" grpId="2" animBg="1" advAuto="0"/>
      <p:bldP spid="269" grpId="3" build="p" bldLvl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Questions clearly tied to key skills and abilities needed for job…"/>
          <p:cNvSpPr txBox="1">
            <a:spLocks noGrp="1"/>
          </p:cNvSpPr>
          <p:nvPr>
            <p:ph type="body" idx="1"/>
          </p:nvPr>
        </p:nvSpPr>
        <p:spPr>
          <a:xfrm>
            <a:off x="1676400" y="2651477"/>
            <a:ext cx="21031200" cy="8273443"/>
          </a:xfrm>
          <a:prstGeom prst="rect">
            <a:avLst/>
          </a:prstGeom>
        </p:spPr>
        <p:txBody>
          <a:bodyPr/>
          <a:lstStyle/>
          <a:p>
            <a:pPr marL="481263" lvl="1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Questions clearly tied to key skills and abilities needed for job</a:t>
            </a:r>
          </a:p>
          <a:p>
            <a:pPr marL="481263" lvl="1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Ask every candidate the same questions</a:t>
            </a:r>
          </a:p>
          <a:p>
            <a:pPr marL="481263" lvl="1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Define scoring beforehand in order to systematically evaluate answers</a:t>
            </a:r>
          </a:p>
          <a:p>
            <a:pPr marL="481263" lvl="1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Respondents scored on each attribute</a:t>
            </a:r>
          </a:p>
          <a:p>
            <a:pPr marL="481263" lvl="1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Interviewers trained on the questions</a:t>
            </a:r>
          </a:p>
        </p:txBody>
      </p:sp>
      <p:sp>
        <p:nvSpPr>
          <p:cNvPr id="272" name="What is a Structured Interview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a Structured Interview?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" grpId="1" build="p" bldLvl="5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What is a Structured Interview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a Structured Interview?</a:t>
            </a:r>
          </a:p>
        </p:txBody>
      </p:sp>
      <p:sp>
        <p:nvSpPr>
          <p:cNvPr id="275" name="Past experience…"/>
          <p:cNvSpPr txBox="1">
            <a:spLocks noGrp="1"/>
          </p:cNvSpPr>
          <p:nvPr>
            <p:ph type="body" idx="1"/>
          </p:nvPr>
        </p:nvSpPr>
        <p:spPr>
          <a:xfrm>
            <a:off x="1676400" y="3667871"/>
            <a:ext cx="21031200" cy="8014775"/>
          </a:xfrm>
          <a:prstGeom prst="rect">
            <a:avLst/>
          </a:prstGeom>
        </p:spPr>
        <p:txBody>
          <a:bodyPr/>
          <a:lstStyle/>
          <a:p>
            <a:pPr marL="481263" lvl="1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Past experience</a:t>
            </a:r>
          </a:p>
          <a:p>
            <a:pPr marL="1243263" lvl="2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“Tell me about a time when you had to work with others to achieve a goal. What approach did you take and what were the results?”</a:t>
            </a:r>
          </a:p>
          <a:p>
            <a:pPr marL="481263" lvl="1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Situational judgment</a:t>
            </a:r>
          </a:p>
          <a:p>
            <a:pPr marL="1243263" lvl="2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“Imagine you are working with a teammate who is not meeting her commitments. How would you address this?”</a:t>
            </a:r>
          </a:p>
        </p:txBody>
      </p:sp>
      <p:sp>
        <p:nvSpPr>
          <p:cNvPr id="276" name="Question Types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Question Types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1" build="p" bldLvl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r>
              <a:t>Best Practices in Selecting Employees: Integrating Scores</a:t>
            </a:r>
          </a:p>
        </p:txBody>
      </p:sp>
      <p:sp>
        <p:nvSpPr>
          <p:cNvPr id="279" name="Text Placeholder 5"/>
          <p:cNvSpPr>
            <a:spLocks noGrp="1"/>
          </p:cNvSpPr>
          <p:nvPr>
            <p:ph type="body" idx="21"/>
          </p:nvPr>
        </p:nvSpPr>
        <p:spPr>
          <a:xfrm>
            <a:off x="1151343" y="10852057"/>
            <a:ext cx="22287777" cy="1014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t>Matthew Bidwell, Associate Professor of Management</a:t>
            </a:r>
          </a:p>
        </p:txBody>
      </p:sp>
      <p:sp>
        <p:nvSpPr>
          <p:cNvPr id="280" name="Title 1"/>
          <p:cNvSpPr txBox="1">
            <a:spLocks noGrp="1"/>
          </p:cNvSpPr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r>
              <a:t>Managing Human Capital in Retail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Identify your criteria — what are you looking for?…"/>
          <p:cNvSpPr txBox="1">
            <a:spLocks noGrp="1"/>
          </p:cNvSpPr>
          <p:nvPr>
            <p:ph type="body" idx="1"/>
          </p:nvPr>
        </p:nvSpPr>
        <p:spPr>
          <a:xfrm>
            <a:off x="1676400" y="2651477"/>
            <a:ext cx="21031200" cy="9169096"/>
          </a:xfrm>
          <a:prstGeom prst="rect">
            <a:avLst/>
          </a:prstGeom>
        </p:spPr>
        <p:txBody>
          <a:bodyPr/>
          <a:lstStyle/>
          <a:p>
            <a:pPr marL="641684" lvl="1" indent="-641684">
              <a:lnSpc>
                <a:spcPct val="110000"/>
              </a:lnSpc>
              <a:spcBef>
                <a:spcPts val="3000"/>
              </a:spcBef>
              <a:buSzPct val="100000"/>
              <a:buAutoNum type="arabicPeriod"/>
              <a:defRPr sz="4800"/>
            </a:pPr>
            <a:r>
              <a:t>Identify your criteria — what are you looking for?</a:t>
            </a:r>
          </a:p>
          <a:p>
            <a:pPr marL="641684" lvl="1" indent="-641684">
              <a:lnSpc>
                <a:spcPct val="110000"/>
              </a:lnSpc>
              <a:spcBef>
                <a:spcPts val="3000"/>
              </a:spcBef>
              <a:buSzPct val="100000"/>
              <a:buAutoNum type="arabicPeriod"/>
              <a:defRPr sz="4800"/>
            </a:pPr>
            <a:r>
              <a:t>Evaluate candidates — who has what we are looking for?</a:t>
            </a:r>
          </a:p>
          <a:p>
            <a:pPr marL="641684" lvl="1" indent="-641684">
              <a:lnSpc>
                <a:spcPct val="110000"/>
              </a:lnSpc>
              <a:spcBef>
                <a:spcPts val="3000"/>
              </a:spcBef>
              <a:buSzPct val="100000"/>
              <a:buAutoNum type="arabicPeriod"/>
              <a:defRPr sz="4800"/>
            </a:pPr>
            <a:r>
              <a:t>Integrate scores across different criteria</a:t>
            </a:r>
          </a:p>
        </p:txBody>
      </p:sp>
      <p:sp>
        <p:nvSpPr>
          <p:cNvPr id="283" name="Effective Staffing 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Effective Staffing Overview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5" name="Content Placeholder 5"/>
          <p:cNvGraphicFramePr/>
          <p:nvPr/>
        </p:nvGraphicFramePr>
        <p:xfrm>
          <a:off x="1717196" y="2709570"/>
          <a:ext cx="20962308" cy="8982612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574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2381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Validity (correlation of predictions w outcomes)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49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Predicting neurosis 
vs. psychosis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890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Illinois students’ 
predictions of GPA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890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Oregon students’ 
predictions of GPA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890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Prediction of 
faculty ratings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6" name="Effective Staffing 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Effective Staffing Overview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8" name="Content Placeholder 5"/>
          <p:cNvGraphicFramePr/>
          <p:nvPr/>
        </p:nvGraphicFramePr>
        <p:xfrm>
          <a:off x="1717196" y="2709570"/>
          <a:ext cx="20962308" cy="8982612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574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7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2381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Validity (correlation of predictions w outcomes)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Judge predictions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49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Predicting neurosis 
vs. psychosis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.28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890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Illinois students’ 
predictions of GPA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.33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890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Oregon students’ 
predictions of GPA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.37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890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Prediction of 
faculty ratings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.19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9" name="Effective Staffing 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Effective Staffing Overview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What it means to hire effectively…"/>
          <p:cNvSpPr txBox="1">
            <a:spLocks noGrp="1"/>
          </p:cNvSpPr>
          <p:nvPr>
            <p:ph type="body" idx="1"/>
          </p:nvPr>
        </p:nvSpPr>
        <p:spPr>
          <a:xfrm>
            <a:off x="1676400" y="2651477"/>
            <a:ext cx="21031200" cy="9169096"/>
          </a:xfrm>
          <a:prstGeom prst="rect">
            <a:avLst/>
          </a:prstGeom>
        </p:spPr>
        <p:txBody>
          <a:bodyPr/>
          <a:lstStyle/>
          <a:p>
            <a:pPr marL="481263" lvl="1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What it means to hire effectively</a:t>
            </a:r>
          </a:p>
          <a:p>
            <a:pPr marL="481263" lvl="1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Best practices in selecting employees</a:t>
            </a:r>
          </a:p>
          <a:p>
            <a:pPr marL="481263" lvl="1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Building the talent pipeline</a:t>
            </a:r>
          </a:p>
        </p:txBody>
      </p:sp>
      <p:sp>
        <p:nvSpPr>
          <p:cNvPr id="219" name="Effective Staffing 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Effective Staffing Overview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1" build="p" bldLvl="5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" name="Content Placeholder 5"/>
          <p:cNvGraphicFramePr/>
          <p:nvPr/>
        </p:nvGraphicFramePr>
        <p:xfrm>
          <a:off x="1717196" y="2709570"/>
          <a:ext cx="20962308" cy="8982612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574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7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7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2381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Validity (correlation of predictions w outcomes)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Judge predictions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Sum of criteria 
(equal weights)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49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Predicting neurosis 
vs. psychosis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.28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.34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890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Illinois students’ 
predictions of GPA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.33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.6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890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Oregon students’ 
predictions of GPA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.37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.6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890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Prediction of 
faculty ratings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.19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.48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2" name="Effective Staffing 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Effective Staffing Overview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" name="Content Placeholder 5"/>
          <p:cNvGraphicFramePr/>
          <p:nvPr/>
        </p:nvGraphicFramePr>
        <p:xfrm>
          <a:off x="1717196" y="2709570"/>
          <a:ext cx="20962308" cy="8982612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574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7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7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7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2381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Validity (correlation of predictions w outcomes)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Judge predictions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Sum of criteria 
(equal weights)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Sum of criteria (random weights)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49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Predicting neurosis 
vs. psychosis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.28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.34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.30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890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Illinois students’ 
predictions of GPA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.33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.6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.51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890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Oregon students’ 
predictions of GPA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.37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.6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.51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890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Prediction of 
faculty ratings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.19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.48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.39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5" name="Effective Staffing 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Effective Staffing Overview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" name="Content Placeholder 5"/>
          <p:cNvGraphicFramePr/>
          <p:nvPr/>
        </p:nvGraphicFramePr>
        <p:xfrm>
          <a:off x="1717196" y="2709570"/>
          <a:ext cx="20962308" cy="8982612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574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7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7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7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7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2381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Validity (correlation of predictions w outcomes)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Judge predictions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Sum of criteria 
(equal weights)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Sum of criteria (random weights)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FFFFFF"/>
                          </a:solidFill>
                        </a:rPr>
                        <a:t>Sum of criteria (weights inferred from Judge predictions)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349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Predicting neurosis 
vs. psychosis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.28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.34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.30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.31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890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Illinois students’ 
predictions of GPA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.33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.6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.51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.5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890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Oregon students’ 
predictions of GPA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.37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.6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.51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.43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890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Prediction of 
faculty ratings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.19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.48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.39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</a:rPr>
                        <a:t>.25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8" name="Effective Staffing 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Effective Staffing Overview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r>
              <a:t>New Technologies in Hiring</a:t>
            </a:r>
          </a:p>
        </p:txBody>
      </p:sp>
      <p:sp>
        <p:nvSpPr>
          <p:cNvPr id="301" name="Text Placeholder 5"/>
          <p:cNvSpPr>
            <a:spLocks noGrp="1"/>
          </p:cNvSpPr>
          <p:nvPr>
            <p:ph type="body" idx="21"/>
          </p:nvPr>
        </p:nvSpPr>
        <p:spPr>
          <a:xfrm>
            <a:off x="1151343" y="10852057"/>
            <a:ext cx="22287777" cy="1014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t>Matthew Bidwell, Associate Professor of Management</a:t>
            </a:r>
          </a:p>
        </p:txBody>
      </p:sp>
      <p:sp>
        <p:nvSpPr>
          <p:cNvPr id="302" name="Title 1"/>
          <p:cNvSpPr txBox="1">
            <a:spLocks noGrp="1"/>
          </p:cNvSpPr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r>
              <a:t>Managing Human Capital in Retail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andidates to clerical job take online test covering scenarios, technical skills, cognitive skills, and job fit…"/>
          <p:cNvSpPr txBox="1">
            <a:spLocks noGrp="1"/>
          </p:cNvSpPr>
          <p:nvPr>
            <p:ph type="body" sz="half" idx="1"/>
          </p:nvPr>
        </p:nvSpPr>
        <p:spPr>
          <a:xfrm>
            <a:off x="1676400" y="2651477"/>
            <a:ext cx="9178544" cy="10200887"/>
          </a:xfrm>
          <a:prstGeom prst="rect">
            <a:avLst/>
          </a:prstGeom>
        </p:spPr>
        <p:txBody>
          <a:bodyPr/>
          <a:lstStyle/>
          <a:p>
            <a:pPr marL="481263" lvl="1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Candidates to clerical job take online test covering scenarios, technical skills, cognitive skills, and job fit</a:t>
            </a:r>
          </a:p>
          <a:p>
            <a:pPr marL="481263" lvl="1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Results calibrated with current employees to predict performance and retention</a:t>
            </a:r>
          </a:p>
          <a:p>
            <a:pPr marL="481263" lvl="1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Hiring managers given red/yellow/green recommendations</a:t>
            </a:r>
          </a:p>
          <a:p>
            <a:pPr marL="481263" lvl="1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Go through normal hiring process subsequently</a:t>
            </a:r>
          </a:p>
        </p:txBody>
      </p:sp>
      <p:sp>
        <p:nvSpPr>
          <p:cNvPr id="305" name="The Value of New Screening Too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Value of New Screening Tools</a:t>
            </a:r>
          </a:p>
        </p:txBody>
      </p:sp>
      <p:grpSp>
        <p:nvGrpSpPr>
          <p:cNvPr id="308" name="Group"/>
          <p:cNvGrpSpPr/>
          <p:nvPr/>
        </p:nvGrpSpPr>
        <p:grpSpPr>
          <a:xfrm>
            <a:off x="1676400" y="2669928"/>
            <a:ext cx="22259775" cy="10265670"/>
            <a:chOff x="0" y="0"/>
            <a:chExt cx="22259774" cy="10265669"/>
          </a:xfrm>
        </p:grpSpPr>
        <p:pic>
          <p:nvPicPr>
            <p:cNvPr id="306" name="Picture 5" descr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95199" y="0"/>
              <a:ext cx="13064576" cy="88319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7" name="Hoffmann, Li &amp; Kahn 2018"/>
            <p:cNvSpPr txBox="1"/>
            <p:nvPr/>
          </p:nvSpPr>
          <p:spPr>
            <a:xfrm>
              <a:off x="0" y="9795071"/>
              <a:ext cx="21031200" cy="470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>
              <a:lvl1pPr algn="r">
                <a:lnSpc>
                  <a:spcPct val="90000"/>
                </a:lnSpc>
                <a:defRPr sz="2800">
                  <a:solidFill>
                    <a:schemeClr val="accent1"/>
                  </a:solidFill>
                </a:defRPr>
              </a:lvl1pPr>
            </a:lstStyle>
            <a:p>
              <a:r>
                <a:t>Hoffmann, Li &amp; Kahn 2018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" grpId="1" build="p" bldLvl="5" animBg="1" advAuto="0"/>
      <p:bldP spid="308" grpId="2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Managers have discretion to ignore “red flag” recommendations…"/>
          <p:cNvSpPr txBox="1">
            <a:spLocks noGrp="1"/>
          </p:cNvSpPr>
          <p:nvPr>
            <p:ph type="body" sz="half" idx="1"/>
          </p:nvPr>
        </p:nvSpPr>
        <p:spPr>
          <a:xfrm>
            <a:off x="1676400" y="2651477"/>
            <a:ext cx="7715951" cy="10200887"/>
          </a:xfrm>
          <a:prstGeom prst="rect">
            <a:avLst/>
          </a:prstGeom>
        </p:spPr>
        <p:txBody>
          <a:bodyPr/>
          <a:lstStyle/>
          <a:p>
            <a:pPr marL="481263" lvl="1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Managers have discretion to ignore “red flag” recommendations</a:t>
            </a:r>
          </a:p>
          <a:p>
            <a:pPr marL="481263" lvl="1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Effect of manager exceptions on retention rate studied</a:t>
            </a:r>
          </a:p>
        </p:txBody>
      </p:sp>
      <p:sp>
        <p:nvSpPr>
          <p:cNvPr id="311" name="Does it pay to listen to the machine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Does it pay to listen to the machine?</a:t>
            </a:r>
          </a:p>
        </p:txBody>
      </p:sp>
      <p:pic>
        <p:nvPicPr>
          <p:cNvPr id="312" name="Picture 5" descr="Picture 5"/>
          <p:cNvPicPr>
            <a:picLocks noChangeAspect="1"/>
          </p:cNvPicPr>
          <p:nvPr/>
        </p:nvPicPr>
        <p:blipFill>
          <a:blip r:embed="rId2"/>
          <a:srcRect l="7734" r="4611"/>
          <a:stretch>
            <a:fillRect/>
          </a:stretch>
        </p:blipFill>
        <p:spPr>
          <a:xfrm>
            <a:off x="9932311" y="2426517"/>
            <a:ext cx="13121234" cy="9844385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Hoffmann, Li &amp; Kahn 2018"/>
          <p:cNvSpPr txBox="1"/>
          <p:nvPr/>
        </p:nvSpPr>
        <p:spPr>
          <a:xfrm>
            <a:off x="1676400" y="12465000"/>
            <a:ext cx="21031200" cy="470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9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t>Hoffmann, Li &amp; Kahn 2018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r>
              <a:t>Developing the Talent Pipeline</a:t>
            </a:r>
          </a:p>
        </p:txBody>
      </p:sp>
      <p:sp>
        <p:nvSpPr>
          <p:cNvPr id="316" name="Text Placeholder 5"/>
          <p:cNvSpPr>
            <a:spLocks noGrp="1"/>
          </p:cNvSpPr>
          <p:nvPr>
            <p:ph type="body" idx="21"/>
          </p:nvPr>
        </p:nvSpPr>
        <p:spPr>
          <a:xfrm>
            <a:off x="1151343" y="10852057"/>
            <a:ext cx="22287777" cy="1014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t>Matthew Bidwell, Associate Professor of Management</a:t>
            </a:r>
          </a:p>
        </p:txBody>
      </p:sp>
      <p:sp>
        <p:nvSpPr>
          <p:cNvPr id="317" name="Title 1"/>
          <p:cNvSpPr txBox="1">
            <a:spLocks noGrp="1"/>
          </p:cNvSpPr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r>
              <a:t>Managing Human Capital in Retail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Why Promote from Within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Promote from Within?</a:t>
            </a:r>
          </a:p>
        </p:txBody>
      </p:sp>
      <p:sp>
        <p:nvSpPr>
          <p:cNvPr id="320" name="Motivation…"/>
          <p:cNvSpPr txBox="1">
            <a:spLocks noGrp="1"/>
          </p:cNvSpPr>
          <p:nvPr>
            <p:ph type="body" idx="1"/>
          </p:nvPr>
        </p:nvSpPr>
        <p:spPr>
          <a:xfrm>
            <a:off x="1676400" y="3667871"/>
            <a:ext cx="21031200" cy="8238049"/>
          </a:xfrm>
          <a:prstGeom prst="rect">
            <a:avLst/>
          </a:prstGeom>
        </p:spPr>
        <p:txBody>
          <a:bodyPr/>
          <a:lstStyle/>
          <a:p>
            <a:pPr marL="481263" lvl="1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Motivation</a:t>
            </a:r>
          </a:p>
          <a:p>
            <a:pPr marL="1243263" lvl="2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The prospect of being promoted is an important source of motivation</a:t>
            </a:r>
          </a:p>
          <a:p>
            <a:pPr marL="1243263" lvl="2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Potentially, the people who you promote are going to be more committed than a new, outside hire</a:t>
            </a:r>
          </a:p>
          <a:p>
            <a:pPr marL="481263" lvl="1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Knowledge</a:t>
            </a:r>
          </a:p>
          <a:p>
            <a:pPr marL="1243263" lvl="2" indent="-481263">
              <a:lnSpc>
                <a:spcPct val="110000"/>
              </a:lnSpc>
              <a:spcBef>
                <a:spcPts val="1500"/>
              </a:spcBef>
              <a:buSzPct val="100000"/>
              <a:buChar char="•"/>
              <a:defRPr sz="4800"/>
            </a:pPr>
            <a:r>
              <a:t>A person you promote will already know the organization, its products, and its customers</a:t>
            </a:r>
          </a:p>
          <a:p>
            <a:pPr marL="481263" lvl="1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Cost</a:t>
            </a:r>
          </a:p>
        </p:txBody>
      </p:sp>
      <p:sp>
        <p:nvSpPr>
          <p:cNvPr id="321" name="3 Benefits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3 Benefits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" grpId="1" build="p" bldLvl="5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Rectangle 2"/>
          <p:cNvSpPr/>
          <p:nvPr/>
        </p:nvSpPr>
        <p:spPr>
          <a:xfrm>
            <a:off x="9448800" y="1828800"/>
            <a:ext cx="5486400" cy="608721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tIns="91439" bIns="91439" anchor="ctr"/>
          <a:lstStyle/>
          <a:p>
            <a:pPr algn="ctr">
              <a:lnSpc>
                <a:spcPct val="113000"/>
              </a:lnSpc>
              <a:spcBef>
                <a:spcPts val="1600"/>
              </a:spcBef>
              <a:defRPr sz="4400">
                <a:solidFill>
                  <a:srgbClr val="FFFFFF"/>
                </a:solidFill>
                <a:latin typeface="Garamond"/>
                <a:ea typeface="Garamond"/>
                <a:cs typeface="Garamond"/>
                <a:sym typeface="Garamon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ay and benefits"/>
          <p:cNvSpPr txBox="1"/>
          <p:nvPr/>
        </p:nvSpPr>
        <p:spPr>
          <a:xfrm>
            <a:off x="1188985" y="4916188"/>
            <a:ext cx="8255001" cy="827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3707063" lvl="1" indent="-481263" algn="r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Pay and benefits</a:t>
            </a:r>
          </a:p>
        </p:txBody>
      </p:sp>
      <p:sp>
        <p:nvSpPr>
          <p:cNvPr id="222" name="How Many People Should You Hi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Many People Should You Hire</a:t>
            </a:r>
          </a:p>
        </p:txBody>
      </p:sp>
      <p:sp>
        <p:nvSpPr>
          <p:cNvPr id="223" name="Better customer interactions…"/>
          <p:cNvSpPr txBox="1"/>
          <p:nvPr/>
        </p:nvSpPr>
        <p:spPr>
          <a:xfrm>
            <a:off x="11684474" y="4916188"/>
            <a:ext cx="8255001" cy="827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481263" lvl="1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Better customer interactions</a:t>
            </a:r>
          </a:p>
          <a:p>
            <a:pPr marL="481263" lvl="1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Improved customer service</a:t>
            </a:r>
          </a:p>
          <a:p>
            <a:pPr marL="481263" lvl="1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Ability to maintain logistical processes</a:t>
            </a:r>
          </a:p>
          <a:p>
            <a:pPr marL="481263" lvl="1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Better maintained spaces</a:t>
            </a:r>
          </a:p>
          <a:p>
            <a:pPr marL="481263" lvl="1" indent="-481263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>
                <a:solidFill>
                  <a:schemeClr val="accent1"/>
                </a:solidFill>
              </a:defRPr>
            </a:pPr>
            <a:r>
              <a:t>Time available for innovation</a:t>
            </a:r>
          </a:p>
        </p:txBody>
      </p:sp>
      <p:sp>
        <p:nvSpPr>
          <p:cNvPr id="224" name="Marginal Cost"/>
          <p:cNvSpPr txBox="1"/>
          <p:nvPr/>
        </p:nvSpPr>
        <p:spPr>
          <a:xfrm>
            <a:off x="1188985" y="3275869"/>
            <a:ext cx="8255001" cy="1106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1" indent="0" algn="r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Marginal Cost</a:t>
            </a:r>
          </a:p>
        </p:txBody>
      </p:sp>
      <p:sp>
        <p:nvSpPr>
          <p:cNvPr id="225" name="Marginal Revenue"/>
          <p:cNvSpPr txBox="1"/>
          <p:nvPr/>
        </p:nvSpPr>
        <p:spPr>
          <a:xfrm>
            <a:off x="11684475" y="3275869"/>
            <a:ext cx="8255001" cy="1106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Marginal Revenue</a:t>
            </a:r>
          </a:p>
        </p:txBody>
      </p:sp>
      <p:sp>
        <p:nvSpPr>
          <p:cNvPr id="226" name="="/>
          <p:cNvSpPr txBox="1"/>
          <p:nvPr/>
        </p:nvSpPr>
        <p:spPr>
          <a:xfrm>
            <a:off x="9929230" y="3275869"/>
            <a:ext cx="1270001" cy="1106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1" indent="0" algn="ctr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=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1" build="p" bldLvl="5" animBg="1" advAuto="0"/>
      <p:bldP spid="223" grpId="2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r>
              <a:t>Effective Staffing: The Right People</a:t>
            </a:r>
          </a:p>
        </p:txBody>
      </p:sp>
      <p:sp>
        <p:nvSpPr>
          <p:cNvPr id="229" name="Text Placeholder 5"/>
          <p:cNvSpPr>
            <a:spLocks noGrp="1"/>
          </p:cNvSpPr>
          <p:nvPr>
            <p:ph type="body" idx="21"/>
          </p:nvPr>
        </p:nvSpPr>
        <p:spPr>
          <a:xfrm>
            <a:off x="1151343" y="10852057"/>
            <a:ext cx="22287777" cy="1014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t>Matthew Bidwell, Associate Professor of Management</a:t>
            </a:r>
          </a:p>
        </p:txBody>
      </p:sp>
      <p:sp>
        <p:nvSpPr>
          <p:cNvPr id="230" name="Title 1"/>
          <p:cNvSpPr txBox="1">
            <a:spLocks noGrp="1"/>
          </p:cNvSpPr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r>
              <a:t>Managing Human Capital in Retail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How Much is a Good Manager Worth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Much is a Good Manager Worth?</a:t>
            </a:r>
          </a:p>
        </p:txBody>
      </p:sp>
      <p:pic>
        <p:nvPicPr>
          <p:cNvPr id="233" name="Screen Shot 2021-04-11 at 4.12.10 PM.png" descr="Screen Shot 2021-04-11 at 4.12.1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09" y="2426036"/>
            <a:ext cx="21416101" cy="99205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1151343" y="9240193"/>
            <a:ext cx="20432591" cy="1316634"/>
          </a:xfrm>
          <a:prstGeom prst="rect">
            <a:avLst/>
          </a:prstGeom>
        </p:spPr>
        <p:txBody>
          <a:bodyPr/>
          <a:lstStyle/>
          <a:p>
            <a:r>
              <a:t>Effective Staffing: The Problem with Intuition</a:t>
            </a:r>
          </a:p>
        </p:txBody>
      </p:sp>
      <p:sp>
        <p:nvSpPr>
          <p:cNvPr id="236" name="Text Placeholder 5"/>
          <p:cNvSpPr>
            <a:spLocks noGrp="1"/>
          </p:cNvSpPr>
          <p:nvPr>
            <p:ph type="body" idx="21"/>
          </p:nvPr>
        </p:nvSpPr>
        <p:spPr>
          <a:xfrm>
            <a:off x="1151343" y="10852057"/>
            <a:ext cx="22287777" cy="10147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chemeClr val="accent4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t>Matthew Bidwell, Associate Professor of Management</a:t>
            </a:r>
          </a:p>
        </p:txBody>
      </p:sp>
      <p:sp>
        <p:nvSpPr>
          <p:cNvPr id="237" name="Title 1"/>
          <p:cNvSpPr txBox="1">
            <a:spLocks noGrp="1"/>
          </p:cNvSpPr>
          <p:nvPr>
            <p:ph type="title"/>
          </p:nvPr>
        </p:nvSpPr>
        <p:spPr>
          <a:xfrm>
            <a:off x="1151341" y="6833844"/>
            <a:ext cx="21697902" cy="2111119"/>
          </a:xfrm>
          <a:prstGeom prst="rect">
            <a:avLst/>
          </a:prstGeom>
        </p:spPr>
        <p:txBody>
          <a:bodyPr/>
          <a:lstStyle/>
          <a:p>
            <a:r>
              <a:t>Managing Human Capital in Retail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ome Problems with Intu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Some Problems with Intuition</a:t>
            </a:r>
          </a:p>
        </p:txBody>
      </p:sp>
      <p:sp>
        <p:nvSpPr>
          <p:cNvPr id="240" name="Hiring the right people is not something we do well naturally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Hiring the right people is not something we do well naturally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roup 4"/>
          <p:cNvGrpSpPr/>
          <p:nvPr/>
        </p:nvGrpSpPr>
        <p:grpSpPr>
          <a:xfrm>
            <a:off x="3897586" y="3890128"/>
            <a:ext cx="16588828" cy="6651963"/>
            <a:chOff x="0" y="0"/>
            <a:chExt cx="16588827" cy="6651962"/>
          </a:xfrm>
        </p:grpSpPr>
        <p:sp>
          <p:nvSpPr>
            <p:cNvPr id="242" name="Rectangle 5"/>
            <p:cNvSpPr/>
            <p:nvPr/>
          </p:nvSpPr>
          <p:spPr>
            <a:xfrm>
              <a:off x="0" y="-1"/>
              <a:ext cx="16588828" cy="5584359"/>
            </a:xfrm>
            <a:prstGeom prst="rect">
              <a:avLst/>
            </a:prstGeom>
            <a:solidFill>
              <a:srgbClr val="C6093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3" name="Isosceles Triangle 6"/>
            <p:cNvSpPr/>
            <p:nvPr/>
          </p:nvSpPr>
          <p:spPr>
            <a:xfrm rot="10800000">
              <a:off x="14611303" y="4516753"/>
              <a:ext cx="1977525" cy="2135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C6093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46" name="Group 7"/>
            <p:cNvGrpSpPr/>
            <p:nvPr/>
          </p:nvGrpSpPr>
          <p:grpSpPr>
            <a:xfrm>
              <a:off x="709242" y="776438"/>
              <a:ext cx="14795563" cy="4836908"/>
              <a:chOff x="0" y="0"/>
              <a:chExt cx="14795562" cy="4836906"/>
            </a:xfrm>
          </p:grpSpPr>
          <p:sp>
            <p:nvSpPr>
              <p:cNvPr id="244" name="Text Placeholder 11"/>
              <p:cNvSpPr txBox="1"/>
              <p:nvPr/>
            </p:nvSpPr>
            <p:spPr>
              <a:xfrm>
                <a:off x="0" y="0"/>
                <a:ext cx="2220606" cy="1478213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defTabSz="2438280">
                  <a:defRPr sz="9600"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lvl1pPr>
              </a:lstStyle>
              <a:p>
                <a:r>
                  <a:t>“</a:t>
                </a:r>
              </a:p>
            </p:txBody>
          </p:sp>
          <p:sp>
            <p:nvSpPr>
              <p:cNvPr id="245" name="TextBox 9"/>
              <p:cNvSpPr txBox="1"/>
              <p:nvPr/>
            </p:nvSpPr>
            <p:spPr>
              <a:xfrm>
                <a:off x="621148" y="303417"/>
                <a:ext cx="14174415" cy="4533490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91439" tIns="91439" rIns="91439" bIns="91439" numCol="1" anchor="t">
                <a:noAutofit/>
              </a:bodyPr>
              <a:lstStyle/>
              <a:p>
                <a:pPr>
                  <a:defRPr sz="4400">
                    <a:solidFill>
                      <a:srgbClr val="FFFFFF"/>
                    </a:solidFill>
                    <a:latin typeface="Garamond"/>
                    <a:ea typeface="Garamond"/>
                    <a:cs typeface="Garamond"/>
                    <a:sym typeface="Garamond"/>
                  </a:defRPr>
                </a:pPr>
                <a:r>
                  <a:t>We were quite willing to declare: “This one will never make it,” “That fellow is rather mediocre, but should do O.K.,” or “He will be a star.” We felt no need to question our forecasts, moderate them, or equivocate.”</a:t>
                </a:r>
              </a:p>
              <a:p>
                <a:pPr algn="r">
                  <a:spcBef>
                    <a:spcPts val="4800"/>
                  </a:spcBef>
                  <a:defRPr sz="2400" b="1" cap="all" spc="800">
                    <a:solidFill>
                      <a:srgbClr val="FFFFFF"/>
                    </a:solidFill>
                  </a:defRPr>
                </a:pPr>
                <a:r>
                  <a:t>— Daniel kahneman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he Problem with Intu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Problem with Intuition</a:t>
            </a:r>
          </a:p>
        </p:txBody>
      </p:sp>
      <p:sp>
        <p:nvSpPr>
          <p:cNvPr id="250" name="“What you see is all there is”…"/>
          <p:cNvSpPr txBox="1">
            <a:spLocks noGrp="1"/>
          </p:cNvSpPr>
          <p:nvPr>
            <p:ph type="body" idx="1"/>
          </p:nvPr>
        </p:nvSpPr>
        <p:spPr>
          <a:xfrm>
            <a:off x="1676400" y="3667871"/>
            <a:ext cx="21031200" cy="8014775"/>
          </a:xfrm>
          <a:prstGeom prst="rect">
            <a:avLst/>
          </a:prstGeom>
        </p:spPr>
        <p:txBody>
          <a:bodyPr/>
          <a:lstStyle/>
          <a:p>
            <a:pPr marL="508000" lvl="1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“What you see is all there is”</a:t>
            </a:r>
          </a:p>
          <a:p>
            <a:pPr marL="508000" lvl="1" indent="-508000">
              <a:lnSpc>
                <a:spcPct val="110000"/>
              </a:lnSpc>
              <a:spcBef>
                <a:spcPts val="3000"/>
              </a:spcBef>
              <a:buSzPct val="100000"/>
              <a:buChar char="•"/>
              <a:defRPr sz="4800"/>
            </a:pPr>
            <a:r>
              <a:t>Tendency to draw very strong conclusions on the basis of very week data</a:t>
            </a:r>
          </a:p>
        </p:txBody>
      </p:sp>
      <p:sp>
        <p:nvSpPr>
          <p:cNvPr id="251" name="Hiring the right people is not something we do well naturally"/>
          <p:cNvSpPr txBox="1"/>
          <p:nvPr/>
        </p:nvSpPr>
        <p:spPr>
          <a:xfrm>
            <a:off x="1676400" y="2559573"/>
            <a:ext cx="21031200" cy="110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lvl="1" indent="0">
              <a:lnSpc>
                <a:spcPct val="110000"/>
              </a:lnSpc>
              <a:spcBef>
                <a:spcPts val="3000"/>
              </a:spcBef>
              <a:defRPr sz="4800">
                <a:solidFill>
                  <a:schemeClr val="accent4"/>
                </a:solidFill>
              </a:defRPr>
            </a:pPr>
            <a:r>
              <a:t>Hiring the right people is not something we do well naturally </a:t>
            </a:r>
          </a:p>
        </p:txBody>
      </p:sp>
      <p:sp>
        <p:nvSpPr>
          <p:cNvPr id="252" name="Kahneman 2011"/>
          <p:cNvSpPr txBox="1"/>
          <p:nvPr/>
        </p:nvSpPr>
        <p:spPr>
          <a:xfrm>
            <a:off x="1676400" y="12465000"/>
            <a:ext cx="21031200" cy="470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9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t>Kahneman 2011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1" build="p" bldLvl="5" animBg="1" advAuto="0"/>
    </p:bldLst>
  </p:timing>
</p:sld>
</file>

<file path=ppt/theme/theme1.xml><?xml version="1.0" encoding="utf-8"?>
<a:theme xmlns:a="http://schemas.openxmlformats.org/drawingml/2006/main" name="Wharton 2016 16:9">
  <a:themeElements>
    <a:clrScheme name="Wharton 2016 16:9">
      <a:dk1>
        <a:srgbClr val="2D2C41"/>
      </a:dk1>
      <a:lt1>
        <a:srgbClr val="FFFFFF"/>
      </a:lt1>
      <a:dk2>
        <a:srgbClr val="A7A7A7"/>
      </a:dk2>
      <a:lt2>
        <a:srgbClr val="535353"/>
      </a:lt2>
      <a:accent1>
        <a:srgbClr val="004785"/>
      </a:accent1>
      <a:accent2>
        <a:srgbClr val="A90533"/>
      </a:accent2>
      <a:accent3>
        <a:srgbClr val="026CB5"/>
      </a:accent3>
      <a:accent4>
        <a:srgbClr val="06AAFC"/>
      </a:accent4>
      <a:accent5>
        <a:srgbClr val="96227D"/>
      </a:accent5>
      <a:accent6>
        <a:srgbClr val="D7BC6A"/>
      </a:accent6>
      <a:hlink>
        <a:srgbClr val="0000FF"/>
      </a:hlink>
      <a:folHlink>
        <a:srgbClr val="FF00FF"/>
      </a:folHlink>
    </a:clrScheme>
    <a:fontScheme name="Wharton 2016 16:9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Wharton 2016 16: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13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chemeClr val="accent4"/>
            </a:solidFill>
            <a:effectLst/>
            <a:uFillTx/>
            <a:latin typeface="Garamond"/>
            <a:ea typeface="Garamond"/>
            <a:cs typeface="Garamond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2D2C41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arton 2016 16:9">
  <a:themeElements>
    <a:clrScheme name="Wharton 2016 16: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785"/>
      </a:accent1>
      <a:accent2>
        <a:srgbClr val="A90533"/>
      </a:accent2>
      <a:accent3>
        <a:srgbClr val="026CB5"/>
      </a:accent3>
      <a:accent4>
        <a:srgbClr val="06AAFC"/>
      </a:accent4>
      <a:accent5>
        <a:srgbClr val="96227D"/>
      </a:accent5>
      <a:accent6>
        <a:srgbClr val="D7BC6A"/>
      </a:accent6>
      <a:hlink>
        <a:srgbClr val="0000FF"/>
      </a:hlink>
      <a:folHlink>
        <a:srgbClr val="FF00FF"/>
      </a:folHlink>
    </a:clrScheme>
    <a:fontScheme name="Wharton 2016 16:9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Wharton 2016 16: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13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chemeClr val="accent4"/>
            </a:solidFill>
            <a:effectLst/>
            <a:uFillTx/>
            <a:latin typeface="Garamond"/>
            <a:ea typeface="Garamond"/>
            <a:cs typeface="Garamond"/>
            <a:sym typeface="Garamon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2D2C41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963</Words>
  <Application>Microsoft Office PowerPoint</Application>
  <PresentationFormat>Custom</PresentationFormat>
  <Paragraphs>176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Garamond</vt:lpstr>
      <vt:lpstr>Wharton 2016 16:9</vt:lpstr>
      <vt:lpstr>Managing Human Capital in Retail</vt:lpstr>
      <vt:lpstr>Effective Staffing Overview</vt:lpstr>
      <vt:lpstr>How Many People Should You Hire</vt:lpstr>
      <vt:lpstr>Managing Human Capital in Retail</vt:lpstr>
      <vt:lpstr>How Much is a Good Manager Worth?</vt:lpstr>
      <vt:lpstr>Managing Human Capital in Retail</vt:lpstr>
      <vt:lpstr>Some Problems with Intuition</vt:lpstr>
      <vt:lpstr>PowerPoint Presentation</vt:lpstr>
      <vt:lpstr>The Problem with Intuition</vt:lpstr>
      <vt:lpstr>Managing Human Capital in Retail</vt:lpstr>
      <vt:lpstr>Effective Staffing Overview</vt:lpstr>
      <vt:lpstr>Managing Human Capital in Retail</vt:lpstr>
      <vt:lpstr>What Works in Evaluating Candidates?</vt:lpstr>
      <vt:lpstr>What is a Structured Interview?</vt:lpstr>
      <vt:lpstr>What is a Structured Interview?</vt:lpstr>
      <vt:lpstr>Managing Human Capital in Retail</vt:lpstr>
      <vt:lpstr>Effective Staffing Overview</vt:lpstr>
      <vt:lpstr>Effective Staffing Overview</vt:lpstr>
      <vt:lpstr>Effective Staffing Overview</vt:lpstr>
      <vt:lpstr>Effective Staffing Overview</vt:lpstr>
      <vt:lpstr>Effective Staffing Overview</vt:lpstr>
      <vt:lpstr>Effective Staffing Overview</vt:lpstr>
      <vt:lpstr>Managing Human Capital in Retail</vt:lpstr>
      <vt:lpstr>The Value of New Screening Tools</vt:lpstr>
      <vt:lpstr>Does it pay to listen to the machine?</vt:lpstr>
      <vt:lpstr>Managing Human Capital in Retail</vt:lpstr>
      <vt:lpstr>Why Promote from Within?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Human Capital in Retail</dc:title>
  <dc:creator>Satish Gunjal</dc:creator>
  <cp:lastModifiedBy>Satish Gunjal</cp:lastModifiedBy>
  <cp:revision>1</cp:revision>
  <dcterms:modified xsi:type="dcterms:W3CDTF">2021-10-19T06:10:17Z</dcterms:modified>
</cp:coreProperties>
</file>