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 b="def" i="def"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 b="def" i="def"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8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3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 Only: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flipH="1" rot="5400000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flipH="1" rot="10800000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flipH="1" rot="16200000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6" name="Text Placeholder 13"/>
          <p:cNvSpPr/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47" name="Freeform 7"/>
          <p:cNvSpPr/>
          <p:nvPr/>
        </p:nvSpPr>
        <p:spPr>
          <a:xfrm flipH="1" rot="10800000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7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69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Freeform 9"/>
          <p:cNvSpPr/>
          <p:nvPr/>
        </p:nvSpPr>
        <p:spPr>
          <a:xfrm flipH="1" rot="16200000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: Emphasi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flipH="1" rot="10800000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0" name="Freeform 5"/>
          <p:cNvSpPr/>
          <p:nvPr/>
        </p:nvSpPr>
        <p:spPr>
          <a:xfrm flipH="1" rot="16200000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/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/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/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600" u="none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4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Development and Retention Introduction</a:t>
            </a:r>
          </a:p>
        </p:txBody>
      </p:sp>
      <p:sp>
        <p:nvSpPr>
          <p:cNvPr id="215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16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US Turnover by Industry, 201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 Turnover by Industry, 2019</a:t>
            </a:r>
          </a:p>
        </p:txBody>
      </p:sp>
      <p:pic>
        <p:nvPicPr>
          <p:cNvPr id="303" name="Screen Shot 2021-04-12 at 12.07.48 PM.png" descr="Screen Shot 2021-04-12 at 12.07.48 PM.png"/>
          <p:cNvPicPr>
            <a:picLocks noChangeAspect="1"/>
          </p:cNvPicPr>
          <p:nvPr/>
        </p:nvPicPr>
        <p:blipFill>
          <a:blip r:embed="rId2">
            <a:extLst/>
          </a:blip>
          <a:srcRect l="2979" t="1941" r="2979" b="1941"/>
          <a:stretch>
            <a:fillRect/>
          </a:stretch>
        </p:blipFill>
        <p:spPr>
          <a:xfrm>
            <a:off x="1311275" y="2456560"/>
            <a:ext cx="21761500" cy="10232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What is the Relationship Between Turnover and Performan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Relationship Between Turnover and Performance?</a:t>
            </a:r>
          </a:p>
        </p:txBody>
      </p:sp>
      <p:pic>
        <p:nvPicPr>
          <p:cNvPr id="306" name="Screen Shot 2021-04-12 at 12.10.08 PM.png" descr="Screen Shot 2021-04-12 at 12.10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4812" y="2647718"/>
            <a:ext cx="16204829" cy="8949278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Park and Shaw 2012; Shaw, Park &amp; Kim 2012"/>
          <p:cNvSpPr txBox="1"/>
          <p:nvPr/>
        </p:nvSpPr>
        <p:spPr>
          <a:xfrm>
            <a:off x="1676400" y="12465000"/>
            <a:ext cx="21031200" cy="47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90000"/>
              </a:lnSpc>
              <a:defRPr sz="2500">
                <a:solidFill>
                  <a:schemeClr val="accent1"/>
                </a:solidFill>
              </a:defRPr>
            </a:lvl1pPr>
          </a:lstStyle>
          <a:p>
            <a:pPr/>
            <a:r>
              <a:t>Park and Shaw 2012; Shaw, Park &amp; Kim 2012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Causes of Attrition</a:t>
            </a:r>
          </a:p>
        </p:txBody>
      </p:sp>
      <p:sp>
        <p:nvSpPr>
          <p:cNvPr id="310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11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Who Leav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Leaves?</a:t>
            </a:r>
          </a:p>
        </p:txBody>
      </p:sp>
      <p:sp>
        <p:nvSpPr>
          <p:cNvPr id="314" name="Rubinstein, Eberley, Lee, Mitchell"/>
          <p:cNvSpPr txBox="1"/>
          <p:nvPr/>
        </p:nvSpPr>
        <p:spPr>
          <a:xfrm>
            <a:off x="1676400" y="12465000"/>
            <a:ext cx="21031200" cy="47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90000"/>
              </a:lnSpc>
              <a:defRPr sz="2500">
                <a:solidFill>
                  <a:schemeClr val="accent1"/>
                </a:solidFill>
              </a:defRPr>
            </a:lvl1pPr>
          </a:lstStyle>
          <a:p>
            <a:pPr/>
            <a:r>
              <a:t>Rubinstein, Eberley, Lee, Mitchell</a:t>
            </a:r>
          </a:p>
        </p:txBody>
      </p:sp>
      <p:pic>
        <p:nvPicPr>
          <p:cNvPr id="315" name="Screen Shot 2021-04-12 at 12.14.12 PM.png" descr="Screen Shot 2021-04-12 at 12.14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2780" y="2063928"/>
            <a:ext cx="21778440" cy="1002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erception of their fit with job…"/>
          <p:cNvSpPr txBox="1"/>
          <p:nvPr>
            <p:ph type="body" idx="1"/>
          </p:nvPr>
        </p:nvSpPr>
        <p:spPr>
          <a:xfrm>
            <a:off x="1676400" y="2651477"/>
            <a:ext cx="21031200" cy="9169096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Perception of their fit with job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Negative feedback/event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Increase in skills/aspirations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Increased availability of alternatives</a:t>
            </a:r>
          </a:p>
        </p:txBody>
      </p:sp>
      <p:sp>
        <p:nvSpPr>
          <p:cNvPr id="318" name="What Chang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Changed?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Strategies for Retention</a:t>
            </a:r>
          </a:p>
        </p:txBody>
      </p:sp>
      <p:sp>
        <p:nvSpPr>
          <p:cNvPr id="321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22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What Chang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Changed?</a:t>
            </a:r>
          </a:p>
        </p:txBody>
      </p:sp>
      <p:sp>
        <p:nvSpPr>
          <p:cNvPr id="325" name="Perception of their fit with job"/>
          <p:cNvSpPr txBox="1"/>
          <p:nvPr/>
        </p:nvSpPr>
        <p:spPr>
          <a:xfrm>
            <a:off x="1676400" y="2559573"/>
            <a:ext cx="1023876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Perception of their fit with job</a:t>
            </a:r>
          </a:p>
        </p:txBody>
      </p:sp>
      <p:sp>
        <p:nvSpPr>
          <p:cNvPr id="326" name="Improved selection…"/>
          <p:cNvSpPr txBox="1"/>
          <p:nvPr/>
        </p:nvSpPr>
        <p:spPr>
          <a:xfrm>
            <a:off x="13035015" y="2562552"/>
            <a:ext cx="10238770" cy="253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Improved selection</a:t>
            </a:r>
          </a:p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Realistic job preview</a:t>
            </a:r>
          </a:p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Job design</a:t>
            </a:r>
          </a:p>
        </p:txBody>
      </p:sp>
      <p:sp>
        <p:nvSpPr>
          <p:cNvPr id="327" name="Negative feedback/event"/>
          <p:cNvSpPr txBox="1"/>
          <p:nvPr/>
        </p:nvSpPr>
        <p:spPr>
          <a:xfrm>
            <a:off x="1676400" y="5588000"/>
            <a:ext cx="10238769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Negative feedback/event</a:t>
            </a:r>
          </a:p>
        </p:txBody>
      </p:sp>
      <p:sp>
        <p:nvSpPr>
          <p:cNvPr id="328" name="Increase in skills/aspirations"/>
          <p:cNvSpPr txBox="1"/>
          <p:nvPr/>
        </p:nvSpPr>
        <p:spPr>
          <a:xfrm>
            <a:off x="1676400" y="7820839"/>
            <a:ext cx="1023876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Increase in skills/aspirations</a:t>
            </a:r>
          </a:p>
        </p:txBody>
      </p:sp>
      <p:sp>
        <p:nvSpPr>
          <p:cNvPr id="329" name="Increase availability of alternatives"/>
          <p:cNvSpPr txBox="1"/>
          <p:nvPr/>
        </p:nvSpPr>
        <p:spPr>
          <a:xfrm>
            <a:off x="1676400" y="9335052"/>
            <a:ext cx="1023876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Increase availability of alternatives</a:t>
            </a:r>
          </a:p>
        </p:txBody>
      </p:sp>
      <p:sp>
        <p:nvSpPr>
          <p:cNvPr id="330" name="Effective onboarding…"/>
          <p:cNvSpPr txBox="1"/>
          <p:nvPr/>
        </p:nvSpPr>
        <p:spPr>
          <a:xfrm>
            <a:off x="13035015" y="5590978"/>
            <a:ext cx="10238770" cy="253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Effective onboarding</a:t>
            </a:r>
          </a:p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Management training</a:t>
            </a:r>
          </a:p>
        </p:txBody>
      </p:sp>
      <p:sp>
        <p:nvSpPr>
          <p:cNvPr id="331" name="Internal career paths"/>
          <p:cNvSpPr txBox="1"/>
          <p:nvPr/>
        </p:nvSpPr>
        <p:spPr>
          <a:xfrm>
            <a:off x="13035015" y="7823818"/>
            <a:ext cx="10238770" cy="253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Internal career paths</a:t>
            </a:r>
          </a:p>
        </p:txBody>
      </p:sp>
      <p:sp>
        <p:nvSpPr>
          <p:cNvPr id="332" name="Review of employee offering/USP…"/>
          <p:cNvSpPr txBox="1"/>
          <p:nvPr/>
        </p:nvSpPr>
        <p:spPr>
          <a:xfrm>
            <a:off x="13035015" y="9338031"/>
            <a:ext cx="10238770" cy="253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Review of employee offering/USP</a:t>
            </a:r>
          </a:p>
          <a:p>
            <a:pPr lvl="1" marL="481263" indent="-481263">
              <a:lnSpc>
                <a:spcPct val="110000"/>
              </a:lnSpc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Back-loaded compensation and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1" grpId="5"/>
      <p:bldP build="whole" bldLvl="1" animBg="1" rev="0" advAuto="0" spid="329" grpId="6"/>
      <p:bldP build="whole" bldLvl="1" animBg="1" rev="0" advAuto="0" spid="328" grpId="4"/>
      <p:bldP build="whole" bldLvl="1" animBg="1" rev="0" advAuto="0" spid="327" grpId="2"/>
      <p:bldP build="p" bldLvl="5" animBg="1" rev="0" advAuto="0" spid="326" grpId="1"/>
      <p:bldP build="p" bldLvl="5" animBg="1" rev="0" advAuto="0" spid="332" grpId="7"/>
      <p:bldP build="p" bldLvl="5" animBg="1" rev="0" advAuto="0" spid="330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tudy in Indian garment factories examines differences in initial training based on experience of training…"/>
          <p:cNvSpPr txBox="1"/>
          <p:nvPr/>
        </p:nvSpPr>
        <p:spPr>
          <a:xfrm>
            <a:off x="12235627" y="3667871"/>
            <a:ext cx="11049001" cy="801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Study in Indian garment factories examines differences in initial training based on experience of training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Rates of 3 month retention are 50% higher for experienced trainers</a:t>
            </a:r>
          </a:p>
        </p:txBody>
      </p:sp>
      <p:sp>
        <p:nvSpPr>
          <p:cNvPr id="335" name="Effectiveness of Onbo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Effectiveness of Onboarding</a:t>
            </a:r>
          </a:p>
        </p:txBody>
      </p:sp>
      <p:sp>
        <p:nvSpPr>
          <p:cNvPr id="336" name="Study in Indian call center gave newcomers one hour training focused on understanding what made them happiest at work and what they did best…"/>
          <p:cNvSpPr txBox="1"/>
          <p:nvPr>
            <p:ph type="body" sz="half" idx="1"/>
          </p:nvPr>
        </p:nvSpPr>
        <p:spPr>
          <a:xfrm>
            <a:off x="1676400" y="3667871"/>
            <a:ext cx="9906000" cy="8014775"/>
          </a:xfrm>
          <a:prstGeom prst="rect">
            <a:avLst/>
          </a:prstGeom>
        </p:spPr>
        <p:txBody>
          <a:bodyPr/>
          <a:lstStyle/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Study in Indian call center gave newcomers one hour training focused on understanding what made them happiest at work and what they did best</a:t>
            </a:r>
          </a:p>
          <a:p>
            <a:pPr lvl="1" marL="508000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Rate of turnover was reduced by almost ½ relative to traditional onboarding</a:t>
            </a:r>
          </a:p>
        </p:txBody>
      </p:sp>
      <p:sp>
        <p:nvSpPr>
          <p:cNvPr id="337" name="Focusing on your strengths"/>
          <p:cNvSpPr txBox="1"/>
          <p:nvPr/>
        </p:nvSpPr>
        <p:spPr>
          <a:xfrm>
            <a:off x="1676400" y="2559573"/>
            <a:ext cx="99060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Focusing on your strengths</a:t>
            </a:r>
          </a:p>
        </p:txBody>
      </p:sp>
      <p:sp>
        <p:nvSpPr>
          <p:cNvPr id="338" name="Integrating new workers into formal work"/>
          <p:cNvSpPr txBox="1"/>
          <p:nvPr/>
        </p:nvSpPr>
        <p:spPr>
          <a:xfrm>
            <a:off x="12235627" y="2559573"/>
            <a:ext cx="11049001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Integrating new workers into formal work</a:t>
            </a:r>
          </a:p>
        </p:txBody>
      </p:sp>
      <p:pic>
        <p:nvPicPr>
          <p:cNvPr id="33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1668" y="8276088"/>
            <a:ext cx="6583628" cy="4140939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Cable, Gino, Staats 2013; Ranganathan 2018"/>
          <p:cNvSpPr txBox="1"/>
          <p:nvPr/>
        </p:nvSpPr>
        <p:spPr>
          <a:xfrm>
            <a:off x="1676400" y="12465000"/>
            <a:ext cx="21031200" cy="47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/>
            <a:r>
              <a:t>Cable, Gino, Staats 2013; Ranganathan 2018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2"/>
      <p:bldP build="p" bldLvl="5" animBg="1" rev="0" advAuto="0" spid="334" grpId="3"/>
      <p:bldP build="p" bldLvl="5" animBg="1" rev="0" advAuto="0" spid="33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ros and cons of training…"/>
          <p:cNvSpPr txBox="1"/>
          <p:nvPr>
            <p:ph type="body" idx="1"/>
          </p:nvPr>
        </p:nvSpPr>
        <p:spPr>
          <a:xfrm>
            <a:off x="1676400" y="2651477"/>
            <a:ext cx="21031200" cy="9169096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Pros and cons of training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Attrition has a cost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Importance of having a strategy for retention</a:t>
            </a:r>
          </a:p>
        </p:txBody>
      </p:sp>
      <p:sp>
        <p:nvSpPr>
          <p:cNvPr id="34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hy and why not to train…"/>
          <p:cNvSpPr txBox="1"/>
          <p:nvPr>
            <p:ph type="body" idx="1"/>
          </p:nvPr>
        </p:nvSpPr>
        <p:spPr>
          <a:xfrm>
            <a:off x="1676400" y="2651477"/>
            <a:ext cx="21031200" cy="9169096"/>
          </a:xfrm>
          <a:prstGeom prst="rect">
            <a:avLst/>
          </a:prstGeom>
        </p:spPr>
        <p:txBody>
          <a:bodyPr/>
          <a:lstStyle/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Why and why not to train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Keys to effective learning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The costs and causes of attrition</a:t>
            </a:r>
          </a:p>
          <a:p>
            <a:pPr lvl="1" marL="481263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Approaches to increasing retention</a:t>
            </a:r>
          </a:p>
        </p:txBody>
      </p:sp>
      <p:sp>
        <p:nvSpPr>
          <p:cNvPr id="219" name="Development and Retenti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and Retention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Why Train: Firm Specific Skills</a:t>
            </a:r>
          </a:p>
        </p:txBody>
      </p:sp>
      <p:sp>
        <p:nvSpPr>
          <p:cNvPr id="222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23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kills and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Skills and Training</a:t>
            </a:r>
          </a:p>
        </p:txBody>
      </p:sp>
      <p:sp>
        <p:nvSpPr>
          <p:cNvPr id="226" name="Employee time in training…"/>
          <p:cNvSpPr txBox="1"/>
          <p:nvPr/>
        </p:nvSpPr>
        <p:spPr>
          <a:xfrm>
            <a:off x="5085727" y="5574813"/>
            <a:ext cx="88900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Employee time in training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Development of training materials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Trainer time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4826537" y="2338056"/>
            <a:ext cx="18571346" cy="1133714"/>
            <a:chOff x="0" y="0"/>
            <a:chExt cx="18571346" cy="1133712"/>
          </a:xfrm>
        </p:grpSpPr>
        <p:grpSp>
          <p:nvGrpSpPr>
            <p:cNvPr id="229" name="Group"/>
            <p:cNvGrpSpPr/>
            <p:nvPr/>
          </p:nvGrpSpPr>
          <p:grpSpPr>
            <a:xfrm>
              <a:off x="259190" y="0"/>
              <a:ext cx="18312156" cy="1106647"/>
              <a:chOff x="0" y="0"/>
              <a:chExt cx="18312155" cy="1106646"/>
            </a:xfrm>
          </p:grpSpPr>
          <p:sp>
            <p:nvSpPr>
              <p:cNvPr id="227" name="Firm Specific Skills"/>
              <p:cNvSpPr txBox="1"/>
              <p:nvPr/>
            </p:nvSpPr>
            <p:spPr>
              <a:xfrm>
                <a:off x="0" y="0"/>
                <a:ext cx="8890000" cy="1106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0" algn="ctr">
                  <a:lnSpc>
                    <a:spcPct val="110000"/>
                  </a:lnSpc>
                  <a:spcBef>
                    <a:spcPts val="3000"/>
                  </a:spcBef>
                  <a:defRPr sz="4400">
                    <a:solidFill>
                      <a:schemeClr val="accent4"/>
                    </a:solidFill>
                  </a:defRPr>
                </a:pPr>
                <a:r>
                  <a:t>Firm Specific Skills</a:t>
                </a:r>
              </a:p>
            </p:txBody>
          </p:sp>
          <p:sp>
            <p:nvSpPr>
              <p:cNvPr id="228" name="General Skills"/>
              <p:cNvSpPr txBox="1"/>
              <p:nvPr/>
            </p:nvSpPr>
            <p:spPr>
              <a:xfrm>
                <a:off x="9422155" y="0"/>
                <a:ext cx="8890001" cy="1106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0" algn="ctr">
                  <a:lnSpc>
                    <a:spcPct val="110000"/>
                  </a:lnSpc>
                  <a:spcBef>
                    <a:spcPts val="3000"/>
                  </a:spcBef>
                  <a:defRPr sz="4400">
                    <a:solidFill>
                      <a:schemeClr val="accent4"/>
                    </a:solidFill>
                  </a:defRPr>
                </a:pPr>
                <a:r>
                  <a:t>General Skills</a:t>
                </a:r>
              </a:p>
            </p:txBody>
          </p:sp>
        </p:grpSp>
        <p:sp>
          <p:nvSpPr>
            <p:cNvPr id="230" name="Line"/>
            <p:cNvSpPr/>
            <p:nvPr/>
          </p:nvSpPr>
          <p:spPr>
            <a:xfrm>
              <a:off x="0" y="1133712"/>
              <a:ext cx="18389370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232" name="Knowledge and skills that are only useful across organizations"/>
          <p:cNvSpPr txBox="1"/>
          <p:nvPr/>
        </p:nvSpPr>
        <p:spPr>
          <a:xfrm>
            <a:off x="14507883" y="3545255"/>
            <a:ext cx="8890001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76200">
              <a:lnSpc>
                <a:spcPct val="110000"/>
              </a:lnSpc>
              <a:spcBef>
                <a:spcPts val="3000"/>
              </a:spcBef>
              <a:defRPr sz="3700">
                <a:solidFill>
                  <a:schemeClr val="accent1"/>
                </a:solidFill>
              </a:defRPr>
            </a:pPr>
            <a:r>
              <a:t>Knowledge and skills that are only useful across organizations</a:t>
            </a:r>
          </a:p>
        </p:txBody>
      </p:sp>
      <p:grpSp>
        <p:nvGrpSpPr>
          <p:cNvPr id="236" name="Group"/>
          <p:cNvGrpSpPr/>
          <p:nvPr/>
        </p:nvGrpSpPr>
        <p:grpSpPr>
          <a:xfrm>
            <a:off x="808316" y="5179000"/>
            <a:ext cx="22378824" cy="7122863"/>
            <a:chOff x="0" y="0"/>
            <a:chExt cx="22378823" cy="7122861"/>
          </a:xfrm>
        </p:grpSpPr>
        <p:sp>
          <p:nvSpPr>
            <p:cNvPr id="233" name="Line"/>
            <p:cNvSpPr/>
            <p:nvPr/>
          </p:nvSpPr>
          <p:spPr>
            <a:xfrm>
              <a:off x="13433489" y="0"/>
              <a:ext cx="1" cy="7122862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3811654" y="3713380"/>
              <a:ext cx="18567170" cy="1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35" name="Costs"/>
            <p:cNvSpPr txBox="1"/>
            <p:nvPr/>
          </p:nvSpPr>
          <p:spPr>
            <a:xfrm>
              <a:off x="0" y="395812"/>
              <a:ext cx="3175000" cy="1791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1" indent="0" algn="r">
                <a:lnSpc>
                  <a:spcPct val="110000"/>
                </a:lnSpc>
                <a:spcBef>
                  <a:spcPts val="3000"/>
                </a:spcBef>
                <a:defRPr sz="4400">
                  <a:solidFill>
                    <a:schemeClr val="accent4"/>
                  </a:solidFill>
                </a:defRPr>
              </a:pPr>
              <a:r>
                <a:t>Costs</a:t>
              </a:r>
            </a:p>
          </p:txBody>
        </p:sp>
      </p:grpSp>
      <p:sp>
        <p:nvSpPr>
          <p:cNvPr id="237" name="Benefits"/>
          <p:cNvSpPr txBox="1"/>
          <p:nvPr/>
        </p:nvSpPr>
        <p:spPr>
          <a:xfrm>
            <a:off x="808316" y="9128370"/>
            <a:ext cx="3175001" cy="191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r">
              <a:lnSpc>
                <a:spcPct val="110000"/>
              </a:lnSpc>
              <a:spcBef>
                <a:spcPts val="3000"/>
              </a:spcBef>
              <a:defRPr sz="4400">
                <a:solidFill>
                  <a:schemeClr val="accent4"/>
                </a:solidFill>
              </a:defRPr>
            </a:pPr>
            <a:r>
              <a:t>Benefits</a:t>
            </a:r>
          </a:p>
        </p:txBody>
      </p:sp>
      <p:sp>
        <p:nvSpPr>
          <p:cNvPr id="238" name="Understanding of core processes and technology…"/>
          <p:cNvSpPr txBox="1"/>
          <p:nvPr/>
        </p:nvSpPr>
        <p:spPr>
          <a:xfrm>
            <a:off x="5085727" y="9128370"/>
            <a:ext cx="88900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Understanding of core processes and technology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Knowledge of products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Exposure to organizational culture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808316" y="3474537"/>
            <a:ext cx="22366124" cy="1813264"/>
            <a:chOff x="0" y="0"/>
            <a:chExt cx="22366123" cy="181326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70718"/>
              <a:ext cx="13167412" cy="1651001"/>
              <a:chOff x="0" y="0"/>
              <a:chExt cx="13167411" cy="1651000"/>
            </a:xfrm>
          </p:grpSpPr>
          <p:sp>
            <p:nvSpPr>
              <p:cNvPr id="239" name="Definition"/>
              <p:cNvSpPr txBox="1"/>
              <p:nvPr/>
            </p:nvSpPr>
            <p:spPr>
              <a:xfrm>
                <a:off x="0" y="0"/>
                <a:ext cx="3175000" cy="165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0" algn="r">
                  <a:lnSpc>
                    <a:spcPct val="110000"/>
                  </a:lnSpc>
                  <a:spcBef>
                    <a:spcPts val="3000"/>
                  </a:spcBef>
                  <a:defRPr sz="4400">
                    <a:solidFill>
                      <a:schemeClr val="accent4"/>
                    </a:solidFill>
                  </a:defRPr>
                </a:pPr>
                <a:r>
                  <a:t>Definition</a:t>
                </a:r>
              </a:p>
            </p:txBody>
          </p:sp>
          <p:sp>
            <p:nvSpPr>
              <p:cNvPr id="240" name="Knowledge and skills that are only useful within a single organization"/>
              <p:cNvSpPr txBox="1"/>
              <p:nvPr/>
            </p:nvSpPr>
            <p:spPr>
              <a:xfrm>
                <a:off x="4277411" y="0"/>
                <a:ext cx="8890001" cy="165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76200">
                  <a:lnSpc>
                    <a:spcPct val="110000"/>
                  </a:lnSpc>
                  <a:spcBef>
                    <a:spcPts val="3000"/>
                  </a:spcBef>
                  <a:defRPr sz="3700">
                    <a:solidFill>
                      <a:schemeClr val="accent1"/>
                    </a:solidFill>
                  </a:defRPr>
                </a:pPr>
                <a:r>
                  <a:t>Knowledge and skills that are only useful within a single organization</a:t>
                </a:r>
              </a:p>
            </p:txBody>
          </p:sp>
        </p:grpSp>
        <p:sp>
          <p:nvSpPr>
            <p:cNvPr id="242" name="Line"/>
            <p:cNvSpPr/>
            <p:nvPr/>
          </p:nvSpPr>
          <p:spPr>
            <a:xfrm>
              <a:off x="3811654" y="1806063"/>
              <a:ext cx="18554471" cy="1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3433488" y="0"/>
              <a:ext cx="1" cy="1813264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6"/>
      <p:bldP build="whole" bldLvl="1" animBg="1" rev="0" advAuto="0" spid="244" grpId="2"/>
      <p:bldP build="whole" bldLvl="1" animBg="1" rev="0" advAuto="0" spid="236" grpId="4"/>
      <p:bldP build="whole" bldLvl="1" animBg="1" rev="0" advAuto="0" spid="231" grpId="1"/>
      <p:bldP build="whole" bldLvl="1" animBg="1" rev="0" advAuto="0" spid="232" grpId="3"/>
      <p:bldP build="p" bldLvl="5" animBg="1" rev="0" advAuto="0" spid="238" grpId="7"/>
      <p:bldP build="p" bldLvl="5" animBg="1" rev="0" advAuto="0" spid="22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Why Train: General Skills</a:t>
            </a:r>
          </a:p>
        </p:txBody>
      </p:sp>
      <p:sp>
        <p:nvSpPr>
          <p:cNvPr id="247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48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kills and Trai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Skills and Training</a:t>
            </a:r>
          </a:p>
        </p:txBody>
      </p:sp>
      <p:sp>
        <p:nvSpPr>
          <p:cNvPr id="251" name="Employee time in training…"/>
          <p:cNvSpPr txBox="1"/>
          <p:nvPr/>
        </p:nvSpPr>
        <p:spPr>
          <a:xfrm>
            <a:off x="5085727" y="5574813"/>
            <a:ext cx="88900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Employee time in training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Development of training materials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Trainer time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4826537" y="2338056"/>
            <a:ext cx="18571346" cy="1133714"/>
            <a:chOff x="0" y="0"/>
            <a:chExt cx="18571346" cy="1133712"/>
          </a:xfrm>
        </p:grpSpPr>
        <p:grpSp>
          <p:nvGrpSpPr>
            <p:cNvPr id="254" name="Group"/>
            <p:cNvGrpSpPr/>
            <p:nvPr/>
          </p:nvGrpSpPr>
          <p:grpSpPr>
            <a:xfrm>
              <a:off x="259190" y="0"/>
              <a:ext cx="18312156" cy="1106647"/>
              <a:chOff x="0" y="0"/>
              <a:chExt cx="18312155" cy="1106646"/>
            </a:xfrm>
          </p:grpSpPr>
          <p:sp>
            <p:nvSpPr>
              <p:cNvPr id="252" name="Firm Specific Skills"/>
              <p:cNvSpPr txBox="1"/>
              <p:nvPr/>
            </p:nvSpPr>
            <p:spPr>
              <a:xfrm>
                <a:off x="0" y="0"/>
                <a:ext cx="8890000" cy="1106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0" algn="ctr">
                  <a:lnSpc>
                    <a:spcPct val="110000"/>
                  </a:lnSpc>
                  <a:spcBef>
                    <a:spcPts val="3000"/>
                  </a:spcBef>
                  <a:defRPr sz="4400">
                    <a:solidFill>
                      <a:schemeClr val="accent4"/>
                    </a:solidFill>
                  </a:defRPr>
                </a:pPr>
                <a:r>
                  <a:t>Firm Specific Skills</a:t>
                </a:r>
              </a:p>
            </p:txBody>
          </p:sp>
          <p:sp>
            <p:nvSpPr>
              <p:cNvPr id="253" name="General Skills"/>
              <p:cNvSpPr txBox="1"/>
              <p:nvPr/>
            </p:nvSpPr>
            <p:spPr>
              <a:xfrm>
                <a:off x="9422155" y="0"/>
                <a:ext cx="8890001" cy="1106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0" algn="ctr">
                  <a:lnSpc>
                    <a:spcPct val="110000"/>
                  </a:lnSpc>
                  <a:spcBef>
                    <a:spcPts val="3000"/>
                  </a:spcBef>
                  <a:defRPr sz="4400">
                    <a:solidFill>
                      <a:schemeClr val="accent4"/>
                    </a:solidFill>
                  </a:defRPr>
                </a:pPr>
                <a:r>
                  <a:t>General Skills</a:t>
                </a:r>
              </a:p>
            </p:txBody>
          </p:sp>
        </p:grpSp>
        <p:sp>
          <p:nvSpPr>
            <p:cNvPr id="255" name="Line"/>
            <p:cNvSpPr/>
            <p:nvPr/>
          </p:nvSpPr>
          <p:spPr>
            <a:xfrm>
              <a:off x="0" y="1133712"/>
              <a:ext cx="18389370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257" name="Knowledge and skills that are only useful across organizations"/>
          <p:cNvSpPr txBox="1"/>
          <p:nvPr/>
        </p:nvSpPr>
        <p:spPr>
          <a:xfrm>
            <a:off x="14507883" y="3545255"/>
            <a:ext cx="8890001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76200">
              <a:lnSpc>
                <a:spcPct val="110000"/>
              </a:lnSpc>
              <a:spcBef>
                <a:spcPts val="3000"/>
              </a:spcBef>
              <a:defRPr sz="3700">
                <a:solidFill>
                  <a:schemeClr val="accent1"/>
                </a:solidFill>
              </a:defRPr>
            </a:pPr>
            <a:r>
              <a:t>Knowledge and skills that are only useful across organizations</a:t>
            </a:r>
          </a:p>
        </p:txBody>
      </p:sp>
      <p:grpSp>
        <p:nvGrpSpPr>
          <p:cNvPr id="261" name="Group"/>
          <p:cNvGrpSpPr/>
          <p:nvPr/>
        </p:nvGrpSpPr>
        <p:grpSpPr>
          <a:xfrm>
            <a:off x="808316" y="5179000"/>
            <a:ext cx="22378824" cy="7122863"/>
            <a:chOff x="0" y="0"/>
            <a:chExt cx="22378823" cy="7122861"/>
          </a:xfrm>
        </p:grpSpPr>
        <p:sp>
          <p:nvSpPr>
            <p:cNvPr id="258" name="Line"/>
            <p:cNvSpPr/>
            <p:nvPr/>
          </p:nvSpPr>
          <p:spPr>
            <a:xfrm>
              <a:off x="13433489" y="0"/>
              <a:ext cx="1" cy="7122862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3811654" y="3713380"/>
              <a:ext cx="18567170" cy="1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60" name="Costs"/>
            <p:cNvSpPr txBox="1"/>
            <p:nvPr/>
          </p:nvSpPr>
          <p:spPr>
            <a:xfrm>
              <a:off x="0" y="395812"/>
              <a:ext cx="3175000" cy="1791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1" indent="0" algn="r">
                <a:lnSpc>
                  <a:spcPct val="110000"/>
                </a:lnSpc>
                <a:spcBef>
                  <a:spcPts val="3000"/>
                </a:spcBef>
                <a:defRPr sz="4400">
                  <a:solidFill>
                    <a:schemeClr val="accent4"/>
                  </a:solidFill>
                </a:defRPr>
              </a:pPr>
              <a:r>
                <a:t>Costs</a:t>
              </a:r>
            </a:p>
          </p:txBody>
        </p:sp>
      </p:grpSp>
      <p:sp>
        <p:nvSpPr>
          <p:cNvPr id="262" name="Benefits"/>
          <p:cNvSpPr txBox="1"/>
          <p:nvPr/>
        </p:nvSpPr>
        <p:spPr>
          <a:xfrm>
            <a:off x="808316" y="9128370"/>
            <a:ext cx="3175001" cy="191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r">
              <a:lnSpc>
                <a:spcPct val="110000"/>
              </a:lnSpc>
              <a:spcBef>
                <a:spcPts val="3000"/>
              </a:spcBef>
              <a:defRPr sz="4400">
                <a:solidFill>
                  <a:schemeClr val="accent4"/>
                </a:solidFill>
              </a:defRPr>
            </a:pPr>
            <a:r>
              <a:t>Benefits</a:t>
            </a:r>
          </a:p>
        </p:txBody>
      </p:sp>
      <p:sp>
        <p:nvSpPr>
          <p:cNvPr id="263" name="Understanding of core processes and technology…"/>
          <p:cNvSpPr txBox="1"/>
          <p:nvPr/>
        </p:nvSpPr>
        <p:spPr>
          <a:xfrm>
            <a:off x="5085727" y="9128370"/>
            <a:ext cx="88900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Understanding of core processes and technology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Knowledge of products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Exposure to organizational culture</a:t>
            </a:r>
          </a:p>
        </p:txBody>
      </p:sp>
      <p:sp>
        <p:nvSpPr>
          <p:cNvPr id="264" name="Employee time in training…"/>
          <p:cNvSpPr txBox="1"/>
          <p:nvPr/>
        </p:nvSpPr>
        <p:spPr>
          <a:xfrm>
            <a:off x="14507883" y="5574813"/>
            <a:ext cx="88900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Employee time in training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Development of training materials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Trainer time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Risk of increased attrition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Need to increase pay</a:t>
            </a:r>
          </a:p>
        </p:txBody>
      </p:sp>
      <p:sp>
        <p:nvSpPr>
          <p:cNvPr id="265" name="Secure scarce skills…"/>
          <p:cNvSpPr txBox="1"/>
          <p:nvPr/>
        </p:nvSpPr>
        <p:spPr>
          <a:xfrm>
            <a:off x="14507883" y="9128370"/>
            <a:ext cx="8890001" cy="317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Secure scarce skills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Create unusual combinations of skills and attributes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Foster internal promotion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Build loyalty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808316" y="3474537"/>
            <a:ext cx="22366124" cy="1813264"/>
            <a:chOff x="0" y="0"/>
            <a:chExt cx="22366123" cy="1813263"/>
          </a:xfrm>
        </p:grpSpPr>
        <p:grpSp>
          <p:nvGrpSpPr>
            <p:cNvPr id="268" name="Group"/>
            <p:cNvGrpSpPr/>
            <p:nvPr/>
          </p:nvGrpSpPr>
          <p:grpSpPr>
            <a:xfrm>
              <a:off x="0" y="70718"/>
              <a:ext cx="13167412" cy="1651001"/>
              <a:chOff x="0" y="0"/>
              <a:chExt cx="13167411" cy="1651000"/>
            </a:xfrm>
          </p:grpSpPr>
          <p:sp>
            <p:nvSpPr>
              <p:cNvPr id="266" name="Definition"/>
              <p:cNvSpPr txBox="1"/>
              <p:nvPr/>
            </p:nvSpPr>
            <p:spPr>
              <a:xfrm>
                <a:off x="0" y="0"/>
                <a:ext cx="3175000" cy="165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0" algn="r">
                  <a:lnSpc>
                    <a:spcPct val="110000"/>
                  </a:lnSpc>
                  <a:spcBef>
                    <a:spcPts val="3000"/>
                  </a:spcBef>
                  <a:defRPr sz="4400">
                    <a:solidFill>
                      <a:schemeClr val="accent4"/>
                    </a:solidFill>
                  </a:defRPr>
                </a:pPr>
                <a:r>
                  <a:t>Definition</a:t>
                </a:r>
              </a:p>
            </p:txBody>
          </p:sp>
          <p:sp>
            <p:nvSpPr>
              <p:cNvPr id="267" name="Knowledge and skills that are only useful within a single organization"/>
              <p:cNvSpPr txBox="1"/>
              <p:nvPr/>
            </p:nvSpPr>
            <p:spPr>
              <a:xfrm>
                <a:off x="4277411" y="0"/>
                <a:ext cx="8890001" cy="1651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/>
              <a:p>
                <a:pPr lvl="1" indent="76200">
                  <a:lnSpc>
                    <a:spcPct val="110000"/>
                  </a:lnSpc>
                  <a:spcBef>
                    <a:spcPts val="3000"/>
                  </a:spcBef>
                  <a:defRPr sz="3700">
                    <a:solidFill>
                      <a:schemeClr val="accent1"/>
                    </a:solidFill>
                  </a:defRPr>
                </a:pPr>
                <a:r>
                  <a:t>Knowledge and skills that are only useful within a single organization</a:t>
                </a:r>
              </a:p>
            </p:txBody>
          </p:sp>
        </p:grpSp>
        <p:sp>
          <p:nvSpPr>
            <p:cNvPr id="269" name="Line"/>
            <p:cNvSpPr/>
            <p:nvPr/>
          </p:nvSpPr>
          <p:spPr>
            <a:xfrm>
              <a:off x="3811654" y="1806063"/>
              <a:ext cx="18554471" cy="1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13433488" y="0"/>
              <a:ext cx="1" cy="1813264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4" grpId="1"/>
      <p:bldP build="p" bldLvl="5" animBg="1" rev="0" advAuto="0" spid="26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Keys to Effective Learning</a:t>
            </a:r>
          </a:p>
        </p:txBody>
      </p:sp>
      <p:sp>
        <p:nvSpPr>
          <p:cNvPr id="274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275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How People 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People Learn</a:t>
            </a:r>
          </a:p>
        </p:txBody>
      </p:sp>
      <p:sp>
        <p:nvSpPr>
          <p:cNvPr id="278" name="Line"/>
          <p:cNvSpPr/>
          <p:nvPr/>
        </p:nvSpPr>
        <p:spPr>
          <a:xfrm>
            <a:off x="13906092" y="7915922"/>
            <a:ext cx="1" cy="4372481"/>
          </a:xfrm>
          <a:prstGeom prst="line">
            <a:avLst/>
          </a:prstGeom>
          <a:ln w="63500" cap="rnd">
            <a:solidFill>
              <a:schemeClr val="accent1"/>
            </a:solidFill>
            <a:custDash>
              <a:ds d="100000" sp="200000"/>
            </a:custDash>
          </a:ln>
        </p:spPr>
        <p:txBody>
          <a:bodyPr tIns="91439" bIns="91439"/>
          <a:lstStyle/>
          <a:p>
            <a:pPr>
              <a:lnSpc>
                <a:spcPct val="113000"/>
              </a:lnSpc>
              <a:spcBef>
                <a:spcPts val="1600"/>
              </a:spcBef>
              <a:defRPr sz="44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</a:p>
        </p:txBody>
      </p:sp>
      <p:sp>
        <p:nvSpPr>
          <p:cNvPr id="279" name="Provides detailed understanding of task performance…"/>
          <p:cNvSpPr txBox="1"/>
          <p:nvPr/>
        </p:nvSpPr>
        <p:spPr>
          <a:xfrm>
            <a:off x="6322833" y="8197162"/>
            <a:ext cx="72390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Provides detailed understanding of task performance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Fills in contextual details</a:t>
            </a:r>
          </a:p>
        </p:txBody>
      </p:sp>
      <p:sp>
        <p:nvSpPr>
          <p:cNvPr id="280" name="Requires bringing people together…"/>
          <p:cNvSpPr txBox="1"/>
          <p:nvPr/>
        </p:nvSpPr>
        <p:spPr>
          <a:xfrm>
            <a:off x="14250350" y="5901992"/>
            <a:ext cx="8255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Requires bringing people together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More opportunities to share knowledge online</a:t>
            </a:r>
          </a:p>
        </p:txBody>
      </p:sp>
      <p:sp>
        <p:nvSpPr>
          <p:cNvPr id="281" name="Enhanced by struggling with complex challenges…"/>
          <p:cNvSpPr txBox="1"/>
          <p:nvPr/>
        </p:nvSpPr>
        <p:spPr>
          <a:xfrm>
            <a:off x="14250350" y="8197162"/>
            <a:ext cx="9546856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Enhanced by struggling with complex challenges</a:t>
            </a:r>
          </a:p>
          <a:p>
            <a:pPr lvl="2" marL="1243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Associated with low initial performance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Requires feedback and reflection</a:t>
            </a:r>
          </a:p>
          <a:p>
            <a:pPr lvl="2" marL="1243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Major role for coaching to ensure right lessons are learned</a:t>
            </a:r>
          </a:p>
        </p:txBody>
      </p:sp>
      <p:sp>
        <p:nvSpPr>
          <p:cNvPr id="282" name="10%…"/>
          <p:cNvSpPr txBox="1"/>
          <p:nvPr/>
        </p:nvSpPr>
        <p:spPr>
          <a:xfrm>
            <a:off x="808316" y="3604995"/>
            <a:ext cx="4826001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defRPr sz="4400">
                <a:solidFill>
                  <a:schemeClr val="accent1"/>
                </a:solidFill>
              </a:defRPr>
            </a:pPr>
            <a:r>
              <a:t>10%</a:t>
            </a:r>
          </a:p>
          <a:p>
            <a:pPr lvl="1" indent="0" algn="ctr">
              <a:lnSpc>
                <a:spcPct val="110000"/>
              </a:lnSpc>
              <a:defRPr sz="4400">
                <a:solidFill>
                  <a:schemeClr val="accent4"/>
                </a:solidFill>
              </a:defRPr>
            </a:pPr>
            <a:r>
              <a:t>Formal Instruction</a:t>
            </a:r>
          </a:p>
        </p:txBody>
      </p:sp>
      <p:grpSp>
        <p:nvGrpSpPr>
          <p:cNvPr id="288" name="Group"/>
          <p:cNvGrpSpPr/>
          <p:nvPr/>
        </p:nvGrpSpPr>
        <p:grpSpPr>
          <a:xfrm>
            <a:off x="5906898" y="2309681"/>
            <a:ext cx="17407086" cy="3332772"/>
            <a:chOff x="0" y="0"/>
            <a:chExt cx="17407084" cy="3332770"/>
          </a:xfrm>
        </p:grpSpPr>
        <p:sp>
          <p:nvSpPr>
            <p:cNvPr id="283" name="Advantages"/>
            <p:cNvSpPr txBox="1"/>
            <p:nvPr/>
          </p:nvSpPr>
          <p:spPr>
            <a:xfrm>
              <a:off x="408273" y="0"/>
              <a:ext cx="7239001" cy="1106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1" indent="0" algn="ctr">
                <a:lnSpc>
                  <a:spcPct val="110000"/>
                </a:lnSpc>
                <a:spcBef>
                  <a:spcPts val="3000"/>
                </a:spcBef>
                <a:defRPr sz="4400">
                  <a:solidFill>
                    <a:schemeClr val="accent4"/>
                  </a:solidFill>
                </a:defRPr>
              </a:pPr>
              <a:r>
                <a:t>Advantages</a:t>
              </a:r>
            </a:p>
          </p:txBody>
        </p:sp>
        <p:sp>
          <p:nvSpPr>
            <p:cNvPr id="284" name="Considerations"/>
            <p:cNvSpPr txBox="1"/>
            <p:nvPr/>
          </p:nvSpPr>
          <p:spPr>
            <a:xfrm>
              <a:off x="8535975" y="0"/>
              <a:ext cx="8255001" cy="1106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/>
            <a:p>
              <a:pPr lvl="1" indent="0" algn="ctr">
                <a:lnSpc>
                  <a:spcPct val="110000"/>
                </a:lnSpc>
                <a:spcBef>
                  <a:spcPts val="3000"/>
                </a:spcBef>
                <a:defRPr sz="4400">
                  <a:solidFill>
                    <a:schemeClr val="accent4"/>
                  </a:solidFill>
                </a:defRPr>
              </a:pPr>
              <a:r>
                <a:t>Considerations</a:t>
              </a:r>
            </a:p>
          </p:txBody>
        </p:sp>
        <p:sp>
          <p:nvSpPr>
            <p:cNvPr id="285" name="Line"/>
            <p:cNvSpPr/>
            <p:nvPr/>
          </p:nvSpPr>
          <p:spPr>
            <a:xfrm>
              <a:off x="153865" y="1072451"/>
              <a:ext cx="17226355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0" y="3332770"/>
              <a:ext cx="17407085" cy="1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7995361" y="1065542"/>
              <a:ext cx="1" cy="2110542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289" name="20%…"/>
          <p:cNvSpPr txBox="1"/>
          <p:nvPr/>
        </p:nvSpPr>
        <p:spPr>
          <a:xfrm>
            <a:off x="808316" y="5883955"/>
            <a:ext cx="4826001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defRPr sz="4400">
                <a:solidFill>
                  <a:schemeClr val="accent1"/>
                </a:solidFill>
              </a:defRPr>
            </a:pPr>
            <a:r>
              <a:t>20%</a:t>
            </a:r>
          </a:p>
          <a:p>
            <a:pPr lvl="1" indent="0" algn="ctr">
              <a:lnSpc>
                <a:spcPct val="110000"/>
              </a:lnSpc>
              <a:defRPr sz="4400">
                <a:solidFill>
                  <a:schemeClr val="accent4"/>
                </a:solidFill>
              </a:defRPr>
            </a:pPr>
            <a:r>
              <a:t>Peer Learning</a:t>
            </a:r>
          </a:p>
        </p:txBody>
      </p:sp>
      <p:sp>
        <p:nvSpPr>
          <p:cNvPr id="290" name="70%…"/>
          <p:cNvSpPr txBox="1"/>
          <p:nvPr/>
        </p:nvSpPr>
        <p:spPr>
          <a:xfrm>
            <a:off x="808316" y="8162916"/>
            <a:ext cx="4826001" cy="2684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1" indent="0" algn="ctr">
              <a:lnSpc>
                <a:spcPct val="110000"/>
              </a:lnSpc>
              <a:defRPr sz="4400">
                <a:solidFill>
                  <a:schemeClr val="accent1"/>
                </a:solidFill>
              </a:defRPr>
            </a:pPr>
            <a:r>
              <a:t>70%</a:t>
            </a:r>
          </a:p>
          <a:p>
            <a:pPr lvl="1" indent="0" algn="ctr">
              <a:lnSpc>
                <a:spcPct val="110000"/>
              </a:lnSpc>
              <a:defRPr sz="4400">
                <a:solidFill>
                  <a:schemeClr val="accent4"/>
                </a:solidFill>
              </a:defRPr>
            </a:pPr>
            <a:r>
              <a:t>Experiential</a:t>
            </a:r>
          </a:p>
          <a:p>
            <a:pPr lvl="1" indent="0" algn="ctr">
              <a:lnSpc>
                <a:spcPct val="110000"/>
              </a:lnSpc>
              <a:defRPr sz="4400">
                <a:solidFill>
                  <a:schemeClr val="accent4"/>
                </a:solidFill>
              </a:defRPr>
            </a:pPr>
            <a:r>
              <a:t> Learning</a:t>
            </a:r>
          </a:p>
        </p:txBody>
      </p:sp>
      <p:sp>
        <p:nvSpPr>
          <p:cNvPr id="291" name="Scalable…"/>
          <p:cNvSpPr txBox="1"/>
          <p:nvPr/>
        </p:nvSpPr>
        <p:spPr>
          <a:xfrm>
            <a:off x="6289771" y="3611528"/>
            <a:ext cx="7239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Scalable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Consistent</a:t>
            </a:r>
          </a:p>
        </p:txBody>
      </p:sp>
      <p:sp>
        <p:nvSpPr>
          <p:cNvPr id="292" name="Frequent revisiting/building on prior material…"/>
          <p:cNvSpPr txBox="1"/>
          <p:nvPr/>
        </p:nvSpPr>
        <p:spPr>
          <a:xfrm>
            <a:off x="14250350" y="3612495"/>
            <a:ext cx="8640046" cy="190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Frequent revisiting/building on prior material</a:t>
            </a:r>
          </a:p>
          <a:p>
            <a:pPr lvl="1" marL="481263" indent="-481263">
              <a:lnSpc>
                <a:spcPct val="110000"/>
              </a:lnSpc>
              <a:spcBef>
                <a:spcPts val="300"/>
              </a:spcBef>
              <a:buSzPct val="100000"/>
              <a:buChar char="•"/>
              <a:defRPr sz="3700">
                <a:solidFill>
                  <a:schemeClr val="accent1"/>
                </a:solidFill>
              </a:defRPr>
            </a:pPr>
            <a:r>
              <a:t>Promoting effortful recall</a:t>
            </a:r>
          </a:p>
        </p:txBody>
      </p:sp>
      <p:grpSp>
        <p:nvGrpSpPr>
          <p:cNvPr id="296" name="Group"/>
          <p:cNvGrpSpPr/>
          <p:nvPr/>
        </p:nvGrpSpPr>
        <p:grpSpPr>
          <a:xfrm>
            <a:off x="5906898" y="5654165"/>
            <a:ext cx="17407086" cy="2261758"/>
            <a:chOff x="0" y="0"/>
            <a:chExt cx="17407084" cy="2261756"/>
          </a:xfrm>
        </p:grpSpPr>
        <p:sp>
          <p:nvSpPr>
            <p:cNvPr id="293" name="Critical for building culture and values"/>
            <p:cNvSpPr txBox="1"/>
            <p:nvPr/>
          </p:nvSpPr>
          <p:spPr>
            <a:xfrm>
              <a:off x="415934" y="251334"/>
              <a:ext cx="7239001" cy="190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marL="481263" indent="-481263">
                <a:lnSpc>
                  <a:spcPct val="110000"/>
                </a:lnSpc>
                <a:spcBef>
                  <a:spcPts val="300"/>
                </a:spcBef>
                <a:buSzPct val="100000"/>
                <a:buChar char="•"/>
                <a:defRPr sz="3700">
                  <a:solidFill>
                    <a:schemeClr val="accent1"/>
                  </a:solidFill>
                </a:defRPr>
              </a:pPr>
              <a:r>
                <a:t>Critical for building culture and values</a:t>
              </a:r>
            </a:p>
          </p:txBody>
        </p:sp>
        <p:sp>
          <p:nvSpPr>
            <p:cNvPr id="294" name="Line"/>
            <p:cNvSpPr/>
            <p:nvPr/>
          </p:nvSpPr>
          <p:spPr>
            <a:xfrm>
              <a:off x="0" y="2261756"/>
              <a:ext cx="17407085" cy="1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8005543" y="0"/>
              <a:ext cx="1" cy="2110580"/>
            </a:xfrm>
            <a:prstGeom prst="line">
              <a:avLst/>
            </a:prstGeom>
            <a:noFill/>
            <a:ln w="63500" cap="rnd">
              <a:solidFill>
                <a:schemeClr val="accent1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chemeClr val="accent4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" grpId="2"/>
      <p:bldP build="p" bldLvl="5" animBg="1" rev="0" advAuto="0" spid="292" grpId="6"/>
      <p:bldP build="whole" bldLvl="1" animBg="1" rev="0" advAuto="0" spid="296" grpId="7"/>
      <p:bldP build="p" bldLvl="5" animBg="1" rev="0" advAuto="0" spid="279" grpId="10"/>
      <p:bldP build="p" bldLvl="5" animBg="1" rev="0" advAuto="0" spid="280" grpId="8"/>
      <p:bldP build="p" bldLvl="5" animBg="1" rev="0" advAuto="0" spid="291" grpId="5"/>
      <p:bldP build="whole" bldLvl="1" animBg="1" rev="0" advAuto="0" spid="290" grpId="3"/>
      <p:bldP build="whole" bldLvl="1" animBg="1" rev="0" advAuto="0" spid="288" grpId="4"/>
      <p:bldP build="p" bldLvl="5" animBg="1" rev="0" advAuto="0" spid="281" grpId="11"/>
      <p:bldP build="whole" bldLvl="1" animBg="1" rev="0" advAuto="0" spid="278" grpId="9"/>
      <p:bldP build="whole" bldLvl="1" animBg="1" rev="0" advAuto="0" spid="28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ubtitle 2"/>
          <p:cNvSpPr txBox="1"/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pPr/>
            <a:r>
              <a:t>Costs of Attrition</a:t>
            </a:r>
          </a:p>
        </p:txBody>
      </p:sp>
      <p:sp>
        <p:nvSpPr>
          <p:cNvPr id="299" name="Text Placeholder 5"/>
          <p:cNvSpPr/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Matthew Bidwell, Associate Professor of Management</a:t>
            </a:r>
          </a:p>
        </p:txBody>
      </p:sp>
      <p:sp>
        <p:nvSpPr>
          <p:cNvPr id="300" name="Title 1"/>
          <p:cNvSpPr txBox="1"/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pPr/>
            <a:r>
              <a:t>Managing Human Capital in Retail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