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Course Introduction</a:t>
            </a:r>
          </a:p>
        </p:txBody>
      </p:sp>
      <p:sp>
        <p:nvSpPr>
          <p:cNvPr id="215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 supply chain is much more than logistics (trucking and warehousing)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 supply chain is much more than logistics (trucking and warehousing) 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All steps are important to keep in mind, and where you need to excel will depend on the type of company that you are running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Companies can focus on different aspects of the supply chain as a strategic advantage against competitors</a:t>
            </a:r>
          </a:p>
        </p:txBody>
      </p:sp>
      <p:sp>
        <p:nvSpPr>
          <p:cNvPr id="248" name="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What is the Right Supply Chain?</a:t>
            </a:r>
          </a:p>
        </p:txBody>
      </p:sp>
      <p:sp>
        <p:nvSpPr>
          <p:cNvPr id="251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252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Understand the characteristics of the product and the customer and supply chain uncertainty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Understand the characteristics of the product and the customer and supply chain uncertainty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Understand the supply chain capabilities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Evaluating fit</a:t>
            </a:r>
          </a:p>
        </p:txBody>
      </p:sp>
      <p:sp>
        <p:nvSpPr>
          <p:cNvPr id="255" name="What is the Right Supply Chai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Right Supply Chain?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upply Chain Uncertain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Supply Chain Uncertainty</a:t>
            </a:r>
          </a:p>
        </p:txBody>
      </p:sp>
      <p:sp>
        <p:nvSpPr>
          <p:cNvPr id="258" name="Order quantity…"/>
          <p:cNvSpPr txBox="1"/>
          <p:nvPr>
            <p:ph type="body" idx="1"/>
          </p:nvPr>
        </p:nvSpPr>
        <p:spPr>
          <a:xfrm>
            <a:off x="1676400" y="3667871"/>
            <a:ext cx="21031200" cy="8816124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Order quantity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Customers tolerance to delays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Variety of products needed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Service level required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Price of the product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Desired rate of innovation in the product</a:t>
            </a:r>
          </a:p>
        </p:txBody>
      </p:sp>
      <p:sp>
        <p:nvSpPr>
          <p:cNvPr id="259" name="Want to understand the customer and supply chain uncertainty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Want to understand the customer and supply chain uncertainty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upply chain responsivenes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Supply chain responsiveness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Allows for a wide range of quantities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Meet short lead times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Handle a large variety of products 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Build highly innovative products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Meet a very high service level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Supply chain efficiency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Cost is low, but responsiveness is difficult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Increasing responsiveness results in higher costs that lower efficiency</a:t>
            </a:r>
          </a:p>
        </p:txBody>
      </p:sp>
      <p:sp>
        <p:nvSpPr>
          <p:cNvPr id="262" name="Understanding the Supply Chain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Supply Chain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Understanding the Supply Chain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Supply Chain Capabilities</a:t>
            </a:r>
          </a:p>
        </p:txBody>
      </p:sp>
      <p:sp>
        <p:nvSpPr>
          <p:cNvPr id="265" name="Efficient"/>
          <p:cNvSpPr txBox="1"/>
          <p:nvPr/>
        </p:nvSpPr>
        <p:spPr>
          <a:xfrm>
            <a:off x="10231833" y="2578805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Efficient</a:t>
            </a:r>
          </a:p>
        </p:txBody>
      </p:sp>
      <p:sp>
        <p:nvSpPr>
          <p:cNvPr id="266" name="Responsive"/>
          <p:cNvSpPr txBox="1"/>
          <p:nvPr/>
        </p:nvSpPr>
        <p:spPr>
          <a:xfrm>
            <a:off x="17322227" y="2578805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Responsive</a:t>
            </a:r>
          </a:p>
        </p:txBody>
      </p:sp>
      <p:sp>
        <p:nvSpPr>
          <p:cNvPr id="267" name="Primary goal"/>
          <p:cNvSpPr txBox="1"/>
          <p:nvPr/>
        </p:nvSpPr>
        <p:spPr>
          <a:xfrm>
            <a:off x="1532837" y="3992738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Primary goal</a:t>
            </a:r>
          </a:p>
        </p:txBody>
      </p:sp>
      <p:sp>
        <p:nvSpPr>
          <p:cNvPr id="268" name="Pricing strategy"/>
          <p:cNvSpPr txBox="1"/>
          <p:nvPr/>
        </p:nvSpPr>
        <p:spPr>
          <a:xfrm>
            <a:off x="1532837" y="5942399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Pricing strategy</a:t>
            </a:r>
          </a:p>
        </p:txBody>
      </p:sp>
      <p:sp>
        <p:nvSpPr>
          <p:cNvPr id="269" name="Manufacturing strategy"/>
          <p:cNvSpPr txBox="1"/>
          <p:nvPr/>
        </p:nvSpPr>
        <p:spPr>
          <a:xfrm>
            <a:off x="1532837" y="7892060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Manufacturing strategy</a:t>
            </a:r>
          </a:p>
        </p:txBody>
      </p:sp>
      <p:sp>
        <p:nvSpPr>
          <p:cNvPr id="270" name="Inventory strategy"/>
          <p:cNvSpPr txBox="1"/>
          <p:nvPr/>
        </p:nvSpPr>
        <p:spPr>
          <a:xfrm>
            <a:off x="1532837" y="9841720"/>
            <a:ext cx="6413501" cy="86143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Inventory strategy</a:t>
            </a:r>
          </a:p>
        </p:txBody>
      </p:sp>
      <p:sp>
        <p:nvSpPr>
          <p:cNvPr id="271" name="Line"/>
          <p:cNvSpPr/>
          <p:nvPr/>
        </p:nvSpPr>
        <p:spPr>
          <a:xfrm>
            <a:off x="1666367" y="3606800"/>
            <a:ext cx="20635392" cy="0"/>
          </a:xfrm>
          <a:prstGeom prst="line">
            <a:avLst/>
          </a:prstGeom>
          <a:ln w="63500">
            <a:solidFill>
              <a:schemeClr val="accent1"/>
            </a:solidFill>
            <a:miter/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2" name="Lowest cost"/>
          <p:cNvSpPr txBox="1"/>
          <p:nvPr/>
        </p:nvSpPr>
        <p:spPr>
          <a:xfrm>
            <a:off x="10231833" y="3992738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Lowest cost</a:t>
            </a:r>
          </a:p>
        </p:txBody>
      </p:sp>
      <p:sp>
        <p:nvSpPr>
          <p:cNvPr id="273" name="High utilization"/>
          <p:cNvSpPr txBox="1"/>
          <p:nvPr/>
        </p:nvSpPr>
        <p:spPr>
          <a:xfrm>
            <a:off x="10231833" y="7892060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High utilization</a:t>
            </a:r>
          </a:p>
        </p:txBody>
      </p:sp>
      <p:sp>
        <p:nvSpPr>
          <p:cNvPr id="274" name="Lower margins"/>
          <p:cNvSpPr txBox="1"/>
          <p:nvPr/>
        </p:nvSpPr>
        <p:spPr>
          <a:xfrm>
            <a:off x="10231833" y="5942399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Lower margins</a:t>
            </a:r>
          </a:p>
        </p:txBody>
      </p:sp>
      <p:sp>
        <p:nvSpPr>
          <p:cNvPr id="275" name="Minimize inventory"/>
          <p:cNvSpPr txBox="1"/>
          <p:nvPr/>
        </p:nvSpPr>
        <p:spPr>
          <a:xfrm>
            <a:off x="10231833" y="9841720"/>
            <a:ext cx="6413501" cy="86143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Minimize inventory</a:t>
            </a:r>
          </a:p>
        </p:txBody>
      </p:sp>
      <p:sp>
        <p:nvSpPr>
          <p:cNvPr id="276" name="Quick response"/>
          <p:cNvSpPr txBox="1"/>
          <p:nvPr/>
        </p:nvSpPr>
        <p:spPr>
          <a:xfrm>
            <a:off x="17322227" y="3992738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Quick response</a:t>
            </a:r>
          </a:p>
        </p:txBody>
      </p:sp>
      <p:sp>
        <p:nvSpPr>
          <p:cNvPr id="277" name="Buffer inventory"/>
          <p:cNvSpPr txBox="1"/>
          <p:nvPr/>
        </p:nvSpPr>
        <p:spPr>
          <a:xfrm>
            <a:off x="17322227" y="9841720"/>
            <a:ext cx="6413501" cy="86143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Buffer inventory</a:t>
            </a:r>
          </a:p>
        </p:txBody>
      </p:sp>
      <p:sp>
        <p:nvSpPr>
          <p:cNvPr id="278" name="Capacity flexibility"/>
          <p:cNvSpPr txBox="1"/>
          <p:nvPr/>
        </p:nvSpPr>
        <p:spPr>
          <a:xfrm>
            <a:off x="17322227" y="7892060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Capacity flexibility</a:t>
            </a:r>
          </a:p>
        </p:txBody>
      </p:sp>
      <p:sp>
        <p:nvSpPr>
          <p:cNvPr id="279" name="Higher margins"/>
          <p:cNvSpPr txBox="1"/>
          <p:nvPr/>
        </p:nvSpPr>
        <p:spPr>
          <a:xfrm>
            <a:off x="17322227" y="5942399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pPr/>
            <a:r>
              <a:t>Higher margins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3"/>
      <p:bldP build="whole" bldLvl="1" animBg="1" rev="0" advAuto="0" spid="273" grpId="2"/>
      <p:bldP build="whole" bldLvl="1" animBg="1" rev="0" advAuto="0" spid="277" grpId="6"/>
      <p:bldP build="whole" bldLvl="1" animBg="1" rev="0" advAuto="0" spid="276" grpId="5"/>
      <p:bldP build="whole" bldLvl="1" animBg="1" rev="0" advAuto="0" spid="278" grpId="7"/>
      <p:bldP build="whole" bldLvl="1" animBg="1" rev="0" advAuto="0" spid="279" grpId="8"/>
      <p:bldP build="whole" bldLvl="1" animBg="1" rev="0" advAuto="0" spid="275" grpId="4"/>
      <p:bldP build="whole" bldLvl="1" animBg="1" rev="0" advAuto="0" spid="27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Matching Supply Chain with Produ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Matching Supply Chain with Products</a:t>
            </a:r>
          </a:p>
        </p:txBody>
      </p:sp>
      <p:sp>
        <p:nvSpPr>
          <p:cNvPr id="282" name="Products"/>
          <p:cNvSpPr txBox="1"/>
          <p:nvPr/>
        </p:nvSpPr>
        <p:spPr>
          <a:xfrm>
            <a:off x="9640256" y="2597143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Products</a:t>
            </a:r>
          </a:p>
        </p:txBody>
      </p:sp>
      <p:sp>
        <p:nvSpPr>
          <p:cNvPr id="283" name="Functional"/>
          <p:cNvSpPr txBox="1"/>
          <p:nvPr/>
        </p:nvSpPr>
        <p:spPr>
          <a:xfrm>
            <a:off x="6462074" y="3674258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Functional </a:t>
            </a:r>
          </a:p>
        </p:txBody>
      </p:sp>
      <p:sp>
        <p:nvSpPr>
          <p:cNvPr id="284" name="Supply Chain"/>
          <p:cNvSpPr txBox="1"/>
          <p:nvPr/>
        </p:nvSpPr>
        <p:spPr>
          <a:xfrm rot="16200000">
            <a:off x="1594993" y="7700656"/>
            <a:ext cx="6413501" cy="861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Supply Chain</a:t>
            </a:r>
          </a:p>
        </p:txBody>
      </p:sp>
      <p:sp>
        <p:nvSpPr>
          <p:cNvPr id="285" name="Innovative"/>
          <p:cNvSpPr txBox="1"/>
          <p:nvPr/>
        </p:nvSpPr>
        <p:spPr>
          <a:xfrm>
            <a:off x="12651208" y="3674258"/>
            <a:ext cx="6413501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Innovative</a:t>
            </a:r>
          </a:p>
        </p:txBody>
      </p:sp>
      <p:sp>
        <p:nvSpPr>
          <p:cNvPr id="286" name="Rectangle"/>
          <p:cNvSpPr/>
          <p:nvPr/>
        </p:nvSpPr>
        <p:spPr>
          <a:xfrm>
            <a:off x="6693326" y="4646035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7" name="Rectangle"/>
          <p:cNvSpPr/>
          <p:nvPr/>
        </p:nvSpPr>
        <p:spPr>
          <a:xfrm>
            <a:off x="12882459" y="4633335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88" name="Responsive"/>
          <p:cNvSpPr txBox="1"/>
          <p:nvPr/>
        </p:nvSpPr>
        <p:spPr>
          <a:xfrm rot="16200000">
            <a:off x="4423738" y="9450490"/>
            <a:ext cx="3325144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Responsive</a:t>
            </a:r>
          </a:p>
        </p:txBody>
      </p:sp>
      <p:sp>
        <p:nvSpPr>
          <p:cNvPr id="289" name="Efficient"/>
          <p:cNvSpPr txBox="1"/>
          <p:nvPr/>
        </p:nvSpPr>
        <p:spPr>
          <a:xfrm rot="16200000">
            <a:off x="4423738" y="5909668"/>
            <a:ext cx="3325144" cy="7377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Efficient</a:t>
            </a:r>
          </a:p>
        </p:txBody>
      </p:sp>
      <p:sp>
        <p:nvSpPr>
          <p:cNvPr id="290" name="Rectangle"/>
          <p:cNvSpPr/>
          <p:nvPr/>
        </p:nvSpPr>
        <p:spPr>
          <a:xfrm>
            <a:off x="6693326" y="8193771"/>
            <a:ext cx="5950998" cy="330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91" name="Rectangle"/>
          <p:cNvSpPr/>
          <p:nvPr/>
        </p:nvSpPr>
        <p:spPr>
          <a:xfrm>
            <a:off x="12882459" y="8168371"/>
            <a:ext cx="5950998" cy="3302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grpSp>
        <p:nvGrpSpPr>
          <p:cNvPr id="296" name="Group"/>
          <p:cNvGrpSpPr/>
          <p:nvPr/>
        </p:nvGrpSpPr>
        <p:grpSpPr>
          <a:xfrm>
            <a:off x="6462074" y="5928154"/>
            <a:ext cx="12602635" cy="4285498"/>
            <a:chOff x="0" y="0"/>
            <a:chExt cx="12602633" cy="4285496"/>
          </a:xfrm>
        </p:grpSpPr>
        <p:sp>
          <p:nvSpPr>
            <p:cNvPr id="292" name="MATCH"/>
            <p:cNvSpPr txBox="1"/>
            <p:nvPr/>
          </p:nvSpPr>
          <p:spPr>
            <a:xfrm>
              <a:off x="0" y="0"/>
              <a:ext cx="6413500" cy="73776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MATCH</a:t>
              </a:r>
            </a:p>
          </p:txBody>
        </p:sp>
        <p:sp>
          <p:nvSpPr>
            <p:cNvPr id="293" name="MISMATCH"/>
            <p:cNvSpPr txBox="1"/>
            <p:nvPr/>
          </p:nvSpPr>
          <p:spPr>
            <a:xfrm>
              <a:off x="6189133" y="0"/>
              <a:ext cx="6413501" cy="73776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MISMATCH</a:t>
              </a:r>
            </a:p>
          </p:txBody>
        </p:sp>
        <p:sp>
          <p:nvSpPr>
            <p:cNvPr id="294" name="MISMATCH"/>
            <p:cNvSpPr txBox="1"/>
            <p:nvPr/>
          </p:nvSpPr>
          <p:spPr>
            <a:xfrm>
              <a:off x="0" y="3522335"/>
              <a:ext cx="6413500" cy="7377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MISMATCH</a:t>
              </a:r>
            </a:p>
          </p:txBody>
        </p:sp>
        <p:sp>
          <p:nvSpPr>
            <p:cNvPr id="295" name="MATCH"/>
            <p:cNvSpPr txBox="1"/>
            <p:nvPr/>
          </p:nvSpPr>
          <p:spPr>
            <a:xfrm>
              <a:off x="6189133" y="3547735"/>
              <a:ext cx="6413501" cy="7377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MATCH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"/>
      <p:bldP build="whole" bldLvl="1" animBg="1" rev="0" advAuto="0" spid="283" grpId="6"/>
      <p:bldP build="whole" bldLvl="1" animBg="1" rev="0" advAuto="0" spid="288" grpId="3"/>
      <p:bldP build="whole" bldLvl="1" animBg="1" rev="0" advAuto="0" spid="282" grpId="4"/>
      <p:bldP build="whole" bldLvl="1" animBg="1" rev="0" advAuto="0" spid="296" grpId="7"/>
      <p:bldP build="whole" bldLvl="1" animBg="1" rev="0" advAuto="0" spid="289" grpId="2"/>
      <p:bldP build="whole" bldLvl="1" animBg="1" rev="0" advAuto="0" spid="285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upply chain resilience is the capacity of a supply chain to persist, adapt, and transforms in the face of change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Supply chain resilience is the capacity of a supply chain to persist, adapt, and transforms in the face of change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Resiliency comes at a cost</a:t>
            </a:r>
          </a:p>
        </p:txBody>
      </p:sp>
      <p:sp>
        <p:nvSpPr>
          <p:cNvPr id="299" name="Supply Chain Resil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Supply Chain Resilience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igital 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 Supply Chain</a:t>
            </a:r>
          </a:p>
        </p:txBody>
      </p:sp>
      <p:sp>
        <p:nvSpPr>
          <p:cNvPr id="302" name="Goods (products)…"/>
          <p:cNvSpPr txBox="1"/>
          <p:nvPr>
            <p:ph type="body" idx="1"/>
          </p:nvPr>
        </p:nvSpPr>
        <p:spPr>
          <a:xfrm>
            <a:off x="1676400" y="3667871"/>
            <a:ext cx="21031200" cy="8791762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Goods (products)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Complexity has increased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Money (payment)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Electronic payments, new financial institutions and mechanisms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Information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Information richness and sharing speed</a:t>
            </a:r>
          </a:p>
        </p:txBody>
      </p:sp>
      <p:sp>
        <p:nvSpPr>
          <p:cNvPr id="303" name="What is new and why do we need to think of a digital supply chain?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What is new and why do we need to think of a digital supply chain?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  <p:sp>
        <p:nvSpPr>
          <p:cNvPr id="306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307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cus on understating the main challenges and opportunities that the retailer’s supply chains are seeing today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Focus on understating the main challenges and opportunities that the retailer’s supply chains are seeing today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Revisit the supply chain fundamentals, concentrating on the impact that the digital transformation is having on these fundamentals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Four modules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Digital supply chains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Retail analytics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Retail platforms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Digital transformation in retail</a:t>
            </a:r>
          </a:p>
        </p:txBody>
      </p:sp>
      <p:sp>
        <p:nvSpPr>
          <p:cNvPr id="219" name="Course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tail Digital 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  <p:pic>
        <p:nvPicPr>
          <p:cNvPr id="3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1874" t="24444" r="13125" b="18888"/>
          <a:stretch>
            <a:fillRect/>
          </a:stretch>
        </p:blipFill>
        <p:spPr>
          <a:xfrm>
            <a:off x="2133599" y="2453747"/>
            <a:ext cx="20116834" cy="986498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Deloitte. The Customer-Driven Supply Chain, Digital supply networks enable the whatever-whenever-wherever shopping experience. 2018"/>
          <p:cNvSpPr txBox="1"/>
          <p:nvPr/>
        </p:nvSpPr>
        <p:spPr>
          <a:xfrm>
            <a:off x="2062878" y="12349826"/>
            <a:ext cx="20116801" cy="40483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1600"/>
            </a:lvl1pPr>
          </a:lstStyle>
          <a:p>
            <a:pPr/>
            <a:r>
              <a:t>Deloitte. The Customer-Driven Supply Chain, Digital supply networks enable the whatever-whenever-wherever shopping experience.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E-commerce retail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E-commerce retail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Changes to traditional inventory/product flow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Information flow quicker and more complex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3rd party logistics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Role of manufacturers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Definition of what a retailer is has blurred</a:t>
            </a:r>
          </a:p>
        </p:txBody>
      </p:sp>
      <p:sp>
        <p:nvSpPr>
          <p:cNvPr id="314" name="Retail Supply Chain Disru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Retail Supply Chain Disruptions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Digital Capabilities</a:t>
            </a:r>
          </a:p>
        </p:txBody>
      </p:sp>
      <p:sp>
        <p:nvSpPr>
          <p:cNvPr id="317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318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apabilities that any retailer needs to have today, in order to navigate the digital transformation successfully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Capabilities that any retailer needs to have today, in order to navigate the digital transformation successfully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Where you can start building other, more specific capabilities to your business that can help in successfully differentiating from other companies that are doing this digital transformation process</a:t>
            </a:r>
          </a:p>
        </p:txBody>
      </p:sp>
      <p:sp>
        <p:nvSpPr>
          <p:cNvPr id="321" name="Foundational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Advanced analytics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Advanced analytics</a:t>
            </a:r>
          </a:p>
        </p:txBody>
      </p:sp>
      <p:sp>
        <p:nvSpPr>
          <p:cNvPr id="324" name="Foundational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Advanced analytics"/>
          <p:cNvSpPr txBox="1"/>
          <p:nvPr>
            <p:ph type="body" sz="quarter" idx="1"/>
          </p:nvPr>
        </p:nvSpPr>
        <p:spPr>
          <a:xfrm>
            <a:off x="1676400" y="2651477"/>
            <a:ext cx="21031200" cy="1179052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Advanced analytics</a:t>
            </a:r>
          </a:p>
        </p:txBody>
      </p:sp>
      <p:sp>
        <p:nvSpPr>
          <p:cNvPr id="327" name="Foundational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Capabilities</a:t>
            </a:r>
          </a:p>
        </p:txBody>
      </p:sp>
      <p:sp>
        <p:nvSpPr>
          <p:cNvPr id="328" name="Smart forecasting"/>
          <p:cNvSpPr txBox="1"/>
          <p:nvPr/>
        </p:nvSpPr>
        <p:spPr>
          <a:xfrm>
            <a:off x="1676400" y="3794510"/>
            <a:ext cx="21031200" cy="1179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Smart forecasting</a:t>
            </a:r>
          </a:p>
        </p:txBody>
      </p:sp>
      <p:sp>
        <p:nvSpPr>
          <p:cNvPr id="329" name="Not only making the forecast of my own needs, but also what is going to happen all across the supply chain"/>
          <p:cNvSpPr txBox="1"/>
          <p:nvPr/>
        </p:nvSpPr>
        <p:spPr>
          <a:xfrm>
            <a:off x="1676400" y="4753394"/>
            <a:ext cx="21031200" cy="804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Not only making the forecast of my own needs, but also what is going to happen all across the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dvanced analytics…"/>
          <p:cNvSpPr txBox="1"/>
          <p:nvPr>
            <p:ph type="body" sz="quarter" idx="1"/>
          </p:nvPr>
        </p:nvSpPr>
        <p:spPr>
          <a:xfrm>
            <a:off x="1676400" y="2651477"/>
            <a:ext cx="21031200" cy="3134493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Advanced analytics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Smart forecasting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Network visibility</a:t>
            </a:r>
          </a:p>
        </p:txBody>
      </p:sp>
      <p:sp>
        <p:nvSpPr>
          <p:cNvPr id="332" name="Foundational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Capabilities</a:t>
            </a:r>
          </a:p>
        </p:txBody>
      </p:sp>
      <p:sp>
        <p:nvSpPr>
          <p:cNvPr id="333" name="In the past, the goal was to map the supply chain, to know your set of suppliers…"/>
          <p:cNvSpPr txBox="1"/>
          <p:nvPr/>
        </p:nvSpPr>
        <p:spPr>
          <a:xfrm>
            <a:off x="1676400" y="5940614"/>
            <a:ext cx="21031200" cy="691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 the past, the goal was to map the supply chain, to know your set of suppliers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Today, that may not be enough — need to be aware of the suppliers of your suppliers, moving one step back in the supply chain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The same is true going forward in the supply chain — from the buying point, you want to have visibility on where the inventory is going to be placed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Advanced analytics…"/>
          <p:cNvSpPr txBox="1"/>
          <p:nvPr>
            <p:ph type="body" sz="half" idx="1"/>
          </p:nvPr>
        </p:nvSpPr>
        <p:spPr>
          <a:xfrm>
            <a:off x="1676400" y="2651477"/>
            <a:ext cx="21031200" cy="446003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Advanced analytics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Smart forecasting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Network visibility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Dynamic connectivity</a:t>
            </a:r>
          </a:p>
        </p:txBody>
      </p:sp>
      <p:sp>
        <p:nvSpPr>
          <p:cNvPr id="336" name="Foundational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Capabilities</a:t>
            </a:r>
          </a:p>
        </p:txBody>
      </p:sp>
      <p:sp>
        <p:nvSpPr>
          <p:cNvPr id="337" name="Your other foundational capabilities will not be as helpful if you do not have good connectivity between the different nodes…"/>
          <p:cNvSpPr txBox="1"/>
          <p:nvPr/>
        </p:nvSpPr>
        <p:spPr>
          <a:xfrm>
            <a:off x="1676400" y="7060049"/>
            <a:ext cx="21031200" cy="579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Your other foundational capabilities will not be as helpful if you do not have good connectivity between the different nodes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Will help with out-of-stocks, increase the service level, and make strategic changes that will allow you to compete in a more effective way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dvanced analytics…"/>
          <p:cNvSpPr txBox="1"/>
          <p:nvPr>
            <p:ph type="body" sz="half" idx="1"/>
          </p:nvPr>
        </p:nvSpPr>
        <p:spPr>
          <a:xfrm>
            <a:off x="1676400" y="2651477"/>
            <a:ext cx="21031200" cy="4460038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Advanced analytics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Smart forecasting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Network visibility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Dynamic connectivity</a:t>
            </a:r>
          </a:p>
        </p:txBody>
      </p:sp>
      <p:sp>
        <p:nvSpPr>
          <p:cNvPr id="340" name="Foundational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Advanced capabilities are generally more complex or are dependent on foundational capabilities and how well those have been incorporated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Advanced capabilities are generally more complex or are dependent on foundational capabilities and how well those have been incorporated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Order fulfillment optimization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Capability that will allow you to have the possibility to place orders as fast as the demand signal is received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Going to suggest where in the supply chain you want to place the inventory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Will allow you to minimize the total investment in inventory while keep the service level as high as possible</a:t>
            </a:r>
          </a:p>
        </p:txBody>
      </p:sp>
      <p:sp>
        <p:nvSpPr>
          <p:cNvPr id="343" name="Business Specific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Specific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How meaningful retail analytics can generate value for retailers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How meaningful retail analytics can generate value for retailers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What traditional retailers are doing to navigate the digital transformation successfully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role of digital platforms and how this new business model is disrupting the retail industry</a:t>
            </a:r>
          </a:p>
        </p:txBody>
      </p:sp>
      <p:sp>
        <p:nvSpPr>
          <p:cNvPr id="222" name="Course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Advanced capabilities are generally more complex or are dependent on foundational capabilities and how well those have been incorporated…"/>
          <p:cNvSpPr txBox="1"/>
          <p:nvPr>
            <p:ph type="body" sz="half" idx="1"/>
          </p:nvPr>
        </p:nvSpPr>
        <p:spPr>
          <a:xfrm>
            <a:off x="1676400" y="2651477"/>
            <a:ext cx="21031200" cy="404253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Advanced capabilities are generally more complex or are dependent on foundational capabilities and how well those have been incorporated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Order fulfillment optimization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Delivery optimization</a:t>
            </a:r>
          </a:p>
        </p:txBody>
      </p:sp>
      <p:sp>
        <p:nvSpPr>
          <p:cNvPr id="346" name="Business Specific Cap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Specific Capabilities</a:t>
            </a:r>
          </a:p>
        </p:txBody>
      </p:sp>
      <p:sp>
        <p:nvSpPr>
          <p:cNvPr id="347" name="Dynamic workforce management…"/>
          <p:cNvSpPr txBox="1"/>
          <p:nvPr/>
        </p:nvSpPr>
        <p:spPr>
          <a:xfrm>
            <a:off x="1676400" y="6861357"/>
            <a:ext cx="21031200" cy="59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Dynamic workforce management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Cross-channel returns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Supply Chain</a:t>
            </a:r>
          </a:p>
        </p:txBody>
      </p:sp>
      <p:sp>
        <p:nvSpPr>
          <p:cNvPr id="225" name="Text Placeholder 5"/>
          <p:cNvSpPr/>
          <p:nvPr>
            <p:ph type="body" idx="21"/>
          </p:nvPr>
        </p:nvSpPr>
        <p:spPr>
          <a:xfrm>
            <a:off x="1151343" y="10852057"/>
            <a:ext cx="22287777" cy="15444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Santiago Gallino, Charles W. Evans Distinguished Faculty Scholar and Assistant Professor of Operations, Information and Decisions</a:t>
            </a:r>
          </a:p>
        </p:txBody>
      </p:sp>
      <p:sp>
        <p:nvSpPr>
          <p:cNvPr id="22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Retail Digital Supply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upply chain is a system of organizations, people, activities, information, and resources involved in supplying a product or service to a consumer…"/>
          <p:cNvSpPr txBox="1"/>
          <p:nvPr>
            <p:ph type="body" idx="1"/>
          </p:nvPr>
        </p:nvSpPr>
        <p:spPr>
          <a:xfrm>
            <a:off x="1676400" y="2651477"/>
            <a:ext cx="21031200" cy="10200887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 supply chain is a system of organizations, people, activities, information, and resources involved in supplying a product or service to a consumer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Supply chain activities involve the transformation of natural resources, raw materials, and components into a finished product that is delivered to the end customer</a:t>
            </a:r>
          </a:p>
        </p:txBody>
      </p:sp>
      <p:sp>
        <p:nvSpPr>
          <p:cNvPr id="229" name="Defin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Supply Chain</a:t>
            </a:r>
          </a:p>
        </p:txBody>
      </p:sp>
      <p:pic>
        <p:nvPicPr>
          <p:cNvPr id="232" name="Screen Shot 2021-05-24 at 12.55.47 PM.png" descr="Screen Shot 2021-05-24 at 12.55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8802" y="3759100"/>
            <a:ext cx="21031201" cy="6197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Deloitte. The Customer-Driven Supply Chain, Digital supply networks enable the whatever-whenever-wherever shopping experience. 2018"/>
          <p:cNvSpPr txBox="1"/>
          <p:nvPr/>
        </p:nvSpPr>
        <p:spPr>
          <a:xfrm>
            <a:off x="2062878" y="12349826"/>
            <a:ext cx="20116801" cy="40483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1600"/>
            </a:lvl1pPr>
          </a:lstStyle>
          <a:p>
            <a:pPr/>
            <a:r>
              <a:t>Deloitte. The Customer-Driven Supply Chain, Digital supply networks enable the whatever-whenever-wherever shopping experience.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Supply Chain</a:t>
            </a:r>
          </a:p>
        </p:txBody>
      </p:sp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6958" y="1869977"/>
            <a:ext cx="14610084" cy="10957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Supply Chain</a:t>
            </a:r>
          </a:p>
        </p:txBody>
      </p:sp>
      <p:sp>
        <p:nvSpPr>
          <p:cNvPr id="239" name="Goods (products)…"/>
          <p:cNvSpPr txBox="1"/>
          <p:nvPr>
            <p:ph type="body" sz="half" idx="1"/>
          </p:nvPr>
        </p:nvSpPr>
        <p:spPr>
          <a:xfrm>
            <a:off x="1676400" y="3667871"/>
            <a:ext cx="21031200" cy="3250630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Goods (products)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Information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Money (payments)</a:t>
            </a:r>
          </a:p>
        </p:txBody>
      </p:sp>
      <p:sp>
        <p:nvSpPr>
          <p:cNvPr id="240" name="What travels in the supply chain?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What travels in the supply chain?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upply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Supply Chain</a:t>
            </a:r>
          </a:p>
        </p:txBody>
      </p:sp>
      <p:sp>
        <p:nvSpPr>
          <p:cNvPr id="243" name="Goods (products)…"/>
          <p:cNvSpPr txBox="1"/>
          <p:nvPr>
            <p:ph type="body" idx="1"/>
          </p:nvPr>
        </p:nvSpPr>
        <p:spPr>
          <a:xfrm>
            <a:off x="1676400" y="3667871"/>
            <a:ext cx="21031200" cy="8791762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Goods (products)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Returns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For online retailers, this inverse flow of products can be critical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Money (payment)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Payments and credits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Information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Coordination and forecasting</a:t>
            </a:r>
          </a:p>
          <a:p>
            <a:pPr lvl="2" marL="1243263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Distortion and the bullwhip effect</a:t>
            </a:r>
          </a:p>
        </p:txBody>
      </p:sp>
      <p:sp>
        <p:nvSpPr>
          <p:cNvPr id="244" name="In what direction do these things travel?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In what direction do these things travel?</a:t>
            </a:r>
          </a:p>
        </p:txBody>
      </p:sp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1338" y="6915911"/>
            <a:ext cx="7133563" cy="5350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