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D8"/>
          </a:solidFill>
        </a:fill>
      </a:tcStyle>
    </a:wholeTbl>
    <a:band2H>
      <a:tcTxStyle b="def" i="def"/>
      <a:tcStyle>
        <a:tcBdr/>
        <a:fill>
          <a:solidFill>
            <a:srgbClr val="E6E8ED"/>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0E7D3"/>
          </a:solidFill>
        </a:fill>
      </a:tcStyle>
    </a:wholeTbl>
    <a:band2H>
      <a:tcTxStyle b="def" i="def"/>
      <a:tcStyle>
        <a:tcBdr/>
        <a:fill>
          <a:solidFill>
            <a:srgbClr val="F8F3EA"/>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D2C4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Arial"/>
          <a:ea typeface="Arial"/>
          <a:cs typeface="Arial"/>
        </a:font>
        <a:srgbClr val="2D2C41"/>
      </a:tcTxStyle>
      <a:tcStyle>
        <a:tcBdr>
          <a:left>
            <a:ln w="25400" cap="flat">
              <a:noFill/>
              <a:miter lim="400000"/>
            </a:ln>
          </a:left>
          <a:right>
            <a:ln w="25400" cap="flat">
              <a:noFill/>
              <a:miter lim="400000"/>
            </a:ln>
          </a:right>
          <a:top>
            <a:ln w="1016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25400" cap="flat">
              <a:noFill/>
              <a:miter lim="400000"/>
            </a:ln>
          </a:left>
          <a:right>
            <a:ln w="25400" cap="flat">
              <a:noFill/>
              <a:miter lim="400000"/>
            </a:ln>
          </a:right>
          <a:top>
            <a:ln w="508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CCBCD"/>
          </a:solidFill>
        </a:fill>
      </a:tcStyle>
    </a:wholeTbl>
    <a:band2H>
      <a:tcTxStyle b="def" i="def"/>
      <a:tcStyle>
        <a:tcBdr/>
        <a:fill>
          <a:solidFill>
            <a:srgbClr val="E7E7E8"/>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Row>
  </a:tblStyle>
  <a:tblStyle styleId="{2708684C-4D16-4618-839F-0558EEFCDFE6}" styleName="">
    <a:tblBg/>
    <a:wholeTbl>
      <a:tcTxStyle b="off"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firstCol>
    <a:la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1016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lastRow>
    <a:fir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508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firstRow>
  </a:tblStyle>
  <a:tblStyle styleId="{8F44A2F1-9E1F-4B54-A3A2-5F16C0AD49E2}" styleName="">
    <a:tblBg/>
    <a:wholeTbl>
      <a:tcTxStyle b="off" i="off">
        <a:font>
          <a:latin typeface="Arial"/>
          <a:ea typeface="Arial"/>
          <a:cs typeface="Arial"/>
        </a:font>
        <a:schemeClr val="accent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b="def" i="def"/>
      <a:tcStyle>
        <a:tcBdr/>
        <a:fill>
          <a:solidFill>
            <a:srgbClr val="E6EAF2"/>
          </a:solidFill>
        </a:fill>
      </a:tcStyle>
    </a:band2H>
    <a:firstCol>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chemeClr val="accent1"/>
        </a:solidFill>
      </p:bgPr>
    </p:bg>
    <p:spTree>
      <p:nvGrpSpPr>
        <p:cNvPr id="1" name=""/>
        <p:cNvGrpSpPr/>
        <p:nvPr/>
      </p:nvGrpSpPr>
      <p:grpSpPr>
        <a:xfrm>
          <a:off x="0" y="0"/>
          <a:ext cx="0" cy="0"/>
          <a:chOff x="0" y="0"/>
          <a:chExt cx="0" cy="0"/>
        </a:xfrm>
      </p:grpSpPr>
      <p:sp>
        <p:nvSpPr>
          <p:cNvPr id="14"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5"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8"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9" name="Picture 3" descr="Picture 3"/>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Only">
    <p:spTree>
      <p:nvGrpSpPr>
        <p:cNvPr id="1" name=""/>
        <p:cNvGrpSpPr/>
        <p:nvPr/>
      </p:nvGrpSpPr>
      <p:grpSpPr>
        <a:xfrm>
          <a:off x="0" y="0"/>
          <a:ext cx="0" cy="0"/>
          <a:chOff x="0" y="0"/>
          <a:chExt cx="0" cy="0"/>
        </a:xfrm>
      </p:grpSpPr>
      <p:sp>
        <p:nvSpPr>
          <p:cNvPr id="1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1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22"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3"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ackground Only: Blue">
    <p:bg>
      <p:bgPr>
        <a:solidFill>
          <a:schemeClr val="accent1"/>
        </a:solidFill>
      </p:bgPr>
    </p:bg>
    <p:spTree>
      <p:nvGrpSpPr>
        <p:cNvPr id="1" name=""/>
        <p:cNvGrpSpPr/>
        <p:nvPr/>
      </p:nvGrpSpPr>
      <p:grpSpPr>
        <a:xfrm>
          <a:off x="0" y="0"/>
          <a:ext cx="0" cy="0"/>
          <a:chOff x="0" y="0"/>
          <a:chExt cx="0" cy="0"/>
        </a:xfrm>
      </p:grpSpPr>
      <p:grpSp>
        <p:nvGrpSpPr>
          <p:cNvPr id="133" name="Freeform 6"/>
          <p:cNvGrpSpPr/>
          <p:nvPr/>
        </p:nvGrpSpPr>
        <p:grpSpPr>
          <a:xfrm>
            <a:off x="0" y="0"/>
            <a:ext cx="24383999" cy="9318283"/>
            <a:chOff x="0" y="0"/>
            <a:chExt cx="24383998" cy="9318282"/>
          </a:xfrm>
        </p:grpSpPr>
        <p:sp>
          <p:nvSpPr>
            <p:cNvPr id="131" name="Shape"/>
            <p:cNvSpPr/>
            <p:nvPr/>
          </p:nvSpPr>
          <p:spPr>
            <a:xfrm flipH="1" rot="5400000">
              <a:off x="7532858" y="-7532859"/>
              <a:ext cx="9318283"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8877" y="0"/>
                  </a:lnTo>
                  <a:close/>
                </a:path>
              </a:pathLst>
            </a:custGeom>
            <a:solidFill>
              <a:srgbClr val="000000">
                <a:alpha val="10000"/>
              </a:srgbClr>
            </a:solidFill>
            <a:ln w="12700" cap="flat">
              <a:noFill/>
              <a:miter lim="400000"/>
            </a:ln>
            <a:effectLst/>
          </p:spPr>
          <p:txBody>
            <a:bodyPr wrap="square" lIns="91439" tIns="91439" rIns="91439" bIns="91439" numCol="1" anchor="ctr">
              <a:noAutofit/>
            </a:bodyP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32" name="Text"/>
            <p:cNvSpPr txBox="1"/>
            <p:nvPr/>
          </p:nvSpPr>
          <p:spPr>
            <a:xfrm rot="5400000">
              <a:off x="7532858" y="4308479"/>
              <a:ext cx="9318283" cy="70132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pPr/>
              <a:r>
                <a:t> </a:t>
              </a:r>
            </a:p>
          </p:txBody>
        </p:sp>
      </p:grpSp>
      <p:sp>
        <p:nvSpPr>
          <p:cNvPr id="134" name="Freeform 4"/>
          <p:cNvSpPr/>
          <p:nvPr/>
        </p:nvSpPr>
        <p:spPr>
          <a:xfrm flipH="1" rot="10800000">
            <a:off x="21237971" y="0"/>
            <a:ext cx="3146029" cy="9419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35" name="Picture 1" descr="Picture 1"/>
          <p:cNvPicPr>
            <a:picLocks noChangeAspect="1"/>
          </p:cNvPicPr>
          <p:nvPr/>
        </p:nvPicPr>
        <p:blipFill>
          <a:blip r:embed="rId2">
            <a:extLst/>
          </a:blip>
          <a:stretch>
            <a:fillRect/>
          </a:stretch>
        </p:blipFill>
        <p:spPr>
          <a:xfrm>
            <a:off x="8725717" y="8527791"/>
            <a:ext cx="7363370" cy="4123771"/>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chemeClr val="accent1"/>
        </a:solidFill>
      </p:bgPr>
    </p:bg>
    <p:spTree>
      <p:nvGrpSpPr>
        <p:cNvPr id="1" name=""/>
        <p:cNvGrpSpPr/>
        <p:nvPr/>
      </p:nvGrpSpPr>
      <p:grpSpPr>
        <a:xfrm>
          <a:off x="0" y="0"/>
          <a:ext cx="0" cy="0"/>
          <a:chOff x="0" y="0"/>
          <a:chExt cx="0" cy="0"/>
        </a:xfrm>
      </p:grpSpPr>
      <p:sp>
        <p:nvSpPr>
          <p:cNvPr id="143" name="Title Text"/>
          <p:cNvSpPr txBox="1"/>
          <p:nvPr>
            <p:ph type="title"/>
          </p:nvPr>
        </p:nvSpPr>
        <p:spPr>
          <a:xfrm>
            <a:off x="1151343" y="7792000"/>
            <a:ext cx="18288001" cy="1292663"/>
          </a:xfrm>
          <a:prstGeom prst="rect">
            <a:avLst/>
          </a:prstGeom>
        </p:spPr>
        <p:txBody>
          <a:bodyPr anchor="b"/>
          <a:lstStyle>
            <a:lvl1pPr>
              <a:defRPr sz="8000">
                <a:solidFill>
                  <a:srgbClr val="FFFFFF"/>
                </a:solidFill>
              </a:defRPr>
            </a:lvl1pPr>
          </a:lstStyle>
          <a:p>
            <a:pPr/>
            <a:r>
              <a:t>Title Text</a:t>
            </a:r>
          </a:p>
        </p:txBody>
      </p:sp>
      <p:sp>
        <p:nvSpPr>
          <p:cNvPr id="144" name="Body Level One…"/>
          <p:cNvSpPr txBox="1"/>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Freeform 8"/>
          <p:cNvSpPr/>
          <p:nvPr/>
        </p:nvSpPr>
        <p:spPr>
          <a:xfrm flipH="1" rot="16200000">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46" name="Text Placeholder 13"/>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p>
        </p:txBody>
      </p:sp>
      <p:sp>
        <p:nvSpPr>
          <p:cNvPr id="147" name="Freeform 7"/>
          <p:cNvSpPr/>
          <p:nvPr/>
        </p:nvSpPr>
        <p:spPr>
          <a:xfrm flipH="1" rot="10800000">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48" name="Picture 9" descr="Picture 9"/>
          <p:cNvPicPr>
            <a:picLocks noChangeAspect="1"/>
          </p:cNvPicPr>
          <p:nvPr/>
        </p:nvPicPr>
        <p:blipFill>
          <a:blip r:embed="rId2">
            <a:extLst/>
          </a:blip>
          <a:stretch>
            <a:fillRect/>
          </a:stretch>
        </p:blipFill>
        <p:spPr>
          <a:xfrm>
            <a:off x="1072816" y="1039719"/>
            <a:ext cx="5600701" cy="3136609"/>
          </a:xfrm>
          <a:prstGeom prst="rect">
            <a:avLst/>
          </a:prstGeom>
          <a:ln w="12700">
            <a:miter lim="400000"/>
          </a:ln>
        </p:spPr>
      </p:pic>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oter and Background">
    <p:spTree>
      <p:nvGrpSpPr>
        <p:cNvPr id="1" name=""/>
        <p:cNvGrpSpPr/>
        <p:nvPr/>
      </p:nvGrpSpPr>
      <p:grpSpPr>
        <a:xfrm>
          <a:off x="0" y="0"/>
          <a:ext cx="0" cy="0"/>
          <a:chOff x="0" y="0"/>
          <a:chExt cx="0" cy="0"/>
        </a:xfrm>
      </p:grpSpPr>
      <p:sp>
        <p:nvSpPr>
          <p:cNvPr id="156"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7"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6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6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67"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68"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69"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77"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78"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79"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80" name="Title Text"/>
          <p:cNvSpPr txBox="1"/>
          <p:nvPr>
            <p:ph type="title"/>
          </p:nvPr>
        </p:nvSpPr>
        <p:spPr>
          <a:prstGeom prst="rect">
            <a:avLst/>
          </a:prstGeom>
        </p:spPr>
        <p:txBody>
          <a:bodyPr/>
          <a:lstStyle/>
          <a:p>
            <a:pPr/>
            <a:r>
              <a:t>Title Text</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oter and Background">
    <p:spTree>
      <p:nvGrpSpPr>
        <p:cNvPr id="1" name=""/>
        <p:cNvGrpSpPr/>
        <p:nvPr/>
      </p:nvGrpSpPr>
      <p:grpSpPr>
        <a:xfrm>
          <a:off x="0" y="0"/>
          <a:ext cx="0" cy="0"/>
          <a:chOff x="0" y="0"/>
          <a:chExt cx="0" cy="0"/>
        </a:xfrm>
      </p:grpSpPr>
      <p:sp>
        <p:nvSpPr>
          <p:cNvPr id="18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18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19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91"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2" name="Freeform 9"/>
          <p:cNvSpPr/>
          <p:nvPr/>
        </p:nvSpPr>
        <p:spPr>
          <a:xfrm flipH="1" rot="16200000">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defRPr>
                <a:solidFill>
                  <a:srgbClr val="FFFFFF"/>
                </a:solidFill>
              </a:defRPr>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p:spTree>
      <p:nvGrpSpPr>
        <p:cNvPr id="1" name=""/>
        <p:cNvGrpSpPr/>
        <p:nvPr/>
      </p:nvGrpSpPr>
      <p:grpSpPr>
        <a:xfrm>
          <a:off x="0" y="0"/>
          <a:ext cx="0" cy="0"/>
          <a:chOff x="0" y="0"/>
          <a:chExt cx="0" cy="0"/>
        </a:xfrm>
      </p:grpSpPr>
      <p:sp>
        <p:nvSpPr>
          <p:cNvPr id="2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p>
        </p:txBody>
      </p:sp>
      <p:sp>
        <p:nvSpPr>
          <p:cNvPr id="2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p>
        </p:txBody>
      </p:sp>
      <p:pic>
        <p:nvPicPr>
          <p:cNvPr id="2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203" name="Title Text"/>
          <p:cNvSpPr txBox="1"/>
          <p:nvPr>
            <p:ph type="title"/>
          </p:nvPr>
        </p:nvSpPr>
        <p:spPr>
          <a:prstGeom prst="rect">
            <a:avLst/>
          </a:prstGeom>
        </p:spPr>
        <p:txBody>
          <a:bodyPr/>
          <a:lstStyle/>
          <a:p>
            <a:pPr/>
            <a:r>
              <a:t>Title Text</a:t>
            </a:r>
          </a:p>
        </p:txBody>
      </p:sp>
      <p:sp>
        <p:nvSpPr>
          <p:cNvPr id="20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Emphasis">
    <p:bg>
      <p:bgPr>
        <a:solidFill>
          <a:schemeClr val="accent1"/>
        </a:solidFill>
      </p:bgPr>
    </p:bg>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lvl1pPr>
              <a:defRPr>
                <a:solidFill>
                  <a:srgbClr val="FFFFFF"/>
                </a:solidFill>
              </a:defRPr>
            </a:lvl1pPr>
          </a:lstStyle>
          <a:p>
            <a:pPr/>
            <a:r>
              <a:t>Title Text</a:t>
            </a:r>
          </a:p>
        </p:txBody>
      </p:sp>
      <p:sp>
        <p:nvSpPr>
          <p:cNvPr id="37" name="Body Level One…"/>
          <p:cNvSpPr txBox="1"/>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Rectangle 5"/>
          <p:cNvSpPr/>
          <p:nvPr/>
        </p:nvSpPr>
        <p:spPr>
          <a:xfrm>
            <a:off x="0" y="13007007"/>
            <a:ext cx="24384000" cy="769471"/>
          </a:xfrm>
          <a:prstGeom prst="rect">
            <a:avLst/>
          </a:prstGeom>
          <a:solidFill>
            <a:srgbClr val="003D75"/>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pic>
        <p:nvPicPr>
          <p:cNvPr id="39" name="Picture 7" descr="Picture 7"/>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chemeClr val="accent1"/>
        </a:solidFill>
      </p:bgPr>
    </p:bg>
    <p:spTree>
      <p:nvGrpSpPr>
        <p:cNvPr id="1" name=""/>
        <p:cNvGrpSpPr/>
        <p:nvPr/>
      </p:nvGrpSpPr>
      <p:grpSpPr>
        <a:xfrm>
          <a:off x="0" y="0"/>
          <a:ext cx="0" cy="0"/>
          <a:chOff x="0" y="0"/>
          <a:chExt cx="0" cy="0"/>
        </a:xfrm>
      </p:grpSpPr>
      <p:sp>
        <p:nvSpPr>
          <p:cNvPr id="47" name="Title Text"/>
          <p:cNvSpPr txBox="1"/>
          <p:nvPr>
            <p:ph type="title"/>
          </p:nvPr>
        </p:nvSpPr>
        <p:spPr>
          <a:xfrm>
            <a:off x="1663700" y="8053888"/>
            <a:ext cx="21031200" cy="1071063"/>
          </a:xfrm>
          <a:prstGeom prst="rect">
            <a:avLst/>
          </a:prstGeom>
        </p:spPr>
        <p:txBody>
          <a:bodyPr anchor="b"/>
          <a:lstStyle>
            <a:lvl1pPr>
              <a:defRPr sz="6400">
                <a:solidFill>
                  <a:srgbClr val="FFFFFF"/>
                </a:solidFill>
              </a:defRPr>
            </a:lvl1pPr>
          </a:lstStyle>
          <a:p>
            <a:pPr/>
            <a:r>
              <a:t>Title Text</a:t>
            </a:r>
          </a:p>
        </p:txBody>
      </p:sp>
      <p:sp>
        <p:nvSpPr>
          <p:cNvPr id="48" name="Body Level One…"/>
          <p:cNvSpPr txBox="1"/>
          <p:nvPr>
            <p:ph type="body" sz="quarter" idx="1"/>
          </p:nvPr>
        </p:nvSpPr>
        <p:spPr>
          <a:xfrm>
            <a:off x="1663700" y="9178925"/>
            <a:ext cx="21031200" cy="300037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Freeform 9"/>
          <p:cNvSpPr/>
          <p:nvPr/>
        </p:nvSpPr>
        <p:spPr>
          <a:xfrm flipH="1" rot="10800000">
            <a:off x="18755413" y="0"/>
            <a:ext cx="5628597" cy="13716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17579"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0" name="Freeform 5"/>
          <p:cNvSpPr/>
          <p:nvPr/>
        </p:nvSpPr>
        <p:spPr>
          <a:xfrm flipH="1" rot="16200000">
            <a:off x="15845359" y="5177351"/>
            <a:ext cx="4275535" cy="12801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1679575" y="730250"/>
            <a:ext cx="21031201" cy="2651126"/>
          </a:xfrm>
          <a:prstGeom prst="rect">
            <a:avLst/>
          </a:prstGeom>
        </p:spPr>
        <p:txBody>
          <a:bodyPr/>
          <a:lstStyle/>
          <a:p>
            <a:pPr/>
            <a:r>
              <a:t>Title Text</a:t>
            </a:r>
          </a:p>
        </p:txBody>
      </p:sp>
      <p:sp>
        <p:nvSpPr>
          <p:cNvPr id="59" name="Body Level One…"/>
          <p:cNvSpPr txBox="1"/>
          <p:nvPr>
            <p:ph type="body" sz="quarter" idx="1"/>
          </p:nvPr>
        </p:nvSpPr>
        <p:spPr>
          <a:xfrm>
            <a:off x="1679575" y="3362326"/>
            <a:ext cx="10315576" cy="1647825"/>
          </a:xfrm>
          <a:prstGeom prst="rect">
            <a:avLst/>
          </a:prstGeom>
        </p:spPr>
        <p:txBody>
          <a:bodyPr anchor="b"/>
          <a:lstStyle>
            <a:lvl1pPr>
              <a:defRPr sz="2800">
                <a:solidFill>
                  <a:schemeClr val="accent4"/>
                </a:solidFill>
              </a:defRPr>
            </a:lvl1pPr>
            <a:lvl2pPr>
              <a:defRPr sz="2800">
                <a:solidFill>
                  <a:schemeClr val="accent4"/>
                </a:solidFill>
              </a:defRPr>
            </a:lvl2pPr>
            <a:lvl3pPr>
              <a:defRPr sz="2800">
                <a:solidFill>
                  <a:schemeClr val="accent4"/>
                </a:solidFill>
              </a:defRPr>
            </a:lvl3pPr>
            <a:lvl4pPr>
              <a:defRPr sz="2800">
                <a:solidFill>
                  <a:schemeClr val="accent4"/>
                </a:solidFill>
              </a:defRPr>
            </a:lvl4pPr>
            <a:lvl5pPr>
              <a:defRPr sz="2800">
                <a:solidFill>
                  <a:schemeClr val="accent4"/>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12344400" y="3362326"/>
            <a:ext cx="10366376" cy="1647825"/>
          </a:xfrm>
          <a:prstGeom prst="rect">
            <a:avLst/>
          </a:prstGeom>
        </p:spPr>
        <p:txBody>
          <a:bodyPr anchor="b"/>
          <a:lstStyle/>
          <a:p>
            <a:pPr>
              <a:defRPr sz="2800">
                <a:solidFill>
                  <a:schemeClr val="accent4"/>
                </a:solidFill>
                <a:latin typeface="Garamond"/>
                <a:ea typeface="Garamond"/>
                <a:cs typeface="Garamond"/>
                <a:sym typeface="Garamond"/>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6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6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70"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71" name="Title Text"/>
          <p:cNvSpPr txBox="1"/>
          <p:nvPr>
            <p:ph type="title"/>
          </p:nvPr>
        </p:nvSpPr>
        <p:spPr>
          <a:xfrm>
            <a:off x="1679575" y="2378940"/>
            <a:ext cx="7864476" cy="1735860"/>
          </a:xfrm>
          <a:prstGeom prst="rect">
            <a:avLst/>
          </a:prstGeom>
        </p:spPr>
        <p:txBody>
          <a:bodyPr anchor="b"/>
          <a:lstStyle/>
          <a:p>
            <a:pPr/>
            <a:r>
              <a:t>Title Text</a:t>
            </a:r>
          </a:p>
        </p:txBody>
      </p:sp>
      <p:sp>
        <p:nvSpPr>
          <p:cNvPr id="72" name="Body Level One…"/>
          <p:cNvSpPr txBox="1"/>
          <p:nvPr>
            <p:ph type="body" sz="half" idx="1"/>
          </p:nvPr>
        </p:nvSpPr>
        <p:spPr>
          <a:xfrm>
            <a:off x="10366375" y="1974850"/>
            <a:ext cx="12344401" cy="97472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quarter" idx="21"/>
          </p:nvPr>
        </p:nvSpPr>
        <p:spPr>
          <a:xfrm>
            <a:off x="1679575" y="4114800"/>
            <a:ext cx="7864475" cy="7623176"/>
          </a:xfrm>
          <a:prstGeom prst="rect">
            <a:avLst/>
          </a:prstGeom>
        </p:spPr>
        <p:txBody>
          <a:bodyPr/>
          <a:lstStyle/>
          <a:p>
            <a:pPr>
              <a:defRPr sz="3200">
                <a:latin typeface="Garamond"/>
                <a:ea typeface="Garamond"/>
                <a:cs typeface="Garamond"/>
                <a:sym typeface="Garamond"/>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Title Text"/>
          <p:cNvSpPr txBox="1"/>
          <p:nvPr>
            <p:ph type="title"/>
          </p:nvPr>
        </p:nvSpPr>
        <p:spPr>
          <a:prstGeom prst="rect">
            <a:avLst/>
          </a:prstGeom>
        </p:spPr>
        <p:txBody>
          <a:body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o Title">
    <p:spTree>
      <p:nvGrpSpPr>
        <p:cNvPr id="1" name=""/>
        <p:cNvGrpSpPr/>
        <p:nvPr/>
      </p:nvGrpSpPr>
      <p:grpSpPr>
        <a:xfrm>
          <a:off x="0" y="0"/>
          <a:ext cx="0" cy="0"/>
          <a:chOff x="0" y="0"/>
          <a:chExt cx="0" cy="0"/>
        </a:xfrm>
      </p:grpSpPr>
      <p:sp>
        <p:nvSpPr>
          <p:cNvPr id="89"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90"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91"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92" name="Body Level One…"/>
          <p:cNvSpPr txBox="1"/>
          <p:nvPr>
            <p:ph type="body" idx="1"/>
          </p:nvPr>
        </p:nvSpPr>
        <p:spPr>
          <a:xfrm>
            <a:off x="1676400" y="730250"/>
            <a:ext cx="21031200" cy="870267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ull Image with Text">
    <p:spTree>
      <p:nvGrpSpPr>
        <p:cNvPr id="1" name=""/>
        <p:cNvGrpSpPr/>
        <p:nvPr/>
      </p:nvGrpSpPr>
      <p:grpSpPr>
        <a:xfrm>
          <a:off x="0" y="0"/>
          <a:ext cx="0" cy="0"/>
          <a:chOff x="0" y="0"/>
          <a:chExt cx="0" cy="0"/>
        </a:xfrm>
      </p:grpSpPr>
      <p:sp>
        <p:nvSpPr>
          <p:cNvPr id="1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1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102"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103" name="Picture Placeholder 2"/>
          <p:cNvSpPr/>
          <p:nvPr>
            <p:ph type="pic" idx="21"/>
          </p:nvPr>
        </p:nvSpPr>
        <p:spPr>
          <a:xfrm>
            <a:off x="0" y="40866"/>
            <a:ext cx="24384000" cy="13675135"/>
          </a:xfrm>
          <a:prstGeom prst="rect">
            <a:avLst/>
          </a:prstGeom>
        </p:spPr>
        <p:txBody>
          <a:bodyPr lIns="91439" tIns="45719" rIns="91439" bIns="45719">
            <a:noAutofit/>
          </a:bodyPr>
          <a:lstStyle/>
          <a:p>
            <a:pPr/>
          </a:p>
        </p:txBody>
      </p:sp>
      <p:sp>
        <p:nvSpPr>
          <p:cNvPr id="104" name="Body Level One…"/>
          <p:cNvSpPr txBox="1"/>
          <p:nvPr>
            <p:ph type="body" sz="quarter" idx="1"/>
          </p:nvPr>
        </p:nvSpPr>
        <p:spPr>
          <a:xfrm>
            <a:off x="1259682" y="4114800"/>
            <a:ext cx="5898356" cy="7623176"/>
          </a:xfrm>
          <a:prstGeom prst="rect">
            <a:avLst/>
          </a:prstGeom>
          <a:solidFill>
            <a:schemeClr val="accent1">
              <a:alpha val="85000"/>
            </a:schemeClr>
          </a:solidFill>
          <a:ln w="25400"/>
        </p:spPr>
        <p:txBody>
          <a:bodyPr lIns="548640" tIns="548640" rIns="548640" bIns="548640"/>
          <a:lstStyle>
            <a:lvl1pPr>
              <a:defRPr sz="2800">
                <a:solidFill>
                  <a:srgbClr val="FFFFFF"/>
                </a:solidFill>
              </a:defRPr>
            </a:lvl1pPr>
            <a:lvl2pPr>
              <a:defRPr sz="2800">
                <a:solidFill>
                  <a:srgbClr val="FFFFFF"/>
                </a:solidFill>
              </a:defRPr>
            </a:lvl2pPr>
            <a:lvl3pPr>
              <a:defRPr sz="2800">
                <a:solidFill>
                  <a:srgbClr val="FFFFFF"/>
                </a:solidFill>
              </a:defRPr>
            </a:lvl3pPr>
            <a:lvl4pPr>
              <a:defRPr sz="2800">
                <a:solidFill>
                  <a:srgbClr val="FFFFFF"/>
                </a:solidFill>
              </a:defRPr>
            </a:lvl4pPr>
            <a:lvl5pPr>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p>
        </p:txBody>
      </p:sp>
      <p:sp>
        <p:nvSpPr>
          <p:cNvPr id="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pic>
        <p:nvPicPr>
          <p:cNvPr id="4" name="Picture 4" descr="Picture 4"/>
          <p:cNvPicPr>
            <a:picLocks noChangeAspect="1"/>
          </p:cNvPicPr>
          <p:nvPr/>
        </p:nvPicPr>
        <p:blipFill>
          <a:blip r:embed="rId2">
            <a:extLst/>
          </a:blip>
          <a:stretch>
            <a:fillRect/>
          </a:stretch>
        </p:blipFill>
        <p:spPr>
          <a:xfrm>
            <a:off x="239491" y="13082105"/>
            <a:ext cx="4680851" cy="620475"/>
          </a:xfrm>
          <a:prstGeom prst="rect">
            <a:avLst/>
          </a:prstGeom>
          <a:ln w="12700">
            <a:miter lim="400000"/>
          </a:ln>
        </p:spPr>
      </p:pic>
      <p:sp>
        <p:nvSpPr>
          <p:cNvPr id="5" name="Title Text"/>
          <p:cNvSpPr txBox="1"/>
          <p:nvPr>
            <p:ph type="title"/>
          </p:nvPr>
        </p:nvSpPr>
        <p:spPr>
          <a:xfrm>
            <a:off x="1676400" y="730250"/>
            <a:ext cx="21031200" cy="9602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6" name="Body Level One…"/>
          <p:cNvSpPr txBox="1"/>
          <p:nvPr>
            <p:ph type="body" idx="1"/>
          </p:nvPr>
        </p:nvSpPr>
        <p:spPr>
          <a:xfrm>
            <a:off x="1676400" y="2620216"/>
            <a:ext cx="21031200" cy="87026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1785600" y="12344400"/>
            <a:ext cx="5689600" cy="736601"/>
          </a:xfrm>
          <a:prstGeom prst="rect">
            <a:avLst/>
          </a:prstGeom>
          <a:ln w="25400">
            <a:miter lim="400000"/>
          </a:ln>
        </p:spPr>
        <p:txBody>
          <a:bodyPr wrap="none" tIns="91439" bIns="91439" anchor="ctr">
            <a:spAutoFit/>
          </a:bodyPr>
          <a:lstStyle>
            <a:lvl1pPr algn="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1pPr>
      <a:lvl2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2pPr>
      <a:lvl3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3pPr>
      <a:lvl4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4pPr>
      <a:lvl5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5pPr>
      <a:lvl6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6pPr>
      <a:lvl7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7pPr>
      <a:lvl8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8pPr>
      <a:lvl9pPr marL="0" marR="0" indent="0" algn="l" defTabSz="1828800" rtl="0" latinLnBrk="0">
        <a:lnSpc>
          <a:spcPct val="90000"/>
        </a:lnSpc>
        <a:spcBef>
          <a:spcPts val="0"/>
        </a:spcBef>
        <a:spcAft>
          <a:spcPts val="0"/>
        </a:spcAft>
        <a:buClrTx/>
        <a:buSzTx/>
        <a:buFontTx/>
        <a:buNone/>
        <a:tabLst/>
        <a:defRPr b="0" baseline="0" cap="none" i="0" spc="0" strike="noStrike" sz="5600" u="none">
          <a:solidFill>
            <a:srgbClr val="C5093B"/>
          </a:solidFill>
          <a:uFillTx/>
          <a:latin typeface="Arial"/>
          <a:ea typeface="Arial"/>
          <a:cs typeface="Arial"/>
          <a:sym typeface="Arial"/>
        </a:defRPr>
      </a:lvl9pPr>
    </p:titleStyle>
    <p:bodyStyle>
      <a:lvl1pPr marL="0" marR="0" indent="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1pPr>
      <a:lvl2pPr marL="0" marR="0" indent="4572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2pPr>
      <a:lvl3pPr marL="0" marR="0" indent="9144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3pPr>
      <a:lvl4pPr marL="0" marR="0" indent="13716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4pPr>
      <a:lvl5pPr marL="0" marR="0" indent="1828800" algn="l" defTabSz="1828800" rtl="0" latinLnBrk="0">
        <a:lnSpc>
          <a:spcPct val="113000"/>
        </a:lnSpc>
        <a:spcBef>
          <a:spcPts val="1600"/>
        </a:spcBef>
        <a:spcAft>
          <a:spcPts val="0"/>
        </a:spcAft>
        <a:buClrTx/>
        <a:buSzTx/>
        <a:buFontTx/>
        <a:buNone/>
        <a:tabLst/>
        <a:defRPr b="0" baseline="0" cap="none" i="0" spc="0" strike="noStrike" sz="4400" u="none">
          <a:solidFill>
            <a:schemeClr val="accent1"/>
          </a:solidFill>
          <a:uFillTx/>
          <a:latin typeface="Arial"/>
          <a:ea typeface="Arial"/>
          <a:cs typeface="Arial"/>
          <a:sym typeface="Arial"/>
        </a:defRPr>
      </a:lvl5pPr>
      <a:lvl6pPr marL="28448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6pPr>
      <a:lvl7pPr marL="33020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7pPr>
      <a:lvl8pPr marL="37592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8pPr>
      <a:lvl9pPr marL="4216400" marR="0" indent="-558800" algn="l" defTabSz="1828800" rtl="0" latinLnBrk="0">
        <a:lnSpc>
          <a:spcPct val="113000"/>
        </a:lnSpc>
        <a:spcBef>
          <a:spcPts val="1600"/>
        </a:spcBef>
        <a:spcAft>
          <a:spcPts val="0"/>
        </a:spcAft>
        <a:buClrTx/>
        <a:buSzPct val="100000"/>
        <a:buFontTx/>
        <a:buChar char="•"/>
        <a:tabLst/>
        <a:defRPr b="0" baseline="0" cap="none" i="0" spc="0" strike="noStrike" sz="4400" u="none">
          <a:solidFill>
            <a:schemeClr val="accent1"/>
          </a:solidFill>
          <a:uFillTx/>
          <a:latin typeface="Arial"/>
          <a:ea typeface="Arial"/>
          <a:cs typeface="Arial"/>
          <a:sym typeface="Arial"/>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1pPr>
      <a:lvl2pPr marL="0" marR="0" indent="457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2pPr>
      <a:lvl3pPr marL="0" marR="0" indent="914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3pPr>
      <a:lvl4pPr marL="0" marR="0" indent="1371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4pPr>
      <a:lvl5pPr marL="0" marR="0" indent="18288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5pPr>
      <a:lvl6pPr marL="0" marR="0" indent="22860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6pPr>
      <a:lvl7pPr marL="0" marR="0" indent="2743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7pPr>
      <a:lvl8pPr marL="0" marR="0" indent="3200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8pPr>
      <a:lvl9pPr marL="0" marR="0" indent="3657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ubtitle 2"/>
          <p:cNvSpPr txBox="1"/>
          <p:nvPr>
            <p:ph type="body" sz="quarter" idx="1"/>
          </p:nvPr>
        </p:nvSpPr>
        <p:spPr>
          <a:xfrm>
            <a:off x="1151343" y="9240193"/>
            <a:ext cx="20432591" cy="1316634"/>
          </a:xfrm>
          <a:prstGeom prst="rect">
            <a:avLst/>
          </a:prstGeom>
        </p:spPr>
        <p:txBody>
          <a:bodyPr/>
          <a:lstStyle/>
          <a:p>
            <a:pPr/>
            <a:r>
              <a:t>Digital Platforms Disruption</a:t>
            </a:r>
          </a:p>
        </p:txBody>
      </p:sp>
      <p:sp>
        <p:nvSpPr>
          <p:cNvPr id="215" name="Text Placeholder 5"/>
          <p:cNvSpPr/>
          <p:nvPr>
            <p:ph type="body" idx="21"/>
          </p:nvPr>
        </p:nvSpPr>
        <p:spPr>
          <a:xfrm>
            <a:off x="1151343" y="10852057"/>
            <a:ext cx="22287777" cy="1544411"/>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Santiago Gallino, Charles W. Evans Distinguished Faculty Scholar and Assistant Professor of Operations, Information and Decisions</a:t>
            </a:r>
          </a:p>
        </p:txBody>
      </p:sp>
      <p:sp>
        <p:nvSpPr>
          <p:cNvPr id="216" name="Title 1"/>
          <p:cNvSpPr txBox="1"/>
          <p:nvPr>
            <p:ph type="title"/>
          </p:nvPr>
        </p:nvSpPr>
        <p:spPr>
          <a:xfrm>
            <a:off x="1151341" y="6833844"/>
            <a:ext cx="21697902" cy="2111119"/>
          </a:xfrm>
          <a:prstGeom prst="rect">
            <a:avLst/>
          </a:prstGeom>
        </p:spPr>
        <p:txBody>
          <a:bodyPr/>
          <a:lstStyle/>
          <a:p>
            <a:pPr/>
            <a:r>
              <a:t>Retail Digital Supply Chain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A successful digital retail experience requires a state-of-the-art digital supply chain…"/>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A successful digital retail experience requires a state-of-the-art digital supply chain</a:t>
            </a:r>
          </a:p>
          <a:p>
            <a:pPr lvl="1" marL="481263" indent="-481263">
              <a:lnSpc>
                <a:spcPct val="110000"/>
              </a:lnSpc>
              <a:spcBef>
                <a:spcPts val="3000"/>
              </a:spcBef>
              <a:buSzPct val="100000"/>
              <a:buChar char="•"/>
              <a:defRPr sz="4800"/>
            </a:pPr>
            <a:r>
              <a:t>These platforms developed digital payment methods for customers and are heavily involved in digital financing for both sellers and customers</a:t>
            </a:r>
          </a:p>
          <a:p>
            <a:pPr lvl="1" marL="481263" indent="-481263">
              <a:lnSpc>
                <a:spcPct val="110000"/>
              </a:lnSpc>
              <a:spcBef>
                <a:spcPts val="3000"/>
              </a:spcBef>
              <a:buSzPct val="100000"/>
              <a:buChar char="•"/>
              <a:defRPr sz="4800"/>
            </a:pPr>
            <a:r>
              <a:t>Digital payments are a driving force in these platforms </a:t>
            </a:r>
          </a:p>
          <a:p>
            <a:pPr lvl="1" marL="481263" indent="-481263">
              <a:lnSpc>
                <a:spcPct val="110000"/>
              </a:lnSpc>
              <a:spcBef>
                <a:spcPts val="3000"/>
              </a:spcBef>
              <a:buSzPct val="100000"/>
              <a:buChar char="•"/>
              <a:defRPr sz="4800"/>
            </a:pPr>
            <a:r>
              <a:t>In many countries around the world, the most common payment options were developed and fueled by a digital platform </a:t>
            </a:r>
          </a:p>
          <a:p>
            <a:pPr lvl="2" marL="1243263" indent="-481263">
              <a:lnSpc>
                <a:spcPct val="110000"/>
              </a:lnSpc>
              <a:spcBef>
                <a:spcPts val="1500"/>
              </a:spcBef>
              <a:buSzPct val="100000"/>
              <a:buChar char="•"/>
              <a:defRPr sz="4800"/>
            </a:pPr>
            <a:r>
              <a:t>Customers have moved away from cash payments and transitioned to an electronic payment method without ever using traditional credit cards</a:t>
            </a:r>
          </a:p>
        </p:txBody>
      </p:sp>
      <p:sp>
        <p:nvSpPr>
          <p:cNvPr id="244" name="Digital Payment Methods"/>
          <p:cNvSpPr txBox="1"/>
          <p:nvPr>
            <p:ph type="title"/>
          </p:nvPr>
        </p:nvSpPr>
        <p:spPr>
          <a:prstGeom prst="rect">
            <a:avLst/>
          </a:prstGeom>
        </p:spPr>
        <p:txBody>
          <a:bodyPr/>
          <a:lstStyle/>
          <a:p>
            <a:pPr/>
            <a:r>
              <a:t>Digital Payment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4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3"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Retail platforms helped develop a new wave of 3rd party logistic compani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Retail platforms helped develop a new wave of 3rd party logistic companies</a:t>
            </a:r>
          </a:p>
          <a:p>
            <a:pPr lvl="1" marL="481263" indent="-481263">
              <a:lnSpc>
                <a:spcPct val="110000"/>
              </a:lnSpc>
              <a:spcBef>
                <a:spcPts val="3000"/>
              </a:spcBef>
              <a:buSzPct val="100000"/>
              <a:buChar char="•"/>
              <a:defRPr sz="4800"/>
            </a:pPr>
            <a:r>
              <a:t>A good portion of e-commerce growth has been driven by retail platforms and their ability to develop the logistic infrastructure needed for e-commerce to thrive</a:t>
            </a:r>
          </a:p>
          <a:p>
            <a:pPr lvl="1" marL="481263" indent="-481263">
              <a:lnSpc>
                <a:spcPct val="110000"/>
              </a:lnSpc>
              <a:spcBef>
                <a:spcPts val="3000"/>
              </a:spcBef>
              <a:buSzPct val="100000"/>
              <a:buChar char="•"/>
              <a:defRPr sz="4800"/>
            </a:pPr>
            <a:r>
              <a:t>The flow of products in the digital supply chain has gained a scale and speed that was hard to imagine a few years back</a:t>
            </a:r>
          </a:p>
        </p:txBody>
      </p:sp>
      <p:sp>
        <p:nvSpPr>
          <p:cNvPr id="247" name="3rd Party Logistics"/>
          <p:cNvSpPr txBox="1"/>
          <p:nvPr>
            <p:ph type="title"/>
          </p:nvPr>
        </p:nvSpPr>
        <p:spPr>
          <a:prstGeom prst="rect">
            <a:avLst/>
          </a:prstGeom>
        </p:spPr>
        <p:txBody>
          <a:bodyPr/>
          <a:lstStyle/>
          <a:p>
            <a:pPr/>
            <a:r>
              <a:t>3rd Party Logistics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6"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he information flow is at the core of the digital transformation, driven by the platform…"/>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 information flow is at the core of the digital transformation, driven by the platform</a:t>
            </a:r>
          </a:p>
          <a:p>
            <a:pPr lvl="2" marL="1243263" indent="-481263">
              <a:lnSpc>
                <a:spcPct val="110000"/>
              </a:lnSpc>
              <a:spcBef>
                <a:spcPts val="1500"/>
              </a:spcBef>
              <a:buSzPct val="100000"/>
              <a:buChar char="•"/>
              <a:defRPr sz="4800"/>
            </a:pPr>
            <a:r>
              <a:t>Information availability and transparency is a key factor of their business success</a:t>
            </a:r>
          </a:p>
          <a:p>
            <a:pPr lvl="2" marL="1243263" indent="-481263">
              <a:lnSpc>
                <a:spcPct val="110000"/>
              </a:lnSpc>
              <a:spcBef>
                <a:spcPts val="1500"/>
              </a:spcBef>
              <a:buSzPct val="100000"/>
              <a:buChar char="•"/>
              <a:defRPr sz="4800"/>
            </a:pPr>
            <a:r>
              <a:t>Customers and sellers benefit from the information flow that occurs through the platform in an organized and frictionless fashion</a:t>
            </a:r>
          </a:p>
        </p:txBody>
      </p:sp>
      <p:sp>
        <p:nvSpPr>
          <p:cNvPr id="250" name="Information Flow"/>
          <p:cNvSpPr txBox="1"/>
          <p:nvPr>
            <p:ph type="title"/>
          </p:nvPr>
        </p:nvSpPr>
        <p:spPr>
          <a:prstGeom prst="rect">
            <a:avLst/>
          </a:prstGeom>
        </p:spPr>
        <p:txBody>
          <a:bodyPr/>
          <a:lstStyle/>
          <a:p>
            <a:pPr/>
            <a:r>
              <a:t>Information Flow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9"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Unlike a traditional retailer, the platform will not need to buy inventory, set prices, or get involved in shipping the product…"/>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Unlike a traditional retailer, the platform will not need to buy inventory, set prices, or get involved in shipping the product</a:t>
            </a:r>
          </a:p>
          <a:p>
            <a:pPr lvl="2" marL="1243263" indent="-481263">
              <a:lnSpc>
                <a:spcPct val="110000"/>
              </a:lnSpc>
              <a:spcBef>
                <a:spcPts val="1500"/>
              </a:spcBef>
              <a:buSzPct val="100000"/>
              <a:buChar char="•"/>
              <a:defRPr sz="4800"/>
            </a:pPr>
            <a:r>
              <a:t>Possibility to carry a large number of product categories with huge variety</a:t>
            </a:r>
          </a:p>
          <a:p>
            <a:pPr lvl="1" marL="481263" indent="-481263">
              <a:lnSpc>
                <a:spcPct val="110000"/>
              </a:lnSpc>
              <a:spcBef>
                <a:spcPts val="3000"/>
              </a:spcBef>
              <a:buSzPct val="100000"/>
              <a:buChar char="•"/>
              <a:defRPr sz="4800"/>
            </a:pPr>
            <a:r>
              <a:t>The assortment of the traditional e-commerce store is limited, but the relatively smaller assortment comes with the benefit of avoiding the customer getting overwhelmed by the different options</a:t>
            </a:r>
          </a:p>
        </p:txBody>
      </p:sp>
      <p:sp>
        <p:nvSpPr>
          <p:cNvPr id="253" name="Inventory"/>
          <p:cNvSpPr txBox="1"/>
          <p:nvPr>
            <p:ph type="title"/>
          </p:nvPr>
        </p:nvSpPr>
        <p:spPr>
          <a:prstGeom prst="rect">
            <a:avLst/>
          </a:prstGeom>
        </p:spPr>
        <p:txBody>
          <a:bodyPr/>
          <a:lstStyle/>
          <a:p>
            <a:pPr/>
            <a:r>
              <a:t>Inventory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2"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raditional retailers tend to offer, on average, better quality…"/>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Traditional retailers tend to offer, on average, better quality </a:t>
            </a:r>
          </a:p>
          <a:p>
            <a:pPr lvl="2" marL="1243263" indent="-481263">
              <a:lnSpc>
                <a:spcPct val="110000"/>
              </a:lnSpc>
              <a:spcBef>
                <a:spcPts val="1500"/>
              </a:spcBef>
              <a:buSzPct val="100000"/>
              <a:buChar char="•"/>
              <a:defRPr sz="4800"/>
            </a:pPr>
            <a:r>
              <a:t>Curation of the assortment</a:t>
            </a:r>
          </a:p>
          <a:p>
            <a:pPr lvl="2" marL="1243263" indent="-481263">
              <a:lnSpc>
                <a:spcPct val="110000"/>
              </a:lnSpc>
              <a:spcBef>
                <a:spcPts val="1500"/>
              </a:spcBef>
              <a:buSzPct val="100000"/>
              <a:buChar char="•"/>
              <a:defRPr sz="4800"/>
            </a:pPr>
            <a:r>
              <a:t>Guarantee that the product will be shipped properly and in good condition</a:t>
            </a:r>
          </a:p>
          <a:p>
            <a:pPr lvl="2" marL="1243263" indent="-481263">
              <a:lnSpc>
                <a:spcPct val="110000"/>
              </a:lnSpc>
              <a:spcBef>
                <a:spcPts val="1500"/>
              </a:spcBef>
              <a:buSzPct val="100000"/>
              <a:buChar char="•"/>
              <a:defRPr sz="4800"/>
            </a:pPr>
            <a:r>
              <a:t>Guarantee that the customer will not receive a counterfeit</a:t>
            </a:r>
          </a:p>
          <a:p>
            <a:pPr lvl="1" marL="481263" indent="-481263">
              <a:lnSpc>
                <a:spcPct val="110000"/>
              </a:lnSpc>
              <a:spcBef>
                <a:spcPts val="3000"/>
              </a:spcBef>
              <a:buSzPct val="100000"/>
              <a:buChar char="•"/>
              <a:defRPr sz="4800"/>
            </a:pPr>
            <a:r>
              <a:t>This curation role and quality control is something that the platform has a hard time controlling and it can become a source of tension between the platform and the sellers</a:t>
            </a:r>
          </a:p>
        </p:txBody>
      </p:sp>
      <p:sp>
        <p:nvSpPr>
          <p:cNvPr id="256" name="Inventory"/>
          <p:cNvSpPr txBox="1"/>
          <p:nvPr>
            <p:ph type="title"/>
          </p:nvPr>
        </p:nvSpPr>
        <p:spPr>
          <a:prstGeom prst="rect">
            <a:avLst/>
          </a:prstGeom>
        </p:spPr>
        <p:txBody>
          <a:bodyPr/>
          <a:lstStyle/>
          <a:p>
            <a:pPr/>
            <a:r>
              <a:t>Inventory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5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Often, delivery features are left to the vendors and for that reason, there is a wide range of options and outcomes…"/>
          <p:cNvSpPr txBox="1"/>
          <p:nvPr>
            <p:ph type="body" idx="1"/>
          </p:nvPr>
        </p:nvSpPr>
        <p:spPr>
          <a:xfrm>
            <a:off x="1676400" y="2651477"/>
            <a:ext cx="22088103" cy="10395760"/>
          </a:xfrm>
          <a:prstGeom prst="rect">
            <a:avLst/>
          </a:prstGeom>
        </p:spPr>
        <p:txBody>
          <a:bodyPr/>
          <a:lstStyle/>
          <a:p>
            <a:pPr lvl="1" marL="481263" indent="-481263">
              <a:lnSpc>
                <a:spcPct val="110000"/>
              </a:lnSpc>
              <a:spcBef>
                <a:spcPts val="3000"/>
              </a:spcBef>
              <a:buSzPct val="100000"/>
              <a:buChar char="•"/>
              <a:defRPr sz="4800"/>
            </a:pPr>
            <a:r>
              <a:t>Often, delivery features are left to the vendors and for that reason, there is a wide range of options and outcomes</a:t>
            </a:r>
          </a:p>
          <a:p>
            <a:pPr lvl="1" marL="481263" indent="-481263">
              <a:lnSpc>
                <a:spcPct val="110000"/>
              </a:lnSpc>
              <a:spcBef>
                <a:spcPts val="3000"/>
              </a:spcBef>
              <a:buSzPct val="100000"/>
              <a:buChar char="•"/>
              <a:defRPr sz="4800"/>
            </a:pPr>
            <a:r>
              <a:t>Vendors tend to focus on minimizing costs rather than offering a consistent experience for the customers</a:t>
            </a:r>
          </a:p>
          <a:p>
            <a:pPr lvl="1" marL="481263" indent="-481263">
              <a:lnSpc>
                <a:spcPct val="110000"/>
              </a:lnSpc>
              <a:spcBef>
                <a:spcPts val="3000"/>
              </a:spcBef>
              <a:buSzPct val="100000"/>
              <a:buChar char="•"/>
              <a:defRPr sz="4800"/>
            </a:pPr>
            <a:r>
              <a:t>Several platforms have developed initiatives that try to mitigate this shortcoming</a:t>
            </a:r>
          </a:p>
          <a:p>
            <a:pPr lvl="2" marL="1243263" indent="-481263">
              <a:lnSpc>
                <a:spcPct val="110000"/>
              </a:lnSpc>
              <a:spcBef>
                <a:spcPts val="1500"/>
              </a:spcBef>
              <a:buSzPct val="100000"/>
              <a:buChar char="•"/>
              <a:defRPr sz="4800"/>
            </a:pPr>
            <a:r>
              <a:t>In some cases, the platform gets directly involved in the development of a 3rd party delivery network </a:t>
            </a:r>
          </a:p>
          <a:p>
            <a:pPr lvl="2" marL="1243263" indent="-481263">
              <a:lnSpc>
                <a:spcPct val="110000"/>
              </a:lnSpc>
              <a:spcBef>
                <a:spcPts val="1500"/>
              </a:spcBef>
              <a:buSzPct val="100000"/>
              <a:buChar char="•"/>
              <a:defRPr sz="4800"/>
            </a:pPr>
            <a:r>
              <a:t>In other cases, it is a thriving digital ecosystem that offers a solution to the platform, and ultimately the consumers and the vendors</a:t>
            </a:r>
          </a:p>
          <a:p>
            <a:pPr lvl="1" marL="481263" indent="-481263">
              <a:lnSpc>
                <a:spcPct val="110000"/>
              </a:lnSpc>
              <a:spcBef>
                <a:spcPts val="3000"/>
              </a:spcBef>
              <a:buSzPct val="100000"/>
              <a:buChar char="•"/>
              <a:defRPr sz="4800"/>
            </a:pPr>
            <a:r>
              <a:t>When it comes to shipping, e-commerce retailers can offer a more uniform experience in terms of timing, packaging, and cost</a:t>
            </a:r>
          </a:p>
        </p:txBody>
      </p:sp>
      <p:sp>
        <p:nvSpPr>
          <p:cNvPr id="259" name="Shipping and Delivery"/>
          <p:cNvSpPr txBox="1"/>
          <p:nvPr>
            <p:ph type="title"/>
          </p:nvPr>
        </p:nvSpPr>
        <p:spPr>
          <a:prstGeom prst="rect">
            <a:avLst/>
          </a:prstGeom>
        </p:spPr>
        <p:txBody>
          <a:bodyPr/>
          <a:lstStyle/>
          <a:p>
            <a:pPr/>
            <a:r>
              <a:t>Shipping and Delivery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5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5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8"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r the e-commerce retailer, the revenue source is based on the traditional retail format — offering the right product, in the right place, at the right pric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For the e-commerce retailer, the revenue source is based on the traditional retail format — offering the right product, in the right place, at the right price</a:t>
            </a:r>
          </a:p>
          <a:p>
            <a:pPr lvl="2" marL="1243263" indent="-481263">
              <a:lnSpc>
                <a:spcPct val="110000"/>
              </a:lnSpc>
              <a:spcBef>
                <a:spcPts val="1500"/>
              </a:spcBef>
              <a:buSzPct val="100000"/>
              <a:buChar char="•"/>
              <a:defRPr sz="4800"/>
            </a:pPr>
            <a:r>
              <a:t>If attractive to customers, this offering will allow the retailer to charge a markup on the products they sell</a:t>
            </a:r>
          </a:p>
          <a:p>
            <a:pPr lvl="1" marL="481263" indent="-481263">
              <a:lnSpc>
                <a:spcPct val="110000"/>
              </a:lnSpc>
              <a:spcBef>
                <a:spcPts val="3000"/>
              </a:spcBef>
              <a:buSzPct val="100000"/>
              <a:buChar char="•"/>
              <a:defRPr sz="4800"/>
            </a:pPr>
            <a:r>
              <a:t>In the case of the platform, the main source of revenue comes from a commission and advertisements that the platforms charge to the vendors</a:t>
            </a:r>
          </a:p>
          <a:p>
            <a:pPr lvl="1" marL="481263" indent="-481263">
              <a:lnSpc>
                <a:spcPct val="110000"/>
              </a:lnSpc>
              <a:spcBef>
                <a:spcPts val="3000"/>
              </a:spcBef>
              <a:buSzPct val="100000"/>
              <a:buChar char="•"/>
              <a:defRPr sz="4800"/>
            </a:pPr>
            <a:r>
              <a:t>It is important to notice that the radical difference in the underlying business model and the revenue streams is opaque to the end customer</a:t>
            </a:r>
          </a:p>
          <a:p>
            <a:pPr lvl="2" marL="1243263" indent="-481263">
              <a:lnSpc>
                <a:spcPct val="110000"/>
              </a:lnSpc>
              <a:spcBef>
                <a:spcPts val="1500"/>
              </a:spcBef>
              <a:buSzPct val="100000"/>
              <a:buChar char="•"/>
              <a:defRPr sz="4800"/>
            </a:pPr>
            <a:r>
              <a:t>However, they both compete head-to-head for the same customers</a:t>
            </a:r>
          </a:p>
        </p:txBody>
      </p:sp>
      <p:sp>
        <p:nvSpPr>
          <p:cNvPr id="262" name="Fundamental Difference Between Traditional Retailer and Platform"/>
          <p:cNvSpPr txBox="1"/>
          <p:nvPr>
            <p:ph type="title"/>
          </p:nvPr>
        </p:nvSpPr>
        <p:spPr>
          <a:prstGeom prst="rect">
            <a:avLst/>
          </a:prstGeom>
        </p:spPr>
        <p:txBody>
          <a:bodyPr/>
          <a:lstStyle/>
          <a:p>
            <a:pPr/>
            <a:r>
              <a:t>Fundamental Difference Between Traditional Retailer and Platform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1"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Brands, and especially digitally savvy brands have grown in importance over the recent year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Brands, and especially digitally savvy brands have grown in importance over the recent years</a:t>
            </a:r>
          </a:p>
          <a:p>
            <a:pPr lvl="1" marL="481263" indent="-481263">
              <a:lnSpc>
                <a:spcPct val="110000"/>
              </a:lnSpc>
              <a:spcBef>
                <a:spcPts val="3000"/>
              </a:spcBef>
              <a:buSzPct val="100000"/>
              <a:buChar char="•"/>
              <a:defRPr sz="4800"/>
            </a:pPr>
            <a:r>
              <a:t>Brands can have different roles in the digital supply chain</a:t>
            </a:r>
          </a:p>
          <a:p>
            <a:pPr lvl="2" marL="1243263" indent="-481263">
              <a:lnSpc>
                <a:spcPct val="110000"/>
              </a:lnSpc>
              <a:spcBef>
                <a:spcPts val="1500"/>
              </a:spcBef>
              <a:buSzPct val="100000"/>
              <a:buChar char="•"/>
              <a:defRPr sz="4800"/>
            </a:pPr>
            <a:r>
              <a:t>Traditionally, mainly focused on the design and manufacturing of products that would be sold through retail chains (Adidas, Nike, Phillips, Samsung)</a:t>
            </a:r>
          </a:p>
          <a:p>
            <a:pPr lvl="2" marL="1243263" indent="-481263">
              <a:lnSpc>
                <a:spcPct val="110000"/>
              </a:lnSpc>
              <a:spcBef>
                <a:spcPts val="1500"/>
              </a:spcBef>
              <a:buSzPct val="100000"/>
              <a:buChar char="•"/>
              <a:defRPr sz="4800"/>
            </a:pPr>
            <a:r>
              <a:t>Over time, several brands started to integrate forward and open their own physical retail stores</a:t>
            </a:r>
          </a:p>
          <a:p>
            <a:pPr lvl="2" marL="1243263" indent="-481263">
              <a:lnSpc>
                <a:spcPct val="110000"/>
              </a:lnSpc>
              <a:spcBef>
                <a:spcPts val="1500"/>
              </a:spcBef>
              <a:buSzPct val="100000"/>
              <a:buChar char="•"/>
              <a:defRPr sz="4800"/>
            </a:pPr>
            <a:r>
              <a:t>Other brands were born as an integrated brand, and from day one they were involved in all steps of the supply chain, from the design and manufacturing to the retail store (Zara, Gap, H&amp;M, Ikea)</a:t>
            </a:r>
          </a:p>
        </p:txBody>
      </p:sp>
      <p:sp>
        <p:nvSpPr>
          <p:cNvPr id="265" name="Digitally Integrated Brands"/>
          <p:cNvSpPr txBox="1"/>
          <p:nvPr>
            <p:ph type="title"/>
          </p:nvPr>
        </p:nvSpPr>
        <p:spPr>
          <a:prstGeom prst="rect">
            <a:avLst/>
          </a:prstGeom>
        </p:spPr>
        <p:txBody>
          <a:bodyPr/>
          <a:lstStyle/>
          <a:p>
            <a:pPr/>
            <a:r>
              <a:t>Digitally Integrated Brands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4"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Years before the digital transformation of the retail sector, a good number of brands that started focusing on the first steps of the supply chain, saw the value and opportunity of retail stor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Years before the digital transformation of the retail sector, a good number of brands that started focusing on the first steps of the supply chain, saw the value and opportunity of retail stores</a:t>
            </a:r>
          </a:p>
          <a:p>
            <a:pPr lvl="2" marL="1243263" indent="-481263">
              <a:lnSpc>
                <a:spcPct val="110000"/>
              </a:lnSpc>
              <a:spcBef>
                <a:spcPts val="1500"/>
              </a:spcBef>
              <a:buSzPct val="100000"/>
              <a:buChar char="•"/>
              <a:defRPr sz="4800"/>
            </a:pPr>
            <a:r>
              <a:t>This opportunity goes beyond the increased margin or controlling the brand experience</a:t>
            </a:r>
          </a:p>
          <a:p>
            <a:pPr lvl="2" marL="1243263" indent="-481263">
              <a:lnSpc>
                <a:spcPct val="110000"/>
              </a:lnSpc>
              <a:spcBef>
                <a:spcPts val="1500"/>
              </a:spcBef>
              <a:buSzPct val="100000"/>
              <a:buChar char="•"/>
              <a:defRPr sz="4800"/>
            </a:pPr>
            <a:r>
              <a:t>It gives the manufacturing brand access to customers data firsthand without the need to ask retailers for this critical information</a:t>
            </a:r>
          </a:p>
          <a:p>
            <a:pPr lvl="1" marL="481263" indent="-481263">
              <a:lnSpc>
                <a:spcPct val="110000"/>
              </a:lnSpc>
              <a:spcBef>
                <a:spcPts val="3000"/>
              </a:spcBef>
              <a:buSzPct val="100000"/>
              <a:buChar char="•"/>
              <a:defRPr sz="4800"/>
            </a:pPr>
            <a:r>
              <a:t>Today, most well-recognized brands will have a retail footprint that allows the company to have direct access to the end customers (Lego, Apple) </a:t>
            </a:r>
          </a:p>
        </p:txBody>
      </p:sp>
      <p:sp>
        <p:nvSpPr>
          <p:cNvPr id="268" name="Value of Retail Stores"/>
          <p:cNvSpPr txBox="1"/>
          <p:nvPr>
            <p:ph type="title"/>
          </p:nvPr>
        </p:nvSpPr>
        <p:spPr>
          <a:prstGeom prst="rect">
            <a:avLst/>
          </a:prstGeom>
        </p:spPr>
        <p:txBody>
          <a:bodyPr/>
          <a:lstStyle/>
          <a:p>
            <a:pPr/>
            <a:r>
              <a:t>Value of Retail Stores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7"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oday, brands that don’t have their own online store are more the exception than the rul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Today, brands that don’t have their own online store are more the exception than the rule</a:t>
            </a:r>
          </a:p>
          <a:p>
            <a:pPr lvl="2" marL="1243263" indent="-481263">
              <a:lnSpc>
                <a:spcPct val="110000"/>
              </a:lnSpc>
              <a:spcBef>
                <a:spcPts val="1500"/>
              </a:spcBef>
              <a:buSzPct val="100000"/>
              <a:buChar char="•"/>
              <a:defRPr sz="4800"/>
            </a:pPr>
            <a:r>
              <a:t>This doesn’t mean that they don’t sell through traditional retailers and platforms</a:t>
            </a:r>
          </a:p>
          <a:p>
            <a:pPr lvl="2" marL="1243263" indent="-481263">
              <a:lnSpc>
                <a:spcPct val="110000"/>
              </a:lnSpc>
              <a:spcBef>
                <a:spcPts val="1500"/>
              </a:spcBef>
              <a:buSzPct val="100000"/>
              <a:buChar char="•"/>
              <a:defRPr sz="4800"/>
            </a:pPr>
            <a:r>
              <a:t>It does mean that their relationship with them is more complex than before</a:t>
            </a:r>
          </a:p>
          <a:p>
            <a:pPr lvl="1" marL="481263" indent="-481263">
              <a:lnSpc>
                <a:spcPct val="110000"/>
              </a:lnSpc>
              <a:spcBef>
                <a:spcPts val="3000"/>
              </a:spcBef>
              <a:buSzPct val="100000"/>
              <a:buChar char="•"/>
              <a:defRPr sz="4800"/>
            </a:pPr>
            <a:r>
              <a:t>Native digitally integrated brands have been a real disruption in the digital space</a:t>
            </a:r>
          </a:p>
        </p:txBody>
      </p:sp>
      <p:sp>
        <p:nvSpPr>
          <p:cNvPr id="271" name="Value of Retail Stores"/>
          <p:cNvSpPr txBox="1"/>
          <p:nvPr>
            <p:ph type="title"/>
          </p:nvPr>
        </p:nvSpPr>
        <p:spPr>
          <a:prstGeom prst="rect">
            <a:avLst/>
          </a:prstGeom>
        </p:spPr>
        <p:txBody>
          <a:bodyPr/>
          <a:lstStyle/>
          <a:p>
            <a:pPr/>
            <a:r>
              <a:t>Value of Retail Stores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Understanding the digital transformation landscap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Understanding the digital transformation landscape</a:t>
            </a:r>
          </a:p>
          <a:p>
            <a:pPr lvl="1" marL="481263" indent="-481263">
              <a:lnSpc>
                <a:spcPct val="110000"/>
              </a:lnSpc>
              <a:spcBef>
                <a:spcPts val="3000"/>
              </a:spcBef>
              <a:buSzPct val="100000"/>
              <a:buChar char="•"/>
              <a:defRPr sz="4800"/>
            </a:pPr>
            <a:r>
              <a:t>Focus on the disruption driven by digital platforms and its implications</a:t>
            </a:r>
          </a:p>
          <a:p>
            <a:pPr lvl="1" marL="481263" indent="-481263">
              <a:lnSpc>
                <a:spcPct val="110000"/>
              </a:lnSpc>
              <a:spcBef>
                <a:spcPts val="3000"/>
              </a:spcBef>
              <a:buSzPct val="100000"/>
              <a:buChar char="•"/>
              <a:defRPr sz="4800"/>
            </a:pPr>
            <a:r>
              <a:t>Learn how to best position ourselves to succeed in this changing environment</a:t>
            </a:r>
          </a:p>
        </p:txBody>
      </p:sp>
      <p:sp>
        <p:nvSpPr>
          <p:cNvPr id="219"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ubtitle 2"/>
          <p:cNvSpPr txBox="1"/>
          <p:nvPr>
            <p:ph type="body" sz="quarter" idx="1"/>
          </p:nvPr>
        </p:nvSpPr>
        <p:spPr>
          <a:xfrm>
            <a:off x="1151343" y="9240193"/>
            <a:ext cx="20432591" cy="1316634"/>
          </a:xfrm>
          <a:prstGeom prst="rect">
            <a:avLst/>
          </a:prstGeom>
        </p:spPr>
        <p:txBody>
          <a:bodyPr/>
          <a:lstStyle/>
          <a:p>
            <a:pPr/>
            <a:r>
              <a:t>The Role of the Customers</a:t>
            </a:r>
          </a:p>
        </p:txBody>
      </p:sp>
      <p:sp>
        <p:nvSpPr>
          <p:cNvPr id="274" name="Text Placeholder 5"/>
          <p:cNvSpPr/>
          <p:nvPr>
            <p:ph type="body" idx="21"/>
          </p:nvPr>
        </p:nvSpPr>
        <p:spPr>
          <a:xfrm>
            <a:off x="1151343" y="10852057"/>
            <a:ext cx="22287777" cy="1544411"/>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Santiago Gallino, Charles W. Evans Distinguished Faculty Scholar and Assistant Professor of Operations, Information and Decisions</a:t>
            </a:r>
          </a:p>
        </p:txBody>
      </p:sp>
      <p:sp>
        <p:nvSpPr>
          <p:cNvPr id="275" name="Title 1"/>
          <p:cNvSpPr txBox="1"/>
          <p:nvPr>
            <p:ph type="title"/>
          </p:nvPr>
        </p:nvSpPr>
        <p:spPr>
          <a:xfrm>
            <a:off x="1151341" y="6833844"/>
            <a:ext cx="21697902" cy="2111119"/>
          </a:xfrm>
          <a:prstGeom prst="rect">
            <a:avLst/>
          </a:prstGeom>
        </p:spPr>
        <p:txBody>
          <a:bodyPr/>
          <a:lstStyle/>
          <a:p>
            <a:pPr/>
            <a:r>
              <a:t>Retail Digital Supply Chain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Early on in the digital transformation, customers were willing to search for product information online, read reviews, and become experts on those products before arriving at the physical stor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Early on in the digital transformation, customers were willing to search for product information online, read reviews, and become experts on those products before arriving at the physical store</a:t>
            </a:r>
          </a:p>
          <a:p>
            <a:pPr lvl="1" marL="481263" indent="-481263">
              <a:lnSpc>
                <a:spcPct val="110000"/>
              </a:lnSpc>
              <a:spcBef>
                <a:spcPts val="3000"/>
              </a:spcBef>
              <a:buSzPct val="100000"/>
              <a:buChar char="•"/>
              <a:defRPr sz="4800"/>
            </a:pPr>
            <a:r>
              <a:t>Certain retail categories have rapidly moved to the purchase online space</a:t>
            </a:r>
          </a:p>
          <a:p>
            <a:pPr lvl="2" marL="1243263" indent="-481263">
              <a:lnSpc>
                <a:spcPct val="110000"/>
              </a:lnSpc>
              <a:spcBef>
                <a:spcPts val="1500"/>
              </a:spcBef>
              <a:buSzPct val="100000"/>
              <a:buChar char="•"/>
              <a:defRPr sz="4800"/>
            </a:pPr>
            <a:r>
              <a:t>Product categories such as books and music sell only a small fraction of the total volume in physical stores</a:t>
            </a:r>
          </a:p>
        </p:txBody>
      </p:sp>
      <p:sp>
        <p:nvSpPr>
          <p:cNvPr id="278" name="The Role of the Customers"/>
          <p:cNvSpPr txBox="1"/>
          <p:nvPr>
            <p:ph type="title"/>
          </p:nvPr>
        </p:nvSpPr>
        <p:spPr>
          <a:prstGeom prst="rect">
            <a:avLst/>
          </a:prstGeom>
        </p:spPr>
        <p:txBody>
          <a:bodyPr/>
          <a:lstStyle/>
          <a:p>
            <a:pPr/>
            <a:r>
              <a:t>The Role of the Customers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7"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Digital Intensity 2010/2011"/>
          <p:cNvSpPr txBox="1"/>
          <p:nvPr>
            <p:ph type="title"/>
          </p:nvPr>
        </p:nvSpPr>
        <p:spPr>
          <a:prstGeom prst="rect">
            <a:avLst/>
          </a:prstGeom>
        </p:spPr>
        <p:txBody>
          <a:bodyPr/>
          <a:lstStyle/>
          <a:p>
            <a:pPr/>
            <a:r>
              <a:t>Digital Intensity 2010/2011</a:t>
            </a:r>
          </a:p>
        </p:txBody>
      </p:sp>
      <p:pic>
        <p:nvPicPr>
          <p:cNvPr id="281" name="Picture 5" descr="Picture 5"/>
          <p:cNvPicPr>
            <a:picLocks noChangeAspect="1"/>
          </p:cNvPicPr>
          <p:nvPr/>
        </p:nvPicPr>
        <p:blipFill>
          <a:blip r:embed="rId2">
            <a:extLst/>
          </a:blip>
          <a:srcRect l="21250" t="24445" r="18749" b="7776"/>
          <a:stretch>
            <a:fillRect/>
          </a:stretch>
        </p:blipFill>
        <p:spPr>
          <a:xfrm>
            <a:off x="4062015" y="2507583"/>
            <a:ext cx="16260088" cy="1033193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Imagine that the value of the x and y axis for each category can be added…"/>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Imagine that the value of the x and y axis for each category can be added</a:t>
            </a:r>
          </a:p>
          <a:p>
            <a:pPr lvl="1" marL="481263" indent="-481263">
              <a:lnSpc>
                <a:spcPct val="110000"/>
              </a:lnSpc>
              <a:spcBef>
                <a:spcPts val="3000"/>
              </a:spcBef>
              <a:buSzPct val="100000"/>
              <a:buChar char="•"/>
              <a:defRPr sz="4800"/>
            </a:pPr>
            <a:r>
              <a:t>This number, the sum of the search and purchases percentages, will give us a score that in a sense captures the digital intensity of that category</a:t>
            </a:r>
          </a:p>
          <a:p>
            <a:pPr lvl="1" marL="481263" indent="-481263">
              <a:lnSpc>
                <a:spcPct val="110000"/>
              </a:lnSpc>
              <a:spcBef>
                <a:spcPts val="3000"/>
              </a:spcBef>
              <a:buSzPct val="100000"/>
              <a:buChar char="•"/>
              <a:defRPr sz="4800"/>
            </a:pPr>
            <a:r>
              <a:t>The digital intensity score for a category is always evolving, and retailers need to track the scores evolution over time</a:t>
            </a:r>
          </a:p>
        </p:txBody>
      </p:sp>
      <p:sp>
        <p:nvSpPr>
          <p:cNvPr id="284" name="Digital Intensity"/>
          <p:cNvSpPr txBox="1"/>
          <p:nvPr>
            <p:ph type="title"/>
          </p:nvPr>
        </p:nvSpPr>
        <p:spPr>
          <a:prstGeom prst="rect">
            <a:avLst/>
          </a:prstGeom>
        </p:spPr>
        <p:txBody>
          <a:bodyPr/>
          <a:lstStyle/>
          <a:p>
            <a:pPr/>
            <a:r>
              <a:t>Digital Intensity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3"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Digital Intensity 2020"/>
          <p:cNvSpPr txBox="1"/>
          <p:nvPr>
            <p:ph type="title"/>
          </p:nvPr>
        </p:nvSpPr>
        <p:spPr>
          <a:prstGeom prst="rect">
            <a:avLst/>
          </a:prstGeom>
        </p:spPr>
        <p:txBody>
          <a:bodyPr/>
          <a:lstStyle/>
          <a:p>
            <a:pPr/>
            <a:r>
              <a:t>Digital Intensity 2020</a:t>
            </a:r>
          </a:p>
        </p:txBody>
      </p:sp>
      <p:pic>
        <p:nvPicPr>
          <p:cNvPr id="287" name="Screen Shot 2021-05-26 at 11.51.03 AM.png" descr="Screen Shot 2021-05-26 at 11.51.03 AM.png"/>
          <p:cNvPicPr>
            <a:picLocks noChangeAspect="1"/>
          </p:cNvPicPr>
          <p:nvPr/>
        </p:nvPicPr>
        <p:blipFill>
          <a:blip r:embed="rId2">
            <a:extLst/>
          </a:blip>
          <a:stretch>
            <a:fillRect/>
          </a:stretch>
        </p:blipFill>
        <p:spPr>
          <a:xfrm>
            <a:off x="1392972" y="2442131"/>
            <a:ext cx="21598056" cy="1030727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In the same way that different categories present different digital intensities, different countries, regions or markets can have different retail digital intensiti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In the same way that different categories present different digital intensities, different countries, regions or markets can have different retail digital intensities</a:t>
            </a:r>
          </a:p>
        </p:txBody>
      </p:sp>
      <p:sp>
        <p:nvSpPr>
          <p:cNvPr id="290" name="Digital Intensity Market"/>
          <p:cNvSpPr txBox="1"/>
          <p:nvPr>
            <p:ph type="title"/>
          </p:nvPr>
        </p:nvSpPr>
        <p:spPr>
          <a:prstGeom prst="rect">
            <a:avLst/>
          </a:prstGeom>
        </p:spPr>
        <p:txBody>
          <a:bodyPr/>
          <a:lstStyle/>
          <a:p>
            <a:pPr/>
            <a:r>
              <a:t>Digital Intensity Market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9"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77% of the US Population Shops Online"/>
          <p:cNvSpPr txBox="1"/>
          <p:nvPr>
            <p:ph type="title"/>
          </p:nvPr>
        </p:nvSpPr>
        <p:spPr>
          <a:prstGeom prst="rect">
            <a:avLst/>
          </a:prstGeom>
        </p:spPr>
        <p:txBody>
          <a:bodyPr/>
          <a:lstStyle/>
          <a:p>
            <a:pPr/>
            <a:r>
              <a:t>77% of the US Population Shops Online</a:t>
            </a:r>
          </a:p>
        </p:txBody>
      </p:sp>
      <p:pic>
        <p:nvPicPr>
          <p:cNvPr id="293" name="Screen Shot 2021-05-26 at 11.53.15 AM.png" descr="Screen Shot 2021-05-26 at 11.53.15 AM.png"/>
          <p:cNvPicPr>
            <a:picLocks noChangeAspect="1"/>
          </p:cNvPicPr>
          <p:nvPr/>
        </p:nvPicPr>
        <p:blipFill>
          <a:blip r:embed="rId2">
            <a:extLst/>
          </a:blip>
          <a:stretch>
            <a:fillRect/>
          </a:stretch>
        </p:blipFill>
        <p:spPr>
          <a:xfrm>
            <a:off x="1288881" y="2252970"/>
            <a:ext cx="21806238" cy="1046857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Understanding the Digital Intensity"/>
          <p:cNvSpPr txBox="1"/>
          <p:nvPr>
            <p:ph type="title"/>
          </p:nvPr>
        </p:nvSpPr>
        <p:spPr>
          <a:prstGeom prst="rect">
            <a:avLst/>
          </a:prstGeom>
        </p:spPr>
        <p:txBody>
          <a:bodyPr/>
          <a:lstStyle/>
          <a:p>
            <a:pPr/>
            <a:r>
              <a:t>Understanding the Digital Intensity</a:t>
            </a:r>
          </a:p>
        </p:txBody>
      </p:sp>
      <p:sp>
        <p:nvSpPr>
          <p:cNvPr id="296" name="Digital Intensity Market"/>
          <p:cNvSpPr txBox="1"/>
          <p:nvPr/>
        </p:nvSpPr>
        <p:spPr>
          <a:xfrm>
            <a:off x="9640256" y="2597143"/>
            <a:ext cx="6413501" cy="8614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800">
                <a:solidFill>
                  <a:schemeClr val="accent1"/>
                </a:solidFill>
              </a:defRPr>
            </a:lvl1pPr>
          </a:lstStyle>
          <a:p>
            <a:pPr/>
            <a:r>
              <a:t>Digital Intensity Market</a:t>
            </a:r>
          </a:p>
        </p:txBody>
      </p:sp>
      <p:sp>
        <p:nvSpPr>
          <p:cNvPr id="297" name="Low"/>
          <p:cNvSpPr txBox="1"/>
          <p:nvPr/>
        </p:nvSpPr>
        <p:spPr>
          <a:xfrm>
            <a:off x="6462074" y="3674258"/>
            <a:ext cx="6413501" cy="7377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000">
                <a:solidFill>
                  <a:schemeClr val="accent1"/>
                </a:solidFill>
              </a:defRPr>
            </a:lvl1pPr>
          </a:lstStyle>
          <a:p>
            <a:pPr/>
            <a:r>
              <a:t>Low</a:t>
            </a:r>
          </a:p>
        </p:txBody>
      </p:sp>
      <p:sp>
        <p:nvSpPr>
          <p:cNvPr id="298" name="Digital Intensity Category"/>
          <p:cNvSpPr txBox="1"/>
          <p:nvPr/>
        </p:nvSpPr>
        <p:spPr>
          <a:xfrm rot="16200000">
            <a:off x="1176623" y="7640184"/>
            <a:ext cx="7250241" cy="8614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800">
                <a:solidFill>
                  <a:schemeClr val="accent1"/>
                </a:solidFill>
              </a:defRPr>
            </a:lvl1pPr>
          </a:lstStyle>
          <a:p>
            <a:pPr/>
            <a:r>
              <a:t>Digital Intensity Category</a:t>
            </a:r>
          </a:p>
        </p:txBody>
      </p:sp>
      <p:sp>
        <p:nvSpPr>
          <p:cNvPr id="299" name="High"/>
          <p:cNvSpPr txBox="1"/>
          <p:nvPr/>
        </p:nvSpPr>
        <p:spPr>
          <a:xfrm>
            <a:off x="12651208" y="3674258"/>
            <a:ext cx="6413501" cy="7377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000">
                <a:solidFill>
                  <a:schemeClr val="accent1"/>
                </a:solidFill>
              </a:defRPr>
            </a:lvl1pPr>
          </a:lstStyle>
          <a:p>
            <a:pPr/>
            <a:r>
              <a:t>High</a:t>
            </a:r>
          </a:p>
        </p:txBody>
      </p:sp>
      <p:sp>
        <p:nvSpPr>
          <p:cNvPr id="300" name="Rectangle"/>
          <p:cNvSpPr/>
          <p:nvPr/>
        </p:nvSpPr>
        <p:spPr>
          <a:xfrm>
            <a:off x="6693326" y="4646035"/>
            <a:ext cx="5950998" cy="3302001"/>
          </a:xfrm>
          <a:prstGeom prst="rect">
            <a:avLst/>
          </a:prstGeom>
          <a:solidFill>
            <a:schemeClr val="accent4"/>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01" name="Rectangle"/>
          <p:cNvSpPr/>
          <p:nvPr/>
        </p:nvSpPr>
        <p:spPr>
          <a:xfrm>
            <a:off x="12882459" y="4633335"/>
            <a:ext cx="5950998" cy="3302001"/>
          </a:xfrm>
          <a:prstGeom prst="rect">
            <a:avLst/>
          </a:prstGeom>
          <a:solidFill>
            <a:schemeClr val="accent2"/>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02" name="Low"/>
          <p:cNvSpPr txBox="1"/>
          <p:nvPr/>
        </p:nvSpPr>
        <p:spPr>
          <a:xfrm rot="16200000">
            <a:off x="4423738" y="9450490"/>
            <a:ext cx="3325144" cy="7377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000">
                <a:solidFill>
                  <a:schemeClr val="accent1"/>
                </a:solidFill>
              </a:defRPr>
            </a:lvl1pPr>
          </a:lstStyle>
          <a:p>
            <a:pPr/>
            <a:r>
              <a:t>Low</a:t>
            </a:r>
          </a:p>
        </p:txBody>
      </p:sp>
      <p:sp>
        <p:nvSpPr>
          <p:cNvPr id="303" name="High"/>
          <p:cNvSpPr txBox="1"/>
          <p:nvPr/>
        </p:nvSpPr>
        <p:spPr>
          <a:xfrm rot="16200000">
            <a:off x="4423738" y="5909668"/>
            <a:ext cx="3325144" cy="7377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000">
                <a:solidFill>
                  <a:schemeClr val="accent1"/>
                </a:solidFill>
              </a:defRPr>
            </a:lvl1pPr>
          </a:lstStyle>
          <a:p>
            <a:pPr/>
            <a:r>
              <a:t>High</a:t>
            </a:r>
          </a:p>
        </p:txBody>
      </p:sp>
      <p:sp>
        <p:nvSpPr>
          <p:cNvPr id="304" name="Rectangle"/>
          <p:cNvSpPr/>
          <p:nvPr/>
        </p:nvSpPr>
        <p:spPr>
          <a:xfrm>
            <a:off x="6693326" y="8193771"/>
            <a:ext cx="5950998" cy="3302001"/>
          </a:xfrm>
          <a:prstGeom prst="rect">
            <a:avLst/>
          </a:prstGeom>
          <a:solidFill>
            <a:schemeClr val="accent2"/>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05" name="Rectangle"/>
          <p:cNvSpPr/>
          <p:nvPr/>
        </p:nvSpPr>
        <p:spPr>
          <a:xfrm>
            <a:off x="12882459" y="8168371"/>
            <a:ext cx="5950998" cy="3302001"/>
          </a:xfrm>
          <a:prstGeom prst="rect">
            <a:avLst/>
          </a:prstGeom>
          <a:solidFill>
            <a:schemeClr val="accent4"/>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06" name="Electronics in…"/>
          <p:cNvSpPr txBox="1"/>
          <p:nvPr/>
        </p:nvSpPr>
        <p:spPr>
          <a:xfrm>
            <a:off x="6462074" y="5642404"/>
            <a:ext cx="6413501" cy="13092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lgn="ctr">
              <a:defRPr sz="4000">
                <a:solidFill>
                  <a:srgbClr val="FFFFFF"/>
                </a:solidFill>
              </a:defRPr>
            </a:pPr>
            <a:r>
              <a:t>Electronics in </a:t>
            </a:r>
          </a:p>
          <a:p>
            <a:pPr algn="ctr">
              <a:defRPr sz="4000">
                <a:solidFill>
                  <a:srgbClr val="FFFFFF"/>
                </a:solidFill>
              </a:defRPr>
            </a:pPr>
            <a:r>
              <a:t>South Africa</a:t>
            </a:r>
          </a:p>
        </p:txBody>
      </p:sp>
      <p:sp>
        <p:nvSpPr>
          <p:cNvPr id="307" name="Electronics in…"/>
          <p:cNvSpPr txBox="1"/>
          <p:nvPr/>
        </p:nvSpPr>
        <p:spPr>
          <a:xfrm>
            <a:off x="12651208" y="5642404"/>
            <a:ext cx="6413501" cy="1309262"/>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lgn="ctr">
              <a:defRPr sz="4000">
                <a:solidFill>
                  <a:srgbClr val="FFFFFF"/>
                </a:solidFill>
              </a:defRPr>
            </a:pPr>
            <a:r>
              <a:t>Electronics in </a:t>
            </a:r>
          </a:p>
          <a:p>
            <a:pPr algn="ctr">
              <a:defRPr sz="4000">
                <a:solidFill>
                  <a:srgbClr val="FFFFFF"/>
                </a:solidFill>
              </a:defRPr>
            </a:pPr>
            <a:r>
              <a:t>the U.K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7" grpId="6"/>
      <p:bldP build="whole" bldLvl="1" animBg="1" rev="0" advAuto="0" spid="303" grpId="2"/>
      <p:bldP build="whole" bldLvl="1" animBg="1" rev="0" advAuto="0" spid="306" grpId="8"/>
      <p:bldP build="whole" bldLvl="1" animBg="1" rev="0" advAuto="0" spid="302" grpId="3"/>
      <p:bldP build="whole" bldLvl="1" animBg="1" rev="0" advAuto="0" spid="296" grpId="4"/>
      <p:bldP build="whole" bldLvl="1" animBg="1" rev="0" advAuto="0" spid="299" grpId="5"/>
      <p:bldP build="whole" bldLvl="1" animBg="1" rev="0" advAuto="0" spid="298" grpId="1"/>
      <p:bldP build="whole" bldLvl="1" animBg="1" rev="0" advAuto="0" spid="307" grpId="7"/>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ubtitle 2"/>
          <p:cNvSpPr txBox="1"/>
          <p:nvPr>
            <p:ph type="body" sz="quarter" idx="1"/>
          </p:nvPr>
        </p:nvSpPr>
        <p:spPr>
          <a:xfrm>
            <a:off x="1151343" y="9240193"/>
            <a:ext cx="20432591" cy="1316634"/>
          </a:xfrm>
          <a:prstGeom prst="rect">
            <a:avLst/>
          </a:prstGeom>
        </p:spPr>
        <p:txBody>
          <a:bodyPr/>
          <a:lstStyle/>
          <a:p>
            <a:pPr/>
            <a:r>
              <a:t>The Role of the Vendors</a:t>
            </a:r>
          </a:p>
        </p:txBody>
      </p:sp>
      <p:sp>
        <p:nvSpPr>
          <p:cNvPr id="310" name="Text Placeholder 5"/>
          <p:cNvSpPr/>
          <p:nvPr>
            <p:ph type="body" idx="21"/>
          </p:nvPr>
        </p:nvSpPr>
        <p:spPr>
          <a:xfrm>
            <a:off x="1151343" y="10852057"/>
            <a:ext cx="22287777" cy="1544411"/>
          </a:xfrm>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latin typeface="Garamond"/>
                <a:ea typeface="Garamond"/>
                <a:cs typeface="Garamond"/>
                <a:sym typeface="Garamond"/>
              </a:defRPr>
            </a:lvl1pPr>
          </a:lstStyle>
          <a:p>
            <a:pPr/>
            <a:r>
              <a:t>Santiago Gallino, Charles W. Evans Distinguished Faculty Scholar and Assistant Professor of Operations, Information and Decisions</a:t>
            </a:r>
          </a:p>
        </p:txBody>
      </p:sp>
      <p:sp>
        <p:nvSpPr>
          <p:cNvPr id="311" name="Title 1"/>
          <p:cNvSpPr txBox="1"/>
          <p:nvPr>
            <p:ph type="title"/>
          </p:nvPr>
        </p:nvSpPr>
        <p:spPr>
          <a:xfrm>
            <a:off x="1151341" y="6833844"/>
            <a:ext cx="21697902" cy="2111119"/>
          </a:xfrm>
          <a:prstGeom prst="rect">
            <a:avLst/>
          </a:prstGeom>
        </p:spPr>
        <p:txBody>
          <a:bodyPr/>
          <a:lstStyle/>
          <a:p>
            <a:pPr/>
            <a:r>
              <a:t>Retail Digital Supply Chain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rom the platform’s perspective, the vendors are as fundamental as the buyer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From the platform’s perspective, the vendors are as fundamental as the buyers</a:t>
            </a:r>
          </a:p>
          <a:p>
            <a:pPr lvl="2" marL="1243263" indent="-481263">
              <a:lnSpc>
                <a:spcPct val="110000"/>
              </a:lnSpc>
              <a:spcBef>
                <a:spcPts val="1500"/>
              </a:spcBef>
              <a:buSzPct val="100000"/>
              <a:buChar char="•"/>
              <a:defRPr sz="4800"/>
            </a:pPr>
            <a:r>
              <a:t>Vendors are customers for the platform </a:t>
            </a:r>
          </a:p>
          <a:p>
            <a:pPr lvl="1" marL="481263" indent="-481263">
              <a:lnSpc>
                <a:spcPct val="110000"/>
              </a:lnSpc>
              <a:spcBef>
                <a:spcPts val="3000"/>
              </a:spcBef>
              <a:buSzPct val="100000"/>
              <a:buChar char="•"/>
              <a:defRPr sz="4800"/>
            </a:pPr>
            <a:r>
              <a:t>When platform managers define or adjust commissions for the platform products, they are always keeping an eye on the impact this will have on their relationship with the vendors</a:t>
            </a:r>
          </a:p>
          <a:p>
            <a:pPr lvl="2" marL="1243263" indent="-481263">
              <a:lnSpc>
                <a:spcPct val="110000"/>
              </a:lnSpc>
              <a:spcBef>
                <a:spcPts val="1500"/>
              </a:spcBef>
              <a:buSzPct val="100000"/>
              <a:buChar char="•"/>
              <a:defRPr sz="4800"/>
            </a:pPr>
            <a:r>
              <a:t>They need the vendors to be happy and eager to offer all their assortment in the platform with the best customer service and the lowest possible prices </a:t>
            </a:r>
          </a:p>
        </p:txBody>
      </p:sp>
      <p:sp>
        <p:nvSpPr>
          <p:cNvPr id="314" name="The Role of Vendors"/>
          <p:cNvSpPr txBox="1"/>
          <p:nvPr>
            <p:ph type="title"/>
          </p:nvPr>
        </p:nvSpPr>
        <p:spPr>
          <a:prstGeom prst="rect">
            <a:avLst/>
          </a:prstGeom>
        </p:spPr>
        <p:txBody>
          <a:bodyPr/>
          <a:lstStyle/>
          <a:p>
            <a:pPr/>
            <a:r>
              <a:t>The Role of Vendors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1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igital platforms are not new…"/>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Digital platforms are not new</a:t>
            </a:r>
          </a:p>
          <a:p>
            <a:pPr lvl="2" marL="1243263" indent="-481263">
              <a:lnSpc>
                <a:spcPct val="110000"/>
              </a:lnSpc>
              <a:spcBef>
                <a:spcPts val="1500"/>
              </a:spcBef>
              <a:buSzPct val="100000"/>
              <a:buChar char="•"/>
              <a:defRPr sz="4800"/>
            </a:pPr>
            <a:r>
              <a:t>In many cases, these are the dominant players across different industries today</a:t>
            </a:r>
          </a:p>
        </p:txBody>
      </p:sp>
      <p:sp>
        <p:nvSpPr>
          <p:cNvPr id="222" name="Digital Platform Disruption"/>
          <p:cNvSpPr txBox="1"/>
          <p:nvPr>
            <p:ph type="title"/>
          </p:nvPr>
        </p:nvSpPr>
        <p:spPr>
          <a:prstGeom prst="rect">
            <a:avLst/>
          </a:prstGeom>
        </p:spPr>
        <p:txBody>
          <a:bodyPr/>
          <a:lstStyle/>
          <a:p>
            <a:pPr/>
            <a:r>
              <a:t>Digital Platform Disruption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1"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his new perspective of vendors and the relationship this generates has pushed traditional retailers to revisit their approach to managing the relationships with their supplier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This new perspective of vendors and the relationship this generates has pushed traditional retailers to revisit their approach to managing the relationships with their suppliers</a:t>
            </a:r>
          </a:p>
          <a:p>
            <a:pPr lvl="1" marL="481263" indent="-481263">
              <a:lnSpc>
                <a:spcPct val="110000"/>
              </a:lnSpc>
              <a:spcBef>
                <a:spcPts val="3000"/>
              </a:spcBef>
              <a:buSzPct val="100000"/>
              <a:buChar char="•"/>
              <a:defRPr sz="4800"/>
            </a:pPr>
            <a:r>
              <a:t>These relationships can also turn unpleasant very quickly</a:t>
            </a:r>
          </a:p>
        </p:txBody>
      </p:sp>
      <p:sp>
        <p:nvSpPr>
          <p:cNvPr id="317" name="The Role of Vendors"/>
          <p:cNvSpPr txBox="1"/>
          <p:nvPr>
            <p:ph type="title"/>
          </p:nvPr>
        </p:nvSpPr>
        <p:spPr>
          <a:prstGeom prst="rect">
            <a:avLst/>
          </a:prstGeom>
        </p:spPr>
        <p:txBody>
          <a:bodyPr/>
          <a:lstStyle/>
          <a:p>
            <a:pPr/>
            <a:r>
              <a:t>The Role of Vendors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6"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Platform/Vendor Relationship Example: X Fire"/>
          <p:cNvSpPr txBox="1"/>
          <p:nvPr>
            <p:ph type="title"/>
          </p:nvPr>
        </p:nvSpPr>
        <p:spPr>
          <a:prstGeom prst="rect">
            <a:avLst/>
          </a:prstGeom>
        </p:spPr>
        <p:txBody>
          <a:bodyPr/>
          <a:lstStyle/>
          <a:p>
            <a:pPr/>
            <a:r>
              <a:t>Platform/Vendor Relationship Example: X Fire</a:t>
            </a:r>
          </a:p>
        </p:txBody>
      </p:sp>
      <p:pic>
        <p:nvPicPr>
          <p:cNvPr id="320" name="Unknown.jpeg" descr="Unknown.jpeg"/>
          <p:cNvPicPr>
            <a:picLocks noChangeAspect="1"/>
          </p:cNvPicPr>
          <p:nvPr/>
        </p:nvPicPr>
        <p:blipFill>
          <a:blip r:embed="rId2">
            <a:extLst/>
          </a:blip>
          <a:srcRect l="4887" t="8161" r="9216" b="14458"/>
          <a:stretch>
            <a:fillRect/>
          </a:stretch>
        </p:blipFill>
        <p:spPr>
          <a:xfrm>
            <a:off x="1691906" y="2518091"/>
            <a:ext cx="4827216" cy="2328528"/>
          </a:xfrm>
          <a:prstGeom prst="rect">
            <a:avLst/>
          </a:prstGeom>
          <a:ln w="12700">
            <a:miter lim="400000"/>
          </a:ln>
        </p:spPr>
      </p:pic>
      <p:pic>
        <p:nvPicPr>
          <p:cNvPr id="321" name="Picture 2" descr="Picture 2"/>
          <p:cNvPicPr>
            <a:picLocks noChangeAspect="1"/>
          </p:cNvPicPr>
          <p:nvPr/>
        </p:nvPicPr>
        <p:blipFill>
          <a:blip r:embed="rId3">
            <a:extLst/>
          </a:blip>
          <a:srcRect l="12673" t="10484" r="26188" b="18422"/>
          <a:stretch>
            <a:fillRect/>
          </a:stretch>
        </p:blipFill>
        <p:spPr>
          <a:xfrm>
            <a:off x="7366645" y="2230484"/>
            <a:ext cx="13953044" cy="10384136"/>
          </a:xfrm>
          <a:prstGeom prst="rect">
            <a:avLst/>
          </a:prstGeom>
          <a:ln w="12700">
            <a:miter lim="400000"/>
          </a:ln>
        </p:spPr>
      </p:pic>
      <p:sp>
        <p:nvSpPr>
          <p:cNvPr id="322" name="Rounded Rectangle"/>
          <p:cNvSpPr/>
          <p:nvPr/>
        </p:nvSpPr>
        <p:spPr>
          <a:xfrm>
            <a:off x="7608269" y="8898081"/>
            <a:ext cx="12697753" cy="414002"/>
          </a:xfrm>
          <a:prstGeom prst="roundRect">
            <a:avLst>
              <a:gd name="adj" fmla="val 46014"/>
            </a:avLst>
          </a:prstGeom>
          <a:ln w="508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23" name="Rounded Rectangle"/>
          <p:cNvSpPr/>
          <p:nvPr/>
        </p:nvSpPr>
        <p:spPr>
          <a:xfrm>
            <a:off x="7608269" y="10284690"/>
            <a:ext cx="12697753" cy="414002"/>
          </a:xfrm>
          <a:prstGeom prst="roundRect">
            <a:avLst>
              <a:gd name="adj" fmla="val 46014"/>
            </a:avLst>
          </a:prstGeom>
          <a:ln w="508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24" name="Zhu, Feng, and Angela Acocella. &quot;X Fire Paintball &amp; Airsoft: Is Amazon a Friend or Foe? (A).&quot; Harvard Business School Case 617-046, January 2017. (Revised August 2019.)"/>
          <p:cNvSpPr txBox="1"/>
          <p:nvPr/>
        </p:nvSpPr>
        <p:spPr>
          <a:xfrm>
            <a:off x="1173878" y="12489526"/>
            <a:ext cx="20116801" cy="404833"/>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defRPr sz="1600"/>
            </a:lvl1pPr>
          </a:lstStyle>
          <a:p>
            <a:pPr/>
            <a:r>
              <a:t>Zhu, Feng, and Angela Acocella. "X Fire Paintball &amp; Airsoft: Is Amazon a Friend or Foe? (A)." Harvard Business School Case 617-046, January 2017. (Revised August 2019.)</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1" grpId="1"/>
      <p:bldP build="whole" bldLvl="1" animBg="1" rev="0" advAuto="0" spid="322" grpId="2"/>
      <p:bldP build="whole" bldLvl="1" animBg="1" rev="0" advAuto="0" spid="323" grpId="3"/>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Around that time, the head of online sales at X Fire started noticing that their most popular products were struggling…"/>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Around that time, the head of online sales at X Fire started noticing that their most popular products were struggling</a:t>
            </a:r>
          </a:p>
          <a:p>
            <a:pPr lvl="2" marL="1243263" indent="-481263">
              <a:lnSpc>
                <a:spcPct val="110000"/>
              </a:lnSpc>
              <a:spcBef>
                <a:spcPts val="1500"/>
              </a:spcBef>
              <a:buSzPct val="100000"/>
              <a:buChar char="•"/>
              <a:defRPr sz="4800"/>
            </a:pPr>
            <a:r>
              <a:t>He discovered that Amazon had begun sourcing those products from X Fire’s suppliers and selling them directly</a:t>
            </a:r>
          </a:p>
          <a:p>
            <a:pPr lvl="2" marL="1243263" indent="-481263">
              <a:lnSpc>
                <a:spcPct val="110000"/>
              </a:lnSpc>
              <a:spcBef>
                <a:spcPts val="1500"/>
              </a:spcBef>
              <a:buSzPct val="100000"/>
              <a:buChar char="•"/>
              <a:defRPr sz="4800"/>
            </a:pPr>
            <a:r>
              <a:t>He suspected that Amazon was using the data from X Fire product listings to test the paintball market before entering as a seller</a:t>
            </a:r>
          </a:p>
          <a:p>
            <a:pPr lvl="1" marL="481263" indent="-481263">
              <a:lnSpc>
                <a:spcPct val="110000"/>
              </a:lnSpc>
              <a:spcBef>
                <a:spcPts val="3000"/>
              </a:spcBef>
              <a:buSzPct val="100000"/>
              <a:buChar char="•"/>
              <a:defRPr sz="4800"/>
            </a:pPr>
            <a:r>
              <a:t>Amazon was not respecting the manufacturer’s determined minimum price, making the competition between X Fire and Amazon almost impossible</a:t>
            </a:r>
          </a:p>
        </p:txBody>
      </p:sp>
      <p:sp>
        <p:nvSpPr>
          <p:cNvPr id="327" name="Platform/Vendor Relationship Example: X Fire"/>
          <p:cNvSpPr txBox="1"/>
          <p:nvPr>
            <p:ph type="title"/>
          </p:nvPr>
        </p:nvSpPr>
        <p:spPr>
          <a:prstGeom prst="rect">
            <a:avLst/>
          </a:prstGeom>
        </p:spPr>
        <p:txBody>
          <a:bodyPr/>
          <a:lstStyle/>
          <a:p>
            <a:pPr/>
            <a:r>
              <a:t>Platform/Vendor Relationship Example: X Fire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6"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Platform/Vendor Relationship Example: X Fire"/>
          <p:cNvSpPr txBox="1"/>
          <p:nvPr>
            <p:ph type="title"/>
          </p:nvPr>
        </p:nvSpPr>
        <p:spPr>
          <a:prstGeom prst="rect">
            <a:avLst/>
          </a:prstGeom>
        </p:spPr>
        <p:txBody>
          <a:bodyPr/>
          <a:lstStyle/>
          <a:p>
            <a:pPr/>
            <a:r>
              <a:t>Platform/Vendor Relationship Example: X Fire</a:t>
            </a:r>
          </a:p>
        </p:txBody>
      </p:sp>
      <p:sp>
        <p:nvSpPr>
          <p:cNvPr id="330" name="Manufacturer/…"/>
          <p:cNvSpPr txBox="1"/>
          <p:nvPr/>
        </p:nvSpPr>
        <p:spPr>
          <a:xfrm>
            <a:off x="1472745" y="6427281"/>
            <a:ext cx="4317891" cy="15599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lgn="ctr">
              <a:defRPr sz="4800">
                <a:solidFill>
                  <a:schemeClr val="accent1"/>
                </a:solidFill>
              </a:defRPr>
            </a:pPr>
            <a:r>
              <a:t>Manufacturer/</a:t>
            </a:r>
          </a:p>
          <a:p>
            <a:pPr algn="ctr">
              <a:defRPr sz="4800">
                <a:solidFill>
                  <a:schemeClr val="accent1"/>
                </a:solidFill>
              </a:defRPr>
            </a:pPr>
            <a:r>
              <a:t>Supplier</a:t>
            </a:r>
          </a:p>
        </p:txBody>
      </p:sp>
      <p:sp>
        <p:nvSpPr>
          <p:cNvPr id="331" name="X Fire…"/>
          <p:cNvSpPr txBox="1"/>
          <p:nvPr/>
        </p:nvSpPr>
        <p:spPr>
          <a:xfrm>
            <a:off x="7866233" y="6427281"/>
            <a:ext cx="4861507" cy="15599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lgn="ctr">
              <a:defRPr sz="4800">
                <a:solidFill>
                  <a:schemeClr val="accent1"/>
                </a:solidFill>
              </a:defRPr>
            </a:pPr>
            <a:r>
              <a:t>X Fire</a:t>
            </a:r>
          </a:p>
          <a:p>
            <a:pPr algn="ctr">
              <a:defRPr sz="4800">
                <a:solidFill>
                  <a:schemeClr val="accent1"/>
                </a:solidFill>
              </a:defRPr>
            </a:pPr>
            <a:r>
              <a:t>(3rd Party Seller)</a:t>
            </a:r>
          </a:p>
        </p:txBody>
      </p:sp>
      <p:sp>
        <p:nvSpPr>
          <p:cNvPr id="332" name="Amazon"/>
          <p:cNvSpPr txBox="1"/>
          <p:nvPr/>
        </p:nvSpPr>
        <p:spPr>
          <a:xfrm>
            <a:off x="14803338" y="6776531"/>
            <a:ext cx="2570164" cy="8614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800">
                <a:solidFill>
                  <a:schemeClr val="accent1"/>
                </a:solidFill>
              </a:defRPr>
            </a:lvl1pPr>
          </a:lstStyle>
          <a:p>
            <a:pPr/>
            <a:r>
              <a:t>Amazon</a:t>
            </a:r>
          </a:p>
        </p:txBody>
      </p:sp>
      <p:sp>
        <p:nvSpPr>
          <p:cNvPr id="333" name="Consumers"/>
          <p:cNvSpPr txBox="1"/>
          <p:nvPr/>
        </p:nvSpPr>
        <p:spPr>
          <a:xfrm>
            <a:off x="19449099" y="6776531"/>
            <a:ext cx="3421424" cy="8614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4800">
                <a:solidFill>
                  <a:schemeClr val="accent1"/>
                </a:solidFill>
              </a:defRPr>
            </a:lvl1pPr>
          </a:lstStyle>
          <a:p>
            <a:pPr/>
            <a:r>
              <a:t>Consumers</a:t>
            </a:r>
          </a:p>
        </p:txBody>
      </p:sp>
      <p:sp>
        <p:nvSpPr>
          <p:cNvPr id="334" name="Line"/>
          <p:cNvSpPr/>
          <p:nvPr/>
        </p:nvSpPr>
        <p:spPr>
          <a:xfrm>
            <a:off x="6179773" y="7207250"/>
            <a:ext cx="1294783" cy="0"/>
          </a:xfrm>
          <a:prstGeom prst="line">
            <a:avLst/>
          </a:prstGeom>
          <a:ln w="1270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35" name="Line"/>
          <p:cNvSpPr/>
          <p:nvPr/>
        </p:nvSpPr>
        <p:spPr>
          <a:xfrm>
            <a:off x="17762639" y="7207250"/>
            <a:ext cx="1294783" cy="0"/>
          </a:xfrm>
          <a:prstGeom prst="line">
            <a:avLst/>
          </a:prstGeom>
          <a:ln w="1270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36" name="Line"/>
          <p:cNvSpPr/>
          <p:nvPr/>
        </p:nvSpPr>
        <p:spPr>
          <a:xfrm>
            <a:off x="13116878" y="7207250"/>
            <a:ext cx="1294783" cy="0"/>
          </a:xfrm>
          <a:prstGeom prst="line">
            <a:avLst/>
          </a:prstGeom>
          <a:ln w="1270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
        <p:nvSpPr>
          <p:cNvPr id="338" name="Connection Line"/>
          <p:cNvSpPr/>
          <p:nvPr/>
        </p:nvSpPr>
        <p:spPr>
          <a:xfrm>
            <a:off x="4896263" y="5000603"/>
            <a:ext cx="10442481" cy="140452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188"/>
                </a:moveTo>
                <a:cubicBezTo>
                  <a:pt x="7176" y="-5400"/>
                  <a:pt x="14376" y="-5396"/>
                  <a:pt x="21600" y="16200"/>
                </a:cubicBezTo>
              </a:path>
            </a:pathLst>
          </a:custGeom>
          <a:ln w="127000">
            <a:solidFill>
              <a:srgbClr val="C5093B"/>
            </a:solidFill>
            <a:miter/>
            <a:tailEnd type="arrow"/>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6" grpId="4"/>
      <p:bldP build="whole" bldLvl="1" animBg="1" rev="0" advAuto="0" spid="332" grpId="5"/>
      <p:bldP build="whole" bldLvl="1" animBg="1" rev="0" advAuto="0" spid="333" grpId="7"/>
      <p:bldP build="whole" bldLvl="1" animBg="1" rev="0" advAuto="0" spid="330" grpId="1"/>
      <p:bldP build="whole" bldLvl="1" animBg="1" rev="0" advAuto="0" spid="335" grpId="6"/>
      <p:bldP build="whole" bldLvl="1" animBg="1" rev="0" advAuto="0" spid="334" grpId="2"/>
      <p:bldP build="whole" bldLvl="1" animBg="1" rev="0" advAuto="0" spid="331" grpId="3"/>
      <p:bldP build="whole" bldLvl="1" animBg="1" rev="0" advAuto="0" spid="338" grpId="8"/>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Amazon didn’t decide to place orders for all possible paintball products, just for the winning items that they knew were going to sell well…"/>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Amazon didn’t decide to place orders for all possible paintball products, just for the winning items that they knew were going to sell well</a:t>
            </a:r>
          </a:p>
          <a:p>
            <a:pPr lvl="2" marL="1243263" indent="-481263">
              <a:lnSpc>
                <a:spcPct val="110000"/>
              </a:lnSpc>
              <a:spcBef>
                <a:spcPts val="1500"/>
              </a:spcBef>
              <a:buSzPct val="100000"/>
              <a:buChar char="•"/>
              <a:defRPr sz="4800"/>
            </a:pPr>
            <a:r>
              <a:t>Amazon knew this because they had the data from X Fire’s sales of those products</a:t>
            </a:r>
          </a:p>
          <a:p>
            <a:pPr lvl="1" marL="481263" indent="-481263">
              <a:lnSpc>
                <a:spcPct val="110000"/>
              </a:lnSpc>
              <a:spcBef>
                <a:spcPts val="3000"/>
              </a:spcBef>
              <a:buSzPct val="100000"/>
              <a:buChar char="•"/>
              <a:defRPr sz="4800"/>
            </a:pPr>
            <a:r>
              <a:t>Amazon did this for multiple reasons</a:t>
            </a:r>
          </a:p>
          <a:p>
            <a:pPr lvl="2" marL="1243263" indent="-481263">
              <a:lnSpc>
                <a:spcPct val="110000"/>
              </a:lnSpc>
              <a:spcBef>
                <a:spcPts val="1500"/>
              </a:spcBef>
              <a:buSzPct val="100000"/>
              <a:buChar char="•"/>
              <a:defRPr sz="4800"/>
            </a:pPr>
            <a:r>
              <a:t>By cutting out the middleman, they can get a fraction of the margin that was usually going to X Fire</a:t>
            </a:r>
          </a:p>
          <a:p>
            <a:pPr lvl="2" marL="1243263" indent="-481263">
              <a:lnSpc>
                <a:spcPct val="110000"/>
              </a:lnSpc>
              <a:spcBef>
                <a:spcPts val="1500"/>
              </a:spcBef>
              <a:buSzPct val="100000"/>
              <a:buChar char="•"/>
              <a:defRPr sz="4800"/>
            </a:pPr>
            <a:r>
              <a:t>They could offer better prices</a:t>
            </a:r>
          </a:p>
          <a:p>
            <a:pPr lvl="2" marL="1243263" indent="-481263">
              <a:lnSpc>
                <a:spcPct val="110000"/>
              </a:lnSpc>
              <a:spcBef>
                <a:spcPts val="1500"/>
              </a:spcBef>
              <a:buSzPct val="100000"/>
              <a:buChar char="•"/>
              <a:defRPr sz="4800"/>
            </a:pPr>
            <a:r>
              <a:t>Increase the traffic and relevance of the platform for the customers in the future</a:t>
            </a:r>
          </a:p>
        </p:txBody>
      </p:sp>
      <p:sp>
        <p:nvSpPr>
          <p:cNvPr id="341" name="Platform/Vendor Relationship Example: X Fire"/>
          <p:cNvSpPr txBox="1"/>
          <p:nvPr>
            <p:ph type="title"/>
          </p:nvPr>
        </p:nvSpPr>
        <p:spPr>
          <a:prstGeom prst="rect">
            <a:avLst/>
          </a:prstGeom>
        </p:spPr>
        <p:txBody>
          <a:bodyPr/>
          <a:lstStyle/>
          <a:p>
            <a:pPr/>
            <a:r>
              <a:t>Platform/Vendor Relationship Example: X Fire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4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0"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By doing this, Amazon broke the implicit contract between the seller and the platform…"/>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By doing this, Amazon broke the implicit contract between the seller and the platform </a:t>
            </a:r>
          </a:p>
          <a:p>
            <a:pPr lvl="2" marL="1243263" indent="-481263">
              <a:lnSpc>
                <a:spcPct val="110000"/>
              </a:lnSpc>
              <a:spcBef>
                <a:spcPts val="1500"/>
              </a:spcBef>
              <a:buSzPct val="100000"/>
              <a:buChar char="•"/>
              <a:defRPr sz="4800"/>
            </a:pPr>
            <a:r>
              <a:t>Amazon effectively became a competitor to X Fire, rather than a partner</a:t>
            </a:r>
          </a:p>
        </p:txBody>
      </p:sp>
      <p:sp>
        <p:nvSpPr>
          <p:cNvPr id="344" name="Platform/Vendor Relationship Example: X Fire"/>
          <p:cNvSpPr txBox="1"/>
          <p:nvPr>
            <p:ph type="title"/>
          </p:nvPr>
        </p:nvSpPr>
        <p:spPr>
          <a:prstGeom prst="rect">
            <a:avLst/>
          </a:prstGeom>
        </p:spPr>
        <p:txBody>
          <a:bodyPr/>
          <a:lstStyle/>
          <a:p>
            <a:pPr/>
            <a:r>
              <a:t>Platform/Vendor Relationship Example: X Fire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3"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ellers should try hard to set the ground rules before starting relationships with manufacturers and with platform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Sellers should try hard to set the ground rules before starting relationships with manufacturers and with platforms</a:t>
            </a:r>
          </a:p>
          <a:p>
            <a:pPr lvl="1" marL="481263" indent="-481263">
              <a:lnSpc>
                <a:spcPct val="110000"/>
              </a:lnSpc>
              <a:spcBef>
                <a:spcPts val="3000"/>
              </a:spcBef>
              <a:buSzPct val="100000"/>
              <a:buChar char="•"/>
              <a:defRPr sz="4800"/>
            </a:pPr>
            <a:r>
              <a:t>While many platforms and sellers create value together, there is always a temptation for the platform to enter the seller’s space with similar, or the same, offerings</a:t>
            </a:r>
          </a:p>
        </p:txBody>
      </p:sp>
      <p:sp>
        <p:nvSpPr>
          <p:cNvPr id="347" name="Potential Risks of Engaging with a Platform"/>
          <p:cNvSpPr txBox="1"/>
          <p:nvPr>
            <p:ph type="title"/>
          </p:nvPr>
        </p:nvSpPr>
        <p:spPr>
          <a:prstGeom prst="rect">
            <a:avLst/>
          </a:prstGeom>
        </p:spPr>
        <p:txBody>
          <a:bodyPr/>
          <a:lstStyle/>
          <a:p>
            <a:pPr/>
            <a:r>
              <a:t>Potential Risks of Engaging with a Platform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6"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The platform approach is not the only to successfully navigate the digital transformation…"/>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 platform approach is not the only to successfully navigate the digital transformation</a:t>
            </a:r>
          </a:p>
          <a:p>
            <a:pPr lvl="1" marL="481263" indent="-481263">
              <a:lnSpc>
                <a:spcPct val="110000"/>
              </a:lnSpc>
              <a:spcBef>
                <a:spcPts val="3000"/>
              </a:spcBef>
              <a:buSzPct val="100000"/>
              <a:buChar char="•"/>
              <a:defRPr sz="4800"/>
            </a:pPr>
            <a:r>
              <a:t>Need to excel in the retail fundamentals </a:t>
            </a:r>
          </a:p>
        </p:txBody>
      </p:sp>
      <p:sp>
        <p:nvSpPr>
          <p:cNvPr id="350" name="Revisiting the Fundamentals"/>
          <p:cNvSpPr txBox="1"/>
          <p:nvPr>
            <p:ph type="title"/>
          </p:nvPr>
        </p:nvSpPr>
        <p:spPr>
          <a:prstGeom prst="rect">
            <a:avLst/>
          </a:prstGeom>
        </p:spPr>
        <p:txBody>
          <a:bodyPr/>
          <a:lstStyle/>
          <a:p>
            <a:pPr/>
            <a:r>
              <a:t>Revisiting the Fundamentals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9"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53" name="Revisiting the Fundamentals"/>
          <p:cNvSpPr txBox="1"/>
          <p:nvPr>
            <p:ph type="title"/>
          </p:nvPr>
        </p:nvSpPr>
        <p:spPr>
          <a:prstGeom prst="rect">
            <a:avLst/>
          </a:prstGeom>
        </p:spPr>
        <p:txBody>
          <a:bodyPr/>
          <a:lstStyle/>
          <a:p>
            <a:pPr/>
            <a:r>
              <a:t>Revisiting the Fundamentals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5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5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2"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56" name="Revisiting the Fundamentals"/>
          <p:cNvSpPr txBox="1"/>
          <p:nvPr>
            <p:ph type="title"/>
          </p:nvPr>
        </p:nvSpPr>
        <p:spPr>
          <a:prstGeom prst="rect">
            <a:avLst/>
          </a:prstGeom>
        </p:spPr>
        <p:txBody>
          <a:bodyPr/>
          <a:lstStyle/>
          <a:p>
            <a:pPr/>
            <a:r>
              <a:t>Revisiting the Fundamentals</a:t>
            </a:r>
          </a:p>
        </p:txBody>
      </p:sp>
      <p:sp>
        <p:nvSpPr>
          <p:cNvPr id="357" name="Forecasting is deeply connect to analytics capabilities"/>
          <p:cNvSpPr txBox="1"/>
          <p:nvPr/>
        </p:nvSpPr>
        <p:spPr>
          <a:xfrm>
            <a:off x="14456674" y="2651477"/>
            <a:ext cx="9218402" cy="102008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Forecasting is deeply connect to analytics capabilities</a:t>
            </a:r>
          </a:p>
        </p:txBody>
      </p:sp>
      <p:sp>
        <p:nvSpPr>
          <p:cNvPr id="358" name="Line"/>
          <p:cNvSpPr/>
          <p:nvPr/>
        </p:nvSpPr>
        <p:spPr>
          <a:xfrm>
            <a:off x="11895680" y="2998931"/>
            <a:ext cx="2247228" cy="1"/>
          </a:xfrm>
          <a:prstGeom prst="line">
            <a:avLst/>
          </a:prstGeom>
          <a:ln w="889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he radical change that a platform brings to the industry can easily be overlooked…"/>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 radical change that a platform brings to the industry can easily be overlooked</a:t>
            </a:r>
          </a:p>
          <a:p>
            <a:pPr lvl="2" marL="1243263" indent="-481263">
              <a:lnSpc>
                <a:spcPct val="110000"/>
              </a:lnSpc>
              <a:spcBef>
                <a:spcPts val="1500"/>
              </a:spcBef>
              <a:buSzPct val="100000"/>
              <a:buChar char="•"/>
              <a:defRPr sz="4800"/>
            </a:pPr>
            <a:r>
              <a:t>Airbnb, one of the largest accommodations providers int he world, owns no real estate</a:t>
            </a:r>
          </a:p>
          <a:p>
            <a:pPr lvl="2" marL="1243263" indent="-481263">
              <a:lnSpc>
                <a:spcPct val="110000"/>
              </a:lnSpc>
              <a:spcBef>
                <a:spcPts val="1500"/>
              </a:spcBef>
              <a:buSzPct val="100000"/>
              <a:buChar char="•"/>
              <a:defRPr sz="4800"/>
            </a:pPr>
            <a:r>
              <a:t>Uber, Lyft, and Didi, the leading taxi companies in the world, own no vehicles</a:t>
            </a:r>
          </a:p>
          <a:p>
            <a:pPr lvl="2" marL="1243263" indent="-481263">
              <a:lnSpc>
                <a:spcPct val="110000"/>
              </a:lnSpc>
              <a:spcBef>
                <a:spcPts val="1500"/>
              </a:spcBef>
              <a:buSzPct val="100000"/>
              <a:buChar char="•"/>
              <a:defRPr sz="4800"/>
            </a:pPr>
            <a:r>
              <a:t>Several of the largest retailers in the world today (Amazon, Alibaba, Mercado Libre) don’t own any retail stores</a:t>
            </a:r>
          </a:p>
          <a:p>
            <a:pPr lvl="1" marL="481263" indent="-481263">
              <a:lnSpc>
                <a:spcPct val="110000"/>
              </a:lnSpc>
              <a:spcBef>
                <a:spcPts val="3000"/>
              </a:spcBef>
              <a:buSzPct val="100000"/>
              <a:buChar char="•"/>
              <a:defRPr sz="4800"/>
            </a:pPr>
            <a:r>
              <a:t>These platforms compete head to head with retailers</a:t>
            </a:r>
          </a:p>
          <a:p>
            <a:pPr lvl="2" marL="1243263" indent="-481263">
              <a:lnSpc>
                <a:spcPct val="110000"/>
              </a:lnSpc>
              <a:spcBef>
                <a:spcPts val="1500"/>
              </a:spcBef>
              <a:buSzPct val="100000"/>
              <a:buChar char="•"/>
              <a:defRPr sz="4800"/>
            </a:pPr>
            <a:r>
              <a:t>From the customer perspective it is unclear what the difference might be</a:t>
            </a:r>
          </a:p>
        </p:txBody>
      </p:sp>
      <p:sp>
        <p:nvSpPr>
          <p:cNvPr id="225" name="Digital Platform Disruption"/>
          <p:cNvSpPr txBox="1"/>
          <p:nvPr>
            <p:ph type="title"/>
          </p:nvPr>
        </p:nvSpPr>
        <p:spPr>
          <a:prstGeom prst="rect">
            <a:avLst/>
          </a:prstGeom>
        </p:spPr>
        <p:txBody>
          <a:bodyPr/>
          <a:lstStyle/>
          <a:p>
            <a:pPr/>
            <a:r>
              <a:t>Digital Platform Disruption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61" name="Revisiting the Fundamentals"/>
          <p:cNvSpPr txBox="1"/>
          <p:nvPr>
            <p:ph type="title"/>
          </p:nvPr>
        </p:nvSpPr>
        <p:spPr>
          <a:prstGeom prst="rect">
            <a:avLst/>
          </a:prstGeom>
        </p:spPr>
        <p:txBody>
          <a:bodyPr/>
          <a:lstStyle/>
          <a:p>
            <a:pPr/>
            <a:r>
              <a:t>Revisiting the Fundamentals</a:t>
            </a:r>
          </a:p>
        </p:txBody>
      </p:sp>
      <p:sp>
        <p:nvSpPr>
          <p:cNvPr id="362" name="Assortment in the past was driven exclusively by experience and gut feeling of smart managers…"/>
          <p:cNvSpPr txBox="1"/>
          <p:nvPr/>
        </p:nvSpPr>
        <p:spPr>
          <a:xfrm>
            <a:off x="14456674" y="3838228"/>
            <a:ext cx="9218402" cy="90141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Assortment in the past was driven exclusively by experience and gut feeling of smart managers</a:t>
            </a:r>
          </a:p>
          <a:p>
            <a:pPr lvl="1" marL="481263" indent="-481263">
              <a:lnSpc>
                <a:spcPct val="110000"/>
              </a:lnSpc>
              <a:spcBef>
                <a:spcPts val="1500"/>
              </a:spcBef>
              <a:buSzPct val="100000"/>
              <a:buChar char="•"/>
              <a:defRPr sz="4800">
                <a:solidFill>
                  <a:schemeClr val="accent4"/>
                </a:solidFill>
              </a:defRPr>
            </a:pPr>
            <a:r>
              <a:t>That experience is still very relevant</a:t>
            </a:r>
          </a:p>
          <a:p>
            <a:pPr lvl="1" marL="481263" indent="-481263">
              <a:lnSpc>
                <a:spcPct val="110000"/>
              </a:lnSpc>
              <a:spcBef>
                <a:spcPts val="1500"/>
              </a:spcBef>
              <a:buSzPct val="100000"/>
              <a:buChar char="•"/>
              <a:defRPr sz="4800">
                <a:solidFill>
                  <a:schemeClr val="accent4"/>
                </a:solidFill>
              </a:defRPr>
            </a:pPr>
            <a:r>
              <a:t>Experience + analytics can help a retailer gain the advantage needed to beat competitors and stay relevant</a:t>
            </a:r>
          </a:p>
        </p:txBody>
      </p:sp>
      <p:sp>
        <p:nvSpPr>
          <p:cNvPr id="363" name="Line"/>
          <p:cNvSpPr/>
          <p:nvPr/>
        </p:nvSpPr>
        <p:spPr>
          <a:xfrm>
            <a:off x="13121225" y="4178011"/>
            <a:ext cx="1021684" cy="1"/>
          </a:xfrm>
          <a:prstGeom prst="line">
            <a:avLst/>
          </a:prstGeom>
          <a:ln w="889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6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2"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66" name="Revisiting the Fundamentals"/>
          <p:cNvSpPr txBox="1"/>
          <p:nvPr>
            <p:ph type="title"/>
          </p:nvPr>
        </p:nvSpPr>
        <p:spPr>
          <a:prstGeom prst="rect">
            <a:avLst/>
          </a:prstGeom>
        </p:spPr>
        <p:txBody>
          <a:bodyPr/>
          <a:lstStyle/>
          <a:p>
            <a:pPr/>
            <a:r>
              <a:t>Revisiting the Fundamentals</a:t>
            </a:r>
          </a:p>
        </p:txBody>
      </p:sp>
      <p:sp>
        <p:nvSpPr>
          <p:cNvPr id="367" name="Simple, solid heuristics are not going to cut it anymore…"/>
          <p:cNvSpPr txBox="1"/>
          <p:nvPr/>
        </p:nvSpPr>
        <p:spPr>
          <a:xfrm>
            <a:off x="14456674" y="5026551"/>
            <a:ext cx="9234270" cy="78258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Simple, solid heuristics are not going to cut it anymore</a:t>
            </a:r>
          </a:p>
          <a:p>
            <a:pPr lvl="1" marL="481263" indent="-481263">
              <a:lnSpc>
                <a:spcPct val="110000"/>
              </a:lnSpc>
              <a:spcBef>
                <a:spcPts val="1500"/>
              </a:spcBef>
              <a:buSzPct val="100000"/>
              <a:buChar char="•"/>
              <a:defRPr sz="4800">
                <a:solidFill>
                  <a:schemeClr val="accent4"/>
                </a:solidFill>
              </a:defRPr>
            </a:pPr>
            <a:r>
              <a:t>Supply chains today are a complex network of stores, online stores, pick up points, and distribution centers</a:t>
            </a:r>
          </a:p>
        </p:txBody>
      </p:sp>
      <p:sp>
        <p:nvSpPr>
          <p:cNvPr id="368" name="Line"/>
          <p:cNvSpPr/>
          <p:nvPr/>
        </p:nvSpPr>
        <p:spPr>
          <a:xfrm>
            <a:off x="11170413" y="5331690"/>
            <a:ext cx="2972496" cy="1"/>
          </a:xfrm>
          <a:prstGeom prst="line">
            <a:avLst/>
          </a:prstGeom>
          <a:ln w="889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7" grpId="1"/>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71" name="Revisiting the Fundamentals"/>
          <p:cNvSpPr txBox="1"/>
          <p:nvPr>
            <p:ph type="title"/>
          </p:nvPr>
        </p:nvSpPr>
        <p:spPr>
          <a:prstGeom prst="rect">
            <a:avLst/>
          </a:prstGeom>
        </p:spPr>
        <p:txBody>
          <a:bodyPr/>
          <a:lstStyle/>
          <a:p>
            <a:pPr/>
            <a:r>
              <a:t>Revisiting the Fundamentals</a:t>
            </a:r>
          </a:p>
        </p:txBody>
      </p:sp>
      <p:sp>
        <p:nvSpPr>
          <p:cNvPr id="372" name="Customers have the ability to compare prices across retailers…"/>
          <p:cNvSpPr txBox="1"/>
          <p:nvPr/>
        </p:nvSpPr>
        <p:spPr>
          <a:xfrm>
            <a:off x="14456674" y="6121658"/>
            <a:ext cx="9234270" cy="673070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Customers have the ability to compare prices across retailers</a:t>
            </a:r>
          </a:p>
          <a:p>
            <a:pPr lvl="1" marL="481263" indent="-481263">
              <a:lnSpc>
                <a:spcPct val="110000"/>
              </a:lnSpc>
              <a:spcBef>
                <a:spcPts val="1500"/>
              </a:spcBef>
              <a:buSzPct val="100000"/>
              <a:buChar char="•"/>
              <a:defRPr sz="4800">
                <a:solidFill>
                  <a:schemeClr val="accent4"/>
                </a:solidFill>
              </a:defRPr>
            </a:pPr>
            <a:r>
              <a:t>The best pricing no longer means the lowest pricing — delivery options and timing affect price perception on the customer side</a:t>
            </a:r>
          </a:p>
        </p:txBody>
      </p:sp>
      <p:sp>
        <p:nvSpPr>
          <p:cNvPr id="373" name="Line"/>
          <p:cNvSpPr/>
          <p:nvPr/>
        </p:nvSpPr>
        <p:spPr>
          <a:xfrm>
            <a:off x="6121253" y="6457372"/>
            <a:ext cx="8021657" cy="1"/>
          </a:xfrm>
          <a:prstGeom prst="line">
            <a:avLst/>
          </a:prstGeom>
          <a:ln w="889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7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72"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Accurately forecasting the demand…"/>
          <p:cNvSpPr txBox="1"/>
          <p:nvPr>
            <p:ph type="body" sz="half" idx="1"/>
          </p:nvPr>
        </p:nvSpPr>
        <p:spPr>
          <a:xfrm>
            <a:off x="1676400" y="2651477"/>
            <a:ext cx="11360294" cy="10200887"/>
          </a:xfrm>
          <a:prstGeom prst="rect">
            <a:avLst/>
          </a:prstGeom>
        </p:spPr>
        <p:txBody>
          <a:bodyPr/>
          <a:lstStyle/>
          <a:p>
            <a:pPr lvl="1" marL="481263" indent="-481263">
              <a:lnSpc>
                <a:spcPct val="110000"/>
              </a:lnSpc>
              <a:spcBef>
                <a:spcPts val="3000"/>
              </a:spcBef>
              <a:buSzPct val="100000"/>
              <a:buChar char="•"/>
              <a:defRPr sz="4800"/>
            </a:pPr>
            <a:r>
              <a:t>Accurately forecasting the demand</a:t>
            </a:r>
          </a:p>
          <a:p>
            <a:pPr lvl="1" marL="481263" indent="-481263">
              <a:lnSpc>
                <a:spcPct val="110000"/>
              </a:lnSpc>
              <a:spcBef>
                <a:spcPts val="3000"/>
              </a:spcBef>
              <a:buSzPct val="100000"/>
              <a:buChar char="•"/>
              <a:defRPr sz="4800"/>
            </a:pPr>
            <a:r>
              <a:t>Making thoughtful assortment decisions</a:t>
            </a:r>
          </a:p>
          <a:p>
            <a:pPr lvl="1" marL="481263" indent="-481263">
              <a:lnSpc>
                <a:spcPct val="110000"/>
              </a:lnSpc>
              <a:spcBef>
                <a:spcPts val="3000"/>
              </a:spcBef>
              <a:buSzPct val="100000"/>
              <a:buChar char="•"/>
              <a:defRPr sz="4800"/>
            </a:pPr>
            <a:r>
              <a:t>Effective inventory management</a:t>
            </a:r>
          </a:p>
          <a:p>
            <a:pPr lvl="1" marL="481263" indent="-481263">
              <a:lnSpc>
                <a:spcPct val="110000"/>
              </a:lnSpc>
              <a:spcBef>
                <a:spcPts val="3000"/>
              </a:spcBef>
              <a:buSzPct val="100000"/>
              <a:buChar char="•"/>
              <a:defRPr sz="4800"/>
            </a:pPr>
            <a:r>
              <a:t>Smart pricing</a:t>
            </a:r>
          </a:p>
          <a:p>
            <a:pPr lvl="1" marL="481263" indent="-481263">
              <a:lnSpc>
                <a:spcPct val="110000"/>
              </a:lnSpc>
              <a:spcBef>
                <a:spcPts val="3000"/>
              </a:spcBef>
              <a:buSzPct val="100000"/>
              <a:buChar char="•"/>
              <a:defRPr sz="4800"/>
            </a:pPr>
            <a:r>
              <a:t>Location</a:t>
            </a:r>
          </a:p>
        </p:txBody>
      </p:sp>
      <p:sp>
        <p:nvSpPr>
          <p:cNvPr id="376" name="Revisiting the Fundamentals"/>
          <p:cNvSpPr txBox="1"/>
          <p:nvPr>
            <p:ph type="title"/>
          </p:nvPr>
        </p:nvSpPr>
        <p:spPr>
          <a:prstGeom prst="rect">
            <a:avLst/>
          </a:prstGeom>
        </p:spPr>
        <p:txBody>
          <a:bodyPr/>
          <a:lstStyle/>
          <a:p>
            <a:pPr/>
            <a:r>
              <a:t>Revisiting the Fundamentals</a:t>
            </a:r>
          </a:p>
        </p:txBody>
      </p:sp>
      <p:sp>
        <p:nvSpPr>
          <p:cNvPr id="377" name="What location means has changed"/>
          <p:cNvSpPr txBox="1"/>
          <p:nvPr/>
        </p:nvSpPr>
        <p:spPr>
          <a:xfrm>
            <a:off x="14456674" y="7186293"/>
            <a:ext cx="9234270" cy="56660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a:lnSpc>
                <a:spcPct val="110000"/>
              </a:lnSpc>
              <a:spcBef>
                <a:spcPts val="3000"/>
              </a:spcBef>
              <a:defRPr sz="4800">
                <a:solidFill>
                  <a:schemeClr val="accent4"/>
                </a:solidFill>
              </a:defRPr>
            </a:pPr>
            <a:r>
              <a:t>What location means has changed </a:t>
            </a:r>
          </a:p>
        </p:txBody>
      </p:sp>
      <p:sp>
        <p:nvSpPr>
          <p:cNvPr id="378" name="Line"/>
          <p:cNvSpPr/>
          <p:nvPr/>
        </p:nvSpPr>
        <p:spPr>
          <a:xfrm>
            <a:off x="4710015" y="7596620"/>
            <a:ext cx="9432895" cy="1"/>
          </a:xfrm>
          <a:prstGeom prst="line">
            <a:avLst/>
          </a:prstGeom>
          <a:ln w="88900">
            <a:solidFill>
              <a:schemeClr val="accent4"/>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Excelling in these fundamentals is an area where traditional retailers can have an advantage over digital platform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Excelling in these fundamentals is an area where traditional retailers can have an advantage over digital platforms</a:t>
            </a:r>
          </a:p>
          <a:p>
            <a:pPr lvl="2" marL="1243263" indent="-481263">
              <a:lnSpc>
                <a:spcPct val="110000"/>
              </a:lnSpc>
              <a:spcBef>
                <a:spcPts val="1500"/>
              </a:spcBef>
              <a:buSzPct val="100000"/>
              <a:buChar char="•"/>
              <a:defRPr sz="4800"/>
            </a:pPr>
            <a:r>
              <a:t>Traditional retailers have the scale and possibility to coordinate decisions to optimize the supply chain</a:t>
            </a:r>
          </a:p>
          <a:p>
            <a:pPr lvl="2" marL="1243263" indent="-481263">
              <a:lnSpc>
                <a:spcPct val="110000"/>
              </a:lnSpc>
              <a:spcBef>
                <a:spcPts val="1500"/>
              </a:spcBef>
              <a:buSzPct val="100000"/>
              <a:buChar char="•"/>
              <a:defRPr sz="4800"/>
            </a:pPr>
            <a:r>
              <a:t>This can drive a cohesive and coherent offering to their customers</a:t>
            </a:r>
          </a:p>
          <a:p>
            <a:pPr lvl="1" marL="481263" indent="-481263">
              <a:lnSpc>
                <a:spcPct val="110000"/>
              </a:lnSpc>
              <a:spcBef>
                <a:spcPts val="3000"/>
              </a:spcBef>
              <a:buSzPct val="100000"/>
              <a:buChar char="•"/>
              <a:defRPr sz="4800"/>
            </a:pPr>
            <a:r>
              <a:t>Retail platforms, by nature, do not directly control what is being offered in the platform, in terms of pricing, availability, and assortment</a:t>
            </a:r>
          </a:p>
          <a:p>
            <a:pPr lvl="2" marL="1243263" indent="-481263">
              <a:lnSpc>
                <a:spcPct val="110000"/>
              </a:lnSpc>
              <a:spcBef>
                <a:spcPts val="1500"/>
              </a:spcBef>
              <a:buSzPct val="100000"/>
              <a:buChar char="•"/>
              <a:defRPr sz="4800"/>
            </a:pPr>
            <a:r>
              <a:t>Platforms can not solve this problem without becoming competitors to their vendors</a:t>
            </a:r>
          </a:p>
        </p:txBody>
      </p:sp>
      <p:sp>
        <p:nvSpPr>
          <p:cNvPr id="381" name="Revisiting the Fundamentals"/>
          <p:cNvSpPr txBox="1"/>
          <p:nvPr>
            <p:ph type="title"/>
          </p:nvPr>
        </p:nvSpPr>
        <p:spPr>
          <a:prstGeom prst="rect">
            <a:avLst/>
          </a:prstGeom>
        </p:spPr>
        <p:txBody>
          <a:bodyPr/>
          <a:lstStyle/>
          <a:p>
            <a:pPr/>
            <a:r>
              <a:t>Revisiting the Fundamentals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0"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JD and Alibaba"/>
          <p:cNvSpPr txBox="1"/>
          <p:nvPr>
            <p:ph type="title"/>
          </p:nvPr>
        </p:nvSpPr>
        <p:spPr>
          <a:prstGeom prst="rect">
            <a:avLst/>
          </a:prstGeom>
        </p:spPr>
        <p:txBody>
          <a:bodyPr/>
          <a:lstStyle/>
          <a:p>
            <a:pPr/>
            <a:r>
              <a:t>JD and Alibaba</a:t>
            </a:r>
          </a:p>
        </p:txBody>
      </p:sp>
      <p:pic>
        <p:nvPicPr>
          <p:cNvPr id="384" name="unnamed.jpg" descr="unnamed.jpg"/>
          <p:cNvPicPr>
            <a:picLocks noChangeAspect="1"/>
          </p:cNvPicPr>
          <p:nvPr/>
        </p:nvPicPr>
        <p:blipFill>
          <a:blip r:embed="rId2">
            <a:extLst/>
          </a:blip>
          <a:srcRect l="0" t="15451" r="0" b="18985"/>
          <a:stretch>
            <a:fillRect/>
          </a:stretch>
        </p:blipFill>
        <p:spPr>
          <a:xfrm>
            <a:off x="1671098" y="2319655"/>
            <a:ext cx="4157935" cy="2726068"/>
          </a:xfrm>
          <a:prstGeom prst="rect">
            <a:avLst/>
          </a:prstGeom>
          <a:ln w="12700">
            <a:miter lim="400000"/>
          </a:ln>
        </p:spPr>
      </p:pic>
      <p:pic>
        <p:nvPicPr>
          <p:cNvPr id="385" name="Alibaba-logo.jpg" descr="Alibaba-logo.jpg"/>
          <p:cNvPicPr>
            <a:picLocks noChangeAspect="1"/>
          </p:cNvPicPr>
          <p:nvPr/>
        </p:nvPicPr>
        <p:blipFill>
          <a:blip r:embed="rId3">
            <a:extLst/>
          </a:blip>
          <a:srcRect l="5132" t="0" r="7911" b="0"/>
          <a:stretch>
            <a:fillRect/>
          </a:stretch>
        </p:blipFill>
        <p:spPr>
          <a:xfrm>
            <a:off x="12902357" y="2317472"/>
            <a:ext cx="4168272" cy="2730501"/>
          </a:xfrm>
          <a:prstGeom prst="rect">
            <a:avLst/>
          </a:prstGeom>
          <a:ln w="12700">
            <a:miter lim="400000"/>
          </a:ln>
        </p:spPr>
      </p:pic>
      <p:sp>
        <p:nvSpPr>
          <p:cNvPr id="386" name="Started based on a traditional…"/>
          <p:cNvSpPr txBox="1"/>
          <p:nvPr/>
        </p:nvSpPr>
        <p:spPr>
          <a:xfrm>
            <a:off x="1578894" y="5304757"/>
            <a:ext cx="11096865" cy="15599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defRPr sz="4800">
                <a:solidFill>
                  <a:schemeClr val="accent4"/>
                </a:solidFill>
              </a:defRPr>
            </a:pPr>
            <a:r>
              <a:t>Started based on a traditional </a:t>
            </a:r>
          </a:p>
          <a:p>
            <a:pPr>
              <a:defRPr sz="4800">
                <a:solidFill>
                  <a:schemeClr val="accent4"/>
                </a:solidFill>
              </a:defRPr>
            </a:pPr>
            <a:r>
              <a:t>e-commerce model</a:t>
            </a:r>
          </a:p>
        </p:txBody>
      </p:sp>
      <p:sp>
        <p:nvSpPr>
          <p:cNvPr id="387" name="Started as a traditional retail platform"/>
          <p:cNvSpPr txBox="1"/>
          <p:nvPr/>
        </p:nvSpPr>
        <p:spPr>
          <a:xfrm>
            <a:off x="12772212" y="5304757"/>
            <a:ext cx="11096866" cy="155993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defRPr sz="4800">
                <a:solidFill>
                  <a:schemeClr val="accent4"/>
                </a:solidFill>
              </a:defRPr>
            </a:lvl1pPr>
          </a:lstStyle>
          <a:p>
            <a:pPr/>
            <a:r>
              <a:t>Started as a traditional retail platform</a:t>
            </a:r>
          </a:p>
        </p:txBody>
      </p:sp>
      <p:sp>
        <p:nvSpPr>
          <p:cNvPr id="388" name="JD has incorporated aspects of a digital platform…"/>
          <p:cNvSpPr txBox="1"/>
          <p:nvPr>
            <p:ph type="body" sz="quarter" idx="1"/>
          </p:nvPr>
        </p:nvSpPr>
        <p:spPr>
          <a:xfrm>
            <a:off x="1676400" y="7216210"/>
            <a:ext cx="10094853" cy="4465543"/>
          </a:xfrm>
          <a:prstGeom prst="rect">
            <a:avLst/>
          </a:prstGeom>
        </p:spPr>
        <p:txBody>
          <a:bodyPr/>
          <a:lstStyle/>
          <a:p>
            <a:pPr lvl="1" marL="481263" indent="-481263">
              <a:lnSpc>
                <a:spcPct val="110000"/>
              </a:lnSpc>
              <a:spcBef>
                <a:spcPts val="3000"/>
              </a:spcBef>
              <a:buSzPct val="100000"/>
              <a:buChar char="•"/>
              <a:defRPr sz="4800"/>
            </a:pPr>
            <a:r>
              <a:t>JD has incorporated aspects of a digital platform</a:t>
            </a:r>
          </a:p>
          <a:p>
            <a:pPr lvl="1" marL="481263" indent="-481263">
              <a:lnSpc>
                <a:spcPct val="110000"/>
              </a:lnSpc>
              <a:spcBef>
                <a:spcPts val="3000"/>
              </a:spcBef>
              <a:buSzPct val="100000"/>
              <a:buChar char="•"/>
              <a:defRPr sz="4800"/>
            </a:pPr>
            <a:r>
              <a:t>Big emphasis on the digital platform approach in connection to the physical world</a:t>
            </a:r>
          </a:p>
        </p:txBody>
      </p:sp>
      <p:sp>
        <p:nvSpPr>
          <p:cNvPr id="389" name="Moved away from a pure platform setup and has incorporated traditional e-commerce components"/>
          <p:cNvSpPr txBox="1"/>
          <p:nvPr/>
        </p:nvSpPr>
        <p:spPr>
          <a:xfrm>
            <a:off x="12869718" y="6415426"/>
            <a:ext cx="10502874" cy="39778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481263" indent="-481263">
              <a:lnSpc>
                <a:spcPct val="110000"/>
              </a:lnSpc>
              <a:spcBef>
                <a:spcPts val="3000"/>
              </a:spcBef>
              <a:buSzPct val="100000"/>
              <a:buChar char="•"/>
              <a:defRPr sz="4800">
                <a:solidFill>
                  <a:schemeClr val="accent1"/>
                </a:solidFill>
              </a:defRPr>
            </a:pPr>
            <a:r>
              <a:t>Moved away from a pure platform setup and has incorporated traditional e-commerce components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88">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38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38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389">
                                            <p:bg/>
                                          </p:spTgt>
                                        </p:tgtEl>
                                        <p:attrNameLst>
                                          <p:attrName>style.visibility</p:attrName>
                                        </p:attrNameLst>
                                      </p:cBhvr>
                                      <p:to>
                                        <p:strVal val="visible"/>
                                      </p:to>
                                    </p:set>
                                  </p:childTnLst>
                                </p:cTn>
                              </p:par>
                              <p:par>
                                <p:cTn id="25" presetClass="entr" nodeType="withEffect" presetSubtype="0" presetID="1" grpId="4" fill="hold">
                                  <p:stCondLst>
                                    <p:cond delay="0"/>
                                  </p:stCondLst>
                                  <p:iterate type="el" backwards="0">
                                    <p:tmAbs val="0"/>
                                  </p:iterate>
                                  <p:childTnLst>
                                    <p:set>
                                      <p:cBhvr>
                                        <p:cTn id="26" fill="hold"/>
                                        <p:tgtEl>
                                          <p:spTgt spid="38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1"/>
      <p:bldP build="whole" bldLvl="1" animBg="1" rev="0" advAuto="0" spid="386" grpId="2"/>
      <p:bldP build="p" bldLvl="5" animBg="1" rev="0" advAuto="0" spid="388" grpId="3"/>
      <p:bldP build="p" bldLvl="5" animBg="1" rev="0" advAuto="0" spid="389" grpId="4"/>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How to stay competitive and make their competitive advantages sustainable…"/>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How to stay competitive and make their competitive advantages sustainable</a:t>
            </a:r>
          </a:p>
          <a:p>
            <a:pPr lvl="1" marL="481263" indent="-481263">
              <a:lnSpc>
                <a:spcPct val="110000"/>
              </a:lnSpc>
              <a:spcBef>
                <a:spcPts val="3000"/>
              </a:spcBef>
              <a:buSzPct val="100000"/>
              <a:buChar char="•"/>
              <a:defRPr sz="4800"/>
            </a:pPr>
            <a:r>
              <a:t>The adaptation and changes for JD and Alibaba don’t stop in the digital space</a:t>
            </a:r>
          </a:p>
          <a:p>
            <a:pPr lvl="1" marL="481263" indent="-481263">
              <a:lnSpc>
                <a:spcPct val="110000"/>
              </a:lnSpc>
              <a:spcBef>
                <a:spcPts val="3000"/>
              </a:spcBef>
              <a:buSzPct val="100000"/>
              <a:buChar char="•"/>
              <a:defRPr sz="4800"/>
            </a:pPr>
            <a:r>
              <a:t>Both companies have aggressively moved into the physical world</a:t>
            </a:r>
          </a:p>
        </p:txBody>
      </p:sp>
      <p:sp>
        <p:nvSpPr>
          <p:cNvPr id="392" name="JD and Alibaba"/>
          <p:cNvSpPr txBox="1"/>
          <p:nvPr>
            <p:ph type="title"/>
          </p:nvPr>
        </p:nvSpPr>
        <p:spPr>
          <a:prstGeom prst="rect">
            <a:avLst/>
          </a:prstGeom>
        </p:spPr>
        <p:txBody>
          <a:bodyPr/>
          <a:lstStyle/>
          <a:p>
            <a:pPr/>
            <a:r>
              <a:t>JD and Alibaba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1"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Digital platforms vs. traditional online retailer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Digital platforms vs. traditional online retailers</a:t>
            </a:r>
          </a:p>
          <a:p>
            <a:pPr lvl="1" marL="481263" indent="-481263">
              <a:lnSpc>
                <a:spcPct val="110000"/>
              </a:lnSpc>
              <a:spcBef>
                <a:spcPts val="3000"/>
              </a:spcBef>
              <a:buSzPct val="100000"/>
              <a:buChar char="•"/>
              <a:defRPr sz="4800"/>
            </a:pPr>
            <a:r>
              <a:t>Traditional manufacturers and brands have integrated forward and opened a retail front, both in the physical world and in the digital world</a:t>
            </a:r>
          </a:p>
          <a:p>
            <a:pPr lvl="1" marL="481263" indent="-481263">
              <a:lnSpc>
                <a:spcPct val="110000"/>
              </a:lnSpc>
              <a:spcBef>
                <a:spcPts val="3000"/>
              </a:spcBef>
              <a:buSzPct val="100000"/>
              <a:buChar char="•"/>
              <a:defRPr sz="4800"/>
            </a:pPr>
            <a:r>
              <a:t>There is no way to succeed without strong retail fundamentals</a:t>
            </a:r>
          </a:p>
        </p:txBody>
      </p:sp>
      <p:sp>
        <p:nvSpPr>
          <p:cNvPr id="395" name="Module Summary"/>
          <p:cNvSpPr txBox="1"/>
          <p:nvPr>
            <p:ph type="title"/>
          </p:nvPr>
        </p:nvSpPr>
        <p:spPr>
          <a:prstGeom prst="rect">
            <a:avLst/>
          </a:prstGeom>
        </p:spPr>
        <p:txBody>
          <a:bodyPr/>
          <a:lstStyle/>
          <a:p>
            <a:pPr/>
            <a:r>
              <a:t>Module Summary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4"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Rectangle 2"/>
          <p:cNvSpPr/>
          <p:nvPr/>
        </p:nvSpPr>
        <p:spPr>
          <a:xfrm>
            <a:off x="9448800" y="1828800"/>
            <a:ext cx="5486400" cy="6087217"/>
          </a:xfrm>
          <a:prstGeom prst="rect">
            <a:avLst/>
          </a:prstGeom>
          <a:blipFill>
            <a:blip r:embed="rId2"/>
            <a:stretch>
              <a:fillRect/>
            </a:stretch>
          </a:blip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What are these platforms doing?…"/>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What are these platforms doing?</a:t>
            </a:r>
          </a:p>
          <a:p>
            <a:pPr lvl="1" marL="481263" indent="-481263">
              <a:lnSpc>
                <a:spcPct val="110000"/>
              </a:lnSpc>
              <a:spcBef>
                <a:spcPts val="3000"/>
              </a:spcBef>
              <a:buSzPct val="100000"/>
              <a:buChar char="•"/>
              <a:defRPr sz="4800"/>
            </a:pPr>
            <a:r>
              <a:t>Why are they so successful?</a:t>
            </a:r>
          </a:p>
          <a:p>
            <a:pPr lvl="1" marL="481263" indent="-481263">
              <a:lnSpc>
                <a:spcPct val="110000"/>
              </a:lnSpc>
              <a:spcBef>
                <a:spcPts val="3000"/>
              </a:spcBef>
              <a:buSzPct val="100000"/>
              <a:buChar char="•"/>
              <a:defRPr sz="4800"/>
            </a:pPr>
            <a:r>
              <a:t>How are they transforming the retail industry?</a:t>
            </a:r>
          </a:p>
        </p:txBody>
      </p:sp>
      <p:sp>
        <p:nvSpPr>
          <p:cNvPr id="228" name="Digital Platforms"/>
          <p:cNvSpPr txBox="1"/>
          <p:nvPr>
            <p:ph type="title"/>
          </p:nvPr>
        </p:nvSpPr>
        <p:spPr>
          <a:prstGeom prst="rect">
            <a:avLst/>
          </a:prstGeom>
        </p:spPr>
        <p:txBody>
          <a:bodyPr/>
          <a:lstStyle/>
          <a:p>
            <a:pPr/>
            <a:r>
              <a:t>Digital Platforms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upply Chain"/>
          <p:cNvSpPr txBox="1"/>
          <p:nvPr>
            <p:ph type="title"/>
          </p:nvPr>
        </p:nvSpPr>
        <p:spPr>
          <a:prstGeom prst="rect">
            <a:avLst/>
          </a:prstGeom>
        </p:spPr>
        <p:txBody>
          <a:bodyPr/>
          <a:lstStyle/>
          <a:p>
            <a:pPr/>
            <a:r>
              <a:t>Supply Chain</a:t>
            </a:r>
          </a:p>
        </p:txBody>
      </p:sp>
      <p:pic>
        <p:nvPicPr>
          <p:cNvPr id="231" name="Screen Shot 2021-05-24 at 12.55.47 PM.png" descr="Screen Shot 2021-05-24 at 12.55.47 PM.png"/>
          <p:cNvPicPr>
            <a:picLocks noChangeAspect="1"/>
          </p:cNvPicPr>
          <p:nvPr/>
        </p:nvPicPr>
        <p:blipFill>
          <a:blip r:embed="rId2">
            <a:extLst/>
          </a:blip>
          <a:stretch>
            <a:fillRect/>
          </a:stretch>
        </p:blipFill>
        <p:spPr>
          <a:xfrm>
            <a:off x="1328802" y="3759100"/>
            <a:ext cx="21031201" cy="6197800"/>
          </a:xfrm>
          <a:prstGeom prst="rect">
            <a:avLst/>
          </a:prstGeom>
          <a:ln w="12700">
            <a:miter lim="400000"/>
          </a:ln>
        </p:spPr>
      </p:pic>
      <p:sp>
        <p:nvSpPr>
          <p:cNvPr id="232" name="Deloitte. The Customer-Driven Supply Chain, Digital supply networks enable the whatever-whenever-wherever shopping experience. 2018"/>
          <p:cNvSpPr txBox="1"/>
          <p:nvPr/>
        </p:nvSpPr>
        <p:spPr>
          <a:xfrm>
            <a:off x="2062878" y="12349826"/>
            <a:ext cx="20116801" cy="404833"/>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defRPr sz="1600"/>
            </a:lvl1pPr>
          </a:lstStyle>
          <a:p>
            <a:pPr/>
            <a:r>
              <a:t>Deloitte. The Customer-Driven Supply Chain, Digital supply networks enable the whatever-whenever-wherever shopping experience. 2018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uring the early days most traditional retailers built distribution centers to fulfill orders coming from the digital store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During the early days most traditional retailers built distribution centers to fulfill orders coming from the digital stores</a:t>
            </a:r>
          </a:p>
          <a:p>
            <a:pPr lvl="1" marL="481263" indent="-481263">
              <a:lnSpc>
                <a:spcPct val="110000"/>
              </a:lnSpc>
              <a:spcBef>
                <a:spcPts val="3000"/>
              </a:spcBef>
              <a:buSzPct val="100000"/>
              <a:buChar char="•"/>
              <a:defRPr sz="4800"/>
            </a:pPr>
            <a:r>
              <a:t>Soon after that, the first digital platforms started to emerge</a:t>
            </a:r>
          </a:p>
          <a:p>
            <a:pPr lvl="1" marL="481263" indent="-481263">
              <a:lnSpc>
                <a:spcPct val="110000"/>
              </a:lnSpc>
              <a:spcBef>
                <a:spcPts val="3000"/>
              </a:spcBef>
              <a:buSzPct val="100000"/>
              <a:buChar char="•"/>
              <a:defRPr sz="4800"/>
            </a:pPr>
            <a:r>
              <a:t>Retail platforms learned quickly that the opportunity and value creation was greater in connecting customers with sellers in the digital world than in selling the products themselves</a:t>
            </a:r>
          </a:p>
        </p:txBody>
      </p:sp>
      <p:sp>
        <p:nvSpPr>
          <p:cNvPr id="235" name="Digital Platform Disruption"/>
          <p:cNvSpPr txBox="1"/>
          <p:nvPr>
            <p:ph type="title"/>
          </p:nvPr>
        </p:nvSpPr>
        <p:spPr>
          <a:prstGeom prst="rect">
            <a:avLst/>
          </a:prstGeom>
        </p:spPr>
        <p:txBody>
          <a:bodyPr/>
          <a:lstStyle/>
          <a:p>
            <a:pPr/>
            <a:r>
              <a:t>Digital Platform Disruption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he role of platforms like Amazon or Alibaba is much more similar to the role of a mall operator than the role of a retailer…"/>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The role of platforms like Amazon or Alibaba is much more similar to the role of a mall operator than the role of a retailer</a:t>
            </a:r>
          </a:p>
          <a:p>
            <a:pPr lvl="2" marL="1243263" indent="-481263">
              <a:lnSpc>
                <a:spcPct val="110000"/>
              </a:lnSpc>
              <a:spcBef>
                <a:spcPts val="1500"/>
              </a:spcBef>
              <a:buSzPct val="100000"/>
              <a:buChar char="•"/>
              <a:defRPr sz="4800"/>
            </a:pPr>
            <a:r>
              <a:t>A mall operator provides the infrastructure and the services needed for both customers and sellers to meet and transact</a:t>
            </a:r>
          </a:p>
          <a:p>
            <a:pPr lvl="2" marL="1243263" indent="-481263">
              <a:lnSpc>
                <a:spcPct val="110000"/>
              </a:lnSpc>
              <a:spcBef>
                <a:spcPts val="1500"/>
              </a:spcBef>
              <a:buSzPct val="100000"/>
              <a:buChar char="•"/>
              <a:defRPr sz="4800"/>
            </a:pPr>
            <a:r>
              <a:t>For that service, the mall operator charges a commission to the seller</a:t>
            </a:r>
          </a:p>
          <a:p>
            <a:pPr lvl="2" marL="1243263" indent="-481263">
              <a:lnSpc>
                <a:spcPct val="110000"/>
              </a:lnSpc>
              <a:spcBef>
                <a:spcPts val="1500"/>
              </a:spcBef>
              <a:buSzPct val="100000"/>
              <a:buChar char="•"/>
              <a:defRPr sz="4800"/>
            </a:pPr>
            <a:r>
              <a:t>These operators are rarely involved in buying inventory, shipping products, or deciding on product prices or assortment</a:t>
            </a:r>
          </a:p>
          <a:p>
            <a:pPr lvl="2" marL="1243263" indent="-481263">
              <a:lnSpc>
                <a:spcPct val="110000"/>
              </a:lnSpc>
              <a:spcBef>
                <a:spcPts val="1500"/>
              </a:spcBef>
              <a:buSzPct val="100000"/>
              <a:buChar char="•"/>
              <a:defRPr sz="4800"/>
            </a:pPr>
            <a:r>
              <a:t>To the sellers, they offer a large number of visitors willing to navigate the mall looking for the next thing to buy</a:t>
            </a:r>
          </a:p>
          <a:p>
            <a:pPr lvl="2" marL="1243263" indent="-481263">
              <a:lnSpc>
                <a:spcPct val="110000"/>
              </a:lnSpc>
              <a:spcBef>
                <a:spcPts val="1500"/>
              </a:spcBef>
              <a:buSzPct val="100000"/>
              <a:buChar char="•"/>
              <a:defRPr sz="4800"/>
            </a:pPr>
            <a:r>
              <a:t>To the visitors, they offer a convenient location filled with the best assortment of products and services to buy</a:t>
            </a:r>
          </a:p>
        </p:txBody>
      </p:sp>
      <p:sp>
        <p:nvSpPr>
          <p:cNvPr id="238" name="The Role of Platforms"/>
          <p:cNvSpPr txBox="1"/>
          <p:nvPr>
            <p:ph type="title"/>
          </p:nvPr>
        </p:nvSpPr>
        <p:spPr>
          <a:prstGeom prst="rect">
            <a:avLst/>
          </a:prstGeom>
        </p:spPr>
        <p:txBody>
          <a:bodyPr/>
          <a:lstStyle/>
          <a:p>
            <a:pPr/>
            <a:r>
              <a:t>The Role of Platforms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A successful platform needs to be attractive to both sellers and customers…"/>
          <p:cNvSpPr txBox="1"/>
          <p:nvPr>
            <p:ph type="body" idx="1"/>
          </p:nvPr>
        </p:nvSpPr>
        <p:spPr>
          <a:xfrm>
            <a:off x="1676400" y="2651477"/>
            <a:ext cx="21031200" cy="10200887"/>
          </a:xfrm>
          <a:prstGeom prst="rect">
            <a:avLst/>
          </a:prstGeom>
        </p:spPr>
        <p:txBody>
          <a:bodyPr/>
          <a:lstStyle/>
          <a:p>
            <a:pPr lvl="1" marL="481263" indent="-481263">
              <a:lnSpc>
                <a:spcPct val="110000"/>
              </a:lnSpc>
              <a:spcBef>
                <a:spcPts val="3000"/>
              </a:spcBef>
              <a:buSzPct val="100000"/>
              <a:buChar char="•"/>
              <a:defRPr sz="4800"/>
            </a:pPr>
            <a:r>
              <a:t>A successful platform needs to be attractive to both sellers and customers</a:t>
            </a:r>
          </a:p>
          <a:p>
            <a:pPr lvl="1" marL="481263" indent="-481263">
              <a:lnSpc>
                <a:spcPct val="110000"/>
              </a:lnSpc>
              <a:spcBef>
                <a:spcPts val="3000"/>
              </a:spcBef>
              <a:buSzPct val="100000"/>
              <a:buChar char="•"/>
              <a:defRPr sz="4800"/>
            </a:pPr>
            <a:r>
              <a:t>From the platform’s perspective there are two customers</a:t>
            </a:r>
          </a:p>
          <a:p>
            <a:pPr lvl="2" marL="1243263" indent="-481263">
              <a:lnSpc>
                <a:spcPct val="110000"/>
              </a:lnSpc>
              <a:spcBef>
                <a:spcPts val="1500"/>
              </a:spcBef>
              <a:buSzPct val="100000"/>
              <a:buChar char="•"/>
              <a:defRPr sz="4800"/>
            </a:pPr>
            <a:r>
              <a:t>The end customers that will be buying the product</a:t>
            </a:r>
          </a:p>
          <a:p>
            <a:pPr lvl="2" marL="1243263" indent="-481263">
              <a:lnSpc>
                <a:spcPct val="110000"/>
              </a:lnSpc>
              <a:spcBef>
                <a:spcPts val="1500"/>
              </a:spcBef>
              <a:buSzPct val="100000"/>
              <a:buChar char="•"/>
              <a:defRPr sz="4800"/>
            </a:pPr>
            <a:r>
              <a:t>The seller that will display the product on the platform</a:t>
            </a:r>
          </a:p>
          <a:p>
            <a:pPr lvl="1" marL="481263" indent="-481263">
              <a:lnSpc>
                <a:spcPct val="110000"/>
              </a:lnSpc>
              <a:spcBef>
                <a:spcPts val="3000"/>
              </a:spcBef>
              <a:buSzPct val="100000"/>
              <a:buChar char="•"/>
              <a:defRPr sz="4800"/>
            </a:pPr>
            <a:r>
              <a:t>The platform focuses on developing and improving the services needed for customers and sellers to have a smooth experience </a:t>
            </a:r>
          </a:p>
        </p:txBody>
      </p:sp>
      <p:sp>
        <p:nvSpPr>
          <p:cNvPr id="241" name="Successful Platforms"/>
          <p:cNvSpPr txBox="1"/>
          <p:nvPr>
            <p:ph type="title"/>
          </p:nvPr>
        </p:nvSpPr>
        <p:spPr>
          <a:prstGeom prst="rect">
            <a:avLst/>
          </a:prstGeom>
        </p:spPr>
        <p:txBody>
          <a:bodyPr/>
          <a:lstStyle/>
          <a:p>
            <a:pPr/>
            <a:r>
              <a:t>Successful Platforms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4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0" grpId="1"/>
    </p:bldLst>
  </p:timing>
</p:sld>
</file>

<file path=ppt/theme/theme1.xml><?xml version="1.0" encoding="utf-8"?>
<a:theme xmlns:a="http://schemas.openxmlformats.org/drawingml/2006/main" xmlns:r="http://schemas.openxmlformats.org/officeDocument/2006/relationships" name="Wharton 2016 16:9">
  <a:themeElements>
    <a:clrScheme name="Wharton 2016 16:9">
      <a:dk1>
        <a:srgbClr val="2D2C41"/>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arton 2016 16:9">
  <a:themeElements>
    <a:clrScheme name="Wharton 2016 16:9">
      <a:dk1>
        <a:srgbClr val="000000"/>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13000"/>
          </a:lnSpc>
          <a:spcBef>
            <a:spcPts val="1600"/>
          </a:spcBef>
          <a:spcAft>
            <a:spcPts val="0"/>
          </a:spcAft>
          <a:buClrTx/>
          <a:buSzTx/>
          <a:buFontTx/>
          <a:buNone/>
          <a:tabLst/>
          <a:defRPr b="0" baseline="0" cap="none" i="0" spc="0" strike="noStrike" sz="4400" u="none" kumimoji="0" normalizeH="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